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experiment\20150601-20150607\sample1\sample1_No.10_sweep_v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0"/>
          <c:tx>
            <c:v>14dB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sample1_No.10_sweep_v!$A$1:$BY$1</c:f>
              <c:numCache>
                <c:formatCode>General</c:formatCode>
                <c:ptCount val="77"/>
                <c:pt idx="0">
                  <c:v>1.6</c:v>
                </c:pt>
                <c:pt idx="1">
                  <c:v>1.5</c:v>
                </c:pt>
                <c:pt idx="2">
                  <c:v>1.4</c:v>
                </c:pt>
                <c:pt idx="3">
                  <c:v>1.3</c:v>
                </c:pt>
                <c:pt idx="4">
                  <c:v>1.2</c:v>
                </c:pt>
                <c:pt idx="5">
                  <c:v>1.1000000000000001</c:v>
                </c:pt>
                <c:pt idx="6">
                  <c:v>1</c:v>
                </c:pt>
                <c:pt idx="7">
                  <c:v>0.9</c:v>
                </c:pt>
                <c:pt idx="8">
                  <c:v>0.8</c:v>
                </c:pt>
                <c:pt idx="9">
                  <c:v>0.7</c:v>
                </c:pt>
                <c:pt idx="10">
                  <c:v>0.6</c:v>
                </c:pt>
                <c:pt idx="11">
                  <c:v>0.5</c:v>
                </c:pt>
                <c:pt idx="12">
                  <c:v>0.4</c:v>
                </c:pt>
                <c:pt idx="13">
                  <c:v>0.3</c:v>
                </c:pt>
                <c:pt idx="14">
                  <c:v>0.2</c:v>
                </c:pt>
                <c:pt idx="15">
                  <c:v>0.1</c:v>
                </c:pt>
                <c:pt idx="16" formatCode="0.00E+00">
                  <c:v>-1.3299999999999999E-15</c:v>
                </c:pt>
                <c:pt idx="17">
                  <c:v>-0.1</c:v>
                </c:pt>
                <c:pt idx="18">
                  <c:v>-0.2</c:v>
                </c:pt>
                <c:pt idx="19">
                  <c:v>-0.3</c:v>
                </c:pt>
                <c:pt idx="20">
                  <c:v>-0.4</c:v>
                </c:pt>
                <c:pt idx="21">
                  <c:v>-0.5</c:v>
                </c:pt>
                <c:pt idx="22">
                  <c:v>-0.6</c:v>
                </c:pt>
                <c:pt idx="23">
                  <c:v>-0.7</c:v>
                </c:pt>
                <c:pt idx="24">
                  <c:v>-0.8</c:v>
                </c:pt>
                <c:pt idx="25">
                  <c:v>-0.9</c:v>
                </c:pt>
                <c:pt idx="26">
                  <c:v>-1</c:v>
                </c:pt>
                <c:pt idx="27">
                  <c:v>-1.1000000000000001</c:v>
                </c:pt>
                <c:pt idx="28">
                  <c:v>-1.2</c:v>
                </c:pt>
                <c:pt idx="29">
                  <c:v>-1.3</c:v>
                </c:pt>
                <c:pt idx="30">
                  <c:v>-1.4</c:v>
                </c:pt>
                <c:pt idx="31">
                  <c:v>-1.5</c:v>
                </c:pt>
                <c:pt idx="32">
                  <c:v>-1.6</c:v>
                </c:pt>
                <c:pt idx="33">
                  <c:v>-1.7</c:v>
                </c:pt>
                <c:pt idx="34">
                  <c:v>-1.8</c:v>
                </c:pt>
                <c:pt idx="35">
                  <c:v>-1.9</c:v>
                </c:pt>
                <c:pt idx="36">
                  <c:v>-2</c:v>
                </c:pt>
                <c:pt idx="37">
                  <c:v>-2.1</c:v>
                </c:pt>
                <c:pt idx="38">
                  <c:v>-2.2000000000000002</c:v>
                </c:pt>
                <c:pt idx="39">
                  <c:v>-2.2999999999999998</c:v>
                </c:pt>
                <c:pt idx="40">
                  <c:v>-2.4</c:v>
                </c:pt>
                <c:pt idx="41">
                  <c:v>-2.5</c:v>
                </c:pt>
                <c:pt idx="42">
                  <c:v>-2.6</c:v>
                </c:pt>
                <c:pt idx="43">
                  <c:v>-2.7</c:v>
                </c:pt>
                <c:pt idx="44">
                  <c:v>-2.8</c:v>
                </c:pt>
                <c:pt idx="45">
                  <c:v>-2.9</c:v>
                </c:pt>
                <c:pt idx="46">
                  <c:v>-3</c:v>
                </c:pt>
                <c:pt idx="47">
                  <c:v>-3.1</c:v>
                </c:pt>
                <c:pt idx="48">
                  <c:v>-3.2</c:v>
                </c:pt>
                <c:pt idx="49">
                  <c:v>-3.3</c:v>
                </c:pt>
                <c:pt idx="50">
                  <c:v>-3.4</c:v>
                </c:pt>
                <c:pt idx="51">
                  <c:v>-3.5</c:v>
                </c:pt>
                <c:pt idx="52">
                  <c:v>-3.6</c:v>
                </c:pt>
                <c:pt idx="53">
                  <c:v>-3.7</c:v>
                </c:pt>
                <c:pt idx="54">
                  <c:v>-3.8</c:v>
                </c:pt>
                <c:pt idx="55">
                  <c:v>-3.9</c:v>
                </c:pt>
                <c:pt idx="56">
                  <c:v>-4</c:v>
                </c:pt>
                <c:pt idx="57">
                  <c:v>-4.0999999999999996</c:v>
                </c:pt>
                <c:pt idx="58">
                  <c:v>-4.2</c:v>
                </c:pt>
                <c:pt idx="59">
                  <c:v>-4.3</c:v>
                </c:pt>
                <c:pt idx="60">
                  <c:v>-4.4000000000000004</c:v>
                </c:pt>
                <c:pt idx="61">
                  <c:v>-4.5</c:v>
                </c:pt>
                <c:pt idx="62">
                  <c:v>-4.5999999999999996</c:v>
                </c:pt>
                <c:pt idx="63">
                  <c:v>-4.7</c:v>
                </c:pt>
                <c:pt idx="64">
                  <c:v>-4.8</c:v>
                </c:pt>
                <c:pt idx="65">
                  <c:v>-4.9000000000000004</c:v>
                </c:pt>
                <c:pt idx="66">
                  <c:v>-5</c:v>
                </c:pt>
                <c:pt idx="67">
                  <c:v>-5.0999999999999996</c:v>
                </c:pt>
                <c:pt idx="68">
                  <c:v>-5.2</c:v>
                </c:pt>
                <c:pt idx="69">
                  <c:v>-5.3</c:v>
                </c:pt>
                <c:pt idx="70">
                  <c:v>-5.4</c:v>
                </c:pt>
                <c:pt idx="71">
                  <c:v>-5.5</c:v>
                </c:pt>
                <c:pt idx="72">
                  <c:v>-5.6</c:v>
                </c:pt>
                <c:pt idx="73">
                  <c:v>-5.7</c:v>
                </c:pt>
                <c:pt idx="74">
                  <c:v>-5.8</c:v>
                </c:pt>
                <c:pt idx="75">
                  <c:v>-5.9</c:v>
                </c:pt>
                <c:pt idx="76">
                  <c:v>-6</c:v>
                </c:pt>
              </c:numCache>
            </c:numRef>
          </c:xVal>
          <c:yVal>
            <c:numRef>
              <c:f>sample1_No.10_sweep_v!$A$53:$BY$53</c:f>
              <c:numCache>
                <c:formatCode>General</c:formatCode>
                <c:ptCount val="77"/>
                <c:pt idx="0">
                  <c:v>-17.522822000000001</c:v>
                </c:pt>
                <c:pt idx="1">
                  <c:v>-18.679345900000001</c:v>
                </c:pt>
                <c:pt idx="2">
                  <c:v>-17.659053100000001</c:v>
                </c:pt>
                <c:pt idx="3">
                  <c:v>-16.674720900000001</c:v>
                </c:pt>
                <c:pt idx="4">
                  <c:v>-16.567255599999999</c:v>
                </c:pt>
                <c:pt idx="5">
                  <c:v>-17.3083642</c:v>
                </c:pt>
                <c:pt idx="6">
                  <c:v>-19.3750289</c:v>
                </c:pt>
                <c:pt idx="7">
                  <c:v>-22.838546300000001</c:v>
                </c:pt>
                <c:pt idx="8">
                  <c:v>-24.701933799999999</c:v>
                </c:pt>
                <c:pt idx="9">
                  <c:v>-45.392559499999997</c:v>
                </c:pt>
                <c:pt idx="10">
                  <c:v>-21.458046899999999</c:v>
                </c:pt>
                <c:pt idx="11">
                  <c:v>-20.893186400000001</c:v>
                </c:pt>
                <c:pt idx="12">
                  <c:v>-20.784057600000001</c:v>
                </c:pt>
                <c:pt idx="13">
                  <c:v>-20.623911100000001</c:v>
                </c:pt>
                <c:pt idx="14">
                  <c:v>-20.469274899999998</c:v>
                </c:pt>
                <c:pt idx="15">
                  <c:v>-20.314321899999999</c:v>
                </c:pt>
                <c:pt idx="16">
                  <c:v>-20.150632099999999</c:v>
                </c:pt>
                <c:pt idx="17">
                  <c:v>-19.980134899999999</c:v>
                </c:pt>
                <c:pt idx="18">
                  <c:v>-19.788821599999999</c:v>
                </c:pt>
                <c:pt idx="19">
                  <c:v>-19.643448800000002</c:v>
                </c:pt>
                <c:pt idx="20">
                  <c:v>-19.4024337</c:v>
                </c:pt>
                <c:pt idx="21">
                  <c:v>-19.175827699999999</c:v>
                </c:pt>
                <c:pt idx="22">
                  <c:v>-19.1665356</c:v>
                </c:pt>
                <c:pt idx="23">
                  <c:v>-18.7186767</c:v>
                </c:pt>
                <c:pt idx="24">
                  <c:v>-18.4908523</c:v>
                </c:pt>
                <c:pt idx="25">
                  <c:v>-18.292515600000002</c:v>
                </c:pt>
                <c:pt idx="26">
                  <c:v>-18.140879200000001</c:v>
                </c:pt>
                <c:pt idx="27">
                  <c:v>-18.070679699999999</c:v>
                </c:pt>
                <c:pt idx="28">
                  <c:v>-18.136104100000001</c:v>
                </c:pt>
                <c:pt idx="29">
                  <c:v>-18.351235299999999</c:v>
                </c:pt>
                <c:pt idx="30">
                  <c:v>-18.795672799999998</c:v>
                </c:pt>
                <c:pt idx="31">
                  <c:v>-19.397308500000001</c:v>
                </c:pt>
                <c:pt idx="32">
                  <c:v>-20.0013471</c:v>
                </c:pt>
                <c:pt idx="33">
                  <c:v>-20.5873007</c:v>
                </c:pt>
                <c:pt idx="34">
                  <c:v>-21.120686500000001</c:v>
                </c:pt>
                <c:pt idx="35">
                  <c:v>-21.618969400000001</c:v>
                </c:pt>
                <c:pt idx="36">
                  <c:v>-21.873100900000001</c:v>
                </c:pt>
                <c:pt idx="37">
                  <c:v>-22.066665199999999</c:v>
                </c:pt>
                <c:pt idx="38">
                  <c:v>-22.158363900000001</c:v>
                </c:pt>
                <c:pt idx="39">
                  <c:v>-22.231130499999999</c:v>
                </c:pt>
                <c:pt idx="40">
                  <c:v>-22.297368500000001</c:v>
                </c:pt>
                <c:pt idx="41">
                  <c:v>-22.355430500000001</c:v>
                </c:pt>
                <c:pt idx="42">
                  <c:v>-22.3977966</c:v>
                </c:pt>
                <c:pt idx="43">
                  <c:v>-22.4610938</c:v>
                </c:pt>
                <c:pt idx="44">
                  <c:v>-22.506293599999999</c:v>
                </c:pt>
                <c:pt idx="45">
                  <c:v>-22.559825499999999</c:v>
                </c:pt>
                <c:pt idx="46">
                  <c:v>-22.605422900000001</c:v>
                </c:pt>
                <c:pt idx="47">
                  <c:v>-22.648588400000001</c:v>
                </c:pt>
                <c:pt idx="48">
                  <c:v>-22.689425499999999</c:v>
                </c:pt>
                <c:pt idx="49">
                  <c:v>-22.727227500000001</c:v>
                </c:pt>
                <c:pt idx="50">
                  <c:v>-22.7642025</c:v>
                </c:pt>
                <c:pt idx="51">
                  <c:v>-22.788543700000002</c:v>
                </c:pt>
                <c:pt idx="52">
                  <c:v>-22.828151500000001</c:v>
                </c:pt>
                <c:pt idx="53">
                  <c:v>-22.862940800000001</c:v>
                </c:pt>
                <c:pt idx="54">
                  <c:v>-22.8929346</c:v>
                </c:pt>
                <c:pt idx="55">
                  <c:v>-22.925327100000001</c:v>
                </c:pt>
                <c:pt idx="56">
                  <c:v>-22.959364300000001</c:v>
                </c:pt>
                <c:pt idx="57">
                  <c:v>-22.979087199999999</c:v>
                </c:pt>
                <c:pt idx="58">
                  <c:v>-23.012458800000001</c:v>
                </c:pt>
                <c:pt idx="59">
                  <c:v>-23.042437</c:v>
                </c:pt>
                <c:pt idx="60">
                  <c:v>-23.074818100000002</c:v>
                </c:pt>
                <c:pt idx="61">
                  <c:v>-23.1002188</c:v>
                </c:pt>
                <c:pt idx="62">
                  <c:v>-23.1231346</c:v>
                </c:pt>
                <c:pt idx="63">
                  <c:v>-23.1464496</c:v>
                </c:pt>
                <c:pt idx="64">
                  <c:v>-23.1681417</c:v>
                </c:pt>
                <c:pt idx="65">
                  <c:v>-23.1780054</c:v>
                </c:pt>
                <c:pt idx="66">
                  <c:v>-23.206717099999999</c:v>
                </c:pt>
                <c:pt idx="67">
                  <c:v>-23.222946199999999</c:v>
                </c:pt>
                <c:pt idx="68">
                  <c:v>-23.2467538</c:v>
                </c:pt>
                <c:pt idx="69">
                  <c:v>-23.265652500000002</c:v>
                </c:pt>
                <c:pt idx="70">
                  <c:v>-23.286472</c:v>
                </c:pt>
                <c:pt idx="71">
                  <c:v>-23.302119900000001</c:v>
                </c:pt>
                <c:pt idx="72">
                  <c:v>-23.312262100000002</c:v>
                </c:pt>
                <c:pt idx="73">
                  <c:v>-23.335573799999999</c:v>
                </c:pt>
                <c:pt idx="74">
                  <c:v>-23.356280999999999</c:v>
                </c:pt>
                <c:pt idx="75">
                  <c:v>-23.368179099999999</c:v>
                </c:pt>
                <c:pt idx="76">
                  <c:v>-23.390585600000001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906608"/>
        <c:axId val="626529808"/>
      </c:scatterChart>
      <c:valAx>
        <c:axId val="641906608"/>
        <c:scaling>
          <c:orientation val="minMax"/>
          <c:max val="1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500" dirty="0" smtClean="0"/>
                  <a:t>Bias (V)</a:t>
                </a:r>
                <a:endParaRPr lang="zh-CN" altLang="en-US" sz="15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29808"/>
        <c:crosses val="autoZero"/>
        <c:crossBetween val="midCat"/>
        <c:majorUnit val="1"/>
      </c:valAx>
      <c:valAx>
        <c:axId val="626529808"/>
        <c:scaling>
          <c:orientation val="minMax"/>
          <c:max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Transmission (dB)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6854-16D4-4420-BD28-12E70DFDA045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1366-505F-4E22-BB6A-D8CE0D80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Hybrid III-V/Si Modulator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Qiangsheng</a:t>
            </a:r>
            <a:r>
              <a:rPr lang="en-US" altLang="zh-CN" dirty="0" smtClean="0"/>
              <a:t> Huang</a:t>
            </a:r>
          </a:p>
          <a:p>
            <a:r>
              <a:rPr lang="en-US" altLang="zh-CN" smtClean="0"/>
              <a:t>August/30/2015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2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Schematic description of absorption in quantum wells</a:t>
            </a:r>
            <a:endParaRPr lang="en-US" sz="36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762499" y="2567258"/>
            <a:ext cx="2292441" cy="2187263"/>
            <a:chOff x="4571999" y="2975020"/>
            <a:chExt cx="2292441" cy="2187263"/>
          </a:xfrm>
        </p:grpSpPr>
        <p:grpSp>
          <p:nvGrpSpPr>
            <p:cNvPr id="39" name="组合 38"/>
            <p:cNvGrpSpPr/>
            <p:nvPr/>
          </p:nvGrpSpPr>
          <p:grpSpPr>
            <a:xfrm>
              <a:off x="4572000" y="2975020"/>
              <a:ext cx="2292440" cy="772733"/>
              <a:chOff x="1403797" y="2099256"/>
              <a:chExt cx="2292440" cy="772733"/>
            </a:xfrm>
          </p:grpSpPr>
          <p:cxnSp>
            <p:nvCxnSpPr>
              <p:cNvPr id="37" name="肘形连接符 36"/>
              <p:cNvCxnSpPr/>
              <p:nvPr/>
            </p:nvCxnSpPr>
            <p:spPr>
              <a:xfrm>
                <a:off x="140379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/>
              <p:nvPr/>
            </p:nvCxnSpPr>
            <p:spPr>
              <a:xfrm flipH="1">
                <a:off x="255001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 rot="10800000">
              <a:off x="4572000" y="4389550"/>
              <a:ext cx="2292440" cy="772733"/>
              <a:chOff x="1403797" y="2099256"/>
              <a:chExt cx="2292440" cy="772733"/>
            </a:xfrm>
          </p:grpSpPr>
          <p:cxnSp>
            <p:nvCxnSpPr>
              <p:cNvPr id="41" name="肘形连接符 40"/>
              <p:cNvCxnSpPr/>
              <p:nvPr/>
            </p:nvCxnSpPr>
            <p:spPr>
              <a:xfrm>
                <a:off x="140379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41"/>
              <p:cNvCxnSpPr/>
              <p:nvPr/>
            </p:nvCxnSpPr>
            <p:spPr>
              <a:xfrm flipH="1">
                <a:off x="255001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>
            <a:xfrm>
              <a:off x="5145109" y="3567448"/>
              <a:ext cx="114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145109" y="4584878"/>
              <a:ext cx="114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323525" y="3407467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e1</a:t>
              </a:r>
              <a:endParaRPr lang="en-US" baseline="-250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291329" y="4389550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hh1</a:t>
              </a:r>
              <a:endParaRPr lang="en-US" baseline="-25000" dirty="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718219" y="3592133"/>
              <a:ext cx="0" cy="982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571999" y="4056845"/>
              <a:ext cx="1751526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6323525" y="3872179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F</a:t>
              </a:r>
              <a:endParaRPr lang="en-US" baseline="-25000" dirty="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242237" y="169068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E=0</a:t>
            </a:r>
            <a:endParaRPr 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726305" y="169068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E&lt;0</a:t>
            </a:r>
            <a:endParaRPr lang="en-US" dirty="0"/>
          </a:p>
        </p:txBody>
      </p:sp>
      <p:grpSp>
        <p:nvGrpSpPr>
          <p:cNvPr id="57" name="组合 56"/>
          <p:cNvGrpSpPr/>
          <p:nvPr/>
        </p:nvGrpSpPr>
        <p:grpSpPr>
          <a:xfrm rot="480000">
            <a:off x="1154964" y="2606154"/>
            <a:ext cx="2292440" cy="772733"/>
            <a:chOff x="1403797" y="2099256"/>
            <a:chExt cx="2292440" cy="772733"/>
          </a:xfrm>
        </p:grpSpPr>
        <p:cxnSp>
          <p:nvCxnSpPr>
            <p:cNvPr id="68" name="肘形连接符 67"/>
            <p:cNvCxnSpPr/>
            <p:nvPr/>
          </p:nvCxnSpPr>
          <p:spPr>
            <a:xfrm>
              <a:off x="1403797" y="2099256"/>
              <a:ext cx="1146220" cy="77273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/>
            <p:nvPr/>
          </p:nvCxnSpPr>
          <p:spPr>
            <a:xfrm flipH="1">
              <a:off x="2550017" y="2099256"/>
              <a:ext cx="1146220" cy="77273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rot="11280000">
            <a:off x="1028701" y="3981788"/>
            <a:ext cx="2292440" cy="772733"/>
            <a:chOff x="1403797" y="2099256"/>
            <a:chExt cx="2292440" cy="772733"/>
          </a:xfrm>
        </p:grpSpPr>
        <p:cxnSp>
          <p:nvCxnSpPr>
            <p:cNvPr id="66" name="肘形连接符 65"/>
            <p:cNvCxnSpPr/>
            <p:nvPr/>
          </p:nvCxnSpPr>
          <p:spPr>
            <a:xfrm>
              <a:off x="1403797" y="2099256"/>
              <a:ext cx="1146220" cy="77273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flipH="1">
              <a:off x="2550017" y="2099256"/>
              <a:ext cx="1146220" cy="77273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>
            <a:off x="1715171" y="3275194"/>
            <a:ext cx="1146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90" idx="0"/>
          </p:cNvCxnSpPr>
          <p:nvPr/>
        </p:nvCxnSpPr>
        <p:spPr>
          <a:xfrm flipV="1">
            <a:off x="1202572" y="4123141"/>
            <a:ext cx="1554983" cy="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80226" y="2999705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e1</a:t>
            </a:r>
            <a:endParaRPr lang="en-US" baseline="-25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748030" y="3981788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hh1</a:t>
            </a:r>
            <a:endParaRPr lang="en-US" baseline="-25000" dirty="0"/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2174920" y="3275194"/>
            <a:ext cx="9525" cy="847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28700" y="3649083"/>
            <a:ext cx="175152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780226" y="3464417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F</a:t>
            </a:r>
            <a:endParaRPr lang="en-US" baseline="-25000" dirty="0"/>
          </a:p>
        </p:txBody>
      </p:sp>
      <p:grpSp>
        <p:nvGrpSpPr>
          <p:cNvPr id="76" name="组合 75"/>
          <p:cNvGrpSpPr/>
          <p:nvPr/>
        </p:nvGrpSpPr>
        <p:grpSpPr>
          <a:xfrm>
            <a:off x="5232980" y="2757799"/>
            <a:ext cx="1351475" cy="385720"/>
            <a:chOff x="5022850" y="3192169"/>
            <a:chExt cx="1351475" cy="385720"/>
          </a:xfrm>
        </p:grpSpPr>
        <p:sp>
          <p:nvSpPr>
            <p:cNvPr id="74" name="任意多边形 73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任意多边形 74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5598419" y="2411637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e1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sp>
        <p:nvSpPr>
          <p:cNvPr id="78" name="文本框 77"/>
          <p:cNvSpPr txBox="1"/>
          <p:nvPr/>
        </p:nvSpPr>
        <p:spPr>
          <a:xfrm>
            <a:off x="5603499" y="4569855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hh1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grpSp>
        <p:nvGrpSpPr>
          <p:cNvPr id="79" name="组合 78"/>
          <p:cNvGrpSpPr/>
          <p:nvPr/>
        </p:nvGrpSpPr>
        <p:grpSpPr>
          <a:xfrm rot="10800000">
            <a:off x="5177886" y="4202992"/>
            <a:ext cx="1351475" cy="272554"/>
            <a:chOff x="5022850" y="3192169"/>
            <a:chExt cx="1351475" cy="385720"/>
          </a:xfrm>
        </p:grpSpPr>
        <p:sp>
          <p:nvSpPr>
            <p:cNvPr id="80" name="任意多边形 79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任意多边形 80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812987" y="2859308"/>
            <a:ext cx="1313331" cy="385720"/>
            <a:chOff x="5022850" y="3192169"/>
            <a:chExt cx="1351475" cy="385720"/>
          </a:xfrm>
        </p:grpSpPr>
        <p:sp>
          <p:nvSpPr>
            <p:cNvPr id="85" name="任意多边形 84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任意多边形 85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1530546" y="441901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hh1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grpSp>
        <p:nvGrpSpPr>
          <p:cNvPr id="88" name="组合 87"/>
          <p:cNvGrpSpPr/>
          <p:nvPr/>
        </p:nvGrpSpPr>
        <p:grpSpPr>
          <a:xfrm rot="10800000">
            <a:off x="1202572" y="4121897"/>
            <a:ext cx="1351475" cy="272554"/>
            <a:chOff x="5022850" y="3192169"/>
            <a:chExt cx="1351475" cy="385720"/>
          </a:xfrm>
        </p:grpSpPr>
        <p:sp>
          <p:nvSpPr>
            <p:cNvPr id="89" name="任意多边形 88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任意多边形 89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2132715" y="2411888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e1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8956987" y="169068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r>
              <a:rPr lang="en-US" dirty="0"/>
              <a:t>&gt;</a:t>
            </a:r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8947732" y="2584939"/>
            <a:ext cx="1351475" cy="385720"/>
            <a:chOff x="5022850" y="3192169"/>
            <a:chExt cx="1351475" cy="385720"/>
          </a:xfrm>
        </p:grpSpPr>
        <p:sp>
          <p:nvSpPr>
            <p:cNvPr id="131" name="任意多边形 130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任意多边形 131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9260284" y="22200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e1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9318249" y="4569855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r>
              <a:rPr lang="el-GR" i="1" dirty="0" smtClean="0"/>
              <a:t>ϕ</a:t>
            </a:r>
            <a:r>
              <a:rPr lang="en-US" i="1" baseline="-25000" dirty="0" smtClean="0"/>
              <a:t>hh1</a:t>
            </a:r>
            <a:r>
              <a:rPr lang="en-US" dirty="0" smtClean="0"/>
              <a:t>|</a:t>
            </a:r>
            <a:r>
              <a:rPr lang="en-US" i="1" baseline="30000" dirty="0" smtClean="0"/>
              <a:t>2</a:t>
            </a:r>
            <a:endParaRPr lang="en-US" i="1" baseline="30000" dirty="0"/>
          </a:p>
        </p:txBody>
      </p:sp>
      <p:grpSp>
        <p:nvGrpSpPr>
          <p:cNvPr id="135" name="组合 134"/>
          <p:cNvGrpSpPr/>
          <p:nvPr/>
        </p:nvGrpSpPr>
        <p:grpSpPr>
          <a:xfrm rot="10800000">
            <a:off x="8892636" y="4202992"/>
            <a:ext cx="1351475" cy="272554"/>
            <a:chOff x="5022850" y="3192169"/>
            <a:chExt cx="1351475" cy="385720"/>
          </a:xfrm>
        </p:grpSpPr>
        <p:sp>
          <p:nvSpPr>
            <p:cNvPr id="136" name="任意多边形 135"/>
            <p:cNvSpPr/>
            <p:nvPr/>
          </p:nvSpPr>
          <p:spPr>
            <a:xfrm>
              <a:off x="5022850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任意多边形 136"/>
            <p:cNvSpPr/>
            <p:nvPr/>
          </p:nvSpPr>
          <p:spPr>
            <a:xfrm flipH="1">
              <a:off x="5663125" y="3192169"/>
              <a:ext cx="711200" cy="385720"/>
            </a:xfrm>
            <a:custGeom>
              <a:avLst/>
              <a:gdLst>
                <a:gd name="connsiteX0" fmla="*/ 0 w 711200"/>
                <a:gd name="connsiteY0" fmla="*/ 382881 h 385720"/>
                <a:gd name="connsiteX1" fmla="*/ 203200 w 711200"/>
                <a:gd name="connsiteY1" fmla="*/ 376531 h 385720"/>
                <a:gd name="connsiteX2" fmla="*/ 323850 w 711200"/>
                <a:gd name="connsiteY2" fmla="*/ 306681 h 385720"/>
                <a:gd name="connsiteX3" fmla="*/ 412750 w 711200"/>
                <a:gd name="connsiteY3" fmla="*/ 192381 h 385720"/>
                <a:gd name="connsiteX4" fmla="*/ 463550 w 711200"/>
                <a:gd name="connsiteY4" fmla="*/ 103481 h 385720"/>
                <a:gd name="connsiteX5" fmla="*/ 539750 w 711200"/>
                <a:gd name="connsiteY5" fmla="*/ 27281 h 385720"/>
                <a:gd name="connsiteX6" fmla="*/ 628650 w 711200"/>
                <a:gd name="connsiteY6" fmla="*/ 1881 h 385720"/>
                <a:gd name="connsiteX7" fmla="*/ 711200 w 711200"/>
                <a:gd name="connsiteY7" fmla="*/ 1881 h 38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385720">
                  <a:moveTo>
                    <a:pt x="0" y="382881"/>
                  </a:moveTo>
                  <a:cubicBezTo>
                    <a:pt x="74612" y="386056"/>
                    <a:pt x="149225" y="389231"/>
                    <a:pt x="203200" y="376531"/>
                  </a:cubicBezTo>
                  <a:cubicBezTo>
                    <a:pt x="257175" y="363831"/>
                    <a:pt x="288925" y="337373"/>
                    <a:pt x="323850" y="306681"/>
                  </a:cubicBezTo>
                  <a:cubicBezTo>
                    <a:pt x="358775" y="275989"/>
                    <a:pt x="389467" y="226248"/>
                    <a:pt x="412750" y="192381"/>
                  </a:cubicBezTo>
                  <a:cubicBezTo>
                    <a:pt x="436033" y="158514"/>
                    <a:pt x="442383" y="130998"/>
                    <a:pt x="463550" y="103481"/>
                  </a:cubicBezTo>
                  <a:cubicBezTo>
                    <a:pt x="484717" y="75964"/>
                    <a:pt x="512233" y="44214"/>
                    <a:pt x="539750" y="27281"/>
                  </a:cubicBezTo>
                  <a:cubicBezTo>
                    <a:pt x="567267" y="10348"/>
                    <a:pt x="600075" y="6114"/>
                    <a:pt x="628650" y="1881"/>
                  </a:cubicBezTo>
                  <a:cubicBezTo>
                    <a:pt x="657225" y="-2352"/>
                    <a:pt x="711200" y="1881"/>
                    <a:pt x="711200" y="188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579387" y="5261307"/>
            <a:ext cx="397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Quantum Confined Stark Effects (QCSE)</a:t>
            </a:r>
            <a:endParaRPr 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553199" y="5784421"/>
            <a:ext cx="400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exciton</a:t>
            </a:r>
            <a:r>
              <a:rPr lang="en-US" dirty="0" smtClean="0"/>
              <a:t> absorption peak red shifts, in the reverse bias.</a:t>
            </a:r>
            <a:endParaRPr lang="en-US" dirty="0"/>
          </a:p>
        </p:txBody>
      </p:sp>
      <p:cxnSp>
        <p:nvCxnSpPr>
          <p:cNvPr id="146" name="直接连接符 145"/>
          <p:cNvCxnSpPr/>
          <p:nvPr/>
        </p:nvCxnSpPr>
        <p:spPr>
          <a:xfrm>
            <a:off x="1202572" y="3184371"/>
            <a:ext cx="41330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254620" y="4172196"/>
            <a:ext cx="41330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057402" y="5238222"/>
            <a:ext cx="329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Band Filling Effects (BFE)</a:t>
            </a:r>
            <a:endParaRPr lang="en-US" dirty="0"/>
          </a:p>
        </p:txBody>
      </p:sp>
      <p:sp>
        <p:nvSpPr>
          <p:cNvPr id="150" name="椭圆 149"/>
          <p:cNvSpPr/>
          <p:nvPr/>
        </p:nvSpPr>
        <p:spPr>
          <a:xfrm>
            <a:off x="9084897" y="319102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椭圆 150"/>
          <p:cNvSpPr/>
          <p:nvPr/>
        </p:nvSpPr>
        <p:spPr>
          <a:xfrm>
            <a:off x="9201923" y="325796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椭圆 151"/>
          <p:cNvSpPr/>
          <p:nvPr/>
        </p:nvSpPr>
        <p:spPr>
          <a:xfrm>
            <a:off x="9260284" y="318089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椭圆 152"/>
          <p:cNvSpPr/>
          <p:nvPr/>
        </p:nvSpPr>
        <p:spPr>
          <a:xfrm>
            <a:off x="9354183" y="324502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椭圆 153"/>
          <p:cNvSpPr/>
          <p:nvPr/>
        </p:nvSpPr>
        <p:spPr>
          <a:xfrm>
            <a:off x="9435671" y="317156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椭圆 154"/>
          <p:cNvSpPr/>
          <p:nvPr/>
        </p:nvSpPr>
        <p:spPr>
          <a:xfrm>
            <a:off x="9477222" y="329030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椭圆 155"/>
          <p:cNvSpPr/>
          <p:nvPr/>
        </p:nvSpPr>
        <p:spPr>
          <a:xfrm>
            <a:off x="9522941" y="317866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椭圆 156"/>
          <p:cNvSpPr/>
          <p:nvPr/>
        </p:nvSpPr>
        <p:spPr>
          <a:xfrm>
            <a:off x="9308463" y="328909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椭圆 157"/>
          <p:cNvSpPr/>
          <p:nvPr/>
        </p:nvSpPr>
        <p:spPr>
          <a:xfrm>
            <a:off x="9485336" y="318985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椭圆 158"/>
          <p:cNvSpPr/>
          <p:nvPr/>
        </p:nvSpPr>
        <p:spPr>
          <a:xfrm>
            <a:off x="9602362" y="325680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椭圆 159"/>
          <p:cNvSpPr/>
          <p:nvPr/>
        </p:nvSpPr>
        <p:spPr>
          <a:xfrm>
            <a:off x="9660723" y="317972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9754622" y="32438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9836110" y="317039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9877661" y="328913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9923380" y="317749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9708902" y="328792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9694370" y="318418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9811396" y="325112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9869757" y="317405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9963656" y="323818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椭圆 169"/>
          <p:cNvSpPr/>
          <p:nvPr/>
        </p:nvSpPr>
        <p:spPr>
          <a:xfrm>
            <a:off x="10045144" y="316472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椭圆 170"/>
          <p:cNvSpPr/>
          <p:nvPr/>
        </p:nvSpPr>
        <p:spPr>
          <a:xfrm>
            <a:off x="10086695" y="32834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椭圆 171"/>
          <p:cNvSpPr/>
          <p:nvPr/>
        </p:nvSpPr>
        <p:spPr>
          <a:xfrm>
            <a:off x="10132414" y="317182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椭圆 172"/>
          <p:cNvSpPr/>
          <p:nvPr/>
        </p:nvSpPr>
        <p:spPr>
          <a:xfrm>
            <a:off x="9917936" y="328225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椭圆 173"/>
          <p:cNvSpPr/>
          <p:nvPr/>
        </p:nvSpPr>
        <p:spPr>
          <a:xfrm>
            <a:off x="9072966" y="30960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椭圆 174"/>
          <p:cNvSpPr/>
          <p:nvPr/>
        </p:nvSpPr>
        <p:spPr>
          <a:xfrm>
            <a:off x="9189992" y="316300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9248353" y="30859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椭圆 176"/>
          <p:cNvSpPr/>
          <p:nvPr/>
        </p:nvSpPr>
        <p:spPr>
          <a:xfrm>
            <a:off x="9342252" y="315006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椭圆 177"/>
          <p:cNvSpPr/>
          <p:nvPr/>
        </p:nvSpPr>
        <p:spPr>
          <a:xfrm>
            <a:off x="9423740" y="307660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椭圆 178"/>
          <p:cNvSpPr/>
          <p:nvPr/>
        </p:nvSpPr>
        <p:spPr>
          <a:xfrm>
            <a:off x="9465291" y="319534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9511010" y="308370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9296532" y="31941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9473405" y="309489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9590431" y="316183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9648792" y="308476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9742691" y="314889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9824179" y="307543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9865730" y="319417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9911449" y="308253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椭圆 188"/>
          <p:cNvSpPr/>
          <p:nvPr/>
        </p:nvSpPr>
        <p:spPr>
          <a:xfrm>
            <a:off x="9696971" y="319296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椭圆 189"/>
          <p:cNvSpPr/>
          <p:nvPr/>
        </p:nvSpPr>
        <p:spPr>
          <a:xfrm>
            <a:off x="9682439" y="308921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椭圆 190"/>
          <p:cNvSpPr/>
          <p:nvPr/>
        </p:nvSpPr>
        <p:spPr>
          <a:xfrm>
            <a:off x="9799465" y="315616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椭圆 191"/>
          <p:cNvSpPr/>
          <p:nvPr/>
        </p:nvSpPr>
        <p:spPr>
          <a:xfrm>
            <a:off x="9857826" y="307908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椭圆 192"/>
          <p:cNvSpPr/>
          <p:nvPr/>
        </p:nvSpPr>
        <p:spPr>
          <a:xfrm>
            <a:off x="9951725" y="31432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椭圆 193"/>
          <p:cNvSpPr/>
          <p:nvPr/>
        </p:nvSpPr>
        <p:spPr>
          <a:xfrm>
            <a:off x="10033213" y="30697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椭圆 194"/>
          <p:cNvSpPr/>
          <p:nvPr/>
        </p:nvSpPr>
        <p:spPr>
          <a:xfrm>
            <a:off x="10074764" y="318849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椭圆 195"/>
          <p:cNvSpPr/>
          <p:nvPr/>
        </p:nvSpPr>
        <p:spPr>
          <a:xfrm>
            <a:off x="10120483" y="307685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椭圆 196"/>
          <p:cNvSpPr/>
          <p:nvPr/>
        </p:nvSpPr>
        <p:spPr>
          <a:xfrm>
            <a:off x="9906005" y="318728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椭圆 197"/>
          <p:cNvSpPr/>
          <p:nvPr/>
        </p:nvSpPr>
        <p:spPr>
          <a:xfrm>
            <a:off x="9088100" y="304001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9205126" y="310695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椭圆 199"/>
          <p:cNvSpPr/>
          <p:nvPr/>
        </p:nvSpPr>
        <p:spPr>
          <a:xfrm>
            <a:off x="9263487" y="302988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椭圆 200"/>
          <p:cNvSpPr/>
          <p:nvPr/>
        </p:nvSpPr>
        <p:spPr>
          <a:xfrm>
            <a:off x="9357386" y="309401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椭圆 201"/>
          <p:cNvSpPr/>
          <p:nvPr/>
        </p:nvSpPr>
        <p:spPr>
          <a:xfrm>
            <a:off x="9438874" y="302055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椭圆 202"/>
          <p:cNvSpPr/>
          <p:nvPr/>
        </p:nvSpPr>
        <p:spPr>
          <a:xfrm>
            <a:off x="9480425" y="313929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/>
        </p:nvSpPr>
        <p:spPr>
          <a:xfrm>
            <a:off x="9526144" y="302765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椭圆 204"/>
          <p:cNvSpPr/>
          <p:nvPr/>
        </p:nvSpPr>
        <p:spPr>
          <a:xfrm>
            <a:off x="9311666" y="313808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椭圆 205"/>
          <p:cNvSpPr/>
          <p:nvPr/>
        </p:nvSpPr>
        <p:spPr>
          <a:xfrm>
            <a:off x="9488539" y="303884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椭圆 206"/>
          <p:cNvSpPr/>
          <p:nvPr/>
        </p:nvSpPr>
        <p:spPr>
          <a:xfrm>
            <a:off x="9605565" y="310579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椭圆 207"/>
          <p:cNvSpPr/>
          <p:nvPr/>
        </p:nvSpPr>
        <p:spPr>
          <a:xfrm>
            <a:off x="9663926" y="302871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椭圆 208"/>
          <p:cNvSpPr/>
          <p:nvPr/>
        </p:nvSpPr>
        <p:spPr>
          <a:xfrm>
            <a:off x="9757825" y="309285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椭圆 209"/>
          <p:cNvSpPr/>
          <p:nvPr/>
        </p:nvSpPr>
        <p:spPr>
          <a:xfrm>
            <a:off x="9839313" y="301938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椭圆 210"/>
          <p:cNvSpPr/>
          <p:nvPr/>
        </p:nvSpPr>
        <p:spPr>
          <a:xfrm>
            <a:off x="9880864" y="313812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椭圆 211"/>
          <p:cNvSpPr/>
          <p:nvPr/>
        </p:nvSpPr>
        <p:spPr>
          <a:xfrm>
            <a:off x="9926583" y="302648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椭圆 212"/>
          <p:cNvSpPr/>
          <p:nvPr/>
        </p:nvSpPr>
        <p:spPr>
          <a:xfrm>
            <a:off x="9712105" y="313691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椭圆 213"/>
          <p:cNvSpPr/>
          <p:nvPr/>
        </p:nvSpPr>
        <p:spPr>
          <a:xfrm>
            <a:off x="9697573" y="303317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椭圆 214"/>
          <p:cNvSpPr/>
          <p:nvPr/>
        </p:nvSpPr>
        <p:spPr>
          <a:xfrm>
            <a:off x="9814599" y="310011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9872960" y="302304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9966859" y="308717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10048347" y="30137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10089898" y="313244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10135617" y="302080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9921139" y="313124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9112555" y="323158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9194043" y="315812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9235594" y="32768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椭圆 224"/>
          <p:cNvSpPr/>
          <p:nvPr/>
        </p:nvSpPr>
        <p:spPr>
          <a:xfrm>
            <a:off x="9281313" y="316522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椭圆 225"/>
          <p:cNvSpPr/>
          <p:nvPr/>
        </p:nvSpPr>
        <p:spPr>
          <a:xfrm>
            <a:off x="9169329" y="323884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椭圆 226"/>
          <p:cNvSpPr/>
          <p:nvPr/>
        </p:nvSpPr>
        <p:spPr>
          <a:xfrm>
            <a:off x="9227690" y="316177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椭圆 227"/>
          <p:cNvSpPr/>
          <p:nvPr/>
        </p:nvSpPr>
        <p:spPr>
          <a:xfrm>
            <a:off x="9321589" y="322590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椭圆 228"/>
          <p:cNvSpPr/>
          <p:nvPr/>
        </p:nvSpPr>
        <p:spPr>
          <a:xfrm>
            <a:off x="9403077" y="315244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椭圆 229"/>
          <p:cNvSpPr/>
          <p:nvPr/>
        </p:nvSpPr>
        <p:spPr>
          <a:xfrm>
            <a:off x="9444628" y="327118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椭圆 230"/>
          <p:cNvSpPr/>
          <p:nvPr/>
        </p:nvSpPr>
        <p:spPr>
          <a:xfrm>
            <a:off x="9490347" y="315954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椭圆 231"/>
          <p:cNvSpPr/>
          <p:nvPr/>
        </p:nvSpPr>
        <p:spPr>
          <a:xfrm>
            <a:off x="9275869" y="326997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椭圆 232"/>
          <p:cNvSpPr/>
          <p:nvPr/>
        </p:nvSpPr>
        <p:spPr>
          <a:xfrm>
            <a:off x="9100624" y="31366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椭圆 233"/>
          <p:cNvSpPr/>
          <p:nvPr/>
        </p:nvSpPr>
        <p:spPr>
          <a:xfrm>
            <a:off x="9223663" y="318189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9157398" y="314388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椭圆 235"/>
          <p:cNvSpPr/>
          <p:nvPr/>
        </p:nvSpPr>
        <p:spPr>
          <a:xfrm>
            <a:off x="9309658" y="313094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椭圆 236"/>
          <p:cNvSpPr/>
          <p:nvPr/>
        </p:nvSpPr>
        <p:spPr>
          <a:xfrm>
            <a:off x="9432697" y="317622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椭圆 237"/>
          <p:cNvSpPr/>
          <p:nvPr/>
        </p:nvSpPr>
        <p:spPr>
          <a:xfrm>
            <a:off x="9263938" y="31750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椭圆 238"/>
          <p:cNvSpPr/>
          <p:nvPr/>
        </p:nvSpPr>
        <p:spPr>
          <a:xfrm>
            <a:off x="9238797" y="312584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椭圆 239"/>
          <p:cNvSpPr/>
          <p:nvPr/>
        </p:nvSpPr>
        <p:spPr>
          <a:xfrm>
            <a:off x="9447831" y="312017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9279072" y="311896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椭圆 241"/>
          <p:cNvSpPr/>
          <p:nvPr/>
        </p:nvSpPr>
        <p:spPr>
          <a:xfrm>
            <a:off x="9175560" y="311294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9257048" y="303948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9298599" y="315822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椭圆 244"/>
          <p:cNvSpPr/>
          <p:nvPr/>
        </p:nvSpPr>
        <p:spPr>
          <a:xfrm>
            <a:off x="9344318" y="304658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椭圆 245"/>
          <p:cNvSpPr/>
          <p:nvPr/>
        </p:nvSpPr>
        <p:spPr>
          <a:xfrm>
            <a:off x="9232334" y="312021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椭圆 246"/>
          <p:cNvSpPr/>
          <p:nvPr/>
        </p:nvSpPr>
        <p:spPr>
          <a:xfrm>
            <a:off x="9290695" y="304313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椭圆 247"/>
          <p:cNvSpPr/>
          <p:nvPr/>
        </p:nvSpPr>
        <p:spPr>
          <a:xfrm>
            <a:off x="9384594" y="310727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椭圆 248"/>
          <p:cNvSpPr/>
          <p:nvPr/>
        </p:nvSpPr>
        <p:spPr>
          <a:xfrm>
            <a:off x="9466082" y="303381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椭圆 249"/>
          <p:cNvSpPr/>
          <p:nvPr/>
        </p:nvSpPr>
        <p:spPr>
          <a:xfrm>
            <a:off x="9507633" y="315254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椭圆 250"/>
          <p:cNvSpPr/>
          <p:nvPr/>
        </p:nvSpPr>
        <p:spPr>
          <a:xfrm>
            <a:off x="9553352" y="304090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椭圆 251"/>
          <p:cNvSpPr/>
          <p:nvPr/>
        </p:nvSpPr>
        <p:spPr>
          <a:xfrm>
            <a:off x="9338874" y="315133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椭圆 252"/>
          <p:cNvSpPr/>
          <p:nvPr/>
        </p:nvSpPr>
        <p:spPr>
          <a:xfrm>
            <a:off x="9163629" y="301798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椭圆 253"/>
          <p:cNvSpPr/>
          <p:nvPr/>
        </p:nvSpPr>
        <p:spPr>
          <a:xfrm>
            <a:off x="9286668" y="30632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椭圆 254"/>
          <p:cNvSpPr/>
          <p:nvPr/>
        </p:nvSpPr>
        <p:spPr>
          <a:xfrm>
            <a:off x="9220403" y="302525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椭圆 255"/>
          <p:cNvSpPr/>
          <p:nvPr/>
        </p:nvSpPr>
        <p:spPr>
          <a:xfrm>
            <a:off x="9372663" y="301231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椭圆 256"/>
          <p:cNvSpPr/>
          <p:nvPr/>
        </p:nvSpPr>
        <p:spPr>
          <a:xfrm>
            <a:off x="9495702" y="305758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椭圆 257"/>
          <p:cNvSpPr/>
          <p:nvPr/>
        </p:nvSpPr>
        <p:spPr>
          <a:xfrm>
            <a:off x="9326943" y="305637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椭圆 258"/>
          <p:cNvSpPr/>
          <p:nvPr/>
        </p:nvSpPr>
        <p:spPr>
          <a:xfrm>
            <a:off x="9301802" y="300721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椭圆 259"/>
          <p:cNvSpPr/>
          <p:nvPr/>
        </p:nvSpPr>
        <p:spPr>
          <a:xfrm>
            <a:off x="9510836" y="3001537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椭圆 260"/>
          <p:cNvSpPr/>
          <p:nvPr/>
        </p:nvSpPr>
        <p:spPr>
          <a:xfrm>
            <a:off x="9342077" y="3000328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8477250" y="2567258"/>
            <a:ext cx="2292440" cy="2187263"/>
            <a:chOff x="4572000" y="2975020"/>
            <a:chExt cx="2292440" cy="218726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4572000" y="2975020"/>
              <a:ext cx="2292440" cy="772733"/>
              <a:chOff x="1403797" y="2099256"/>
              <a:chExt cx="2292440" cy="772733"/>
            </a:xfrm>
          </p:grpSpPr>
          <p:cxnSp>
            <p:nvCxnSpPr>
              <p:cNvPr id="127" name="肘形连接符 126"/>
              <p:cNvCxnSpPr/>
              <p:nvPr/>
            </p:nvCxnSpPr>
            <p:spPr>
              <a:xfrm>
                <a:off x="140379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/>
              <p:nvPr/>
            </p:nvCxnSpPr>
            <p:spPr>
              <a:xfrm flipH="1">
                <a:off x="255001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 rot="10800000">
              <a:off x="4572000" y="4389550"/>
              <a:ext cx="2292440" cy="772733"/>
              <a:chOff x="1403797" y="2099256"/>
              <a:chExt cx="2292440" cy="772733"/>
            </a:xfrm>
          </p:grpSpPr>
          <p:cxnSp>
            <p:nvCxnSpPr>
              <p:cNvPr id="125" name="肘形连接符 124"/>
              <p:cNvCxnSpPr/>
              <p:nvPr/>
            </p:nvCxnSpPr>
            <p:spPr>
              <a:xfrm>
                <a:off x="140379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肘形连接符 125"/>
              <p:cNvCxnSpPr/>
              <p:nvPr/>
            </p:nvCxnSpPr>
            <p:spPr>
              <a:xfrm flipH="1">
                <a:off x="2550017" y="2099256"/>
                <a:ext cx="1146220" cy="77273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接连接符 117"/>
            <p:cNvCxnSpPr/>
            <p:nvPr/>
          </p:nvCxnSpPr>
          <p:spPr>
            <a:xfrm>
              <a:off x="5145109" y="3567448"/>
              <a:ext cx="114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145109" y="4584878"/>
              <a:ext cx="114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6323525" y="3407467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e1</a:t>
              </a:r>
              <a:endParaRPr lang="en-US" baseline="-250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6291329" y="4389550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hh1</a:t>
              </a:r>
              <a:endParaRPr lang="en-US" baseline="-25000" dirty="0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4671388" y="3407467"/>
              <a:ext cx="1751526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6292858" y="3203419"/>
              <a:ext cx="540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r>
                <a:rPr lang="en-US" altLang="zh-CN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flipV="1">
              <a:off x="5718219" y="3419475"/>
              <a:ext cx="0" cy="11547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直接连接符 261"/>
          <p:cNvCxnSpPr/>
          <p:nvPr/>
        </p:nvCxnSpPr>
        <p:spPr>
          <a:xfrm>
            <a:off x="6460651" y="4177116"/>
            <a:ext cx="41330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6434892" y="3176959"/>
            <a:ext cx="41330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7753773" y="5784421"/>
            <a:ext cx="400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exciton</a:t>
            </a:r>
            <a:r>
              <a:rPr lang="en-US" dirty="0" smtClean="0"/>
              <a:t> absorption peak blue shifts, in the forward bias.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2551" y="6464327"/>
            <a:ext cx="1140291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Gabriela </a:t>
            </a:r>
            <a:r>
              <a:rPr lang="en-US" sz="1200" i="1" dirty="0" err="1" smtClean="0"/>
              <a:t>Livescu</a:t>
            </a:r>
            <a:r>
              <a:rPr lang="en-US" sz="1200" i="1" dirty="0" smtClean="0"/>
              <a:t>, et. al., “Free </a:t>
            </a:r>
            <a:r>
              <a:rPr lang="en-US" sz="1200" i="1" dirty="0"/>
              <a:t>carrier and many-body effects in absorption spectra of modulation-doped quantum </a:t>
            </a:r>
            <a:r>
              <a:rPr lang="en-US" sz="1200" i="1" dirty="0" smtClean="0"/>
              <a:t>wells”, IEEE Journal of Quantum Electronics, vol. 24, No. 8, 1988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883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90126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Absorption Spectra</a:t>
            </a:r>
            <a:endParaRPr 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" y="2280231"/>
            <a:ext cx="4711790" cy="3734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01503" y="2353936"/>
            <a:ext cx="504000" cy="33127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43903" y="2353936"/>
            <a:ext cx="3657600" cy="3312768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43108" y="1678072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QCSE</a:t>
            </a:r>
            <a:endParaRPr lang="en-US" dirty="0"/>
          </a:p>
        </p:txBody>
      </p:sp>
      <p:sp>
        <p:nvSpPr>
          <p:cNvPr id="10" name="左大括号 9"/>
          <p:cNvSpPr/>
          <p:nvPr/>
        </p:nvSpPr>
        <p:spPr>
          <a:xfrm rot="16200000" flipH="1" flipV="1">
            <a:off x="2376669" y="392248"/>
            <a:ext cx="192070" cy="36576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大括号 10"/>
          <p:cNvSpPr/>
          <p:nvPr/>
        </p:nvSpPr>
        <p:spPr>
          <a:xfrm rot="16200000">
            <a:off x="4418275" y="1964363"/>
            <a:ext cx="270456" cy="476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22022" y="1678072"/>
            <a:ext cx="66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BFE</a:t>
            </a:r>
            <a:endParaRPr 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01503" y="3464417"/>
            <a:ext cx="490259" cy="19447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1939090" y="6227272"/>
            <a:ext cx="3606085" cy="528033"/>
          </a:xfrm>
          <a:prstGeom prst="borderCallout1">
            <a:avLst>
              <a:gd name="adj1" fmla="val -5640"/>
              <a:gd name="adj2" fmla="val 67024"/>
              <a:gd name="adj3" fmla="val -260671"/>
              <a:gd name="adj4" fmla="val 7309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absorption peak blue shifts linearly as a function of voltage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676530" y="4424566"/>
            <a:ext cx="3599215" cy="528033"/>
          </a:xfrm>
          <a:prstGeom prst="borderCallout1">
            <a:avLst>
              <a:gd name="adj1" fmla="val -5640"/>
              <a:gd name="adj2" fmla="val 67024"/>
              <a:gd name="adj3" fmla="val -177744"/>
              <a:gd name="adj4" fmla="val 69882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absorption peak red shifts </a:t>
            </a:r>
            <a:r>
              <a:rPr lang="en-US" dirty="0" err="1" smtClean="0">
                <a:solidFill>
                  <a:schemeClr val="tx1"/>
                </a:solidFill>
              </a:rPr>
              <a:t>quadratically</a:t>
            </a:r>
            <a:r>
              <a:rPr lang="en-US" dirty="0" smtClean="0">
                <a:solidFill>
                  <a:schemeClr val="tx1"/>
                </a:solidFill>
              </a:rPr>
              <a:t> as a function of voltage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313865" y="2421228"/>
            <a:ext cx="2910625" cy="1081826"/>
          </a:xfrm>
          <a:custGeom>
            <a:avLst/>
            <a:gdLst>
              <a:gd name="connsiteX0" fmla="*/ 2910625 w 2910625"/>
              <a:gd name="connsiteY0" fmla="*/ 1068947 h 1081826"/>
              <a:gd name="connsiteX1" fmla="*/ 2215166 w 2910625"/>
              <a:gd name="connsiteY1" fmla="*/ 1056068 h 1081826"/>
              <a:gd name="connsiteX2" fmla="*/ 1493949 w 2910625"/>
              <a:gd name="connsiteY2" fmla="*/ 837127 h 1081826"/>
              <a:gd name="connsiteX3" fmla="*/ 566670 w 2910625"/>
              <a:gd name="connsiteY3" fmla="*/ 321972 h 1081826"/>
              <a:gd name="connsiteX4" fmla="*/ 0 w 2910625"/>
              <a:gd name="connsiteY4" fmla="*/ 0 h 10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625" h="1081826">
                <a:moveTo>
                  <a:pt x="2910625" y="1068947"/>
                </a:moveTo>
                <a:cubicBezTo>
                  <a:pt x="2680952" y="1081826"/>
                  <a:pt x="2451279" y="1094705"/>
                  <a:pt x="2215166" y="1056068"/>
                </a:cubicBezTo>
                <a:cubicBezTo>
                  <a:pt x="1979053" y="1017431"/>
                  <a:pt x="1768698" y="959476"/>
                  <a:pt x="1493949" y="837127"/>
                </a:cubicBezTo>
                <a:cubicBezTo>
                  <a:pt x="1219200" y="714778"/>
                  <a:pt x="566670" y="321972"/>
                  <a:pt x="566670" y="321972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5375" y="1145882"/>
            <a:ext cx="436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083576" y="2731957"/>
                <a:ext cx="2583784" cy="696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𝑉𝑜𝑙𝑡𝑎𝑔𝑒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𝜏𝜂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576" y="2731957"/>
                <a:ext cx="2583784" cy="6967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505041" y="2361612"/>
                <a:ext cx="6686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𝑐𝑎𝑟𝑟𝑖𝑒𝑟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𝐹𝑒𝑟𝑚𝑖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𝐴𝑏𝑠𝑜𝑟𝑝𝑡𝑖𝑜𝑛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𝑝𝑒𝑎𝑘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41" y="2361612"/>
                <a:ext cx="668695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29" t="-2174" r="-7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083576" y="3489994"/>
            <a:ext cx="258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50nm/V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  <p:bldP spid="11" grpId="0" animBg="1"/>
      <p:bldP spid="12" grpId="0"/>
      <p:bldP spid="18" grpId="0" animBg="1"/>
      <p:bldP spid="19" grpId="0" animBg="1"/>
      <p:bldP spid="21" grpId="0" animBg="1"/>
      <p:bldP spid="36" grpId="0"/>
      <p:bldP spid="36" grpId="1"/>
      <p:bldP spid="38" grpId="0"/>
      <p:bldP spid="38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90126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Absorption Spectra</a:t>
            </a:r>
            <a:endParaRPr 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" y="2280231"/>
            <a:ext cx="4711790" cy="3734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01503" y="2353936"/>
            <a:ext cx="504000" cy="33127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43903" y="2353936"/>
            <a:ext cx="3657600" cy="3312768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43108" y="1678072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QCSE</a:t>
            </a:r>
            <a:endParaRPr lang="en-US" dirty="0"/>
          </a:p>
        </p:txBody>
      </p:sp>
      <p:sp>
        <p:nvSpPr>
          <p:cNvPr id="10" name="左大括号 9"/>
          <p:cNvSpPr/>
          <p:nvPr/>
        </p:nvSpPr>
        <p:spPr>
          <a:xfrm rot="16200000" flipH="1" flipV="1">
            <a:off x="2376669" y="392248"/>
            <a:ext cx="192070" cy="36576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大括号 10"/>
          <p:cNvSpPr/>
          <p:nvPr/>
        </p:nvSpPr>
        <p:spPr>
          <a:xfrm rot="16200000">
            <a:off x="4418275" y="1964363"/>
            <a:ext cx="270456" cy="476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22022" y="1678072"/>
            <a:ext cx="66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BFE</a:t>
            </a:r>
            <a:endParaRPr 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01503" y="3464417"/>
            <a:ext cx="490259" cy="19447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1939090" y="6227272"/>
            <a:ext cx="3606085" cy="528033"/>
          </a:xfrm>
          <a:prstGeom prst="borderCallout1">
            <a:avLst>
              <a:gd name="adj1" fmla="val -5640"/>
              <a:gd name="adj2" fmla="val 67024"/>
              <a:gd name="adj3" fmla="val -260671"/>
              <a:gd name="adj4" fmla="val 7309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absorption peak blue shifts linearly as a function of voltage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676530" y="4424566"/>
            <a:ext cx="3599215" cy="528033"/>
          </a:xfrm>
          <a:prstGeom prst="borderCallout1">
            <a:avLst>
              <a:gd name="adj1" fmla="val -5640"/>
              <a:gd name="adj2" fmla="val 67024"/>
              <a:gd name="adj3" fmla="val -177744"/>
              <a:gd name="adj4" fmla="val 69882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absorption peak red shifts </a:t>
            </a:r>
            <a:r>
              <a:rPr lang="en-US" dirty="0" err="1" smtClean="0">
                <a:solidFill>
                  <a:schemeClr val="tx1"/>
                </a:solidFill>
              </a:rPr>
              <a:t>quadratically</a:t>
            </a:r>
            <a:r>
              <a:rPr lang="en-US" dirty="0" smtClean="0">
                <a:solidFill>
                  <a:schemeClr val="tx1"/>
                </a:solidFill>
              </a:rPr>
              <a:t> as a function of voltage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313865" y="2421228"/>
            <a:ext cx="2910625" cy="1081826"/>
          </a:xfrm>
          <a:custGeom>
            <a:avLst/>
            <a:gdLst>
              <a:gd name="connsiteX0" fmla="*/ 2910625 w 2910625"/>
              <a:gd name="connsiteY0" fmla="*/ 1068947 h 1081826"/>
              <a:gd name="connsiteX1" fmla="*/ 2215166 w 2910625"/>
              <a:gd name="connsiteY1" fmla="*/ 1056068 h 1081826"/>
              <a:gd name="connsiteX2" fmla="*/ 1493949 w 2910625"/>
              <a:gd name="connsiteY2" fmla="*/ 837127 h 1081826"/>
              <a:gd name="connsiteX3" fmla="*/ 566670 w 2910625"/>
              <a:gd name="connsiteY3" fmla="*/ 321972 h 1081826"/>
              <a:gd name="connsiteX4" fmla="*/ 0 w 2910625"/>
              <a:gd name="connsiteY4" fmla="*/ 0 h 10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625" h="1081826">
                <a:moveTo>
                  <a:pt x="2910625" y="1068947"/>
                </a:moveTo>
                <a:cubicBezTo>
                  <a:pt x="2680952" y="1081826"/>
                  <a:pt x="2451279" y="1094705"/>
                  <a:pt x="2215166" y="1056068"/>
                </a:cubicBezTo>
                <a:cubicBezTo>
                  <a:pt x="1979053" y="1017431"/>
                  <a:pt x="1768698" y="959476"/>
                  <a:pt x="1493949" y="837127"/>
                </a:cubicBezTo>
                <a:cubicBezTo>
                  <a:pt x="1219200" y="714778"/>
                  <a:pt x="566670" y="321972"/>
                  <a:pt x="566670" y="321972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5375" y="1145882"/>
            <a:ext cx="436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Results</a:t>
            </a:r>
            <a:endParaRPr 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6982861" y="1145882"/>
            <a:ext cx="4763139" cy="4789185"/>
            <a:chOff x="6982861" y="1145882"/>
            <a:chExt cx="4763139" cy="478918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861" y="2274568"/>
              <a:ext cx="4707158" cy="3660499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11272085" y="2337850"/>
              <a:ext cx="365074" cy="331276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448938" y="2337850"/>
              <a:ext cx="3810267" cy="33127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51636" y="1145882"/>
              <a:ext cx="4369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Simulation Results</a:t>
              </a:r>
              <a:endParaRPr 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648144" y="1698838"/>
              <a:ext cx="3258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QCSE</a:t>
              </a:r>
              <a:endParaRPr lang="en-US" dirty="0"/>
            </a:p>
          </p:txBody>
        </p:sp>
        <p:sp>
          <p:nvSpPr>
            <p:cNvPr id="28" name="左大括号 27"/>
            <p:cNvSpPr/>
            <p:nvPr/>
          </p:nvSpPr>
          <p:spPr>
            <a:xfrm rot="16200000" flipH="1" flipV="1">
              <a:off x="9245857" y="348862"/>
              <a:ext cx="192070" cy="37859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右大括号 28"/>
            <p:cNvSpPr/>
            <p:nvPr/>
          </p:nvSpPr>
          <p:spPr>
            <a:xfrm rot="16200000">
              <a:off x="11323876" y="2058041"/>
              <a:ext cx="245872" cy="3806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083039" y="1682666"/>
              <a:ext cx="66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BFE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3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  <p:bldP spid="11" grpId="0" animBg="1"/>
      <p:bldP spid="12" grpId="0"/>
      <p:bldP spid="18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Property and RF Property</a:t>
            </a:r>
            <a:endParaRPr 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472902"/>
              </p:ext>
            </p:extLst>
          </p:nvPr>
        </p:nvGraphicFramePr>
        <p:xfrm>
          <a:off x="235856" y="2401887"/>
          <a:ext cx="5760000" cy="3069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30400" y="1973943"/>
            <a:ext cx="207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@1550nm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4" y="1820724"/>
            <a:ext cx="4868215" cy="36511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61169" y="5634168"/>
            <a:ext cx="241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Bias: 0.6V;  </a:t>
            </a:r>
            <a:r>
              <a:rPr lang="en-US" b="1" dirty="0" err="1">
                <a:solidFill>
                  <a:srgbClr val="FF0000"/>
                </a:solidFill>
              </a:rPr>
              <a:t>Vpp</a:t>
            </a:r>
            <a:r>
              <a:rPr lang="en-US" b="1" dirty="0">
                <a:solidFill>
                  <a:srgbClr val="FF0000"/>
                </a:solidFill>
              </a:rPr>
              <a:t>:  50mV;</a:t>
            </a:r>
          </a:p>
        </p:txBody>
      </p:sp>
      <p:sp>
        <p:nvSpPr>
          <p:cNvPr id="3" name="矩形 2"/>
          <p:cNvSpPr/>
          <p:nvPr/>
        </p:nvSpPr>
        <p:spPr>
          <a:xfrm>
            <a:off x="3806800" y="1973943"/>
            <a:ext cx="30268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Exciton</a:t>
            </a:r>
            <a:r>
              <a:rPr lang="en-US" dirty="0" smtClean="0"/>
              <a:t> transitions absorption </a:t>
            </a:r>
            <a:endParaRPr lang="en-US" dirty="0"/>
          </a:p>
        </p:txBody>
      </p:sp>
      <p:cxnSp>
        <p:nvCxnSpPr>
          <p:cNvPr id="9" name="直接箭头连接符 8"/>
          <p:cNvCxnSpPr>
            <a:stCxn id="3" idx="2"/>
          </p:cNvCxnSpPr>
          <p:nvPr/>
        </p:nvCxnSpPr>
        <p:spPr>
          <a:xfrm>
            <a:off x="5320227" y="2343275"/>
            <a:ext cx="25501" cy="59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83399" y="3752220"/>
            <a:ext cx="334059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Continuum </a:t>
            </a:r>
            <a:r>
              <a:rPr lang="en-US" dirty="0" err="1" smtClean="0"/>
              <a:t>transtions</a:t>
            </a:r>
            <a:r>
              <a:rPr lang="en-US" dirty="0" smtClean="0"/>
              <a:t> absorption </a:t>
            </a:r>
            <a:endParaRPr lang="en-US" dirty="0"/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>
          <a:xfrm flipH="1" flipV="1">
            <a:off x="1930404" y="3054474"/>
            <a:ext cx="423292" cy="69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dirty="0" smtClean="0"/>
              <a:t>Speed </a:t>
            </a:r>
            <a:r>
              <a:rPr lang="en-US" altLang="zh-CN" dirty="0" smtClean="0"/>
              <a:t>is </a:t>
            </a:r>
            <a:r>
              <a:rPr lang="en-US" dirty="0" smtClean="0"/>
              <a:t>limit</a:t>
            </a:r>
            <a:r>
              <a:rPr lang="en-US" altLang="zh-CN" dirty="0" smtClean="0"/>
              <a:t>ed by the carrier lifetime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6"/>
          </a:xfrm>
        </p:spPr>
        <p:txBody>
          <a:bodyPr/>
          <a:lstStyle/>
          <a:p>
            <a:r>
              <a:rPr lang="en-US" dirty="0" smtClean="0"/>
              <a:t>Carrier lifetime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635075" y="1705850"/>
                <a:ext cx="3932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𝑐𝑎𝑟𝑟𝑖𝑒𝑟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075" y="1705850"/>
                <a:ext cx="39326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03" t="-2222" r="-15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35075" y="2237560"/>
                <a:ext cx="1387559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075" y="2237560"/>
                <a:ext cx="1387559" cy="5725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38280" y="2241246"/>
                <a:ext cx="3412601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𝑞𝑉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80" y="2241246"/>
                <a:ext cx="3412601" cy="565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 txBox="1">
            <a:spLocks/>
          </p:cNvSpPr>
          <p:nvPr/>
        </p:nvSpPr>
        <p:spPr>
          <a:xfrm>
            <a:off x="781366" y="3567339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Improve the Speed ?</a:t>
            </a:r>
          </a:p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4180114"/>
            <a:ext cx="77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n-doped MQW to move the work position to the reverse bias.</a:t>
            </a:r>
          </a:p>
          <a:p>
            <a:r>
              <a:rPr lang="en-US" dirty="0" smtClean="0"/>
              <a:t>In this way, can we reduce the carrier lifetime?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738280" y="2848458"/>
                <a:ext cx="3347711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80" y="2848458"/>
                <a:ext cx="3347711" cy="565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81366" y="2577069"/>
            <a:ext cx="29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Carrier lifetime </a:t>
            </a:r>
            <a:r>
              <a:rPr lang="el-GR" dirty="0" smtClean="0"/>
              <a:t>τ</a:t>
            </a:r>
            <a:r>
              <a:rPr lang="en-US" dirty="0" smtClean="0"/>
              <a:t> ≈ 1ns</a:t>
            </a:r>
          </a:p>
          <a:p>
            <a:pPr algn="ctr"/>
            <a:r>
              <a:rPr lang="en-US" altLang="zh-CN" dirty="0" smtClean="0"/>
              <a:t>Bandwidth</a:t>
            </a:r>
            <a:r>
              <a:rPr lang="en-US" dirty="0" smtClean="0"/>
              <a:t>~1</a:t>
            </a:r>
            <a:r>
              <a:rPr lang="en-US" altLang="zh-CN" dirty="0" smtClean="0"/>
              <a:t>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278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Office 主题</vt:lpstr>
      <vt:lpstr>Hybrid III-V/Si Modulator</vt:lpstr>
      <vt:lpstr>Schematic description of absorption in quantum wells</vt:lpstr>
      <vt:lpstr>Absorption Spectra</vt:lpstr>
      <vt:lpstr>Absorption Spectra</vt:lpstr>
      <vt:lpstr>DC Property and RF Property</vt:lpstr>
      <vt:lpstr>The Speed is limited by the carrier lifetime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III-V/Si Modulator</dc:title>
  <dc:creator>黄强盛</dc:creator>
  <cp:lastModifiedBy>黄强盛</cp:lastModifiedBy>
  <cp:revision>56</cp:revision>
  <dcterms:created xsi:type="dcterms:W3CDTF">2015-08-26T09:23:44Z</dcterms:created>
  <dcterms:modified xsi:type="dcterms:W3CDTF">2015-08-30T11:44:10Z</dcterms:modified>
</cp:coreProperties>
</file>