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8"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100" d="100"/>
          <a:sy n="100" d="100"/>
        </p:scale>
        <p:origin x="-714"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exciton%20absorption\data_sweep_bia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181654180019952"/>
          <c:y val="3.617736888979034E-2"/>
          <c:w val="0.82204243337507343"/>
          <c:h val="0.77689591263660307"/>
        </c:manualLayout>
      </c:layout>
      <c:scatterChart>
        <c:scatterStyle val="smoothMarker"/>
        <c:varyColors val="0"/>
        <c:ser>
          <c:idx val="1"/>
          <c:order val="0"/>
          <c:tx>
            <c:strRef>
              <c:f>Sheet1!$C$1</c:f>
              <c:strCache>
                <c:ptCount val="1"/>
                <c:pt idx="0">
                  <c:v>normalization</c:v>
                </c:pt>
              </c:strCache>
            </c:strRef>
          </c:tx>
          <c:spPr>
            <a:ln w="19050" cap="rnd">
              <a:solidFill>
                <a:schemeClr val="tx1"/>
              </a:solidFill>
              <a:round/>
            </a:ln>
            <a:effectLst/>
          </c:spPr>
          <c:marker>
            <c:symbol val="none"/>
          </c:marker>
          <c:xVal>
            <c:numRef>
              <c:f>Sheet1!$A$2:$A$16385</c:f>
              <c:numCache>
                <c:formatCode>General</c:formatCode>
                <c:ptCount val="16384"/>
                <c:pt idx="0">
                  <c:v>1.6</c:v>
                </c:pt>
                <c:pt idx="1">
                  <c:v>1.5</c:v>
                </c:pt>
                <c:pt idx="2">
                  <c:v>1.4</c:v>
                </c:pt>
                <c:pt idx="3">
                  <c:v>1.3</c:v>
                </c:pt>
                <c:pt idx="4">
                  <c:v>1.2</c:v>
                </c:pt>
                <c:pt idx="5">
                  <c:v>1.1000000000000001</c:v>
                </c:pt>
                <c:pt idx="6">
                  <c:v>1</c:v>
                </c:pt>
                <c:pt idx="7">
                  <c:v>0.9</c:v>
                </c:pt>
                <c:pt idx="8">
                  <c:v>0.8</c:v>
                </c:pt>
                <c:pt idx="9">
                  <c:v>0.7</c:v>
                </c:pt>
                <c:pt idx="10">
                  <c:v>0.6</c:v>
                </c:pt>
                <c:pt idx="11">
                  <c:v>0.5</c:v>
                </c:pt>
                <c:pt idx="12">
                  <c:v>0.4</c:v>
                </c:pt>
                <c:pt idx="13">
                  <c:v>0.3</c:v>
                </c:pt>
                <c:pt idx="14">
                  <c:v>0.2</c:v>
                </c:pt>
                <c:pt idx="15">
                  <c:v>0.1</c:v>
                </c:pt>
                <c:pt idx="16" formatCode="0.00E+00">
                  <c:v>0</c:v>
                </c:pt>
                <c:pt idx="17">
                  <c:v>-0.1</c:v>
                </c:pt>
                <c:pt idx="18">
                  <c:v>-0.2</c:v>
                </c:pt>
                <c:pt idx="19">
                  <c:v>-0.3</c:v>
                </c:pt>
                <c:pt idx="20">
                  <c:v>-0.4</c:v>
                </c:pt>
                <c:pt idx="21">
                  <c:v>-0.5</c:v>
                </c:pt>
                <c:pt idx="22">
                  <c:v>-0.6</c:v>
                </c:pt>
                <c:pt idx="23">
                  <c:v>-0.7</c:v>
                </c:pt>
                <c:pt idx="24">
                  <c:v>-0.8</c:v>
                </c:pt>
                <c:pt idx="25">
                  <c:v>-0.9</c:v>
                </c:pt>
                <c:pt idx="26">
                  <c:v>-1</c:v>
                </c:pt>
                <c:pt idx="27">
                  <c:v>-1.1000000000000001</c:v>
                </c:pt>
                <c:pt idx="28">
                  <c:v>-1.2</c:v>
                </c:pt>
                <c:pt idx="29">
                  <c:v>-1.3</c:v>
                </c:pt>
                <c:pt idx="30">
                  <c:v>-1.4</c:v>
                </c:pt>
                <c:pt idx="31">
                  <c:v>-1.5</c:v>
                </c:pt>
                <c:pt idx="32">
                  <c:v>-1.6</c:v>
                </c:pt>
                <c:pt idx="33">
                  <c:v>-1.7</c:v>
                </c:pt>
                <c:pt idx="34">
                  <c:v>-1.8</c:v>
                </c:pt>
                <c:pt idx="35">
                  <c:v>-1.9</c:v>
                </c:pt>
                <c:pt idx="36">
                  <c:v>-2</c:v>
                </c:pt>
                <c:pt idx="37">
                  <c:v>-2.1</c:v>
                </c:pt>
                <c:pt idx="38">
                  <c:v>-2.2000000000000002</c:v>
                </c:pt>
                <c:pt idx="39">
                  <c:v>-2.2999999999999998</c:v>
                </c:pt>
                <c:pt idx="40">
                  <c:v>-2.4</c:v>
                </c:pt>
                <c:pt idx="41">
                  <c:v>-2.5</c:v>
                </c:pt>
                <c:pt idx="42">
                  <c:v>-2.6</c:v>
                </c:pt>
                <c:pt idx="43">
                  <c:v>-2.7</c:v>
                </c:pt>
                <c:pt idx="44">
                  <c:v>-2.8</c:v>
                </c:pt>
                <c:pt idx="45">
                  <c:v>-2.9</c:v>
                </c:pt>
                <c:pt idx="46">
                  <c:v>-3</c:v>
                </c:pt>
                <c:pt idx="47">
                  <c:v>-3.1</c:v>
                </c:pt>
                <c:pt idx="48">
                  <c:v>-3.2</c:v>
                </c:pt>
                <c:pt idx="49">
                  <c:v>-3.3</c:v>
                </c:pt>
                <c:pt idx="50">
                  <c:v>-3.4</c:v>
                </c:pt>
                <c:pt idx="51">
                  <c:v>-3.5</c:v>
                </c:pt>
                <c:pt idx="52">
                  <c:v>-3.6</c:v>
                </c:pt>
                <c:pt idx="53">
                  <c:v>-3.7</c:v>
                </c:pt>
                <c:pt idx="54">
                  <c:v>-3.8</c:v>
                </c:pt>
                <c:pt idx="55">
                  <c:v>-3.9</c:v>
                </c:pt>
                <c:pt idx="56">
                  <c:v>-4</c:v>
                </c:pt>
                <c:pt idx="57">
                  <c:v>-4.0999999999999996</c:v>
                </c:pt>
                <c:pt idx="58">
                  <c:v>-4.2</c:v>
                </c:pt>
                <c:pt idx="59">
                  <c:v>-4.3</c:v>
                </c:pt>
                <c:pt idx="60">
                  <c:v>-4.4000000000000004</c:v>
                </c:pt>
                <c:pt idx="61">
                  <c:v>-4.5</c:v>
                </c:pt>
                <c:pt idx="62">
                  <c:v>-4.5999999999999996</c:v>
                </c:pt>
                <c:pt idx="63">
                  <c:v>-4.7</c:v>
                </c:pt>
                <c:pt idx="64">
                  <c:v>-4.8</c:v>
                </c:pt>
                <c:pt idx="65">
                  <c:v>-4.9000000000000004</c:v>
                </c:pt>
                <c:pt idx="66">
                  <c:v>-5</c:v>
                </c:pt>
                <c:pt idx="67">
                  <c:v>-5.0999999999999996</c:v>
                </c:pt>
                <c:pt idx="68">
                  <c:v>-5.2</c:v>
                </c:pt>
                <c:pt idx="69">
                  <c:v>-5.3</c:v>
                </c:pt>
                <c:pt idx="70">
                  <c:v>-5.4</c:v>
                </c:pt>
                <c:pt idx="71">
                  <c:v>-5.5</c:v>
                </c:pt>
                <c:pt idx="72">
                  <c:v>-5.6</c:v>
                </c:pt>
                <c:pt idx="73">
                  <c:v>-5.7</c:v>
                </c:pt>
                <c:pt idx="74">
                  <c:v>-5.8</c:v>
                </c:pt>
                <c:pt idx="75">
                  <c:v>-5.9</c:v>
                </c:pt>
                <c:pt idx="76">
                  <c:v>-6</c:v>
                </c:pt>
              </c:numCache>
            </c:numRef>
          </c:xVal>
          <c:yVal>
            <c:numRef>
              <c:f>Sheet1!$C$2:$C$16385</c:f>
              <c:numCache>
                <c:formatCode>General</c:formatCode>
                <c:ptCount val="16384"/>
                <c:pt idx="0">
                  <c:v>-2.5228220000000015</c:v>
                </c:pt>
                <c:pt idx="1">
                  <c:v>-3.6793459000000013</c:v>
                </c:pt>
                <c:pt idx="2">
                  <c:v>-2.6590531000000013</c:v>
                </c:pt>
                <c:pt idx="3">
                  <c:v>-1.6747209000000005</c:v>
                </c:pt>
                <c:pt idx="4">
                  <c:v>-1.5672555999999993</c:v>
                </c:pt>
                <c:pt idx="5">
                  <c:v>-2.3083641999999998</c:v>
                </c:pt>
                <c:pt idx="6">
                  <c:v>-4.3750289000000002</c:v>
                </c:pt>
                <c:pt idx="7">
                  <c:v>-7.8385463000000009</c:v>
                </c:pt>
                <c:pt idx="8">
                  <c:v>-9.7019337999999991</c:v>
                </c:pt>
                <c:pt idx="9">
                  <c:v>-30.392559499999997</c:v>
                </c:pt>
                <c:pt idx="10">
                  <c:v>-6.4580468999999994</c:v>
                </c:pt>
                <c:pt idx="11">
                  <c:v>-5.8931864000000012</c:v>
                </c:pt>
                <c:pt idx="12">
                  <c:v>-5.7840576000000006</c:v>
                </c:pt>
                <c:pt idx="13">
                  <c:v>-5.6239111000000008</c:v>
                </c:pt>
                <c:pt idx="14">
                  <c:v>-5.4692748999999985</c:v>
                </c:pt>
                <c:pt idx="15">
                  <c:v>-5.3143218999999995</c:v>
                </c:pt>
                <c:pt idx="16">
                  <c:v>-5.1506320999999993</c:v>
                </c:pt>
                <c:pt idx="17">
                  <c:v>-4.9801348999999995</c:v>
                </c:pt>
                <c:pt idx="18">
                  <c:v>-4.7888215999999986</c:v>
                </c:pt>
                <c:pt idx="19">
                  <c:v>-4.6434488000000016</c:v>
                </c:pt>
                <c:pt idx="20">
                  <c:v>-4.4024336999999996</c:v>
                </c:pt>
                <c:pt idx="21">
                  <c:v>-4.1758276999999993</c:v>
                </c:pt>
                <c:pt idx="22">
                  <c:v>-4.1665355999999996</c:v>
                </c:pt>
                <c:pt idx="23">
                  <c:v>-3.7186766999999996</c:v>
                </c:pt>
                <c:pt idx="24">
                  <c:v>-3.4908523000000002</c:v>
                </c:pt>
                <c:pt idx="25">
                  <c:v>-3.2925156000000015</c:v>
                </c:pt>
                <c:pt idx="26">
                  <c:v>-3.1408792000000005</c:v>
                </c:pt>
                <c:pt idx="27">
                  <c:v>-3.0706796999999995</c:v>
                </c:pt>
                <c:pt idx="28">
                  <c:v>-3.1361041000000007</c:v>
                </c:pt>
                <c:pt idx="29">
                  <c:v>-3.351235299999999</c:v>
                </c:pt>
                <c:pt idx="30">
                  <c:v>-3.7956727999999984</c:v>
                </c:pt>
                <c:pt idx="31">
                  <c:v>-4.3973085000000012</c:v>
                </c:pt>
                <c:pt idx="32">
                  <c:v>-5.0013471000000003</c:v>
                </c:pt>
                <c:pt idx="33">
                  <c:v>-5.5873007000000001</c:v>
                </c:pt>
                <c:pt idx="34">
                  <c:v>-6.1206865000000015</c:v>
                </c:pt>
                <c:pt idx="35">
                  <c:v>-6.618969400000001</c:v>
                </c:pt>
                <c:pt idx="36">
                  <c:v>-6.8731009000000007</c:v>
                </c:pt>
                <c:pt idx="37">
                  <c:v>-7.0666651999999992</c:v>
                </c:pt>
                <c:pt idx="38">
                  <c:v>-7.1583639000000012</c:v>
                </c:pt>
                <c:pt idx="39">
                  <c:v>-7.231130499999999</c:v>
                </c:pt>
                <c:pt idx="40">
                  <c:v>-7.297368500000001</c:v>
                </c:pt>
                <c:pt idx="41">
                  <c:v>-7.3554305000000006</c:v>
                </c:pt>
                <c:pt idx="42">
                  <c:v>-7.3977965999999995</c:v>
                </c:pt>
                <c:pt idx="43">
                  <c:v>-7.4610938000000004</c:v>
                </c:pt>
                <c:pt idx="44">
                  <c:v>-7.5062935999999993</c:v>
                </c:pt>
                <c:pt idx="45">
                  <c:v>-7.5598254999999988</c:v>
                </c:pt>
                <c:pt idx="46">
                  <c:v>-7.6054229000000007</c:v>
                </c:pt>
                <c:pt idx="47">
                  <c:v>-7.6485884000000013</c:v>
                </c:pt>
                <c:pt idx="48">
                  <c:v>-7.6894254999999987</c:v>
                </c:pt>
                <c:pt idx="49">
                  <c:v>-7.7272275000000015</c:v>
                </c:pt>
                <c:pt idx="50">
                  <c:v>-7.7642024999999997</c:v>
                </c:pt>
                <c:pt idx="51">
                  <c:v>-7.7885437000000017</c:v>
                </c:pt>
                <c:pt idx="52">
                  <c:v>-7.8281515000000006</c:v>
                </c:pt>
                <c:pt idx="53">
                  <c:v>-7.8629408000000005</c:v>
                </c:pt>
                <c:pt idx="54">
                  <c:v>-7.8929346000000002</c:v>
                </c:pt>
                <c:pt idx="55">
                  <c:v>-7.9253271000000005</c:v>
                </c:pt>
                <c:pt idx="56">
                  <c:v>-7.9593643000000007</c:v>
                </c:pt>
                <c:pt idx="57">
                  <c:v>-7.9790871999999986</c:v>
                </c:pt>
                <c:pt idx="58">
                  <c:v>-8.012458800000001</c:v>
                </c:pt>
                <c:pt idx="59">
                  <c:v>-8.0424369999999996</c:v>
                </c:pt>
                <c:pt idx="60">
                  <c:v>-8.0748181000000017</c:v>
                </c:pt>
                <c:pt idx="61">
                  <c:v>-8.1002188000000004</c:v>
                </c:pt>
                <c:pt idx="62">
                  <c:v>-8.1231346000000002</c:v>
                </c:pt>
                <c:pt idx="63">
                  <c:v>-8.1464496000000004</c:v>
                </c:pt>
                <c:pt idx="64">
                  <c:v>-8.1681416999999996</c:v>
                </c:pt>
                <c:pt idx="65">
                  <c:v>-8.1780054</c:v>
                </c:pt>
                <c:pt idx="66">
                  <c:v>-8.2067170999999988</c:v>
                </c:pt>
                <c:pt idx="67">
                  <c:v>-8.2229461999999991</c:v>
                </c:pt>
                <c:pt idx="68">
                  <c:v>-8.2467538000000005</c:v>
                </c:pt>
                <c:pt idx="69">
                  <c:v>-8.2656525000000016</c:v>
                </c:pt>
                <c:pt idx="70">
                  <c:v>-8.2864719999999998</c:v>
                </c:pt>
                <c:pt idx="71">
                  <c:v>-8.302119900000001</c:v>
                </c:pt>
                <c:pt idx="72">
                  <c:v>-8.3122621000000017</c:v>
                </c:pt>
                <c:pt idx="73">
                  <c:v>-8.3355737999999988</c:v>
                </c:pt>
                <c:pt idx="74">
                  <c:v>-8.3562809999999992</c:v>
                </c:pt>
                <c:pt idx="75">
                  <c:v>-8.368179099999999</c:v>
                </c:pt>
                <c:pt idx="76">
                  <c:v>-8.3905856000000014</c:v>
                </c:pt>
              </c:numCache>
            </c:numRef>
          </c:yVal>
          <c:smooth val="1"/>
        </c:ser>
        <c:dLbls>
          <c:showLegendKey val="0"/>
          <c:showVal val="0"/>
          <c:showCatName val="0"/>
          <c:showSerName val="0"/>
          <c:showPercent val="0"/>
          <c:showBubbleSize val="0"/>
        </c:dLbls>
        <c:axId val="247494992"/>
        <c:axId val="247495384"/>
      </c:scatterChart>
      <c:valAx>
        <c:axId val="247494992"/>
        <c:scaling>
          <c:orientation val="minMax"/>
          <c:max val="1"/>
          <c:min val="-3"/>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a:latin typeface="Times New Roman" panose="02020603050405020304" pitchFamily="18" charset="0"/>
                    <a:cs typeface="Times New Roman" panose="02020603050405020304" pitchFamily="18" charset="0"/>
                  </a:rPr>
                  <a:t>Bias (V)</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in"/>
        <c:minorTickMark val="in"/>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47495384"/>
        <c:crossesAt val="-35"/>
        <c:crossBetween val="midCat"/>
      </c:valAx>
      <c:valAx>
        <c:axId val="247495384"/>
        <c:scaling>
          <c:orientation val="minMax"/>
        </c:scaling>
        <c:delete val="0"/>
        <c:axPos val="l"/>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Normalized Transmission (dB)</a:t>
                </a:r>
              </a:p>
            </c:rich>
          </c:tx>
          <c:layout>
            <c:manualLayout>
              <c:xMode val="edge"/>
              <c:yMode val="edge"/>
              <c:x val="2.6034398791347911E-2"/>
              <c:y val="5.2307971802611812E-2"/>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in"/>
        <c:minorTickMark val="in"/>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47494992"/>
        <c:crossesAt val="-3"/>
        <c:crossBetween val="midCat"/>
      </c:valAx>
      <c:spPr>
        <a:noFill/>
        <a:ln>
          <a:solidFill>
            <a:schemeClr val="tx1"/>
          </a:solidFill>
        </a:ln>
        <a:effectLst/>
      </c:spPr>
    </c:plotArea>
    <c:plotVisOnly val="1"/>
    <c:dispBlanksAs val="gap"/>
    <c:showDLblsOverMax val="0"/>
  </c:chart>
  <c:spPr>
    <a:noFill/>
    <a:ln>
      <a:noFill/>
    </a:ln>
    <a:effectLst/>
  </c:spPr>
  <c:txPr>
    <a:bodyPr/>
    <a:lstStyle/>
    <a:p>
      <a:pPr>
        <a:defRPr sz="20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0F24BE-4980-4918-A2AC-AB931018B2DB}"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84F0B-071D-4A53-9CF9-04EDC3CE119F}" type="slidenum">
              <a:rPr lang="en-US" smtClean="0"/>
              <a:t>‹#›</a:t>
            </a:fld>
            <a:endParaRPr lang="en-US"/>
          </a:p>
        </p:txBody>
      </p:sp>
    </p:spTree>
    <p:extLst>
      <p:ext uri="{BB962C8B-B14F-4D97-AF65-F5344CB8AC3E}">
        <p14:creationId xmlns:p14="http://schemas.microsoft.com/office/powerpoint/2010/main" val="2505881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F24BE-4980-4918-A2AC-AB931018B2DB}"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84F0B-071D-4A53-9CF9-04EDC3CE119F}" type="slidenum">
              <a:rPr lang="en-US" smtClean="0"/>
              <a:t>‹#›</a:t>
            </a:fld>
            <a:endParaRPr lang="en-US"/>
          </a:p>
        </p:txBody>
      </p:sp>
    </p:spTree>
    <p:extLst>
      <p:ext uri="{BB962C8B-B14F-4D97-AF65-F5344CB8AC3E}">
        <p14:creationId xmlns:p14="http://schemas.microsoft.com/office/powerpoint/2010/main" val="401661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F24BE-4980-4918-A2AC-AB931018B2DB}"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84F0B-071D-4A53-9CF9-04EDC3CE119F}" type="slidenum">
              <a:rPr lang="en-US" smtClean="0"/>
              <a:t>‹#›</a:t>
            </a:fld>
            <a:endParaRPr lang="en-US"/>
          </a:p>
        </p:txBody>
      </p:sp>
    </p:spTree>
    <p:extLst>
      <p:ext uri="{BB962C8B-B14F-4D97-AF65-F5344CB8AC3E}">
        <p14:creationId xmlns:p14="http://schemas.microsoft.com/office/powerpoint/2010/main" val="111246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F24BE-4980-4918-A2AC-AB931018B2DB}"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84F0B-071D-4A53-9CF9-04EDC3CE119F}" type="slidenum">
              <a:rPr lang="en-US" smtClean="0"/>
              <a:t>‹#›</a:t>
            </a:fld>
            <a:endParaRPr lang="en-US"/>
          </a:p>
        </p:txBody>
      </p:sp>
    </p:spTree>
    <p:extLst>
      <p:ext uri="{BB962C8B-B14F-4D97-AF65-F5344CB8AC3E}">
        <p14:creationId xmlns:p14="http://schemas.microsoft.com/office/powerpoint/2010/main" val="794281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0F24BE-4980-4918-A2AC-AB931018B2DB}"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84F0B-071D-4A53-9CF9-04EDC3CE119F}" type="slidenum">
              <a:rPr lang="en-US" smtClean="0"/>
              <a:t>‹#›</a:t>
            </a:fld>
            <a:endParaRPr lang="en-US"/>
          </a:p>
        </p:txBody>
      </p:sp>
    </p:spTree>
    <p:extLst>
      <p:ext uri="{BB962C8B-B14F-4D97-AF65-F5344CB8AC3E}">
        <p14:creationId xmlns:p14="http://schemas.microsoft.com/office/powerpoint/2010/main" val="175021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0F24BE-4980-4918-A2AC-AB931018B2DB}" type="datetimeFigureOut">
              <a:rPr lang="en-US" smtClean="0"/>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84F0B-071D-4A53-9CF9-04EDC3CE119F}" type="slidenum">
              <a:rPr lang="en-US" smtClean="0"/>
              <a:t>‹#›</a:t>
            </a:fld>
            <a:endParaRPr lang="en-US"/>
          </a:p>
        </p:txBody>
      </p:sp>
    </p:spTree>
    <p:extLst>
      <p:ext uri="{BB962C8B-B14F-4D97-AF65-F5344CB8AC3E}">
        <p14:creationId xmlns:p14="http://schemas.microsoft.com/office/powerpoint/2010/main" val="2340904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0F24BE-4980-4918-A2AC-AB931018B2DB}" type="datetimeFigureOut">
              <a:rPr lang="en-US" smtClean="0"/>
              <a:t>3/17/2016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084F0B-071D-4A53-9CF9-04EDC3CE119F}" type="slidenum">
              <a:rPr lang="en-US" smtClean="0"/>
              <a:t>‹#›</a:t>
            </a:fld>
            <a:endParaRPr lang="en-US"/>
          </a:p>
        </p:txBody>
      </p:sp>
    </p:spTree>
    <p:extLst>
      <p:ext uri="{BB962C8B-B14F-4D97-AF65-F5344CB8AC3E}">
        <p14:creationId xmlns:p14="http://schemas.microsoft.com/office/powerpoint/2010/main" val="154637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0F24BE-4980-4918-A2AC-AB931018B2DB}" type="datetimeFigureOut">
              <a:rPr lang="en-US" smtClean="0"/>
              <a:t>3/17/2016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084F0B-071D-4A53-9CF9-04EDC3CE119F}" type="slidenum">
              <a:rPr lang="en-US" smtClean="0"/>
              <a:t>‹#›</a:t>
            </a:fld>
            <a:endParaRPr lang="en-US"/>
          </a:p>
        </p:txBody>
      </p:sp>
    </p:spTree>
    <p:extLst>
      <p:ext uri="{BB962C8B-B14F-4D97-AF65-F5344CB8AC3E}">
        <p14:creationId xmlns:p14="http://schemas.microsoft.com/office/powerpoint/2010/main" val="4171151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F24BE-4980-4918-A2AC-AB931018B2DB}" type="datetimeFigureOut">
              <a:rPr lang="en-US" smtClean="0"/>
              <a:t>3/17/2016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084F0B-071D-4A53-9CF9-04EDC3CE119F}" type="slidenum">
              <a:rPr lang="en-US" smtClean="0"/>
              <a:t>‹#›</a:t>
            </a:fld>
            <a:endParaRPr lang="en-US"/>
          </a:p>
        </p:txBody>
      </p:sp>
    </p:spTree>
    <p:extLst>
      <p:ext uri="{BB962C8B-B14F-4D97-AF65-F5344CB8AC3E}">
        <p14:creationId xmlns:p14="http://schemas.microsoft.com/office/powerpoint/2010/main" val="2445473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0F24BE-4980-4918-A2AC-AB931018B2DB}" type="datetimeFigureOut">
              <a:rPr lang="en-US" smtClean="0"/>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84F0B-071D-4A53-9CF9-04EDC3CE119F}" type="slidenum">
              <a:rPr lang="en-US" smtClean="0"/>
              <a:t>‹#›</a:t>
            </a:fld>
            <a:endParaRPr lang="en-US"/>
          </a:p>
        </p:txBody>
      </p:sp>
    </p:spTree>
    <p:extLst>
      <p:ext uri="{BB962C8B-B14F-4D97-AF65-F5344CB8AC3E}">
        <p14:creationId xmlns:p14="http://schemas.microsoft.com/office/powerpoint/2010/main" val="3883163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0F24BE-4980-4918-A2AC-AB931018B2DB}" type="datetimeFigureOut">
              <a:rPr lang="en-US" smtClean="0"/>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84F0B-071D-4A53-9CF9-04EDC3CE119F}" type="slidenum">
              <a:rPr lang="en-US" smtClean="0"/>
              <a:t>‹#›</a:t>
            </a:fld>
            <a:endParaRPr lang="en-US"/>
          </a:p>
        </p:txBody>
      </p:sp>
    </p:spTree>
    <p:extLst>
      <p:ext uri="{BB962C8B-B14F-4D97-AF65-F5344CB8AC3E}">
        <p14:creationId xmlns:p14="http://schemas.microsoft.com/office/powerpoint/2010/main" val="1728611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F24BE-4980-4918-A2AC-AB931018B2DB}" type="datetimeFigureOut">
              <a:rPr lang="en-US" smtClean="0"/>
              <a:t>3/17/2016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84F0B-071D-4A53-9CF9-04EDC3CE119F}" type="slidenum">
              <a:rPr lang="en-US" smtClean="0"/>
              <a:t>‹#›</a:t>
            </a:fld>
            <a:endParaRPr lang="en-US"/>
          </a:p>
        </p:txBody>
      </p:sp>
    </p:spTree>
    <p:extLst>
      <p:ext uri="{BB962C8B-B14F-4D97-AF65-F5344CB8AC3E}">
        <p14:creationId xmlns:p14="http://schemas.microsoft.com/office/powerpoint/2010/main" val="4269269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tif"/><Relationship Id="rId2" Type="http://schemas.openxmlformats.org/officeDocument/2006/relationships/image" Target="../media/image4.t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3128906" y="1193896"/>
            <a:ext cx="5652513" cy="4422771"/>
            <a:chOff x="2408592" y="553965"/>
            <a:chExt cx="5652513" cy="4422771"/>
          </a:xfrm>
        </p:grpSpPr>
        <p:grpSp>
          <p:nvGrpSpPr>
            <p:cNvPr id="8" name="Group 7"/>
            <p:cNvGrpSpPr/>
            <p:nvPr/>
          </p:nvGrpSpPr>
          <p:grpSpPr>
            <a:xfrm>
              <a:off x="2781882" y="553965"/>
              <a:ext cx="5279223" cy="4422771"/>
              <a:chOff x="1473782" y="593878"/>
              <a:chExt cx="5279223" cy="4422771"/>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2164" y="593878"/>
                <a:ext cx="4887558" cy="3031449"/>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10178" t="21804" r="9649" b="17334"/>
              <a:stretch/>
            </p:blipFill>
            <p:spPr>
              <a:xfrm>
                <a:off x="1473782" y="3625327"/>
                <a:ext cx="1990165" cy="1391322"/>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99137" y="3722913"/>
                <a:ext cx="2953868" cy="1293736"/>
              </a:xfrm>
              <a:prstGeom prst="rect">
                <a:avLst/>
              </a:prstGeom>
            </p:spPr>
          </p:pic>
        </p:grpSp>
        <p:sp>
          <p:nvSpPr>
            <p:cNvPr id="9" name="TextBox 8"/>
            <p:cNvSpPr txBox="1"/>
            <p:nvPr/>
          </p:nvSpPr>
          <p:spPr>
            <a:xfrm>
              <a:off x="2408592" y="698500"/>
              <a:ext cx="451672" cy="368300"/>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a</a:t>
              </a:r>
              <a:r>
                <a:rPr lang="en-US" altLang="zh-CN" i="1" dirty="0">
                  <a:latin typeface="Times New Roman" panose="02020603050405020304" pitchFamily="18" charset="0"/>
                  <a:cs typeface="Times New Roman" panose="02020603050405020304" pitchFamily="18" charset="0"/>
                </a:rPr>
                <a:t>)</a:t>
              </a:r>
              <a:endParaRPr lang="en-US" i="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08592" y="3559155"/>
              <a:ext cx="451672" cy="368300"/>
            </a:xfrm>
            <a:prstGeom prst="rect">
              <a:avLst/>
            </a:prstGeom>
            <a:noFill/>
          </p:spPr>
          <p:txBody>
            <a:bodyPr wrap="square" rtlCol="0">
              <a:spAutoFit/>
            </a:bodyPr>
            <a:lstStyle/>
            <a:p>
              <a:r>
                <a:rPr lang="en-US" altLang="zh-CN" i="1" dirty="0" smtClean="0">
                  <a:latin typeface="Times New Roman" panose="02020603050405020304" pitchFamily="18" charset="0"/>
                  <a:cs typeface="Times New Roman" panose="02020603050405020304" pitchFamily="18" charset="0"/>
                </a:rPr>
                <a:t>(b)</a:t>
              </a:r>
              <a:endParaRPr lang="en-US" i="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721247" y="3559155"/>
              <a:ext cx="451672" cy="368300"/>
            </a:xfrm>
            <a:prstGeom prst="rect">
              <a:avLst/>
            </a:prstGeom>
            <a:noFill/>
          </p:spPr>
          <p:txBody>
            <a:bodyPr wrap="square" rtlCol="0">
              <a:spAutoFit/>
            </a:bodyPr>
            <a:lstStyle/>
            <a:p>
              <a:r>
                <a:rPr lang="en-US" altLang="zh-CN" i="1" dirty="0" smtClean="0">
                  <a:latin typeface="Times New Roman" panose="02020603050405020304" pitchFamily="18" charset="0"/>
                  <a:cs typeface="Times New Roman" panose="02020603050405020304" pitchFamily="18" charset="0"/>
                </a:rPr>
                <a:t>(c)</a:t>
              </a:r>
              <a:endParaRPr lang="en-US" i="1" dirty="0">
                <a:latin typeface="Times New Roman" panose="02020603050405020304" pitchFamily="18" charset="0"/>
                <a:cs typeface="Times New Roman" panose="02020603050405020304" pitchFamily="18" charset="0"/>
              </a:endParaRPr>
            </a:p>
          </p:txBody>
        </p:sp>
      </p:grpSp>
      <p:sp>
        <p:nvSpPr>
          <p:cNvPr id="2" name="TextBox 1"/>
          <p:cNvSpPr txBox="1"/>
          <p:nvPr/>
        </p:nvSpPr>
        <p:spPr>
          <a:xfrm>
            <a:off x="113030" y="144615"/>
            <a:ext cx="11822654" cy="369332"/>
          </a:xfrm>
          <a:prstGeom prst="rect">
            <a:avLst/>
          </a:prstGeom>
          <a:noFill/>
        </p:spPr>
        <p:txBody>
          <a:bodyPr wrap="square" rtlCol="0">
            <a:spAutoFit/>
          </a:bodyPr>
          <a:lstStyle/>
          <a:p>
            <a:pPr algn="ctr"/>
            <a:r>
              <a:rPr lang="en-US" altLang="zh-CN" dirty="0" smtClean="0"/>
              <a:t>Structure</a:t>
            </a:r>
            <a:endParaRPr lang="en-US" dirty="0"/>
          </a:p>
        </p:txBody>
      </p:sp>
    </p:spTree>
    <p:extLst>
      <p:ext uri="{BB962C8B-B14F-4D97-AF65-F5344CB8AC3E}">
        <p14:creationId xmlns:p14="http://schemas.microsoft.com/office/powerpoint/2010/main" val="3006837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p:cNvSpPr txBox="1"/>
          <p:nvPr/>
        </p:nvSpPr>
        <p:spPr>
          <a:xfrm>
            <a:off x="113030" y="144615"/>
            <a:ext cx="11822654" cy="461665"/>
          </a:xfrm>
          <a:prstGeom prst="rect">
            <a:avLst/>
          </a:prstGeom>
          <a:noFill/>
        </p:spPr>
        <p:txBody>
          <a:bodyPr wrap="square" rtlCol="0">
            <a:spAutoFit/>
          </a:bodyPr>
          <a:lstStyle/>
          <a:p>
            <a:pPr algn="ctr"/>
            <a:r>
              <a:rPr lang="en-US" altLang="zh-CN" sz="2400" b="1" i="1" dirty="0">
                <a:latin typeface="Times New Roman" pitchFamily="18" charset="0"/>
                <a:cs typeface="Times New Roman" pitchFamily="18" charset="0"/>
              </a:rPr>
              <a:t>Schematic description of  the absorption in quantum wells</a:t>
            </a:r>
            <a:endParaRPr lang="zh-CN" altLang="en-US" sz="2400" b="1" i="1" dirty="0">
              <a:latin typeface="Times New Roman" pitchFamily="18" charset="0"/>
              <a:cs typeface="Times New Roman" pitchFamily="18" charset="0"/>
            </a:endParaRPr>
          </a:p>
        </p:txBody>
      </p:sp>
      <p:sp>
        <p:nvSpPr>
          <p:cNvPr id="77" name="TextBox 76"/>
          <p:cNvSpPr txBox="1"/>
          <p:nvPr/>
        </p:nvSpPr>
        <p:spPr>
          <a:xfrm>
            <a:off x="65932" y="817915"/>
            <a:ext cx="11916850" cy="1569660"/>
          </a:xfrm>
          <a:prstGeom prst="rect">
            <a:avLst/>
          </a:prstGeom>
          <a:gradFill>
            <a:gsLst>
              <a:gs pos="26000">
                <a:schemeClr val="tx2">
                  <a:lumMod val="20000"/>
                  <a:lumOff val="80000"/>
                </a:schemeClr>
              </a:gs>
              <a:gs pos="100000">
                <a:schemeClr val="bg1"/>
              </a:gs>
            </a:gsLst>
            <a:lin ang="5400000" scaled="0"/>
          </a:gradFill>
        </p:spPr>
        <p:txBody>
          <a:bodyPr wrap="square" rtlCol="0">
            <a:spAutoFit/>
          </a:bodyPr>
          <a:lstStyle/>
          <a:p>
            <a:pPr algn="just"/>
            <a:r>
              <a:rPr lang="en-US" altLang="zh-CN" sz="1600" dirty="0" smtClean="0">
                <a:latin typeface="Times New Roman" pitchFamily="18" charset="0"/>
                <a:cs typeface="Times New Roman" pitchFamily="18" charset="0"/>
              </a:rPr>
              <a:t>When MQW region is under reverse bias,  the overlap between the hole’s wavefunction and the electron’s wavefunction is decreased and the transition energy is reduced. In this situation, the </a:t>
            </a:r>
            <a:r>
              <a:rPr lang="en-US" altLang="zh-CN" sz="1600" dirty="0" err="1" smtClean="0">
                <a:latin typeface="Times New Roman" pitchFamily="18" charset="0"/>
                <a:cs typeface="Times New Roman" pitchFamily="18" charset="0"/>
              </a:rPr>
              <a:t>excition</a:t>
            </a:r>
            <a:r>
              <a:rPr lang="en-US" altLang="zh-CN" sz="1600" dirty="0" smtClean="0">
                <a:latin typeface="Times New Roman" pitchFamily="18" charset="0"/>
                <a:cs typeface="Times New Roman" pitchFamily="18" charset="0"/>
              </a:rPr>
              <a:t> absorption will red shift and the absorption strength will decrease. </a:t>
            </a:r>
          </a:p>
          <a:p>
            <a:pPr algn="just"/>
            <a:endParaRPr lang="en-US" altLang="zh-CN" sz="1600" dirty="0" smtClean="0">
              <a:latin typeface="Times New Roman" pitchFamily="18" charset="0"/>
              <a:cs typeface="Times New Roman" pitchFamily="18" charset="0"/>
            </a:endParaRPr>
          </a:p>
          <a:p>
            <a:pPr algn="just"/>
            <a:r>
              <a:rPr lang="en-US" altLang="zh-CN" sz="1600" dirty="0" smtClean="0">
                <a:latin typeface="Times New Roman" pitchFamily="18" charset="0"/>
                <a:cs typeface="Times New Roman" pitchFamily="18" charset="0"/>
              </a:rPr>
              <a:t>When MQW  region is under forward bias, the overlap between the hole’s wavefunction and electron’s wavefunction remains the same as zeros bias, and the lowest electron energy state is filled with electrons. Because light absorption is related with the transition to unfilled electronic states, the exciton absorption blue shifts and the absorption strength is also strong.</a:t>
            </a:r>
            <a:endParaRPr lang="en-US" altLang="zh-CN" sz="1600" dirty="0">
              <a:latin typeface="Times New Roman" pitchFamily="18" charset="0"/>
              <a:cs typeface="Times New Roman" pitchFamily="18" charset="0"/>
            </a:endParaRPr>
          </a:p>
        </p:txBody>
      </p:sp>
      <p:grpSp>
        <p:nvGrpSpPr>
          <p:cNvPr id="225" name="Group 224"/>
          <p:cNvGrpSpPr/>
          <p:nvPr/>
        </p:nvGrpSpPr>
        <p:grpSpPr>
          <a:xfrm>
            <a:off x="2310588" y="2473875"/>
            <a:ext cx="8774584" cy="3226077"/>
            <a:chOff x="2129613" y="2540550"/>
            <a:chExt cx="8774584" cy="3226077"/>
          </a:xfrm>
        </p:grpSpPr>
        <p:grpSp>
          <p:nvGrpSpPr>
            <p:cNvPr id="24" name="Group 23"/>
            <p:cNvGrpSpPr/>
            <p:nvPr/>
          </p:nvGrpSpPr>
          <p:grpSpPr>
            <a:xfrm>
              <a:off x="2129613" y="2547031"/>
              <a:ext cx="2977698" cy="3219596"/>
              <a:chOff x="1376818" y="2547031"/>
              <a:chExt cx="2977698" cy="3219596"/>
            </a:xfrm>
          </p:grpSpPr>
          <p:sp>
            <p:nvSpPr>
              <p:cNvPr id="19" name="文本框 53"/>
              <p:cNvSpPr txBox="1"/>
              <p:nvPr/>
            </p:nvSpPr>
            <p:spPr>
              <a:xfrm flipH="1">
                <a:off x="1806951" y="2547031"/>
                <a:ext cx="1332963" cy="369332"/>
              </a:xfrm>
              <a:prstGeom prst="rect">
                <a:avLst/>
              </a:prstGeom>
              <a:noFill/>
            </p:spPr>
            <p:txBody>
              <a:bodyPr wrap="square" rtlCol="0">
                <a:spAutoFit/>
              </a:bodyPr>
              <a:lstStyle/>
              <a:p>
                <a:pPr algn="ctr"/>
                <a:r>
                  <a:rPr lang="en-US" altLang="zh-CN" i="1" dirty="0" smtClean="0"/>
                  <a:t>F</a:t>
                </a:r>
                <a:r>
                  <a:rPr lang="en-US" i="1" dirty="0" smtClean="0"/>
                  <a:t>&lt;0</a:t>
                </a:r>
                <a:endParaRPr lang="en-US" i="1" dirty="0"/>
              </a:p>
            </p:txBody>
          </p:sp>
          <p:sp>
            <p:nvSpPr>
              <p:cNvPr id="28" name="文本框 60"/>
              <p:cNvSpPr txBox="1"/>
              <p:nvPr/>
            </p:nvSpPr>
            <p:spPr>
              <a:xfrm flipH="1">
                <a:off x="3684494" y="3867735"/>
                <a:ext cx="540913" cy="369332"/>
              </a:xfrm>
              <a:prstGeom prst="rect">
                <a:avLst/>
              </a:prstGeom>
              <a:noFill/>
            </p:spPr>
            <p:txBody>
              <a:bodyPr wrap="square" rtlCol="0">
                <a:spAutoFit/>
              </a:bodyPr>
              <a:lstStyle/>
              <a:p>
                <a:r>
                  <a:rPr lang="en-US" altLang="zh-CN" i="1" dirty="0" smtClean="0"/>
                  <a:t>E</a:t>
                </a:r>
                <a:r>
                  <a:rPr lang="en-US" altLang="zh-CN" i="1" baseline="-25000" dirty="0" smtClean="0"/>
                  <a:t>e1</a:t>
                </a:r>
                <a:endParaRPr lang="en-US" i="1" baseline="-25000" dirty="0"/>
              </a:p>
            </p:txBody>
          </p:sp>
          <p:sp>
            <p:nvSpPr>
              <p:cNvPr id="29" name="文本框 61"/>
              <p:cNvSpPr txBox="1"/>
              <p:nvPr/>
            </p:nvSpPr>
            <p:spPr>
              <a:xfrm flipH="1">
                <a:off x="3674096" y="4800880"/>
                <a:ext cx="680420" cy="369332"/>
              </a:xfrm>
              <a:prstGeom prst="rect">
                <a:avLst/>
              </a:prstGeom>
              <a:noFill/>
            </p:spPr>
            <p:txBody>
              <a:bodyPr wrap="square" rtlCol="0">
                <a:spAutoFit/>
              </a:bodyPr>
              <a:lstStyle/>
              <a:p>
                <a:r>
                  <a:rPr lang="en-US" altLang="zh-CN" i="1" dirty="0" smtClean="0"/>
                  <a:t>E</a:t>
                </a:r>
                <a:r>
                  <a:rPr lang="en-US" altLang="zh-CN" i="1" baseline="-25000" dirty="0" smtClean="0"/>
                  <a:t>hh1</a:t>
                </a:r>
                <a:endParaRPr lang="en-US" i="1" baseline="-25000" dirty="0"/>
              </a:p>
            </p:txBody>
          </p:sp>
          <p:cxnSp>
            <p:nvCxnSpPr>
              <p:cNvPr id="31" name="直接连接符 63"/>
              <p:cNvCxnSpPr/>
              <p:nvPr/>
            </p:nvCxnSpPr>
            <p:spPr>
              <a:xfrm flipH="1">
                <a:off x="1695894" y="4509606"/>
                <a:ext cx="1988600"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2" name="文本框 64"/>
              <p:cNvSpPr txBox="1"/>
              <p:nvPr/>
            </p:nvSpPr>
            <p:spPr>
              <a:xfrm flipH="1">
                <a:off x="3680937" y="4318817"/>
                <a:ext cx="540913" cy="369332"/>
              </a:xfrm>
              <a:prstGeom prst="rect">
                <a:avLst/>
              </a:prstGeom>
              <a:noFill/>
            </p:spPr>
            <p:txBody>
              <a:bodyPr wrap="square" rtlCol="0">
                <a:spAutoFit/>
              </a:bodyPr>
              <a:lstStyle/>
              <a:p>
                <a:r>
                  <a:rPr lang="en-US" altLang="zh-CN" i="1" dirty="0" smtClean="0"/>
                  <a:t>E</a:t>
                </a:r>
                <a:r>
                  <a:rPr lang="en-US" altLang="zh-CN" i="1" baseline="-25000" dirty="0" smtClean="0"/>
                  <a:t>F</a:t>
                </a:r>
                <a:endParaRPr lang="en-US" i="1" baseline="-25000" dirty="0"/>
              </a:p>
            </p:txBody>
          </p:sp>
          <p:grpSp>
            <p:nvGrpSpPr>
              <p:cNvPr id="41" name="组合 83"/>
              <p:cNvGrpSpPr/>
              <p:nvPr/>
            </p:nvGrpSpPr>
            <p:grpSpPr>
              <a:xfrm flipH="1">
                <a:off x="1739902" y="3715651"/>
                <a:ext cx="1313330" cy="385720"/>
                <a:chOff x="5022850" y="3192169"/>
                <a:chExt cx="1351474" cy="385720"/>
              </a:xfrm>
            </p:grpSpPr>
            <p:sp>
              <p:nvSpPr>
                <p:cNvPr id="42" name="任意多边形 84"/>
                <p:cNvSpPr/>
                <p:nvPr/>
              </p:nvSpPr>
              <p:spPr>
                <a:xfrm>
                  <a:off x="5022850" y="3192169"/>
                  <a:ext cx="946246" cy="385720"/>
                </a:xfrm>
                <a:custGeom>
                  <a:avLst/>
                  <a:gdLst>
                    <a:gd name="connsiteX0" fmla="*/ 0 w 711200"/>
                    <a:gd name="connsiteY0" fmla="*/ 382881 h 385720"/>
                    <a:gd name="connsiteX1" fmla="*/ 203200 w 711200"/>
                    <a:gd name="connsiteY1" fmla="*/ 376531 h 385720"/>
                    <a:gd name="connsiteX2" fmla="*/ 323850 w 711200"/>
                    <a:gd name="connsiteY2" fmla="*/ 306681 h 385720"/>
                    <a:gd name="connsiteX3" fmla="*/ 412750 w 711200"/>
                    <a:gd name="connsiteY3" fmla="*/ 192381 h 385720"/>
                    <a:gd name="connsiteX4" fmla="*/ 463550 w 711200"/>
                    <a:gd name="connsiteY4" fmla="*/ 103481 h 385720"/>
                    <a:gd name="connsiteX5" fmla="*/ 539750 w 711200"/>
                    <a:gd name="connsiteY5" fmla="*/ 27281 h 385720"/>
                    <a:gd name="connsiteX6" fmla="*/ 628650 w 711200"/>
                    <a:gd name="connsiteY6" fmla="*/ 1881 h 385720"/>
                    <a:gd name="connsiteX7" fmla="*/ 711200 w 711200"/>
                    <a:gd name="connsiteY7" fmla="*/ 1881 h 3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1200" h="385720">
                      <a:moveTo>
                        <a:pt x="0" y="382881"/>
                      </a:moveTo>
                      <a:cubicBezTo>
                        <a:pt x="74612" y="386056"/>
                        <a:pt x="149225" y="389231"/>
                        <a:pt x="203200" y="376531"/>
                      </a:cubicBezTo>
                      <a:cubicBezTo>
                        <a:pt x="257175" y="363831"/>
                        <a:pt x="288925" y="337373"/>
                        <a:pt x="323850" y="306681"/>
                      </a:cubicBezTo>
                      <a:cubicBezTo>
                        <a:pt x="358775" y="275989"/>
                        <a:pt x="389467" y="226248"/>
                        <a:pt x="412750" y="192381"/>
                      </a:cubicBezTo>
                      <a:cubicBezTo>
                        <a:pt x="436033" y="158514"/>
                        <a:pt x="442383" y="130998"/>
                        <a:pt x="463550" y="103481"/>
                      </a:cubicBezTo>
                      <a:cubicBezTo>
                        <a:pt x="484717" y="75964"/>
                        <a:pt x="512233" y="44214"/>
                        <a:pt x="539750" y="27281"/>
                      </a:cubicBezTo>
                      <a:cubicBezTo>
                        <a:pt x="567267" y="10348"/>
                        <a:pt x="600075" y="6114"/>
                        <a:pt x="628650" y="1881"/>
                      </a:cubicBezTo>
                      <a:cubicBezTo>
                        <a:pt x="657225" y="-2352"/>
                        <a:pt x="711200" y="1881"/>
                        <a:pt x="711200" y="1881"/>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任意多边形 85"/>
                <p:cNvSpPr/>
                <p:nvPr/>
              </p:nvSpPr>
              <p:spPr>
                <a:xfrm flipH="1">
                  <a:off x="5964109" y="3192169"/>
                  <a:ext cx="410215" cy="385720"/>
                </a:xfrm>
                <a:custGeom>
                  <a:avLst/>
                  <a:gdLst>
                    <a:gd name="connsiteX0" fmla="*/ 0 w 711200"/>
                    <a:gd name="connsiteY0" fmla="*/ 382881 h 385720"/>
                    <a:gd name="connsiteX1" fmla="*/ 203200 w 711200"/>
                    <a:gd name="connsiteY1" fmla="*/ 376531 h 385720"/>
                    <a:gd name="connsiteX2" fmla="*/ 323850 w 711200"/>
                    <a:gd name="connsiteY2" fmla="*/ 306681 h 385720"/>
                    <a:gd name="connsiteX3" fmla="*/ 412750 w 711200"/>
                    <a:gd name="connsiteY3" fmla="*/ 192381 h 385720"/>
                    <a:gd name="connsiteX4" fmla="*/ 463550 w 711200"/>
                    <a:gd name="connsiteY4" fmla="*/ 103481 h 385720"/>
                    <a:gd name="connsiteX5" fmla="*/ 539750 w 711200"/>
                    <a:gd name="connsiteY5" fmla="*/ 27281 h 385720"/>
                    <a:gd name="connsiteX6" fmla="*/ 628650 w 711200"/>
                    <a:gd name="connsiteY6" fmla="*/ 1881 h 385720"/>
                    <a:gd name="connsiteX7" fmla="*/ 711200 w 711200"/>
                    <a:gd name="connsiteY7" fmla="*/ 1881 h 3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1200" h="385720">
                      <a:moveTo>
                        <a:pt x="0" y="382881"/>
                      </a:moveTo>
                      <a:cubicBezTo>
                        <a:pt x="74612" y="386056"/>
                        <a:pt x="149225" y="389231"/>
                        <a:pt x="203200" y="376531"/>
                      </a:cubicBezTo>
                      <a:cubicBezTo>
                        <a:pt x="257175" y="363831"/>
                        <a:pt x="288925" y="337373"/>
                        <a:pt x="323850" y="306681"/>
                      </a:cubicBezTo>
                      <a:cubicBezTo>
                        <a:pt x="358775" y="275989"/>
                        <a:pt x="389467" y="226248"/>
                        <a:pt x="412750" y="192381"/>
                      </a:cubicBezTo>
                      <a:cubicBezTo>
                        <a:pt x="436033" y="158514"/>
                        <a:pt x="442383" y="130998"/>
                        <a:pt x="463550" y="103481"/>
                      </a:cubicBezTo>
                      <a:cubicBezTo>
                        <a:pt x="484717" y="75964"/>
                        <a:pt x="512233" y="44214"/>
                        <a:pt x="539750" y="27281"/>
                      </a:cubicBezTo>
                      <a:cubicBezTo>
                        <a:pt x="567267" y="10348"/>
                        <a:pt x="600075" y="6114"/>
                        <a:pt x="628650" y="1881"/>
                      </a:cubicBezTo>
                      <a:cubicBezTo>
                        <a:pt x="657225" y="-2352"/>
                        <a:pt x="711200" y="1881"/>
                        <a:pt x="711200" y="1881"/>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组合 87"/>
              <p:cNvGrpSpPr/>
              <p:nvPr/>
            </p:nvGrpSpPr>
            <p:grpSpPr>
              <a:xfrm rot="10800000" flipH="1">
                <a:off x="2369472" y="4982314"/>
                <a:ext cx="1285630" cy="343051"/>
                <a:chOff x="5088695" y="3092410"/>
                <a:chExt cx="1285630" cy="485488"/>
              </a:xfrm>
            </p:grpSpPr>
            <p:sp>
              <p:nvSpPr>
                <p:cNvPr id="46" name="任意多边形 88"/>
                <p:cNvSpPr/>
                <p:nvPr/>
              </p:nvSpPr>
              <p:spPr>
                <a:xfrm>
                  <a:off x="5088695" y="3092410"/>
                  <a:ext cx="805784" cy="477917"/>
                </a:xfrm>
                <a:custGeom>
                  <a:avLst/>
                  <a:gdLst>
                    <a:gd name="connsiteX0" fmla="*/ 0 w 711200"/>
                    <a:gd name="connsiteY0" fmla="*/ 382881 h 385720"/>
                    <a:gd name="connsiteX1" fmla="*/ 203200 w 711200"/>
                    <a:gd name="connsiteY1" fmla="*/ 376531 h 385720"/>
                    <a:gd name="connsiteX2" fmla="*/ 323850 w 711200"/>
                    <a:gd name="connsiteY2" fmla="*/ 306681 h 385720"/>
                    <a:gd name="connsiteX3" fmla="*/ 412750 w 711200"/>
                    <a:gd name="connsiteY3" fmla="*/ 192381 h 385720"/>
                    <a:gd name="connsiteX4" fmla="*/ 463550 w 711200"/>
                    <a:gd name="connsiteY4" fmla="*/ 103481 h 385720"/>
                    <a:gd name="connsiteX5" fmla="*/ 539750 w 711200"/>
                    <a:gd name="connsiteY5" fmla="*/ 27281 h 385720"/>
                    <a:gd name="connsiteX6" fmla="*/ 628650 w 711200"/>
                    <a:gd name="connsiteY6" fmla="*/ 1881 h 385720"/>
                    <a:gd name="connsiteX7" fmla="*/ 711200 w 711200"/>
                    <a:gd name="connsiteY7" fmla="*/ 1881 h 3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1200" h="385720">
                      <a:moveTo>
                        <a:pt x="0" y="382881"/>
                      </a:moveTo>
                      <a:cubicBezTo>
                        <a:pt x="74612" y="386056"/>
                        <a:pt x="149225" y="389231"/>
                        <a:pt x="203200" y="376531"/>
                      </a:cubicBezTo>
                      <a:cubicBezTo>
                        <a:pt x="257175" y="363831"/>
                        <a:pt x="288925" y="337373"/>
                        <a:pt x="323850" y="306681"/>
                      </a:cubicBezTo>
                      <a:cubicBezTo>
                        <a:pt x="358775" y="275989"/>
                        <a:pt x="389467" y="226248"/>
                        <a:pt x="412750" y="192381"/>
                      </a:cubicBezTo>
                      <a:cubicBezTo>
                        <a:pt x="436033" y="158514"/>
                        <a:pt x="442383" y="130998"/>
                        <a:pt x="463550" y="103481"/>
                      </a:cubicBezTo>
                      <a:cubicBezTo>
                        <a:pt x="484717" y="75964"/>
                        <a:pt x="512233" y="44214"/>
                        <a:pt x="539750" y="27281"/>
                      </a:cubicBezTo>
                      <a:cubicBezTo>
                        <a:pt x="567267" y="10348"/>
                        <a:pt x="600075" y="6114"/>
                        <a:pt x="628650" y="1881"/>
                      </a:cubicBezTo>
                      <a:cubicBezTo>
                        <a:pt x="657225" y="-2352"/>
                        <a:pt x="711200" y="1881"/>
                        <a:pt x="711200" y="1881"/>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任意多边形 89"/>
                <p:cNvSpPr/>
                <p:nvPr/>
              </p:nvSpPr>
              <p:spPr>
                <a:xfrm flipH="1">
                  <a:off x="5859137" y="3092419"/>
                  <a:ext cx="515188" cy="485479"/>
                </a:xfrm>
                <a:custGeom>
                  <a:avLst/>
                  <a:gdLst>
                    <a:gd name="connsiteX0" fmla="*/ 0 w 711200"/>
                    <a:gd name="connsiteY0" fmla="*/ 382881 h 385720"/>
                    <a:gd name="connsiteX1" fmla="*/ 203200 w 711200"/>
                    <a:gd name="connsiteY1" fmla="*/ 376531 h 385720"/>
                    <a:gd name="connsiteX2" fmla="*/ 323850 w 711200"/>
                    <a:gd name="connsiteY2" fmla="*/ 306681 h 385720"/>
                    <a:gd name="connsiteX3" fmla="*/ 412750 w 711200"/>
                    <a:gd name="connsiteY3" fmla="*/ 192381 h 385720"/>
                    <a:gd name="connsiteX4" fmla="*/ 463550 w 711200"/>
                    <a:gd name="connsiteY4" fmla="*/ 103481 h 385720"/>
                    <a:gd name="connsiteX5" fmla="*/ 539750 w 711200"/>
                    <a:gd name="connsiteY5" fmla="*/ 27281 h 385720"/>
                    <a:gd name="connsiteX6" fmla="*/ 628650 w 711200"/>
                    <a:gd name="connsiteY6" fmla="*/ 1881 h 385720"/>
                    <a:gd name="connsiteX7" fmla="*/ 711200 w 711200"/>
                    <a:gd name="connsiteY7" fmla="*/ 1881 h 3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1200" h="385720">
                      <a:moveTo>
                        <a:pt x="0" y="382881"/>
                      </a:moveTo>
                      <a:cubicBezTo>
                        <a:pt x="74612" y="386056"/>
                        <a:pt x="149225" y="389231"/>
                        <a:pt x="203200" y="376531"/>
                      </a:cubicBezTo>
                      <a:cubicBezTo>
                        <a:pt x="257175" y="363831"/>
                        <a:pt x="288925" y="337373"/>
                        <a:pt x="323850" y="306681"/>
                      </a:cubicBezTo>
                      <a:cubicBezTo>
                        <a:pt x="358775" y="275989"/>
                        <a:pt x="389467" y="226248"/>
                        <a:pt x="412750" y="192381"/>
                      </a:cubicBezTo>
                      <a:cubicBezTo>
                        <a:pt x="436033" y="158514"/>
                        <a:pt x="442383" y="130998"/>
                        <a:pt x="463550" y="103481"/>
                      </a:cubicBezTo>
                      <a:cubicBezTo>
                        <a:pt x="484717" y="75964"/>
                        <a:pt x="512233" y="44214"/>
                        <a:pt x="539750" y="27281"/>
                      </a:cubicBezTo>
                      <a:cubicBezTo>
                        <a:pt x="567267" y="10348"/>
                        <a:pt x="600075" y="6114"/>
                        <a:pt x="628650" y="1881"/>
                      </a:cubicBezTo>
                      <a:cubicBezTo>
                        <a:pt x="657225" y="-2352"/>
                        <a:pt x="711200" y="1881"/>
                        <a:pt x="711200" y="1881"/>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p:cNvGrpSpPr/>
              <p:nvPr/>
            </p:nvGrpSpPr>
            <p:grpSpPr>
              <a:xfrm flipH="1">
                <a:off x="1376818" y="3303911"/>
                <a:ext cx="2503319" cy="2462716"/>
                <a:chOff x="986082" y="2447568"/>
                <a:chExt cx="2503319" cy="2462716"/>
              </a:xfrm>
            </p:grpSpPr>
            <p:cxnSp>
              <p:nvCxnSpPr>
                <p:cNvPr id="189" name="Straight Connector 188"/>
                <p:cNvCxnSpPr/>
                <p:nvPr/>
              </p:nvCxnSpPr>
              <p:spPr>
                <a:xfrm>
                  <a:off x="1657350" y="3898900"/>
                  <a:ext cx="1140084" cy="161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flipV="1">
                  <a:off x="1211117" y="2447568"/>
                  <a:ext cx="463969" cy="70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0" name="Group 219"/>
                <p:cNvGrpSpPr/>
                <p:nvPr/>
              </p:nvGrpSpPr>
              <p:grpSpPr>
                <a:xfrm>
                  <a:off x="986082" y="2517930"/>
                  <a:ext cx="2503319" cy="2392354"/>
                  <a:chOff x="986082" y="2517930"/>
                  <a:chExt cx="2503319" cy="2392354"/>
                </a:xfrm>
              </p:grpSpPr>
              <p:cxnSp>
                <p:nvCxnSpPr>
                  <p:cNvPr id="26" name="直接连接符 58"/>
                  <p:cNvCxnSpPr/>
                  <p:nvPr/>
                </p:nvCxnSpPr>
                <p:spPr>
                  <a:xfrm>
                    <a:off x="1167109" y="3249642"/>
                    <a:ext cx="19592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59"/>
                  <p:cNvCxnSpPr>
                    <a:stCxn id="47" idx="0"/>
                  </p:cNvCxnSpPr>
                  <p:nvPr/>
                </p:nvCxnSpPr>
                <p:spPr>
                  <a:xfrm>
                    <a:off x="1211117" y="4128496"/>
                    <a:ext cx="1988600"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1657924" y="3892550"/>
                    <a:ext cx="0" cy="793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986082" y="4594225"/>
                    <a:ext cx="671268" cy="92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2799860" y="4060825"/>
                    <a:ext cx="0" cy="790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2797434" y="4851400"/>
                    <a:ext cx="472816" cy="58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V="1">
                    <a:off x="1670601" y="2517930"/>
                    <a:ext cx="0" cy="7725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V="1">
                    <a:off x="2809339" y="2669023"/>
                    <a:ext cx="0" cy="7801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flipV="1">
                    <a:off x="2809339" y="2669023"/>
                    <a:ext cx="680062" cy="1003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1675086" y="3287922"/>
                    <a:ext cx="1134253" cy="1588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33" name="Straight Arrow Connector 232"/>
              <p:cNvCxnSpPr/>
              <p:nvPr/>
            </p:nvCxnSpPr>
            <p:spPr>
              <a:xfrm flipH="1">
                <a:off x="2624007" y="4234781"/>
                <a:ext cx="0" cy="6014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4" name="TextBox 233"/>
              <p:cNvSpPr txBox="1"/>
              <p:nvPr/>
            </p:nvSpPr>
            <p:spPr>
              <a:xfrm flipH="1">
                <a:off x="2452652" y="4354753"/>
                <a:ext cx="445820" cy="369332"/>
              </a:xfrm>
              <a:prstGeom prst="rect">
                <a:avLst/>
              </a:prstGeom>
              <a:solidFill>
                <a:schemeClr val="bg1"/>
              </a:solidFill>
            </p:spPr>
            <p:txBody>
              <a:bodyPr wrap="square" rtlCol="0">
                <a:spAutoFit/>
              </a:bodyPr>
              <a:lstStyle/>
              <a:p>
                <a:r>
                  <a:rPr lang="en-US" altLang="zh-CN" i="1" dirty="0" err="1" smtClean="0"/>
                  <a:t>E</a:t>
                </a:r>
                <a:r>
                  <a:rPr lang="en-US" altLang="zh-CN" i="1" baseline="-25000" dirty="0" err="1" smtClean="0"/>
                  <a:t>g</a:t>
                </a:r>
                <a:endParaRPr lang="en-US" i="1" baseline="-25000" dirty="0"/>
              </a:p>
            </p:txBody>
          </p:sp>
          <p:cxnSp>
            <p:nvCxnSpPr>
              <p:cNvPr id="78" name="Straight Arrow Connector 77"/>
              <p:cNvCxnSpPr/>
              <p:nvPr/>
            </p:nvCxnSpPr>
            <p:spPr>
              <a:xfrm>
                <a:off x="1873760" y="4101371"/>
                <a:ext cx="0" cy="88094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flipH="1">
                <a:off x="1642279" y="4354753"/>
                <a:ext cx="531526" cy="369332"/>
              </a:xfrm>
              <a:prstGeom prst="rect">
                <a:avLst/>
              </a:prstGeom>
              <a:solidFill>
                <a:schemeClr val="bg1"/>
              </a:solidFill>
            </p:spPr>
            <p:txBody>
              <a:bodyPr wrap="square" rtlCol="0">
                <a:spAutoFit/>
              </a:bodyPr>
              <a:lstStyle/>
              <a:p>
                <a:r>
                  <a:rPr lang="en-US" altLang="zh-CN" i="1" dirty="0" err="1" smtClean="0"/>
                  <a:t>E</a:t>
                </a:r>
                <a:r>
                  <a:rPr lang="en-US" altLang="zh-CN" i="1" baseline="-25000" dirty="0" err="1" smtClean="0"/>
                  <a:t>hv</a:t>
                </a:r>
                <a:endParaRPr lang="en-US" i="1" baseline="-25000" dirty="0"/>
              </a:p>
            </p:txBody>
          </p:sp>
        </p:grpSp>
        <p:grpSp>
          <p:nvGrpSpPr>
            <p:cNvPr id="23" name="Group 22"/>
            <p:cNvGrpSpPr/>
            <p:nvPr/>
          </p:nvGrpSpPr>
          <p:grpSpPr>
            <a:xfrm>
              <a:off x="5253292" y="2547031"/>
              <a:ext cx="2599675" cy="3063833"/>
              <a:chOff x="4691526" y="2547031"/>
              <a:chExt cx="2599675" cy="3063833"/>
            </a:xfrm>
          </p:grpSpPr>
          <p:grpSp>
            <p:nvGrpSpPr>
              <p:cNvPr id="4" name="组合 54"/>
              <p:cNvGrpSpPr/>
              <p:nvPr/>
            </p:nvGrpSpPr>
            <p:grpSpPr>
              <a:xfrm>
                <a:off x="4691526" y="3423601"/>
                <a:ext cx="2599675" cy="2187263"/>
                <a:chOff x="4501026" y="2975020"/>
                <a:chExt cx="2599675" cy="2187263"/>
              </a:xfrm>
            </p:grpSpPr>
            <p:grpSp>
              <p:nvGrpSpPr>
                <p:cNvPr id="5" name="组合 38"/>
                <p:cNvGrpSpPr/>
                <p:nvPr/>
              </p:nvGrpSpPr>
              <p:grpSpPr>
                <a:xfrm>
                  <a:off x="4572000" y="2975020"/>
                  <a:ext cx="2292440" cy="772733"/>
                  <a:chOff x="1403797" y="2099256"/>
                  <a:chExt cx="2292440" cy="772733"/>
                </a:xfrm>
              </p:grpSpPr>
              <p:cxnSp>
                <p:nvCxnSpPr>
                  <p:cNvPr id="16" name="肘形连接符 36"/>
                  <p:cNvCxnSpPr/>
                  <p:nvPr/>
                </p:nvCxnSpPr>
                <p:spPr>
                  <a:xfrm>
                    <a:off x="1403797" y="2099256"/>
                    <a:ext cx="1146220" cy="77273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肘形连接符 37"/>
                  <p:cNvCxnSpPr/>
                  <p:nvPr/>
                </p:nvCxnSpPr>
                <p:spPr>
                  <a:xfrm flipH="1">
                    <a:off x="2550017" y="2099256"/>
                    <a:ext cx="1146220" cy="77273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组合 39"/>
                <p:cNvGrpSpPr/>
                <p:nvPr/>
              </p:nvGrpSpPr>
              <p:grpSpPr>
                <a:xfrm rot="10800000">
                  <a:off x="4572000" y="4389550"/>
                  <a:ext cx="2292440" cy="772733"/>
                  <a:chOff x="1403797" y="2099256"/>
                  <a:chExt cx="2292440" cy="772733"/>
                </a:xfrm>
              </p:grpSpPr>
              <p:cxnSp>
                <p:nvCxnSpPr>
                  <p:cNvPr id="14" name="肘形连接符 40"/>
                  <p:cNvCxnSpPr/>
                  <p:nvPr/>
                </p:nvCxnSpPr>
                <p:spPr>
                  <a:xfrm>
                    <a:off x="1403797" y="2099256"/>
                    <a:ext cx="1146220" cy="77273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肘形连接符 41"/>
                  <p:cNvCxnSpPr/>
                  <p:nvPr/>
                </p:nvCxnSpPr>
                <p:spPr>
                  <a:xfrm flipH="1">
                    <a:off x="2550017" y="2099256"/>
                    <a:ext cx="1146220" cy="77273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 name="直接连接符 43"/>
                <p:cNvCxnSpPr/>
                <p:nvPr/>
              </p:nvCxnSpPr>
              <p:spPr>
                <a:xfrm>
                  <a:off x="4889499" y="3567448"/>
                  <a:ext cx="16459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44"/>
                <p:cNvCxnSpPr>
                  <a:endCxn id="10" idx="1"/>
                </p:cNvCxnSpPr>
                <p:nvPr/>
              </p:nvCxnSpPr>
              <p:spPr>
                <a:xfrm>
                  <a:off x="4787900" y="4574216"/>
                  <a:ext cx="1733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45"/>
                <p:cNvSpPr txBox="1"/>
                <p:nvPr/>
              </p:nvSpPr>
              <p:spPr>
                <a:xfrm>
                  <a:off x="6519879" y="3391611"/>
                  <a:ext cx="540913" cy="369332"/>
                </a:xfrm>
                <a:prstGeom prst="rect">
                  <a:avLst/>
                </a:prstGeom>
                <a:noFill/>
              </p:spPr>
              <p:txBody>
                <a:bodyPr wrap="square" rtlCol="0">
                  <a:spAutoFit/>
                </a:bodyPr>
                <a:lstStyle/>
                <a:p>
                  <a:r>
                    <a:rPr lang="en-US" altLang="zh-CN" i="1" dirty="0" smtClean="0"/>
                    <a:t>E</a:t>
                  </a:r>
                  <a:r>
                    <a:rPr lang="en-US" altLang="zh-CN" i="1" baseline="-25000" dirty="0" smtClean="0"/>
                    <a:t>e1</a:t>
                  </a:r>
                  <a:endParaRPr lang="en-US" i="1" baseline="-25000" dirty="0"/>
                </a:p>
              </p:txBody>
            </p:sp>
            <p:sp>
              <p:nvSpPr>
                <p:cNvPr id="10" name="文本框 46"/>
                <p:cNvSpPr txBox="1"/>
                <p:nvPr/>
              </p:nvSpPr>
              <p:spPr>
                <a:xfrm>
                  <a:off x="6520910" y="4389550"/>
                  <a:ext cx="579791" cy="369332"/>
                </a:xfrm>
                <a:prstGeom prst="rect">
                  <a:avLst/>
                </a:prstGeom>
                <a:noFill/>
              </p:spPr>
              <p:txBody>
                <a:bodyPr wrap="square" rtlCol="0">
                  <a:spAutoFit/>
                </a:bodyPr>
                <a:lstStyle/>
                <a:p>
                  <a:r>
                    <a:rPr lang="en-US" altLang="zh-CN" i="1" dirty="0" smtClean="0"/>
                    <a:t>E</a:t>
                  </a:r>
                  <a:r>
                    <a:rPr lang="en-US" altLang="zh-CN" i="1" baseline="-25000" dirty="0" smtClean="0"/>
                    <a:t>hh1</a:t>
                  </a:r>
                  <a:endParaRPr lang="en-US" i="1" baseline="-25000" dirty="0"/>
                </a:p>
              </p:txBody>
            </p:sp>
            <p:cxnSp>
              <p:nvCxnSpPr>
                <p:cNvPr id="12" name="直接连接符 50"/>
                <p:cNvCxnSpPr>
                  <a:endCxn id="13" idx="1"/>
                </p:cNvCxnSpPr>
                <p:nvPr/>
              </p:nvCxnSpPr>
              <p:spPr>
                <a:xfrm>
                  <a:off x="4501026" y="4061025"/>
                  <a:ext cx="2020813"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3" name="文本框 51"/>
                <p:cNvSpPr txBox="1"/>
                <p:nvPr/>
              </p:nvSpPr>
              <p:spPr>
                <a:xfrm>
                  <a:off x="6521839" y="3876359"/>
                  <a:ext cx="540913" cy="369332"/>
                </a:xfrm>
                <a:prstGeom prst="rect">
                  <a:avLst/>
                </a:prstGeom>
                <a:noFill/>
              </p:spPr>
              <p:txBody>
                <a:bodyPr wrap="square" rtlCol="0">
                  <a:spAutoFit/>
                </a:bodyPr>
                <a:lstStyle/>
                <a:p>
                  <a:r>
                    <a:rPr lang="en-US" altLang="zh-CN" i="1" dirty="0" smtClean="0"/>
                    <a:t>E</a:t>
                  </a:r>
                  <a:r>
                    <a:rPr lang="en-US" altLang="zh-CN" i="1" baseline="-25000" dirty="0" smtClean="0"/>
                    <a:t>F</a:t>
                  </a:r>
                  <a:endParaRPr lang="en-US" i="1" baseline="-25000" dirty="0"/>
                </a:p>
              </p:txBody>
            </p:sp>
          </p:grpSp>
          <p:sp>
            <p:nvSpPr>
              <p:cNvPr id="18" name="文本框 52"/>
              <p:cNvSpPr txBox="1"/>
              <p:nvPr/>
            </p:nvSpPr>
            <p:spPr>
              <a:xfrm>
                <a:off x="5242237" y="2547031"/>
                <a:ext cx="1332963" cy="369332"/>
              </a:xfrm>
              <a:prstGeom prst="rect">
                <a:avLst/>
              </a:prstGeom>
              <a:noFill/>
            </p:spPr>
            <p:txBody>
              <a:bodyPr wrap="square" rtlCol="0">
                <a:spAutoFit/>
              </a:bodyPr>
              <a:lstStyle/>
              <a:p>
                <a:pPr algn="ctr"/>
                <a:r>
                  <a:rPr lang="en-US" i="1" dirty="0" smtClean="0"/>
                  <a:t>F=0</a:t>
                </a:r>
                <a:endParaRPr lang="en-US" i="1" dirty="0"/>
              </a:p>
            </p:txBody>
          </p:sp>
          <p:grpSp>
            <p:nvGrpSpPr>
              <p:cNvPr id="33" name="组合 75"/>
              <p:cNvGrpSpPr/>
              <p:nvPr/>
            </p:nvGrpSpPr>
            <p:grpSpPr>
              <a:xfrm>
                <a:off x="5232980" y="3614142"/>
                <a:ext cx="1351475" cy="385720"/>
                <a:chOff x="5022850" y="3192169"/>
                <a:chExt cx="1351475" cy="385720"/>
              </a:xfrm>
            </p:grpSpPr>
            <p:sp>
              <p:nvSpPr>
                <p:cNvPr id="34" name="任意多边形 73"/>
                <p:cNvSpPr/>
                <p:nvPr/>
              </p:nvSpPr>
              <p:spPr>
                <a:xfrm>
                  <a:off x="5022850" y="3192169"/>
                  <a:ext cx="711200" cy="385720"/>
                </a:xfrm>
                <a:custGeom>
                  <a:avLst/>
                  <a:gdLst>
                    <a:gd name="connsiteX0" fmla="*/ 0 w 711200"/>
                    <a:gd name="connsiteY0" fmla="*/ 382881 h 385720"/>
                    <a:gd name="connsiteX1" fmla="*/ 203200 w 711200"/>
                    <a:gd name="connsiteY1" fmla="*/ 376531 h 385720"/>
                    <a:gd name="connsiteX2" fmla="*/ 323850 w 711200"/>
                    <a:gd name="connsiteY2" fmla="*/ 306681 h 385720"/>
                    <a:gd name="connsiteX3" fmla="*/ 412750 w 711200"/>
                    <a:gd name="connsiteY3" fmla="*/ 192381 h 385720"/>
                    <a:gd name="connsiteX4" fmla="*/ 463550 w 711200"/>
                    <a:gd name="connsiteY4" fmla="*/ 103481 h 385720"/>
                    <a:gd name="connsiteX5" fmla="*/ 539750 w 711200"/>
                    <a:gd name="connsiteY5" fmla="*/ 27281 h 385720"/>
                    <a:gd name="connsiteX6" fmla="*/ 628650 w 711200"/>
                    <a:gd name="connsiteY6" fmla="*/ 1881 h 385720"/>
                    <a:gd name="connsiteX7" fmla="*/ 711200 w 711200"/>
                    <a:gd name="connsiteY7" fmla="*/ 1881 h 3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1200" h="385720">
                      <a:moveTo>
                        <a:pt x="0" y="382881"/>
                      </a:moveTo>
                      <a:cubicBezTo>
                        <a:pt x="74612" y="386056"/>
                        <a:pt x="149225" y="389231"/>
                        <a:pt x="203200" y="376531"/>
                      </a:cubicBezTo>
                      <a:cubicBezTo>
                        <a:pt x="257175" y="363831"/>
                        <a:pt x="288925" y="337373"/>
                        <a:pt x="323850" y="306681"/>
                      </a:cubicBezTo>
                      <a:cubicBezTo>
                        <a:pt x="358775" y="275989"/>
                        <a:pt x="389467" y="226248"/>
                        <a:pt x="412750" y="192381"/>
                      </a:cubicBezTo>
                      <a:cubicBezTo>
                        <a:pt x="436033" y="158514"/>
                        <a:pt x="442383" y="130998"/>
                        <a:pt x="463550" y="103481"/>
                      </a:cubicBezTo>
                      <a:cubicBezTo>
                        <a:pt x="484717" y="75964"/>
                        <a:pt x="512233" y="44214"/>
                        <a:pt x="539750" y="27281"/>
                      </a:cubicBezTo>
                      <a:cubicBezTo>
                        <a:pt x="567267" y="10348"/>
                        <a:pt x="600075" y="6114"/>
                        <a:pt x="628650" y="1881"/>
                      </a:cubicBezTo>
                      <a:cubicBezTo>
                        <a:pt x="657225" y="-2352"/>
                        <a:pt x="711200" y="1881"/>
                        <a:pt x="711200" y="1881"/>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任意多边形 74"/>
                <p:cNvSpPr/>
                <p:nvPr/>
              </p:nvSpPr>
              <p:spPr>
                <a:xfrm flipH="1">
                  <a:off x="5663125" y="3192169"/>
                  <a:ext cx="711200" cy="385720"/>
                </a:xfrm>
                <a:custGeom>
                  <a:avLst/>
                  <a:gdLst>
                    <a:gd name="connsiteX0" fmla="*/ 0 w 711200"/>
                    <a:gd name="connsiteY0" fmla="*/ 382881 h 385720"/>
                    <a:gd name="connsiteX1" fmla="*/ 203200 w 711200"/>
                    <a:gd name="connsiteY1" fmla="*/ 376531 h 385720"/>
                    <a:gd name="connsiteX2" fmla="*/ 323850 w 711200"/>
                    <a:gd name="connsiteY2" fmla="*/ 306681 h 385720"/>
                    <a:gd name="connsiteX3" fmla="*/ 412750 w 711200"/>
                    <a:gd name="connsiteY3" fmla="*/ 192381 h 385720"/>
                    <a:gd name="connsiteX4" fmla="*/ 463550 w 711200"/>
                    <a:gd name="connsiteY4" fmla="*/ 103481 h 385720"/>
                    <a:gd name="connsiteX5" fmla="*/ 539750 w 711200"/>
                    <a:gd name="connsiteY5" fmla="*/ 27281 h 385720"/>
                    <a:gd name="connsiteX6" fmla="*/ 628650 w 711200"/>
                    <a:gd name="connsiteY6" fmla="*/ 1881 h 385720"/>
                    <a:gd name="connsiteX7" fmla="*/ 711200 w 711200"/>
                    <a:gd name="connsiteY7" fmla="*/ 1881 h 3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1200" h="385720">
                      <a:moveTo>
                        <a:pt x="0" y="382881"/>
                      </a:moveTo>
                      <a:cubicBezTo>
                        <a:pt x="74612" y="386056"/>
                        <a:pt x="149225" y="389231"/>
                        <a:pt x="203200" y="376531"/>
                      </a:cubicBezTo>
                      <a:cubicBezTo>
                        <a:pt x="257175" y="363831"/>
                        <a:pt x="288925" y="337373"/>
                        <a:pt x="323850" y="306681"/>
                      </a:cubicBezTo>
                      <a:cubicBezTo>
                        <a:pt x="358775" y="275989"/>
                        <a:pt x="389467" y="226248"/>
                        <a:pt x="412750" y="192381"/>
                      </a:cubicBezTo>
                      <a:cubicBezTo>
                        <a:pt x="436033" y="158514"/>
                        <a:pt x="442383" y="130998"/>
                        <a:pt x="463550" y="103481"/>
                      </a:cubicBezTo>
                      <a:cubicBezTo>
                        <a:pt x="484717" y="75964"/>
                        <a:pt x="512233" y="44214"/>
                        <a:pt x="539750" y="27281"/>
                      </a:cubicBezTo>
                      <a:cubicBezTo>
                        <a:pt x="567267" y="10348"/>
                        <a:pt x="600075" y="6114"/>
                        <a:pt x="628650" y="1881"/>
                      </a:cubicBezTo>
                      <a:cubicBezTo>
                        <a:pt x="657225" y="-2352"/>
                        <a:pt x="711200" y="1881"/>
                        <a:pt x="711200" y="1881"/>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组合 78"/>
              <p:cNvGrpSpPr/>
              <p:nvPr/>
            </p:nvGrpSpPr>
            <p:grpSpPr>
              <a:xfrm rot="10800000">
                <a:off x="5177886" y="5033935"/>
                <a:ext cx="1351475" cy="272554"/>
                <a:chOff x="5022850" y="3192169"/>
                <a:chExt cx="1351475" cy="385720"/>
              </a:xfrm>
            </p:grpSpPr>
            <p:sp>
              <p:nvSpPr>
                <p:cNvPr id="39" name="任意多边形 79"/>
                <p:cNvSpPr/>
                <p:nvPr/>
              </p:nvSpPr>
              <p:spPr>
                <a:xfrm>
                  <a:off x="5022850" y="3192169"/>
                  <a:ext cx="711200" cy="385720"/>
                </a:xfrm>
                <a:custGeom>
                  <a:avLst/>
                  <a:gdLst>
                    <a:gd name="connsiteX0" fmla="*/ 0 w 711200"/>
                    <a:gd name="connsiteY0" fmla="*/ 382881 h 385720"/>
                    <a:gd name="connsiteX1" fmla="*/ 203200 w 711200"/>
                    <a:gd name="connsiteY1" fmla="*/ 376531 h 385720"/>
                    <a:gd name="connsiteX2" fmla="*/ 323850 w 711200"/>
                    <a:gd name="connsiteY2" fmla="*/ 306681 h 385720"/>
                    <a:gd name="connsiteX3" fmla="*/ 412750 w 711200"/>
                    <a:gd name="connsiteY3" fmla="*/ 192381 h 385720"/>
                    <a:gd name="connsiteX4" fmla="*/ 463550 w 711200"/>
                    <a:gd name="connsiteY4" fmla="*/ 103481 h 385720"/>
                    <a:gd name="connsiteX5" fmla="*/ 539750 w 711200"/>
                    <a:gd name="connsiteY5" fmla="*/ 27281 h 385720"/>
                    <a:gd name="connsiteX6" fmla="*/ 628650 w 711200"/>
                    <a:gd name="connsiteY6" fmla="*/ 1881 h 385720"/>
                    <a:gd name="connsiteX7" fmla="*/ 711200 w 711200"/>
                    <a:gd name="connsiteY7" fmla="*/ 1881 h 3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1200" h="385720">
                      <a:moveTo>
                        <a:pt x="0" y="382881"/>
                      </a:moveTo>
                      <a:cubicBezTo>
                        <a:pt x="74612" y="386056"/>
                        <a:pt x="149225" y="389231"/>
                        <a:pt x="203200" y="376531"/>
                      </a:cubicBezTo>
                      <a:cubicBezTo>
                        <a:pt x="257175" y="363831"/>
                        <a:pt x="288925" y="337373"/>
                        <a:pt x="323850" y="306681"/>
                      </a:cubicBezTo>
                      <a:cubicBezTo>
                        <a:pt x="358775" y="275989"/>
                        <a:pt x="389467" y="226248"/>
                        <a:pt x="412750" y="192381"/>
                      </a:cubicBezTo>
                      <a:cubicBezTo>
                        <a:pt x="436033" y="158514"/>
                        <a:pt x="442383" y="130998"/>
                        <a:pt x="463550" y="103481"/>
                      </a:cubicBezTo>
                      <a:cubicBezTo>
                        <a:pt x="484717" y="75964"/>
                        <a:pt x="512233" y="44214"/>
                        <a:pt x="539750" y="27281"/>
                      </a:cubicBezTo>
                      <a:cubicBezTo>
                        <a:pt x="567267" y="10348"/>
                        <a:pt x="600075" y="6114"/>
                        <a:pt x="628650" y="1881"/>
                      </a:cubicBezTo>
                      <a:cubicBezTo>
                        <a:pt x="657225" y="-2352"/>
                        <a:pt x="711200" y="1881"/>
                        <a:pt x="711200" y="1881"/>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任意多边形 80"/>
                <p:cNvSpPr/>
                <p:nvPr/>
              </p:nvSpPr>
              <p:spPr>
                <a:xfrm flipH="1">
                  <a:off x="5663125" y="3192169"/>
                  <a:ext cx="711200" cy="385720"/>
                </a:xfrm>
                <a:custGeom>
                  <a:avLst/>
                  <a:gdLst>
                    <a:gd name="connsiteX0" fmla="*/ 0 w 711200"/>
                    <a:gd name="connsiteY0" fmla="*/ 382881 h 385720"/>
                    <a:gd name="connsiteX1" fmla="*/ 203200 w 711200"/>
                    <a:gd name="connsiteY1" fmla="*/ 376531 h 385720"/>
                    <a:gd name="connsiteX2" fmla="*/ 323850 w 711200"/>
                    <a:gd name="connsiteY2" fmla="*/ 306681 h 385720"/>
                    <a:gd name="connsiteX3" fmla="*/ 412750 w 711200"/>
                    <a:gd name="connsiteY3" fmla="*/ 192381 h 385720"/>
                    <a:gd name="connsiteX4" fmla="*/ 463550 w 711200"/>
                    <a:gd name="connsiteY4" fmla="*/ 103481 h 385720"/>
                    <a:gd name="connsiteX5" fmla="*/ 539750 w 711200"/>
                    <a:gd name="connsiteY5" fmla="*/ 27281 h 385720"/>
                    <a:gd name="connsiteX6" fmla="*/ 628650 w 711200"/>
                    <a:gd name="connsiteY6" fmla="*/ 1881 h 385720"/>
                    <a:gd name="connsiteX7" fmla="*/ 711200 w 711200"/>
                    <a:gd name="connsiteY7" fmla="*/ 1881 h 3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1200" h="385720">
                      <a:moveTo>
                        <a:pt x="0" y="382881"/>
                      </a:moveTo>
                      <a:cubicBezTo>
                        <a:pt x="74612" y="386056"/>
                        <a:pt x="149225" y="389231"/>
                        <a:pt x="203200" y="376531"/>
                      </a:cubicBezTo>
                      <a:cubicBezTo>
                        <a:pt x="257175" y="363831"/>
                        <a:pt x="288925" y="337373"/>
                        <a:pt x="323850" y="306681"/>
                      </a:cubicBezTo>
                      <a:cubicBezTo>
                        <a:pt x="358775" y="275989"/>
                        <a:pt x="389467" y="226248"/>
                        <a:pt x="412750" y="192381"/>
                      </a:cubicBezTo>
                      <a:cubicBezTo>
                        <a:pt x="436033" y="158514"/>
                        <a:pt x="442383" y="130998"/>
                        <a:pt x="463550" y="103481"/>
                      </a:cubicBezTo>
                      <a:cubicBezTo>
                        <a:pt x="484717" y="75964"/>
                        <a:pt x="512233" y="44214"/>
                        <a:pt x="539750" y="27281"/>
                      </a:cubicBezTo>
                      <a:cubicBezTo>
                        <a:pt x="567267" y="10348"/>
                        <a:pt x="600075" y="6114"/>
                        <a:pt x="628650" y="1881"/>
                      </a:cubicBezTo>
                      <a:cubicBezTo>
                        <a:pt x="657225" y="-2352"/>
                        <a:pt x="711200" y="1881"/>
                        <a:pt x="711200" y="1881"/>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5" name="Straight Arrow Connector 234"/>
              <p:cNvCxnSpPr/>
              <p:nvPr/>
            </p:nvCxnSpPr>
            <p:spPr>
              <a:xfrm>
                <a:off x="5874525" y="4221330"/>
                <a:ext cx="0" cy="6014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5721270" y="4340193"/>
                <a:ext cx="445820" cy="369332"/>
              </a:xfrm>
              <a:prstGeom prst="rect">
                <a:avLst/>
              </a:prstGeom>
              <a:solidFill>
                <a:schemeClr val="bg1"/>
              </a:solidFill>
            </p:spPr>
            <p:txBody>
              <a:bodyPr wrap="square" rtlCol="0">
                <a:spAutoFit/>
              </a:bodyPr>
              <a:lstStyle/>
              <a:p>
                <a:r>
                  <a:rPr lang="en-US" altLang="zh-CN" i="1" dirty="0" err="1" smtClean="0"/>
                  <a:t>E</a:t>
                </a:r>
                <a:r>
                  <a:rPr lang="en-US" altLang="zh-CN" i="1" baseline="-25000" dirty="0" err="1" smtClean="0"/>
                  <a:t>g</a:t>
                </a:r>
                <a:endParaRPr lang="en-US" i="1" baseline="-25000" dirty="0"/>
              </a:p>
            </p:txBody>
          </p:sp>
          <p:cxnSp>
            <p:nvCxnSpPr>
              <p:cNvPr id="83" name="Straight Arrow Connector 82"/>
              <p:cNvCxnSpPr/>
              <p:nvPr/>
            </p:nvCxnSpPr>
            <p:spPr>
              <a:xfrm>
                <a:off x="5232980" y="4024858"/>
                <a:ext cx="0" cy="100584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flipH="1">
                <a:off x="4967217" y="4303117"/>
                <a:ext cx="531526" cy="369332"/>
              </a:xfrm>
              <a:prstGeom prst="rect">
                <a:avLst/>
              </a:prstGeom>
              <a:solidFill>
                <a:schemeClr val="bg1"/>
              </a:solidFill>
            </p:spPr>
            <p:txBody>
              <a:bodyPr wrap="square" rtlCol="0">
                <a:spAutoFit/>
              </a:bodyPr>
              <a:lstStyle/>
              <a:p>
                <a:r>
                  <a:rPr lang="en-US" altLang="zh-CN" i="1" dirty="0" err="1" smtClean="0"/>
                  <a:t>E</a:t>
                </a:r>
                <a:r>
                  <a:rPr lang="en-US" altLang="zh-CN" i="1" baseline="-25000" dirty="0" err="1" smtClean="0"/>
                  <a:t>hv</a:t>
                </a:r>
                <a:endParaRPr lang="en-US" i="1" baseline="-25000" dirty="0"/>
              </a:p>
            </p:txBody>
          </p:sp>
        </p:grpSp>
        <p:grpSp>
          <p:nvGrpSpPr>
            <p:cNvPr id="22" name="Group 21"/>
            <p:cNvGrpSpPr/>
            <p:nvPr/>
          </p:nvGrpSpPr>
          <p:grpSpPr>
            <a:xfrm>
              <a:off x="8231208" y="2547032"/>
              <a:ext cx="2672989" cy="3063833"/>
              <a:chOff x="7513069" y="2547032"/>
              <a:chExt cx="2672989" cy="3063833"/>
            </a:xfrm>
          </p:grpSpPr>
          <p:sp>
            <p:nvSpPr>
              <p:cNvPr id="49" name="文本框 128"/>
              <p:cNvSpPr txBox="1"/>
              <p:nvPr/>
            </p:nvSpPr>
            <p:spPr>
              <a:xfrm>
                <a:off x="7992806" y="2547032"/>
                <a:ext cx="1332963" cy="369332"/>
              </a:xfrm>
              <a:prstGeom prst="rect">
                <a:avLst/>
              </a:prstGeom>
              <a:noFill/>
            </p:spPr>
            <p:txBody>
              <a:bodyPr wrap="square" rtlCol="0">
                <a:spAutoFit/>
              </a:bodyPr>
              <a:lstStyle/>
              <a:p>
                <a:pPr algn="ctr"/>
                <a:r>
                  <a:rPr lang="en-US" i="1" dirty="0" smtClean="0"/>
                  <a:t>F&gt;0</a:t>
                </a:r>
                <a:endParaRPr lang="en-US" i="1" dirty="0"/>
              </a:p>
            </p:txBody>
          </p:sp>
          <p:grpSp>
            <p:nvGrpSpPr>
              <p:cNvPr id="50" name="组合 129"/>
              <p:cNvGrpSpPr/>
              <p:nvPr/>
            </p:nvGrpSpPr>
            <p:grpSpPr>
              <a:xfrm>
                <a:off x="7983551" y="3453983"/>
                <a:ext cx="1351475" cy="385720"/>
                <a:chOff x="5022850" y="3192169"/>
                <a:chExt cx="1351475" cy="385720"/>
              </a:xfrm>
            </p:grpSpPr>
            <p:sp>
              <p:nvSpPr>
                <p:cNvPr id="51" name="任意多边形 130"/>
                <p:cNvSpPr/>
                <p:nvPr/>
              </p:nvSpPr>
              <p:spPr>
                <a:xfrm>
                  <a:off x="5022850" y="3192169"/>
                  <a:ext cx="711200" cy="385720"/>
                </a:xfrm>
                <a:custGeom>
                  <a:avLst/>
                  <a:gdLst>
                    <a:gd name="connsiteX0" fmla="*/ 0 w 711200"/>
                    <a:gd name="connsiteY0" fmla="*/ 382881 h 385720"/>
                    <a:gd name="connsiteX1" fmla="*/ 203200 w 711200"/>
                    <a:gd name="connsiteY1" fmla="*/ 376531 h 385720"/>
                    <a:gd name="connsiteX2" fmla="*/ 323850 w 711200"/>
                    <a:gd name="connsiteY2" fmla="*/ 306681 h 385720"/>
                    <a:gd name="connsiteX3" fmla="*/ 412750 w 711200"/>
                    <a:gd name="connsiteY3" fmla="*/ 192381 h 385720"/>
                    <a:gd name="connsiteX4" fmla="*/ 463550 w 711200"/>
                    <a:gd name="connsiteY4" fmla="*/ 103481 h 385720"/>
                    <a:gd name="connsiteX5" fmla="*/ 539750 w 711200"/>
                    <a:gd name="connsiteY5" fmla="*/ 27281 h 385720"/>
                    <a:gd name="connsiteX6" fmla="*/ 628650 w 711200"/>
                    <a:gd name="connsiteY6" fmla="*/ 1881 h 385720"/>
                    <a:gd name="connsiteX7" fmla="*/ 711200 w 711200"/>
                    <a:gd name="connsiteY7" fmla="*/ 1881 h 3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1200" h="385720">
                      <a:moveTo>
                        <a:pt x="0" y="382881"/>
                      </a:moveTo>
                      <a:cubicBezTo>
                        <a:pt x="74612" y="386056"/>
                        <a:pt x="149225" y="389231"/>
                        <a:pt x="203200" y="376531"/>
                      </a:cubicBezTo>
                      <a:cubicBezTo>
                        <a:pt x="257175" y="363831"/>
                        <a:pt x="288925" y="337373"/>
                        <a:pt x="323850" y="306681"/>
                      </a:cubicBezTo>
                      <a:cubicBezTo>
                        <a:pt x="358775" y="275989"/>
                        <a:pt x="389467" y="226248"/>
                        <a:pt x="412750" y="192381"/>
                      </a:cubicBezTo>
                      <a:cubicBezTo>
                        <a:pt x="436033" y="158514"/>
                        <a:pt x="442383" y="130998"/>
                        <a:pt x="463550" y="103481"/>
                      </a:cubicBezTo>
                      <a:cubicBezTo>
                        <a:pt x="484717" y="75964"/>
                        <a:pt x="512233" y="44214"/>
                        <a:pt x="539750" y="27281"/>
                      </a:cubicBezTo>
                      <a:cubicBezTo>
                        <a:pt x="567267" y="10348"/>
                        <a:pt x="600075" y="6114"/>
                        <a:pt x="628650" y="1881"/>
                      </a:cubicBezTo>
                      <a:cubicBezTo>
                        <a:pt x="657225" y="-2352"/>
                        <a:pt x="711200" y="1881"/>
                        <a:pt x="711200" y="1881"/>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任意多边形 131"/>
                <p:cNvSpPr/>
                <p:nvPr/>
              </p:nvSpPr>
              <p:spPr>
                <a:xfrm flipH="1">
                  <a:off x="5663125" y="3192169"/>
                  <a:ext cx="711200" cy="385720"/>
                </a:xfrm>
                <a:custGeom>
                  <a:avLst/>
                  <a:gdLst>
                    <a:gd name="connsiteX0" fmla="*/ 0 w 711200"/>
                    <a:gd name="connsiteY0" fmla="*/ 382881 h 385720"/>
                    <a:gd name="connsiteX1" fmla="*/ 203200 w 711200"/>
                    <a:gd name="connsiteY1" fmla="*/ 376531 h 385720"/>
                    <a:gd name="connsiteX2" fmla="*/ 323850 w 711200"/>
                    <a:gd name="connsiteY2" fmla="*/ 306681 h 385720"/>
                    <a:gd name="connsiteX3" fmla="*/ 412750 w 711200"/>
                    <a:gd name="connsiteY3" fmla="*/ 192381 h 385720"/>
                    <a:gd name="connsiteX4" fmla="*/ 463550 w 711200"/>
                    <a:gd name="connsiteY4" fmla="*/ 103481 h 385720"/>
                    <a:gd name="connsiteX5" fmla="*/ 539750 w 711200"/>
                    <a:gd name="connsiteY5" fmla="*/ 27281 h 385720"/>
                    <a:gd name="connsiteX6" fmla="*/ 628650 w 711200"/>
                    <a:gd name="connsiteY6" fmla="*/ 1881 h 385720"/>
                    <a:gd name="connsiteX7" fmla="*/ 711200 w 711200"/>
                    <a:gd name="connsiteY7" fmla="*/ 1881 h 3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1200" h="385720">
                      <a:moveTo>
                        <a:pt x="0" y="382881"/>
                      </a:moveTo>
                      <a:cubicBezTo>
                        <a:pt x="74612" y="386056"/>
                        <a:pt x="149225" y="389231"/>
                        <a:pt x="203200" y="376531"/>
                      </a:cubicBezTo>
                      <a:cubicBezTo>
                        <a:pt x="257175" y="363831"/>
                        <a:pt x="288925" y="337373"/>
                        <a:pt x="323850" y="306681"/>
                      </a:cubicBezTo>
                      <a:cubicBezTo>
                        <a:pt x="358775" y="275989"/>
                        <a:pt x="389467" y="226248"/>
                        <a:pt x="412750" y="192381"/>
                      </a:cubicBezTo>
                      <a:cubicBezTo>
                        <a:pt x="436033" y="158514"/>
                        <a:pt x="442383" y="130998"/>
                        <a:pt x="463550" y="103481"/>
                      </a:cubicBezTo>
                      <a:cubicBezTo>
                        <a:pt x="484717" y="75964"/>
                        <a:pt x="512233" y="44214"/>
                        <a:pt x="539750" y="27281"/>
                      </a:cubicBezTo>
                      <a:cubicBezTo>
                        <a:pt x="567267" y="10348"/>
                        <a:pt x="600075" y="6114"/>
                        <a:pt x="628650" y="1881"/>
                      </a:cubicBezTo>
                      <a:cubicBezTo>
                        <a:pt x="657225" y="-2352"/>
                        <a:pt x="711200" y="1881"/>
                        <a:pt x="711200" y="1881"/>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组合 134"/>
              <p:cNvGrpSpPr/>
              <p:nvPr/>
            </p:nvGrpSpPr>
            <p:grpSpPr>
              <a:xfrm rot="10800000">
                <a:off x="7928455" y="5059336"/>
                <a:ext cx="1351475" cy="272554"/>
                <a:chOff x="5022850" y="3192169"/>
                <a:chExt cx="1351475" cy="385720"/>
              </a:xfrm>
            </p:grpSpPr>
            <p:sp>
              <p:nvSpPr>
                <p:cNvPr id="56" name="任意多边形 135"/>
                <p:cNvSpPr/>
                <p:nvPr/>
              </p:nvSpPr>
              <p:spPr>
                <a:xfrm>
                  <a:off x="5022850" y="3192169"/>
                  <a:ext cx="711200" cy="385720"/>
                </a:xfrm>
                <a:custGeom>
                  <a:avLst/>
                  <a:gdLst>
                    <a:gd name="connsiteX0" fmla="*/ 0 w 711200"/>
                    <a:gd name="connsiteY0" fmla="*/ 382881 h 385720"/>
                    <a:gd name="connsiteX1" fmla="*/ 203200 w 711200"/>
                    <a:gd name="connsiteY1" fmla="*/ 376531 h 385720"/>
                    <a:gd name="connsiteX2" fmla="*/ 323850 w 711200"/>
                    <a:gd name="connsiteY2" fmla="*/ 306681 h 385720"/>
                    <a:gd name="connsiteX3" fmla="*/ 412750 w 711200"/>
                    <a:gd name="connsiteY3" fmla="*/ 192381 h 385720"/>
                    <a:gd name="connsiteX4" fmla="*/ 463550 w 711200"/>
                    <a:gd name="connsiteY4" fmla="*/ 103481 h 385720"/>
                    <a:gd name="connsiteX5" fmla="*/ 539750 w 711200"/>
                    <a:gd name="connsiteY5" fmla="*/ 27281 h 385720"/>
                    <a:gd name="connsiteX6" fmla="*/ 628650 w 711200"/>
                    <a:gd name="connsiteY6" fmla="*/ 1881 h 385720"/>
                    <a:gd name="connsiteX7" fmla="*/ 711200 w 711200"/>
                    <a:gd name="connsiteY7" fmla="*/ 1881 h 3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1200" h="385720">
                      <a:moveTo>
                        <a:pt x="0" y="382881"/>
                      </a:moveTo>
                      <a:cubicBezTo>
                        <a:pt x="74612" y="386056"/>
                        <a:pt x="149225" y="389231"/>
                        <a:pt x="203200" y="376531"/>
                      </a:cubicBezTo>
                      <a:cubicBezTo>
                        <a:pt x="257175" y="363831"/>
                        <a:pt x="288925" y="337373"/>
                        <a:pt x="323850" y="306681"/>
                      </a:cubicBezTo>
                      <a:cubicBezTo>
                        <a:pt x="358775" y="275989"/>
                        <a:pt x="389467" y="226248"/>
                        <a:pt x="412750" y="192381"/>
                      </a:cubicBezTo>
                      <a:cubicBezTo>
                        <a:pt x="436033" y="158514"/>
                        <a:pt x="442383" y="130998"/>
                        <a:pt x="463550" y="103481"/>
                      </a:cubicBezTo>
                      <a:cubicBezTo>
                        <a:pt x="484717" y="75964"/>
                        <a:pt x="512233" y="44214"/>
                        <a:pt x="539750" y="27281"/>
                      </a:cubicBezTo>
                      <a:cubicBezTo>
                        <a:pt x="567267" y="10348"/>
                        <a:pt x="600075" y="6114"/>
                        <a:pt x="628650" y="1881"/>
                      </a:cubicBezTo>
                      <a:cubicBezTo>
                        <a:pt x="657225" y="-2352"/>
                        <a:pt x="711200" y="1881"/>
                        <a:pt x="711200" y="1881"/>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任意多边形 136"/>
                <p:cNvSpPr/>
                <p:nvPr/>
              </p:nvSpPr>
              <p:spPr>
                <a:xfrm flipH="1">
                  <a:off x="5663125" y="3192169"/>
                  <a:ext cx="711200" cy="385720"/>
                </a:xfrm>
                <a:custGeom>
                  <a:avLst/>
                  <a:gdLst>
                    <a:gd name="connsiteX0" fmla="*/ 0 w 711200"/>
                    <a:gd name="connsiteY0" fmla="*/ 382881 h 385720"/>
                    <a:gd name="connsiteX1" fmla="*/ 203200 w 711200"/>
                    <a:gd name="connsiteY1" fmla="*/ 376531 h 385720"/>
                    <a:gd name="connsiteX2" fmla="*/ 323850 w 711200"/>
                    <a:gd name="connsiteY2" fmla="*/ 306681 h 385720"/>
                    <a:gd name="connsiteX3" fmla="*/ 412750 w 711200"/>
                    <a:gd name="connsiteY3" fmla="*/ 192381 h 385720"/>
                    <a:gd name="connsiteX4" fmla="*/ 463550 w 711200"/>
                    <a:gd name="connsiteY4" fmla="*/ 103481 h 385720"/>
                    <a:gd name="connsiteX5" fmla="*/ 539750 w 711200"/>
                    <a:gd name="connsiteY5" fmla="*/ 27281 h 385720"/>
                    <a:gd name="connsiteX6" fmla="*/ 628650 w 711200"/>
                    <a:gd name="connsiteY6" fmla="*/ 1881 h 385720"/>
                    <a:gd name="connsiteX7" fmla="*/ 711200 w 711200"/>
                    <a:gd name="connsiteY7" fmla="*/ 1881 h 38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1200" h="385720">
                      <a:moveTo>
                        <a:pt x="0" y="382881"/>
                      </a:moveTo>
                      <a:cubicBezTo>
                        <a:pt x="74612" y="386056"/>
                        <a:pt x="149225" y="389231"/>
                        <a:pt x="203200" y="376531"/>
                      </a:cubicBezTo>
                      <a:cubicBezTo>
                        <a:pt x="257175" y="363831"/>
                        <a:pt x="288925" y="337373"/>
                        <a:pt x="323850" y="306681"/>
                      </a:cubicBezTo>
                      <a:cubicBezTo>
                        <a:pt x="358775" y="275989"/>
                        <a:pt x="389467" y="226248"/>
                        <a:pt x="412750" y="192381"/>
                      </a:cubicBezTo>
                      <a:cubicBezTo>
                        <a:pt x="436033" y="158514"/>
                        <a:pt x="442383" y="130998"/>
                        <a:pt x="463550" y="103481"/>
                      </a:cubicBezTo>
                      <a:cubicBezTo>
                        <a:pt x="484717" y="75964"/>
                        <a:pt x="512233" y="44214"/>
                        <a:pt x="539750" y="27281"/>
                      </a:cubicBezTo>
                      <a:cubicBezTo>
                        <a:pt x="567267" y="10348"/>
                        <a:pt x="600075" y="6114"/>
                        <a:pt x="628650" y="1881"/>
                      </a:cubicBezTo>
                      <a:cubicBezTo>
                        <a:pt x="657225" y="-2352"/>
                        <a:pt x="711200" y="1881"/>
                        <a:pt x="711200" y="1881"/>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5" name="Rectangle 244"/>
              <p:cNvSpPr/>
              <p:nvPr/>
            </p:nvSpPr>
            <p:spPr>
              <a:xfrm>
                <a:off x="8101236" y="3870015"/>
                <a:ext cx="1116808" cy="314566"/>
              </a:xfrm>
              <a:prstGeom prst="rect">
                <a:avLst/>
              </a:prstGeom>
              <a:pattFill prst="lgConfetti">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2" name="组合 114"/>
              <p:cNvGrpSpPr/>
              <p:nvPr/>
            </p:nvGrpSpPr>
            <p:grpSpPr>
              <a:xfrm>
                <a:off x="7513069" y="3423602"/>
                <a:ext cx="2672989" cy="2187263"/>
                <a:chOff x="4572000" y="2975020"/>
                <a:chExt cx="2672989" cy="2187263"/>
              </a:xfrm>
            </p:grpSpPr>
            <p:grpSp>
              <p:nvGrpSpPr>
                <p:cNvPr id="173" name="组合 115"/>
                <p:cNvGrpSpPr/>
                <p:nvPr/>
              </p:nvGrpSpPr>
              <p:grpSpPr>
                <a:xfrm>
                  <a:off x="4572000" y="2975020"/>
                  <a:ext cx="2292440" cy="772733"/>
                  <a:chOff x="1403797" y="2099256"/>
                  <a:chExt cx="2292440" cy="772733"/>
                </a:xfrm>
              </p:grpSpPr>
              <p:cxnSp>
                <p:nvCxnSpPr>
                  <p:cNvPr id="184" name="肘形连接符 126"/>
                  <p:cNvCxnSpPr/>
                  <p:nvPr/>
                </p:nvCxnSpPr>
                <p:spPr>
                  <a:xfrm>
                    <a:off x="1403797" y="2099256"/>
                    <a:ext cx="1146220" cy="77273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肘形连接符 127"/>
                  <p:cNvCxnSpPr/>
                  <p:nvPr/>
                </p:nvCxnSpPr>
                <p:spPr>
                  <a:xfrm flipH="1">
                    <a:off x="2550017" y="2099256"/>
                    <a:ext cx="1146220" cy="77273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4" name="组合 116"/>
                <p:cNvGrpSpPr/>
                <p:nvPr/>
              </p:nvGrpSpPr>
              <p:grpSpPr>
                <a:xfrm rot="10800000">
                  <a:off x="4572000" y="4389550"/>
                  <a:ext cx="2292440" cy="772733"/>
                  <a:chOff x="1403797" y="2099256"/>
                  <a:chExt cx="2292440" cy="772733"/>
                </a:xfrm>
              </p:grpSpPr>
              <p:cxnSp>
                <p:nvCxnSpPr>
                  <p:cNvPr id="182" name="肘形连接符 124"/>
                  <p:cNvCxnSpPr/>
                  <p:nvPr/>
                </p:nvCxnSpPr>
                <p:spPr>
                  <a:xfrm>
                    <a:off x="1403797" y="2099256"/>
                    <a:ext cx="1146220" cy="77273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肘形连接符 125"/>
                  <p:cNvCxnSpPr/>
                  <p:nvPr/>
                </p:nvCxnSpPr>
                <p:spPr>
                  <a:xfrm flipH="1">
                    <a:off x="2550017" y="2099256"/>
                    <a:ext cx="1146220" cy="77273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5" name="直接连接符 117"/>
                <p:cNvCxnSpPr/>
                <p:nvPr/>
              </p:nvCxnSpPr>
              <p:spPr>
                <a:xfrm>
                  <a:off x="4724400" y="3567448"/>
                  <a:ext cx="18307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接连接符 118"/>
                <p:cNvCxnSpPr/>
                <p:nvPr/>
              </p:nvCxnSpPr>
              <p:spPr>
                <a:xfrm>
                  <a:off x="4724400" y="4597578"/>
                  <a:ext cx="18803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文本框 119"/>
                <p:cNvSpPr txBox="1"/>
                <p:nvPr/>
              </p:nvSpPr>
              <p:spPr>
                <a:xfrm>
                  <a:off x="6541183" y="3385009"/>
                  <a:ext cx="540913" cy="369332"/>
                </a:xfrm>
                <a:prstGeom prst="rect">
                  <a:avLst/>
                </a:prstGeom>
                <a:noFill/>
              </p:spPr>
              <p:txBody>
                <a:bodyPr wrap="square" rtlCol="0">
                  <a:spAutoFit/>
                </a:bodyPr>
                <a:lstStyle/>
                <a:p>
                  <a:r>
                    <a:rPr lang="en-US" altLang="zh-CN" i="1" dirty="0" smtClean="0"/>
                    <a:t>E</a:t>
                  </a:r>
                  <a:r>
                    <a:rPr lang="en-US" altLang="zh-CN" i="1" baseline="-25000" dirty="0" smtClean="0"/>
                    <a:t>e1</a:t>
                  </a:r>
                  <a:endParaRPr lang="en-US" i="1" baseline="-25000" dirty="0"/>
                </a:p>
              </p:txBody>
            </p:sp>
            <p:sp>
              <p:nvSpPr>
                <p:cNvPr id="178" name="文本框 120"/>
                <p:cNvSpPr txBox="1"/>
                <p:nvPr/>
              </p:nvSpPr>
              <p:spPr>
                <a:xfrm>
                  <a:off x="6555103" y="4385032"/>
                  <a:ext cx="689886" cy="369332"/>
                </a:xfrm>
                <a:prstGeom prst="rect">
                  <a:avLst/>
                </a:prstGeom>
                <a:noFill/>
              </p:spPr>
              <p:txBody>
                <a:bodyPr wrap="square" rtlCol="0">
                  <a:spAutoFit/>
                </a:bodyPr>
                <a:lstStyle/>
                <a:p>
                  <a:r>
                    <a:rPr lang="en-US" altLang="zh-CN" i="1" dirty="0" smtClean="0"/>
                    <a:t>E</a:t>
                  </a:r>
                  <a:r>
                    <a:rPr lang="en-US" altLang="zh-CN" i="1" baseline="-25000" dirty="0" smtClean="0"/>
                    <a:t>hh1</a:t>
                  </a:r>
                  <a:endParaRPr lang="en-US" i="1" baseline="-25000" dirty="0"/>
                </a:p>
              </p:txBody>
            </p:sp>
            <p:cxnSp>
              <p:nvCxnSpPr>
                <p:cNvPr id="179" name="直接连接符 122"/>
                <p:cNvCxnSpPr/>
                <p:nvPr/>
              </p:nvCxnSpPr>
              <p:spPr>
                <a:xfrm>
                  <a:off x="4724400" y="3394767"/>
                  <a:ext cx="1828800"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80" name="文本框 123"/>
                <p:cNvSpPr txBox="1"/>
                <p:nvPr/>
              </p:nvSpPr>
              <p:spPr>
                <a:xfrm>
                  <a:off x="6541182" y="3191528"/>
                  <a:ext cx="540913" cy="369332"/>
                </a:xfrm>
                <a:prstGeom prst="rect">
                  <a:avLst/>
                </a:prstGeom>
                <a:noFill/>
              </p:spPr>
              <p:txBody>
                <a:bodyPr wrap="square" rtlCol="0">
                  <a:spAutoFit/>
                </a:bodyPr>
                <a:lstStyle/>
                <a:p>
                  <a:r>
                    <a:rPr lang="en-US" altLang="zh-CN" i="1" dirty="0" smtClean="0"/>
                    <a:t>E</a:t>
                  </a:r>
                  <a:r>
                    <a:rPr lang="en-US" altLang="zh-CN" i="1" baseline="-25000" dirty="0" smtClean="0"/>
                    <a:t>F</a:t>
                  </a:r>
                  <a:endParaRPr lang="en-US" i="1" baseline="-25000" dirty="0"/>
                </a:p>
              </p:txBody>
            </p:sp>
          </p:grpSp>
          <p:cxnSp>
            <p:nvCxnSpPr>
              <p:cNvPr id="246" name="Straight Arrow Connector 245"/>
              <p:cNvCxnSpPr/>
              <p:nvPr/>
            </p:nvCxnSpPr>
            <p:spPr>
              <a:xfrm>
                <a:off x="8623826" y="4223297"/>
                <a:ext cx="0" cy="6014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7" name="TextBox 246"/>
              <p:cNvSpPr txBox="1"/>
              <p:nvPr/>
            </p:nvSpPr>
            <p:spPr>
              <a:xfrm>
                <a:off x="8471841" y="4340194"/>
                <a:ext cx="445820" cy="369332"/>
              </a:xfrm>
              <a:prstGeom prst="rect">
                <a:avLst/>
              </a:prstGeom>
              <a:solidFill>
                <a:schemeClr val="bg1"/>
              </a:solidFill>
            </p:spPr>
            <p:txBody>
              <a:bodyPr wrap="square" rtlCol="0">
                <a:spAutoFit/>
              </a:bodyPr>
              <a:lstStyle/>
              <a:p>
                <a:r>
                  <a:rPr lang="en-US" altLang="zh-CN" i="1" dirty="0" err="1" smtClean="0"/>
                  <a:t>E</a:t>
                </a:r>
                <a:r>
                  <a:rPr lang="en-US" altLang="zh-CN" i="1" baseline="-25000" dirty="0" err="1" smtClean="0"/>
                  <a:t>g</a:t>
                </a:r>
                <a:endParaRPr lang="en-US" i="1" baseline="-25000" dirty="0"/>
              </a:p>
            </p:txBody>
          </p:sp>
          <p:cxnSp>
            <p:nvCxnSpPr>
              <p:cNvPr id="86" name="Straight Arrow Connector 85"/>
              <p:cNvCxnSpPr/>
              <p:nvPr/>
            </p:nvCxnSpPr>
            <p:spPr>
              <a:xfrm>
                <a:off x="7935364" y="3848968"/>
                <a:ext cx="0" cy="118872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flipH="1">
                <a:off x="7669601" y="4275253"/>
                <a:ext cx="531526" cy="369332"/>
              </a:xfrm>
              <a:prstGeom prst="rect">
                <a:avLst/>
              </a:prstGeom>
              <a:solidFill>
                <a:schemeClr val="bg1"/>
              </a:solidFill>
            </p:spPr>
            <p:txBody>
              <a:bodyPr wrap="square" rtlCol="0">
                <a:spAutoFit/>
              </a:bodyPr>
              <a:lstStyle/>
              <a:p>
                <a:r>
                  <a:rPr lang="en-US" altLang="zh-CN" i="1" dirty="0" err="1" smtClean="0"/>
                  <a:t>E</a:t>
                </a:r>
                <a:r>
                  <a:rPr lang="en-US" altLang="zh-CN" i="1" baseline="-25000" dirty="0" err="1" smtClean="0"/>
                  <a:t>hv</a:t>
                </a:r>
                <a:endParaRPr lang="en-US" i="1" baseline="-25000" dirty="0"/>
              </a:p>
            </p:txBody>
          </p:sp>
        </p:grpSp>
        <p:sp>
          <p:nvSpPr>
            <p:cNvPr id="224" name="TextBox 223"/>
            <p:cNvSpPr txBox="1"/>
            <p:nvPr/>
          </p:nvSpPr>
          <p:spPr>
            <a:xfrm>
              <a:off x="2462779" y="2542985"/>
              <a:ext cx="712750" cy="369332"/>
            </a:xfrm>
            <a:prstGeom prst="rect">
              <a:avLst/>
            </a:prstGeom>
            <a:noFill/>
          </p:spPr>
          <p:txBody>
            <a:bodyPr wrap="square" rtlCol="0">
              <a:spAutoFit/>
            </a:bodyPr>
            <a:lstStyle/>
            <a:p>
              <a:r>
                <a:rPr lang="en-US" dirty="0" smtClean="0"/>
                <a:t>(a)</a:t>
              </a:r>
              <a:endParaRPr lang="en-US" dirty="0"/>
            </a:p>
          </p:txBody>
        </p:sp>
        <p:sp>
          <p:nvSpPr>
            <p:cNvPr id="96" name="TextBox 95"/>
            <p:cNvSpPr txBox="1"/>
            <p:nvPr/>
          </p:nvSpPr>
          <p:spPr>
            <a:xfrm>
              <a:off x="5692461" y="2550981"/>
              <a:ext cx="712750" cy="369332"/>
            </a:xfrm>
            <a:prstGeom prst="rect">
              <a:avLst/>
            </a:prstGeom>
            <a:noFill/>
          </p:spPr>
          <p:txBody>
            <a:bodyPr wrap="square" rtlCol="0">
              <a:spAutoFit/>
            </a:bodyPr>
            <a:lstStyle/>
            <a:p>
              <a:r>
                <a:rPr lang="en-US" dirty="0" smtClean="0"/>
                <a:t>(b)</a:t>
              </a:r>
              <a:endParaRPr lang="en-US" dirty="0"/>
            </a:p>
          </p:txBody>
        </p:sp>
        <p:sp>
          <p:nvSpPr>
            <p:cNvPr id="97" name="TextBox 96"/>
            <p:cNvSpPr txBox="1"/>
            <p:nvPr/>
          </p:nvSpPr>
          <p:spPr>
            <a:xfrm>
              <a:off x="8810094" y="2540550"/>
              <a:ext cx="712750" cy="369332"/>
            </a:xfrm>
            <a:prstGeom prst="rect">
              <a:avLst/>
            </a:prstGeom>
            <a:noFill/>
          </p:spPr>
          <p:txBody>
            <a:bodyPr wrap="square" rtlCol="0">
              <a:spAutoFit/>
            </a:bodyPr>
            <a:lstStyle/>
            <a:p>
              <a:r>
                <a:rPr lang="en-US" dirty="0" smtClean="0"/>
                <a:t>(c)</a:t>
              </a:r>
              <a:endParaRPr lang="en-US" dirty="0"/>
            </a:p>
          </p:txBody>
        </p:sp>
      </p:grpSp>
    </p:spTree>
    <p:extLst>
      <p:ext uri="{BB962C8B-B14F-4D97-AF65-F5344CB8AC3E}">
        <p14:creationId xmlns:p14="http://schemas.microsoft.com/office/powerpoint/2010/main" val="1534858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825" y="1423306"/>
            <a:ext cx="4397376" cy="348502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8651" y="1467757"/>
            <a:ext cx="4317923" cy="3396119"/>
          </a:xfrm>
          <a:prstGeom prst="rect">
            <a:avLst/>
          </a:prstGeom>
        </p:spPr>
      </p:pic>
      <p:sp>
        <p:nvSpPr>
          <p:cNvPr id="7" name="TextBox 6"/>
          <p:cNvSpPr txBox="1"/>
          <p:nvPr/>
        </p:nvSpPr>
        <p:spPr>
          <a:xfrm>
            <a:off x="191807" y="499976"/>
            <a:ext cx="11790643" cy="646331"/>
          </a:xfrm>
          <a:prstGeom prst="rect">
            <a:avLst/>
          </a:prstGeom>
          <a:gradFill>
            <a:gsLst>
              <a:gs pos="26000">
                <a:schemeClr val="tx2">
                  <a:lumMod val="20000"/>
                  <a:lumOff val="80000"/>
                </a:schemeClr>
              </a:gs>
              <a:gs pos="100000">
                <a:schemeClr val="bg1"/>
              </a:gs>
            </a:gsLst>
            <a:lin ang="5400000" scaled="0"/>
          </a:gradFill>
        </p:spPr>
        <p:txBody>
          <a:bodyPr wrap="square" rtlCol="0">
            <a:spAutoFit/>
          </a:bodyPr>
          <a:lstStyle/>
          <a:p>
            <a:r>
              <a:rPr lang="en-US" altLang="zh-CN" dirty="0" smtClean="0">
                <a:latin typeface="Times New Roman" pitchFamily="18" charset="0"/>
                <a:cs typeface="Times New Roman" pitchFamily="18" charset="0"/>
              </a:rPr>
              <a:t>Comparison between the experimental and simulation absorption spectra.</a:t>
            </a:r>
          </a:p>
          <a:p>
            <a:r>
              <a:rPr lang="en-US" altLang="zh-CN" dirty="0" smtClean="0">
                <a:latin typeface="Times New Roman" pitchFamily="18" charset="0"/>
                <a:cs typeface="Times New Roman" pitchFamily="18" charset="0"/>
              </a:rPr>
              <a:t> In the simulation results, we only consider the exciton absorption, without the continuum interband transitions absorption.</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15523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hart 16"/>
          <p:cNvGraphicFramePr>
            <a:graphicFrameLocks/>
          </p:cNvGraphicFramePr>
          <p:nvPr>
            <p:extLst>
              <p:ext uri="{D42A27DB-BD31-4B8C-83A1-F6EECF244321}">
                <p14:modId xmlns:p14="http://schemas.microsoft.com/office/powerpoint/2010/main" val="3584657669"/>
              </p:ext>
            </p:extLst>
          </p:nvPr>
        </p:nvGraphicFramePr>
        <p:xfrm>
          <a:off x="463550" y="1828330"/>
          <a:ext cx="6144986" cy="3335483"/>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892550" y="4552950"/>
            <a:ext cx="1803400" cy="369332"/>
          </a:xfrm>
          <a:prstGeom prst="rect">
            <a:avLst/>
          </a:prstGeom>
          <a:noFill/>
        </p:spPr>
        <p:txBody>
          <a:bodyPr wrap="square" rtlCol="0">
            <a:spAutoFit/>
          </a:bodyPr>
          <a:lstStyle/>
          <a:p>
            <a:endParaRPr lang="en-US" dirty="0"/>
          </a:p>
        </p:txBody>
      </p:sp>
      <p:sp>
        <p:nvSpPr>
          <p:cNvPr id="25" name="TextBox 24"/>
          <p:cNvSpPr txBox="1"/>
          <p:nvPr/>
        </p:nvSpPr>
        <p:spPr>
          <a:xfrm>
            <a:off x="660400" y="1149350"/>
            <a:ext cx="2711450" cy="646331"/>
          </a:xfrm>
          <a:prstGeom prst="rect">
            <a:avLst/>
          </a:prstGeom>
          <a:noFill/>
          <a:ln>
            <a:solidFill>
              <a:schemeClr val="tx1"/>
            </a:solidFill>
          </a:ln>
        </p:spPr>
        <p:txBody>
          <a:bodyPr wrap="square" rtlCol="0">
            <a:spAutoFit/>
          </a:bodyPr>
          <a:lstStyle/>
          <a:p>
            <a:pPr algn="ctr"/>
            <a:r>
              <a:rPr lang="en-US" dirty="0" smtClean="0"/>
              <a:t>Continuum transitions absorption</a:t>
            </a:r>
            <a:endParaRPr lang="en-US" dirty="0"/>
          </a:p>
        </p:txBody>
      </p:sp>
      <p:sp>
        <p:nvSpPr>
          <p:cNvPr id="31" name="TextBox 30"/>
          <p:cNvSpPr txBox="1"/>
          <p:nvPr/>
        </p:nvSpPr>
        <p:spPr>
          <a:xfrm>
            <a:off x="4540250" y="1149350"/>
            <a:ext cx="1955800" cy="646331"/>
          </a:xfrm>
          <a:prstGeom prst="rect">
            <a:avLst/>
          </a:prstGeom>
          <a:noFill/>
          <a:ln>
            <a:solidFill>
              <a:schemeClr val="tx1"/>
            </a:solidFill>
          </a:ln>
        </p:spPr>
        <p:txBody>
          <a:bodyPr wrap="square" rtlCol="0">
            <a:spAutoFit/>
          </a:bodyPr>
          <a:lstStyle/>
          <a:p>
            <a:pPr algn="ctr"/>
            <a:r>
              <a:rPr lang="en-US" dirty="0" err="1"/>
              <a:t>Exciton</a:t>
            </a:r>
            <a:r>
              <a:rPr lang="en-US" dirty="0"/>
              <a:t> transitions absorption </a:t>
            </a:r>
          </a:p>
        </p:txBody>
      </p:sp>
      <p:cxnSp>
        <p:nvCxnSpPr>
          <p:cNvPr id="33" name="Straight Arrow Connector 32"/>
          <p:cNvCxnSpPr>
            <a:stCxn id="31" idx="2"/>
          </p:cNvCxnSpPr>
          <p:nvPr/>
        </p:nvCxnSpPr>
        <p:spPr>
          <a:xfrm>
            <a:off x="5518150" y="1795681"/>
            <a:ext cx="457200" cy="5728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2"/>
          </p:cNvCxnSpPr>
          <p:nvPr/>
        </p:nvCxnSpPr>
        <p:spPr>
          <a:xfrm>
            <a:off x="2016125" y="1795681"/>
            <a:ext cx="111125" cy="4145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6762750" y="1418598"/>
            <a:ext cx="5126812" cy="2172732"/>
            <a:chOff x="1314448" y="265668"/>
            <a:chExt cx="4465423" cy="2172732"/>
          </a:xfrm>
        </p:grpSpPr>
        <p:pic>
          <p:nvPicPr>
            <p:cNvPr id="18" name="图片 5"/>
            <p:cNvPicPr>
              <a:picLocks noChangeAspect="1"/>
            </p:cNvPicPr>
            <p:nvPr/>
          </p:nvPicPr>
          <p:blipFill rotWithShape="1">
            <a:blip r:embed="rId3">
              <a:extLst>
                <a:ext uri="{28A0092B-C50C-407E-A947-70E740481C1C}">
                  <a14:useLocalDpi xmlns:a14="http://schemas.microsoft.com/office/drawing/2010/main" val="0"/>
                </a:ext>
              </a:extLst>
            </a:blip>
            <a:srcRect l="2585" t="16242" r="108" b="28367"/>
            <a:stretch/>
          </p:blipFill>
          <p:spPr>
            <a:xfrm>
              <a:off x="1314449" y="635000"/>
              <a:ext cx="4224123" cy="1803400"/>
            </a:xfrm>
            <a:prstGeom prst="rect">
              <a:avLst/>
            </a:prstGeom>
          </p:spPr>
        </p:pic>
        <p:sp>
          <p:nvSpPr>
            <p:cNvPr id="19" name="TextBox 18"/>
            <p:cNvSpPr txBox="1"/>
            <p:nvPr/>
          </p:nvSpPr>
          <p:spPr>
            <a:xfrm>
              <a:off x="1314448" y="265668"/>
              <a:ext cx="4465423" cy="646331"/>
            </a:xfrm>
            <a:prstGeom prst="rect">
              <a:avLst/>
            </a:prstGeom>
            <a:noFill/>
          </p:spPr>
          <p:txBody>
            <a:bodyPr wrap="square" rtlCol="0">
              <a:spAutoFit/>
            </a:bodyPr>
            <a:lstStyle/>
            <a:p>
              <a:r>
                <a:rPr lang="en-US" dirty="0" err="1" smtClean="0"/>
                <a:t>Exciton</a:t>
              </a:r>
              <a:r>
                <a:rPr lang="en-US" dirty="0" smtClean="0"/>
                <a:t> </a:t>
              </a:r>
              <a:r>
                <a:rPr lang="en-US" dirty="0"/>
                <a:t>transitions </a:t>
              </a:r>
              <a:r>
                <a:rPr lang="en-US" dirty="0" smtClean="0"/>
                <a:t>absorption, </a:t>
              </a:r>
              <a:r>
                <a:rPr lang="en-US" dirty="0"/>
                <a:t>@</a:t>
              </a:r>
              <a:r>
                <a:rPr lang="en-US" dirty="0" smtClean="0"/>
                <a:t>1550nm </a:t>
              </a:r>
              <a:endParaRPr lang="en-US" dirty="0"/>
            </a:p>
            <a:p>
              <a:endParaRPr lang="en-US" dirty="0"/>
            </a:p>
          </p:txBody>
        </p:sp>
        <p:sp>
          <p:nvSpPr>
            <p:cNvPr id="20" name="TextBox 19"/>
            <p:cNvSpPr txBox="1"/>
            <p:nvPr/>
          </p:nvSpPr>
          <p:spPr>
            <a:xfrm>
              <a:off x="1314448" y="2069068"/>
              <a:ext cx="4133851" cy="369332"/>
            </a:xfrm>
            <a:prstGeom prst="rect">
              <a:avLst/>
            </a:prstGeom>
            <a:noFill/>
          </p:spPr>
          <p:txBody>
            <a:bodyPr wrap="square" rtlCol="0">
              <a:spAutoFit/>
            </a:bodyPr>
            <a:lstStyle/>
            <a:p>
              <a:pPr algn="ctr"/>
              <a:r>
                <a:rPr lang="en-US" dirty="0" smtClean="0">
                  <a:solidFill>
                    <a:schemeClr val="bg1"/>
                  </a:solidFill>
                </a:rPr>
                <a:t>1.25Gb/s, </a:t>
              </a:r>
              <a:r>
                <a:rPr lang="en-US" dirty="0" err="1" smtClean="0">
                  <a:solidFill>
                    <a:schemeClr val="bg1"/>
                  </a:solidFill>
                </a:rPr>
                <a:t>Vpp</a:t>
              </a:r>
              <a:r>
                <a:rPr lang="en-US" dirty="0" smtClean="0">
                  <a:solidFill>
                    <a:schemeClr val="bg1"/>
                  </a:solidFill>
                </a:rPr>
                <a:t>=50mV, Bias = 0.6V, ER = 6.3dB</a:t>
              </a:r>
              <a:endParaRPr lang="en-US" dirty="0">
                <a:solidFill>
                  <a:schemeClr val="bg1"/>
                </a:solidFill>
              </a:endParaRPr>
            </a:p>
          </p:txBody>
        </p:sp>
      </p:grpSp>
      <p:grpSp>
        <p:nvGrpSpPr>
          <p:cNvPr id="21" name="Group 20"/>
          <p:cNvGrpSpPr/>
          <p:nvPr/>
        </p:nvGrpSpPr>
        <p:grpSpPr>
          <a:xfrm>
            <a:off x="6673850" y="3878796"/>
            <a:ext cx="5203329" cy="2570034"/>
            <a:chOff x="575487" y="3525966"/>
            <a:chExt cx="5203329" cy="2570034"/>
          </a:xfrm>
        </p:grpSpPr>
        <p:pic>
          <p:nvPicPr>
            <p:cNvPr id="22" name="Picture 21"/>
            <p:cNvPicPr>
              <a:picLocks noChangeAspect="1"/>
            </p:cNvPicPr>
            <p:nvPr/>
          </p:nvPicPr>
          <p:blipFill rotWithShape="1">
            <a:blip r:embed="rId4">
              <a:extLst>
                <a:ext uri="{28A0092B-C50C-407E-A947-70E740481C1C}">
                  <a14:useLocalDpi xmlns:a14="http://schemas.microsoft.com/office/drawing/2010/main" val="0"/>
                </a:ext>
              </a:extLst>
            </a:blip>
            <a:srcRect l="2361" t="18890" r="23472" b="35343"/>
            <a:stretch/>
          </p:blipFill>
          <p:spPr>
            <a:xfrm>
              <a:off x="664387" y="3849132"/>
              <a:ext cx="4854753" cy="2246868"/>
            </a:xfrm>
            <a:prstGeom prst="rect">
              <a:avLst/>
            </a:prstGeom>
          </p:spPr>
        </p:pic>
        <p:sp>
          <p:nvSpPr>
            <p:cNvPr id="23" name="TextBox 22"/>
            <p:cNvSpPr txBox="1"/>
            <p:nvPr/>
          </p:nvSpPr>
          <p:spPr>
            <a:xfrm>
              <a:off x="575487" y="5713968"/>
              <a:ext cx="4746130" cy="369332"/>
            </a:xfrm>
            <a:prstGeom prst="rect">
              <a:avLst/>
            </a:prstGeom>
            <a:noFill/>
          </p:spPr>
          <p:txBody>
            <a:bodyPr wrap="square" rtlCol="0">
              <a:spAutoFit/>
            </a:bodyPr>
            <a:lstStyle/>
            <a:p>
              <a:pPr algn="ctr"/>
              <a:r>
                <a:rPr lang="en-US" dirty="0" smtClean="0">
                  <a:solidFill>
                    <a:schemeClr val="bg1"/>
                  </a:solidFill>
                </a:rPr>
                <a:t>12.5Gb/s, </a:t>
              </a:r>
              <a:r>
                <a:rPr lang="en-US" dirty="0" err="1" smtClean="0">
                  <a:solidFill>
                    <a:schemeClr val="bg1"/>
                  </a:solidFill>
                </a:rPr>
                <a:t>Vpp</a:t>
              </a:r>
              <a:r>
                <a:rPr lang="en-US" dirty="0" smtClean="0">
                  <a:solidFill>
                    <a:schemeClr val="bg1"/>
                  </a:solidFill>
                </a:rPr>
                <a:t>=1.1V, Bias = -1.5V, ER = 3.1dB</a:t>
              </a:r>
              <a:endParaRPr lang="en-US" dirty="0">
                <a:solidFill>
                  <a:schemeClr val="bg1"/>
                </a:solidFill>
              </a:endParaRPr>
            </a:p>
          </p:txBody>
        </p:sp>
        <p:sp>
          <p:nvSpPr>
            <p:cNvPr id="26" name="TextBox 25"/>
            <p:cNvSpPr txBox="1"/>
            <p:nvPr/>
          </p:nvSpPr>
          <p:spPr>
            <a:xfrm>
              <a:off x="652004" y="3525966"/>
              <a:ext cx="5126812" cy="646331"/>
            </a:xfrm>
            <a:prstGeom prst="rect">
              <a:avLst/>
            </a:prstGeom>
            <a:noFill/>
          </p:spPr>
          <p:txBody>
            <a:bodyPr wrap="square" rtlCol="0">
              <a:spAutoFit/>
            </a:bodyPr>
            <a:lstStyle/>
            <a:p>
              <a:r>
                <a:rPr lang="en-US" dirty="0"/>
                <a:t>Continuum </a:t>
              </a:r>
              <a:r>
                <a:rPr lang="en-US" dirty="0" smtClean="0"/>
                <a:t>transitions absorption, </a:t>
              </a:r>
              <a:r>
                <a:rPr lang="en-US" dirty="0"/>
                <a:t>@</a:t>
              </a:r>
              <a:r>
                <a:rPr lang="en-US" dirty="0" smtClean="0"/>
                <a:t>1550nm </a:t>
              </a:r>
              <a:endParaRPr lang="en-US" dirty="0"/>
            </a:p>
            <a:p>
              <a:endParaRPr lang="en-US" dirty="0"/>
            </a:p>
          </p:txBody>
        </p:sp>
      </p:grpSp>
      <p:sp>
        <p:nvSpPr>
          <p:cNvPr id="2" name="Rectangle 1"/>
          <p:cNvSpPr/>
          <p:nvPr/>
        </p:nvSpPr>
        <p:spPr>
          <a:xfrm>
            <a:off x="463550" y="234665"/>
            <a:ext cx="10415814" cy="646331"/>
          </a:xfrm>
          <a:prstGeom prst="rect">
            <a:avLst/>
          </a:prstGeom>
        </p:spPr>
        <p:txBody>
          <a:bodyPr wrap="square">
            <a:spAutoFit/>
          </a:bodyPr>
          <a:lstStyle/>
          <a:p>
            <a:pPr algn="just"/>
            <a:r>
              <a:rPr lang="en-US" altLang="zh-CN" dirty="0">
                <a:latin typeface="Times New Roman" pitchFamily="18" charset="0"/>
                <a:cs typeface="Times New Roman" pitchFamily="18" charset="0"/>
              </a:rPr>
              <a:t>Static response and high speed response of the electroabsorption modulator at 1.55</a:t>
            </a:r>
            <a:r>
              <a:rPr lang="el-GR" altLang="zh-CN" dirty="0">
                <a:latin typeface="Times New Roman" pitchFamily="18" charset="0"/>
                <a:cs typeface="Times New Roman" pitchFamily="18" charset="0"/>
              </a:rPr>
              <a:t>μ</a:t>
            </a:r>
            <a:r>
              <a:rPr lang="en-US" altLang="zh-CN" dirty="0">
                <a:latin typeface="Times New Roman" pitchFamily="18" charset="0"/>
                <a:cs typeface="Times New Roman" pitchFamily="18" charset="0"/>
              </a:rPr>
              <a:t>m. The bandwidth of this modulator is limited by the carrier lifetime, instead of resistance and capacitance.</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86003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1759</TotalTime>
  <Words>262</Words>
  <Application>Microsoft Office PowerPoint</Application>
  <PresentationFormat>Widescreen</PresentationFormat>
  <Paragraphs>40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宋体</vt:lpstr>
      <vt:lpstr>Arial</vt:lpstr>
      <vt:lpstr>Times New Roman</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tiao</dc:creator>
  <cp:lastModifiedBy>tiao</cp:lastModifiedBy>
  <cp:revision>44</cp:revision>
  <dcterms:created xsi:type="dcterms:W3CDTF">2015-12-15T02:31:04Z</dcterms:created>
  <dcterms:modified xsi:type="dcterms:W3CDTF">2016-03-17T14:21:57Z</dcterms:modified>
</cp:coreProperties>
</file>