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FFB200"/>
    <a:srgbClr val="FF7979"/>
    <a:srgbClr val="FF0000"/>
    <a:srgbClr val="D1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2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0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9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1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58F5-A420-42E5-A89A-E1DF478DA35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5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1288738" y="6376046"/>
            <a:ext cx="889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量子阱的能带和波函数的示意图（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）没有外界加电场下；（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）在外界电场的时候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671456" y="1527881"/>
            <a:ext cx="6580233" cy="3083300"/>
            <a:chOff x="2671456" y="1527881"/>
            <a:chExt cx="6580233" cy="3083300"/>
          </a:xfrm>
        </p:grpSpPr>
        <p:grpSp>
          <p:nvGrpSpPr>
            <p:cNvPr id="68" name="Group 67"/>
            <p:cNvGrpSpPr/>
            <p:nvPr/>
          </p:nvGrpSpPr>
          <p:grpSpPr>
            <a:xfrm>
              <a:off x="2998306" y="1527881"/>
              <a:ext cx="6253383" cy="3083300"/>
              <a:chOff x="3041337" y="1721518"/>
              <a:chExt cx="6253383" cy="30833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6317022" y="1721518"/>
                <a:ext cx="2977698" cy="3083300"/>
                <a:chOff x="2907962" y="1864938"/>
                <a:chExt cx="2977698" cy="3083300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3746126" y="3289332"/>
                  <a:ext cx="0" cy="8686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" name="Group 3"/>
                <p:cNvGrpSpPr/>
                <p:nvPr/>
              </p:nvGrpSpPr>
              <p:grpSpPr>
                <a:xfrm>
                  <a:off x="2907962" y="1864938"/>
                  <a:ext cx="2977698" cy="3083300"/>
                  <a:chOff x="1376818" y="1826984"/>
                  <a:chExt cx="2977698" cy="3083300"/>
                </a:xfrm>
              </p:grpSpPr>
              <p:sp>
                <p:nvSpPr>
                  <p:cNvPr id="5" name="文本框 53"/>
                  <p:cNvSpPr txBox="1"/>
                  <p:nvPr/>
                </p:nvSpPr>
                <p:spPr>
                  <a:xfrm flipH="1">
                    <a:off x="1813989" y="1826984"/>
                    <a:ext cx="1332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i="1" dirty="0" smtClean="0"/>
                      <a:t>F</a:t>
                    </a:r>
                    <a:r>
                      <a:rPr lang="en-US" i="1" dirty="0" smtClean="0"/>
                      <a:t>&lt;0</a:t>
                    </a:r>
                    <a:endParaRPr lang="en-US" i="1" dirty="0"/>
                  </a:p>
                </p:txBody>
              </p:sp>
              <p:sp>
                <p:nvSpPr>
                  <p:cNvPr id="6" name="文本框 60"/>
                  <p:cNvSpPr txBox="1"/>
                  <p:nvPr/>
                </p:nvSpPr>
                <p:spPr>
                  <a:xfrm flipH="1">
                    <a:off x="3684494" y="3011392"/>
                    <a:ext cx="5409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e1</a:t>
                    </a:r>
                    <a:endParaRPr lang="en-US" i="1" baseline="-25000" dirty="0"/>
                  </a:p>
                </p:txBody>
              </p:sp>
              <p:sp>
                <p:nvSpPr>
                  <p:cNvPr id="7" name="文本框 61"/>
                  <p:cNvSpPr txBox="1"/>
                  <p:nvPr/>
                </p:nvSpPr>
                <p:spPr>
                  <a:xfrm flipH="1">
                    <a:off x="3674096" y="3944537"/>
                    <a:ext cx="6804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hh1</a:t>
                    </a:r>
                    <a:endParaRPr lang="en-US" i="1" baseline="-25000" dirty="0"/>
                  </a:p>
                </p:txBody>
              </p:sp>
              <p:cxnSp>
                <p:nvCxnSpPr>
                  <p:cNvPr id="8" name="直接连接符 63"/>
                  <p:cNvCxnSpPr/>
                  <p:nvPr/>
                </p:nvCxnSpPr>
                <p:spPr>
                  <a:xfrm flipH="1">
                    <a:off x="1695894" y="3653263"/>
                    <a:ext cx="1988600" cy="0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文本框 64"/>
                  <p:cNvSpPr txBox="1"/>
                  <p:nvPr/>
                </p:nvSpPr>
                <p:spPr>
                  <a:xfrm flipH="1">
                    <a:off x="3680937" y="3462474"/>
                    <a:ext cx="5409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F</a:t>
                    </a:r>
                    <a:endParaRPr lang="en-US" i="1" baseline="-25000" dirty="0"/>
                  </a:p>
                </p:txBody>
              </p:sp>
              <p:grpSp>
                <p:nvGrpSpPr>
                  <p:cNvPr id="10" name="组合 83"/>
                  <p:cNvGrpSpPr/>
                  <p:nvPr/>
                </p:nvGrpSpPr>
                <p:grpSpPr>
                  <a:xfrm flipH="1">
                    <a:off x="1912026" y="2859308"/>
                    <a:ext cx="1313330" cy="385720"/>
                    <a:chOff x="5022850" y="3192169"/>
                    <a:chExt cx="1351474" cy="385720"/>
                  </a:xfrm>
                </p:grpSpPr>
                <p:sp>
                  <p:nvSpPr>
                    <p:cNvPr id="30" name="任意多边形 84"/>
                    <p:cNvSpPr/>
                    <p:nvPr/>
                  </p:nvSpPr>
                  <p:spPr>
                    <a:xfrm>
                      <a:off x="5022850" y="3192169"/>
                      <a:ext cx="946246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任意多边形 85"/>
                    <p:cNvSpPr/>
                    <p:nvPr/>
                  </p:nvSpPr>
                  <p:spPr>
                    <a:xfrm flipH="1">
                      <a:off x="5964109" y="3192169"/>
                      <a:ext cx="410215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" name="组合 87"/>
                  <p:cNvGrpSpPr/>
                  <p:nvPr/>
                </p:nvGrpSpPr>
                <p:grpSpPr>
                  <a:xfrm rot="10800000" flipH="1">
                    <a:off x="2154312" y="4125971"/>
                    <a:ext cx="1285630" cy="343051"/>
                    <a:chOff x="5088695" y="3092410"/>
                    <a:chExt cx="1285630" cy="485488"/>
                  </a:xfrm>
                </p:grpSpPr>
                <p:sp>
                  <p:nvSpPr>
                    <p:cNvPr id="28" name="任意多边形 88"/>
                    <p:cNvSpPr/>
                    <p:nvPr/>
                  </p:nvSpPr>
                  <p:spPr>
                    <a:xfrm>
                      <a:off x="5088695" y="3092410"/>
                      <a:ext cx="805784" cy="477917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任意多边形 89"/>
                    <p:cNvSpPr/>
                    <p:nvPr/>
                  </p:nvSpPr>
                  <p:spPr>
                    <a:xfrm flipH="1">
                      <a:off x="5859137" y="3092419"/>
                      <a:ext cx="515188" cy="485479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 flipH="1">
                    <a:off x="1376818" y="2447568"/>
                    <a:ext cx="2503319" cy="2462716"/>
                    <a:chOff x="986082" y="2447568"/>
                    <a:chExt cx="2503319" cy="2462716"/>
                  </a:xfrm>
                </p:grpSpPr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657350" y="3898900"/>
                      <a:ext cx="1140084" cy="1619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 flipH="1" flipV="1">
                      <a:off x="1211117" y="2447568"/>
                      <a:ext cx="463969" cy="7036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986082" y="2517930"/>
                      <a:ext cx="2503319" cy="2392354"/>
                      <a:chOff x="986082" y="2517930"/>
                      <a:chExt cx="2503319" cy="2392354"/>
                    </a:xfrm>
                  </p:grpSpPr>
                  <p:cxnSp>
                    <p:nvCxnSpPr>
                      <p:cNvPr id="18" name="直接连接符 58"/>
                      <p:cNvCxnSpPr/>
                      <p:nvPr/>
                    </p:nvCxnSpPr>
                    <p:spPr>
                      <a:xfrm>
                        <a:off x="1167109" y="3249642"/>
                        <a:ext cx="1959208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直接连接符 59"/>
                      <p:cNvCxnSpPr>
                        <a:stCxn id="7" idx="3"/>
                      </p:cNvCxnSpPr>
                      <p:nvPr/>
                    </p:nvCxnSpPr>
                    <p:spPr>
                      <a:xfrm flipV="1">
                        <a:off x="1192123" y="4128496"/>
                        <a:ext cx="1978202" cy="707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Straight Connector 19"/>
                      <p:cNvCxnSpPr/>
                      <p:nvPr/>
                    </p:nvCxnSpPr>
                    <p:spPr>
                      <a:xfrm>
                        <a:off x="1657924" y="3892550"/>
                        <a:ext cx="0" cy="79375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>
                        <a:off x="986082" y="4594225"/>
                        <a:ext cx="671268" cy="9207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2799860" y="4060825"/>
                        <a:ext cx="0" cy="79057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/>
                      <p:nvPr/>
                    </p:nvCxnSpPr>
                    <p:spPr>
                      <a:xfrm>
                        <a:off x="2797434" y="4851400"/>
                        <a:ext cx="472816" cy="5888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/>
                      <p:cNvCxnSpPr/>
                      <p:nvPr/>
                    </p:nvCxnSpPr>
                    <p:spPr>
                      <a:xfrm flipV="1">
                        <a:off x="1670601" y="2517930"/>
                        <a:ext cx="0" cy="77256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/>
                      <p:nvPr/>
                    </p:nvCxnSpPr>
                    <p:spPr>
                      <a:xfrm flipV="1">
                        <a:off x="2809339" y="2669023"/>
                        <a:ext cx="0" cy="78013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H="1" flipV="1">
                        <a:off x="2809339" y="2669023"/>
                        <a:ext cx="680062" cy="10032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675086" y="3287922"/>
                        <a:ext cx="1134253" cy="15885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2624007" y="3378438"/>
                    <a:ext cx="0" cy="6014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/>
                  <p:cNvSpPr txBox="1"/>
                  <p:nvPr/>
                </p:nvSpPr>
                <p:spPr>
                  <a:xfrm flipH="1">
                    <a:off x="2480471" y="3507744"/>
                    <a:ext cx="44582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/>
                      <a:t>E</a:t>
                    </a:r>
                    <a:r>
                      <a:rPr lang="en-US" altLang="zh-CN" i="1" baseline="-25000" dirty="0" err="1" smtClean="0"/>
                      <a:t>g</a:t>
                    </a:r>
                    <a:endParaRPr lang="en-US" i="1" baseline="-25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 flipH="1">
                    <a:off x="1987627" y="3526247"/>
                    <a:ext cx="509372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hv</a:t>
                    </a:r>
                    <a:endPara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3632019" y="2216075"/>
                  <a:ext cx="74511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>
                <a:off x="3041337" y="1789666"/>
                <a:ext cx="2599675" cy="2863036"/>
                <a:chOff x="6462269" y="1864938"/>
                <a:chExt cx="2599675" cy="2863036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6462269" y="1864938"/>
                  <a:ext cx="2599675" cy="2863036"/>
                  <a:chOff x="4691526" y="1891485"/>
                  <a:chExt cx="2599675" cy="2863036"/>
                </a:xfrm>
              </p:grpSpPr>
              <p:grpSp>
                <p:nvGrpSpPr>
                  <p:cNvPr id="33" name="组合 54"/>
                  <p:cNvGrpSpPr/>
                  <p:nvPr/>
                </p:nvGrpSpPr>
                <p:grpSpPr>
                  <a:xfrm>
                    <a:off x="4691526" y="2567258"/>
                    <a:ext cx="2599675" cy="2187263"/>
                    <a:chOff x="4501026" y="2975020"/>
                    <a:chExt cx="2599675" cy="2187263"/>
                  </a:xfrm>
                </p:grpSpPr>
                <p:grpSp>
                  <p:nvGrpSpPr>
                    <p:cNvPr id="43" name="组合 38"/>
                    <p:cNvGrpSpPr/>
                    <p:nvPr/>
                  </p:nvGrpSpPr>
                  <p:grpSpPr>
                    <a:xfrm>
                      <a:off x="4572000" y="2975020"/>
                      <a:ext cx="2292440" cy="772733"/>
                      <a:chOff x="1403797" y="2099256"/>
                      <a:chExt cx="2292440" cy="772733"/>
                    </a:xfrm>
                  </p:grpSpPr>
                  <p:cxnSp>
                    <p:nvCxnSpPr>
                      <p:cNvPr id="53" name="肘形连接符 36"/>
                      <p:cNvCxnSpPr/>
                      <p:nvPr/>
                    </p:nvCxnSpPr>
                    <p:spPr>
                      <a:xfrm>
                        <a:off x="140379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肘形连接符 37"/>
                      <p:cNvCxnSpPr/>
                      <p:nvPr/>
                    </p:nvCxnSpPr>
                    <p:spPr>
                      <a:xfrm flipH="1">
                        <a:off x="255001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" name="组合 39"/>
                    <p:cNvGrpSpPr/>
                    <p:nvPr/>
                  </p:nvGrpSpPr>
                  <p:grpSpPr>
                    <a:xfrm rot="10800000">
                      <a:off x="4572000" y="4389550"/>
                      <a:ext cx="2292440" cy="772733"/>
                      <a:chOff x="1403797" y="2099256"/>
                      <a:chExt cx="2292440" cy="772733"/>
                    </a:xfrm>
                  </p:grpSpPr>
                  <p:cxnSp>
                    <p:nvCxnSpPr>
                      <p:cNvPr id="51" name="肘形连接符 40"/>
                      <p:cNvCxnSpPr/>
                      <p:nvPr/>
                    </p:nvCxnSpPr>
                    <p:spPr>
                      <a:xfrm>
                        <a:off x="140379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肘形连接符 41"/>
                      <p:cNvCxnSpPr/>
                      <p:nvPr/>
                    </p:nvCxnSpPr>
                    <p:spPr>
                      <a:xfrm flipH="1">
                        <a:off x="255001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5" name="直接连接符 43"/>
                    <p:cNvCxnSpPr/>
                    <p:nvPr/>
                  </p:nvCxnSpPr>
                  <p:spPr>
                    <a:xfrm>
                      <a:off x="4889499" y="3567448"/>
                      <a:ext cx="164592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直接连接符 44"/>
                    <p:cNvCxnSpPr>
                      <a:endCxn id="48" idx="1"/>
                    </p:cNvCxnSpPr>
                    <p:nvPr/>
                  </p:nvCxnSpPr>
                  <p:spPr>
                    <a:xfrm>
                      <a:off x="4787900" y="4574216"/>
                      <a:ext cx="173301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文本框 45"/>
                    <p:cNvSpPr txBox="1"/>
                    <p:nvPr/>
                  </p:nvSpPr>
                  <p:spPr>
                    <a:xfrm>
                      <a:off x="6519879" y="3391611"/>
                      <a:ext cx="5409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e1</a:t>
                      </a:r>
                      <a:endParaRPr lang="en-US" i="1" baseline="-25000" dirty="0"/>
                    </a:p>
                  </p:txBody>
                </p:sp>
                <p:sp>
                  <p:nvSpPr>
                    <p:cNvPr id="48" name="文本框 46"/>
                    <p:cNvSpPr txBox="1"/>
                    <p:nvPr/>
                  </p:nvSpPr>
                  <p:spPr>
                    <a:xfrm>
                      <a:off x="6520910" y="4389550"/>
                      <a:ext cx="5797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hh1</a:t>
                      </a:r>
                      <a:endParaRPr lang="en-US" i="1" baseline="-25000" dirty="0"/>
                    </a:p>
                  </p:txBody>
                </p:sp>
                <p:cxnSp>
                  <p:nvCxnSpPr>
                    <p:cNvPr id="49" name="直接连接符 50"/>
                    <p:cNvCxnSpPr>
                      <a:endCxn id="50" idx="1"/>
                    </p:cNvCxnSpPr>
                    <p:nvPr/>
                  </p:nvCxnSpPr>
                  <p:spPr>
                    <a:xfrm>
                      <a:off x="4501026" y="4061025"/>
                      <a:ext cx="2020813" cy="0"/>
                    </a:xfrm>
                    <a:prstGeom prst="line">
                      <a:avLst/>
                    </a:prstGeom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文本框 51"/>
                    <p:cNvSpPr txBox="1"/>
                    <p:nvPr/>
                  </p:nvSpPr>
                  <p:spPr>
                    <a:xfrm>
                      <a:off x="6521839" y="3876359"/>
                      <a:ext cx="5409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F</a:t>
                      </a:r>
                      <a:endParaRPr lang="en-US" i="1" baseline="-25000" dirty="0"/>
                    </a:p>
                  </p:txBody>
                </p:sp>
              </p:grpSp>
              <p:sp>
                <p:nvSpPr>
                  <p:cNvPr id="34" name="文本框 52"/>
                  <p:cNvSpPr txBox="1"/>
                  <p:nvPr/>
                </p:nvSpPr>
                <p:spPr>
                  <a:xfrm>
                    <a:off x="5232980" y="1891485"/>
                    <a:ext cx="1332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i="1" dirty="0" smtClean="0"/>
                      <a:t>F=0</a:t>
                    </a:r>
                    <a:endParaRPr lang="en-US" i="1" dirty="0"/>
                  </a:p>
                </p:txBody>
              </p:sp>
              <p:grpSp>
                <p:nvGrpSpPr>
                  <p:cNvPr id="35" name="组合 75"/>
                  <p:cNvGrpSpPr/>
                  <p:nvPr/>
                </p:nvGrpSpPr>
                <p:grpSpPr>
                  <a:xfrm>
                    <a:off x="5232980" y="2757799"/>
                    <a:ext cx="1351475" cy="385720"/>
                    <a:chOff x="5022850" y="3192169"/>
                    <a:chExt cx="1351475" cy="385720"/>
                  </a:xfrm>
                </p:grpSpPr>
                <p:sp>
                  <p:nvSpPr>
                    <p:cNvPr id="41" name="任意多边形 73"/>
                    <p:cNvSpPr/>
                    <p:nvPr/>
                  </p:nvSpPr>
                  <p:spPr>
                    <a:xfrm>
                      <a:off x="5022850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任意多边形 74"/>
                    <p:cNvSpPr/>
                    <p:nvPr/>
                  </p:nvSpPr>
                  <p:spPr>
                    <a:xfrm flipH="1">
                      <a:off x="5663125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" name="组合 78"/>
                  <p:cNvGrpSpPr/>
                  <p:nvPr/>
                </p:nvGrpSpPr>
                <p:grpSpPr>
                  <a:xfrm rot="10800000">
                    <a:off x="5177886" y="4177592"/>
                    <a:ext cx="1351475" cy="272554"/>
                    <a:chOff x="5022850" y="3192169"/>
                    <a:chExt cx="1351475" cy="385720"/>
                  </a:xfrm>
                </p:grpSpPr>
                <p:sp>
                  <p:nvSpPr>
                    <p:cNvPr id="39" name="任意多边形 79"/>
                    <p:cNvSpPr/>
                    <p:nvPr/>
                  </p:nvSpPr>
                  <p:spPr>
                    <a:xfrm>
                      <a:off x="5022850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任意多边形 80"/>
                    <p:cNvSpPr/>
                    <p:nvPr/>
                  </p:nvSpPr>
                  <p:spPr>
                    <a:xfrm flipH="1">
                      <a:off x="5663125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5874525" y="3364987"/>
                    <a:ext cx="0" cy="6014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721270" y="3493997"/>
                    <a:ext cx="44582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/>
                      <a:t>E</a:t>
                    </a:r>
                    <a:r>
                      <a:rPr lang="en-US" altLang="zh-CN" i="1" baseline="-25000" dirty="0" err="1" smtClean="0"/>
                      <a:t>g</a:t>
                    </a:r>
                    <a:endParaRPr lang="en-US" i="1" baseline="-25000" dirty="0"/>
                  </a:p>
                </p:txBody>
              </p: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7359323" y="3133139"/>
                  <a:ext cx="0" cy="10333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 flipH="1">
                  <a:off x="7059269" y="3438516"/>
                  <a:ext cx="50937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altLang="zh-CN" i="1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hv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" name="TextBox 1"/>
            <p:cNvSpPr txBox="1"/>
            <p:nvPr/>
          </p:nvSpPr>
          <p:spPr>
            <a:xfrm>
              <a:off x="2671456" y="1565251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(a)</a:t>
              </a:r>
              <a:endParaRPr lang="en-US" sz="2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41801" y="15652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(b)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29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439012" y="830963"/>
            <a:ext cx="4809638" cy="5135326"/>
            <a:chOff x="3439012" y="830963"/>
            <a:chExt cx="4809638" cy="5135326"/>
          </a:xfrm>
        </p:grpSpPr>
        <p:grpSp>
          <p:nvGrpSpPr>
            <p:cNvPr id="21" name="Group 20"/>
            <p:cNvGrpSpPr/>
            <p:nvPr/>
          </p:nvGrpSpPr>
          <p:grpSpPr>
            <a:xfrm>
              <a:off x="3799500" y="830963"/>
              <a:ext cx="4449150" cy="2110437"/>
              <a:chOff x="1211580" y="1729201"/>
              <a:chExt cx="2776567" cy="211043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211580" y="1813560"/>
                <a:ext cx="1965960" cy="1943102"/>
                <a:chOff x="728207" y="1813560"/>
                <a:chExt cx="2449333" cy="1943102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8207" y="1821543"/>
                  <a:ext cx="2447925" cy="1736998"/>
                </a:xfrm>
                <a:prstGeom prst="rect">
                  <a:avLst/>
                </a:prstGeom>
              </p:spPr>
            </p:pic>
            <p:sp>
              <p:nvSpPr>
                <p:cNvPr id="3" name="Rectangle 2"/>
                <p:cNvSpPr/>
                <p:nvPr/>
              </p:nvSpPr>
              <p:spPr>
                <a:xfrm>
                  <a:off x="731520" y="1813560"/>
                  <a:ext cx="2446020" cy="10668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730112" y="3147060"/>
                  <a:ext cx="2446020" cy="1600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730112" y="3463291"/>
                  <a:ext cx="2446020" cy="137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728207" y="3600451"/>
                  <a:ext cx="2447925" cy="156211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176410" y="1860006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543300" y="1729201"/>
                <a:ext cx="444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 smtClean="0"/>
                  <a:t>InGaAs</a:t>
                </a:r>
                <a:endParaRPr lang="en-US" sz="1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43300" y="2186401"/>
                <a:ext cx="334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p-</a:t>
                </a:r>
                <a:r>
                  <a:rPr lang="en-US" altLang="zh-CN" sz="1200" dirty="0" err="1" smtClean="0"/>
                  <a:t>InP</a:t>
                </a:r>
                <a:endParaRPr lang="en-US" sz="1200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176410" y="2317206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176410" y="3231606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3176410" y="3558540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43300" y="3065017"/>
                <a:ext cx="3936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43300" y="3420041"/>
                <a:ext cx="366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176410" y="3376952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43300" y="3259696"/>
                <a:ext cx="3936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MQW</a:t>
                </a:r>
                <a:endParaRPr lang="en-US" sz="12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176410" y="3683705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43300" y="3562639"/>
                <a:ext cx="334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n-</a:t>
                </a:r>
                <a:r>
                  <a:rPr lang="en-US" sz="1200" dirty="0" err="1" smtClean="0"/>
                  <a:t>InP</a:t>
                </a:r>
                <a:endParaRPr lang="en-US" sz="12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667125" y="3500548"/>
              <a:ext cx="4499489" cy="2465741"/>
              <a:chOff x="4555454" y="1775284"/>
              <a:chExt cx="4499489" cy="24657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705984" y="2158224"/>
                <a:ext cx="4257041" cy="2017537"/>
                <a:chOff x="4340225" y="2329544"/>
                <a:chExt cx="3350222" cy="2447352"/>
              </a:xfrm>
            </p:grpSpPr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0225" y="2329544"/>
                  <a:ext cx="3350222" cy="2447352"/>
                </a:xfrm>
                <a:prstGeom prst="rect">
                  <a:avLst/>
                </a:prstGeom>
              </p:spPr>
            </p:pic>
            <p:sp>
              <p:nvSpPr>
                <p:cNvPr id="23" name="Rectangle 22"/>
                <p:cNvSpPr/>
                <p:nvPr/>
              </p:nvSpPr>
              <p:spPr>
                <a:xfrm>
                  <a:off x="6024309" y="2345236"/>
                  <a:ext cx="1666138" cy="3758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4880750" y="3964026"/>
                <a:ext cx="2247900" cy="276999"/>
                <a:chOff x="4857750" y="3839141"/>
                <a:chExt cx="2247900" cy="27699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4857750" y="3977640"/>
                  <a:ext cx="404656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5262405" y="3839141"/>
                  <a:ext cx="18432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Valence Band Energy (eV)</a:t>
                  </a:r>
                  <a:endParaRPr lang="en-US" sz="12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4880750" y="3740527"/>
                <a:ext cx="2562225" cy="276999"/>
                <a:chOff x="4857750" y="3689718"/>
                <a:chExt cx="2562225" cy="276999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857750" y="3817295"/>
                  <a:ext cx="40465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5253535" y="3689718"/>
                  <a:ext cx="21664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Conduction Band Energy (eV)</a:t>
                  </a:r>
                  <a:endParaRPr lang="en-US" sz="1200" dirty="0"/>
                </a:p>
              </p:txBody>
            </p:sp>
          </p:grpSp>
          <p:sp>
            <p:nvSpPr>
              <p:cNvPr id="34" name="Left Brace 33"/>
              <p:cNvSpPr/>
              <p:nvPr/>
            </p:nvSpPr>
            <p:spPr>
              <a:xfrm rot="5400000">
                <a:off x="5610373" y="1631013"/>
                <a:ext cx="182922" cy="113298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07549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p-</a:t>
                </a:r>
                <a:r>
                  <a:rPr lang="en-US" altLang="zh-CN" sz="1200" dirty="0" err="1" smtClean="0"/>
                  <a:t>InP</a:t>
                </a:r>
                <a:endParaRPr lang="en-US" sz="1200" dirty="0"/>
              </a:p>
            </p:txBody>
          </p:sp>
          <p:sp>
            <p:nvSpPr>
              <p:cNvPr id="36" name="Left Brace 35"/>
              <p:cNvSpPr/>
              <p:nvPr/>
            </p:nvSpPr>
            <p:spPr>
              <a:xfrm rot="5400000">
                <a:off x="6565136" y="1817881"/>
                <a:ext cx="160883" cy="737205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241613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sp>
            <p:nvSpPr>
              <p:cNvPr id="38" name="Left Brace 37"/>
              <p:cNvSpPr/>
              <p:nvPr/>
            </p:nvSpPr>
            <p:spPr>
              <a:xfrm rot="5400000">
                <a:off x="7349839" y="1766603"/>
                <a:ext cx="169740" cy="84861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095280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MQW</a:t>
                </a:r>
                <a:endParaRPr lang="en-US" sz="1200" dirty="0"/>
              </a:p>
            </p:txBody>
          </p:sp>
          <p:sp>
            <p:nvSpPr>
              <p:cNvPr id="40" name="Left Brace 39"/>
              <p:cNvSpPr/>
              <p:nvPr/>
            </p:nvSpPr>
            <p:spPr>
              <a:xfrm rot="5400000">
                <a:off x="8055473" y="1926891"/>
                <a:ext cx="180655" cy="53895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787332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sp>
            <p:nvSpPr>
              <p:cNvPr id="42" name="Left Brace 41"/>
              <p:cNvSpPr/>
              <p:nvPr/>
            </p:nvSpPr>
            <p:spPr>
              <a:xfrm rot="5400000">
                <a:off x="8606149" y="1932475"/>
                <a:ext cx="180653" cy="527787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338007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n-</a:t>
                </a:r>
                <a:r>
                  <a:rPr lang="en-US" altLang="zh-CN" sz="1200" dirty="0" err="1" smtClean="0"/>
                  <a:t>InP</a:t>
                </a:r>
                <a:endParaRPr lang="en-US" sz="1200" dirty="0"/>
              </a:p>
            </p:txBody>
          </p:sp>
          <p:sp>
            <p:nvSpPr>
              <p:cNvPr id="47" name="Left Brace 46"/>
              <p:cNvSpPr/>
              <p:nvPr/>
            </p:nvSpPr>
            <p:spPr>
              <a:xfrm rot="5400000">
                <a:off x="4824678" y="1978904"/>
                <a:ext cx="182922" cy="43719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555454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err="1" smtClean="0"/>
                  <a:t>InGaAs</a:t>
                </a:r>
                <a:endParaRPr lang="en-US" sz="1200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439012" y="888653"/>
              <a:ext cx="456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39012" y="3335169"/>
              <a:ext cx="456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237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83014" y="671660"/>
            <a:ext cx="7639876" cy="4709010"/>
            <a:chOff x="1983014" y="671660"/>
            <a:chExt cx="7639876" cy="4709010"/>
          </a:xfrm>
        </p:grpSpPr>
        <p:sp>
          <p:nvSpPr>
            <p:cNvPr id="3" name="Rectangle 2"/>
            <p:cNvSpPr/>
            <p:nvPr/>
          </p:nvSpPr>
          <p:spPr>
            <a:xfrm>
              <a:off x="1983014" y="1053871"/>
              <a:ext cx="3856355" cy="2263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983014" y="671660"/>
              <a:ext cx="7639876" cy="4709010"/>
              <a:chOff x="1983014" y="671660"/>
              <a:chExt cx="7639876" cy="470901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983014" y="671660"/>
                <a:ext cx="7639876" cy="4709010"/>
                <a:chOff x="1983014" y="671660"/>
                <a:chExt cx="7639876" cy="4709010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1983014" y="751114"/>
                  <a:ext cx="3856355" cy="4629556"/>
                  <a:chOff x="2853872" y="963068"/>
                  <a:chExt cx="3856355" cy="4629556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853872" y="963068"/>
                    <a:ext cx="3856355" cy="4629556"/>
                    <a:chOff x="2755900" y="647382"/>
                    <a:chExt cx="3856355" cy="4629556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2755900" y="647382"/>
                      <a:ext cx="3856355" cy="4629556"/>
                      <a:chOff x="3146425" y="933132"/>
                      <a:chExt cx="3856355" cy="4629556"/>
                    </a:xfrm>
                  </p:grpSpPr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3146425" y="3009901"/>
                        <a:ext cx="3856355" cy="15621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/>
                          <a:t>n</a:t>
                        </a:r>
                        <a:r>
                          <a:rPr lang="en-US" sz="1100" dirty="0" smtClean="0"/>
                          <a:t>-</a:t>
                        </a:r>
                        <a:r>
                          <a:rPr lang="en-US" sz="1100" dirty="0" err="1" smtClean="0"/>
                          <a:t>InP</a:t>
                        </a:r>
                        <a:endParaRPr lang="en-US" sz="1100" dirty="0"/>
                      </a:p>
                    </p:txBody>
                  </p:sp>
                  <p:cxnSp>
                    <p:nvCxnSpPr>
                      <p:cNvPr id="6" name="Straight Arrow Connector 5"/>
                      <p:cNvCxnSpPr/>
                      <p:nvPr/>
                    </p:nvCxnSpPr>
                    <p:spPr>
                      <a:xfrm>
                        <a:off x="5425896" y="1263308"/>
                        <a:ext cx="36689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TextBox 6"/>
                      <p:cNvSpPr txBox="1"/>
                      <p:nvPr/>
                    </p:nvSpPr>
                    <p:spPr>
                      <a:xfrm>
                        <a:off x="5792786" y="1132503"/>
                        <a:ext cx="6731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err="1" smtClean="0"/>
                          <a:t>InGaAs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5792786" y="1589703"/>
                        <a:ext cx="6731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p-</a:t>
                        </a:r>
                        <a:r>
                          <a:rPr lang="en-US" altLang="zh-CN" sz="1200" dirty="0" err="1" smtClean="0"/>
                          <a:t>InP</a:t>
                        </a:r>
                        <a:endParaRPr lang="en-US" sz="1200" dirty="0"/>
                      </a:p>
                    </p:txBody>
                  </p:sp>
                  <p:cxnSp>
                    <p:nvCxnSpPr>
                      <p:cNvPr id="9" name="Straight Arrow Connector 8"/>
                      <p:cNvCxnSpPr/>
                      <p:nvPr/>
                    </p:nvCxnSpPr>
                    <p:spPr>
                      <a:xfrm>
                        <a:off x="5425896" y="1720508"/>
                        <a:ext cx="36689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" name="Straight Arrow Connector 9"/>
                      <p:cNvCxnSpPr/>
                      <p:nvPr/>
                    </p:nvCxnSpPr>
                    <p:spPr>
                      <a:xfrm>
                        <a:off x="5425896" y="2634908"/>
                        <a:ext cx="36689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" name="Straight Arrow Connector 10"/>
                      <p:cNvCxnSpPr/>
                      <p:nvPr/>
                    </p:nvCxnSpPr>
                    <p:spPr>
                      <a:xfrm>
                        <a:off x="5425896" y="2961842"/>
                        <a:ext cx="36689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5792786" y="2468319"/>
                        <a:ext cx="6731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SCH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5792786" y="2823343"/>
                        <a:ext cx="6731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SCH</a:t>
                        </a:r>
                        <a:endParaRPr lang="en-US" sz="1200" dirty="0"/>
                      </a:p>
                    </p:txBody>
                  </p:sp>
                  <p:cxnSp>
                    <p:nvCxnSpPr>
                      <p:cNvPr id="14" name="Straight Arrow Connector 13"/>
                      <p:cNvCxnSpPr/>
                      <p:nvPr/>
                    </p:nvCxnSpPr>
                    <p:spPr>
                      <a:xfrm>
                        <a:off x="5425896" y="2780254"/>
                        <a:ext cx="36689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" name="TextBox 14"/>
                      <p:cNvSpPr txBox="1"/>
                      <p:nvPr/>
                    </p:nvSpPr>
                    <p:spPr>
                      <a:xfrm>
                        <a:off x="5792786" y="2662998"/>
                        <a:ext cx="6731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MQW</a:t>
                        </a:r>
                        <a:endParaRPr lang="en-US" sz="1200" dirty="0"/>
                      </a:p>
                    </p:txBody>
                  </p:sp>
                  <p:grpSp>
                    <p:nvGrpSpPr>
                      <p:cNvPr id="26" name="Group 25"/>
                      <p:cNvGrpSpPr/>
                      <p:nvPr/>
                    </p:nvGrpSpPr>
                    <p:grpSpPr>
                      <a:xfrm>
                        <a:off x="4752975" y="1223010"/>
                        <a:ext cx="643255" cy="1786891"/>
                        <a:chOff x="3830955" y="1156335"/>
                        <a:chExt cx="1828800" cy="1786891"/>
                      </a:xfrm>
                    </p:grpSpPr>
                    <p:sp>
                      <p:nvSpPr>
                        <p:cNvPr id="19" name="Rectangle 18"/>
                        <p:cNvSpPr/>
                        <p:nvPr/>
                      </p:nvSpPr>
                      <p:spPr>
                        <a:xfrm>
                          <a:off x="3830955" y="1156335"/>
                          <a:ext cx="1828800" cy="161290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3830955" y="2489835"/>
                          <a:ext cx="1828800" cy="16002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3830955" y="2806066"/>
                          <a:ext cx="1828800" cy="13716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" name="Rectangle 23"/>
                        <p:cNvSpPr/>
                        <p:nvPr/>
                      </p:nvSpPr>
                      <p:spPr>
                        <a:xfrm>
                          <a:off x="3830955" y="2649855"/>
                          <a:ext cx="1828800" cy="156211"/>
                        </a:xfrm>
                        <a:prstGeom prst="rect">
                          <a:avLst/>
                        </a:prstGeom>
                        <a:solidFill>
                          <a:srgbClr val="FF797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" name="Rectangle 24"/>
                        <p:cNvSpPr/>
                        <p:nvPr/>
                      </p:nvSpPr>
                      <p:spPr>
                        <a:xfrm>
                          <a:off x="3830955" y="1263016"/>
                          <a:ext cx="1828800" cy="1226820"/>
                        </a:xfrm>
                        <a:prstGeom prst="rect">
                          <a:avLst/>
                        </a:prstGeom>
                        <a:solidFill>
                          <a:srgbClr val="FFB2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27" name="Rectangle 26"/>
                      <p:cNvSpPr/>
                      <p:nvPr/>
                    </p:nvSpPr>
                    <p:spPr>
                      <a:xfrm>
                        <a:off x="4752975" y="962025"/>
                        <a:ext cx="643255" cy="26098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Rectangle 27"/>
                      <p:cNvSpPr/>
                      <p:nvPr/>
                    </p:nvSpPr>
                    <p:spPr>
                      <a:xfrm>
                        <a:off x="3146425" y="2823343"/>
                        <a:ext cx="643255" cy="18910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6359525" y="2823343"/>
                        <a:ext cx="643255" cy="18910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3146425" y="4498342"/>
                        <a:ext cx="3856355" cy="1064346"/>
                      </a:xfrm>
                      <a:custGeom>
                        <a:avLst/>
                        <a:gdLst>
                          <a:gd name="connsiteX0" fmla="*/ 0 w 3856355"/>
                          <a:gd name="connsiteY0" fmla="*/ 0 h 936623"/>
                          <a:gd name="connsiteX1" fmla="*/ 3856355 w 3856355"/>
                          <a:gd name="connsiteY1" fmla="*/ 0 h 936623"/>
                          <a:gd name="connsiteX2" fmla="*/ 3856355 w 3856355"/>
                          <a:gd name="connsiteY2" fmla="*/ 936623 h 936623"/>
                          <a:gd name="connsiteX3" fmla="*/ 0 w 3856355"/>
                          <a:gd name="connsiteY3" fmla="*/ 936623 h 936623"/>
                          <a:gd name="connsiteX4" fmla="*/ 0 w 3856355"/>
                          <a:gd name="connsiteY4" fmla="*/ 0 h 936623"/>
                          <a:gd name="connsiteX0" fmla="*/ 0 w 3856355"/>
                          <a:gd name="connsiteY0" fmla="*/ 0 h 936623"/>
                          <a:gd name="connsiteX1" fmla="*/ 3856355 w 3856355"/>
                          <a:gd name="connsiteY1" fmla="*/ 0 h 936623"/>
                          <a:gd name="connsiteX2" fmla="*/ 3856355 w 3856355"/>
                          <a:gd name="connsiteY2" fmla="*/ 936623 h 936623"/>
                          <a:gd name="connsiteX3" fmla="*/ 830944 w 3856355"/>
                          <a:gd name="connsiteY3" fmla="*/ 776059 h 936623"/>
                          <a:gd name="connsiteX4" fmla="*/ 0 w 3856355"/>
                          <a:gd name="connsiteY4" fmla="*/ 936623 h 936623"/>
                          <a:gd name="connsiteX5" fmla="*/ 0 w 3856355"/>
                          <a:gd name="connsiteY5" fmla="*/ 0 h 936623"/>
                          <a:gd name="connsiteX0" fmla="*/ 0 w 3856355"/>
                          <a:gd name="connsiteY0" fmla="*/ 0 h 1064346"/>
                          <a:gd name="connsiteX1" fmla="*/ 3856355 w 3856355"/>
                          <a:gd name="connsiteY1" fmla="*/ 0 h 1064346"/>
                          <a:gd name="connsiteX2" fmla="*/ 3856355 w 3856355"/>
                          <a:gd name="connsiteY2" fmla="*/ 936623 h 1064346"/>
                          <a:gd name="connsiteX3" fmla="*/ 2942772 w 3856355"/>
                          <a:gd name="connsiteY3" fmla="*/ 1048202 h 1064346"/>
                          <a:gd name="connsiteX4" fmla="*/ 830944 w 3856355"/>
                          <a:gd name="connsiteY4" fmla="*/ 776059 h 1064346"/>
                          <a:gd name="connsiteX5" fmla="*/ 0 w 3856355"/>
                          <a:gd name="connsiteY5" fmla="*/ 936623 h 1064346"/>
                          <a:gd name="connsiteX6" fmla="*/ 0 w 3856355"/>
                          <a:gd name="connsiteY6" fmla="*/ 0 h 10643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856355" h="1064346">
                            <a:moveTo>
                              <a:pt x="0" y="0"/>
                            </a:moveTo>
                            <a:lnTo>
                              <a:pt x="3856355" y="0"/>
                            </a:lnTo>
                            <a:lnTo>
                              <a:pt x="3856355" y="936623"/>
                            </a:lnTo>
                            <a:cubicBezTo>
                              <a:pt x="3707720" y="1085923"/>
                              <a:pt x="3447007" y="1074963"/>
                              <a:pt x="2942772" y="1048202"/>
                            </a:cubicBezTo>
                            <a:cubicBezTo>
                              <a:pt x="2438537" y="1021441"/>
                              <a:pt x="1325035" y="769256"/>
                              <a:pt x="830944" y="776059"/>
                            </a:cubicBezTo>
                            <a:lnTo>
                              <a:pt x="0" y="93662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 smtClean="0"/>
                          <a:t>Substrate</a:t>
                        </a:r>
                        <a:endParaRPr lang="en-US" dirty="0"/>
                      </a:p>
                    </p:txBody>
                  </p: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4894157" y="3242940"/>
                        <a:ext cx="360890" cy="216544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3146425" y="3450028"/>
                        <a:ext cx="3856355" cy="1053394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 smtClean="0"/>
                          <a:t>SiO</a:t>
                        </a:r>
                        <a:r>
                          <a:rPr lang="en-US" altLang="zh-CN" baseline="-25000" dirty="0" smtClean="0"/>
                          <a:t>2</a:t>
                        </a:r>
                        <a:endParaRPr lang="en-US" baseline="-25000" dirty="0"/>
                      </a:p>
                    </p:txBody>
                  </p:sp>
                  <p:cxnSp>
                    <p:nvCxnSpPr>
                      <p:cNvPr id="36" name="Straight Arrow Connector 35"/>
                      <p:cNvCxnSpPr/>
                      <p:nvPr/>
                    </p:nvCxnSpPr>
                    <p:spPr>
                      <a:xfrm>
                        <a:off x="5425896" y="1063937"/>
                        <a:ext cx="36689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792786" y="933132"/>
                        <a:ext cx="110648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Source Metal</a:t>
                        </a:r>
                        <a:endParaRPr lang="en-US" sz="1200" dirty="0"/>
                      </a:p>
                    </p:txBody>
                  </p:sp>
                  <p:cxnSp>
                    <p:nvCxnSpPr>
                      <p:cNvPr id="38" name="Straight Arrow Connector 37"/>
                      <p:cNvCxnSpPr/>
                      <p:nvPr/>
                    </p:nvCxnSpPr>
                    <p:spPr>
                      <a:xfrm>
                        <a:off x="5242451" y="3315776"/>
                        <a:ext cx="36689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5609341" y="3184971"/>
                        <a:ext cx="6731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smtClean="0"/>
                          <a:t>Si</a:t>
                        </a:r>
                        <a:endParaRPr lang="en-US" sz="1200" dirty="0"/>
                      </a:p>
                    </p:txBody>
                  </p:sp>
                  <p:cxnSp>
                    <p:nvCxnSpPr>
                      <p:cNvPr id="41" name="Straight Arrow Connector 40"/>
                      <p:cNvCxnSpPr/>
                      <p:nvPr/>
                    </p:nvCxnSpPr>
                    <p:spPr>
                      <a:xfrm>
                        <a:off x="4752975" y="2219325"/>
                        <a:ext cx="643255" cy="0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4796283" y="1786454"/>
                        <a:ext cx="663907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 err="1" smtClean="0"/>
                          <a:t>w</a:t>
                        </a:r>
                        <a:r>
                          <a:rPr lang="en-US" sz="2000" baseline="-25000" dirty="0" err="1" smtClean="0"/>
                          <a:t>wg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46" name="TextBox 45"/>
                      <p:cNvSpPr txBox="1"/>
                      <p:nvPr/>
                    </p:nvSpPr>
                    <p:spPr>
                      <a:xfrm>
                        <a:off x="4747471" y="939919"/>
                        <a:ext cx="494980" cy="29751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aseline="-25000" dirty="0" smtClean="0"/>
                          <a:t>1</a:t>
                        </a:r>
                        <a:r>
                          <a:rPr lang="el-GR" sz="2000" baseline="-25000" dirty="0" smtClean="0"/>
                          <a:t>μ</a:t>
                        </a:r>
                        <a:r>
                          <a:rPr lang="en-US" sz="2000" baseline="-25000" dirty="0" smtClean="0"/>
                          <a:t>m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3395560" y="2711478"/>
                        <a:ext cx="879844" cy="29751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aseline="-25000" dirty="0" smtClean="0"/>
                          <a:t>0</a:t>
                        </a:r>
                        <a:r>
                          <a:rPr lang="en-US" altLang="zh-CN" sz="2000" baseline="-25000" dirty="0" smtClean="0"/>
                          <a:t>.1 </a:t>
                        </a:r>
                        <a:r>
                          <a:rPr lang="el-GR" altLang="zh-CN" sz="2000" baseline="-25000" dirty="0" smtClean="0"/>
                          <a:t>μ</a:t>
                        </a:r>
                        <a:r>
                          <a:rPr lang="en-US" altLang="zh-CN" sz="2000" baseline="-25000" dirty="0" smtClean="0"/>
                          <a:t>m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55" name="TextBox 54"/>
                      <p:cNvSpPr txBox="1"/>
                      <p:nvPr/>
                    </p:nvSpPr>
                    <p:spPr>
                      <a:xfrm>
                        <a:off x="3972926" y="2434604"/>
                        <a:ext cx="719528" cy="29751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aseline="-25000" dirty="0" smtClean="0"/>
                          <a:t>3 </a:t>
                        </a:r>
                        <a:r>
                          <a:rPr lang="el-GR" sz="2000" baseline="-25000" dirty="0" smtClean="0"/>
                          <a:t>μ</a:t>
                        </a:r>
                        <a:r>
                          <a:rPr lang="en-US" sz="2000" baseline="-25000" dirty="0" smtClean="0"/>
                          <a:t>m</a:t>
                        </a:r>
                        <a:endParaRPr lang="en-US" sz="2000" baseline="-25000" dirty="0"/>
                      </a:p>
                    </p:txBody>
                  </p:sp>
                  <p:cxnSp>
                    <p:nvCxnSpPr>
                      <p:cNvPr id="45" name="Straight Arrow Connector 44"/>
                      <p:cNvCxnSpPr/>
                      <p:nvPr/>
                    </p:nvCxnSpPr>
                    <p:spPr>
                      <a:xfrm>
                        <a:off x="4752975" y="962025"/>
                        <a:ext cx="0" cy="248106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/>
                      <p:nvPr/>
                    </p:nvCxnSpPr>
                    <p:spPr>
                      <a:xfrm>
                        <a:off x="3404235" y="2826587"/>
                        <a:ext cx="0" cy="183314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Arrow Connector 52"/>
                      <p:cNvCxnSpPr/>
                      <p:nvPr/>
                    </p:nvCxnSpPr>
                    <p:spPr>
                      <a:xfrm>
                        <a:off x="3789680" y="2776577"/>
                        <a:ext cx="957791" cy="0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Arrow Connector 57"/>
                      <p:cNvCxnSpPr/>
                      <p:nvPr/>
                    </p:nvCxnSpPr>
                    <p:spPr>
                      <a:xfrm>
                        <a:off x="4894157" y="3511550"/>
                        <a:ext cx="348294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4756854" y="3517885"/>
                        <a:ext cx="63937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 smtClean="0"/>
                          <a:t>0</a:t>
                        </a:r>
                        <a:r>
                          <a:rPr lang="en-US" altLang="zh-CN" sz="1200" dirty="0" smtClean="0"/>
                          <a:t>.6</a:t>
                        </a:r>
                        <a:r>
                          <a:rPr lang="en-US" sz="1200" dirty="0" smtClean="0"/>
                          <a:t> </a:t>
                        </a:r>
                        <a:r>
                          <a:rPr lang="el-GR" sz="1200" dirty="0" smtClean="0"/>
                          <a:t>μ</a:t>
                        </a:r>
                        <a:r>
                          <a:rPr lang="en-US" sz="1200" dirty="0" smtClean="0"/>
                          <a:t>m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62" name="TextBox 61"/>
                      <p:cNvSpPr txBox="1"/>
                      <p:nvPr/>
                    </p:nvSpPr>
                    <p:spPr>
                      <a:xfrm>
                        <a:off x="4185962" y="3222214"/>
                        <a:ext cx="73761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 smtClean="0"/>
                          <a:t>0</a:t>
                        </a:r>
                        <a:r>
                          <a:rPr lang="en-US" altLang="zh-CN" sz="1200" dirty="0" smtClean="0"/>
                          <a:t>.22</a:t>
                        </a:r>
                        <a:r>
                          <a:rPr lang="en-US" sz="1200" dirty="0" smtClean="0"/>
                          <a:t> </a:t>
                        </a:r>
                        <a:r>
                          <a:rPr lang="el-GR" sz="1200" dirty="0" smtClean="0"/>
                          <a:t>μ</a:t>
                        </a:r>
                        <a:r>
                          <a:rPr lang="en-US" sz="1200" dirty="0" smtClean="0"/>
                          <a:t>m</a:t>
                        </a:r>
                        <a:endParaRPr lang="en-US" sz="1200" dirty="0"/>
                      </a:p>
                    </p:txBody>
                  </p:sp>
                  <p:cxnSp>
                    <p:nvCxnSpPr>
                      <p:cNvPr id="64" name="Straight Arrow Connector 63"/>
                      <p:cNvCxnSpPr/>
                      <p:nvPr/>
                    </p:nvCxnSpPr>
                    <p:spPr>
                      <a:xfrm>
                        <a:off x="4820814" y="3242940"/>
                        <a:ext cx="0" cy="206357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>
                        <a:off x="4857307" y="2573584"/>
                        <a:ext cx="72184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 err="1" smtClean="0"/>
                          <a:t>h</a:t>
                        </a:r>
                        <a:r>
                          <a:rPr lang="en-US" sz="2000" baseline="-25000" dirty="0" err="1" smtClean="0"/>
                          <a:t>mqw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5896291" y="2151681"/>
                        <a:ext cx="110648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 smtClean="0"/>
                          <a:t>Ground Metal</a:t>
                        </a:r>
                        <a:endParaRPr lang="en-US" sz="1200" dirty="0"/>
                      </a:p>
                    </p:txBody>
                  </p:sp>
                </p:grpSp>
                <p:cxnSp>
                  <p:nvCxnSpPr>
                    <p:cNvPr id="67" name="Straight Arrow Connector 66"/>
                    <p:cNvCxnSpPr/>
                    <p:nvPr/>
                  </p:nvCxnSpPr>
                  <p:spPr>
                    <a:xfrm>
                      <a:off x="4503632" y="2430780"/>
                      <a:ext cx="0" cy="156211"/>
                    </a:xfrm>
                    <a:prstGeom prst="straightConnector1">
                      <a:avLst/>
                    </a:prstGeom>
                    <a:ln>
                      <a:headEnd type="triangl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Arrow Connector 71"/>
                  <p:cNvCxnSpPr>
                    <a:stCxn id="29" idx="0"/>
                  </p:cNvCxnSpPr>
                  <p:nvPr/>
                </p:nvCxnSpPr>
                <p:spPr>
                  <a:xfrm flipH="1" flipV="1">
                    <a:off x="6333672" y="2458616"/>
                    <a:ext cx="54928" cy="39466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5489" y="751114"/>
                  <a:ext cx="3467401" cy="4588527"/>
                </a:xfrm>
                <a:prstGeom prst="rect">
                  <a:avLst/>
                </a:prstGeom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1983014" y="671660"/>
                  <a:ext cx="4553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(a)</a:t>
                  </a:r>
                  <a:endParaRPr lang="en-US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5710057" y="671660"/>
                  <a:ext cx="4553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(b)</a:t>
                  </a:r>
                  <a:endParaRPr lang="en-US" dirty="0"/>
                </a:p>
              </p:txBody>
            </p:sp>
          </p:grpSp>
          <p:cxnSp>
            <p:nvCxnSpPr>
              <p:cNvPr id="52" name="Straight Arrow Connector 51"/>
              <p:cNvCxnSpPr/>
              <p:nvPr/>
            </p:nvCxnSpPr>
            <p:spPr>
              <a:xfrm flipH="1">
                <a:off x="3357497" y="3035811"/>
                <a:ext cx="390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2830997" y="2913335"/>
                <a:ext cx="6699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50</a:t>
                </a:r>
                <a:r>
                  <a:rPr lang="en-US" sz="1200" dirty="0"/>
                  <a:t> </a:t>
                </a:r>
                <a:r>
                  <a:rPr lang="en-US" sz="1200" dirty="0" smtClean="0"/>
                  <a:t>nm</a:t>
                </a:r>
                <a:endParaRPr lang="en-US" sz="1200" baseline="-250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983014" y="1202282"/>
              <a:ext cx="1069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DVS-BCB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600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83417" y="1467926"/>
            <a:ext cx="10605502" cy="4526477"/>
            <a:chOff x="683417" y="1467926"/>
            <a:chExt cx="10605502" cy="45264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417" y="1467926"/>
              <a:ext cx="5133184" cy="421042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6055181" y="2499847"/>
              <a:ext cx="5233738" cy="2333410"/>
              <a:chOff x="6055181" y="2499847"/>
              <a:chExt cx="5233738" cy="2333410"/>
            </a:xfrm>
          </p:grpSpPr>
          <p:pic>
            <p:nvPicPr>
              <p:cNvPr id="5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5181" y="2499847"/>
                <a:ext cx="5233738" cy="2333410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7039429" y="3660455"/>
                <a:ext cx="12120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Zc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sz="28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003267" y="5617031"/>
              <a:ext cx="493485" cy="377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25307" y="5617031"/>
              <a:ext cx="493485" cy="377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189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76728" y="704317"/>
            <a:ext cx="10943872" cy="4709011"/>
            <a:chOff x="676728" y="704317"/>
            <a:chExt cx="10943872" cy="4709011"/>
          </a:xfrm>
        </p:grpSpPr>
        <p:sp>
          <p:nvSpPr>
            <p:cNvPr id="65" name="Rectangle 64"/>
            <p:cNvSpPr/>
            <p:nvPr/>
          </p:nvSpPr>
          <p:spPr>
            <a:xfrm>
              <a:off x="676728" y="1075433"/>
              <a:ext cx="3856355" cy="2263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76728" y="1223844"/>
              <a:ext cx="1069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DVS-BCB</a:t>
              </a:r>
              <a:endParaRPr lang="en-US" sz="1200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76728" y="704317"/>
              <a:ext cx="10943872" cy="4709011"/>
              <a:chOff x="676728" y="704317"/>
              <a:chExt cx="10943872" cy="4709011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403771" y="704317"/>
                <a:ext cx="455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(b)</a:t>
                </a:r>
                <a:endParaRPr lang="en-US" dirty="0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676728" y="704317"/>
                <a:ext cx="3856355" cy="4709010"/>
                <a:chOff x="1983014" y="671660"/>
                <a:chExt cx="3856355" cy="4709010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1983014" y="3114876"/>
                  <a:ext cx="3856355" cy="156211"/>
                </a:xfrm>
                <a:prstGeom prst="rect">
                  <a:avLst/>
                </a:prstGeom>
                <a:solidFill>
                  <a:srgbClr val="3B38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n</a:t>
                  </a:r>
                  <a:r>
                    <a:rPr lang="en-US" sz="1100" dirty="0" smtClean="0"/>
                    <a:t>-</a:t>
                  </a:r>
                  <a:r>
                    <a:rPr lang="en-US" sz="1100" dirty="0" err="1" smtClean="0"/>
                    <a:t>InP</a:t>
                  </a:r>
                  <a:endParaRPr lang="en-US" sz="1100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983014" y="2827883"/>
                  <a:ext cx="3856355" cy="156211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n</a:t>
                  </a:r>
                  <a:r>
                    <a:rPr lang="en-US" sz="1100" dirty="0" smtClean="0"/>
                    <a:t>-</a:t>
                  </a:r>
                  <a:r>
                    <a:rPr lang="en-US" sz="1100" dirty="0" err="1" smtClean="0"/>
                    <a:t>InP</a:t>
                  </a:r>
                  <a:endParaRPr lang="en-US" sz="1100" dirty="0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4262485" y="1081290"/>
                  <a:ext cx="36689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4629375" y="950485"/>
                  <a:ext cx="6731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err="1" smtClean="0"/>
                    <a:t>InGaAs</a:t>
                  </a:r>
                  <a:endParaRPr lang="en-US" sz="1200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629375" y="1407685"/>
                  <a:ext cx="6731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p-</a:t>
                  </a:r>
                  <a:r>
                    <a:rPr lang="en-US" altLang="zh-CN" sz="1200" dirty="0" err="1" smtClean="0"/>
                    <a:t>InP</a:t>
                  </a:r>
                  <a:endParaRPr lang="en-US" sz="1200" dirty="0"/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4262485" y="1538490"/>
                  <a:ext cx="36689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4262485" y="2452890"/>
                  <a:ext cx="36689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262485" y="2779824"/>
                  <a:ext cx="36689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4629375" y="2286301"/>
                  <a:ext cx="6731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SCH</a:t>
                  </a:r>
                  <a:endParaRPr lang="en-US" sz="12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629375" y="2641325"/>
                  <a:ext cx="6731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SCH</a:t>
                  </a:r>
                  <a:endParaRPr lang="en-US" sz="1200" dirty="0"/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4262485" y="2598236"/>
                  <a:ext cx="36689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4629375" y="2480980"/>
                  <a:ext cx="6731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MQW</a:t>
                  </a:r>
                  <a:endParaRPr lang="en-US" sz="1200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500347" y="1040992"/>
                  <a:ext cx="821689" cy="16129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589564" y="2374492"/>
                  <a:ext cx="643255" cy="1600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589564" y="2690723"/>
                  <a:ext cx="643255" cy="137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589564" y="2534512"/>
                  <a:ext cx="643255" cy="156211"/>
                </a:xfrm>
                <a:prstGeom prst="rect">
                  <a:avLst/>
                </a:prstGeom>
                <a:solidFill>
                  <a:srgbClr val="FF79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00347" y="1147673"/>
                  <a:ext cx="821689" cy="1226820"/>
                </a:xfrm>
                <a:prstGeom prst="rect">
                  <a:avLst/>
                </a:prstGeom>
                <a:solidFill>
                  <a:srgbClr val="FFB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500347" y="780007"/>
                  <a:ext cx="821689" cy="260985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83014" y="2641325"/>
                  <a:ext cx="643255" cy="18910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196114" y="2641325"/>
                  <a:ext cx="643255" cy="18910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983014" y="4316324"/>
                  <a:ext cx="3856355" cy="1064346"/>
                </a:xfrm>
                <a:custGeom>
                  <a:avLst/>
                  <a:gdLst>
                    <a:gd name="connsiteX0" fmla="*/ 0 w 3856355"/>
                    <a:gd name="connsiteY0" fmla="*/ 0 h 936623"/>
                    <a:gd name="connsiteX1" fmla="*/ 3856355 w 3856355"/>
                    <a:gd name="connsiteY1" fmla="*/ 0 h 936623"/>
                    <a:gd name="connsiteX2" fmla="*/ 3856355 w 3856355"/>
                    <a:gd name="connsiteY2" fmla="*/ 936623 h 936623"/>
                    <a:gd name="connsiteX3" fmla="*/ 0 w 3856355"/>
                    <a:gd name="connsiteY3" fmla="*/ 936623 h 936623"/>
                    <a:gd name="connsiteX4" fmla="*/ 0 w 3856355"/>
                    <a:gd name="connsiteY4" fmla="*/ 0 h 936623"/>
                    <a:gd name="connsiteX0" fmla="*/ 0 w 3856355"/>
                    <a:gd name="connsiteY0" fmla="*/ 0 h 936623"/>
                    <a:gd name="connsiteX1" fmla="*/ 3856355 w 3856355"/>
                    <a:gd name="connsiteY1" fmla="*/ 0 h 936623"/>
                    <a:gd name="connsiteX2" fmla="*/ 3856355 w 3856355"/>
                    <a:gd name="connsiteY2" fmla="*/ 936623 h 936623"/>
                    <a:gd name="connsiteX3" fmla="*/ 830944 w 3856355"/>
                    <a:gd name="connsiteY3" fmla="*/ 776059 h 936623"/>
                    <a:gd name="connsiteX4" fmla="*/ 0 w 3856355"/>
                    <a:gd name="connsiteY4" fmla="*/ 936623 h 936623"/>
                    <a:gd name="connsiteX5" fmla="*/ 0 w 3856355"/>
                    <a:gd name="connsiteY5" fmla="*/ 0 h 936623"/>
                    <a:gd name="connsiteX0" fmla="*/ 0 w 3856355"/>
                    <a:gd name="connsiteY0" fmla="*/ 0 h 1064346"/>
                    <a:gd name="connsiteX1" fmla="*/ 3856355 w 3856355"/>
                    <a:gd name="connsiteY1" fmla="*/ 0 h 1064346"/>
                    <a:gd name="connsiteX2" fmla="*/ 3856355 w 3856355"/>
                    <a:gd name="connsiteY2" fmla="*/ 936623 h 1064346"/>
                    <a:gd name="connsiteX3" fmla="*/ 2942772 w 3856355"/>
                    <a:gd name="connsiteY3" fmla="*/ 1048202 h 1064346"/>
                    <a:gd name="connsiteX4" fmla="*/ 830944 w 3856355"/>
                    <a:gd name="connsiteY4" fmla="*/ 776059 h 1064346"/>
                    <a:gd name="connsiteX5" fmla="*/ 0 w 3856355"/>
                    <a:gd name="connsiteY5" fmla="*/ 936623 h 1064346"/>
                    <a:gd name="connsiteX6" fmla="*/ 0 w 3856355"/>
                    <a:gd name="connsiteY6" fmla="*/ 0 h 1064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56355" h="1064346">
                      <a:moveTo>
                        <a:pt x="0" y="0"/>
                      </a:moveTo>
                      <a:lnTo>
                        <a:pt x="3856355" y="0"/>
                      </a:lnTo>
                      <a:lnTo>
                        <a:pt x="3856355" y="936623"/>
                      </a:lnTo>
                      <a:cubicBezTo>
                        <a:pt x="3707720" y="1085923"/>
                        <a:pt x="3447007" y="1074963"/>
                        <a:pt x="2942772" y="1048202"/>
                      </a:cubicBezTo>
                      <a:cubicBezTo>
                        <a:pt x="2438537" y="1021441"/>
                        <a:pt x="1325035" y="769256"/>
                        <a:pt x="830944" y="776059"/>
                      </a:cubicBezTo>
                      <a:lnTo>
                        <a:pt x="0" y="9366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Substrate</a:t>
                  </a:r>
                  <a:endParaRPr lang="en-US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730746" y="3060922"/>
                  <a:ext cx="360890" cy="216544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983014" y="3268010"/>
                  <a:ext cx="3856355" cy="105339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SiO</a:t>
                  </a:r>
                  <a:r>
                    <a:rPr lang="en-US" altLang="zh-CN" baseline="-25000" dirty="0" smtClean="0"/>
                    <a:t>2</a:t>
                  </a:r>
                  <a:endParaRPr lang="en-US" baseline="-25000" dirty="0"/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4262485" y="881919"/>
                  <a:ext cx="36689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4629375" y="751114"/>
                  <a:ext cx="11064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Source Metal</a:t>
                  </a:r>
                  <a:endParaRPr lang="en-US" sz="1200" dirty="0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4152383" y="3060922"/>
                  <a:ext cx="327841" cy="539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435999" y="2899723"/>
                  <a:ext cx="6731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Si</a:t>
                  </a:r>
                  <a:endParaRPr lang="en-US" sz="1200" dirty="0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500347" y="1801090"/>
                  <a:ext cx="796432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3482025" y="1368569"/>
                  <a:ext cx="98002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2.5 </a:t>
                  </a:r>
                  <a:r>
                    <a:rPr lang="el-GR" sz="2000" dirty="0"/>
                    <a:t>μ</a:t>
                  </a:r>
                  <a:r>
                    <a:rPr lang="en-US" sz="2000" dirty="0"/>
                    <a:t>m </a:t>
                  </a:r>
                  <a:endParaRPr lang="en-US" sz="2000" baseline="-25000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584060" y="757901"/>
                  <a:ext cx="494980" cy="297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aseline="-25000" dirty="0" smtClean="0"/>
                    <a:t>1</a:t>
                  </a:r>
                  <a:r>
                    <a:rPr lang="el-GR" sz="2000" baseline="-25000" dirty="0" smtClean="0"/>
                    <a:t>μ</a:t>
                  </a:r>
                  <a:r>
                    <a:rPr lang="en-US" sz="2000" baseline="-25000" dirty="0" smtClean="0"/>
                    <a:t>m</a:t>
                  </a:r>
                  <a:endParaRPr lang="en-US" sz="2000" baseline="-25000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232149" y="2529460"/>
                  <a:ext cx="879844" cy="297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aseline="-25000" dirty="0" smtClean="0"/>
                    <a:t>0</a:t>
                  </a:r>
                  <a:r>
                    <a:rPr lang="en-US" altLang="zh-CN" sz="2000" baseline="-25000" dirty="0" smtClean="0"/>
                    <a:t>.1 </a:t>
                  </a:r>
                  <a:r>
                    <a:rPr lang="el-GR" altLang="zh-CN" sz="2000" baseline="-25000" dirty="0" smtClean="0"/>
                    <a:t>μ</a:t>
                  </a:r>
                  <a:r>
                    <a:rPr lang="en-US" altLang="zh-CN" sz="2000" baseline="-25000" dirty="0" smtClean="0"/>
                    <a:t>m</a:t>
                  </a:r>
                  <a:endParaRPr lang="en-US" sz="2000" baseline="-250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809515" y="2252586"/>
                  <a:ext cx="719528" cy="297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aseline="-25000" dirty="0" smtClean="0"/>
                    <a:t>3 </a:t>
                  </a:r>
                  <a:r>
                    <a:rPr lang="el-GR" sz="2000" baseline="-25000" dirty="0" smtClean="0"/>
                    <a:t>μ</a:t>
                  </a:r>
                  <a:r>
                    <a:rPr lang="en-US" sz="2000" baseline="-25000" dirty="0" smtClean="0"/>
                    <a:t>m</a:t>
                  </a:r>
                  <a:endParaRPr lang="en-US" sz="2000" baseline="-25000" dirty="0"/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3589564" y="780007"/>
                  <a:ext cx="0" cy="24810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240824" y="2644569"/>
                  <a:ext cx="0" cy="18331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626269" y="2594559"/>
                  <a:ext cx="957791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3730746" y="3329532"/>
                  <a:ext cx="34829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3612575" y="3338990"/>
                  <a:ext cx="6646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r>
                    <a:rPr lang="en-US" altLang="zh-CN" sz="1200" dirty="0" smtClean="0"/>
                    <a:t>.5</a:t>
                  </a:r>
                  <a:r>
                    <a:rPr lang="en-US" sz="1200" dirty="0" smtClean="0"/>
                    <a:t> </a:t>
                  </a:r>
                  <a:r>
                    <a:rPr lang="el-GR" sz="1200" dirty="0" smtClean="0"/>
                    <a:t>μ</a:t>
                  </a:r>
                  <a:r>
                    <a:rPr lang="en-US" sz="1200" dirty="0" smtClean="0"/>
                    <a:t>m</a:t>
                  </a:r>
                  <a:endParaRPr lang="en-US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3000476" y="3051835"/>
                  <a:ext cx="74754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/>
                      </a:solidFill>
                    </a:rPr>
                    <a:t>0</a:t>
                  </a:r>
                  <a:r>
                    <a:rPr lang="en-US" altLang="zh-CN" sz="1200" dirty="0" smtClean="0">
                      <a:solidFill>
                        <a:schemeClr val="bg1"/>
                      </a:solidFill>
                    </a:rPr>
                    <a:t>.38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el-GR" sz="1200" dirty="0" smtClean="0">
                      <a:solidFill>
                        <a:schemeClr val="bg1"/>
                      </a:solidFill>
                    </a:rPr>
                    <a:t>μ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m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3657403" y="3060922"/>
                  <a:ext cx="0" cy="206357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3693896" y="2391566"/>
                  <a:ext cx="7218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err="1" smtClean="0"/>
                    <a:t>h</a:t>
                  </a:r>
                  <a:r>
                    <a:rPr lang="en-US" sz="2000" baseline="-25000" dirty="0" err="1" smtClean="0"/>
                    <a:t>mqw</a:t>
                  </a:r>
                  <a:endParaRPr lang="en-US" sz="2000" baseline="-250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4732880" y="1969663"/>
                  <a:ext cx="11064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smtClean="0"/>
                    <a:t>Ground Metal</a:t>
                  </a:r>
                  <a:endParaRPr lang="en-US" sz="1200" dirty="0"/>
                </a:p>
              </p:txBody>
            </p: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3730746" y="2534512"/>
                  <a:ext cx="0" cy="156211"/>
                </a:xfrm>
                <a:prstGeom prst="straightConnector1">
                  <a:avLst/>
                </a:prstGeom>
                <a:ln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29" idx="0"/>
                </p:cNvCxnSpPr>
                <p:nvPr/>
              </p:nvCxnSpPr>
              <p:spPr>
                <a:xfrm flipH="1" flipV="1">
                  <a:off x="5462814" y="2246662"/>
                  <a:ext cx="54928" cy="3946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1983014" y="671660"/>
                  <a:ext cx="4553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(a)</a:t>
                  </a:r>
                  <a:endParaRPr lang="en-US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462052" y="3052533"/>
                  <a:ext cx="74373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/>
                      </a:solidFill>
                    </a:rPr>
                    <a:t>0</a:t>
                  </a:r>
                  <a:r>
                    <a:rPr lang="en-US" altLang="zh-CN" sz="1200" dirty="0" smtClean="0">
                      <a:solidFill>
                        <a:schemeClr val="bg1"/>
                      </a:solidFill>
                    </a:rPr>
                    <a:t>.22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el-GR" sz="1200" dirty="0" smtClean="0">
                      <a:solidFill>
                        <a:schemeClr val="bg1"/>
                      </a:solidFill>
                    </a:rPr>
                    <a:t>μ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m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4480224" y="3123175"/>
                  <a:ext cx="0" cy="144104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round/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3357497" y="3035811"/>
                  <a:ext cx="3905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/>
                <p:cNvSpPr txBox="1"/>
                <p:nvPr/>
              </p:nvSpPr>
              <p:spPr>
                <a:xfrm>
                  <a:off x="2830997" y="2913335"/>
                  <a:ext cx="6699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50</a:t>
                  </a:r>
                  <a:r>
                    <a:rPr lang="en-US" sz="1200" dirty="0"/>
                    <a:t> </a:t>
                  </a:r>
                  <a:r>
                    <a:rPr lang="en-US" sz="1200" dirty="0" smtClean="0"/>
                    <a:t>nm</a:t>
                  </a:r>
                  <a:endParaRPr lang="en-US" sz="1200" baseline="-25000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3633375" y="2028751"/>
                  <a:ext cx="66390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err="1" smtClean="0"/>
                    <a:t>w</a:t>
                  </a:r>
                  <a:r>
                    <a:rPr lang="en-US" sz="2000" baseline="-25000" dirty="0" err="1" smtClean="0"/>
                    <a:t>wg</a:t>
                  </a:r>
                  <a:endParaRPr lang="en-US" sz="2000" baseline="-25000" dirty="0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>
                  <a:off x="3573069" y="2408095"/>
                  <a:ext cx="634380" cy="370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6095" y="798622"/>
                <a:ext cx="3442971" cy="4614705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6587" y="812664"/>
                <a:ext cx="2914013" cy="4600664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8260684" y="704317"/>
                <a:ext cx="455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altLang="zh-CN" dirty="0" smtClean="0"/>
                  <a:t>c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740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34453" y="380320"/>
            <a:ext cx="5345087" cy="5748336"/>
            <a:chOff x="2634453" y="380320"/>
            <a:chExt cx="5345087" cy="57483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1654" y="4422271"/>
              <a:ext cx="4887885" cy="17063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1654" y="2880583"/>
              <a:ext cx="4887886" cy="142885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1654" y="380320"/>
              <a:ext cx="4887885" cy="25422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34453" y="609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4453" y="288058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34453" y="471691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(c)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801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22488" y="607352"/>
            <a:ext cx="7785959" cy="4840189"/>
            <a:chOff x="2314911" y="835952"/>
            <a:chExt cx="7785959" cy="48401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6567" y="989841"/>
              <a:ext cx="3944303" cy="4686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4911" y="1104141"/>
              <a:ext cx="3978559" cy="4572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795214" y="835952"/>
              <a:ext cx="1619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实验测量结果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19742" y="835952"/>
              <a:ext cx="1619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理论计算结果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8341" y="1297618"/>
              <a:ext cx="7799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(c) TE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65844" y="1227252"/>
              <a:ext cx="7799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(a) TE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5843" y="3205475"/>
              <a:ext cx="9548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(b) TM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84005" y="3205475"/>
              <a:ext cx="9548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(d) 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4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36283" y="981896"/>
            <a:ext cx="9872378" cy="5121372"/>
            <a:chOff x="736283" y="981896"/>
            <a:chExt cx="9872378" cy="5121372"/>
          </a:xfrm>
        </p:grpSpPr>
        <p:sp>
          <p:nvSpPr>
            <p:cNvPr id="5" name="Rounded Rectangle 4"/>
            <p:cNvSpPr/>
            <p:nvPr/>
          </p:nvSpPr>
          <p:spPr>
            <a:xfrm>
              <a:off x="1204682" y="1418773"/>
              <a:ext cx="3280231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(1) </a:t>
              </a:r>
              <a:r>
                <a:rPr lang="zh-CN" altLang="en-US" dirty="0" smtClean="0"/>
                <a:t>导带和价带能带边沿</a:t>
              </a:r>
              <a:endParaRPr lang="en-US" altLang="zh-CN" dirty="0" smtClean="0"/>
            </a:p>
            <a:p>
              <a:pPr algn="ctr"/>
              <a:r>
                <a:rPr lang="zh-CN" altLang="en-US" dirty="0"/>
                <a:t>电子，空穴的等效质</a:t>
              </a:r>
              <a:r>
                <a:rPr lang="zh-CN" altLang="en-US" dirty="0" smtClean="0"/>
                <a:t>量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量子阱的厚度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04681" y="2685148"/>
              <a:ext cx="3280232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(2) </a:t>
              </a:r>
              <a:r>
                <a:rPr lang="zh-CN" altLang="en-US" dirty="0" smtClean="0"/>
                <a:t>电子，重空穴和轻空穴的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能级和波函数</a:t>
              </a:r>
              <a:endParaRPr lang="en-US" altLang="zh-CN" dirty="0" smtClean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04681" y="3951523"/>
              <a:ext cx="3280233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(3) </a:t>
              </a:r>
              <a:r>
                <a:rPr lang="zh-CN" altLang="en-US" dirty="0" smtClean="0"/>
                <a:t>激子束缚能量和激子波函数</a:t>
              </a:r>
              <a:endParaRPr lang="en-US" altLang="zh-CN" dirty="0" smtClean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04681" y="5217897"/>
              <a:ext cx="3280233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(4)</a:t>
              </a:r>
              <a:r>
                <a:rPr lang="zh-CN" altLang="en-US" dirty="0" smtClean="0"/>
                <a:t>带间跃迁的吸收谱</a:t>
              </a:r>
              <a:endParaRPr lang="en-US" altLang="zh-CN" dirty="0" smtClean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415" y="2304144"/>
              <a:ext cx="2750147" cy="359556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168404" y="1835445"/>
              <a:ext cx="1959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步骤</a:t>
              </a:r>
              <a:r>
                <a:rPr lang="en-US" altLang="zh-CN" dirty="0" smtClean="0"/>
                <a:t>(1), (2)</a:t>
              </a:r>
              <a:r>
                <a:rPr lang="zh-CN" altLang="en-US" dirty="0" smtClean="0"/>
                <a:t>后的计算结果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24397" y="1835445"/>
              <a:ext cx="1959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步骤</a:t>
              </a:r>
              <a:r>
                <a:rPr lang="en-US" altLang="zh-CN" dirty="0" smtClean="0"/>
                <a:t>(3), (4)</a:t>
              </a:r>
              <a:r>
                <a:rPr lang="zh-CN" altLang="en-US" dirty="0"/>
                <a:t>后的计算结果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562" y="2503318"/>
              <a:ext cx="3209099" cy="3197214"/>
            </a:xfrm>
            <a:prstGeom prst="rect">
              <a:avLst/>
            </a:prstGeom>
          </p:spPr>
        </p:pic>
        <p:sp>
          <p:nvSpPr>
            <p:cNvPr id="15" name="Down Arrow 14"/>
            <p:cNvSpPr/>
            <p:nvPr/>
          </p:nvSpPr>
          <p:spPr>
            <a:xfrm>
              <a:off x="2735942" y="2304144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735942" y="3570519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735942" y="4836893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6283" y="981896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(a)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2490" y="143533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(b)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34307" y="1435335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(c)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44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49600" y="5041900"/>
                <a:ext cx="5981700" cy="697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能带对准的示意图。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𝑎𝑉</m:t>
                        </m:r>
                      </m:sub>
                      <m:sup/>
                    </m:sSubSup>
                  </m:oMath>
                </a14:m>
                <a:r>
                  <a:rPr lang="zh-CN" altLang="en-US" dirty="0" smtClean="0"/>
                  <a:t>和能带间隔</a:t>
                </a:r>
                <a:r>
                  <a:rPr lang="en-US" altLang="zh-CN" dirty="0" err="1" smtClean="0"/>
                  <a:t>Eg</a:t>
                </a:r>
                <a:r>
                  <a:rPr lang="zh-CN" altLang="en-US" dirty="0" smtClean="0"/>
                  <a:t>，自旋分裂能</a:t>
                </a:r>
                <a:r>
                  <a:rPr lang="en-US" altLang="zh-CN" dirty="0" smtClean="0"/>
                  <a:t>\</a:t>
                </a:r>
                <a:r>
                  <a:rPr lang="en-US" altLang="zh-CN" dirty="0" err="1" smtClean="0"/>
                  <a:t>Deleta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可以从实验数据获得</a:t>
                </a:r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00" y="5041900"/>
                <a:ext cx="5981700" cy="697370"/>
              </a:xfrm>
              <a:prstGeom prst="rect">
                <a:avLst/>
              </a:prstGeom>
              <a:blipFill rotWithShape="0">
                <a:blip r:embed="rId2"/>
                <a:stretch>
                  <a:fillRect l="-917" t="-2632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Group 176"/>
          <p:cNvGrpSpPr/>
          <p:nvPr/>
        </p:nvGrpSpPr>
        <p:grpSpPr>
          <a:xfrm>
            <a:off x="1258400" y="421105"/>
            <a:ext cx="7633508" cy="4009394"/>
            <a:chOff x="1258400" y="421105"/>
            <a:chExt cx="7633508" cy="4009394"/>
          </a:xfrm>
        </p:grpSpPr>
        <p:grpSp>
          <p:nvGrpSpPr>
            <p:cNvPr id="172" name="Group 171"/>
            <p:cNvGrpSpPr/>
            <p:nvPr/>
          </p:nvGrpSpPr>
          <p:grpSpPr>
            <a:xfrm>
              <a:off x="1258400" y="688626"/>
              <a:ext cx="7633508" cy="3741873"/>
              <a:chOff x="91337" y="724721"/>
              <a:chExt cx="7633508" cy="374187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1524000" y="1954415"/>
                <a:ext cx="5464245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524000" y="3235515"/>
                <a:ext cx="5464245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4597016" y="724721"/>
                <a:ext cx="3127829" cy="3741873"/>
                <a:chOff x="4597016" y="724721"/>
                <a:chExt cx="3127829" cy="3741873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597016" y="909387"/>
                  <a:ext cx="2264229" cy="1045028"/>
                  <a:chOff x="4762116" y="1992300"/>
                  <a:chExt cx="2264229" cy="1045028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4762116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5516859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516859" y="3037328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6271602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271602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 flipV="1">
                  <a:off x="4597016" y="3236900"/>
                  <a:ext cx="2264229" cy="1045028"/>
                  <a:chOff x="4762116" y="1992300"/>
                  <a:chExt cx="2264229" cy="1045028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4762116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5516859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5516859" y="3037328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271602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6271602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5369902" y="1954415"/>
                  <a:ext cx="736600" cy="1282485"/>
                  <a:chOff x="5369902" y="1954415"/>
                  <a:chExt cx="736600" cy="1282485"/>
                </a:xfrm>
              </p:grpSpPr>
              <p:cxnSp>
                <p:nvCxnSpPr>
                  <p:cNvPr id="81" name="Straight Arrow Connector 80"/>
                  <p:cNvCxnSpPr/>
                  <p:nvPr/>
                </p:nvCxnSpPr>
                <p:spPr>
                  <a:xfrm>
                    <a:off x="5729130" y="1954415"/>
                    <a:ext cx="0" cy="1282485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369902" y="2410991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>
                        <a:latin typeface="+mj-lt"/>
                      </a:rPr>
                      <a:t>Eg</a:t>
                    </a:r>
                    <a:r>
                      <a:rPr lang="en-US" altLang="zh-CN" i="1" dirty="0" smtClean="0">
                        <a:latin typeface="+mj-lt"/>
                      </a:rPr>
                      <a:t>(x</a:t>
                    </a:r>
                    <a:r>
                      <a:rPr lang="en-US" altLang="zh-CN" i="1" dirty="0">
                        <a:latin typeface="+mj-lt"/>
                      </a:rPr>
                      <a:t>)</a:t>
                    </a:r>
                    <a:endParaRPr lang="en-US" i="1" dirty="0">
                      <a:latin typeface="+mj-lt"/>
                    </a:endParaRPr>
                  </a:p>
                </p:txBody>
              </p:sp>
            </p:grpSp>
            <p:sp>
              <p:nvSpPr>
                <p:cNvPr id="84" name="TextBox 83"/>
                <p:cNvSpPr txBox="1"/>
                <p:nvPr/>
              </p:nvSpPr>
              <p:spPr>
                <a:xfrm>
                  <a:off x="6861245" y="724721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c</a:t>
                  </a:r>
                  <a:r>
                    <a:rPr lang="en-US" altLang="zh-CN" i="1" dirty="0" smtClean="0">
                      <a:latin typeface="+mj-lt"/>
                    </a:rPr>
                    <a:t>(z)</a:t>
                  </a:r>
                  <a:endParaRPr lang="en-US" i="1" dirty="0">
                    <a:latin typeface="+mj-lt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6988245" y="4097262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v</a:t>
                  </a:r>
                  <a:r>
                    <a:rPr lang="en-US" altLang="zh-CN" i="1" dirty="0" smtClean="0">
                      <a:latin typeface="+mj-lt"/>
                    </a:rPr>
                    <a:t>(z)</a:t>
                  </a:r>
                  <a:endParaRPr lang="en-US" i="1" dirty="0">
                    <a:latin typeface="+mj-lt"/>
                  </a:endParaRPr>
                </a:p>
              </p:txBody>
            </p:sp>
            <p:grpSp>
              <p:nvGrpSpPr>
                <p:cNvPr id="96" name="Group 95"/>
                <p:cNvGrpSpPr/>
                <p:nvPr/>
              </p:nvGrpSpPr>
              <p:grpSpPr>
                <a:xfrm>
                  <a:off x="6140450" y="909387"/>
                  <a:ext cx="736600" cy="1045028"/>
                  <a:chOff x="5369902" y="1954415"/>
                  <a:chExt cx="736600" cy="1045028"/>
                </a:xfrm>
              </p:grpSpPr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5729130" y="1954415"/>
                    <a:ext cx="0" cy="1045028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5369902" y="2226326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altLang="zh-CN" i="1" dirty="0" smtClean="0">
                        <a:latin typeface="+mj-lt"/>
                      </a:rPr>
                      <a:t>Δ</a:t>
                    </a:r>
                    <a:r>
                      <a:rPr lang="en-US" altLang="zh-CN" i="1" dirty="0" err="1" smtClean="0">
                        <a:latin typeface="+mj-lt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+mj-lt"/>
                      </a:rPr>
                      <a:t>c</a:t>
                    </a:r>
                    <a:endParaRPr lang="en-US" i="1" baseline="-250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6199796" y="3236900"/>
                  <a:ext cx="736600" cy="1045028"/>
                  <a:chOff x="5454126" y="1954415"/>
                  <a:chExt cx="736600" cy="1045028"/>
                </a:xfrm>
              </p:grpSpPr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5729130" y="1954415"/>
                    <a:ext cx="0" cy="1045028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5454126" y="2226326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altLang="zh-CN" i="1" dirty="0" smtClean="0">
                        <a:latin typeface="+mj-lt"/>
                      </a:rPr>
                      <a:t>Δ</a:t>
                    </a:r>
                    <a:r>
                      <a:rPr lang="en-US" altLang="zh-CN" i="1" dirty="0" err="1" smtClean="0">
                        <a:latin typeface="+mj-lt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+mj-lt"/>
                      </a:rPr>
                      <a:t>v</a:t>
                    </a:r>
                    <a:endParaRPr lang="en-US" i="1" baseline="-25000" dirty="0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109" name="Group 108"/>
              <p:cNvGrpSpPr/>
              <p:nvPr/>
            </p:nvGrpSpPr>
            <p:grpSpPr>
              <a:xfrm>
                <a:off x="1371216" y="909387"/>
                <a:ext cx="2264229" cy="771733"/>
                <a:chOff x="4762116" y="1992300"/>
                <a:chExt cx="2264229" cy="1045028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62116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516859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5516859" y="3037328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271602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6271602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 flipV="1">
                <a:off x="1371216" y="3508810"/>
                <a:ext cx="2264229" cy="773116"/>
                <a:chOff x="4762116" y="1992300"/>
                <a:chExt cx="2264229" cy="104502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62116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5516859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516859" y="3037328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6271602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271602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2144102" y="1954415"/>
                <a:ext cx="736600" cy="1282485"/>
                <a:chOff x="5369902" y="1954415"/>
                <a:chExt cx="736600" cy="1282485"/>
              </a:xfrm>
            </p:grpSpPr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5729130" y="1954415"/>
                  <a:ext cx="0" cy="1282485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/>
                <p:cNvSpPr txBox="1"/>
                <p:nvPr/>
              </p:nvSpPr>
              <p:spPr>
                <a:xfrm>
                  <a:off x="5369902" y="2410991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Eg</a:t>
                  </a:r>
                  <a:r>
                    <a:rPr lang="en-US" altLang="zh-CN" i="1" dirty="0" smtClean="0">
                      <a:latin typeface="+mj-lt"/>
                    </a:rPr>
                    <a:t>(x</a:t>
                  </a:r>
                  <a:r>
                    <a:rPr lang="en-US" altLang="zh-CN" i="1" dirty="0">
                      <a:latin typeface="+mj-lt"/>
                    </a:rPr>
                    <a:t>)</a:t>
                  </a:r>
                  <a:endParaRPr lang="en-US" i="1" dirty="0">
                    <a:latin typeface="+mj-lt"/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3635445" y="724721"/>
                <a:ext cx="73660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 smtClean="0">
                    <a:latin typeface="+mj-lt"/>
                  </a:rPr>
                  <a:t>E</a:t>
                </a:r>
                <a:r>
                  <a:rPr lang="en-US" altLang="zh-CN" i="1" baseline="-25000" dirty="0" err="1" smtClean="0">
                    <a:latin typeface="+mj-lt"/>
                  </a:rPr>
                  <a:t>c</a:t>
                </a:r>
                <a:r>
                  <a:rPr lang="en-US" altLang="zh-CN" i="1" dirty="0" smtClean="0">
                    <a:latin typeface="+mj-lt"/>
                  </a:rPr>
                  <a:t>(z)</a:t>
                </a:r>
                <a:endParaRPr lang="en-US" i="1" dirty="0">
                  <a:latin typeface="+mj-lt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62445" y="4097262"/>
                <a:ext cx="73660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 smtClean="0">
                    <a:latin typeface="+mj-lt"/>
                  </a:rPr>
                  <a:t>E</a:t>
                </a:r>
                <a:r>
                  <a:rPr lang="en-US" altLang="zh-CN" i="1" baseline="-25000" dirty="0" err="1" smtClean="0">
                    <a:latin typeface="+mj-lt"/>
                  </a:rPr>
                  <a:t>v</a:t>
                </a:r>
                <a:r>
                  <a:rPr lang="en-US" altLang="zh-CN" i="1" dirty="0" smtClean="0">
                    <a:latin typeface="+mj-lt"/>
                  </a:rPr>
                  <a:t>(z)</a:t>
                </a:r>
                <a:endParaRPr lang="en-US" i="1" dirty="0">
                  <a:latin typeface="+mj-lt"/>
                </a:endParaRP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2905194" y="909387"/>
                <a:ext cx="736600" cy="1045028"/>
                <a:chOff x="5305111" y="1954415"/>
                <a:chExt cx="736600" cy="1045028"/>
              </a:xfrm>
            </p:grpSpPr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5729130" y="1954415"/>
                  <a:ext cx="0" cy="1045028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/>
                <p:cNvSpPr txBox="1"/>
                <p:nvPr/>
              </p:nvSpPr>
              <p:spPr>
                <a:xfrm>
                  <a:off x="5305111" y="2226326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i="1" dirty="0" smtClean="0">
                      <a:latin typeface="+mj-lt"/>
                    </a:rPr>
                    <a:t>Δ</a:t>
                  </a:r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c</a:t>
                  </a:r>
                  <a:endParaRPr lang="en-US" i="1" baseline="-25000" dirty="0">
                    <a:latin typeface="+mj-lt"/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927821" y="3236900"/>
                <a:ext cx="736600" cy="1045028"/>
                <a:chOff x="5407951" y="1954415"/>
                <a:chExt cx="736600" cy="1045028"/>
              </a:xfrm>
            </p:grpSpPr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5729130" y="1954415"/>
                  <a:ext cx="0" cy="1045028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5407951" y="2226326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i="1" dirty="0" smtClean="0">
                      <a:latin typeface="+mj-lt"/>
                    </a:rPr>
                    <a:t>Δ</a:t>
                  </a:r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v</a:t>
                  </a:r>
                  <a:endParaRPr lang="en-US" i="1" baseline="-25000" dirty="0">
                    <a:latin typeface="+mj-lt"/>
                  </a:endParaRPr>
                </a:p>
              </p:txBody>
            </p:sp>
          </p:grp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2681130" y="1681120"/>
                <a:ext cx="0" cy="27329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2591847" y="1669359"/>
                <a:ext cx="736600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 smtClean="0">
                    <a:latin typeface="+mj-lt"/>
                  </a:rPr>
                  <a:t>P</a:t>
                </a:r>
                <a:r>
                  <a:rPr lang="en-US" altLang="zh-CN" sz="1600" i="1" baseline="-25000" dirty="0">
                    <a:latin typeface="+mj-lt"/>
                  </a:rPr>
                  <a:t>c</a:t>
                </a:r>
                <a:endParaRPr lang="en-US" sz="1600" i="1" baseline="-25000" dirty="0">
                  <a:latin typeface="+mj-lt"/>
                </a:endParaRPr>
              </a:p>
            </p:txBody>
          </p:sp>
          <p:cxnSp>
            <p:nvCxnSpPr>
              <p:cNvPr id="139" name="Straight Arrow Connector 138"/>
              <p:cNvCxnSpPr/>
              <p:nvPr/>
            </p:nvCxnSpPr>
            <p:spPr>
              <a:xfrm>
                <a:off x="2681130" y="3235515"/>
                <a:ext cx="0" cy="52389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2550450" y="3214884"/>
                <a:ext cx="736600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 smtClean="0">
                    <a:latin typeface="+mj-lt"/>
                  </a:rPr>
                  <a:t>-P</a:t>
                </a:r>
                <a:r>
                  <a:rPr lang="el-GR" altLang="zh-CN" sz="1600" i="1" baseline="-25000" dirty="0" smtClean="0">
                    <a:latin typeface="+mj-lt"/>
                  </a:rPr>
                  <a:t>ε</a:t>
                </a:r>
                <a:endParaRPr lang="en-US" sz="1600" i="1" baseline="-25000" dirty="0">
                  <a:latin typeface="+mj-lt"/>
                </a:endParaRP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837347" y="3759414"/>
                <a:ext cx="11228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2032000" y="3508810"/>
                <a:ext cx="0" cy="50439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125959" y="4013200"/>
                <a:ext cx="754743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491868" y="4013200"/>
                <a:ext cx="1388834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491868" y="3508810"/>
                <a:ext cx="1388834" cy="0"/>
              </a:xfrm>
              <a:prstGeom prst="line">
                <a:avLst/>
              </a:prstGeom>
              <a:ln w="19050">
                <a:noFill/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/>
              <p:cNvSpPr txBox="1"/>
              <p:nvPr/>
            </p:nvSpPr>
            <p:spPr>
              <a:xfrm>
                <a:off x="1491868" y="3758027"/>
                <a:ext cx="736600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dirty="0" smtClean="0">
                    <a:latin typeface="+mj-lt"/>
                  </a:rPr>
                  <a:t>Q</a:t>
                </a:r>
                <a:r>
                  <a:rPr lang="el-GR" altLang="zh-CN" sz="1200" i="1" baseline="-25000" dirty="0" smtClean="0">
                    <a:latin typeface="+mj-lt"/>
                  </a:rPr>
                  <a:t>ε</a:t>
                </a:r>
                <a:endParaRPr lang="en-US" sz="1200" i="1" baseline="-25000" dirty="0">
                  <a:latin typeface="+mj-lt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459976" y="3496078"/>
                <a:ext cx="736600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dirty="0" smtClean="0">
                    <a:latin typeface="+mj-lt"/>
                  </a:rPr>
                  <a:t>-Q</a:t>
                </a:r>
                <a:r>
                  <a:rPr lang="el-GR" altLang="zh-CN" sz="1200" i="1" baseline="-25000" dirty="0" smtClean="0">
                    <a:latin typeface="+mj-lt"/>
                  </a:rPr>
                  <a:t>ε</a:t>
                </a:r>
                <a:endParaRPr lang="en-US" sz="1200" i="1" baseline="-25000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91337" y="3402087"/>
                    <a:ext cx="1436777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𝑣𝐻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1200" i="1" dirty="0" smtClean="0"/>
                          <m:t>P</m:t>
                        </m:r>
                        <m:r>
                          <m:rPr>
                            <m:nor/>
                          </m:rPr>
                          <a:rPr lang="el-GR" altLang="zh-CN" sz="1200" i="1" baseline="-25000" dirty="0" smtClean="0"/>
                          <m:t>ε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altLang="zh-CN" sz="1200" i="1" dirty="0" smtClean="0"/>
                      <a:t>Q</a:t>
                    </a:r>
                    <a:r>
                      <a:rPr lang="el-GR" altLang="zh-CN" sz="1200" i="1" baseline="-25000" dirty="0" smtClean="0"/>
                      <a:t>ε</a:t>
                    </a:r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37" y="3402087"/>
                    <a:ext cx="1436777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521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191930" y="3838356"/>
                    <a:ext cx="1336184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𝑣𝐿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altLang="zh-CN" sz="1200" i="1" dirty="0" smtClean="0"/>
                      <a:t>P</a:t>
                    </a:r>
                    <a:r>
                      <a:rPr lang="el-GR" altLang="zh-CN" sz="1200" i="1" baseline="-25000" dirty="0" smtClean="0"/>
                      <a:t>ε</a:t>
                    </a:r>
                    <a:r>
                      <a:rPr lang="en-US" altLang="zh-CN" sz="1200" i="1" dirty="0"/>
                      <a:t>+</a:t>
                    </a:r>
                    <a:r>
                      <a:rPr lang="en-US" altLang="zh-CN" sz="1200" i="1" dirty="0" smtClean="0"/>
                      <a:t>Q</a:t>
                    </a:r>
                    <a:r>
                      <a:rPr lang="el-GR" altLang="zh-CN" sz="1200" i="1" baseline="-25000" dirty="0" smtClean="0"/>
                      <a:t>ε</a:t>
                    </a:r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30" y="3838356"/>
                    <a:ext cx="1336184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2222" b="-17778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672261" y="3068069"/>
                    <a:ext cx="1152525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  <m:sup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61" y="3068069"/>
                    <a:ext cx="115252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7" name="Straight Connector 166"/>
              <p:cNvCxnSpPr/>
              <p:nvPr/>
            </p:nvCxnSpPr>
            <p:spPr>
              <a:xfrm>
                <a:off x="1662652" y="1674713"/>
                <a:ext cx="1067847" cy="68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94743" y="1511150"/>
                    <a:ext cx="1664086" cy="29578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8" name="TextBox 1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43" y="1511150"/>
                    <a:ext cx="1664086" cy="2957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8" name="Straight Connector 177"/>
              <p:cNvCxnSpPr/>
              <p:nvPr/>
            </p:nvCxnSpPr>
            <p:spPr>
              <a:xfrm>
                <a:off x="1483450" y="3508810"/>
                <a:ext cx="1388834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2538279" y="421105"/>
              <a:ext cx="22642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(a) Compressive strain</a:t>
              </a:r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851328" y="421105"/>
              <a:ext cx="22642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(b) Zero strain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73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94025" y="1708121"/>
            <a:ext cx="5449209" cy="3150404"/>
            <a:chOff x="2994025" y="1708121"/>
            <a:chExt cx="5449209" cy="315040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079750" y="2609850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84600" y="2609850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90950" y="3350078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95800" y="3350078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495800" y="4093028"/>
              <a:ext cx="660400" cy="145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802086" y="2981325"/>
              <a:ext cx="0" cy="495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469744" y="2486024"/>
              <a:ext cx="5297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6772" y="2483302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013122" y="3223530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717972" y="3223530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709807" y="3966480"/>
              <a:ext cx="44676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5146673" y="3476625"/>
              <a:ext cx="655413" cy="13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156200" y="3476625"/>
              <a:ext cx="0" cy="6309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469742" y="2483302"/>
              <a:ext cx="0" cy="495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5814329" y="2978602"/>
              <a:ext cx="655413" cy="13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214914" y="2344802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 smtClean="0"/>
                <a:t>0</a:t>
              </a:r>
              <a:endParaRPr lang="en-US" sz="1200" i="1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9272" y="3085030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27111" y="3867122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V2</a:t>
              </a:r>
              <a:endParaRPr lang="en-US" sz="1200" i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25456" y="2729143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err="1" smtClean="0"/>
                <a:t>V</a:t>
              </a:r>
              <a:r>
                <a:rPr lang="en-US" sz="1200" i="1" baseline="-25000" dirty="0" err="1" smtClean="0"/>
                <a:t>l</a:t>
              </a:r>
              <a:endParaRPr lang="en-US" sz="1200" i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0" y="2258044"/>
              <a:ext cx="526142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 smtClean="0"/>
                <a:t>l+1</a:t>
              </a:r>
              <a:endParaRPr lang="en-US" sz="1200" i="1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32486" y="3680555"/>
              <a:ext cx="506637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altLang="zh-CN" sz="1200" i="1" baseline="-25000" dirty="0" smtClean="0"/>
                <a:t>N+1</a:t>
              </a:r>
              <a:endParaRPr lang="en-US" sz="1200" i="1" baseline="-250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994025" y="4457700"/>
              <a:ext cx="54206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790950" y="3414774"/>
              <a:ext cx="0" cy="1042926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518807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sz="1200" i="1" baseline="-25000" dirty="0" smtClean="0"/>
                <a:t>0</a:t>
              </a:r>
              <a:endParaRPr lang="en-US" sz="1200" i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23657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/>
                <a:t>1</a:t>
              </a:r>
              <a:endParaRPr lang="en-US" sz="1200" i="1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30093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2</a:t>
              </a:r>
              <a:endParaRPr lang="en-US" sz="1200" i="1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97749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l-1</a:t>
              </a:r>
              <a:endParaRPr lang="en-US" sz="1200" i="1" baseline="-250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802086" y="3476625"/>
              <a:ext cx="12243" cy="98107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190343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 smtClean="0"/>
                <a:t>Z</a:t>
              </a:r>
              <a:r>
                <a:rPr lang="en-US" altLang="zh-CN" sz="1200" i="1" baseline="-25000" dirty="0" err="1" smtClean="0"/>
                <a:t>l</a:t>
              </a:r>
              <a:endParaRPr lang="en-US" sz="1200" i="1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34629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l+1</a:t>
              </a:r>
              <a:endParaRPr lang="en-US" sz="1200" i="1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98948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N+1</a:t>
              </a:r>
              <a:endParaRPr lang="en-US" sz="1200" i="1" baseline="-25000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790950" y="4333875"/>
              <a:ext cx="649287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961945" y="3998209"/>
              <a:ext cx="41252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h</a:t>
              </a:r>
              <a:r>
                <a:rPr lang="en-US" altLang="zh-CN" i="1" baseline="-25000" dirty="0" smtClean="0"/>
                <a:t>l</a:t>
              </a:r>
              <a:endParaRPr lang="en-US" i="1" baseline="-25000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973992" y="1708121"/>
              <a:ext cx="1039130" cy="636681"/>
              <a:chOff x="5974898" y="1309289"/>
              <a:chExt cx="1039130" cy="636681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5988051" y="1611302"/>
                <a:ext cx="518886" cy="9525"/>
              </a:xfrm>
              <a:prstGeom prst="straightConnector1">
                <a:avLst/>
              </a:prstGeom>
              <a:ln w="1905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6487886" y="1622867"/>
                <a:ext cx="518886" cy="9525"/>
              </a:xfrm>
              <a:prstGeom prst="straightConnector1">
                <a:avLst/>
              </a:prstGeom>
              <a:ln w="1905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487886" y="1309289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A</a:t>
                </a:r>
                <a:r>
                  <a:rPr lang="en-US" sz="1200" i="1" baseline="-25000" dirty="0" smtClean="0"/>
                  <a:t>l+1</a:t>
                </a:r>
                <a:endParaRPr lang="en-US" sz="1200" i="1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091014" y="1316635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A</a:t>
                </a:r>
                <a:r>
                  <a:rPr lang="en-US" sz="1200" i="1" baseline="-25000" dirty="0" smtClean="0"/>
                  <a:t>l</a:t>
                </a:r>
                <a:endParaRPr lang="en-US" sz="1200" i="1" baseline="-25000" dirty="0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5974898" y="1688346"/>
                <a:ext cx="518886" cy="9525"/>
              </a:xfrm>
              <a:prstGeom prst="straightConnector1">
                <a:avLst/>
              </a:prstGeom>
              <a:ln w="19050"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6474733" y="1699911"/>
                <a:ext cx="518886" cy="9525"/>
              </a:xfrm>
              <a:prstGeom prst="straightConnector1">
                <a:avLst/>
              </a:prstGeom>
              <a:ln w="19050"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6487886" y="1661625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B</a:t>
                </a:r>
                <a:r>
                  <a:rPr lang="en-US" sz="1200" i="1" baseline="-25000" dirty="0" smtClean="0"/>
                  <a:t>l+1</a:t>
                </a:r>
                <a:endParaRPr lang="en-US" sz="1200" i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081489" y="1668971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err="1" smtClean="0"/>
                  <a:t>B</a:t>
                </a:r>
                <a:r>
                  <a:rPr lang="en-US" sz="1200" i="1" baseline="-25000" dirty="0" err="1" smtClean="0"/>
                  <a:t>l</a:t>
                </a:r>
                <a:endParaRPr lang="en-US" sz="1200" i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35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24439" y="1450662"/>
            <a:ext cx="8878461" cy="4758983"/>
            <a:chOff x="1624439" y="1450662"/>
            <a:chExt cx="8878461" cy="47589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097" y="1832184"/>
              <a:ext cx="4181276" cy="4377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716" y="1832183"/>
              <a:ext cx="4189184" cy="4377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624439" y="1450662"/>
              <a:ext cx="164127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(a) Zeros Bias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4059" y="1450662"/>
              <a:ext cx="164127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(b) </a:t>
              </a:r>
              <a:r>
                <a:rPr lang="en-US" altLang="zh-CN" dirty="0" smtClean="0"/>
                <a:t>18</a:t>
              </a:r>
              <a:r>
                <a:rPr lang="en-US" dirty="0" smtClean="0"/>
                <a:t>KV/cm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880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90532" y="1235075"/>
            <a:ext cx="11569705" cy="4324350"/>
            <a:chOff x="490532" y="1235075"/>
            <a:chExt cx="11569705" cy="4324350"/>
          </a:xfrm>
        </p:grpSpPr>
        <p:grpSp>
          <p:nvGrpSpPr>
            <p:cNvPr id="22" name="Group 21"/>
            <p:cNvGrpSpPr/>
            <p:nvPr/>
          </p:nvGrpSpPr>
          <p:grpSpPr>
            <a:xfrm>
              <a:off x="534987" y="1235075"/>
              <a:ext cx="11525250" cy="4324350"/>
              <a:chOff x="452437" y="1304925"/>
              <a:chExt cx="11525250" cy="432435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52437" y="1304925"/>
                <a:ext cx="11525250" cy="4324350"/>
                <a:chOff x="433387" y="1476375"/>
                <a:chExt cx="11525250" cy="432435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387" y="1476375"/>
                  <a:ext cx="5762625" cy="4324350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012" y="1476375"/>
                  <a:ext cx="5762625" cy="4324350"/>
                </a:xfrm>
                <a:prstGeom prst="rect">
                  <a:avLst/>
                </a:prstGeom>
              </p:spPr>
            </p:pic>
          </p:grpSp>
          <p:sp>
            <p:nvSpPr>
              <p:cNvPr id="8" name="TextBox 7"/>
              <p:cNvSpPr txBox="1"/>
              <p:nvPr/>
            </p:nvSpPr>
            <p:spPr>
              <a:xfrm>
                <a:off x="4114800" y="1809750"/>
                <a:ext cx="685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err="1" smtClean="0"/>
                  <a:t>E</a:t>
                </a:r>
                <a:r>
                  <a:rPr lang="en-US" i="1" baseline="-25000" dirty="0" err="1" smtClean="0"/>
                  <a:t>e-</a:t>
                </a:r>
                <a:r>
                  <a:rPr lang="en-US" altLang="zh-CN" i="1" baseline="-25000" dirty="0" err="1" smtClean="0"/>
                  <a:t>hh</a:t>
                </a:r>
                <a:endParaRPr lang="en-US" i="1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847973" y="2457450"/>
                <a:ext cx="323851" cy="55245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16250" y="2129909"/>
                <a:ext cx="2528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 Binding Energy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35893" y="3684091"/>
                <a:ext cx="2528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Without Binding Energy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3171823" y="4053423"/>
                <a:ext cx="323851" cy="55245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7008018" y="3467100"/>
                <a:ext cx="2528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Without Binding Energy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8715371" y="3868757"/>
                <a:ext cx="323851" cy="704314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536905" y="2875478"/>
                <a:ext cx="323851" cy="55245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8384988" y="2473821"/>
                <a:ext cx="2178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 Binding Energy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85875" y="1669018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(a) 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48500" y="1739384"/>
                <a:ext cx="511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(b) 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838531" y="1809750"/>
                <a:ext cx="685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err="1" smtClean="0"/>
                  <a:t>E</a:t>
                </a:r>
                <a:r>
                  <a:rPr lang="en-US" i="1" baseline="-25000" dirty="0" err="1" smtClean="0"/>
                  <a:t>e-</a:t>
                </a:r>
                <a:r>
                  <a:rPr lang="en-US" altLang="zh-CN" i="1" baseline="-25000" dirty="0" err="1" smtClean="0"/>
                  <a:t>lh</a:t>
                </a:r>
                <a:endParaRPr lang="en-US" i="1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16200000">
              <a:off x="-746031" y="3116163"/>
              <a:ext cx="28424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Absorption Edge (nm)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4980692" y="3212584"/>
              <a:ext cx="28424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Absorption Edge (nm)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918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87" y="1266825"/>
            <a:ext cx="5762625" cy="432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2" y="1266825"/>
            <a:ext cx="57626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1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30955" y="1071976"/>
            <a:ext cx="3004820" cy="2110437"/>
            <a:chOff x="1211580" y="1729201"/>
            <a:chExt cx="3004820" cy="2110437"/>
          </a:xfrm>
        </p:grpSpPr>
        <p:grpSp>
          <p:nvGrpSpPr>
            <p:cNvPr id="5" name="Group 4"/>
            <p:cNvGrpSpPr/>
            <p:nvPr/>
          </p:nvGrpSpPr>
          <p:grpSpPr>
            <a:xfrm>
              <a:off x="1211580" y="1813560"/>
              <a:ext cx="1965960" cy="1943102"/>
              <a:chOff x="728207" y="1813560"/>
              <a:chExt cx="2449333" cy="194310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07" y="1821543"/>
                <a:ext cx="2447925" cy="1736998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731520" y="1813560"/>
                <a:ext cx="2446020" cy="10668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30112" y="3147060"/>
                <a:ext cx="2446020" cy="1600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0112" y="3463291"/>
                <a:ext cx="2446020" cy="137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28207" y="3600451"/>
                <a:ext cx="2447925" cy="15621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3176410" y="1860006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543300" y="1729201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 smtClean="0"/>
                <a:t>InGaAs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3300" y="2186401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p-</a:t>
              </a:r>
              <a:r>
                <a:rPr lang="en-US" altLang="zh-CN" sz="1200" dirty="0" err="1" smtClean="0"/>
                <a:t>InP</a:t>
              </a:r>
              <a:endParaRPr lang="en-US" sz="12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176410" y="2317206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76410" y="3231606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176410" y="3558540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43300" y="3065017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SCH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3300" y="3420041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SCH</a:t>
              </a:r>
              <a:endParaRPr lang="en-US" sz="12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76410" y="3376952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43300" y="3259696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MQW</a:t>
              </a:r>
              <a:endParaRPr lang="en-US" sz="12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176410" y="3683705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43300" y="3562639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n-</a:t>
              </a:r>
              <a:r>
                <a:rPr lang="en-US" sz="1200" dirty="0" err="1" smtClean="0"/>
                <a:t>InP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926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</TotalTime>
  <Words>440</Words>
  <Application>Microsoft Office PowerPoint</Application>
  <PresentationFormat>Widescreen</PresentationFormat>
  <Paragraphs>160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宋体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tiao</dc:creator>
  <cp:lastModifiedBy>tiao</cp:lastModifiedBy>
  <cp:revision>105</cp:revision>
  <dcterms:created xsi:type="dcterms:W3CDTF">2016-02-29T02:09:36Z</dcterms:created>
  <dcterms:modified xsi:type="dcterms:W3CDTF">2016-03-13T13:07:11Z</dcterms:modified>
</cp:coreProperties>
</file>