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48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2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0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9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1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58F5-A420-42E5-A89A-E1DF478DA35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5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2998306" y="1527881"/>
            <a:ext cx="6253383" cy="3083300"/>
            <a:chOff x="3041337" y="1721518"/>
            <a:chExt cx="6253383" cy="3083300"/>
          </a:xfrm>
        </p:grpSpPr>
        <p:grpSp>
          <p:nvGrpSpPr>
            <p:cNvPr id="63" name="Group 62"/>
            <p:cNvGrpSpPr/>
            <p:nvPr/>
          </p:nvGrpSpPr>
          <p:grpSpPr>
            <a:xfrm>
              <a:off x="6317022" y="1721518"/>
              <a:ext cx="2977698" cy="3083300"/>
              <a:chOff x="2907962" y="1864938"/>
              <a:chExt cx="2977698" cy="3083300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3746126" y="3289332"/>
                <a:ext cx="0" cy="8686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2907962" y="1864938"/>
                <a:ext cx="2977698" cy="3083300"/>
                <a:chOff x="1376818" y="1826984"/>
                <a:chExt cx="2977698" cy="3083300"/>
              </a:xfrm>
            </p:grpSpPr>
            <p:sp>
              <p:nvSpPr>
                <p:cNvPr id="5" name="文本框 53"/>
                <p:cNvSpPr txBox="1"/>
                <p:nvPr/>
              </p:nvSpPr>
              <p:spPr>
                <a:xfrm flipH="1">
                  <a:off x="1813989" y="1826984"/>
                  <a:ext cx="13329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i="1" dirty="0" smtClean="0"/>
                    <a:t>F</a:t>
                  </a:r>
                  <a:r>
                    <a:rPr lang="en-US" i="1" dirty="0" smtClean="0"/>
                    <a:t>&lt;0</a:t>
                  </a:r>
                  <a:endParaRPr lang="en-US" i="1" dirty="0"/>
                </a:p>
              </p:txBody>
            </p:sp>
            <p:sp>
              <p:nvSpPr>
                <p:cNvPr id="6" name="文本框 60"/>
                <p:cNvSpPr txBox="1"/>
                <p:nvPr/>
              </p:nvSpPr>
              <p:spPr>
                <a:xfrm flipH="1">
                  <a:off x="3684494" y="3011392"/>
                  <a:ext cx="5409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/>
                    <a:t>E</a:t>
                  </a:r>
                  <a:r>
                    <a:rPr lang="en-US" altLang="zh-CN" i="1" baseline="-25000" dirty="0" smtClean="0"/>
                    <a:t>e1</a:t>
                  </a:r>
                  <a:endParaRPr lang="en-US" i="1" baseline="-25000" dirty="0"/>
                </a:p>
              </p:txBody>
            </p:sp>
            <p:sp>
              <p:nvSpPr>
                <p:cNvPr id="7" name="文本框 61"/>
                <p:cNvSpPr txBox="1"/>
                <p:nvPr/>
              </p:nvSpPr>
              <p:spPr>
                <a:xfrm flipH="1">
                  <a:off x="3674096" y="3944537"/>
                  <a:ext cx="6804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/>
                    <a:t>E</a:t>
                  </a:r>
                  <a:r>
                    <a:rPr lang="en-US" altLang="zh-CN" i="1" baseline="-25000" dirty="0" smtClean="0"/>
                    <a:t>hh1</a:t>
                  </a:r>
                  <a:endParaRPr lang="en-US" i="1" baseline="-25000" dirty="0"/>
                </a:p>
              </p:txBody>
            </p:sp>
            <p:cxnSp>
              <p:nvCxnSpPr>
                <p:cNvPr id="8" name="直接连接符 63"/>
                <p:cNvCxnSpPr/>
                <p:nvPr/>
              </p:nvCxnSpPr>
              <p:spPr>
                <a:xfrm flipH="1">
                  <a:off x="1695894" y="3653263"/>
                  <a:ext cx="1988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文本框 64"/>
                <p:cNvSpPr txBox="1"/>
                <p:nvPr/>
              </p:nvSpPr>
              <p:spPr>
                <a:xfrm flipH="1">
                  <a:off x="3680937" y="3462474"/>
                  <a:ext cx="5409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/>
                    <a:t>E</a:t>
                  </a:r>
                  <a:r>
                    <a:rPr lang="en-US" altLang="zh-CN" i="1" baseline="-25000" dirty="0" smtClean="0"/>
                    <a:t>F</a:t>
                  </a:r>
                  <a:endParaRPr lang="en-US" i="1" baseline="-25000" dirty="0"/>
                </a:p>
              </p:txBody>
            </p:sp>
            <p:grpSp>
              <p:nvGrpSpPr>
                <p:cNvPr id="10" name="组合 83"/>
                <p:cNvGrpSpPr/>
                <p:nvPr/>
              </p:nvGrpSpPr>
              <p:grpSpPr>
                <a:xfrm flipH="1">
                  <a:off x="1912026" y="2859308"/>
                  <a:ext cx="1313330" cy="385720"/>
                  <a:chOff x="5022850" y="3192169"/>
                  <a:chExt cx="1351474" cy="385720"/>
                </a:xfrm>
              </p:grpSpPr>
              <p:sp>
                <p:nvSpPr>
                  <p:cNvPr id="30" name="任意多边形 84"/>
                  <p:cNvSpPr/>
                  <p:nvPr/>
                </p:nvSpPr>
                <p:spPr>
                  <a:xfrm>
                    <a:off x="5022850" y="3192169"/>
                    <a:ext cx="946246" cy="385720"/>
                  </a:xfrm>
                  <a:custGeom>
                    <a:avLst/>
                    <a:gdLst>
                      <a:gd name="connsiteX0" fmla="*/ 0 w 711200"/>
                      <a:gd name="connsiteY0" fmla="*/ 382881 h 385720"/>
                      <a:gd name="connsiteX1" fmla="*/ 203200 w 711200"/>
                      <a:gd name="connsiteY1" fmla="*/ 376531 h 385720"/>
                      <a:gd name="connsiteX2" fmla="*/ 323850 w 711200"/>
                      <a:gd name="connsiteY2" fmla="*/ 306681 h 385720"/>
                      <a:gd name="connsiteX3" fmla="*/ 412750 w 711200"/>
                      <a:gd name="connsiteY3" fmla="*/ 192381 h 385720"/>
                      <a:gd name="connsiteX4" fmla="*/ 463550 w 711200"/>
                      <a:gd name="connsiteY4" fmla="*/ 103481 h 385720"/>
                      <a:gd name="connsiteX5" fmla="*/ 539750 w 711200"/>
                      <a:gd name="connsiteY5" fmla="*/ 27281 h 385720"/>
                      <a:gd name="connsiteX6" fmla="*/ 628650 w 711200"/>
                      <a:gd name="connsiteY6" fmla="*/ 1881 h 385720"/>
                      <a:gd name="connsiteX7" fmla="*/ 711200 w 711200"/>
                      <a:gd name="connsiteY7" fmla="*/ 1881 h 38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1200" h="385720">
                        <a:moveTo>
                          <a:pt x="0" y="382881"/>
                        </a:moveTo>
                        <a:cubicBezTo>
                          <a:pt x="74612" y="386056"/>
                          <a:pt x="149225" y="389231"/>
                          <a:pt x="203200" y="376531"/>
                        </a:cubicBezTo>
                        <a:cubicBezTo>
                          <a:pt x="257175" y="363831"/>
                          <a:pt x="288925" y="337373"/>
                          <a:pt x="323850" y="306681"/>
                        </a:cubicBezTo>
                        <a:cubicBezTo>
                          <a:pt x="358775" y="275989"/>
                          <a:pt x="389467" y="226248"/>
                          <a:pt x="412750" y="192381"/>
                        </a:cubicBezTo>
                        <a:cubicBezTo>
                          <a:pt x="436033" y="158514"/>
                          <a:pt x="442383" y="130998"/>
                          <a:pt x="463550" y="103481"/>
                        </a:cubicBezTo>
                        <a:cubicBezTo>
                          <a:pt x="484717" y="75964"/>
                          <a:pt x="512233" y="44214"/>
                          <a:pt x="539750" y="27281"/>
                        </a:cubicBezTo>
                        <a:cubicBezTo>
                          <a:pt x="567267" y="10348"/>
                          <a:pt x="600075" y="6114"/>
                          <a:pt x="628650" y="1881"/>
                        </a:cubicBezTo>
                        <a:cubicBezTo>
                          <a:pt x="657225" y="-2352"/>
                          <a:pt x="711200" y="1881"/>
                          <a:pt x="711200" y="1881"/>
                        </a:cubicBezTo>
                      </a:path>
                    </a:pathLst>
                  </a:cu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任意多边形 85"/>
                  <p:cNvSpPr/>
                  <p:nvPr/>
                </p:nvSpPr>
                <p:spPr>
                  <a:xfrm flipH="1">
                    <a:off x="5964109" y="3192169"/>
                    <a:ext cx="410215" cy="385720"/>
                  </a:xfrm>
                  <a:custGeom>
                    <a:avLst/>
                    <a:gdLst>
                      <a:gd name="connsiteX0" fmla="*/ 0 w 711200"/>
                      <a:gd name="connsiteY0" fmla="*/ 382881 h 385720"/>
                      <a:gd name="connsiteX1" fmla="*/ 203200 w 711200"/>
                      <a:gd name="connsiteY1" fmla="*/ 376531 h 385720"/>
                      <a:gd name="connsiteX2" fmla="*/ 323850 w 711200"/>
                      <a:gd name="connsiteY2" fmla="*/ 306681 h 385720"/>
                      <a:gd name="connsiteX3" fmla="*/ 412750 w 711200"/>
                      <a:gd name="connsiteY3" fmla="*/ 192381 h 385720"/>
                      <a:gd name="connsiteX4" fmla="*/ 463550 w 711200"/>
                      <a:gd name="connsiteY4" fmla="*/ 103481 h 385720"/>
                      <a:gd name="connsiteX5" fmla="*/ 539750 w 711200"/>
                      <a:gd name="connsiteY5" fmla="*/ 27281 h 385720"/>
                      <a:gd name="connsiteX6" fmla="*/ 628650 w 711200"/>
                      <a:gd name="connsiteY6" fmla="*/ 1881 h 385720"/>
                      <a:gd name="connsiteX7" fmla="*/ 711200 w 711200"/>
                      <a:gd name="connsiteY7" fmla="*/ 1881 h 38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1200" h="385720">
                        <a:moveTo>
                          <a:pt x="0" y="382881"/>
                        </a:moveTo>
                        <a:cubicBezTo>
                          <a:pt x="74612" y="386056"/>
                          <a:pt x="149225" y="389231"/>
                          <a:pt x="203200" y="376531"/>
                        </a:cubicBezTo>
                        <a:cubicBezTo>
                          <a:pt x="257175" y="363831"/>
                          <a:pt x="288925" y="337373"/>
                          <a:pt x="323850" y="306681"/>
                        </a:cubicBezTo>
                        <a:cubicBezTo>
                          <a:pt x="358775" y="275989"/>
                          <a:pt x="389467" y="226248"/>
                          <a:pt x="412750" y="192381"/>
                        </a:cubicBezTo>
                        <a:cubicBezTo>
                          <a:pt x="436033" y="158514"/>
                          <a:pt x="442383" y="130998"/>
                          <a:pt x="463550" y="103481"/>
                        </a:cubicBezTo>
                        <a:cubicBezTo>
                          <a:pt x="484717" y="75964"/>
                          <a:pt x="512233" y="44214"/>
                          <a:pt x="539750" y="27281"/>
                        </a:cubicBezTo>
                        <a:cubicBezTo>
                          <a:pt x="567267" y="10348"/>
                          <a:pt x="600075" y="6114"/>
                          <a:pt x="628650" y="1881"/>
                        </a:cubicBezTo>
                        <a:cubicBezTo>
                          <a:pt x="657225" y="-2352"/>
                          <a:pt x="711200" y="1881"/>
                          <a:pt x="711200" y="1881"/>
                        </a:cubicBezTo>
                      </a:path>
                    </a:pathLst>
                  </a:cu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" name="组合 87"/>
                <p:cNvGrpSpPr/>
                <p:nvPr/>
              </p:nvGrpSpPr>
              <p:grpSpPr>
                <a:xfrm rot="10800000" flipH="1">
                  <a:off x="2154312" y="4125971"/>
                  <a:ext cx="1285630" cy="343051"/>
                  <a:chOff x="5088695" y="3092410"/>
                  <a:chExt cx="1285630" cy="485488"/>
                </a:xfrm>
              </p:grpSpPr>
              <p:sp>
                <p:nvSpPr>
                  <p:cNvPr id="28" name="任意多边形 88"/>
                  <p:cNvSpPr/>
                  <p:nvPr/>
                </p:nvSpPr>
                <p:spPr>
                  <a:xfrm>
                    <a:off x="5088695" y="3092410"/>
                    <a:ext cx="805784" cy="477917"/>
                  </a:xfrm>
                  <a:custGeom>
                    <a:avLst/>
                    <a:gdLst>
                      <a:gd name="connsiteX0" fmla="*/ 0 w 711200"/>
                      <a:gd name="connsiteY0" fmla="*/ 382881 h 385720"/>
                      <a:gd name="connsiteX1" fmla="*/ 203200 w 711200"/>
                      <a:gd name="connsiteY1" fmla="*/ 376531 h 385720"/>
                      <a:gd name="connsiteX2" fmla="*/ 323850 w 711200"/>
                      <a:gd name="connsiteY2" fmla="*/ 306681 h 385720"/>
                      <a:gd name="connsiteX3" fmla="*/ 412750 w 711200"/>
                      <a:gd name="connsiteY3" fmla="*/ 192381 h 385720"/>
                      <a:gd name="connsiteX4" fmla="*/ 463550 w 711200"/>
                      <a:gd name="connsiteY4" fmla="*/ 103481 h 385720"/>
                      <a:gd name="connsiteX5" fmla="*/ 539750 w 711200"/>
                      <a:gd name="connsiteY5" fmla="*/ 27281 h 385720"/>
                      <a:gd name="connsiteX6" fmla="*/ 628650 w 711200"/>
                      <a:gd name="connsiteY6" fmla="*/ 1881 h 385720"/>
                      <a:gd name="connsiteX7" fmla="*/ 711200 w 711200"/>
                      <a:gd name="connsiteY7" fmla="*/ 1881 h 38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1200" h="385720">
                        <a:moveTo>
                          <a:pt x="0" y="382881"/>
                        </a:moveTo>
                        <a:cubicBezTo>
                          <a:pt x="74612" y="386056"/>
                          <a:pt x="149225" y="389231"/>
                          <a:pt x="203200" y="376531"/>
                        </a:cubicBezTo>
                        <a:cubicBezTo>
                          <a:pt x="257175" y="363831"/>
                          <a:pt x="288925" y="337373"/>
                          <a:pt x="323850" y="306681"/>
                        </a:cubicBezTo>
                        <a:cubicBezTo>
                          <a:pt x="358775" y="275989"/>
                          <a:pt x="389467" y="226248"/>
                          <a:pt x="412750" y="192381"/>
                        </a:cubicBezTo>
                        <a:cubicBezTo>
                          <a:pt x="436033" y="158514"/>
                          <a:pt x="442383" y="130998"/>
                          <a:pt x="463550" y="103481"/>
                        </a:cubicBezTo>
                        <a:cubicBezTo>
                          <a:pt x="484717" y="75964"/>
                          <a:pt x="512233" y="44214"/>
                          <a:pt x="539750" y="27281"/>
                        </a:cubicBezTo>
                        <a:cubicBezTo>
                          <a:pt x="567267" y="10348"/>
                          <a:pt x="600075" y="6114"/>
                          <a:pt x="628650" y="1881"/>
                        </a:cubicBezTo>
                        <a:cubicBezTo>
                          <a:pt x="657225" y="-2352"/>
                          <a:pt x="711200" y="1881"/>
                          <a:pt x="711200" y="1881"/>
                        </a:cubicBezTo>
                      </a:path>
                    </a:pathLst>
                  </a:cu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任意多边形 89"/>
                  <p:cNvSpPr/>
                  <p:nvPr/>
                </p:nvSpPr>
                <p:spPr>
                  <a:xfrm flipH="1">
                    <a:off x="5859137" y="3092419"/>
                    <a:ext cx="515188" cy="485479"/>
                  </a:xfrm>
                  <a:custGeom>
                    <a:avLst/>
                    <a:gdLst>
                      <a:gd name="connsiteX0" fmla="*/ 0 w 711200"/>
                      <a:gd name="connsiteY0" fmla="*/ 382881 h 385720"/>
                      <a:gd name="connsiteX1" fmla="*/ 203200 w 711200"/>
                      <a:gd name="connsiteY1" fmla="*/ 376531 h 385720"/>
                      <a:gd name="connsiteX2" fmla="*/ 323850 w 711200"/>
                      <a:gd name="connsiteY2" fmla="*/ 306681 h 385720"/>
                      <a:gd name="connsiteX3" fmla="*/ 412750 w 711200"/>
                      <a:gd name="connsiteY3" fmla="*/ 192381 h 385720"/>
                      <a:gd name="connsiteX4" fmla="*/ 463550 w 711200"/>
                      <a:gd name="connsiteY4" fmla="*/ 103481 h 385720"/>
                      <a:gd name="connsiteX5" fmla="*/ 539750 w 711200"/>
                      <a:gd name="connsiteY5" fmla="*/ 27281 h 385720"/>
                      <a:gd name="connsiteX6" fmla="*/ 628650 w 711200"/>
                      <a:gd name="connsiteY6" fmla="*/ 1881 h 385720"/>
                      <a:gd name="connsiteX7" fmla="*/ 711200 w 711200"/>
                      <a:gd name="connsiteY7" fmla="*/ 1881 h 38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1200" h="385720">
                        <a:moveTo>
                          <a:pt x="0" y="382881"/>
                        </a:moveTo>
                        <a:cubicBezTo>
                          <a:pt x="74612" y="386056"/>
                          <a:pt x="149225" y="389231"/>
                          <a:pt x="203200" y="376531"/>
                        </a:cubicBezTo>
                        <a:cubicBezTo>
                          <a:pt x="257175" y="363831"/>
                          <a:pt x="288925" y="337373"/>
                          <a:pt x="323850" y="306681"/>
                        </a:cubicBezTo>
                        <a:cubicBezTo>
                          <a:pt x="358775" y="275989"/>
                          <a:pt x="389467" y="226248"/>
                          <a:pt x="412750" y="192381"/>
                        </a:cubicBezTo>
                        <a:cubicBezTo>
                          <a:pt x="436033" y="158514"/>
                          <a:pt x="442383" y="130998"/>
                          <a:pt x="463550" y="103481"/>
                        </a:cubicBezTo>
                        <a:cubicBezTo>
                          <a:pt x="484717" y="75964"/>
                          <a:pt x="512233" y="44214"/>
                          <a:pt x="539750" y="27281"/>
                        </a:cubicBezTo>
                        <a:cubicBezTo>
                          <a:pt x="567267" y="10348"/>
                          <a:pt x="600075" y="6114"/>
                          <a:pt x="628650" y="1881"/>
                        </a:cubicBezTo>
                        <a:cubicBezTo>
                          <a:pt x="657225" y="-2352"/>
                          <a:pt x="711200" y="1881"/>
                          <a:pt x="711200" y="1881"/>
                        </a:cubicBezTo>
                      </a:path>
                    </a:pathLst>
                  </a:cu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 flipH="1">
                  <a:off x="1376818" y="2447568"/>
                  <a:ext cx="2503319" cy="2462716"/>
                  <a:chOff x="986082" y="2447568"/>
                  <a:chExt cx="2503319" cy="2462716"/>
                </a:xfrm>
              </p:grpSpPr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1657350" y="3898900"/>
                    <a:ext cx="1140084" cy="1619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H="1" flipV="1">
                    <a:off x="1211117" y="2447568"/>
                    <a:ext cx="463969" cy="703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986082" y="2517930"/>
                    <a:ext cx="2503319" cy="2392354"/>
                    <a:chOff x="986082" y="2517930"/>
                    <a:chExt cx="2503319" cy="2392354"/>
                  </a:xfrm>
                </p:grpSpPr>
                <p:cxnSp>
                  <p:nvCxnSpPr>
                    <p:cNvPr id="18" name="直接连接符 58"/>
                    <p:cNvCxnSpPr/>
                    <p:nvPr/>
                  </p:nvCxnSpPr>
                  <p:spPr>
                    <a:xfrm>
                      <a:off x="1167109" y="3249642"/>
                      <a:ext cx="195920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连接符 59"/>
                    <p:cNvCxnSpPr>
                      <a:stCxn id="7" idx="3"/>
                    </p:cNvCxnSpPr>
                    <p:nvPr/>
                  </p:nvCxnSpPr>
                  <p:spPr>
                    <a:xfrm flipV="1">
                      <a:off x="1192123" y="4128496"/>
                      <a:ext cx="1978202" cy="70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1657924" y="3892550"/>
                      <a:ext cx="0" cy="79375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986082" y="4594225"/>
                      <a:ext cx="671268" cy="9207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2799860" y="4060825"/>
                      <a:ext cx="0" cy="79057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>
                      <a:off x="2797434" y="4851400"/>
                      <a:ext cx="472816" cy="5888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V="1">
                      <a:off x="1670601" y="2517930"/>
                      <a:ext cx="0" cy="77256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2809339" y="2669023"/>
                      <a:ext cx="0" cy="78013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 flipV="1">
                      <a:off x="2809339" y="2669023"/>
                      <a:ext cx="680062" cy="10032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1675086" y="3287922"/>
                      <a:ext cx="1134253" cy="15885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2624007" y="3378438"/>
                  <a:ext cx="0" cy="6014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 flipH="1">
                  <a:off x="2480471" y="3507744"/>
                  <a:ext cx="44582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/>
                    <a:t>E</a:t>
                  </a:r>
                  <a:r>
                    <a:rPr lang="en-US" altLang="zh-CN" i="1" baseline="-25000" dirty="0" err="1" smtClean="0"/>
                    <a:t>g</a:t>
                  </a:r>
                  <a:endParaRPr lang="en-US" i="1" baseline="-25000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flipH="1">
                  <a:off x="1987627" y="3526247"/>
                  <a:ext cx="50937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altLang="zh-CN" i="1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hv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3632019" y="2216075"/>
                <a:ext cx="7451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3041337" y="1789666"/>
              <a:ext cx="2599675" cy="2863036"/>
              <a:chOff x="6462269" y="1864938"/>
              <a:chExt cx="2599675" cy="286303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462269" y="1864938"/>
                <a:ext cx="2599675" cy="2863036"/>
                <a:chOff x="4691526" y="1891485"/>
                <a:chExt cx="2599675" cy="2863036"/>
              </a:xfrm>
            </p:grpSpPr>
            <p:grpSp>
              <p:nvGrpSpPr>
                <p:cNvPr id="33" name="组合 54"/>
                <p:cNvGrpSpPr/>
                <p:nvPr/>
              </p:nvGrpSpPr>
              <p:grpSpPr>
                <a:xfrm>
                  <a:off x="4691526" y="2567258"/>
                  <a:ext cx="2599675" cy="2187263"/>
                  <a:chOff x="4501026" y="2975020"/>
                  <a:chExt cx="2599675" cy="2187263"/>
                </a:xfrm>
              </p:grpSpPr>
              <p:grpSp>
                <p:nvGrpSpPr>
                  <p:cNvPr id="43" name="组合 38"/>
                  <p:cNvGrpSpPr/>
                  <p:nvPr/>
                </p:nvGrpSpPr>
                <p:grpSpPr>
                  <a:xfrm>
                    <a:off x="4572000" y="2975020"/>
                    <a:ext cx="2292440" cy="772733"/>
                    <a:chOff x="1403797" y="2099256"/>
                    <a:chExt cx="2292440" cy="772733"/>
                  </a:xfrm>
                </p:grpSpPr>
                <p:cxnSp>
                  <p:nvCxnSpPr>
                    <p:cNvPr id="53" name="肘形连接符 36"/>
                    <p:cNvCxnSpPr/>
                    <p:nvPr/>
                  </p:nvCxnSpPr>
                  <p:spPr>
                    <a:xfrm>
                      <a:off x="1403797" y="2099256"/>
                      <a:ext cx="1146220" cy="772733"/>
                    </a:xfrm>
                    <a:prstGeom prst="bentConnector3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肘形连接符 37"/>
                    <p:cNvCxnSpPr/>
                    <p:nvPr/>
                  </p:nvCxnSpPr>
                  <p:spPr>
                    <a:xfrm flipH="1">
                      <a:off x="2550017" y="2099256"/>
                      <a:ext cx="1146220" cy="772733"/>
                    </a:xfrm>
                    <a:prstGeom prst="bentConnector3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" name="组合 39"/>
                  <p:cNvGrpSpPr/>
                  <p:nvPr/>
                </p:nvGrpSpPr>
                <p:grpSpPr>
                  <a:xfrm rot="10800000">
                    <a:off x="4572000" y="4389550"/>
                    <a:ext cx="2292440" cy="772733"/>
                    <a:chOff x="1403797" y="2099256"/>
                    <a:chExt cx="2292440" cy="772733"/>
                  </a:xfrm>
                </p:grpSpPr>
                <p:cxnSp>
                  <p:nvCxnSpPr>
                    <p:cNvPr id="51" name="肘形连接符 40"/>
                    <p:cNvCxnSpPr/>
                    <p:nvPr/>
                  </p:nvCxnSpPr>
                  <p:spPr>
                    <a:xfrm>
                      <a:off x="1403797" y="2099256"/>
                      <a:ext cx="1146220" cy="772733"/>
                    </a:xfrm>
                    <a:prstGeom prst="bentConnector3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肘形连接符 41"/>
                    <p:cNvCxnSpPr/>
                    <p:nvPr/>
                  </p:nvCxnSpPr>
                  <p:spPr>
                    <a:xfrm flipH="1">
                      <a:off x="2550017" y="2099256"/>
                      <a:ext cx="1146220" cy="772733"/>
                    </a:xfrm>
                    <a:prstGeom prst="bentConnector3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5" name="直接连接符 43"/>
                  <p:cNvCxnSpPr/>
                  <p:nvPr/>
                </p:nvCxnSpPr>
                <p:spPr>
                  <a:xfrm>
                    <a:off x="4889499" y="3567448"/>
                    <a:ext cx="164592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4"/>
                  <p:cNvCxnSpPr>
                    <a:endCxn id="48" idx="1"/>
                  </p:cNvCxnSpPr>
                  <p:nvPr/>
                </p:nvCxnSpPr>
                <p:spPr>
                  <a:xfrm>
                    <a:off x="4787900" y="4574216"/>
                    <a:ext cx="173301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文本框 45"/>
                  <p:cNvSpPr txBox="1"/>
                  <p:nvPr/>
                </p:nvSpPr>
                <p:spPr>
                  <a:xfrm>
                    <a:off x="6519879" y="3391611"/>
                    <a:ext cx="5409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e1</a:t>
                    </a:r>
                    <a:endParaRPr lang="en-US" i="1" baseline="-25000" dirty="0"/>
                  </a:p>
                </p:txBody>
              </p:sp>
              <p:sp>
                <p:nvSpPr>
                  <p:cNvPr id="48" name="文本框 46"/>
                  <p:cNvSpPr txBox="1"/>
                  <p:nvPr/>
                </p:nvSpPr>
                <p:spPr>
                  <a:xfrm>
                    <a:off x="6520910" y="4389550"/>
                    <a:ext cx="5797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hh1</a:t>
                    </a:r>
                    <a:endParaRPr lang="en-US" i="1" baseline="-25000" dirty="0"/>
                  </a:p>
                </p:txBody>
              </p:sp>
              <p:cxnSp>
                <p:nvCxnSpPr>
                  <p:cNvPr id="49" name="直接连接符 50"/>
                  <p:cNvCxnSpPr>
                    <a:endCxn id="50" idx="1"/>
                  </p:cNvCxnSpPr>
                  <p:nvPr/>
                </p:nvCxnSpPr>
                <p:spPr>
                  <a:xfrm>
                    <a:off x="4501026" y="4061025"/>
                    <a:ext cx="2020813" cy="0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文本框 51"/>
                  <p:cNvSpPr txBox="1"/>
                  <p:nvPr/>
                </p:nvSpPr>
                <p:spPr>
                  <a:xfrm>
                    <a:off x="6521839" y="3876359"/>
                    <a:ext cx="5409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F</a:t>
                    </a:r>
                    <a:endParaRPr lang="en-US" i="1" baseline="-25000" dirty="0"/>
                  </a:p>
                </p:txBody>
              </p:sp>
            </p:grpSp>
            <p:sp>
              <p:nvSpPr>
                <p:cNvPr id="34" name="文本框 52"/>
                <p:cNvSpPr txBox="1"/>
                <p:nvPr/>
              </p:nvSpPr>
              <p:spPr>
                <a:xfrm>
                  <a:off x="5232980" y="1891485"/>
                  <a:ext cx="13329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/>
                    <a:t>F=0</a:t>
                  </a:r>
                  <a:endParaRPr lang="en-US" i="1" dirty="0"/>
                </a:p>
              </p:txBody>
            </p:sp>
            <p:grpSp>
              <p:nvGrpSpPr>
                <p:cNvPr id="35" name="组合 75"/>
                <p:cNvGrpSpPr/>
                <p:nvPr/>
              </p:nvGrpSpPr>
              <p:grpSpPr>
                <a:xfrm>
                  <a:off x="5232980" y="2757799"/>
                  <a:ext cx="1351475" cy="385720"/>
                  <a:chOff x="5022850" y="3192169"/>
                  <a:chExt cx="1351475" cy="385720"/>
                </a:xfrm>
              </p:grpSpPr>
              <p:sp>
                <p:nvSpPr>
                  <p:cNvPr id="41" name="任意多边形 73"/>
                  <p:cNvSpPr/>
                  <p:nvPr/>
                </p:nvSpPr>
                <p:spPr>
                  <a:xfrm>
                    <a:off x="5022850" y="3192169"/>
                    <a:ext cx="711200" cy="385720"/>
                  </a:xfrm>
                  <a:custGeom>
                    <a:avLst/>
                    <a:gdLst>
                      <a:gd name="connsiteX0" fmla="*/ 0 w 711200"/>
                      <a:gd name="connsiteY0" fmla="*/ 382881 h 385720"/>
                      <a:gd name="connsiteX1" fmla="*/ 203200 w 711200"/>
                      <a:gd name="connsiteY1" fmla="*/ 376531 h 385720"/>
                      <a:gd name="connsiteX2" fmla="*/ 323850 w 711200"/>
                      <a:gd name="connsiteY2" fmla="*/ 306681 h 385720"/>
                      <a:gd name="connsiteX3" fmla="*/ 412750 w 711200"/>
                      <a:gd name="connsiteY3" fmla="*/ 192381 h 385720"/>
                      <a:gd name="connsiteX4" fmla="*/ 463550 w 711200"/>
                      <a:gd name="connsiteY4" fmla="*/ 103481 h 385720"/>
                      <a:gd name="connsiteX5" fmla="*/ 539750 w 711200"/>
                      <a:gd name="connsiteY5" fmla="*/ 27281 h 385720"/>
                      <a:gd name="connsiteX6" fmla="*/ 628650 w 711200"/>
                      <a:gd name="connsiteY6" fmla="*/ 1881 h 385720"/>
                      <a:gd name="connsiteX7" fmla="*/ 711200 w 711200"/>
                      <a:gd name="connsiteY7" fmla="*/ 1881 h 38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1200" h="385720">
                        <a:moveTo>
                          <a:pt x="0" y="382881"/>
                        </a:moveTo>
                        <a:cubicBezTo>
                          <a:pt x="74612" y="386056"/>
                          <a:pt x="149225" y="389231"/>
                          <a:pt x="203200" y="376531"/>
                        </a:cubicBezTo>
                        <a:cubicBezTo>
                          <a:pt x="257175" y="363831"/>
                          <a:pt x="288925" y="337373"/>
                          <a:pt x="323850" y="306681"/>
                        </a:cubicBezTo>
                        <a:cubicBezTo>
                          <a:pt x="358775" y="275989"/>
                          <a:pt x="389467" y="226248"/>
                          <a:pt x="412750" y="192381"/>
                        </a:cubicBezTo>
                        <a:cubicBezTo>
                          <a:pt x="436033" y="158514"/>
                          <a:pt x="442383" y="130998"/>
                          <a:pt x="463550" y="103481"/>
                        </a:cubicBezTo>
                        <a:cubicBezTo>
                          <a:pt x="484717" y="75964"/>
                          <a:pt x="512233" y="44214"/>
                          <a:pt x="539750" y="27281"/>
                        </a:cubicBezTo>
                        <a:cubicBezTo>
                          <a:pt x="567267" y="10348"/>
                          <a:pt x="600075" y="6114"/>
                          <a:pt x="628650" y="1881"/>
                        </a:cubicBezTo>
                        <a:cubicBezTo>
                          <a:pt x="657225" y="-2352"/>
                          <a:pt x="711200" y="1881"/>
                          <a:pt x="711200" y="1881"/>
                        </a:cubicBezTo>
                      </a:path>
                    </a:pathLst>
                  </a:cu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任意多边形 74"/>
                  <p:cNvSpPr/>
                  <p:nvPr/>
                </p:nvSpPr>
                <p:spPr>
                  <a:xfrm flipH="1">
                    <a:off x="5663125" y="3192169"/>
                    <a:ext cx="711200" cy="385720"/>
                  </a:xfrm>
                  <a:custGeom>
                    <a:avLst/>
                    <a:gdLst>
                      <a:gd name="connsiteX0" fmla="*/ 0 w 711200"/>
                      <a:gd name="connsiteY0" fmla="*/ 382881 h 385720"/>
                      <a:gd name="connsiteX1" fmla="*/ 203200 w 711200"/>
                      <a:gd name="connsiteY1" fmla="*/ 376531 h 385720"/>
                      <a:gd name="connsiteX2" fmla="*/ 323850 w 711200"/>
                      <a:gd name="connsiteY2" fmla="*/ 306681 h 385720"/>
                      <a:gd name="connsiteX3" fmla="*/ 412750 w 711200"/>
                      <a:gd name="connsiteY3" fmla="*/ 192381 h 385720"/>
                      <a:gd name="connsiteX4" fmla="*/ 463550 w 711200"/>
                      <a:gd name="connsiteY4" fmla="*/ 103481 h 385720"/>
                      <a:gd name="connsiteX5" fmla="*/ 539750 w 711200"/>
                      <a:gd name="connsiteY5" fmla="*/ 27281 h 385720"/>
                      <a:gd name="connsiteX6" fmla="*/ 628650 w 711200"/>
                      <a:gd name="connsiteY6" fmla="*/ 1881 h 385720"/>
                      <a:gd name="connsiteX7" fmla="*/ 711200 w 711200"/>
                      <a:gd name="connsiteY7" fmla="*/ 1881 h 38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1200" h="385720">
                        <a:moveTo>
                          <a:pt x="0" y="382881"/>
                        </a:moveTo>
                        <a:cubicBezTo>
                          <a:pt x="74612" y="386056"/>
                          <a:pt x="149225" y="389231"/>
                          <a:pt x="203200" y="376531"/>
                        </a:cubicBezTo>
                        <a:cubicBezTo>
                          <a:pt x="257175" y="363831"/>
                          <a:pt x="288925" y="337373"/>
                          <a:pt x="323850" y="306681"/>
                        </a:cubicBezTo>
                        <a:cubicBezTo>
                          <a:pt x="358775" y="275989"/>
                          <a:pt x="389467" y="226248"/>
                          <a:pt x="412750" y="192381"/>
                        </a:cubicBezTo>
                        <a:cubicBezTo>
                          <a:pt x="436033" y="158514"/>
                          <a:pt x="442383" y="130998"/>
                          <a:pt x="463550" y="103481"/>
                        </a:cubicBezTo>
                        <a:cubicBezTo>
                          <a:pt x="484717" y="75964"/>
                          <a:pt x="512233" y="44214"/>
                          <a:pt x="539750" y="27281"/>
                        </a:cubicBezTo>
                        <a:cubicBezTo>
                          <a:pt x="567267" y="10348"/>
                          <a:pt x="600075" y="6114"/>
                          <a:pt x="628650" y="1881"/>
                        </a:cubicBezTo>
                        <a:cubicBezTo>
                          <a:pt x="657225" y="-2352"/>
                          <a:pt x="711200" y="1881"/>
                          <a:pt x="711200" y="1881"/>
                        </a:cubicBezTo>
                      </a:path>
                    </a:pathLst>
                  </a:cu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组合 78"/>
                <p:cNvGrpSpPr/>
                <p:nvPr/>
              </p:nvGrpSpPr>
              <p:grpSpPr>
                <a:xfrm rot="10800000">
                  <a:off x="5177886" y="4177592"/>
                  <a:ext cx="1351475" cy="272554"/>
                  <a:chOff x="5022850" y="3192169"/>
                  <a:chExt cx="1351475" cy="385720"/>
                </a:xfrm>
              </p:grpSpPr>
              <p:sp>
                <p:nvSpPr>
                  <p:cNvPr id="39" name="任意多边形 79"/>
                  <p:cNvSpPr/>
                  <p:nvPr/>
                </p:nvSpPr>
                <p:spPr>
                  <a:xfrm>
                    <a:off x="5022850" y="3192169"/>
                    <a:ext cx="711200" cy="385720"/>
                  </a:xfrm>
                  <a:custGeom>
                    <a:avLst/>
                    <a:gdLst>
                      <a:gd name="connsiteX0" fmla="*/ 0 w 711200"/>
                      <a:gd name="connsiteY0" fmla="*/ 382881 h 385720"/>
                      <a:gd name="connsiteX1" fmla="*/ 203200 w 711200"/>
                      <a:gd name="connsiteY1" fmla="*/ 376531 h 385720"/>
                      <a:gd name="connsiteX2" fmla="*/ 323850 w 711200"/>
                      <a:gd name="connsiteY2" fmla="*/ 306681 h 385720"/>
                      <a:gd name="connsiteX3" fmla="*/ 412750 w 711200"/>
                      <a:gd name="connsiteY3" fmla="*/ 192381 h 385720"/>
                      <a:gd name="connsiteX4" fmla="*/ 463550 w 711200"/>
                      <a:gd name="connsiteY4" fmla="*/ 103481 h 385720"/>
                      <a:gd name="connsiteX5" fmla="*/ 539750 w 711200"/>
                      <a:gd name="connsiteY5" fmla="*/ 27281 h 385720"/>
                      <a:gd name="connsiteX6" fmla="*/ 628650 w 711200"/>
                      <a:gd name="connsiteY6" fmla="*/ 1881 h 385720"/>
                      <a:gd name="connsiteX7" fmla="*/ 711200 w 711200"/>
                      <a:gd name="connsiteY7" fmla="*/ 1881 h 38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1200" h="385720">
                        <a:moveTo>
                          <a:pt x="0" y="382881"/>
                        </a:moveTo>
                        <a:cubicBezTo>
                          <a:pt x="74612" y="386056"/>
                          <a:pt x="149225" y="389231"/>
                          <a:pt x="203200" y="376531"/>
                        </a:cubicBezTo>
                        <a:cubicBezTo>
                          <a:pt x="257175" y="363831"/>
                          <a:pt x="288925" y="337373"/>
                          <a:pt x="323850" y="306681"/>
                        </a:cubicBezTo>
                        <a:cubicBezTo>
                          <a:pt x="358775" y="275989"/>
                          <a:pt x="389467" y="226248"/>
                          <a:pt x="412750" y="192381"/>
                        </a:cubicBezTo>
                        <a:cubicBezTo>
                          <a:pt x="436033" y="158514"/>
                          <a:pt x="442383" y="130998"/>
                          <a:pt x="463550" y="103481"/>
                        </a:cubicBezTo>
                        <a:cubicBezTo>
                          <a:pt x="484717" y="75964"/>
                          <a:pt x="512233" y="44214"/>
                          <a:pt x="539750" y="27281"/>
                        </a:cubicBezTo>
                        <a:cubicBezTo>
                          <a:pt x="567267" y="10348"/>
                          <a:pt x="600075" y="6114"/>
                          <a:pt x="628650" y="1881"/>
                        </a:cubicBezTo>
                        <a:cubicBezTo>
                          <a:pt x="657225" y="-2352"/>
                          <a:pt x="711200" y="1881"/>
                          <a:pt x="711200" y="1881"/>
                        </a:cubicBezTo>
                      </a:path>
                    </a:pathLst>
                  </a:cu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任意多边形 80"/>
                  <p:cNvSpPr/>
                  <p:nvPr/>
                </p:nvSpPr>
                <p:spPr>
                  <a:xfrm flipH="1">
                    <a:off x="5663125" y="3192169"/>
                    <a:ext cx="711200" cy="385720"/>
                  </a:xfrm>
                  <a:custGeom>
                    <a:avLst/>
                    <a:gdLst>
                      <a:gd name="connsiteX0" fmla="*/ 0 w 711200"/>
                      <a:gd name="connsiteY0" fmla="*/ 382881 h 385720"/>
                      <a:gd name="connsiteX1" fmla="*/ 203200 w 711200"/>
                      <a:gd name="connsiteY1" fmla="*/ 376531 h 385720"/>
                      <a:gd name="connsiteX2" fmla="*/ 323850 w 711200"/>
                      <a:gd name="connsiteY2" fmla="*/ 306681 h 385720"/>
                      <a:gd name="connsiteX3" fmla="*/ 412750 w 711200"/>
                      <a:gd name="connsiteY3" fmla="*/ 192381 h 385720"/>
                      <a:gd name="connsiteX4" fmla="*/ 463550 w 711200"/>
                      <a:gd name="connsiteY4" fmla="*/ 103481 h 385720"/>
                      <a:gd name="connsiteX5" fmla="*/ 539750 w 711200"/>
                      <a:gd name="connsiteY5" fmla="*/ 27281 h 385720"/>
                      <a:gd name="connsiteX6" fmla="*/ 628650 w 711200"/>
                      <a:gd name="connsiteY6" fmla="*/ 1881 h 385720"/>
                      <a:gd name="connsiteX7" fmla="*/ 711200 w 711200"/>
                      <a:gd name="connsiteY7" fmla="*/ 1881 h 38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1200" h="385720">
                        <a:moveTo>
                          <a:pt x="0" y="382881"/>
                        </a:moveTo>
                        <a:cubicBezTo>
                          <a:pt x="74612" y="386056"/>
                          <a:pt x="149225" y="389231"/>
                          <a:pt x="203200" y="376531"/>
                        </a:cubicBezTo>
                        <a:cubicBezTo>
                          <a:pt x="257175" y="363831"/>
                          <a:pt x="288925" y="337373"/>
                          <a:pt x="323850" y="306681"/>
                        </a:cubicBezTo>
                        <a:cubicBezTo>
                          <a:pt x="358775" y="275989"/>
                          <a:pt x="389467" y="226248"/>
                          <a:pt x="412750" y="192381"/>
                        </a:cubicBezTo>
                        <a:cubicBezTo>
                          <a:pt x="436033" y="158514"/>
                          <a:pt x="442383" y="130998"/>
                          <a:pt x="463550" y="103481"/>
                        </a:cubicBezTo>
                        <a:cubicBezTo>
                          <a:pt x="484717" y="75964"/>
                          <a:pt x="512233" y="44214"/>
                          <a:pt x="539750" y="27281"/>
                        </a:cubicBezTo>
                        <a:cubicBezTo>
                          <a:pt x="567267" y="10348"/>
                          <a:pt x="600075" y="6114"/>
                          <a:pt x="628650" y="1881"/>
                        </a:cubicBezTo>
                        <a:cubicBezTo>
                          <a:pt x="657225" y="-2352"/>
                          <a:pt x="711200" y="1881"/>
                          <a:pt x="711200" y="1881"/>
                        </a:cubicBezTo>
                      </a:path>
                    </a:pathLst>
                  </a:cu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5874525" y="3364987"/>
                  <a:ext cx="0" cy="6014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5721270" y="3493997"/>
                  <a:ext cx="44582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/>
                    <a:t>E</a:t>
                  </a:r>
                  <a:r>
                    <a:rPr lang="en-US" altLang="zh-CN" i="1" baseline="-25000" dirty="0" err="1" smtClean="0"/>
                    <a:t>g</a:t>
                  </a:r>
                  <a:endParaRPr lang="en-US" i="1" baseline="-25000" dirty="0"/>
                </a:p>
              </p:txBody>
            </p:sp>
          </p:grpSp>
          <p:cxnSp>
            <p:nvCxnSpPr>
              <p:cNvPr id="60" name="Straight Arrow Connector 59"/>
              <p:cNvCxnSpPr/>
              <p:nvPr/>
            </p:nvCxnSpPr>
            <p:spPr>
              <a:xfrm>
                <a:off x="7359323" y="3133139"/>
                <a:ext cx="0" cy="1033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 flipH="1">
                <a:off x="7059269" y="3438516"/>
                <a:ext cx="5093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hv</a:t>
                </a:r>
                <a:endPara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1825767" y="5045058"/>
            <a:ext cx="889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量子阱的能带和波函数的示意图（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）没有外界加电场下；（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）在外界电场的时候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22488" y="607352"/>
            <a:ext cx="7785959" cy="4840189"/>
            <a:chOff x="2314911" y="835952"/>
            <a:chExt cx="7785959" cy="48401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6567" y="989841"/>
              <a:ext cx="3944303" cy="4686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4911" y="1104141"/>
              <a:ext cx="3978559" cy="4572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795214" y="835952"/>
              <a:ext cx="1619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实验测量结果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19742" y="835952"/>
              <a:ext cx="1619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理论计算结果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8341" y="1297618"/>
              <a:ext cx="7799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(c) TE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65844" y="1227252"/>
              <a:ext cx="7799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(a) TE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5843" y="3205475"/>
              <a:ext cx="9548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(b) TM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84005" y="3205475"/>
              <a:ext cx="9548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(d) 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4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149600" y="5041900"/>
                <a:ext cx="5981700" cy="697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能带对准的示意图。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𝑎𝑉</m:t>
                        </m:r>
                      </m:sub>
                      <m:sup/>
                    </m:sSubSup>
                  </m:oMath>
                </a14:m>
                <a:r>
                  <a:rPr lang="zh-CN" altLang="en-US" dirty="0" smtClean="0"/>
                  <a:t>和能带间隔</a:t>
                </a:r>
                <a:r>
                  <a:rPr lang="en-US" altLang="zh-CN" dirty="0" err="1" smtClean="0"/>
                  <a:t>Eg</a:t>
                </a:r>
                <a:r>
                  <a:rPr lang="zh-CN" altLang="en-US" dirty="0" smtClean="0"/>
                  <a:t>，自旋分裂能</a:t>
                </a:r>
                <a:r>
                  <a:rPr lang="en-US" altLang="zh-CN" dirty="0" smtClean="0"/>
                  <a:t>\</a:t>
                </a:r>
                <a:r>
                  <a:rPr lang="en-US" altLang="zh-CN" dirty="0" err="1" smtClean="0"/>
                  <a:t>Deleta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可以从实验数据获得</a:t>
                </a:r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00" y="5041900"/>
                <a:ext cx="5981700" cy="697370"/>
              </a:xfrm>
              <a:prstGeom prst="rect">
                <a:avLst/>
              </a:prstGeom>
              <a:blipFill rotWithShape="0">
                <a:blip r:embed="rId2"/>
                <a:stretch>
                  <a:fillRect l="-917" t="-2632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Group 176"/>
          <p:cNvGrpSpPr/>
          <p:nvPr/>
        </p:nvGrpSpPr>
        <p:grpSpPr>
          <a:xfrm>
            <a:off x="1258400" y="421105"/>
            <a:ext cx="7633508" cy="4009394"/>
            <a:chOff x="1258400" y="421105"/>
            <a:chExt cx="7633508" cy="4009394"/>
          </a:xfrm>
        </p:grpSpPr>
        <p:grpSp>
          <p:nvGrpSpPr>
            <p:cNvPr id="172" name="Group 171"/>
            <p:cNvGrpSpPr/>
            <p:nvPr/>
          </p:nvGrpSpPr>
          <p:grpSpPr>
            <a:xfrm>
              <a:off x="1258400" y="688626"/>
              <a:ext cx="7633508" cy="3741873"/>
              <a:chOff x="91337" y="724721"/>
              <a:chExt cx="7633508" cy="374187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1524000" y="1954415"/>
                <a:ext cx="5464245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524000" y="3235515"/>
                <a:ext cx="5464245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4597016" y="724721"/>
                <a:ext cx="3127829" cy="3741873"/>
                <a:chOff x="4597016" y="724721"/>
                <a:chExt cx="3127829" cy="3741873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597016" y="909387"/>
                  <a:ext cx="2264229" cy="1045028"/>
                  <a:chOff x="4762116" y="1992300"/>
                  <a:chExt cx="2264229" cy="1045028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4762116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5516859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516859" y="3037328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6271602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271602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 flipV="1">
                  <a:off x="4597016" y="3236900"/>
                  <a:ext cx="2264229" cy="1045028"/>
                  <a:chOff x="4762116" y="1992300"/>
                  <a:chExt cx="2264229" cy="1045028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4762116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5516859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5516859" y="3037328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271602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6271602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5369902" y="1954415"/>
                  <a:ext cx="736600" cy="1282485"/>
                  <a:chOff x="5369902" y="1954415"/>
                  <a:chExt cx="736600" cy="1282485"/>
                </a:xfrm>
              </p:grpSpPr>
              <p:cxnSp>
                <p:nvCxnSpPr>
                  <p:cNvPr id="81" name="Straight Arrow Connector 80"/>
                  <p:cNvCxnSpPr/>
                  <p:nvPr/>
                </p:nvCxnSpPr>
                <p:spPr>
                  <a:xfrm>
                    <a:off x="5729130" y="1954415"/>
                    <a:ext cx="0" cy="1282485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369902" y="2410991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>
                        <a:latin typeface="+mj-lt"/>
                      </a:rPr>
                      <a:t>Eg</a:t>
                    </a:r>
                    <a:r>
                      <a:rPr lang="en-US" altLang="zh-CN" i="1" dirty="0" smtClean="0">
                        <a:latin typeface="+mj-lt"/>
                      </a:rPr>
                      <a:t>(x</a:t>
                    </a:r>
                    <a:r>
                      <a:rPr lang="en-US" altLang="zh-CN" i="1" dirty="0">
                        <a:latin typeface="+mj-lt"/>
                      </a:rPr>
                      <a:t>)</a:t>
                    </a:r>
                    <a:endParaRPr lang="en-US" i="1" dirty="0">
                      <a:latin typeface="+mj-lt"/>
                    </a:endParaRPr>
                  </a:p>
                </p:txBody>
              </p:sp>
            </p:grpSp>
            <p:sp>
              <p:nvSpPr>
                <p:cNvPr id="84" name="TextBox 83"/>
                <p:cNvSpPr txBox="1"/>
                <p:nvPr/>
              </p:nvSpPr>
              <p:spPr>
                <a:xfrm>
                  <a:off x="6861245" y="724721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c</a:t>
                  </a:r>
                  <a:r>
                    <a:rPr lang="en-US" altLang="zh-CN" i="1" dirty="0" smtClean="0">
                      <a:latin typeface="+mj-lt"/>
                    </a:rPr>
                    <a:t>(z)</a:t>
                  </a:r>
                  <a:endParaRPr lang="en-US" i="1" dirty="0">
                    <a:latin typeface="+mj-lt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6988245" y="4097262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v</a:t>
                  </a:r>
                  <a:r>
                    <a:rPr lang="en-US" altLang="zh-CN" i="1" dirty="0" smtClean="0">
                      <a:latin typeface="+mj-lt"/>
                    </a:rPr>
                    <a:t>(z)</a:t>
                  </a:r>
                  <a:endParaRPr lang="en-US" i="1" dirty="0">
                    <a:latin typeface="+mj-lt"/>
                  </a:endParaRPr>
                </a:p>
              </p:txBody>
            </p:sp>
            <p:grpSp>
              <p:nvGrpSpPr>
                <p:cNvPr id="96" name="Group 95"/>
                <p:cNvGrpSpPr/>
                <p:nvPr/>
              </p:nvGrpSpPr>
              <p:grpSpPr>
                <a:xfrm>
                  <a:off x="6140450" y="909387"/>
                  <a:ext cx="736600" cy="1045028"/>
                  <a:chOff x="5369902" y="1954415"/>
                  <a:chExt cx="736600" cy="1045028"/>
                </a:xfrm>
              </p:grpSpPr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5729130" y="1954415"/>
                    <a:ext cx="0" cy="1045028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5369902" y="2226326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altLang="zh-CN" i="1" dirty="0" smtClean="0">
                        <a:latin typeface="+mj-lt"/>
                      </a:rPr>
                      <a:t>Δ</a:t>
                    </a:r>
                    <a:r>
                      <a:rPr lang="en-US" altLang="zh-CN" i="1" dirty="0" err="1" smtClean="0">
                        <a:latin typeface="+mj-lt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+mj-lt"/>
                      </a:rPr>
                      <a:t>c</a:t>
                    </a:r>
                    <a:endParaRPr lang="en-US" i="1" baseline="-250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6199796" y="3236900"/>
                  <a:ext cx="736600" cy="1045028"/>
                  <a:chOff x="5454126" y="1954415"/>
                  <a:chExt cx="736600" cy="1045028"/>
                </a:xfrm>
              </p:grpSpPr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5729130" y="1954415"/>
                    <a:ext cx="0" cy="1045028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5454126" y="2226326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altLang="zh-CN" i="1" dirty="0" smtClean="0">
                        <a:latin typeface="+mj-lt"/>
                      </a:rPr>
                      <a:t>Δ</a:t>
                    </a:r>
                    <a:r>
                      <a:rPr lang="en-US" altLang="zh-CN" i="1" dirty="0" err="1" smtClean="0">
                        <a:latin typeface="+mj-lt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+mj-lt"/>
                      </a:rPr>
                      <a:t>v</a:t>
                    </a:r>
                    <a:endParaRPr lang="en-US" i="1" baseline="-25000" dirty="0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109" name="Group 108"/>
              <p:cNvGrpSpPr/>
              <p:nvPr/>
            </p:nvGrpSpPr>
            <p:grpSpPr>
              <a:xfrm>
                <a:off x="1371216" y="909387"/>
                <a:ext cx="2264229" cy="771733"/>
                <a:chOff x="4762116" y="1992300"/>
                <a:chExt cx="2264229" cy="1045028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62116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516859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5516859" y="3037328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271602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6271602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 flipV="1">
                <a:off x="1371216" y="3508810"/>
                <a:ext cx="2264229" cy="773116"/>
                <a:chOff x="4762116" y="1992300"/>
                <a:chExt cx="2264229" cy="104502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62116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5516859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516859" y="3037328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6271602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271602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2144102" y="1954415"/>
                <a:ext cx="736600" cy="1282485"/>
                <a:chOff x="5369902" y="1954415"/>
                <a:chExt cx="736600" cy="1282485"/>
              </a:xfrm>
            </p:grpSpPr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5729130" y="1954415"/>
                  <a:ext cx="0" cy="1282485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/>
                <p:cNvSpPr txBox="1"/>
                <p:nvPr/>
              </p:nvSpPr>
              <p:spPr>
                <a:xfrm>
                  <a:off x="5369902" y="2410991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Eg</a:t>
                  </a:r>
                  <a:r>
                    <a:rPr lang="en-US" altLang="zh-CN" i="1" dirty="0" smtClean="0">
                      <a:latin typeface="+mj-lt"/>
                    </a:rPr>
                    <a:t>(x</a:t>
                  </a:r>
                  <a:r>
                    <a:rPr lang="en-US" altLang="zh-CN" i="1" dirty="0">
                      <a:latin typeface="+mj-lt"/>
                    </a:rPr>
                    <a:t>)</a:t>
                  </a:r>
                  <a:endParaRPr lang="en-US" i="1" dirty="0">
                    <a:latin typeface="+mj-lt"/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3635445" y="724721"/>
                <a:ext cx="73660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 smtClean="0">
                    <a:latin typeface="+mj-lt"/>
                  </a:rPr>
                  <a:t>E</a:t>
                </a:r>
                <a:r>
                  <a:rPr lang="en-US" altLang="zh-CN" i="1" baseline="-25000" dirty="0" err="1" smtClean="0">
                    <a:latin typeface="+mj-lt"/>
                  </a:rPr>
                  <a:t>c</a:t>
                </a:r>
                <a:r>
                  <a:rPr lang="en-US" altLang="zh-CN" i="1" dirty="0" smtClean="0">
                    <a:latin typeface="+mj-lt"/>
                  </a:rPr>
                  <a:t>(z)</a:t>
                </a:r>
                <a:endParaRPr lang="en-US" i="1" dirty="0">
                  <a:latin typeface="+mj-lt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62445" y="4097262"/>
                <a:ext cx="73660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 smtClean="0">
                    <a:latin typeface="+mj-lt"/>
                  </a:rPr>
                  <a:t>E</a:t>
                </a:r>
                <a:r>
                  <a:rPr lang="en-US" altLang="zh-CN" i="1" baseline="-25000" dirty="0" err="1" smtClean="0">
                    <a:latin typeface="+mj-lt"/>
                  </a:rPr>
                  <a:t>v</a:t>
                </a:r>
                <a:r>
                  <a:rPr lang="en-US" altLang="zh-CN" i="1" dirty="0" smtClean="0">
                    <a:latin typeface="+mj-lt"/>
                  </a:rPr>
                  <a:t>(z)</a:t>
                </a:r>
                <a:endParaRPr lang="en-US" i="1" dirty="0">
                  <a:latin typeface="+mj-lt"/>
                </a:endParaRP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2905194" y="909387"/>
                <a:ext cx="736600" cy="1045028"/>
                <a:chOff x="5305111" y="1954415"/>
                <a:chExt cx="736600" cy="1045028"/>
              </a:xfrm>
            </p:grpSpPr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5729130" y="1954415"/>
                  <a:ext cx="0" cy="1045028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/>
                <p:cNvSpPr txBox="1"/>
                <p:nvPr/>
              </p:nvSpPr>
              <p:spPr>
                <a:xfrm>
                  <a:off x="5305111" y="2226326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i="1" dirty="0" smtClean="0">
                      <a:latin typeface="+mj-lt"/>
                    </a:rPr>
                    <a:t>Δ</a:t>
                  </a:r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c</a:t>
                  </a:r>
                  <a:endParaRPr lang="en-US" i="1" baseline="-25000" dirty="0">
                    <a:latin typeface="+mj-lt"/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927821" y="3236900"/>
                <a:ext cx="736600" cy="1045028"/>
                <a:chOff x="5407951" y="1954415"/>
                <a:chExt cx="736600" cy="1045028"/>
              </a:xfrm>
            </p:grpSpPr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5729130" y="1954415"/>
                  <a:ext cx="0" cy="1045028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5407951" y="2226326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i="1" dirty="0" smtClean="0">
                      <a:latin typeface="+mj-lt"/>
                    </a:rPr>
                    <a:t>Δ</a:t>
                  </a:r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v</a:t>
                  </a:r>
                  <a:endParaRPr lang="en-US" i="1" baseline="-25000" dirty="0">
                    <a:latin typeface="+mj-lt"/>
                  </a:endParaRPr>
                </a:p>
              </p:txBody>
            </p:sp>
          </p:grp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2681130" y="1681120"/>
                <a:ext cx="0" cy="27329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2591847" y="1669359"/>
                <a:ext cx="736600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 smtClean="0">
                    <a:latin typeface="+mj-lt"/>
                  </a:rPr>
                  <a:t>P</a:t>
                </a:r>
                <a:r>
                  <a:rPr lang="en-US" altLang="zh-CN" sz="1600" i="1" baseline="-25000" dirty="0">
                    <a:latin typeface="+mj-lt"/>
                  </a:rPr>
                  <a:t>c</a:t>
                </a:r>
                <a:endParaRPr lang="en-US" sz="1600" i="1" baseline="-25000" dirty="0">
                  <a:latin typeface="+mj-lt"/>
                </a:endParaRPr>
              </a:p>
            </p:txBody>
          </p:sp>
          <p:cxnSp>
            <p:nvCxnSpPr>
              <p:cNvPr id="139" name="Straight Arrow Connector 138"/>
              <p:cNvCxnSpPr/>
              <p:nvPr/>
            </p:nvCxnSpPr>
            <p:spPr>
              <a:xfrm>
                <a:off x="2681130" y="3235515"/>
                <a:ext cx="0" cy="52389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2550450" y="3214884"/>
                <a:ext cx="736600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 smtClean="0">
                    <a:latin typeface="+mj-lt"/>
                  </a:rPr>
                  <a:t>-P</a:t>
                </a:r>
                <a:r>
                  <a:rPr lang="el-GR" altLang="zh-CN" sz="1600" i="1" baseline="-25000" dirty="0" smtClean="0">
                    <a:latin typeface="+mj-lt"/>
                  </a:rPr>
                  <a:t>ε</a:t>
                </a:r>
                <a:endParaRPr lang="en-US" sz="1600" i="1" baseline="-25000" dirty="0">
                  <a:latin typeface="+mj-lt"/>
                </a:endParaRP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837347" y="3759414"/>
                <a:ext cx="11228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2032000" y="3508810"/>
                <a:ext cx="0" cy="50439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125959" y="4013200"/>
                <a:ext cx="754743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491868" y="4013200"/>
                <a:ext cx="1388834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491868" y="3508810"/>
                <a:ext cx="1388834" cy="0"/>
              </a:xfrm>
              <a:prstGeom prst="line">
                <a:avLst/>
              </a:prstGeom>
              <a:ln w="19050">
                <a:noFill/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/>
              <p:cNvSpPr txBox="1"/>
              <p:nvPr/>
            </p:nvSpPr>
            <p:spPr>
              <a:xfrm>
                <a:off x="1491868" y="3758027"/>
                <a:ext cx="736600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dirty="0" smtClean="0">
                    <a:latin typeface="+mj-lt"/>
                  </a:rPr>
                  <a:t>Q</a:t>
                </a:r>
                <a:r>
                  <a:rPr lang="el-GR" altLang="zh-CN" sz="1200" i="1" baseline="-25000" dirty="0" smtClean="0">
                    <a:latin typeface="+mj-lt"/>
                  </a:rPr>
                  <a:t>ε</a:t>
                </a:r>
                <a:endParaRPr lang="en-US" sz="1200" i="1" baseline="-25000" dirty="0">
                  <a:latin typeface="+mj-lt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459976" y="3496078"/>
                <a:ext cx="736600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dirty="0" smtClean="0">
                    <a:latin typeface="+mj-lt"/>
                  </a:rPr>
                  <a:t>-Q</a:t>
                </a:r>
                <a:r>
                  <a:rPr lang="el-GR" altLang="zh-CN" sz="1200" i="1" baseline="-25000" dirty="0" smtClean="0">
                    <a:latin typeface="+mj-lt"/>
                  </a:rPr>
                  <a:t>ε</a:t>
                </a:r>
                <a:endParaRPr lang="en-US" sz="1200" i="1" baseline="-25000" dirty="0">
                  <a:latin typeface="+mj-lt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91337" y="3402087"/>
                    <a:ext cx="1436777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𝑣𝐻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1200" i="1" dirty="0" smtClean="0"/>
                          <m:t>P</m:t>
                        </m:r>
                        <m:r>
                          <m:rPr>
                            <m:nor/>
                          </m:rPr>
                          <a:rPr lang="el-GR" altLang="zh-CN" sz="1200" i="1" baseline="-25000" dirty="0" smtClean="0"/>
                          <m:t>ε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altLang="zh-CN" sz="1200" i="1" dirty="0" smtClean="0"/>
                      <a:t>Q</a:t>
                    </a:r>
                    <a:r>
                      <a:rPr lang="el-GR" altLang="zh-CN" sz="1200" i="1" baseline="-25000" dirty="0" smtClean="0"/>
                      <a:t>ε</a:t>
                    </a:r>
                    <a:endParaRPr lang="en-US" sz="1200" i="1" baseline="-25000" dirty="0"/>
                  </a:p>
                </p:txBody>
              </p:sp>
            </mc:Choice>
            <mc:Fallback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37" y="3402087"/>
                    <a:ext cx="1436777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521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191930" y="3838356"/>
                    <a:ext cx="1336184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𝑣𝐿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altLang="zh-CN" sz="1200" i="1" dirty="0" smtClean="0"/>
                      <a:t>P</a:t>
                    </a:r>
                    <a:r>
                      <a:rPr lang="el-GR" altLang="zh-CN" sz="1200" i="1" baseline="-25000" dirty="0" smtClean="0"/>
                      <a:t>ε</a:t>
                    </a:r>
                    <a:r>
                      <a:rPr lang="en-US" altLang="zh-CN" sz="1200" i="1" dirty="0"/>
                      <a:t>+</a:t>
                    </a:r>
                    <a:r>
                      <a:rPr lang="en-US" altLang="zh-CN" sz="1200" i="1" dirty="0" smtClean="0"/>
                      <a:t>Q</a:t>
                    </a:r>
                    <a:r>
                      <a:rPr lang="el-GR" altLang="zh-CN" sz="1200" i="1" baseline="-25000" dirty="0" smtClean="0"/>
                      <a:t>ε</a:t>
                    </a:r>
                    <a:endParaRPr lang="en-US" sz="1200" i="1" baseline="-25000" dirty="0"/>
                  </a:p>
                </p:txBody>
              </p:sp>
            </mc:Choice>
            <mc:Fallback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30" y="3838356"/>
                    <a:ext cx="1336184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2222" b="-17778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672261" y="3068069"/>
                    <a:ext cx="1152525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  <m:sup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61" y="3068069"/>
                    <a:ext cx="115252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7" name="Straight Connector 166"/>
              <p:cNvCxnSpPr/>
              <p:nvPr/>
            </p:nvCxnSpPr>
            <p:spPr>
              <a:xfrm>
                <a:off x="1662652" y="1674713"/>
                <a:ext cx="1067847" cy="68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94743" y="1511150"/>
                    <a:ext cx="1664086" cy="29578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baseline="-25000" dirty="0"/>
                  </a:p>
                </p:txBody>
              </p:sp>
            </mc:Choice>
            <mc:Fallback>
              <p:sp>
                <p:nvSpPr>
                  <p:cNvPr id="168" name="TextBox 1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43" y="1511150"/>
                    <a:ext cx="1664086" cy="2957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8" name="Straight Connector 177"/>
              <p:cNvCxnSpPr/>
              <p:nvPr/>
            </p:nvCxnSpPr>
            <p:spPr>
              <a:xfrm>
                <a:off x="1483450" y="3508810"/>
                <a:ext cx="1388834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2538279" y="421105"/>
              <a:ext cx="22642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(a) Compressive strain</a:t>
              </a:r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851328" y="421105"/>
              <a:ext cx="22642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(b) Zero strain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73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105150" y="2305050"/>
            <a:ext cx="704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0" y="2305050"/>
            <a:ext cx="0" cy="7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6350" y="3045278"/>
            <a:ext cx="704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21200" y="3045278"/>
            <a:ext cx="0" cy="7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21200" y="3788228"/>
            <a:ext cx="660400" cy="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827486" y="2676525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95144" y="2181224"/>
            <a:ext cx="529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32172" y="2178502"/>
            <a:ext cx="0" cy="7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38522" y="2918730"/>
            <a:ext cx="704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43372" y="2918730"/>
            <a:ext cx="0" cy="7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35207" y="3661680"/>
            <a:ext cx="446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172073" y="3171825"/>
            <a:ext cx="655413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81600" y="3171825"/>
            <a:ext cx="0" cy="63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495142" y="2178502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5839729" y="2673802"/>
            <a:ext cx="655413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40314" y="2040002"/>
            <a:ext cx="544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V</a:t>
            </a:r>
            <a:r>
              <a:rPr lang="en-US" sz="1200" i="1" baseline="-25000" dirty="0" smtClean="0"/>
              <a:t>0</a:t>
            </a:r>
            <a:endParaRPr lang="en-US" sz="1200" i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964672" y="2780230"/>
            <a:ext cx="544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V</a:t>
            </a:r>
            <a:r>
              <a:rPr lang="en-US" sz="1200" i="1" baseline="-250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52511" y="3562322"/>
            <a:ext cx="544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V2</a:t>
            </a:r>
            <a:endParaRPr lang="en-US" sz="1200" i="1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5950856" y="2424343"/>
            <a:ext cx="544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V</a:t>
            </a:r>
            <a:r>
              <a:rPr lang="en-US" sz="1200" i="1" baseline="-25000" dirty="0" err="1" smtClean="0"/>
              <a:t>l</a:t>
            </a:r>
            <a:endParaRPr lang="en-US" sz="1200" i="1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6502400" y="1953244"/>
            <a:ext cx="52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V</a:t>
            </a:r>
            <a:r>
              <a:rPr lang="en-US" sz="1200" i="1" baseline="-25000" dirty="0" smtClean="0"/>
              <a:t>l+1</a:t>
            </a:r>
            <a:endParaRPr lang="en-US" sz="1200" i="1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7751538" y="3416753"/>
            <a:ext cx="43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V</a:t>
            </a:r>
            <a:r>
              <a:rPr lang="en-US" altLang="zh-CN" sz="1200" i="1" baseline="-25000" dirty="0" smtClean="0"/>
              <a:t>N</a:t>
            </a:r>
            <a:endParaRPr lang="en-US" sz="1200" i="1" baseline="-250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3019425" y="4152900"/>
            <a:ext cx="542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816350" y="3109974"/>
            <a:ext cx="0" cy="104292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44207" y="4276726"/>
            <a:ext cx="544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Z</a:t>
            </a:r>
            <a:r>
              <a:rPr lang="en-US" sz="1200" i="1" baseline="-25000" dirty="0" smtClean="0"/>
              <a:t>0</a:t>
            </a:r>
            <a:endParaRPr lang="en-US" sz="1200" i="1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4249057" y="4276726"/>
            <a:ext cx="544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Z</a:t>
            </a:r>
            <a:r>
              <a:rPr lang="en-US" altLang="zh-CN" sz="1200" i="1" baseline="-25000" dirty="0"/>
              <a:t>1</a:t>
            </a:r>
            <a:endParaRPr lang="en-US" sz="1200" i="1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955493" y="4276726"/>
            <a:ext cx="544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Z</a:t>
            </a:r>
            <a:r>
              <a:rPr lang="en-US" altLang="zh-CN" sz="1200" i="1" baseline="-25000" dirty="0" smtClean="0"/>
              <a:t>2</a:t>
            </a:r>
            <a:endParaRPr lang="en-US" sz="1200" i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5623149" y="4276726"/>
            <a:ext cx="544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Z</a:t>
            </a:r>
            <a:r>
              <a:rPr lang="en-US" altLang="zh-CN" sz="1200" i="1" baseline="-25000" dirty="0" smtClean="0"/>
              <a:t>l-1</a:t>
            </a:r>
            <a:endParaRPr lang="en-US" sz="1200" i="1" baseline="-250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827486" y="3171825"/>
            <a:ext cx="12243" cy="9810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15743" y="4276726"/>
            <a:ext cx="544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 smtClean="0"/>
              <a:t>Z</a:t>
            </a:r>
            <a:r>
              <a:rPr lang="en-US" altLang="zh-CN" sz="1200" i="1" baseline="-25000" dirty="0" err="1" smtClean="0"/>
              <a:t>l</a:t>
            </a:r>
            <a:endParaRPr lang="en-US" sz="1200" i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760029" y="4276726"/>
            <a:ext cx="544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Z</a:t>
            </a:r>
            <a:r>
              <a:rPr lang="en-US" altLang="zh-CN" sz="1200" i="1" baseline="-25000" dirty="0" smtClean="0"/>
              <a:t>l+1</a:t>
            </a:r>
            <a:endParaRPr lang="en-US" sz="1200" i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7924348" y="4276726"/>
            <a:ext cx="544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Z</a:t>
            </a:r>
            <a:r>
              <a:rPr lang="en-US" altLang="zh-CN" sz="1200" i="1" baseline="-25000" dirty="0" smtClean="0"/>
              <a:t>N</a:t>
            </a:r>
            <a:endParaRPr lang="en-US" sz="1200" i="1" baseline="-250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16350" y="4029075"/>
            <a:ext cx="6492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87345" y="3693409"/>
            <a:ext cx="41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i="1" baseline="-25000" dirty="0" smtClean="0"/>
              <a:t>l</a:t>
            </a:r>
            <a:endParaRPr lang="en-US" i="1" baseline="-250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5999392" y="1403321"/>
            <a:ext cx="1039130" cy="636681"/>
            <a:chOff x="5974898" y="1309289"/>
            <a:chExt cx="1039130" cy="636681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988051" y="1611302"/>
              <a:ext cx="518886" cy="9525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487886" y="1622867"/>
              <a:ext cx="518886" cy="9525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487886" y="1309289"/>
              <a:ext cx="526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A</a:t>
              </a:r>
              <a:r>
                <a:rPr lang="en-US" sz="1200" i="1" baseline="-25000" dirty="0" smtClean="0"/>
                <a:t>l+1</a:t>
              </a:r>
              <a:endParaRPr lang="en-US" sz="1200" i="1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91014" y="1316635"/>
              <a:ext cx="526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A</a:t>
              </a:r>
              <a:r>
                <a:rPr lang="en-US" sz="1200" i="1" baseline="-25000" dirty="0" smtClean="0"/>
                <a:t>l</a:t>
              </a:r>
              <a:endParaRPr lang="en-US" sz="1200" i="1" baseline="-25000" dirty="0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5974898" y="1688346"/>
              <a:ext cx="518886" cy="9525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474733" y="1699911"/>
              <a:ext cx="518886" cy="9525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487886" y="1661625"/>
              <a:ext cx="526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B</a:t>
              </a:r>
              <a:r>
                <a:rPr lang="en-US" sz="1200" i="1" baseline="-25000" dirty="0" smtClean="0"/>
                <a:t>l+1</a:t>
              </a:r>
              <a:endParaRPr lang="en-US" sz="1200" i="1" baseline="-25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81489" y="1668971"/>
              <a:ext cx="526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 smtClean="0"/>
                <a:t>B</a:t>
              </a:r>
              <a:r>
                <a:rPr lang="en-US" sz="1200" i="1" baseline="-25000" dirty="0" err="1" smtClean="0"/>
                <a:t>l</a:t>
              </a:r>
              <a:endParaRPr lang="en-US" sz="1200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35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142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tiao</dc:creator>
  <cp:lastModifiedBy>tiao</cp:lastModifiedBy>
  <cp:revision>34</cp:revision>
  <dcterms:created xsi:type="dcterms:W3CDTF">2016-02-29T02:09:36Z</dcterms:created>
  <dcterms:modified xsi:type="dcterms:W3CDTF">2016-02-29T13:13:47Z</dcterms:modified>
</cp:coreProperties>
</file>