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93" r:id="rId5"/>
    <p:sldId id="347" r:id="rId6"/>
    <p:sldId id="349" r:id="rId7"/>
    <p:sldId id="353" r:id="rId8"/>
    <p:sldId id="332" r:id="rId9"/>
    <p:sldId id="302" r:id="rId10"/>
    <p:sldId id="350" r:id="rId11"/>
    <p:sldId id="351" r:id="rId12"/>
    <p:sldId id="352" r:id="rId13"/>
    <p:sldId id="323" r:id="rId14"/>
    <p:sldId id="325"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7FD2256-23CB-4389-BE60-0220F94E148F}">
          <p14:sldIdLst>
            <p14:sldId id="257"/>
            <p14:sldId id="258"/>
            <p14:sldId id="259"/>
            <p14:sldId id="293"/>
            <p14:sldId id="347"/>
            <p14:sldId id="349"/>
            <p14:sldId id="353"/>
            <p14:sldId id="332"/>
            <p14:sldId id="302"/>
            <p14:sldId id="350"/>
            <p14:sldId id="351"/>
            <p14:sldId id="352"/>
            <p14:sldId id="323"/>
            <p14:sldId id="325"/>
            <p14:sldId id="289"/>
          </p14:sldIdLst>
        </p14:section>
        <p14:section name="Unused" id="{D1B93717-8A6E-4BD9-A8FB-F1FEF753F50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autoAdjust="0"/>
    <p:restoredTop sz="90533" autoAdjust="0"/>
  </p:normalViewPr>
  <p:slideViewPr>
    <p:cSldViewPr snapToGrid="0">
      <p:cViewPr varScale="1">
        <p:scale>
          <a:sx n="134" d="100"/>
          <a:sy n="134" d="100"/>
        </p:scale>
        <p:origin x="96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13" d="100"/>
          <a:sy n="113" d="100"/>
        </p:scale>
        <p:origin x="448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62576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138971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93713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818732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467745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DFE0475-C778-4B88-ABEB-2E2A83AAD668}"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en-US" altLang="zh-CN" sz="1200" dirty="0">
              <a:effectLst/>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08318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zh-CN" sz="1200" dirty="0">
              <a:effectLst/>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5883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434467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89974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142056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86586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34238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27801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91375" y="1570337"/>
            <a:ext cx="10928196" cy="1200329"/>
          </a:xfrm>
          <a:prstGeom prst="rect">
            <a:avLst/>
          </a:prstGeom>
          <a:noFill/>
        </p:spPr>
        <p:txBody>
          <a:bodyPr wrap="square" rtlCol="0">
            <a:spAutoFit/>
          </a:bodyPr>
          <a:lstStyle/>
          <a:p>
            <a:pPr algn="ctr"/>
            <a:r>
              <a:rPr lang="en" altLang="zh-CN" sz="3600" dirty="0">
                <a:latin typeface="Aharoni" panose="02010803020104030203" pitchFamily="2" charset="-79"/>
                <a:cs typeface="Aharoni" panose="02010803020104030203" pitchFamily="2" charset="-79"/>
              </a:rPr>
              <a:t>Privacy-Preserving Federated Learning Using </a:t>
            </a:r>
          </a:p>
          <a:p>
            <a:pPr algn="ctr"/>
            <a:r>
              <a:rPr lang="en" altLang="zh-CN" sz="3600" dirty="0">
                <a:latin typeface="Aharoni" panose="02010803020104030203" pitchFamily="2" charset="-79"/>
                <a:cs typeface="Aharoni" panose="02010803020104030203" pitchFamily="2" charset="-79"/>
              </a:rPr>
              <a:t>Homomorphic Encryption</a:t>
            </a:r>
          </a:p>
        </p:txBody>
      </p:sp>
      <p:sp>
        <p:nvSpPr>
          <p:cNvPr id="9" name="文本框 8"/>
          <p:cNvSpPr txBox="1"/>
          <p:nvPr/>
        </p:nvSpPr>
        <p:spPr>
          <a:xfrm>
            <a:off x="1690284" y="4006101"/>
            <a:ext cx="8585567" cy="593560"/>
          </a:xfrm>
          <a:prstGeom prst="rect">
            <a:avLst/>
          </a:prstGeom>
          <a:noFill/>
        </p:spPr>
        <p:txBody>
          <a:bodyPr wrap="square" rtlCol="0">
            <a:spAutoFit/>
          </a:bodyPr>
          <a:lstStyle/>
          <a:p>
            <a:pPr algn="ctr">
              <a:lnSpc>
                <a:spcPct val="150000"/>
              </a:lnSpc>
            </a:pPr>
            <a:r>
              <a:rPr lang="zh-CN" altLang="en-US" sz="2400" b="1" dirty="0">
                <a:latin typeface="华文仿宋" panose="02010600040101010101" pitchFamily="2" charset="-122"/>
                <a:ea typeface="华文仿宋" panose="02010600040101010101" pitchFamily="2" charset="-122"/>
                <a:cs typeface="Times New Roman" panose="02020603050405020304" pitchFamily="18" charset="0"/>
                <a:sym typeface="+mn-ea"/>
              </a:rPr>
              <a:t>汇报人：黄其涵</a:t>
            </a:r>
            <a:endParaRPr lang="en-US" altLang="zh-CN" sz="2400" b="1" dirty="0">
              <a:latin typeface="华文仿宋" panose="02010600040101010101" pitchFamily="2" charset="-122"/>
              <a:ea typeface="华文仿宋" panose="02010600040101010101" pitchFamily="2" charset="-122"/>
              <a:cs typeface="Times New Roman" panose="02020603050405020304" pitchFamily="18" charset="0"/>
              <a:sym typeface="+mn-ea"/>
            </a:endParaRPr>
          </a:p>
        </p:txBody>
      </p:sp>
      <p:sp>
        <p:nvSpPr>
          <p:cNvPr id="6" name="文本框 5">
            <a:extLst>
              <a:ext uri="{FF2B5EF4-FFF2-40B4-BE49-F238E27FC236}">
                <a16:creationId xmlns:a16="http://schemas.microsoft.com/office/drawing/2014/main" id="{D1760056-721F-45A5-A13C-A6240B33E891}"/>
              </a:ext>
            </a:extLst>
          </p:cNvPr>
          <p:cNvSpPr txBox="1"/>
          <p:nvPr/>
        </p:nvSpPr>
        <p:spPr>
          <a:xfrm>
            <a:off x="409247" y="6113573"/>
            <a:ext cx="11667523" cy="369332"/>
          </a:xfrm>
          <a:prstGeom prst="rect">
            <a:avLst/>
          </a:prstGeom>
          <a:noFill/>
        </p:spPr>
        <p:txBody>
          <a:bodyPr wrap="square">
            <a:spAutoFit/>
          </a:bodyPr>
          <a:lstStyle/>
          <a:p>
            <a:r>
              <a:rPr lang="en-US" altLang="zh-CN"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rPr>
              <a:t>Park J, Lim H. Privacy-Preserving Federated Learning Using Homomorphic Encryption[J]. Applied Sciences, 2022, 12(2): 734.</a:t>
            </a:r>
            <a:endParaRPr lang="zh-CN" altLang="en-US" dirty="0">
              <a:solidFill>
                <a:schemeClr val="bg1">
                  <a:lumMod val="65000"/>
                </a:schemeClr>
              </a:solidFill>
              <a:latin typeface="华文仿宋" panose="02010600040101010101" pitchFamily="2" charset="-122"/>
              <a:ea typeface="华文仿宋"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0EFF9A3-AA95-934B-BF54-F791494935AA}"/>
              </a:ext>
            </a:extLst>
          </p:cNvPr>
          <p:cNvSpPr txBox="1"/>
          <p:nvPr/>
        </p:nvSpPr>
        <p:spPr>
          <a:xfrm>
            <a:off x="1591406" y="3130032"/>
            <a:ext cx="8585567" cy="584775"/>
          </a:xfrm>
          <a:prstGeom prst="rect">
            <a:avLst/>
          </a:prstGeom>
          <a:noFill/>
        </p:spPr>
        <p:txBody>
          <a:bodyPr wrap="square">
            <a:spAutoFit/>
          </a:bodyPr>
          <a:lstStyle/>
          <a:p>
            <a:pPr algn="ctr"/>
            <a:r>
              <a:rPr lang="zh-CN" altLang="en-US" sz="3200" dirty="0">
                <a:latin typeface="Aharoni" panose="02010803020104030203" pitchFamily="2" charset="-79"/>
                <a:cs typeface="Aharoni" panose="02010803020104030203" pitchFamily="2" charset="-79"/>
              </a:rPr>
              <a:t>使用同态加密进行隐私保护的联邦学习模型</a:t>
            </a:r>
            <a:endParaRPr lang="en" altLang="zh-CN" sz="3200" dirty="0">
              <a:latin typeface="Aharoni" panose="02010803020104030203" pitchFamily="2" charset="-79"/>
              <a:cs typeface="Aharoni" panose="02010803020104030203"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741973" y="660938"/>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3.1 System model</a:t>
            </a:r>
          </a:p>
        </p:txBody>
      </p:sp>
      <p:sp>
        <p:nvSpPr>
          <p:cNvPr id="13" name="文本框 12">
            <a:extLst>
              <a:ext uri="{FF2B5EF4-FFF2-40B4-BE49-F238E27FC236}">
                <a16:creationId xmlns:a16="http://schemas.microsoft.com/office/drawing/2014/main" id="{2E4CF288-EE57-6D41-A322-8ACBA3E7270D}"/>
              </a:ext>
            </a:extLst>
          </p:cNvPr>
          <p:cNvSpPr txBox="1"/>
          <p:nvPr/>
        </p:nvSpPr>
        <p:spPr>
          <a:xfrm>
            <a:off x="3291883" y="6389213"/>
            <a:ext cx="6326904" cy="369332"/>
          </a:xfrm>
          <a:prstGeom prst="rect">
            <a:avLst/>
          </a:prstGeom>
          <a:noFill/>
        </p:spPr>
        <p:txBody>
          <a:bodyPr wrap="square">
            <a:spAutoFit/>
          </a:bodyPr>
          <a:lstStyle/>
          <a:p>
            <a:r>
              <a:rPr lang="en" altLang="zh-CN" b="1" dirty="0"/>
              <a:t>Figure 2. </a:t>
            </a:r>
            <a:r>
              <a:rPr lang="en" altLang="zh-CN" dirty="0"/>
              <a:t>System model for privacy-preserving federated learning.</a:t>
            </a:r>
          </a:p>
        </p:txBody>
      </p:sp>
      <p:pic>
        <p:nvPicPr>
          <p:cNvPr id="3" name="图片 2">
            <a:extLst>
              <a:ext uri="{FF2B5EF4-FFF2-40B4-BE49-F238E27FC236}">
                <a16:creationId xmlns:a16="http://schemas.microsoft.com/office/drawing/2014/main" id="{F00B2D9D-18E8-754D-8A72-5C31D62D25B7}"/>
              </a:ext>
            </a:extLst>
          </p:cNvPr>
          <p:cNvPicPr>
            <a:picLocks noChangeAspect="1"/>
          </p:cNvPicPr>
          <p:nvPr/>
        </p:nvPicPr>
        <p:blipFill rotWithShape="1">
          <a:blip r:embed="rId3"/>
          <a:srcRect l="9934"/>
          <a:stretch/>
        </p:blipFill>
        <p:spPr>
          <a:xfrm>
            <a:off x="3112480" y="749522"/>
            <a:ext cx="6717324" cy="5647232"/>
          </a:xfrm>
          <a:prstGeom prst="rect">
            <a:avLst/>
          </a:prstGeom>
        </p:spPr>
      </p:pic>
    </p:spTree>
    <p:extLst>
      <p:ext uri="{BB962C8B-B14F-4D97-AF65-F5344CB8AC3E}">
        <p14:creationId xmlns:p14="http://schemas.microsoft.com/office/powerpoint/2010/main" val="407994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741973" y="660938"/>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System model</a:t>
            </a:r>
          </a:p>
        </p:txBody>
      </p:sp>
      <p:sp>
        <p:nvSpPr>
          <p:cNvPr id="13" name="文本框 12">
            <a:extLst>
              <a:ext uri="{FF2B5EF4-FFF2-40B4-BE49-F238E27FC236}">
                <a16:creationId xmlns:a16="http://schemas.microsoft.com/office/drawing/2014/main" id="{2E4CF288-EE57-6D41-A322-8ACBA3E7270D}"/>
              </a:ext>
            </a:extLst>
          </p:cNvPr>
          <p:cNvSpPr txBox="1"/>
          <p:nvPr/>
        </p:nvSpPr>
        <p:spPr>
          <a:xfrm>
            <a:off x="2781930" y="5524204"/>
            <a:ext cx="6740141" cy="369332"/>
          </a:xfrm>
          <a:prstGeom prst="rect">
            <a:avLst/>
          </a:prstGeom>
          <a:noFill/>
        </p:spPr>
        <p:txBody>
          <a:bodyPr wrap="square">
            <a:spAutoFit/>
          </a:bodyPr>
          <a:lstStyle/>
          <a:p>
            <a:r>
              <a:rPr lang="en" altLang="zh-CN" b="1" dirty="0"/>
              <a:t>Figure 3. </a:t>
            </a:r>
            <a:r>
              <a:rPr lang="en" altLang="zh-CN" dirty="0"/>
              <a:t>Diagram for secure averaging local model vector algorithm. </a:t>
            </a:r>
          </a:p>
        </p:txBody>
      </p:sp>
      <p:pic>
        <p:nvPicPr>
          <p:cNvPr id="2" name="图片 1">
            <a:extLst>
              <a:ext uri="{FF2B5EF4-FFF2-40B4-BE49-F238E27FC236}">
                <a16:creationId xmlns:a16="http://schemas.microsoft.com/office/drawing/2014/main" id="{9C0A2881-F5C6-6F45-8925-39444EB11BDE}"/>
              </a:ext>
            </a:extLst>
          </p:cNvPr>
          <p:cNvPicPr>
            <a:picLocks noChangeAspect="1"/>
          </p:cNvPicPr>
          <p:nvPr/>
        </p:nvPicPr>
        <p:blipFill>
          <a:blip r:embed="rId3"/>
          <a:stretch>
            <a:fillRect/>
          </a:stretch>
        </p:blipFill>
        <p:spPr>
          <a:xfrm>
            <a:off x="1138045" y="1406591"/>
            <a:ext cx="9734745" cy="3833625"/>
          </a:xfrm>
          <a:prstGeom prst="rect">
            <a:avLst/>
          </a:prstGeom>
        </p:spPr>
      </p:pic>
    </p:spTree>
    <p:extLst>
      <p:ext uri="{BB962C8B-B14F-4D97-AF65-F5344CB8AC3E}">
        <p14:creationId xmlns:p14="http://schemas.microsoft.com/office/powerpoint/2010/main" val="397611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a:latin typeface="Aharoni" panose="02010803020104030203" pitchFamily="2" charset="-79"/>
                <a:ea typeface="华文仿宋" panose="02010600040101010101" pitchFamily="2" charset="-122"/>
                <a:cs typeface="Aharoni" panose="02010803020104030203" pitchFamily="2" charset="-79"/>
              </a:rPr>
              <a:t>Methodology</a:t>
            </a:r>
            <a:endParaRPr lang="en-US" altLang="zh-CN" sz="2400" b="1" dirty="0">
              <a:latin typeface="Aharoni" panose="02010803020104030203" pitchFamily="2" charset="-79"/>
              <a:ea typeface="华文仿宋" panose="02010600040101010101" pitchFamily="2" charset="-122"/>
              <a:cs typeface="Aharoni" panose="02010803020104030203" pitchFamily="2" charset="-79"/>
            </a:endParaRPr>
          </a:p>
        </p:txBody>
      </p:sp>
      <p:sp>
        <p:nvSpPr>
          <p:cNvPr id="7" name="文本框 6"/>
          <p:cNvSpPr txBox="1"/>
          <p:nvPr/>
        </p:nvSpPr>
        <p:spPr>
          <a:xfrm>
            <a:off x="741973" y="660938"/>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3.2 Secure averaging local model algorithm</a:t>
            </a:r>
          </a:p>
        </p:txBody>
      </p:sp>
      <p:pic>
        <p:nvPicPr>
          <p:cNvPr id="3" name="图片 2">
            <a:extLst>
              <a:ext uri="{FF2B5EF4-FFF2-40B4-BE49-F238E27FC236}">
                <a16:creationId xmlns:a16="http://schemas.microsoft.com/office/drawing/2014/main" id="{A3E4B251-0372-784A-A366-32F19BDEC62A}"/>
              </a:ext>
            </a:extLst>
          </p:cNvPr>
          <p:cNvPicPr>
            <a:picLocks noChangeAspect="1"/>
          </p:cNvPicPr>
          <p:nvPr/>
        </p:nvPicPr>
        <p:blipFill>
          <a:blip r:embed="rId3"/>
          <a:stretch>
            <a:fillRect/>
          </a:stretch>
        </p:blipFill>
        <p:spPr>
          <a:xfrm>
            <a:off x="1964858" y="1121313"/>
            <a:ext cx="7965831" cy="5687432"/>
          </a:xfrm>
          <a:prstGeom prst="rect">
            <a:avLst/>
          </a:prstGeom>
        </p:spPr>
      </p:pic>
    </p:spTree>
    <p:extLst>
      <p:ext uri="{BB962C8B-B14F-4D97-AF65-F5344CB8AC3E}">
        <p14:creationId xmlns:p14="http://schemas.microsoft.com/office/powerpoint/2010/main" val="331017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03</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884584" y="3844724"/>
            <a:ext cx="2322938"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Conclusions</a:t>
            </a:r>
          </a:p>
        </p:txBody>
      </p:sp>
      <p:cxnSp>
        <p:nvCxnSpPr>
          <p:cNvPr id="8" name="直接连接符 7"/>
          <p:cNvCxnSpPr/>
          <p:nvPr/>
        </p:nvCxnSpPr>
        <p:spPr>
          <a:xfrm>
            <a:off x="4995011" y="4588871"/>
            <a:ext cx="21020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华文仿宋" panose="02010600040101010101" pitchFamily="2" charset="-122"/>
                <a:cs typeface="Aharoni" panose="02010803020104030203" pitchFamily="2" charset="-79"/>
              </a:rPr>
              <a:t> Conclusions</a:t>
            </a:r>
          </a:p>
        </p:txBody>
      </p:sp>
      <p:sp>
        <p:nvSpPr>
          <p:cNvPr id="4" name="文本框 3"/>
          <p:cNvSpPr txBox="1"/>
          <p:nvPr/>
        </p:nvSpPr>
        <p:spPr>
          <a:xfrm>
            <a:off x="879298" y="1927416"/>
            <a:ext cx="10433404" cy="2241960"/>
          </a:xfrm>
          <a:prstGeom prst="rect">
            <a:avLst/>
          </a:prstGeom>
          <a:noFill/>
        </p:spPr>
        <p:txBody>
          <a:bodyPr wrap="square" rtlCol="0">
            <a:spAutoFit/>
          </a:bodyPr>
          <a:lstStyle/>
          <a:p>
            <a:pPr algn="just">
              <a:lnSpc>
                <a:spcPct val="150000"/>
              </a:lnSpc>
              <a:spcAft>
                <a:spcPts val="1200"/>
              </a:spcAft>
            </a:pPr>
            <a:r>
              <a:rPr lang="en-US" altLang="zh-CN" sz="2400" dirty="0">
                <a:latin typeface="Times New Roman" panose="02020603050405020304" pitchFamily="18" charset="0"/>
                <a:ea typeface="华文仿宋" panose="02010600040101010101" pitchFamily="2" charset="-122"/>
                <a:cs typeface="Times New Roman" panose="02020603050405020304" pitchFamily="18" charset="0"/>
              </a:rPr>
              <a:t>     This paper proposes a privacy-preserving federated learning (PPFL) algorithm that allows a cloud server to update global model parameters by aggregating local parameters encrypted by different HE keys in the same FL-based system using homomorphic operations based on a distributed cryptosystem.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nvSpPr>
        <p:spPr>
          <a:xfrm>
            <a:off x="-936607" y="-456198"/>
            <a:ext cx="13332247" cy="1279090"/>
          </a:xfrm>
          <a:custGeom>
            <a:avLst/>
            <a:gdLst>
              <a:gd name="connsiteX0" fmla="*/ 822307 w 13332247"/>
              <a:gd name="connsiteY0" fmla="*/ 152519 h 1279090"/>
              <a:gd name="connsiteX1" fmla="*/ 1089007 w 13332247"/>
              <a:gd name="connsiteY1" fmla="*/ 419219 h 1279090"/>
              <a:gd name="connsiteX2" fmla="*/ 2003407 w 13332247"/>
              <a:gd name="connsiteY2" fmla="*/ 971669 h 1279090"/>
              <a:gd name="connsiteX3" fmla="*/ 2746357 w 13332247"/>
              <a:gd name="connsiteY3" fmla="*/ 1257419 h 1279090"/>
              <a:gd name="connsiteX4" fmla="*/ 4327507 w 13332247"/>
              <a:gd name="connsiteY4" fmla="*/ 400169 h 1279090"/>
              <a:gd name="connsiteX5" fmla="*/ 5451457 w 13332247"/>
              <a:gd name="connsiteY5" fmla="*/ 419219 h 1279090"/>
              <a:gd name="connsiteX6" fmla="*/ 6499207 w 13332247"/>
              <a:gd name="connsiteY6" fmla="*/ 781169 h 1279090"/>
              <a:gd name="connsiteX7" fmla="*/ 8232757 w 13332247"/>
              <a:gd name="connsiteY7" fmla="*/ 647819 h 1279090"/>
              <a:gd name="connsiteX8" fmla="*/ 9051907 w 13332247"/>
              <a:gd name="connsiteY8" fmla="*/ 1085969 h 1279090"/>
              <a:gd name="connsiteX9" fmla="*/ 9813907 w 13332247"/>
              <a:gd name="connsiteY9" fmla="*/ 1257419 h 1279090"/>
              <a:gd name="connsiteX10" fmla="*/ 10385407 w 13332247"/>
              <a:gd name="connsiteY10" fmla="*/ 1162169 h 1279090"/>
              <a:gd name="connsiteX11" fmla="*/ 11509357 w 13332247"/>
              <a:gd name="connsiteY11" fmla="*/ 457319 h 1279090"/>
              <a:gd name="connsiteX12" fmla="*/ 12233257 w 13332247"/>
              <a:gd name="connsiteY12" fmla="*/ 133469 h 1279090"/>
              <a:gd name="connsiteX13" fmla="*/ 12519007 w 13332247"/>
              <a:gd name="connsiteY13" fmla="*/ 119 h 1279090"/>
              <a:gd name="connsiteX14" fmla="*/ 822307 w 13332247"/>
              <a:gd name="connsiteY14" fmla="*/ 152519 h 127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32247" h="1279090">
                <a:moveTo>
                  <a:pt x="822307" y="152519"/>
                </a:moveTo>
                <a:cubicBezTo>
                  <a:pt x="-1082693" y="222369"/>
                  <a:pt x="892157" y="282694"/>
                  <a:pt x="1089007" y="419219"/>
                </a:cubicBezTo>
                <a:cubicBezTo>
                  <a:pt x="1285857" y="555744"/>
                  <a:pt x="1727182" y="831969"/>
                  <a:pt x="2003407" y="971669"/>
                </a:cubicBezTo>
                <a:cubicBezTo>
                  <a:pt x="2279632" y="1111369"/>
                  <a:pt x="2359007" y="1352669"/>
                  <a:pt x="2746357" y="1257419"/>
                </a:cubicBezTo>
                <a:cubicBezTo>
                  <a:pt x="3133707" y="1162169"/>
                  <a:pt x="3876657" y="539869"/>
                  <a:pt x="4327507" y="400169"/>
                </a:cubicBezTo>
                <a:cubicBezTo>
                  <a:pt x="4778357" y="260469"/>
                  <a:pt x="5089507" y="355719"/>
                  <a:pt x="5451457" y="419219"/>
                </a:cubicBezTo>
                <a:cubicBezTo>
                  <a:pt x="5813407" y="482719"/>
                  <a:pt x="6035657" y="743069"/>
                  <a:pt x="6499207" y="781169"/>
                </a:cubicBezTo>
                <a:cubicBezTo>
                  <a:pt x="6962757" y="819269"/>
                  <a:pt x="7807307" y="597019"/>
                  <a:pt x="8232757" y="647819"/>
                </a:cubicBezTo>
                <a:cubicBezTo>
                  <a:pt x="8658207" y="698619"/>
                  <a:pt x="8788382" y="984369"/>
                  <a:pt x="9051907" y="1085969"/>
                </a:cubicBezTo>
                <a:cubicBezTo>
                  <a:pt x="9315432" y="1187569"/>
                  <a:pt x="9591657" y="1244719"/>
                  <a:pt x="9813907" y="1257419"/>
                </a:cubicBezTo>
                <a:cubicBezTo>
                  <a:pt x="10036157" y="1270119"/>
                  <a:pt x="10102832" y="1295519"/>
                  <a:pt x="10385407" y="1162169"/>
                </a:cubicBezTo>
                <a:cubicBezTo>
                  <a:pt x="10667982" y="1028819"/>
                  <a:pt x="11201382" y="628769"/>
                  <a:pt x="11509357" y="457319"/>
                </a:cubicBezTo>
                <a:cubicBezTo>
                  <a:pt x="11817332" y="285869"/>
                  <a:pt x="12064982" y="209669"/>
                  <a:pt x="12233257" y="133469"/>
                </a:cubicBezTo>
                <a:cubicBezTo>
                  <a:pt x="12401532" y="57269"/>
                  <a:pt x="14427182" y="-3056"/>
                  <a:pt x="12519007" y="119"/>
                </a:cubicBezTo>
                <a:cubicBezTo>
                  <a:pt x="10610832" y="3294"/>
                  <a:pt x="2727307" y="82669"/>
                  <a:pt x="822307" y="152519"/>
                </a:cubicBezTo>
                <a:close/>
              </a:path>
            </a:pathLst>
          </a:cu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0706100" y="372726"/>
            <a:ext cx="495300" cy="495300"/>
          </a:xfrm>
          <a:prstGeom prst="ellipse">
            <a:avLst/>
          </a:prstGeom>
          <a:solidFill>
            <a:schemeClr val="bg1"/>
          </a:solidFill>
          <a:ln>
            <a:noFill/>
          </a:ln>
          <a:effectLst>
            <a:outerShdw blurRad="368300" sx="107000" sy="107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611906" y="1867287"/>
            <a:ext cx="2737290" cy="2737290"/>
          </a:xfrm>
          <a:prstGeom prst="ellipse">
            <a:avLst/>
          </a:prstGeom>
          <a:solidFill>
            <a:schemeClr val="bg1"/>
          </a:solidFill>
          <a:ln>
            <a:noFill/>
          </a:ln>
          <a:effectLst>
            <a:outerShdw blurRad="7239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椭圆 10"/>
          <p:cNvSpPr/>
          <p:nvPr/>
        </p:nvSpPr>
        <p:spPr>
          <a:xfrm>
            <a:off x="349318" y="3028950"/>
            <a:ext cx="800100" cy="800100"/>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4198899" y="1849609"/>
            <a:ext cx="4539810" cy="1015663"/>
          </a:xfrm>
          <a:prstGeom prst="rect">
            <a:avLst/>
          </a:prstGeom>
          <a:noFill/>
        </p:spPr>
        <p:txBody>
          <a:bodyPr wrap="square" rtlCol="0">
            <a:spAutoFit/>
          </a:bodyPr>
          <a:lstStyle/>
          <a:p>
            <a:r>
              <a:rPr lang="zh-CN" altLang="en-US" sz="6000" b="1" spc="400" dirty="0">
                <a:solidFill>
                  <a:srgbClr val="7E7E7E"/>
                </a:solidFill>
                <a:latin typeface="华文仿宋" panose="02010600040101010101" pitchFamily="2" charset="-122"/>
                <a:ea typeface="华文仿宋" panose="02010600040101010101" pitchFamily="2" charset="-122"/>
                <a:cs typeface="+mn-ea"/>
                <a:sym typeface="+mn-lt"/>
              </a:rPr>
              <a:t>汇报完毕</a:t>
            </a:r>
          </a:p>
        </p:txBody>
      </p:sp>
      <p:sp>
        <p:nvSpPr>
          <p:cNvPr id="14" name="文本框 13"/>
          <p:cNvSpPr txBox="1"/>
          <p:nvPr/>
        </p:nvSpPr>
        <p:spPr>
          <a:xfrm>
            <a:off x="2101324" y="3179156"/>
            <a:ext cx="8390964" cy="1015663"/>
          </a:xfrm>
          <a:prstGeom prst="rect">
            <a:avLst/>
          </a:prstGeom>
          <a:noFill/>
        </p:spPr>
        <p:txBody>
          <a:bodyPr wrap="square" rtlCol="0">
            <a:spAutoFit/>
          </a:bodyPr>
          <a:lstStyle/>
          <a:p>
            <a:r>
              <a:rPr lang="en-US" altLang="zh-CN" sz="6000" spc="400" dirty="0">
                <a:solidFill>
                  <a:srgbClr val="404040"/>
                </a:solidFill>
                <a:latin typeface="Aharoni" panose="02010803020104030203" pitchFamily="2" charset="-79"/>
                <a:cs typeface="Aharoni" panose="02010803020104030203" pitchFamily="2" charset="-79"/>
                <a:sym typeface="+mn-lt"/>
              </a:rPr>
              <a:t>Thanks for listening</a:t>
            </a:r>
            <a:endParaRPr lang="zh-CN" altLang="en-US" sz="6000" spc="400" dirty="0">
              <a:solidFill>
                <a:srgbClr val="404040"/>
              </a:solidFill>
              <a:latin typeface="Aharoni" panose="02010803020104030203" pitchFamily="2" charset="-79"/>
              <a:cs typeface="Aharoni" panose="02010803020104030203" pitchFamily="2" charset="-79"/>
              <a:sym typeface="+mn-lt"/>
            </a:endParaRPr>
          </a:p>
        </p:txBody>
      </p:sp>
      <p:sp>
        <p:nvSpPr>
          <p:cNvPr id="16" name="椭圆 15"/>
          <p:cNvSpPr/>
          <p:nvPr/>
        </p:nvSpPr>
        <p:spPr>
          <a:xfrm>
            <a:off x="10318553" y="5012840"/>
            <a:ext cx="1151725" cy="1151725"/>
          </a:xfrm>
          <a:prstGeom prst="ellipse">
            <a:avLst/>
          </a:prstGeom>
          <a:solidFill>
            <a:schemeClr val="bg1"/>
          </a:solidFill>
          <a:ln>
            <a:noFill/>
          </a:ln>
          <a:effectLst>
            <a:outerShdw blurRad="368300" sx="107000" sy="10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274178" y="5542002"/>
            <a:ext cx="379981" cy="379981"/>
          </a:xfrm>
          <a:prstGeom prst="ellipse">
            <a:avLst/>
          </a:prstGeom>
          <a:solidFill>
            <a:srgbClr val="7E7E7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14951" y="5958"/>
            <a:ext cx="3697327" cy="923330"/>
          </a:xfrm>
          <a:prstGeom prst="rect">
            <a:avLst/>
          </a:prstGeom>
          <a:noFill/>
        </p:spPr>
        <p:txBody>
          <a:bodyPr wrap="square" rtlCol="0">
            <a:spAutoFit/>
          </a:bodyPr>
          <a:lstStyle/>
          <a:p>
            <a:r>
              <a:rPr lang="en-US" altLang="zh-CN" sz="5400" dirty="0">
                <a:latin typeface="Aharoni" panose="02010803020104030203" pitchFamily="2" charset="-79"/>
                <a:cs typeface="Aharoni" panose="02010803020104030203" pitchFamily="2" charset="-79"/>
              </a:rPr>
              <a:t>Contents</a:t>
            </a:r>
            <a:endParaRPr lang="en-US" altLang="zh-CN" sz="4800" dirty="0">
              <a:latin typeface="Aharoni" panose="02010803020104030203" pitchFamily="2" charset="-79"/>
              <a:cs typeface="Aharoni" panose="02010803020104030203" pitchFamily="2" charset="-79"/>
            </a:endParaRPr>
          </a:p>
        </p:txBody>
      </p:sp>
      <p:sp>
        <p:nvSpPr>
          <p:cNvPr id="4" name="矩形 3"/>
          <p:cNvSpPr/>
          <p:nvPr/>
        </p:nvSpPr>
        <p:spPr>
          <a:xfrm>
            <a:off x="-51759" y="1135671"/>
            <a:ext cx="12243759" cy="5112109"/>
          </a:xfrm>
          <a:prstGeom prst="rect">
            <a:avLst/>
          </a:prstGeom>
          <a:solidFill>
            <a:schemeClr val="bg1"/>
          </a:solidFill>
          <a:ln>
            <a:noFill/>
          </a:ln>
          <a:effectLst>
            <a:outerShdw blurRad="444500" sx="103000" sy="103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26"/>
          <p:cNvSpPr txBox="1"/>
          <p:nvPr/>
        </p:nvSpPr>
        <p:spPr>
          <a:xfrm>
            <a:off x="3546130" y="2074699"/>
            <a:ext cx="758235"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01</a:t>
            </a:r>
            <a:endParaRPr lang="zh-CN" altLang="en-US" dirty="0">
              <a:latin typeface="Impact" panose="020B0806030902050204" pitchFamily="34" charset="0"/>
              <a:cs typeface="Aharoni" panose="02010803020104030203" pitchFamily="2" charset="-79"/>
            </a:endParaRPr>
          </a:p>
        </p:txBody>
      </p:sp>
      <p:sp>
        <p:nvSpPr>
          <p:cNvPr id="25" name="MH_Text_1"/>
          <p:cNvSpPr/>
          <p:nvPr>
            <p:custDataLst>
              <p:tags r:id="rId1"/>
            </p:custDataLst>
          </p:nvPr>
        </p:nvSpPr>
        <p:spPr>
          <a:xfrm>
            <a:off x="4777693" y="2133691"/>
            <a:ext cx="3094465" cy="615315"/>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Introduction</a:t>
            </a:r>
          </a:p>
        </p:txBody>
      </p:sp>
      <p:sp>
        <p:nvSpPr>
          <p:cNvPr id="5" name="箭头: 五边形 4"/>
          <p:cNvSpPr/>
          <p:nvPr/>
        </p:nvSpPr>
        <p:spPr>
          <a:xfrm>
            <a:off x="-44242" y="1965626"/>
            <a:ext cx="546457" cy="3115176"/>
          </a:xfrm>
          <a:prstGeom prst="homePlate">
            <a:avLst>
              <a:gd name="adj" fmla="val 30645"/>
            </a:avLst>
          </a:prstGeom>
          <a:solidFill>
            <a:schemeClr val="bg1"/>
          </a:solidFill>
          <a:ln>
            <a:noFill/>
          </a:ln>
          <a:effectLst>
            <a:outerShdw blurRad="304800" dist="38100" sx="102000" sy="1020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538455" y="3084536"/>
            <a:ext cx="1231976" cy="768350"/>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02</a:t>
            </a:r>
            <a:endParaRPr lang="zh-CN" altLang="en-US" dirty="0">
              <a:latin typeface="Impact" panose="020B0806030902050204" pitchFamily="34" charset="0"/>
              <a:cs typeface="Aharoni" panose="02010803020104030203" pitchFamily="2" charset="-79"/>
            </a:endParaRPr>
          </a:p>
        </p:txBody>
      </p:sp>
      <p:sp>
        <p:nvSpPr>
          <p:cNvPr id="16" name="MH_Text_1"/>
          <p:cNvSpPr/>
          <p:nvPr>
            <p:custDataLst>
              <p:tags r:id="rId2"/>
            </p:custDataLst>
          </p:nvPr>
        </p:nvSpPr>
        <p:spPr>
          <a:xfrm>
            <a:off x="4770755" y="3197857"/>
            <a:ext cx="4870450" cy="615315"/>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Methodology</a:t>
            </a:r>
          </a:p>
        </p:txBody>
      </p:sp>
      <p:sp>
        <p:nvSpPr>
          <p:cNvPr id="22" name="文本框 21"/>
          <p:cNvSpPr txBox="1"/>
          <p:nvPr/>
        </p:nvSpPr>
        <p:spPr>
          <a:xfrm>
            <a:off x="3538455" y="4129999"/>
            <a:ext cx="1231976" cy="769441"/>
          </a:xfrm>
          <a:prstGeom prst="rect">
            <a:avLst/>
          </a:prstGeom>
          <a:noFill/>
        </p:spPr>
        <p:txBody>
          <a:bodyPr wrap="square" rtlCol="0">
            <a:spAutoFit/>
          </a:bodyPr>
          <a:lstStyle/>
          <a:p>
            <a:r>
              <a:rPr lang="en-US" altLang="zh-CN" sz="4400" dirty="0">
                <a:latin typeface="Impact" panose="020B0806030902050204" pitchFamily="34" charset="0"/>
                <a:cs typeface="Aharoni" panose="02010803020104030203" pitchFamily="2" charset="-79"/>
              </a:rPr>
              <a:t>03</a:t>
            </a:r>
            <a:endParaRPr lang="zh-CN" altLang="en-US" dirty="0">
              <a:latin typeface="Impact" panose="020B0806030902050204" pitchFamily="34" charset="0"/>
              <a:cs typeface="Aharoni" panose="02010803020104030203" pitchFamily="2" charset="-79"/>
            </a:endParaRPr>
          </a:p>
        </p:txBody>
      </p:sp>
      <p:sp>
        <p:nvSpPr>
          <p:cNvPr id="17" name="MH_Text_1"/>
          <p:cNvSpPr/>
          <p:nvPr>
            <p:custDataLst>
              <p:tags r:id="rId3"/>
            </p:custDataLst>
          </p:nvPr>
        </p:nvSpPr>
        <p:spPr>
          <a:xfrm>
            <a:off x="4777863" y="4207246"/>
            <a:ext cx="3094465" cy="615553"/>
          </a:xfrm>
          <a:prstGeom prst="rect">
            <a:avLst/>
          </a:prstGeom>
        </p:spPr>
        <p:txBody>
          <a:bodyPr wrap="square" lIns="0" tIns="0" rIns="0" bIns="0" anchor="ctr">
            <a:spAutoFit/>
          </a:bodyPr>
          <a:lstStyle/>
          <a:p>
            <a:r>
              <a:rPr lang="en-US" altLang="zh-CN" sz="4000" b="1" dirty="0">
                <a:latin typeface="华文仿宋" panose="02010600040101010101" pitchFamily="2" charset="-122"/>
                <a:ea typeface="华文仿宋" panose="02010600040101010101" pitchFamily="2" charset="-122"/>
                <a:sym typeface="Arial" panose="020B0604020202020204" pitchFamily="3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01</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cxnSp>
        <p:nvCxnSpPr>
          <p:cNvPr id="8" name="直接连接符 7"/>
          <p:cNvCxnSpPr/>
          <p:nvPr/>
        </p:nvCxnSpPr>
        <p:spPr>
          <a:xfrm>
            <a:off x="4901930" y="4588871"/>
            <a:ext cx="236946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3"/>
          <p:cNvSpPr txBox="1"/>
          <p:nvPr/>
        </p:nvSpPr>
        <p:spPr>
          <a:xfrm>
            <a:off x="4884584" y="3844724"/>
            <a:ext cx="2375862" cy="492125"/>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
        <p:nvSpPr>
          <p:cNvPr id="7" name="文本框 6"/>
          <p:cNvSpPr txBox="1"/>
          <p:nvPr/>
        </p:nvSpPr>
        <p:spPr>
          <a:xfrm>
            <a:off x="882650" y="766445"/>
            <a:ext cx="79863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1.1  Federated Learning</a:t>
            </a:r>
          </a:p>
        </p:txBody>
      </p:sp>
      <p:pic>
        <p:nvPicPr>
          <p:cNvPr id="2052" name="Picture 4" descr="图片">
            <a:extLst>
              <a:ext uri="{FF2B5EF4-FFF2-40B4-BE49-F238E27FC236}">
                <a16:creationId xmlns:a16="http://schemas.microsoft.com/office/drawing/2014/main" id="{7DEBFDE6-6E8D-874A-9760-2F89165120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3" t="17724" r="1853" b="18624"/>
          <a:stretch/>
        </p:blipFill>
        <p:spPr bwMode="auto">
          <a:xfrm>
            <a:off x="1197204" y="1621412"/>
            <a:ext cx="9172280" cy="34313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
        <p:nvSpPr>
          <p:cNvPr id="6" name="文本框 5">
            <a:extLst>
              <a:ext uri="{FF2B5EF4-FFF2-40B4-BE49-F238E27FC236}">
                <a16:creationId xmlns:a16="http://schemas.microsoft.com/office/drawing/2014/main" id="{7257150A-D2CF-6F4A-A1EB-68CF3C3591C4}"/>
              </a:ext>
            </a:extLst>
          </p:cNvPr>
          <p:cNvSpPr txBox="1"/>
          <p:nvPr/>
        </p:nvSpPr>
        <p:spPr>
          <a:xfrm>
            <a:off x="882650" y="766445"/>
            <a:ext cx="79863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1.1  Federated Learning</a:t>
            </a:r>
          </a:p>
        </p:txBody>
      </p:sp>
      <p:pic>
        <p:nvPicPr>
          <p:cNvPr id="4098" name="Picture 2" descr="图片">
            <a:extLst>
              <a:ext uri="{FF2B5EF4-FFF2-40B4-BE49-F238E27FC236}">
                <a16:creationId xmlns:a16="http://schemas.microsoft.com/office/drawing/2014/main" id="{2A23FAE8-D04D-B94A-A805-BA2BE76220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 t="5083"/>
          <a:stretch/>
        </p:blipFill>
        <p:spPr bwMode="auto">
          <a:xfrm>
            <a:off x="1102936" y="1226136"/>
            <a:ext cx="10119271" cy="540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55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
        <p:nvSpPr>
          <p:cNvPr id="6" name="文本框 5">
            <a:extLst>
              <a:ext uri="{FF2B5EF4-FFF2-40B4-BE49-F238E27FC236}">
                <a16:creationId xmlns:a16="http://schemas.microsoft.com/office/drawing/2014/main" id="{7257150A-D2CF-6F4A-A1EB-68CF3C3591C4}"/>
              </a:ext>
            </a:extLst>
          </p:cNvPr>
          <p:cNvSpPr txBox="1"/>
          <p:nvPr/>
        </p:nvSpPr>
        <p:spPr>
          <a:xfrm>
            <a:off x="882650" y="713693"/>
            <a:ext cx="79863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1.2  Homomorphic encryption</a:t>
            </a:r>
          </a:p>
        </p:txBody>
      </p:sp>
      <p:sp>
        <p:nvSpPr>
          <p:cNvPr id="7" name="文本框 6">
            <a:extLst>
              <a:ext uri="{FF2B5EF4-FFF2-40B4-BE49-F238E27FC236}">
                <a16:creationId xmlns:a16="http://schemas.microsoft.com/office/drawing/2014/main" id="{1910C48D-9293-AD4E-890E-F84A3E0C9B3A}"/>
              </a:ext>
            </a:extLst>
          </p:cNvPr>
          <p:cNvSpPr txBox="1"/>
          <p:nvPr/>
        </p:nvSpPr>
        <p:spPr>
          <a:xfrm>
            <a:off x="882650" y="1455057"/>
            <a:ext cx="10459427" cy="1569660"/>
          </a:xfrm>
          <a:prstGeom prst="rect">
            <a:avLst/>
          </a:prstGeom>
          <a:noFill/>
        </p:spPr>
        <p:txBody>
          <a:bodyPr wrap="square">
            <a:spAutoFit/>
          </a:bodyPr>
          <a:lstStyle/>
          <a:p>
            <a:r>
              <a:rPr lang="en" altLang="zh-CN" sz="2400" dirty="0">
                <a:latin typeface="Times New Roman" panose="02020603050405020304" pitchFamily="18" charset="0"/>
                <a:cs typeface="Times New Roman" panose="02020603050405020304" pitchFamily="18" charset="0"/>
              </a:rPr>
              <a:t>    Homomorphic encryption is a form of encryption that permits users to perform computations on its encrypted data without first decrypting it. For example, the property of the additive homomorphic encryption (AHE) scheme, which can only perform addition operations, is represented as follows in:</a:t>
            </a:r>
          </a:p>
        </p:txBody>
      </p:sp>
      <p:pic>
        <p:nvPicPr>
          <p:cNvPr id="2" name="图片 1">
            <a:extLst>
              <a:ext uri="{FF2B5EF4-FFF2-40B4-BE49-F238E27FC236}">
                <a16:creationId xmlns:a16="http://schemas.microsoft.com/office/drawing/2014/main" id="{EE48393D-668D-B349-BCDD-6538D5B57406}"/>
              </a:ext>
            </a:extLst>
          </p:cNvPr>
          <p:cNvPicPr>
            <a:picLocks noChangeAspect="1"/>
          </p:cNvPicPr>
          <p:nvPr/>
        </p:nvPicPr>
        <p:blipFill>
          <a:blip r:embed="rId3"/>
          <a:stretch>
            <a:fillRect/>
          </a:stretch>
        </p:blipFill>
        <p:spPr>
          <a:xfrm>
            <a:off x="3006648" y="3381440"/>
            <a:ext cx="4962885" cy="369331"/>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687E1F5-ED59-234D-901B-C1DC3E5C0F23}"/>
                  </a:ext>
                </a:extLst>
              </p:cNvPr>
              <p:cNvSpPr txBox="1"/>
              <p:nvPr/>
            </p:nvSpPr>
            <p:spPr>
              <a:xfrm>
                <a:off x="882650" y="4211352"/>
                <a:ext cx="10186865" cy="877291"/>
              </a:xfrm>
              <a:prstGeom prst="rect">
                <a:avLst/>
              </a:prstGeom>
              <a:noFill/>
            </p:spPr>
            <p:txBody>
              <a:bodyPr wrap="square">
                <a:spAutoFit/>
              </a:bodyPr>
              <a:lstStyle/>
              <a:p>
                <a:r>
                  <a:rPr lang="en" altLang="zh-C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 altLang="zh-CN" sz="2400" i="1" dirty="0" smtClean="0">
                            <a:latin typeface="Cambria Math" panose="02040503050406030204" pitchFamily="18" charset="0"/>
                            <a:cs typeface="Times New Roman" panose="02020603050405020304" pitchFamily="18" charset="0"/>
                          </a:rPr>
                        </m:ctrlPr>
                      </m:sSubPr>
                      <m:e>
                        <m:r>
                          <a:rPr lang="en" altLang="zh-CN" sz="2400" i="1" dirty="0">
                            <a:latin typeface="Cambria Math" panose="02040503050406030204" pitchFamily="18" charset="0"/>
                            <a:cs typeface="Times New Roman" panose="02020603050405020304" pitchFamily="18" charset="0"/>
                          </a:rPr>
                          <m:t>𝐷</m:t>
                        </m:r>
                      </m:e>
                      <m:sub>
                        <m:sSub>
                          <m:sSubPr>
                            <m:ctrlPr>
                              <a:rPr lang="en" altLang="zh-CN" sz="2400" i="1" dirty="0" smtClean="0">
                                <a:latin typeface="Cambria Math" panose="02040503050406030204" pitchFamily="18" charset="0"/>
                                <a:cs typeface="Times New Roman" panose="02020603050405020304" pitchFamily="18" charset="0"/>
                              </a:rPr>
                            </m:ctrlPr>
                          </m:sSubPr>
                          <m:e>
                            <m:r>
                              <a:rPr lang="en" altLang="zh-CN" sz="2400" i="1" dirty="0">
                                <a:latin typeface="Cambria Math" panose="02040503050406030204" pitchFamily="18" charset="0"/>
                                <a:cs typeface="Times New Roman" panose="02020603050405020304" pitchFamily="18" charset="0"/>
                              </a:rPr>
                              <m:t>𝑠𝑘</m:t>
                            </m:r>
                          </m:e>
                          <m:sub>
                            <m:r>
                              <a:rPr lang="en" altLang="zh-CN" sz="2400" i="1" dirty="0">
                                <a:latin typeface="Cambria Math" panose="02040503050406030204" pitchFamily="18" charset="0"/>
                                <a:cs typeface="Times New Roman" panose="02020603050405020304" pitchFamily="18" charset="0"/>
                              </a:rPr>
                              <m:t>𝑖</m:t>
                            </m:r>
                          </m:sub>
                        </m:sSub>
                      </m:sub>
                    </m:sSub>
                  </m:oMath>
                </a14:m>
                <a:r>
                  <a:rPr lang="en" altLang="zh-CN" sz="2400" dirty="0">
                    <a:latin typeface="Times New Roman" panose="02020603050405020304" pitchFamily="18" charset="0"/>
                    <a:cs typeface="Times New Roman" panose="02020603050405020304" pitchFamily="18" charset="0"/>
                  </a:rPr>
                  <a:t> is a decryption function using a private key </a:t>
                </a:r>
                <a14:m>
                  <m:oMath xmlns:m="http://schemas.openxmlformats.org/officeDocument/2006/math">
                    <m:sSub>
                      <m:sSubPr>
                        <m:ctrlPr>
                          <a:rPr lang="en"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𝑠𝑘</m:t>
                        </m:r>
                      </m:e>
                      <m:sub>
                        <m:r>
                          <a:rPr lang="en-US" altLang="zh-CN" sz="2400" b="0" i="1" dirty="0" smtClean="0">
                            <a:latin typeface="Cambria Math" panose="02040503050406030204" pitchFamily="18" charset="0"/>
                            <a:cs typeface="Times New Roman" panose="02020603050405020304" pitchFamily="18" charset="0"/>
                          </a:rPr>
                          <m:t>𝑖</m:t>
                        </m:r>
                      </m:sub>
                    </m:sSub>
                  </m:oMath>
                </a14:m>
                <a:r>
                  <a:rPr lang="en" altLang="zh-CN"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𝐸</m:t>
                        </m:r>
                      </m:e>
                      <m:sub>
                        <m:sSub>
                          <m:sSubPr>
                            <m:ctrlPr>
                              <a:rPr lang="en"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𝑝</m:t>
                            </m:r>
                            <m:r>
                              <a:rPr lang="en" altLang="zh-CN" sz="2400" i="1" dirty="0">
                                <a:latin typeface="Cambria Math" panose="02040503050406030204" pitchFamily="18" charset="0"/>
                                <a:cs typeface="Times New Roman" panose="02020603050405020304" pitchFamily="18" charset="0"/>
                              </a:rPr>
                              <m:t>𝑘</m:t>
                            </m:r>
                          </m:e>
                          <m:sub>
                            <m:r>
                              <a:rPr lang="en" altLang="zh-CN" sz="2400" i="1" dirty="0">
                                <a:latin typeface="Cambria Math" panose="02040503050406030204" pitchFamily="18" charset="0"/>
                                <a:cs typeface="Times New Roman" panose="02020603050405020304" pitchFamily="18" charset="0"/>
                              </a:rPr>
                              <m:t>𝑖</m:t>
                            </m:r>
                          </m:sub>
                        </m:sSub>
                      </m:sub>
                    </m:sSub>
                  </m:oMath>
                </a14:m>
                <a:r>
                  <a:rPr lang="en" altLang="zh-CN" sz="2400" dirty="0">
                    <a:latin typeface="Times New Roman" panose="02020603050405020304" pitchFamily="18" charset="0"/>
                    <a:cs typeface="Times New Roman" panose="02020603050405020304" pitchFamily="18" charset="0"/>
                  </a:rPr>
                  <a:t> is an encryption function using a public key </a:t>
                </a:r>
                <a14:m>
                  <m:oMath xmlns:m="http://schemas.openxmlformats.org/officeDocument/2006/math">
                    <m:sSub>
                      <m:sSubPr>
                        <m:ctrlPr>
                          <a:rPr lang="en"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𝑝</m:t>
                        </m:r>
                        <m:r>
                          <a:rPr lang="en-US" altLang="zh-CN" sz="2400" i="1" dirty="0">
                            <a:latin typeface="Cambria Math" panose="02040503050406030204" pitchFamily="18" charset="0"/>
                            <a:cs typeface="Times New Roman" panose="02020603050405020304" pitchFamily="18" charset="0"/>
                          </a:rPr>
                          <m:t>𝑘</m:t>
                        </m:r>
                      </m:e>
                      <m:sub>
                        <m:r>
                          <a:rPr lang="en-US" altLang="zh-CN" sz="2400" i="1" dirty="0">
                            <a:latin typeface="Cambria Math" panose="02040503050406030204" pitchFamily="18" charset="0"/>
                            <a:cs typeface="Times New Roman" panose="02020603050405020304" pitchFamily="18" charset="0"/>
                          </a:rPr>
                          <m:t>𝑖</m:t>
                        </m:r>
                      </m:sub>
                    </m:sSub>
                  </m:oMath>
                </a14:m>
                <a:r>
                  <a:rPr lang="en" altLang="zh-CN" sz="2400" dirty="0">
                    <a:latin typeface="Times New Roman" panose="02020603050405020304" pitchFamily="18" charset="0"/>
                    <a:cs typeface="Times New Roman" panose="02020603050405020304" pitchFamily="18" charset="0"/>
                  </a:rPr>
                  <a:t> , and </a:t>
                </a:r>
                <a14:m>
                  <m:oMath xmlns:m="http://schemas.openxmlformats.org/officeDocument/2006/math">
                    <m:sSub>
                      <m:sSubPr>
                        <m:ctrlPr>
                          <a:rPr lang="en"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𝑚</m:t>
                        </m:r>
                      </m:e>
                      <m:sub>
                        <m:r>
                          <a:rPr lang="en-US" altLang="zh-CN" sz="2400" i="1" dirty="0">
                            <a:latin typeface="Cambria Math" panose="02040503050406030204" pitchFamily="18" charset="0"/>
                            <a:cs typeface="Times New Roman" panose="02020603050405020304" pitchFamily="18" charset="0"/>
                          </a:rPr>
                          <m:t>𝑖</m:t>
                        </m:r>
                      </m:sub>
                    </m:sSub>
                  </m:oMath>
                </a14:m>
                <a:r>
                  <a:rPr lang="en" altLang="zh-CN" sz="2400" dirty="0">
                    <a:latin typeface="Times New Roman" panose="02020603050405020304" pitchFamily="18" charset="0"/>
                    <a:cs typeface="Times New Roman" panose="02020603050405020304" pitchFamily="18" charset="0"/>
                  </a:rPr>
                  <a:t> is a plaintext. </a:t>
                </a:r>
              </a:p>
            </p:txBody>
          </p:sp>
        </mc:Choice>
        <mc:Fallback xmlns="">
          <p:sp>
            <p:nvSpPr>
              <p:cNvPr id="14" name="文本框 13">
                <a:extLst>
                  <a:ext uri="{FF2B5EF4-FFF2-40B4-BE49-F238E27FC236}">
                    <a16:creationId xmlns:a16="http://schemas.microsoft.com/office/drawing/2014/main" id="{C687E1F5-ED59-234D-901B-C1DC3E5C0F23}"/>
                  </a:ext>
                </a:extLst>
              </p:cNvPr>
              <p:cNvSpPr txBox="1">
                <a:spLocks noRot="1" noChangeAspect="1" noMove="1" noResize="1" noEditPoints="1" noAdjustHandles="1" noChangeArrowheads="1" noChangeShapeType="1" noTextEdit="1"/>
              </p:cNvSpPr>
              <p:nvPr/>
            </p:nvSpPr>
            <p:spPr>
              <a:xfrm>
                <a:off x="882650" y="4211352"/>
                <a:ext cx="10186865" cy="877291"/>
              </a:xfrm>
              <a:prstGeom prst="rect">
                <a:avLst/>
              </a:prstGeom>
              <a:blipFill>
                <a:blip r:embed="rId4"/>
                <a:stretch>
                  <a:fillRect l="-996" t="-5714" r="-1245" b="-142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442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166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
        <p:nvSpPr>
          <p:cNvPr id="7" name="文本框 6"/>
          <p:cNvSpPr txBox="1"/>
          <p:nvPr/>
        </p:nvSpPr>
        <p:spPr>
          <a:xfrm>
            <a:off x="882650" y="766445"/>
            <a:ext cx="79863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1.1  Federated Learning</a:t>
            </a:r>
          </a:p>
        </p:txBody>
      </p:sp>
      <p:pic>
        <p:nvPicPr>
          <p:cNvPr id="2050" name="Picture 2">
            <a:extLst>
              <a:ext uri="{FF2B5EF4-FFF2-40B4-BE49-F238E27FC236}">
                <a16:creationId xmlns:a16="http://schemas.microsoft.com/office/drawing/2014/main" id="{2D5C26FE-AE39-D849-AB77-BD2A106FE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613" y="1322342"/>
            <a:ext cx="8502773" cy="543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4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5567" y="210548"/>
            <a:ext cx="3438583" cy="460375"/>
          </a:xfrm>
          <a:prstGeom prst="rect">
            <a:avLst/>
          </a:prstGeom>
          <a:noFill/>
        </p:spPr>
        <p:txBody>
          <a:bodyPr wrap="square" rtlCol="0">
            <a:spAutoFit/>
          </a:bodyPr>
          <a:lstStyle/>
          <a:p>
            <a:r>
              <a:rPr lang="en-US" altLang="zh-CN" sz="2400" b="1" dirty="0">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Introduction</a:t>
            </a:r>
          </a:p>
        </p:txBody>
      </p:sp>
      <p:sp>
        <p:nvSpPr>
          <p:cNvPr id="7" name="文本框 6"/>
          <p:cNvSpPr txBox="1"/>
          <p:nvPr/>
        </p:nvSpPr>
        <p:spPr>
          <a:xfrm>
            <a:off x="882650" y="766445"/>
            <a:ext cx="10457795"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1.3 Distributed Homomorphic Cryptosystem </a:t>
            </a:r>
          </a:p>
        </p:txBody>
      </p:sp>
      <p:pic>
        <p:nvPicPr>
          <p:cNvPr id="2" name="图片 1">
            <a:extLst>
              <a:ext uri="{FF2B5EF4-FFF2-40B4-BE49-F238E27FC236}">
                <a16:creationId xmlns:a16="http://schemas.microsoft.com/office/drawing/2014/main" id="{6205D50F-40FB-3F4C-A278-AD03A3A2D6DF}"/>
              </a:ext>
            </a:extLst>
          </p:cNvPr>
          <p:cNvPicPr>
            <a:picLocks noChangeAspect="1"/>
          </p:cNvPicPr>
          <p:nvPr/>
        </p:nvPicPr>
        <p:blipFill>
          <a:blip r:embed="rId3"/>
          <a:stretch>
            <a:fillRect/>
          </a:stretch>
        </p:blipFill>
        <p:spPr>
          <a:xfrm>
            <a:off x="1321311" y="1428284"/>
            <a:ext cx="9193633" cy="4589678"/>
          </a:xfrm>
          <a:prstGeom prst="rect">
            <a:avLst/>
          </a:prstGeom>
        </p:spPr>
      </p:pic>
      <p:sp>
        <p:nvSpPr>
          <p:cNvPr id="13" name="文本框 12">
            <a:extLst>
              <a:ext uri="{FF2B5EF4-FFF2-40B4-BE49-F238E27FC236}">
                <a16:creationId xmlns:a16="http://schemas.microsoft.com/office/drawing/2014/main" id="{2E4CF288-EE57-6D41-A322-8ACBA3E7270D}"/>
              </a:ext>
            </a:extLst>
          </p:cNvPr>
          <p:cNvSpPr txBox="1"/>
          <p:nvPr/>
        </p:nvSpPr>
        <p:spPr>
          <a:xfrm>
            <a:off x="1536456" y="6213367"/>
            <a:ext cx="7880105" cy="369332"/>
          </a:xfrm>
          <a:prstGeom prst="rect">
            <a:avLst/>
          </a:prstGeom>
          <a:noFill/>
        </p:spPr>
        <p:txBody>
          <a:bodyPr wrap="square">
            <a:spAutoFit/>
          </a:bodyPr>
          <a:lstStyle/>
          <a:p>
            <a:r>
              <a:rPr lang="en" altLang="zh-CN" sz="1800" b="1" dirty="0">
                <a:solidFill>
                  <a:srgbClr val="000000"/>
                </a:solidFill>
                <a:effectLst/>
                <a:latin typeface="URWPalladioL-Bold"/>
              </a:rPr>
              <a:t>Figure 1. </a:t>
            </a:r>
            <a:r>
              <a:rPr lang="en" altLang="zh-CN" sz="1800" dirty="0">
                <a:solidFill>
                  <a:srgbClr val="000000"/>
                </a:solidFill>
                <a:effectLst/>
                <a:latin typeface="URWPalladioL-Roma"/>
              </a:rPr>
              <a:t>Diagram for encryption, decryption, and partial decryption. </a:t>
            </a:r>
            <a:endParaRPr lang="en" altLang="zh-CN" dirty="0"/>
          </a:p>
        </p:txBody>
      </p:sp>
    </p:spTree>
    <p:extLst>
      <p:ext uri="{BB962C8B-B14F-4D97-AF65-F5344CB8AC3E}">
        <p14:creationId xmlns:p14="http://schemas.microsoft.com/office/powerpoint/2010/main" val="191336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61963" y="1350039"/>
            <a:ext cx="3168178" cy="3744210"/>
          </a:xfrm>
          <a:prstGeom prst="rect">
            <a:avLst/>
          </a:prstGeom>
          <a:solidFill>
            <a:schemeClr val="bg2">
              <a:lumMod val="10000"/>
            </a:schemeClr>
          </a:solidFill>
          <a:ln w="12700" cap="flat" cmpd="sng" algn="ctr">
            <a:noFill/>
            <a:prstDash val="solid"/>
            <a:headEnd type="none" w="med" len="med"/>
            <a:tailEnd type="none" w="med" len="med"/>
          </a:ln>
          <a:effectLst>
            <a:outerShdw blurRad="190500" dist="63500" algn="l" rotWithShape="0">
              <a:prstClr val="black">
                <a:alpha val="40000"/>
              </a:prstClr>
            </a:outerShdw>
          </a:effectLst>
        </p:spPr>
        <p:txBody>
          <a:bodyPr lIns="578612" tIns="48192" rIns="96378" bIns="77103" anchor="ctr"/>
          <a:lstStyle/>
          <a:p>
            <a:pPr defTabSz="963295"/>
            <a:endParaRPr lang="zh-CN" altLang="en-US" sz="2530" kern="0">
              <a:solidFill>
                <a:schemeClr val="accent2"/>
              </a:solidFill>
              <a:latin typeface="Impact" panose="020B0806030902050204" pitchFamily="34" charset="0"/>
              <a:ea typeface="微软雅黑" panose="020B0503020204020204" charset="-122"/>
              <a:sym typeface="Arial" panose="020B0604020202020204" pitchFamily="34" charset="0"/>
            </a:endParaRPr>
          </a:p>
        </p:txBody>
      </p:sp>
      <p:sp>
        <p:nvSpPr>
          <p:cNvPr id="10" name="矩形 259"/>
          <p:cNvSpPr>
            <a:spLocks noChangeArrowheads="1"/>
          </p:cNvSpPr>
          <p:nvPr/>
        </p:nvSpPr>
        <p:spPr bwMode="auto">
          <a:xfrm>
            <a:off x="4902645" y="1749680"/>
            <a:ext cx="228681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rPr>
              <a:t>02</a:t>
            </a:r>
            <a:endParaRPr lang="zh-CN" altLang="en-US" sz="13085" cap="all" spc="284" dirty="0">
              <a:solidFill>
                <a:schemeClr val="bg1"/>
              </a:solidFill>
              <a:latin typeface="Impact" panose="020B0806030902050204" pitchFamily="34" charset="0"/>
              <a:cs typeface="Arial" panose="020B0604020202020204" pitchFamily="34" charset="0"/>
              <a:sym typeface="Arial" panose="020B0604020202020204" pitchFamily="34" charset="0"/>
            </a:endParaRPr>
          </a:p>
        </p:txBody>
      </p:sp>
      <p:sp>
        <p:nvSpPr>
          <p:cNvPr id="9" name="Title 13"/>
          <p:cNvSpPr txBox="1"/>
          <p:nvPr/>
        </p:nvSpPr>
        <p:spPr>
          <a:xfrm>
            <a:off x="4757547" y="3854349"/>
            <a:ext cx="2625032" cy="492443"/>
          </a:xfrm>
          <a:prstGeom prst="rect">
            <a:avLst/>
          </a:prstGeom>
        </p:spPr>
        <p:txBody>
          <a:bodyPr vert="horz" wrap="square" lIns="0" tIns="0" rIns="0" bIns="0" rtlCol="0" anchor="t" anchorCtr="0">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b="1" dirty="0">
                <a:solidFill>
                  <a:schemeClr val="bg1"/>
                </a:solidFill>
                <a:latin typeface="Aharoni" panose="02010803020104030203" pitchFamily="2" charset="-79"/>
                <a:ea typeface="微软雅黑" panose="020B0503020204020204" charset="-122"/>
                <a:cs typeface="Aharoni" panose="02010803020104030203" pitchFamily="2" charset="-79"/>
                <a:sym typeface="Arial" panose="020B0604020202020204" pitchFamily="34" charset="0"/>
              </a:rPr>
              <a:t>Methodology</a:t>
            </a:r>
          </a:p>
        </p:txBody>
      </p:sp>
      <p:cxnSp>
        <p:nvCxnSpPr>
          <p:cNvPr id="8" name="直接连接符 7"/>
          <p:cNvCxnSpPr/>
          <p:nvPr/>
        </p:nvCxnSpPr>
        <p:spPr>
          <a:xfrm>
            <a:off x="4918361" y="4588871"/>
            <a:ext cx="23147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0"/>
                                        </p:tgtEl>
                                        <p:attrNameLst>
                                          <p:attrName>ppt_y</p:attrName>
                                        </p:attrNameLst>
                                      </p:cBhvr>
                                      <p:tavLst>
                                        <p:tav tm="0">
                                          <p:val>
                                            <p:strVal val="#ppt_y"/>
                                          </p:val>
                                        </p:tav>
                                        <p:tav tm="100000">
                                          <p:val>
                                            <p:strVal val="#ppt_y"/>
                                          </p:val>
                                        </p:tav>
                                      </p:tavLst>
                                    </p:anim>
                                    <p:anim calcmode="lin" valueType="num">
                                      <p:cBhvr>
                                        <p:cTn id="1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0"/>
                                        </p:tgtEl>
                                      </p:cBhvr>
                                    </p:animEffect>
                                  </p:childTnLst>
                                </p:cTn>
                              </p:par>
                              <p:par>
                                <p:cTn id="15" presetID="26" presetClass="emph" presetSubtype="0" fill="hold" grpId="1" nodeType="withEffect">
                                  <p:stCondLst>
                                    <p:cond delay="0"/>
                                  </p:stCondLst>
                                  <p:iterate type="lt">
                                    <p:tmPct val="0"/>
                                  </p:iterate>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p:bldP spid="10" grpId="1"/>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TIMING" val="|0.3|0.7|0.6|0.6|0.6|0.5|0.4|0.6|0.4|0.7|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16618</TotalTime>
  <Words>275</Words>
  <Application>Microsoft Macintosh PowerPoint</Application>
  <PresentationFormat>宽屏</PresentationFormat>
  <Paragraphs>57</Paragraphs>
  <Slides>15</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华文仿宋</vt:lpstr>
      <vt:lpstr>URWPalladioL-Bold</vt:lpstr>
      <vt:lpstr>URWPalladioL-Roma</vt:lpstr>
      <vt:lpstr>Aharoni</vt:lpstr>
      <vt:lpstr>Arial</vt:lpstr>
      <vt:lpstr>Calibri</vt:lpstr>
      <vt:lpstr>Cambria Math</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huang qihan</cp:lastModifiedBy>
  <cp:revision>91</cp:revision>
  <dcterms:created xsi:type="dcterms:W3CDTF">2021-09-25T12:41:00Z</dcterms:created>
  <dcterms:modified xsi:type="dcterms:W3CDTF">2022-04-19T06:28:34Z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25A55A8AE9F14CADB5EDE85242C8445F</vt:lpwstr>
  </property>
  <property fmtid="{D5CDD505-2E9C-101B-9397-08002B2CF9AE}" pid="3" name="KSOProductBuildVer">
    <vt:lpwstr>2052-11.1.0.11045</vt:lpwstr>
  </property>
</Properties>
</file>