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58" r:id="rId3"/>
    <p:sldId id="259" r:id="rId4"/>
    <p:sldId id="398" r:id="rId5"/>
    <p:sldId id="409" r:id="rId6"/>
    <p:sldId id="399" r:id="rId7"/>
    <p:sldId id="400" r:id="rId8"/>
    <p:sldId id="410" r:id="rId9"/>
    <p:sldId id="292" r:id="rId10"/>
    <p:sldId id="401" r:id="rId11"/>
    <p:sldId id="381" r:id="rId12"/>
    <p:sldId id="302" r:id="rId13"/>
    <p:sldId id="332" r:id="rId14"/>
    <p:sldId id="396" r:id="rId15"/>
    <p:sldId id="412" r:id="rId16"/>
    <p:sldId id="413" r:id="rId17"/>
    <p:sldId id="414" r:id="rId18"/>
    <p:sldId id="411" r:id="rId19"/>
    <p:sldId id="415" r:id="rId20"/>
    <p:sldId id="407" r:id="rId21"/>
    <p:sldId id="334" r:id="rId22"/>
    <p:sldId id="335" r:id="rId23"/>
    <p:sldId id="386" r:id="rId24"/>
    <p:sldId id="404" r:id="rId25"/>
    <p:sldId id="406" r:id="rId26"/>
    <p:sldId id="323" r:id="rId27"/>
    <p:sldId id="380"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FD2256-23CB-4389-BE60-0220F94E148F}">
          <p14:sldIdLst>
            <p14:sldId id="257"/>
            <p14:sldId id="258"/>
            <p14:sldId id="259"/>
            <p14:sldId id="398"/>
            <p14:sldId id="409"/>
            <p14:sldId id="399"/>
            <p14:sldId id="400"/>
            <p14:sldId id="410"/>
            <p14:sldId id="292"/>
            <p14:sldId id="401"/>
            <p14:sldId id="381"/>
            <p14:sldId id="302"/>
            <p14:sldId id="332"/>
            <p14:sldId id="396"/>
            <p14:sldId id="412"/>
            <p14:sldId id="413"/>
            <p14:sldId id="414"/>
            <p14:sldId id="411"/>
            <p14:sldId id="415"/>
            <p14:sldId id="407"/>
            <p14:sldId id="334"/>
            <p14:sldId id="335"/>
            <p14:sldId id="386"/>
            <p14:sldId id="404"/>
            <p14:sldId id="406"/>
            <p14:sldId id="323"/>
            <p14:sldId id="380"/>
            <p14:sldId id="289"/>
          </p14:sldIdLst>
        </p14:section>
        <p14:section name="Unused" id="{D1B93717-8A6E-4BD9-A8FB-F1FEF753F50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3" autoAdjust="0"/>
    <p:restoredTop sz="74125" autoAdjust="0"/>
  </p:normalViewPr>
  <p:slideViewPr>
    <p:cSldViewPr snapToGrid="0">
      <p:cViewPr varScale="1">
        <p:scale>
          <a:sx n="117" d="100"/>
          <a:sy n="117" d="100"/>
        </p:scale>
        <p:origin x="48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13" d="100"/>
          <a:sy n="113" d="100"/>
        </p:scale>
        <p:origin x="448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b="0" i="0" dirty="0">
                <a:solidFill>
                  <a:srgbClr val="333333"/>
                </a:solidFill>
                <a:effectLst/>
                <a:latin typeface="Helvetica Neue" panose="02000503000000020004" pitchFamily="2" charset="0"/>
              </a:rPr>
              <a:t>基于半监督联邦学习的出行模式识别</a:t>
            </a:r>
            <a:endParaRPr lang="en-US" altLang="zh-CN" b="0" i="0" dirty="0">
              <a:solidFill>
                <a:srgbClr val="333333"/>
              </a:solidFill>
              <a:effectLst/>
              <a:latin typeface="Helvetica Neue" panose="02000503000000020004" pitchFamily="2" charset="0"/>
            </a:endParaRPr>
          </a:p>
          <a:p>
            <a:pPr marL="0" marR="0">
              <a:spcBef>
                <a:spcPts val="0"/>
              </a:spcBef>
              <a:spcAft>
                <a:spcPts val="0"/>
              </a:spcAft>
            </a:pPr>
            <a:r>
              <a:rPr lang="en-US" altLang="zh-CN" dirty="0"/>
              <a:t>IEEE</a:t>
            </a:r>
            <a:r>
              <a:rPr lang="zh-CN" altLang="en-US" dirty="0"/>
              <a:t>智能交通系统汇刊</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62576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a:t>
            </a:r>
            <a:r>
              <a:rPr kumimoji="1" lang="en-US" altLang="zh-CN" dirty="0"/>
              <a:t>GPS</a:t>
            </a:r>
            <a:r>
              <a:rPr kumimoji="1" lang="zh-CN" altLang="en-US" dirty="0"/>
              <a:t>原始记录</a:t>
            </a:r>
            <a:r>
              <a:rPr kumimoji="1" lang="en-US" altLang="zh-CN" dirty="0"/>
              <a:t>={</a:t>
            </a:r>
            <a:r>
              <a:rPr lang="zh-CN" altLang="en-US" b="0" i="0" dirty="0">
                <a:solidFill>
                  <a:srgbClr val="151920"/>
                </a:solidFill>
                <a:effectLst/>
                <a:latin typeface="PingFang SC" panose="020B0400000000000000" pitchFamily="34" charset="-122"/>
                <a:ea typeface="PingFang SC" panose="020B0400000000000000" pitchFamily="34" charset="-122"/>
              </a:rPr>
              <a:t>纬度，经度，时间戳，运动模式</a:t>
            </a:r>
            <a:r>
              <a:rPr lang="en-US" altLang="zh-CN" b="0" i="0" dirty="0">
                <a:solidFill>
                  <a:srgbClr val="151920"/>
                </a:solidFill>
                <a:effectLst/>
                <a:latin typeface="PingFang SC" panose="020B0400000000000000" pitchFamily="34" charset="-122"/>
                <a:ea typeface="PingFang SC" panose="020B0400000000000000" pitchFamily="34" charset="-122"/>
              </a:rPr>
              <a:t>}</a:t>
            </a:r>
          </a:p>
          <a:p>
            <a:r>
              <a:rPr kumimoji="1" lang="en-US" altLang="zh-CN" b="0" i="0" dirty="0">
                <a:solidFill>
                  <a:srgbClr val="151920"/>
                </a:solidFill>
                <a:effectLst/>
                <a:latin typeface="PingFang SC" panose="020B0400000000000000" pitchFamily="34" charset="-122"/>
                <a:ea typeface="PingFang SC" panose="020B0400000000000000" pitchFamily="34" charset="-122"/>
              </a:rPr>
              <a:t>2</a:t>
            </a:r>
            <a:r>
              <a:rPr kumimoji="1" lang="zh-CN" altLang="en-US" b="0" i="0" dirty="0">
                <a:solidFill>
                  <a:srgbClr val="151920"/>
                </a:solidFill>
                <a:effectLst/>
                <a:latin typeface="PingFang SC" panose="020B0400000000000000" pitchFamily="34" charset="-122"/>
                <a:ea typeface="PingFang SC" panose="020B0400000000000000" pitchFamily="34" charset="-122"/>
              </a:rPr>
              <a:t> 用</a:t>
            </a:r>
            <a:r>
              <a:rPr kumimoji="1" lang="en-US" altLang="zh-CN" b="0" i="0" dirty="0">
                <a:solidFill>
                  <a:srgbClr val="151920"/>
                </a:solidFill>
                <a:effectLst/>
                <a:latin typeface="PingFang SC" panose="020B0400000000000000" pitchFamily="34" charset="-122"/>
                <a:ea typeface="PingFang SC" panose="020B0400000000000000" pitchFamily="34" charset="-122"/>
              </a:rPr>
              <a:t>R</a:t>
            </a:r>
            <a:r>
              <a:rPr kumimoji="1" lang="zh-CN" altLang="en-US" b="0" i="0" dirty="0">
                <a:solidFill>
                  <a:srgbClr val="151920"/>
                </a:solidFill>
                <a:effectLst/>
                <a:latin typeface="PingFang SC" panose="020B0400000000000000" pitchFamily="34" charset="-122"/>
                <a:ea typeface="PingFang SC" panose="020B0400000000000000" pitchFamily="34" charset="-122"/>
              </a:rPr>
              <a:t>来表示数据集非独立同分布的程度，其实简单来说，在联邦训练时各个客户端中各类型的轨迹的分配比例是不同的，那么就用下面这个公式来度量这个分配不平衡的程度。</a:t>
            </a:r>
            <a:r>
              <a:rPr kumimoji="1" lang="en-US" altLang="zh-CN" b="0" i="0" dirty="0">
                <a:solidFill>
                  <a:srgbClr val="151920"/>
                </a:solidFill>
                <a:effectLst/>
                <a:latin typeface="PingFang SC" panose="020B0400000000000000" pitchFamily="34" charset="-122"/>
                <a:ea typeface="PingFang SC" panose="020B0400000000000000" pitchFamily="34" charset="-122"/>
              </a:rPr>
              <a:t>pk</a:t>
            </a:r>
            <a:r>
              <a:rPr kumimoji="1" lang="zh-CN" altLang="en-US" b="0" i="0" dirty="0">
                <a:solidFill>
                  <a:srgbClr val="151920"/>
                </a:solidFill>
                <a:effectLst/>
                <a:latin typeface="PingFang SC" panose="020B0400000000000000" pitchFamily="34" charset="-122"/>
                <a:ea typeface="PingFang SC" panose="020B0400000000000000" pitchFamily="34" charset="-122"/>
              </a:rPr>
              <a:t>是数据集中各个旅行模式的占比。</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87780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27801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主要是分为四个步骤：</a:t>
            </a:r>
            <a:endParaRPr kumimoji="1" lang="en-US" altLang="zh-CN" dirty="0"/>
          </a:p>
          <a:p>
            <a:r>
              <a:rPr kumimoji="1" lang="en-US" altLang="zh-CN" dirty="0"/>
              <a:t>1</a:t>
            </a:r>
            <a:r>
              <a:rPr kumimoji="1" lang="zh-CN" altLang="en-US" dirty="0"/>
              <a:t> 第一步 是在中心服务器提取隐私允许的轨迹数据的运动特征，训练中心模型，并且把它当作一个标准模型，并发送到客户端；</a:t>
            </a:r>
            <a:endParaRPr kumimoji="1" lang="en-US" altLang="zh-CN" dirty="0"/>
          </a:p>
          <a:p>
            <a:r>
              <a:rPr kumimoji="1" lang="en-US" altLang="zh-CN" dirty="0"/>
              <a:t>2</a:t>
            </a:r>
            <a:r>
              <a:rPr kumimoji="1" lang="zh-CN" altLang="en-US" dirty="0"/>
              <a:t> 第二步 客户端可能会采集到一些无标签的数据，但是也同样对他们进行特征提取，并且用标准模型进行伪标签的预测，预测程度大于一定阈值，就给它打上标记，认为数据可用。</a:t>
            </a:r>
            <a:endParaRPr kumimoji="1" lang="en-US" altLang="zh-CN" dirty="0"/>
          </a:p>
          <a:p>
            <a:r>
              <a:rPr kumimoji="1" lang="en-US" altLang="zh-CN" b="0" i="0" dirty="0">
                <a:solidFill>
                  <a:srgbClr val="121212"/>
                </a:solidFill>
                <a:effectLst/>
                <a:latin typeface="-apple-system"/>
              </a:rPr>
              <a:t>3</a:t>
            </a:r>
            <a:r>
              <a:rPr kumimoji="1" lang="zh-CN" altLang="en-US" b="0" i="0" dirty="0">
                <a:solidFill>
                  <a:srgbClr val="121212"/>
                </a:solidFill>
                <a:effectLst/>
                <a:latin typeface="-apple-system"/>
              </a:rPr>
              <a:t> 第三步 主要是联邦学习权重的迭代</a:t>
            </a:r>
            <a:endParaRPr kumimoji="1" lang="en-US" altLang="zh-CN" b="0" i="0" dirty="0">
              <a:solidFill>
                <a:srgbClr val="121212"/>
              </a:solidFill>
              <a:effectLst/>
              <a:latin typeface="-apple-system"/>
            </a:endParaRPr>
          </a:p>
          <a:p>
            <a:endParaRPr kumimoji="1" lang="en-US" altLang="zh-CN" b="0" i="0" dirty="0">
              <a:solidFill>
                <a:srgbClr val="121212"/>
              </a:solidFill>
              <a:effectLst/>
              <a:latin typeface="-apple-system"/>
            </a:endParaRPr>
          </a:p>
          <a:p>
            <a:r>
              <a:rPr lang="zh-CN" altLang="en-US" b="0" i="0" dirty="0">
                <a:solidFill>
                  <a:srgbClr val="121212"/>
                </a:solidFill>
                <a:effectLst/>
                <a:latin typeface="-apple-system"/>
              </a:rPr>
              <a:t>先用有标签数据训练网络（此时网络一般过拟合</a:t>
            </a:r>
            <a:r>
              <a:rPr lang="en-US" altLang="zh-CN" b="0" i="0" dirty="0">
                <a:solidFill>
                  <a:srgbClr val="121212"/>
                </a:solidFill>
                <a:effectLst/>
                <a:latin typeface="-apple-system"/>
              </a:rPr>
              <a:t>...</a:t>
            </a:r>
            <a:r>
              <a:rPr lang="zh-CN" altLang="en-US" b="0" i="0" dirty="0">
                <a:solidFill>
                  <a:srgbClr val="121212"/>
                </a:solidFill>
                <a:effectLst/>
                <a:latin typeface="-apple-system"/>
              </a:rPr>
              <a:t>），从该网络中提取所有数据的特征，以这些特征来用</a:t>
            </a:r>
            <a:r>
              <a:rPr lang="zh-CN" altLang="en-US" b="1" i="0" dirty="0">
                <a:solidFill>
                  <a:srgbClr val="121212"/>
                </a:solidFill>
                <a:effectLst/>
                <a:latin typeface="-apple-system"/>
              </a:rPr>
              <a:t>某种分类算法</a:t>
            </a:r>
            <a:r>
              <a:rPr lang="zh-CN" altLang="en-US" b="0" i="0" dirty="0">
                <a:solidFill>
                  <a:srgbClr val="121212"/>
                </a:solidFill>
                <a:effectLst/>
                <a:latin typeface="-apple-system"/>
              </a:rPr>
              <a:t>对无标签数据进行分类，挑选你认为分类正确的无标签数据加入到训练集，再训练网络。</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42384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数据运动特征计算，数据增强，时域特征提取。</a:t>
            </a:r>
            <a:endParaRPr kumimoji="1" lang="en-US" altLang="zh-CN" dirty="0"/>
          </a:p>
          <a:p>
            <a:r>
              <a:rPr kumimoji="1" lang="en-US" altLang="zh-CN" dirty="0"/>
              <a:t>RD</a:t>
            </a:r>
            <a:r>
              <a:rPr kumimoji="1" lang="zh-CN" altLang="en-US" dirty="0"/>
              <a:t> 两个位置点之间的距离；</a:t>
            </a:r>
            <a:endParaRPr kumimoji="1" lang="en-US" altLang="zh-CN" dirty="0"/>
          </a:p>
          <a:p>
            <a:r>
              <a:rPr kumimoji="1" lang="en-US" altLang="zh-CN" dirty="0"/>
              <a:t>t </a:t>
            </a:r>
            <a:r>
              <a:rPr kumimoji="1" lang="zh-CN" altLang="en-US" dirty="0"/>
              <a:t>两个位置点之间的时间间隔；</a:t>
            </a:r>
            <a:endParaRPr kumimoji="1" lang="en-US" altLang="zh-CN" dirty="0"/>
          </a:p>
          <a:p>
            <a:r>
              <a:rPr kumimoji="1" lang="en-US" altLang="zh-CN" dirty="0"/>
              <a:t>s</a:t>
            </a:r>
            <a:r>
              <a:rPr kumimoji="1" lang="zh-CN" altLang="en-US" dirty="0"/>
              <a:t> 速度</a:t>
            </a:r>
            <a:endParaRPr kumimoji="1" lang="en-US" altLang="zh-CN" dirty="0"/>
          </a:p>
          <a:p>
            <a:r>
              <a:rPr kumimoji="1" lang="en-US" altLang="zh-CN" dirty="0"/>
              <a:t>A </a:t>
            </a:r>
            <a:r>
              <a:rPr kumimoji="1" lang="zh-CN" altLang="en-US" dirty="0"/>
              <a:t>加速度</a:t>
            </a:r>
            <a:endParaRPr kumimoji="1" lang="en-US" altLang="zh-CN" dirty="0"/>
          </a:p>
          <a:p>
            <a:r>
              <a:rPr kumimoji="1" lang="en-US" altLang="zh-CN" dirty="0"/>
              <a:t>j</a:t>
            </a:r>
            <a:r>
              <a:rPr kumimoji="1" lang="zh-CN" altLang="en-US" dirty="0"/>
              <a:t> 加加速度</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37657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处理后得到四种特征向量，把他们拼在一起就变成了一条轨迹的特征张量</a:t>
            </a:r>
            <a:endParaRPr kumimoji="1" lang="en-US" altLang="zh-CN" dirty="0"/>
          </a:p>
          <a:p>
            <a:r>
              <a:rPr kumimoji="1" lang="zh-CN" altLang="en-US" dirty="0"/>
              <a:t>之后他们还使用了一种数据增强的函数，其实就是把原始数据反转，或者说是逆序。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992637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小波变换 </a:t>
            </a:r>
            <a:r>
              <a:rPr kumimoji="1" lang="en-US" altLang="zh-CN" dirty="0"/>
              <a:t>Discrete wavelet transform</a:t>
            </a:r>
          </a:p>
          <a:p>
            <a:r>
              <a:rPr kumimoji="1" lang="zh-CN" altLang="en-US" dirty="0"/>
              <a:t>其实就是利用小波变换进行频谱分析，对几个运动特征再进一步的进行特征的分解，来扩张轨迹特征的维度</a:t>
            </a:r>
            <a:endParaRPr kumimoji="1" lang="en-US" altLang="zh-CN" dirty="0"/>
          </a:p>
          <a:p>
            <a:endParaRPr kumimoji="1" lang="en-US" altLang="zh-CN" dirty="0"/>
          </a:p>
          <a:p>
            <a:endParaRPr kumimoji="1" lang="en-US" altLang="zh-CN" dirty="0"/>
          </a:p>
          <a:p>
            <a:r>
              <a:rPr kumimoji="1" lang="zh-CN" altLang="en-US" dirty="0"/>
              <a:t>给定时间序列信号</a:t>
            </a:r>
            <a:r>
              <a:rPr kumimoji="1" lang="en-US" altLang="zh-CN" dirty="0"/>
              <a:t>x(t)</a:t>
            </a:r>
            <a:r>
              <a:rPr kumimoji="1" lang="zh-CN" altLang="en-US" dirty="0"/>
              <a:t>， </a:t>
            </a:r>
            <a:r>
              <a:rPr kumimoji="1" lang="en-US" altLang="zh-CN" dirty="0"/>
              <a:t>DWT (Discrete wavelet transform)</a:t>
            </a:r>
            <a:r>
              <a:rPr kumimoji="1" lang="zh-CN" altLang="en-US" dirty="0"/>
              <a:t>采用</a:t>
            </a:r>
            <a:r>
              <a:rPr kumimoji="1" lang="el-GR" altLang="zh-CN" dirty="0"/>
              <a:t>ψ</a:t>
            </a:r>
            <a:r>
              <a:rPr kumimoji="1" lang="en-US" altLang="zh-CN" dirty="0" err="1"/>
              <a:t>a,b</a:t>
            </a:r>
            <a:r>
              <a:rPr kumimoji="1" lang="en-US" altLang="zh-CN" dirty="0"/>
              <a:t>(t)</a:t>
            </a:r>
            <a:r>
              <a:rPr kumimoji="1" lang="zh-CN" altLang="en-US" dirty="0"/>
              <a:t>离散小波变换将输入信号变换为</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489499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加加速度</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46036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GRU </a:t>
            </a:r>
            <a:r>
              <a:rPr kumimoji="1" lang="zh-CN" altLang="en-US" dirty="0"/>
              <a:t>门控循环单元</a:t>
            </a:r>
            <a:endParaRPr kumimoji="1" lang="en-US" altLang="zh-CN" dirty="0"/>
          </a:p>
          <a:p>
            <a:r>
              <a:rPr lang="en-US" altLang="zh-CN" b="0" i="0" dirty="0">
                <a:solidFill>
                  <a:srgbClr val="4D4D4D"/>
                </a:solidFill>
                <a:effectLst/>
                <a:latin typeface="-apple-system"/>
              </a:rPr>
              <a:t>hidden size</a:t>
            </a:r>
            <a:r>
              <a:rPr kumimoji="1" lang="zh-CN" altLang="en-US" b="0" i="0" dirty="0">
                <a:solidFill>
                  <a:srgbClr val="4D4D4D"/>
                </a:solidFill>
                <a:effectLst/>
                <a:latin typeface="-apple-system"/>
              </a:rPr>
              <a:t> </a:t>
            </a:r>
            <a:r>
              <a:rPr kumimoji="1" lang="en-US" altLang="zh-CN" b="0" i="0" dirty="0">
                <a:solidFill>
                  <a:srgbClr val="4D4D4D"/>
                </a:solidFill>
                <a:effectLst/>
                <a:latin typeface="-apple-system"/>
              </a:rPr>
              <a:t>=</a:t>
            </a:r>
            <a:r>
              <a:rPr kumimoji="1" lang="zh-CN" altLang="en-US" b="0" i="0" dirty="0">
                <a:solidFill>
                  <a:srgbClr val="4D4D4D"/>
                </a:solidFill>
                <a:effectLst/>
                <a:latin typeface="-apple-system"/>
              </a:rPr>
              <a:t> </a:t>
            </a:r>
            <a:r>
              <a:rPr kumimoji="1" lang="en-US" altLang="zh-CN" b="0" i="0" dirty="0">
                <a:solidFill>
                  <a:srgbClr val="4D4D4D"/>
                </a:solidFill>
                <a:effectLst/>
                <a:latin typeface="-apple-system"/>
              </a:rPr>
              <a:t>16</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4274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先用有标签数据训练网络（此时网络一般过拟合</a:t>
            </a:r>
            <a:r>
              <a:rPr lang="en-US" altLang="zh-CN" b="0" i="0" dirty="0">
                <a:solidFill>
                  <a:srgbClr val="121212"/>
                </a:solidFill>
                <a:effectLst/>
                <a:latin typeface="-apple-system"/>
              </a:rPr>
              <a:t>...</a:t>
            </a:r>
            <a:r>
              <a:rPr lang="zh-CN" altLang="en-US" b="0" i="0" dirty="0">
                <a:solidFill>
                  <a:srgbClr val="121212"/>
                </a:solidFill>
                <a:effectLst/>
                <a:latin typeface="-apple-system"/>
              </a:rPr>
              <a:t>），从该网络中提取所有数据的特征，以这些特征来用</a:t>
            </a:r>
            <a:r>
              <a:rPr lang="zh-CN" altLang="en-US" b="1" i="0" dirty="0">
                <a:solidFill>
                  <a:srgbClr val="121212"/>
                </a:solidFill>
                <a:effectLst/>
                <a:latin typeface="-apple-system"/>
              </a:rPr>
              <a:t>某种分类算法</a:t>
            </a:r>
            <a:r>
              <a:rPr lang="zh-CN" altLang="en-US" b="0" i="0" dirty="0">
                <a:solidFill>
                  <a:srgbClr val="121212"/>
                </a:solidFill>
                <a:effectLst/>
                <a:latin typeface="-apple-system"/>
              </a:rPr>
              <a:t>对无标签数据进行分类，挑选你认为分类正确的无标签数据加入到训练集，再训练网络。</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其实这边是进行分组的联邦学习，也就是把数据分布相似的客户端归为一组，所以还会有局部权重更新的过程。这种方式进行训练，其实我理解，是有这么一个目标，也就是客户端希望更准确的去标记无标签的数据，而中心模型希望有更好的鲁棒性，对各种数据都用通用性。</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593839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数值扰动算法的伪代码</a:t>
            </a:r>
            <a:endParaRPr kumimoji="1" lang="en-US" altLang="zh-CN" dirty="0"/>
          </a:p>
          <a:p>
            <a:r>
              <a:rPr kumimoji="1" lang="en-US" altLang="zh-CN" dirty="0"/>
              <a:t>w</a:t>
            </a:r>
            <a:r>
              <a:rPr kumimoji="1" lang="zh-CN" altLang="en-US" dirty="0"/>
              <a:t>是本地模型权重，下标</a:t>
            </a:r>
            <a:r>
              <a:rPr kumimoji="1" lang="en-US" altLang="zh-CN" dirty="0"/>
              <a:t>l+1</a:t>
            </a:r>
            <a:r>
              <a:rPr kumimoji="1" lang="zh-CN" altLang="en-US" dirty="0"/>
              <a:t>是指训练轮次，</a:t>
            </a:r>
            <a:r>
              <a:rPr kumimoji="1" lang="en-US" altLang="zh-CN" dirty="0"/>
              <a:t>C</a:t>
            </a:r>
            <a:r>
              <a:rPr kumimoji="1" lang="zh-CN" altLang="en-US" dirty="0"/>
              <a:t>是数值范围的中心，</a:t>
            </a:r>
            <a:r>
              <a:rPr kumimoji="1" lang="en-US" altLang="zh-CN" dirty="0"/>
              <a:t>R</a:t>
            </a:r>
            <a:r>
              <a:rPr kumimoji="1" lang="zh-CN" altLang="en-US" dirty="0"/>
              <a:t>是数值范围的半径，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9177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en-US"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83184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987357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202124"/>
                </a:solidFill>
                <a:effectLst/>
                <a:latin typeface="arial" panose="020B0604020202020204" pitchFamily="34" charset="0"/>
              </a:rPr>
              <a:t>Geolife</a:t>
            </a:r>
            <a:r>
              <a:rPr lang="en-US" altLang="zh-CN" b="0" i="0" dirty="0">
                <a:solidFill>
                  <a:srgbClr val="202124"/>
                </a:solidFill>
                <a:effectLst/>
                <a:latin typeface="arial" panose="020B0604020202020204" pitchFamily="34" charset="0"/>
              </a:rPr>
              <a:t> </a:t>
            </a:r>
            <a:r>
              <a:rPr lang="zh-CN" altLang="en-US" b="0" i="0" dirty="0">
                <a:solidFill>
                  <a:srgbClr val="202124"/>
                </a:solidFill>
                <a:effectLst/>
                <a:latin typeface="arial" panose="020B0604020202020204" pitchFamily="34" charset="0"/>
              </a:rPr>
              <a:t>这个数据集的每一条轨迹都有运动模式的标注，而且类型还比较丰富，所以也比较契合这篇文章的任务</a:t>
            </a:r>
            <a:endParaRPr lang="en-US" altLang="zh-CN" b="0" i="0" dirty="0">
              <a:solidFill>
                <a:srgbClr val="202124"/>
              </a:solidFill>
              <a:effectLst/>
              <a:latin typeface="arial" panose="020B0604020202020204" pitchFamily="34" charset="0"/>
            </a:endParaRPr>
          </a:p>
          <a:p>
            <a:endParaRPr lang="en-US" altLang="zh-CN" b="0" i="0" dirty="0">
              <a:solidFill>
                <a:srgbClr val="202124"/>
              </a:solidFill>
              <a:effectLst/>
              <a:latin typeface="arial" panose="020B0604020202020204" pitchFamily="34" charset="0"/>
            </a:endParaRPr>
          </a:p>
          <a:p>
            <a:r>
              <a:rPr lang="en-US" altLang="zh-CN" b="0" i="0" dirty="0">
                <a:solidFill>
                  <a:srgbClr val="202124"/>
                </a:solidFill>
                <a:effectLst/>
                <a:latin typeface="arial" panose="020B0604020202020204" pitchFamily="34" charset="0"/>
              </a:rPr>
              <a:t>K</a:t>
            </a:r>
            <a:r>
              <a:rPr lang="zh-CN" altLang="en-US" b="0" i="0" dirty="0">
                <a:solidFill>
                  <a:srgbClr val="202124"/>
                </a:solidFill>
                <a:effectLst/>
                <a:latin typeface="arial" panose="020B0604020202020204" pitchFamily="34" charset="0"/>
              </a:rPr>
              <a:t> 联邦学习中客户端的个数</a:t>
            </a:r>
            <a:endParaRPr lang="en-US" altLang="zh-CN" b="0" i="0" dirty="0">
              <a:solidFill>
                <a:srgbClr val="202124"/>
              </a:solidFill>
              <a:effectLst/>
              <a:latin typeface="arial" panose="020B0604020202020204" pitchFamily="34" charset="0"/>
            </a:endParaRPr>
          </a:p>
          <a:p>
            <a:r>
              <a:rPr lang="en-US" altLang="zh-CN" b="0" i="0" dirty="0">
                <a:solidFill>
                  <a:srgbClr val="202124"/>
                </a:solidFill>
                <a:effectLst/>
                <a:latin typeface="arial" panose="020B0604020202020204" pitchFamily="34" charset="0"/>
              </a:rPr>
              <a:t>alpha </a:t>
            </a:r>
            <a:r>
              <a:rPr lang="zh-CN" altLang="en-US" b="0" i="0" dirty="0">
                <a:solidFill>
                  <a:srgbClr val="202124"/>
                </a:solidFill>
                <a:effectLst/>
                <a:latin typeface="arial" panose="020B0604020202020204" pitchFamily="34" charset="0"/>
              </a:rPr>
              <a:t>含有标签数据的比例</a:t>
            </a:r>
            <a:endParaRPr lang="en-US" altLang="zh-CN" b="0" i="0" dirty="0">
              <a:solidFill>
                <a:srgbClr val="202124"/>
              </a:solidFill>
              <a:effectLst/>
              <a:latin typeface="arial" panose="020B0604020202020204" pitchFamily="34" charset="0"/>
            </a:endParaRPr>
          </a:p>
          <a:p>
            <a:r>
              <a:rPr lang="en-US" altLang="zh-CN" b="0" i="0" dirty="0">
                <a:solidFill>
                  <a:srgbClr val="202124"/>
                </a:solidFill>
                <a:effectLst/>
                <a:latin typeface="arial" panose="020B0604020202020204" pitchFamily="34" charset="0"/>
              </a:rPr>
              <a:t>T</a:t>
            </a:r>
            <a:r>
              <a:rPr lang="zh-CN" altLang="en-US" b="0" i="0" dirty="0">
                <a:solidFill>
                  <a:srgbClr val="202124"/>
                </a:solidFill>
                <a:effectLst/>
                <a:latin typeface="arial" panose="020B0604020202020204" pitchFamily="34" charset="0"/>
              </a:rPr>
              <a:t> 通信的回合数</a:t>
            </a:r>
            <a:endParaRPr lang="en-US" altLang="zh-CN" b="0" i="0" dirty="0">
              <a:solidFill>
                <a:srgbClr val="202124"/>
              </a:solidFill>
              <a:effectLst/>
              <a:latin typeface="arial" panose="020B0604020202020204" pitchFamily="34" charset="0"/>
            </a:endParaRPr>
          </a:p>
          <a:p>
            <a:r>
              <a:rPr lang="en-US" altLang="zh-CN" b="0" i="0" dirty="0">
                <a:solidFill>
                  <a:srgbClr val="202124"/>
                </a:solidFill>
                <a:effectLst/>
                <a:latin typeface="arial" panose="020B0604020202020204" pitchFamily="34" charset="0"/>
              </a:rPr>
              <a:t>R </a:t>
            </a:r>
            <a:r>
              <a:rPr lang="zh-CN" altLang="en-US" b="0" i="0" dirty="0">
                <a:solidFill>
                  <a:srgbClr val="202124"/>
                </a:solidFill>
                <a:effectLst/>
                <a:latin typeface="arial" panose="020B0604020202020204" pitchFamily="34" charset="0"/>
              </a:rPr>
              <a:t>非独立同分布的一种程度表示</a:t>
            </a:r>
            <a:endParaRPr lang="en-US" altLang="zh-CN" b="0" i="0" dirty="0">
              <a:solidFill>
                <a:srgbClr val="202124"/>
              </a:solidFill>
              <a:effectLst/>
              <a:latin typeface="arial" panose="020B0604020202020204" pitchFamily="34" charset="0"/>
            </a:endParaRPr>
          </a:p>
          <a:p>
            <a:r>
              <a:rPr lang="en-US" altLang="zh-CN" b="0" i="0" dirty="0">
                <a:solidFill>
                  <a:srgbClr val="202124"/>
                </a:solidFill>
                <a:effectLst/>
                <a:latin typeface="arial" panose="020B0604020202020204" pitchFamily="34" charset="0"/>
              </a:rPr>
              <a:t>c</a:t>
            </a:r>
            <a:r>
              <a:rPr lang="zh-CN" altLang="en-US" b="0" i="0" dirty="0">
                <a:solidFill>
                  <a:srgbClr val="202124"/>
                </a:solidFill>
                <a:effectLst/>
                <a:latin typeface="arial" panose="020B0604020202020204" pitchFamily="34" charset="0"/>
              </a:rPr>
              <a:t> 分组数量</a:t>
            </a:r>
            <a:endParaRPr lang="en-US" altLang="zh-CN" b="0" i="0" dirty="0">
              <a:solidFill>
                <a:srgbClr val="202124"/>
              </a:solidFill>
              <a:effectLst/>
              <a:latin typeface="arial" panose="020B0604020202020204" pitchFamily="34" charset="0"/>
            </a:endParaRPr>
          </a:p>
          <a:p>
            <a:endParaRPr lang="en-US" altLang="zh-CN" b="0" i="0" dirty="0">
              <a:solidFill>
                <a:srgbClr val="202124"/>
              </a:solidFill>
              <a:effectLst/>
              <a:latin typeface="arial" panose="020B0604020202020204" pitchFamily="34" charset="0"/>
            </a:endParaRPr>
          </a:p>
          <a:p>
            <a:r>
              <a:rPr lang="zh-CN" altLang="en-US" b="0" i="0" dirty="0">
                <a:solidFill>
                  <a:srgbClr val="202124"/>
                </a:solidFill>
                <a:effectLst/>
                <a:latin typeface="arial" panose="020B0604020202020204" pitchFamily="34" charset="0"/>
              </a:rPr>
              <a:t>评价指标：模式识别的准确度</a:t>
            </a:r>
            <a:endParaRPr lang="en-US" altLang="zh-CN" b="0" i="0" dirty="0">
              <a:solidFill>
                <a:srgbClr val="202124"/>
              </a:solidFill>
              <a:effectLst/>
              <a:latin typeface="arial" panose="020B0604020202020204" pitchFamily="34" charset="0"/>
            </a:endParaRPr>
          </a:p>
          <a:p>
            <a:endParaRPr lang="en-US" altLang="zh-CN" b="0" i="0" dirty="0">
              <a:solidFill>
                <a:srgbClr val="202124"/>
              </a:solidFill>
              <a:effectLst/>
              <a:latin typeface="arial" panose="020B0604020202020204" pitchFamily="34" charset="0"/>
            </a:endParaRPr>
          </a:p>
          <a:p>
            <a:r>
              <a:rPr lang="zh-CN" altLang="en-US" b="0" i="0" dirty="0">
                <a:solidFill>
                  <a:srgbClr val="202124"/>
                </a:solidFill>
                <a:effectLst/>
                <a:latin typeface="arial" panose="020B0604020202020204" pitchFamily="34" charset="0"/>
              </a:rPr>
              <a:t>此</a:t>
            </a:r>
            <a:r>
              <a:rPr lang="en-US" altLang="zh-CN" b="1" i="0" dirty="0">
                <a:solidFill>
                  <a:srgbClr val="202124"/>
                </a:solidFill>
                <a:effectLst/>
                <a:latin typeface="arial" panose="020B0604020202020204" pitchFamily="34" charset="0"/>
              </a:rPr>
              <a:t>GPS </a:t>
            </a:r>
            <a:r>
              <a:rPr lang="zh-CN" altLang="en-US" b="1" i="0" dirty="0">
                <a:solidFill>
                  <a:srgbClr val="202124"/>
                </a:solidFill>
                <a:effectLst/>
                <a:latin typeface="arial" panose="020B0604020202020204" pitchFamily="34" charset="0"/>
              </a:rPr>
              <a:t>轨迹数据集</a:t>
            </a:r>
            <a:r>
              <a:rPr lang="zh-CN" altLang="en-US" b="0" i="0" dirty="0">
                <a:solidFill>
                  <a:srgbClr val="202124"/>
                </a:solidFill>
                <a:effectLst/>
                <a:latin typeface="arial" panose="020B0604020202020204" pitchFamily="34" charset="0"/>
              </a:rPr>
              <a:t>在（微软亚洲研究）地球生活项目中由</a:t>
            </a:r>
            <a:r>
              <a:rPr lang="en-US" altLang="zh-CN" b="0" i="0" dirty="0">
                <a:solidFill>
                  <a:srgbClr val="202124"/>
                </a:solidFill>
                <a:effectLst/>
                <a:latin typeface="arial" panose="020B0604020202020204" pitchFamily="34" charset="0"/>
              </a:rPr>
              <a:t>178 </a:t>
            </a:r>
            <a:r>
              <a:rPr lang="zh-CN" altLang="en-US" b="0" i="0" dirty="0">
                <a:solidFill>
                  <a:srgbClr val="202124"/>
                </a:solidFill>
                <a:effectLst/>
                <a:latin typeface="arial" panose="020B0604020202020204" pitchFamily="34" charset="0"/>
              </a:rPr>
              <a:t>个用户在四年多的时间（从</a:t>
            </a:r>
            <a:r>
              <a:rPr lang="en-US" altLang="zh-CN" b="0" i="0" dirty="0">
                <a:solidFill>
                  <a:srgbClr val="202124"/>
                </a:solidFill>
                <a:effectLst/>
                <a:latin typeface="arial" panose="020B0604020202020204" pitchFamily="34" charset="0"/>
              </a:rPr>
              <a:t>2007 </a:t>
            </a:r>
            <a:r>
              <a:rPr lang="zh-CN" altLang="en-US" b="0" i="0" dirty="0">
                <a:solidFill>
                  <a:srgbClr val="202124"/>
                </a:solidFill>
                <a:effectLst/>
                <a:latin typeface="arial" panose="020B0604020202020204" pitchFamily="34" charset="0"/>
              </a:rPr>
              <a:t>年</a:t>
            </a:r>
            <a:r>
              <a:rPr lang="en-US" altLang="zh-CN" b="0" i="0" dirty="0">
                <a:solidFill>
                  <a:srgbClr val="202124"/>
                </a:solidFill>
                <a:effectLst/>
                <a:latin typeface="arial" panose="020B0604020202020204" pitchFamily="34" charset="0"/>
              </a:rPr>
              <a:t>4 </a:t>
            </a:r>
            <a:r>
              <a:rPr lang="zh-CN" altLang="en-US" b="0" i="0" dirty="0">
                <a:solidFill>
                  <a:srgbClr val="202124"/>
                </a:solidFill>
                <a:effectLst/>
                <a:latin typeface="arial" panose="020B0604020202020204" pitchFamily="34" charset="0"/>
              </a:rPr>
              <a:t>月到</a:t>
            </a:r>
            <a:r>
              <a:rPr lang="en-US" altLang="zh-CN" b="0" i="0" dirty="0">
                <a:solidFill>
                  <a:srgbClr val="202124"/>
                </a:solidFill>
                <a:effectLst/>
                <a:latin typeface="arial" panose="020B0604020202020204" pitchFamily="34" charset="0"/>
              </a:rPr>
              <a:t>2011 </a:t>
            </a:r>
            <a:r>
              <a:rPr lang="zh-CN" altLang="en-US" b="0" i="0" dirty="0">
                <a:solidFill>
                  <a:srgbClr val="202124"/>
                </a:solidFill>
                <a:effectLst/>
                <a:latin typeface="arial" panose="020B0604020202020204" pitchFamily="34" charset="0"/>
              </a:rPr>
              <a:t>年</a:t>
            </a:r>
            <a:r>
              <a:rPr lang="en-US" altLang="zh-CN" b="0" i="0" dirty="0">
                <a:solidFill>
                  <a:srgbClr val="202124"/>
                </a:solidFill>
                <a:effectLst/>
                <a:latin typeface="arial" panose="020B0604020202020204" pitchFamily="34" charset="0"/>
              </a:rPr>
              <a:t>10 </a:t>
            </a:r>
            <a:r>
              <a:rPr lang="zh-CN" altLang="en-US" b="0" i="0" dirty="0">
                <a:solidFill>
                  <a:srgbClr val="202124"/>
                </a:solidFill>
                <a:effectLst/>
                <a:latin typeface="arial" panose="020B0604020202020204" pitchFamily="34" charset="0"/>
              </a:rPr>
              <a:t>月）收集。 此数据集的</a:t>
            </a:r>
            <a:r>
              <a:rPr lang="en-US" altLang="zh-CN" b="0" i="0" dirty="0">
                <a:solidFill>
                  <a:srgbClr val="202124"/>
                </a:solidFill>
                <a:effectLst/>
                <a:latin typeface="arial" panose="020B0604020202020204" pitchFamily="34" charset="0"/>
              </a:rPr>
              <a:t>GPS </a:t>
            </a:r>
            <a:r>
              <a:rPr lang="zh-CN" altLang="en-US" b="0" i="0" dirty="0">
                <a:solidFill>
                  <a:srgbClr val="202124"/>
                </a:solidFill>
                <a:effectLst/>
                <a:latin typeface="arial" panose="020B0604020202020204" pitchFamily="34" charset="0"/>
              </a:rPr>
              <a:t>轨迹由一系列时间戳点表示，每个点包含纬度、经度和高度的信息。 此数据集包含</a:t>
            </a:r>
            <a:r>
              <a:rPr lang="en-US" altLang="zh-CN" b="0" i="0" dirty="0">
                <a:solidFill>
                  <a:srgbClr val="202124"/>
                </a:solidFill>
                <a:effectLst/>
                <a:latin typeface="arial" panose="020B0604020202020204" pitchFamily="34" charset="0"/>
              </a:rPr>
              <a:t>17</a:t>
            </a:r>
            <a:r>
              <a:rPr lang="zh-CN" altLang="en-US" b="0" i="0" dirty="0">
                <a:solidFill>
                  <a:srgbClr val="202124"/>
                </a:solidFill>
                <a:effectLst/>
                <a:latin typeface="arial" panose="020B0604020202020204" pitchFamily="34" charset="0"/>
              </a:rPr>
              <a:t>，</a:t>
            </a:r>
            <a:r>
              <a:rPr lang="en-US" altLang="zh-CN" b="0" i="0" dirty="0">
                <a:solidFill>
                  <a:srgbClr val="202124"/>
                </a:solidFill>
                <a:effectLst/>
                <a:latin typeface="arial" panose="020B0604020202020204" pitchFamily="34" charset="0"/>
              </a:rPr>
              <a:t>621 </a:t>
            </a:r>
            <a:r>
              <a:rPr lang="zh-CN" altLang="en-US" b="0" i="0" dirty="0">
                <a:solidFill>
                  <a:srgbClr val="202124"/>
                </a:solidFill>
                <a:effectLst/>
                <a:latin typeface="arial" panose="020B0604020202020204" pitchFamily="34" charset="0"/>
              </a:rPr>
              <a:t>条轨迹，总距离为</a:t>
            </a:r>
            <a:r>
              <a:rPr lang="en-US" altLang="zh-CN" b="0" i="0" dirty="0">
                <a:solidFill>
                  <a:srgbClr val="202124"/>
                </a:solidFill>
                <a:effectLst/>
                <a:latin typeface="arial" panose="020B0604020202020204" pitchFamily="34" charset="0"/>
              </a:rPr>
              <a:t>1</a:t>
            </a:r>
            <a:r>
              <a:rPr lang="zh-CN" altLang="en-US" b="0" i="0" dirty="0">
                <a:solidFill>
                  <a:srgbClr val="202124"/>
                </a:solidFill>
                <a:effectLst/>
                <a:latin typeface="arial" panose="020B0604020202020204" pitchFamily="34" charset="0"/>
              </a:rPr>
              <a:t>，</a:t>
            </a:r>
            <a:r>
              <a:rPr lang="en-US" altLang="zh-CN" b="0" i="0" dirty="0">
                <a:solidFill>
                  <a:srgbClr val="202124"/>
                </a:solidFill>
                <a:effectLst/>
                <a:latin typeface="arial" panose="020B0604020202020204" pitchFamily="34" charset="0"/>
              </a:rPr>
              <a:t>251</a:t>
            </a:r>
            <a:r>
              <a:rPr lang="zh-CN" altLang="en-US" b="0" i="0" dirty="0">
                <a:solidFill>
                  <a:srgbClr val="202124"/>
                </a:solidFill>
                <a:effectLst/>
                <a:latin typeface="arial" panose="020B0604020202020204" pitchFamily="34" charset="0"/>
              </a:rPr>
              <a:t>，</a:t>
            </a:r>
            <a:r>
              <a:rPr lang="en-US" altLang="zh-CN" b="0" i="0" dirty="0">
                <a:solidFill>
                  <a:srgbClr val="202124"/>
                </a:solidFill>
                <a:effectLst/>
                <a:latin typeface="arial" panose="020B0604020202020204" pitchFamily="34" charset="0"/>
              </a:rPr>
              <a:t>654 </a:t>
            </a:r>
            <a:r>
              <a:rPr lang="zh-CN" altLang="en-US" b="0" i="0" dirty="0">
                <a:solidFill>
                  <a:srgbClr val="202124"/>
                </a:solidFill>
                <a:effectLst/>
                <a:latin typeface="arial" panose="020B0604020202020204" pitchFamily="34" charset="0"/>
              </a:rPr>
              <a:t>公里，总持续时间为</a:t>
            </a:r>
            <a:r>
              <a:rPr lang="en-US" altLang="zh-CN" b="0" i="0" dirty="0">
                <a:solidFill>
                  <a:srgbClr val="202124"/>
                </a:solidFill>
                <a:effectLst/>
                <a:latin typeface="arial" panose="020B0604020202020204" pitchFamily="34" charset="0"/>
              </a:rPr>
              <a:t>48</a:t>
            </a:r>
            <a:r>
              <a:rPr lang="zh-CN" altLang="en-US" b="0" i="0" dirty="0">
                <a:solidFill>
                  <a:srgbClr val="202124"/>
                </a:solidFill>
                <a:effectLst/>
                <a:latin typeface="arial" panose="020B0604020202020204" pitchFamily="34" charset="0"/>
              </a:rPr>
              <a:t>，</a:t>
            </a:r>
            <a:r>
              <a:rPr lang="en-US" altLang="zh-CN" b="0" i="0" dirty="0">
                <a:solidFill>
                  <a:srgbClr val="202124"/>
                </a:solidFill>
                <a:effectLst/>
                <a:latin typeface="arial" panose="020B0604020202020204" pitchFamily="34" charset="0"/>
              </a:rPr>
              <a:t>203 </a:t>
            </a:r>
            <a:r>
              <a:rPr lang="zh-CN" altLang="en-US" b="0" i="0" dirty="0">
                <a:solidFill>
                  <a:srgbClr val="202124"/>
                </a:solidFill>
                <a:effectLst/>
                <a:latin typeface="arial" panose="020B0604020202020204" pitchFamily="34" charset="0"/>
              </a:rPr>
              <a:t>小时。</a:t>
            </a:r>
            <a:endParaRPr lang="en-US" altLang="zh-CN" b="0" i="0" dirty="0">
              <a:solidFill>
                <a:srgbClr val="202124"/>
              </a:solidFill>
              <a:effectLst/>
              <a:latin typeface="arial" panose="020B0604020202020204" pitchFamily="34" charset="0"/>
            </a:endParaRPr>
          </a:p>
          <a:p>
            <a:endParaRPr lang="en-US" altLang="zh-CN" b="0" i="0" dirty="0">
              <a:solidFill>
                <a:srgbClr val="202124"/>
              </a:solidFill>
              <a:effectLst/>
              <a:latin typeface="arial" panose="020B0604020202020204" pitchFamily="34" charset="0"/>
            </a:endParaRPr>
          </a:p>
          <a:p>
            <a:endParaRPr lang="en-US" altLang="zh-CN" b="0" i="0" dirty="0">
              <a:solidFill>
                <a:srgbClr val="202124"/>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54896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1</a:t>
            </a:r>
            <a:r>
              <a:rPr lang="zh-CN" altLang="en-US" dirty="0"/>
              <a:t>表示了含标签数据的比率不同时，各个模型的精度之间的比较，说明本文提出模型在具有隐私保护的条件下，还能有较好的模型精度。</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85874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5</a:t>
            </a:r>
            <a:r>
              <a:rPr lang="zh-CN" altLang="en-US" dirty="0"/>
              <a:t> 说明</a:t>
            </a:r>
            <a:r>
              <a:rPr lang="en-US" altLang="zh-CN" dirty="0" err="1"/>
              <a:t>iid</a:t>
            </a:r>
            <a:r>
              <a:rPr lang="zh-CN" altLang="en-US" dirty="0"/>
              <a:t>和</a:t>
            </a:r>
            <a:r>
              <a:rPr lang="en-US" altLang="zh-CN" dirty="0"/>
              <a:t>non-</a:t>
            </a:r>
            <a:r>
              <a:rPr lang="en-US" altLang="zh-CN" dirty="0" err="1"/>
              <a:t>iid</a:t>
            </a:r>
            <a:r>
              <a:rPr lang="zh-CN" altLang="en-US" dirty="0"/>
              <a:t>时，模型精度的一个比较，其实是说明本文模型在非独立同分布的情况下也能够有相当的模型精度。</a:t>
            </a:r>
            <a:endParaRPr lang="en-US" altLang="zh-CN" dirty="0"/>
          </a:p>
          <a:p>
            <a:r>
              <a:rPr lang="zh-CN" altLang="en-US" dirty="0"/>
              <a:t>图</a:t>
            </a:r>
            <a:r>
              <a:rPr lang="en-US" altLang="zh-CN" dirty="0"/>
              <a:t>6</a:t>
            </a:r>
            <a:r>
              <a:rPr lang="zh-CN" altLang="en-US" dirty="0"/>
              <a:t> 说明在使用增强函数之后，模型精度有所提升。</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30726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7</a:t>
            </a:r>
            <a:r>
              <a:rPr lang="zh-CN" altLang="en-US" dirty="0"/>
              <a:t> 表示聚类算法的回合数对于模型精度的影响</a:t>
            </a:r>
            <a:endParaRPr lang="en-US" altLang="zh-CN" dirty="0"/>
          </a:p>
          <a:p>
            <a:r>
              <a:rPr lang="zh-CN" altLang="en-US" dirty="0"/>
              <a:t>图</a:t>
            </a:r>
            <a:r>
              <a:rPr lang="en-US" altLang="zh-CN" dirty="0"/>
              <a:t>8</a:t>
            </a:r>
            <a:r>
              <a:rPr lang="zh-CN" altLang="en-US" dirty="0"/>
              <a:t> 表示不同</a:t>
            </a:r>
            <a:r>
              <a:rPr lang="en-US" altLang="zh-CN" dirty="0"/>
              <a:t>k</a:t>
            </a:r>
            <a:r>
              <a:rPr lang="zh-CN" altLang="en-US" dirty="0"/>
              <a:t>值、</a:t>
            </a:r>
            <a:r>
              <a:rPr lang="en-US" altLang="zh-CN" dirty="0"/>
              <a:t>R</a:t>
            </a:r>
            <a:r>
              <a:rPr lang="zh-CN" altLang="en-US" dirty="0"/>
              <a:t>值以及联邦学习通信轮次数对于模型精度的影响。</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58871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588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51920"/>
                </a:solidFill>
                <a:effectLst/>
                <a:latin typeface="PingFang SC" panose="020B0400000000000000" pitchFamily="34" charset="-122"/>
                <a:ea typeface="PingFang SC" panose="020B0400000000000000" pitchFamily="34" charset="-122"/>
              </a:rPr>
              <a:t>随着各种支持 </a:t>
            </a:r>
            <a:r>
              <a:rPr lang="en-US" altLang="zh-CN" b="0" i="0" dirty="0">
                <a:solidFill>
                  <a:srgbClr val="151920"/>
                </a:solidFill>
                <a:effectLst/>
                <a:latin typeface="PingFang SC" panose="020B0400000000000000" pitchFamily="34" charset="-122"/>
                <a:ea typeface="PingFang SC" panose="020B0400000000000000" pitchFamily="34" charset="-122"/>
              </a:rPr>
              <a:t>GPS </a:t>
            </a:r>
            <a:r>
              <a:rPr lang="zh-CN" altLang="en-US" b="0" i="0" dirty="0">
                <a:solidFill>
                  <a:srgbClr val="151920"/>
                </a:solidFill>
                <a:effectLst/>
                <a:latin typeface="PingFang SC" panose="020B0400000000000000" pitchFamily="34" charset="-122"/>
                <a:ea typeface="PingFang SC" panose="020B0400000000000000" pitchFamily="34" charset="-122"/>
              </a:rPr>
              <a:t>智能设备的普及，</a:t>
            </a:r>
            <a:r>
              <a:rPr lang="en-US" altLang="zh-CN" b="0" i="0" dirty="0">
                <a:solidFill>
                  <a:srgbClr val="151920"/>
                </a:solidFill>
                <a:effectLst/>
                <a:latin typeface="PingFang SC" panose="020B0400000000000000" pitchFamily="34" charset="-122"/>
                <a:ea typeface="PingFang SC" panose="020B0400000000000000" pitchFamily="34" charset="-122"/>
              </a:rPr>
              <a:t>GPS </a:t>
            </a:r>
            <a:r>
              <a:rPr lang="zh-CN" altLang="en-US" b="0" i="0" dirty="0">
                <a:solidFill>
                  <a:srgbClr val="151920"/>
                </a:solidFill>
                <a:effectLst/>
                <a:latin typeface="PingFang SC" panose="020B0400000000000000" pitchFamily="34" charset="-122"/>
                <a:ea typeface="PingFang SC" panose="020B0400000000000000" pitchFamily="34" charset="-122"/>
              </a:rPr>
              <a:t>轨迹是出行模式识别的重要数据源。</a:t>
            </a:r>
            <a:endParaRPr lang="en-US" altLang="zh-CN" b="0" i="0" dirty="0">
              <a:solidFill>
                <a:srgbClr val="151920"/>
              </a:solidFill>
              <a:effectLst/>
              <a:latin typeface="PingFang SC" panose="020B0400000000000000" pitchFamily="34" charset="-122"/>
              <a:ea typeface="PingFang SC" panose="020B0400000000000000" pitchFamily="34" charset="-122"/>
            </a:endParaRPr>
          </a:p>
          <a:p>
            <a:r>
              <a:rPr lang="zh-CN" altLang="en-US" b="0" i="0" dirty="0">
                <a:solidFill>
                  <a:srgbClr val="151920"/>
                </a:solidFill>
                <a:effectLst/>
                <a:latin typeface="PingFang SC" panose="020B0400000000000000" pitchFamily="34" charset="-122"/>
                <a:ea typeface="PingFang SC" panose="020B0400000000000000" pitchFamily="34" charset="-122"/>
              </a:rPr>
              <a:t>出行模式识别是智能交通系统不可或缺的组成部分，它可以更好地对城市交通进行规划。</a:t>
            </a:r>
            <a:endParaRPr lang="en-US" altLang="zh-CN" b="0" i="0" dirty="0">
              <a:solidFill>
                <a:srgbClr val="151920"/>
              </a:solidFill>
              <a:effectLst/>
              <a:latin typeface="PingFang SC" panose="020B0400000000000000" pitchFamily="34" charset="-122"/>
              <a:ea typeface="PingFang SC" panose="020B0400000000000000" pitchFamily="34" charset="-122"/>
            </a:endParaRPr>
          </a:p>
          <a:p>
            <a:r>
              <a:rPr lang="zh-CN" altLang="en-US" b="0" i="0" dirty="0">
                <a:solidFill>
                  <a:srgbClr val="151920"/>
                </a:solidFill>
                <a:effectLst/>
                <a:latin typeface="PingFang SC" panose="020B0400000000000000" pitchFamily="34" charset="-122"/>
                <a:ea typeface="PingFang SC" panose="020B0400000000000000" pitchFamily="34" charset="-122"/>
              </a:rPr>
              <a:t>因此，在本文中，我们重点研究 </a:t>
            </a:r>
            <a:r>
              <a:rPr lang="en-US" altLang="zh-CN" b="0" i="0" dirty="0">
                <a:solidFill>
                  <a:srgbClr val="151920"/>
                </a:solidFill>
                <a:effectLst/>
                <a:latin typeface="PingFang SC" panose="020B0400000000000000" pitchFamily="34" charset="-122"/>
                <a:ea typeface="PingFang SC" panose="020B0400000000000000" pitchFamily="34" charset="-122"/>
              </a:rPr>
              <a:t>AI </a:t>
            </a:r>
            <a:r>
              <a:rPr lang="zh-CN" altLang="en-US" b="0" i="0" dirty="0">
                <a:solidFill>
                  <a:srgbClr val="151920"/>
                </a:solidFill>
                <a:effectLst/>
                <a:latin typeface="PingFang SC" panose="020B0400000000000000" pitchFamily="34" charset="-122"/>
                <a:ea typeface="PingFang SC" panose="020B0400000000000000" pitchFamily="34" charset="-122"/>
              </a:rPr>
              <a:t>技术如何赋能 </a:t>
            </a:r>
            <a:r>
              <a:rPr lang="en-US" altLang="zh-CN" b="0" i="0" dirty="0">
                <a:solidFill>
                  <a:srgbClr val="151920"/>
                </a:solidFill>
                <a:effectLst/>
                <a:latin typeface="PingFang SC" panose="020B0400000000000000" pitchFamily="34" charset="-122"/>
                <a:ea typeface="PingFang SC" panose="020B0400000000000000" pitchFamily="34" charset="-122"/>
              </a:rPr>
              <a:t>ITS </a:t>
            </a:r>
            <a:r>
              <a:rPr lang="zh-CN" altLang="en-US" b="0" i="0" dirty="0">
                <a:solidFill>
                  <a:srgbClr val="151920"/>
                </a:solidFill>
                <a:effectLst/>
                <a:latin typeface="PingFang SC" panose="020B0400000000000000" pitchFamily="34" charset="-122"/>
                <a:ea typeface="PingFang SC" panose="020B0400000000000000" pitchFamily="34" charset="-122"/>
              </a:rPr>
              <a:t>中的出行方式识别应用。</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748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F4F4F"/>
                </a:solidFill>
                <a:effectLst/>
                <a:latin typeface="-apple-system"/>
              </a:rPr>
              <a:t>然而，在大多数情况下，为给定的旅行模式识别任务整合标记数据集是一项耗时、昂贵和复杂的工作。</a:t>
            </a:r>
            <a:endParaRPr lang="en-US" altLang="zh-CN" b="0" i="0" dirty="0">
              <a:solidFill>
                <a:srgbClr val="4F4F4F"/>
              </a:solidFill>
              <a:effectLst/>
              <a:latin typeface="-apple-system"/>
            </a:endParaRPr>
          </a:p>
          <a:p>
            <a:r>
              <a:rPr lang="zh-CN" altLang="en-US" b="0" i="0" dirty="0">
                <a:solidFill>
                  <a:srgbClr val="4F4F4F"/>
                </a:solidFill>
                <a:effectLst/>
                <a:latin typeface="-apple-system"/>
              </a:rPr>
              <a:t>首先，它通常需要大量的</a:t>
            </a:r>
            <a:r>
              <a:rPr lang="en-US" altLang="zh-CN" b="0" i="0" dirty="0">
                <a:solidFill>
                  <a:srgbClr val="4F4F4F"/>
                </a:solidFill>
                <a:effectLst/>
                <a:latin typeface="-apple-system"/>
              </a:rPr>
              <a:t>GPS</a:t>
            </a:r>
            <a:r>
              <a:rPr lang="zh-CN" altLang="en-US" b="0" i="0" dirty="0">
                <a:solidFill>
                  <a:srgbClr val="4F4F4F"/>
                </a:solidFill>
                <a:effectLst/>
                <a:latin typeface="-apple-system"/>
              </a:rPr>
              <a:t>轨迹和真实的地面旅行模式标签信息来训练高质量的识别模型，可能涉及从不同实体征求数据。</a:t>
            </a:r>
            <a:endParaRPr lang="en-US" altLang="zh-CN" b="0" i="0" dirty="0">
              <a:solidFill>
                <a:srgbClr val="4F4F4F"/>
              </a:solidFill>
              <a:effectLst/>
              <a:latin typeface="-apple-system"/>
            </a:endParaRPr>
          </a:p>
          <a:p>
            <a:r>
              <a:rPr lang="zh-CN" altLang="en-US" b="0" i="0" dirty="0">
                <a:solidFill>
                  <a:srgbClr val="151920"/>
                </a:solidFill>
                <a:effectLst/>
                <a:latin typeface="PingFang SC" panose="020B0400000000000000" pitchFamily="34" charset="-122"/>
                <a:ea typeface="PingFang SC" panose="020B0400000000000000" pitchFamily="34" charset="-122"/>
              </a:rPr>
              <a:t>其次，</a:t>
            </a:r>
            <a:r>
              <a:rPr lang="en-US" altLang="zh-CN" b="0" i="0" dirty="0">
                <a:solidFill>
                  <a:srgbClr val="151920"/>
                </a:solidFill>
                <a:effectLst/>
                <a:latin typeface="PingFang SC" panose="020B0400000000000000" pitchFamily="34" charset="-122"/>
                <a:ea typeface="PingFang SC" panose="020B0400000000000000" pitchFamily="34" charset="-122"/>
              </a:rPr>
              <a:t>GPS</a:t>
            </a:r>
            <a:r>
              <a:rPr lang="zh-CN" altLang="en-US" b="0" i="0" dirty="0">
                <a:solidFill>
                  <a:srgbClr val="151920"/>
                </a:solidFill>
                <a:effectLst/>
                <a:latin typeface="PingFang SC" panose="020B0400000000000000" pitchFamily="34" charset="-122"/>
                <a:ea typeface="PingFang SC" panose="020B0400000000000000" pitchFamily="34" charset="-122"/>
              </a:rPr>
              <a:t>轨迹信息与用户隐私密切相关，这使得第三方实体直接</a:t>
            </a:r>
            <a:r>
              <a:rPr lang="zh-CN" altLang="en-US" b="0" i="0">
                <a:solidFill>
                  <a:srgbClr val="151920"/>
                </a:solidFill>
                <a:effectLst/>
                <a:latin typeface="PingFang SC" panose="020B0400000000000000" pitchFamily="34" charset="-122"/>
                <a:ea typeface="PingFang SC" panose="020B0400000000000000" pitchFamily="34" charset="-122"/>
              </a:rPr>
              <a:t>上传或共享</a:t>
            </a:r>
            <a:r>
              <a:rPr lang="zh-CN" altLang="en-US" b="0" i="0" dirty="0">
                <a:solidFill>
                  <a:srgbClr val="151920"/>
                </a:solidFill>
                <a:effectLst/>
                <a:latin typeface="PingFang SC" panose="020B0400000000000000" pitchFamily="34" charset="-122"/>
                <a:ea typeface="PingFang SC" panose="020B0400000000000000" pitchFamily="34" charset="-122"/>
              </a:rPr>
              <a:t>原始数据到服务器是不现实的。</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13188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缺乏标注数据：所有客户端都拥有一个精确标记的数据集，在实践中很难保证每个客户都持有这样的数据。</a:t>
            </a:r>
            <a:endParaRPr lang="en-US" altLang="zh-CN" dirty="0"/>
          </a:p>
          <a:p>
            <a:r>
              <a:rPr lang="en-US" altLang="zh-CN" dirty="0"/>
              <a:t>2</a:t>
            </a:r>
            <a:r>
              <a:rPr lang="zh-CN" altLang="en-US" dirty="0"/>
              <a:t>隐私保护：服务器无法直接访问或获取客户端数据。</a:t>
            </a:r>
            <a:endParaRPr lang="en-US" altLang="zh-CN" dirty="0"/>
          </a:p>
          <a:p>
            <a:r>
              <a:rPr lang="en-US" altLang="zh-CN" dirty="0"/>
              <a:t>3</a:t>
            </a:r>
            <a:r>
              <a:rPr lang="zh-CN" altLang="en-US" dirty="0"/>
              <a:t>系统和统计异质性：对于每个类别，每个客户机的本地数据集可能具有不同的分布和容量。</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8180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F4F4F"/>
                </a:solidFill>
                <a:effectLst/>
                <a:latin typeface="-apple-system"/>
              </a:rPr>
              <a:t>1</a:t>
            </a:r>
            <a:r>
              <a:rPr lang="zh-CN" altLang="en-US" b="0" i="0" dirty="0">
                <a:solidFill>
                  <a:srgbClr val="4F4F4F"/>
                </a:solidFill>
                <a:effectLst/>
                <a:latin typeface="-apple-system"/>
              </a:rPr>
              <a:t> 提出一种去中心化的半监督机器学习系统，用于隐私保护的出行方式识别。</a:t>
            </a:r>
            <a:endParaRPr lang="en-US" altLang="zh-CN" b="0" i="0" dirty="0">
              <a:solidFill>
                <a:srgbClr val="4F4F4F"/>
              </a:solidFill>
              <a:effectLst/>
              <a:latin typeface="-apple-system"/>
            </a:endParaRPr>
          </a:p>
          <a:p>
            <a:r>
              <a:rPr kumimoji="1" lang="en-US" altLang="zh-CN" b="0" i="0" dirty="0">
                <a:solidFill>
                  <a:srgbClr val="4F4F4F"/>
                </a:solidFill>
                <a:effectLst/>
                <a:latin typeface="-apple-system"/>
              </a:rPr>
              <a:t>2</a:t>
            </a:r>
            <a:r>
              <a:rPr kumimoji="1" lang="zh-CN" altLang="en-US" b="0" i="0" dirty="0">
                <a:solidFill>
                  <a:srgbClr val="4F4F4F"/>
                </a:solidFill>
                <a:effectLst/>
                <a:latin typeface="-apple-system"/>
              </a:rPr>
              <a:t> 提出一种用于出行模式识别的深度神经网络</a:t>
            </a:r>
            <a:r>
              <a:rPr kumimoji="1" lang="en-US" altLang="zh-CN" b="0" i="0" dirty="0">
                <a:solidFill>
                  <a:srgbClr val="4F4F4F"/>
                </a:solidFill>
                <a:effectLst/>
                <a:latin typeface="-apple-system"/>
              </a:rPr>
              <a:t>(DNN)</a:t>
            </a:r>
            <a:r>
              <a:rPr kumimoji="1" lang="zh-CN" altLang="en-US" b="0" i="0" dirty="0">
                <a:solidFill>
                  <a:srgbClr val="4F4F4F"/>
                </a:solidFill>
                <a:effectLst/>
                <a:latin typeface="-apple-system"/>
              </a:rPr>
              <a:t>结构。</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74913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F4F4F"/>
                </a:solidFill>
                <a:effectLst/>
                <a:latin typeface="-apple-system"/>
              </a:rPr>
              <a:t>3</a:t>
            </a:r>
            <a:r>
              <a:rPr lang="zh-CN" altLang="en-US" b="0" i="0" dirty="0">
                <a:solidFill>
                  <a:srgbClr val="4F4F4F"/>
                </a:solidFill>
                <a:effectLst/>
                <a:latin typeface="-apple-system"/>
              </a:rPr>
              <a:t> 提出一种新的群聚类聚合算法和数据增强方法</a:t>
            </a:r>
            <a:endParaRPr lang="en-US" altLang="zh-CN" b="0" i="0" dirty="0">
              <a:solidFill>
                <a:srgbClr val="4F4F4F"/>
              </a:solidFill>
              <a:effectLst/>
              <a:latin typeface="-apple-system"/>
            </a:endParaRPr>
          </a:p>
          <a:p>
            <a:r>
              <a:rPr kumimoji="1" lang="en-US" altLang="zh-CN" b="0" i="0" dirty="0">
                <a:solidFill>
                  <a:srgbClr val="4F4F4F"/>
                </a:solidFill>
                <a:effectLst/>
                <a:latin typeface="-apple-system"/>
              </a:rPr>
              <a:t>4</a:t>
            </a:r>
            <a:r>
              <a:rPr kumimoji="1" lang="zh-CN" altLang="en-US" b="0" i="0" dirty="0">
                <a:solidFill>
                  <a:srgbClr val="4F4F4F"/>
                </a:solidFill>
                <a:effectLst/>
                <a:latin typeface="-apple-system"/>
              </a:rPr>
              <a:t> 得到广泛的实验和模型验证</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39884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联邦平均算法</a:t>
            </a:r>
            <a:endParaRPr kumimoji="1" lang="en-US" altLang="zh-CN" dirty="0"/>
          </a:p>
          <a:p>
            <a:r>
              <a:rPr kumimoji="1" lang="zh-CN" altLang="en-US" dirty="0"/>
              <a:t>主要思想就是把参与训练的客户端所上传的权重进行平均化，统一的去调和中心节点的模型权重</a:t>
            </a:r>
            <a:endParaRPr kumimoji="1" lang="en-US" altLang="zh-CN" dirty="0"/>
          </a:p>
          <a:p>
            <a:r>
              <a:rPr kumimoji="1" lang="zh-CN" altLang="en-US" dirty="0"/>
              <a:t>这个算法还有一个比较值得注意的点，就是在进行联合学习的时候，不是所有的节点都参与训练，而是选择一部分节点进行训练，这样是为了减少算法的通信开销；</a:t>
            </a:r>
            <a:endParaRPr kumimoji="1" lang="en-US" altLang="zh-CN" dirty="0"/>
          </a:p>
          <a:p>
            <a:r>
              <a:rPr kumimoji="1" lang="en-US" altLang="zh-CN" dirty="0"/>
              <a:t>1</a:t>
            </a:r>
            <a:r>
              <a:rPr kumimoji="1" lang="zh-CN" altLang="en-US" dirty="0"/>
              <a:t> 目标函数 最小化整体的模型损失值；</a:t>
            </a:r>
            <a:endParaRPr kumimoji="1" lang="en-US" altLang="zh-CN" dirty="0"/>
          </a:p>
          <a:p>
            <a:r>
              <a:rPr kumimoji="1" lang="en-US" altLang="zh-CN" dirty="0"/>
              <a:t>2</a:t>
            </a:r>
            <a:r>
              <a:rPr kumimoji="1" lang="zh-CN" altLang="en-US" dirty="0"/>
              <a:t> 每一步的全局权重更新公式，也就是模型平均的一个过程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9978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91375" y="1785857"/>
            <a:ext cx="10928196" cy="2308324"/>
          </a:xfrm>
          <a:prstGeom prst="rect">
            <a:avLst/>
          </a:prstGeom>
          <a:noFill/>
        </p:spPr>
        <p:txBody>
          <a:bodyPr wrap="square" rtlCol="0">
            <a:spAutoFit/>
          </a:bodyPr>
          <a:lstStyle/>
          <a:p>
            <a:pPr algn="ctr"/>
            <a:r>
              <a:rPr lang="en-US" altLang="zh-CN" sz="4800" b="1" dirty="0">
                <a:latin typeface="Aharoni" panose="02010803020104030203" pitchFamily="2" charset="-79"/>
                <a:ea typeface="SimSun" panose="02010600030101010101" pitchFamily="2" charset="-122"/>
                <a:cs typeface="Aharoni" panose="02010803020104030203" pitchFamily="2" charset="-79"/>
              </a:rPr>
              <a:t>Semi-Supervised Federated Learning for Travel</a:t>
            </a:r>
            <a:r>
              <a:rPr lang="zh-CN" altLang="en-US" sz="4800" b="1" dirty="0">
                <a:latin typeface="Aharoni" panose="02010803020104030203" pitchFamily="2" charset="-79"/>
                <a:ea typeface="SimSun" panose="02010600030101010101" pitchFamily="2" charset="-122"/>
                <a:cs typeface="Aharoni" panose="02010803020104030203" pitchFamily="2" charset="-79"/>
              </a:rPr>
              <a:t> </a:t>
            </a:r>
            <a:r>
              <a:rPr lang="en-US" altLang="zh-CN" sz="4800" b="1" dirty="0">
                <a:latin typeface="Aharoni" panose="02010803020104030203" pitchFamily="2" charset="-79"/>
                <a:ea typeface="SimSun" panose="02010600030101010101" pitchFamily="2" charset="-122"/>
                <a:cs typeface="Aharoni" panose="02010803020104030203" pitchFamily="2" charset="-79"/>
              </a:rPr>
              <a:t>Mode Identiﬁcation </a:t>
            </a:r>
          </a:p>
          <a:p>
            <a:pPr algn="ctr"/>
            <a:r>
              <a:rPr lang="en-US" altLang="zh-CN" sz="4800" b="1" dirty="0">
                <a:latin typeface="Aharoni" panose="02010803020104030203" pitchFamily="2" charset="-79"/>
                <a:ea typeface="SimSun" panose="02010600030101010101" pitchFamily="2" charset="-122"/>
                <a:cs typeface="Aharoni" panose="02010803020104030203" pitchFamily="2" charset="-79"/>
              </a:rPr>
              <a:t>From GPS Trajectories</a:t>
            </a:r>
            <a:endParaRPr lang="en" altLang="zh-CN" sz="4800" b="1" dirty="0">
              <a:latin typeface="Aharoni" panose="02010803020104030203" pitchFamily="2" charset="-79"/>
              <a:ea typeface="SimSun" panose="02010600030101010101" pitchFamily="2" charset="-122"/>
              <a:cs typeface="Aharoni" panose="02010803020104030203" pitchFamily="2" charset="-79"/>
            </a:endParaRPr>
          </a:p>
        </p:txBody>
      </p:sp>
      <p:sp>
        <p:nvSpPr>
          <p:cNvPr id="9" name="文本框 8"/>
          <p:cNvSpPr txBox="1"/>
          <p:nvPr/>
        </p:nvSpPr>
        <p:spPr>
          <a:xfrm>
            <a:off x="1690284" y="4318978"/>
            <a:ext cx="8585567" cy="1147558"/>
          </a:xfrm>
          <a:prstGeom prst="rect">
            <a:avLst/>
          </a:prstGeom>
          <a:noFill/>
        </p:spPr>
        <p:txBody>
          <a:bodyPr wrap="square" rtlCol="0">
            <a:spAutoFit/>
          </a:bodyPr>
          <a:lstStyle/>
          <a:p>
            <a:pPr algn="ctr">
              <a:lnSpc>
                <a:spcPct val="150000"/>
              </a:lnSpc>
            </a:pPr>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sym typeface="+mn-ea"/>
              </a:rPr>
              <a:t>汇报人：黄其涵</a:t>
            </a:r>
            <a:endPar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endParaRPr>
          </a:p>
          <a:p>
            <a:pPr algn="ctr">
              <a:lnSpc>
                <a:spcPct val="150000"/>
              </a:lnSpc>
            </a:pPr>
            <a:r>
              <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rPr>
              <a:t> </a:t>
            </a:r>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sym typeface="+mn-ea"/>
              </a:rPr>
              <a:t>导师：章静 教授</a:t>
            </a:r>
            <a:endPar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3F1C09CF-82CD-4533-78C9-946BC76BA5EE}"/>
              </a:ext>
            </a:extLst>
          </p:cNvPr>
          <p:cNvSpPr txBox="1"/>
          <p:nvPr/>
        </p:nvSpPr>
        <p:spPr>
          <a:xfrm>
            <a:off x="791309" y="6091395"/>
            <a:ext cx="12051322" cy="646331"/>
          </a:xfrm>
          <a:prstGeom prst="rect">
            <a:avLst/>
          </a:prstGeom>
          <a:noFill/>
        </p:spPr>
        <p:txBody>
          <a:bodyPr wrap="square">
            <a:spAutoFit/>
          </a:bodyPr>
          <a:lstStyle/>
          <a:p>
            <a:pPr algn="l" fontAlgn="base"/>
            <a:r>
              <a:rPr lang="en-US" altLang="zh-CN" b="0" i="0" dirty="0">
                <a:solidFill>
                  <a:schemeClr val="bg1">
                    <a:lumMod val="50000"/>
                  </a:schemeClr>
                </a:solidFill>
                <a:effectLst/>
                <a:latin typeface="Arial" panose="020B0604020202020204" pitchFamily="34" charset="0"/>
              </a:rPr>
              <a:t>Zhu Y, Liu Y, James J Q, et al. Semi-supervised federated learning for travel mode identification from </a:t>
            </a:r>
            <a:r>
              <a:rPr lang="en-US" altLang="zh-CN" b="0" i="0" dirty="0" err="1">
                <a:solidFill>
                  <a:schemeClr val="bg1">
                    <a:lumMod val="50000"/>
                  </a:schemeClr>
                </a:solidFill>
                <a:effectLst/>
                <a:latin typeface="Arial" panose="020B0604020202020204" pitchFamily="34" charset="0"/>
              </a:rPr>
              <a:t>gps</a:t>
            </a:r>
            <a:r>
              <a:rPr lang="en-US" altLang="zh-CN" b="0" i="0" dirty="0">
                <a:solidFill>
                  <a:schemeClr val="bg1">
                    <a:lumMod val="50000"/>
                  </a:schemeClr>
                </a:solidFill>
                <a:effectLst/>
                <a:latin typeface="Arial" panose="020B0604020202020204" pitchFamily="34" charset="0"/>
              </a:rPr>
              <a:t> trajectories[J]. IEEE Transactions on Intelligent Transportation Systems, 2021, 23(3): 2380-2391</a:t>
            </a:r>
            <a:endParaRPr lang="en-US" altLang="zh-CN" b="0" i="0" dirty="0">
              <a:solidFill>
                <a:schemeClr val="bg1">
                  <a:lumMod val="5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2CB4257-2631-DE91-4E59-814DAC53D4C0}"/>
              </a:ext>
            </a:extLst>
          </p:cNvPr>
          <p:cNvPicPr>
            <a:picLocks noChangeAspect="1"/>
          </p:cNvPicPr>
          <p:nvPr/>
        </p:nvPicPr>
        <p:blipFill>
          <a:blip r:embed="rId3"/>
          <a:stretch>
            <a:fillRect/>
          </a:stretch>
        </p:blipFill>
        <p:spPr>
          <a:xfrm>
            <a:off x="427643" y="1245837"/>
            <a:ext cx="5998743" cy="5059298"/>
          </a:xfrm>
          <a:prstGeom prst="rect">
            <a:avLst/>
          </a:prstGeom>
        </p:spPr>
      </p:pic>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882650" y="727117"/>
            <a:ext cx="11205272"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Federated Averaging Algorithm(</a:t>
            </a:r>
            <a:r>
              <a:rPr lang="en-US" altLang="zh-CN" sz="2400" b="1" dirty="0" err="1">
                <a:latin typeface="Times New Roman" panose="02020603050405020304" pitchFamily="18" charset="0"/>
                <a:ea typeface="SimSun" panose="02010600030101010101" pitchFamily="2" charset="-122"/>
                <a:cs typeface="Times New Roman" panose="02020603050405020304" pitchFamily="18" charset="0"/>
              </a:rPr>
              <a:t>FedAvg</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6310B9D-6083-9000-AAA9-78296D53F220}"/>
              </a:ext>
            </a:extLst>
          </p:cNvPr>
          <p:cNvPicPr>
            <a:picLocks noChangeAspect="1"/>
          </p:cNvPicPr>
          <p:nvPr/>
        </p:nvPicPr>
        <p:blipFill>
          <a:blip r:embed="rId4"/>
          <a:stretch>
            <a:fillRect/>
          </a:stretch>
        </p:blipFill>
        <p:spPr>
          <a:xfrm>
            <a:off x="6463758" y="2411150"/>
            <a:ext cx="5595376" cy="763944"/>
          </a:xfrm>
          <a:prstGeom prst="rect">
            <a:avLst/>
          </a:prstGeom>
        </p:spPr>
      </p:pic>
      <p:sp>
        <p:nvSpPr>
          <p:cNvPr id="9" name="文本框 8">
            <a:extLst>
              <a:ext uri="{FF2B5EF4-FFF2-40B4-BE49-F238E27FC236}">
                <a16:creationId xmlns:a16="http://schemas.microsoft.com/office/drawing/2014/main" id="{7983C573-E629-2B55-856E-71BBE721307B}"/>
              </a:ext>
            </a:extLst>
          </p:cNvPr>
          <p:cNvSpPr txBox="1"/>
          <p:nvPr/>
        </p:nvSpPr>
        <p:spPr>
          <a:xfrm>
            <a:off x="6524381" y="1288247"/>
            <a:ext cx="5007220" cy="830997"/>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The goal of</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the client is to minimize the following objective function:</a:t>
            </a:r>
          </a:p>
        </p:txBody>
      </p:sp>
      <p:pic>
        <p:nvPicPr>
          <p:cNvPr id="6" name="图片 5">
            <a:extLst>
              <a:ext uri="{FF2B5EF4-FFF2-40B4-BE49-F238E27FC236}">
                <a16:creationId xmlns:a16="http://schemas.microsoft.com/office/drawing/2014/main" id="{F70A2997-EAAD-0F40-65C1-54468570AE69}"/>
              </a:ext>
            </a:extLst>
          </p:cNvPr>
          <p:cNvPicPr>
            <a:picLocks noChangeAspect="1"/>
          </p:cNvPicPr>
          <p:nvPr/>
        </p:nvPicPr>
        <p:blipFill>
          <a:blip r:embed="rId5"/>
          <a:stretch>
            <a:fillRect/>
          </a:stretch>
        </p:blipFill>
        <p:spPr>
          <a:xfrm>
            <a:off x="7944703" y="4838221"/>
            <a:ext cx="2516074" cy="830997"/>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8896DA78-D1E7-D6D5-18BF-E62D15B5BD9D}"/>
                  </a:ext>
                </a:extLst>
              </p:cNvPr>
              <p:cNvSpPr txBox="1"/>
              <p:nvPr/>
            </p:nvSpPr>
            <p:spPr>
              <a:xfrm>
                <a:off x="6524381" y="3717545"/>
                <a:ext cx="5123234" cy="895823"/>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new global model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zh-CN" altLang="en-US" sz="2400" i="1" dirty="0">
                            <a:latin typeface="Cambria Math" panose="02040503050406030204" pitchFamily="18" charset="0"/>
                            <a:cs typeface="Times New Roman" panose="02020603050405020304" pitchFamily="18" charset="0"/>
                          </a:rPr>
                          <m:t>𝜔</m:t>
                        </m:r>
                      </m:e>
                      <m:sup>
                        <m:r>
                          <m:rPr>
                            <m:nor/>
                          </m:rPr>
                          <a:rPr lang="zh-CN" altLang="en-US" sz="2400" dirty="0">
                            <a:latin typeface="Times New Roman" panose="02020603050405020304" pitchFamily="18" charset="0"/>
                            <a:cs typeface="Times New Roman" panose="02020603050405020304" pitchFamily="18" charset="0"/>
                          </a:rPr>
                          <m:t>t</m:t>
                        </m:r>
                        <m:r>
                          <m:rPr>
                            <m:nor/>
                          </m:rPr>
                          <a:rPr lang="zh-CN" altLang="en-US" sz="2400" dirty="0">
                            <a:latin typeface="Times New Roman" panose="02020603050405020304" pitchFamily="18" charset="0"/>
                            <a:cs typeface="Times New Roman" panose="02020603050405020304" pitchFamily="18" charset="0"/>
                          </a:rPr>
                          <m:t>+1</m:t>
                        </m:r>
                      </m:sup>
                    </m:sSup>
                  </m:oMath>
                </a14:m>
                <a:r>
                  <a:rPr lang="zh-CN" altLang="en-US" sz="2400" dirty="0">
                    <a:latin typeface="Times New Roman" panose="02020603050405020304" pitchFamily="18" charset="0"/>
                    <a:cs typeface="Times New Roman" panose="02020603050405020304" pitchFamily="18" charset="0"/>
                  </a:rPr>
                  <a:t> for the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next iteration</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8896DA78-D1E7-D6D5-18BF-E62D15B5BD9D}"/>
                  </a:ext>
                </a:extLst>
              </p:cNvPr>
              <p:cNvSpPr txBox="1">
                <a:spLocks noRot="1" noChangeAspect="1" noMove="1" noResize="1" noEditPoints="1" noAdjustHandles="1" noChangeArrowheads="1" noChangeShapeType="1" noTextEdit="1"/>
              </p:cNvSpPr>
              <p:nvPr/>
            </p:nvSpPr>
            <p:spPr>
              <a:xfrm>
                <a:off x="6524381" y="3717545"/>
                <a:ext cx="5123234" cy="895823"/>
              </a:xfrm>
              <a:prstGeom prst="rect">
                <a:avLst/>
              </a:prstGeom>
              <a:blipFill>
                <a:blip r:embed="rId6"/>
                <a:stretch>
                  <a:fillRect l="-1728" b="-13889"/>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060F9810-DDD5-3BBC-85AB-D7A95135F8BD}"/>
              </a:ext>
            </a:extLst>
          </p:cNvPr>
          <p:cNvSpPr txBox="1"/>
          <p:nvPr/>
        </p:nvSpPr>
        <p:spPr>
          <a:xfrm>
            <a:off x="427643" y="6211669"/>
            <a:ext cx="11631491" cy="646331"/>
          </a:xfrm>
          <a:prstGeom prst="rect">
            <a:avLst/>
          </a:prstGeom>
          <a:noFill/>
        </p:spPr>
        <p:txBody>
          <a:bodyPr wrap="square">
            <a:spAutoFit/>
          </a:bodyPr>
          <a:lstStyle/>
          <a:p>
            <a:r>
              <a:rPr lang="zh-CN" altLang="en-US" dirty="0">
                <a:solidFill>
                  <a:schemeClr val="bg1">
                    <a:lumMod val="50000"/>
                  </a:schemeClr>
                </a:solidFill>
              </a:rPr>
              <a:t>B. McMahan, E. Moore, D. Ramage, S. Hampson, and B. A. y Arcas, “Communication-efficient learning of deep networks from decentralized data,” in Artiﬁcial Intelligence and Statistics. 2017, pp. 1273–1282. </a:t>
            </a:r>
          </a:p>
        </p:txBody>
      </p:sp>
      <p:sp>
        <p:nvSpPr>
          <p:cNvPr id="16" name="矩形 15">
            <a:extLst>
              <a:ext uri="{FF2B5EF4-FFF2-40B4-BE49-F238E27FC236}">
                <a16:creationId xmlns:a16="http://schemas.microsoft.com/office/drawing/2014/main" id="{0EA81924-A01A-1BA7-68EE-7B21D2FAFE51}"/>
              </a:ext>
            </a:extLst>
          </p:cNvPr>
          <p:cNvSpPr/>
          <p:nvPr/>
        </p:nvSpPr>
        <p:spPr>
          <a:xfrm>
            <a:off x="1869440" y="2609283"/>
            <a:ext cx="3108960" cy="306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矩形 16">
            <a:extLst>
              <a:ext uri="{FF2B5EF4-FFF2-40B4-BE49-F238E27FC236}">
                <a16:creationId xmlns:a16="http://schemas.microsoft.com/office/drawing/2014/main" id="{9C17198A-74B5-9F55-6D2F-C97CFE5ECBEC}"/>
              </a:ext>
            </a:extLst>
          </p:cNvPr>
          <p:cNvSpPr/>
          <p:nvPr/>
        </p:nvSpPr>
        <p:spPr>
          <a:xfrm>
            <a:off x="1219200" y="3691805"/>
            <a:ext cx="2336800" cy="4839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Tree>
    <p:extLst>
      <p:ext uri="{BB962C8B-B14F-4D97-AF65-F5344CB8AC3E}">
        <p14:creationId xmlns:p14="http://schemas.microsoft.com/office/powerpoint/2010/main" val="200108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sp>
        <p:nvSpPr>
          <p:cNvPr id="7" name="文本框 6"/>
          <p:cNvSpPr txBox="1"/>
          <p:nvPr/>
        </p:nvSpPr>
        <p:spPr>
          <a:xfrm>
            <a:off x="882650" y="727117"/>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2.2 Related Definitions </a:t>
            </a:r>
          </a:p>
        </p:txBody>
      </p:sp>
      <p:sp>
        <p:nvSpPr>
          <p:cNvPr id="33" name="Rectangle 26">
            <a:extLst>
              <a:ext uri="{FF2B5EF4-FFF2-40B4-BE49-F238E27FC236}">
                <a16:creationId xmlns:a16="http://schemas.microsoft.com/office/drawing/2014/main" id="{1770E885-5C02-9AA3-9BC3-3C5E651E4C71}"/>
              </a:ext>
            </a:extLst>
          </p:cNvPr>
          <p:cNvSpPr>
            <a:spLocks noChangeArrowheads="1"/>
          </p:cNvSpPr>
          <p:nvPr/>
        </p:nvSpPr>
        <p:spPr bwMode="auto">
          <a:xfrm>
            <a:off x="199715" y="331795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sp>
        <p:nvSpPr>
          <p:cNvPr id="34" name="AutoShape 27" descr="{\mathcal {A}}">
            <a:extLst>
              <a:ext uri="{FF2B5EF4-FFF2-40B4-BE49-F238E27FC236}">
                <a16:creationId xmlns:a16="http://schemas.microsoft.com/office/drawing/2014/main" id="{85C9D563-B001-C49F-0FCC-763914136F8B}"/>
              </a:ext>
            </a:extLst>
          </p:cNvPr>
          <p:cNvSpPr>
            <a:spLocks noChangeAspect="1" noChangeArrowheads="1"/>
          </p:cNvSpPr>
          <p:nvPr/>
        </p:nvSpPr>
        <p:spPr bwMode="auto">
          <a:xfrm>
            <a:off x="125571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5" name="AutoShape 28" descr="{\displaystyle {\textrm {im}}\ {\mathcal {A}}}">
            <a:extLst>
              <a:ext uri="{FF2B5EF4-FFF2-40B4-BE49-F238E27FC236}">
                <a16:creationId xmlns:a16="http://schemas.microsoft.com/office/drawing/2014/main" id="{C8C331F4-23C0-AB03-723B-3DAE21828B89}"/>
              </a:ext>
            </a:extLst>
          </p:cNvPr>
          <p:cNvSpPr>
            <a:spLocks noChangeAspect="1" noChangeArrowheads="1"/>
          </p:cNvSpPr>
          <p:nvPr/>
        </p:nvSpPr>
        <p:spPr bwMode="auto">
          <a:xfrm>
            <a:off x="467518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6" name="AutoShape 29" descr="{\mathcal {A}}">
            <a:extLst>
              <a:ext uri="{FF2B5EF4-FFF2-40B4-BE49-F238E27FC236}">
                <a16:creationId xmlns:a16="http://schemas.microsoft.com/office/drawing/2014/main" id="{49508CD6-3FE1-258F-7691-448CB9AB0978}"/>
              </a:ext>
            </a:extLst>
          </p:cNvPr>
          <p:cNvSpPr>
            <a:spLocks noChangeAspect="1" noChangeArrowheads="1"/>
          </p:cNvSpPr>
          <p:nvPr/>
        </p:nvSpPr>
        <p:spPr bwMode="auto">
          <a:xfrm>
            <a:off x="554196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7" name="AutoShape 30" descr="D_{1}">
            <a:extLst>
              <a:ext uri="{FF2B5EF4-FFF2-40B4-BE49-F238E27FC236}">
                <a16:creationId xmlns:a16="http://schemas.microsoft.com/office/drawing/2014/main" id="{2810F093-0EC3-1097-E6AA-559393FCA1BC}"/>
              </a:ext>
            </a:extLst>
          </p:cNvPr>
          <p:cNvSpPr>
            <a:spLocks noChangeAspect="1" noChangeArrowheads="1"/>
          </p:cNvSpPr>
          <p:nvPr/>
        </p:nvSpPr>
        <p:spPr bwMode="auto">
          <a:xfrm>
            <a:off x="1042193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8" name="AutoShape 31" descr="D_{2}">
            <a:extLst>
              <a:ext uri="{FF2B5EF4-FFF2-40B4-BE49-F238E27FC236}">
                <a16:creationId xmlns:a16="http://schemas.microsoft.com/office/drawing/2014/main" id="{DFB581FD-848C-7F15-8E19-D47FFF5DC375}"/>
              </a:ext>
            </a:extLst>
          </p:cNvPr>
          <p:cNvSpPr>
            <a:spLocks noChangeAspect="1" noChangeArrowheads="1"/>
          </p:cNvSpPr>
          <p:nvPr/>
        </p:nvSpPr>
        <p:spPr bwMode="auto">
          <a:xfrm>
            <a:off x="1097121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39" name="AutoShape 32" descr="{\displaystyle {\textrm {im}}\ {\mathcal {A}}}">
            <a:extLst>
              <a:ext uri="{FF2B5EF4-FFF2-40B4-BE49-F238E27FC236}">
                <a16:creationId xmlns:a16="http://schemas.microsoft.com/office/drawing/2014/main" id="{DCFED417-9751-AC89-A80B-5842FB0A6658}"/>
              </a:ext>
            </a:extLst>
          </p:cNvPr>
          <p:cNvSpPr>
            <a:spLocks noChangeAspect="1" noChangeArrowheads="1"/>
          </p:cNvSpPr>
          <p:nvPr/>
        </p:nvSpPr>
        <p:spPr bwMode="auto">
          <a:xfrm>
            <a:off x="11799888"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0" name="AutoShape 33" descr="S">
            <a:extLst>
              <a:ext uri="{FF2B5EF4-FFF2-40B4-BE49-F238E27FC236}">
                <a16:creationId xmlns:a16="http://schemas.microsoft.com/office/drawing/2014/main" id="{EBECDEB0-ADBE-1F71-61CF-5A2BB1EB3FAE}"/>
              </a:ext>
            </a:extLst>
          </p:cNvPr>
          <p:cNvSpPr>
            <a:spLocks noChangeAspect="1" noChangeArrowheads="1"/>
          </p:cNvSpPr>
          <p:nvPr/>
        </p:nvSpPr>
        <p:spPr bwMode="auto">
          <a:xfrm>
            <a:off x="12907963"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1" name="AutoShape 34" descr="{\displaystyle \Pr[{\mathcal {A}}(D_{1})\in S]\leq \exp \left(\varepsilon \right)\cdot \Pr[{\mathcal {A}}(D_{2})\in S],}">
            <a:extLst>
              <a:ext uri="{FF2B5EF4-FFF2-40B4-BE49-F238E27FC236}">
                <a16:creationId xmlns:a16="http://schemas.microsoft.com/office/drawing/2014/main" id="{E12EEF49-09B7-48A6-2996-2014B74262C7}"/>
              </a:ext>
            </a:extLst>
          </p:cNvPr>
          <p:cNvSpPr>
            <a:spLocks noChangeAspect="1" noChangeArrowheads="1"/>
          </p:cNvSpPr>
          <p:nvPr/>
        </p:nvSpPr>
        <p:spPr bwMode="auto">
          <a:xfrm>
            <a:off x="76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2" name="AutoShape 35" descr="{\mathcal {A}}">
            <a:extLst>
              <a:ext uri="{FF2B5EF4-FFF2-40B4-BE49-F238E27FC236}">
                <a16:creationId xmlns:a16="http://schemas.microsoft.com/office/drawing/2014/main" id="{D62CDF76-BFAB-70E6-5878-9DF21FFFB2B4}"/>
              </a:ext>
            </a:extLst>
          </p:cNvPr>
          <p:cNvSpPr>
            <a:spLocks noChangeAspect="1" noChangeArrowheads="1"/>
          </p:cNvSpPr>
          <p:nvPr/>
        </p:nvSpPr>
        <p:spPr bwMode="auto">
          <a:xfrm>
            <a:off x="774700"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3" name="AutoShape 36" descr="\varepsilon ">
            <a:extLst>
              <a:ext uri="{FF2B5EF4-FFF2-40B4-BE49-F238E27FC236}">
                <a16:creationId xmlns:a16="http://schemas.microsoft.com/office/drawing/2014/main" id="{E915450D-624E-AC07-7531-394570BC22F6}"/>
              </a:ext>
            </a:extLst>
          </p:cNvPr>
          <p:cNvSpPr>
            <a:spLocks noChangeAspect="1" noChangeArrowheads="1"/>
          </p:cNvSpPr>
          <p:nvPr/>
        </p:nvSpPr>
        <p:spPr bwMode="auto">
          <a:xfrm>
            <a:off x="1743075"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44" name="AutoShape 37" descr="{\mathcal {A}}">
            <a:extLst>
              <a:ext uri="{FF2B5EF4-FFF2-40B4-BE49-F238E27FC236}">
                <a16:creationId xmlns:a16="http://schemas.microsoft.com/office/drawing/2014/main" id="{37BEF60C-2C54-FDC0-6F15-CED0FF59D132}"/>
              </a:ext>
            </a:extLst>
          </p:cNvPr>
          <p:cNvSpPr>
            <a:spLocks noChangeAspect="1" noChangeArrowheads="1"/>
          </p:cNvSpPr>
          <p:nvPr/>
        </p:nvSpPr>
        <p:spPr bwMode="auto">
          <a:xfrm>
            <a:off x="4992688"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19" name="文本框 18">
            <a:extLst>
              <a:ext uri="{FF2B5EF4-FFF2-40B4-BE49-F238E27FC236}">
                <a16:creationId xmlns:a16="http://schemas.microsoft.com/office/drawing/2014/main" id="{2E77D989-A368-FB42-B1A3-45D8FCCAFF54}"/>
              </a:ext>
            </a:extLst>
          </p:cNvPr>
          <p:cNvSpPr txBox="1"/>
          <p:nvPr/>
        </p:nvSpPr>
        <p:spPr>
          <a:xfrm>
            <a:off x="882650" y="1243686"/>
            <a:ext cx="10745152" cy="830997"/>
          </a:xfrm>
          <a:prstGeom prst="rect">
            <a:avLst/>
          </a:prstGeom>
          <a:noFill/>
        </p:spPr>
        <p:txBody>
          <a:bodyPr wrap="square">
            <a:spAutoFit/>
          </a:bodyPr>
          <a:lstStyle/>
          <a:p>
            <a:pPr algn="just"/>
            <a:r>
              <a:rPr lang="zh-CN" altLang="en-US" sz="2400" b="1" dirty="0">
                <a:latin typeface="Times New Roman" panose="02020603050405020304" pitchFamily="18" charset="0"/>
                <a:cs typeface="Times New Roman" panose="02020603050405020304" pitchFamily="18" charset="0"/>
              </a:rPr>
              <a:t>Definition 1 </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GPS Raw Record</a:t>
            </a:r>
            <a:r>
              <a:rPr lang="zh-CN" altLang="en-US" sz="2400" dirty="0">
                <a:latin typeface="Times New Roman" panose="02020603050405020304" pitchFamily="18" charset="0"/>
                <a:cs typeface="Times New Roman" panose="02020603050405020304" pitchFamily="18" charset="0"/>
              </a:rPr>
              <a:t>): In this paper, the proposed method is applied to raw GPS data comprised of GPS records, which can be formally represented as follows: </a:t>
            </a:r>
          </a:p>
        </p:txBody>
      </p:sp>
      <p:pic>
        <p:nvPicPr>
          <p:cNvPr id="6" name="图片 5">
            <a:extLst>
              <a:ext uri="{FF2B5EF4-FFF2-40B4-BE49-F238E27FC236}">
                <a16:creationId xmlns:a16="http://schemas.microsoft.com/office/drawing/2014/main" id="{6E1B4E18-ACD7-76D8-A87B-9EF3EB85AE42}"/>
              </a:ext>
            </a:extLst>
          </p:cNvPr>
          <p:cNvPicPr>
            <a:picLocks noChangeAspect="1"/>
          </p:cNvPicPr>
          <p:nvPr/>
        </p:nvPicPr>
        <p:blipFill>
          <a:blip r:embed="rId3"/>
          <a:stretch>
            <a:fillRect/>
          </a:stretch>
        </p:blipFill>
        <p:spPr>
          <a:xfrm>
            <a:off x="2685415" y="2232586"/>
            <a:ext cx="6821170" cy="330057"/>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BBCBD9D-F744-00FB-E29C-8FDBCE17F17B}"/>
                  </a:ext>
                </a:extLst>
              </p:cNvPr>
              <p:cNvSpPr txBox="1"/>
              <p:nvPr/>
            </p:nvSpPr>
            <p:spPr>
              <a:xfrm>
                <a:off x="882650" y="2948227"/>
                <a:ext cx="10393363" cy="2279535"/>
              </a:xfrm>
              <a:prstGeom prst="rect">
                <a:avLst/>
              </a:prstGeom>
              <a:noFill/>
            </p:spPr>
            <p:txBody>
              <a:bodyPr wrap="square">
                <a:spAutoFit/>
              </a:bodyPr>
              <a:lstStyle/>
              <a:p>
                <a:pPr algn="just">
                  <a:lnSpc>
                    <a:spcPct val="120000"/>
                  </a:lnSpc>
                </a:pPr>
                <a:r>
                  <a:rPr lang="zh-CN" altLang="en-US" sz="2400" b="1" dirty="0">
                    <a:latin typeface="Times New Roman" panose="02020603050405020304" pitchFamily="18" charset="0"/>
                    <a:cs typeface="Times New Roman" panose="02020603050405020304" pitchFamily="18" charset="0"/>
                  </a:rPr>
                  <a:t>Definition 2 </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Metric R for non-i.i.d. Degree</a:t>
                </a:r>
                <a:r>
                  <a:rPr lang="zh-CN" altLang="en-US" sz="2400" dirty="0">
                    <a:latin typeface="Times New Roman" panose="02020603050405020304" pitchFamily="18" charset="0"/>
                    <a:cs typeface="Times New Roman" panose="02020603050405020304" pitchFamily="18" charset="0"/>
                  </a:rPr>
                  <a:t>): We deﬁne the class distribution of the data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400" i="1">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zh-CN" altLang="en-US" sz="2400" dirty="0">
                    <a:latin typeface="Times New Roman" panose="02020603050405020304" pitchFamily="18" charset="0"/>
                    <a:cs typeface="Times New Roman" panose="02020603050405020304" pitchFamily="18" charset="0"/>
                  </a:rPr>
                  <a:t> at the k-th client as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240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altLang="zh-CN" sz="24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24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altLang="zh-CN" sz="24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24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altLang="zh-CN" sz="2400" i="1">
                                <a:effectLst/>
                                <a:latin typeface="Cambria Math" panose="02040503050406030204" pitchFamily="18" charset="0"/>
                                <a:ea typeface="DengXian" panose="02010600030101010101" pitchFamily="2" charset="-122"/>
                                <a:cs typeface="Times New Roman" panose="02020603050405020304" pitchFamily="18" charset="0"/>
                              </a:rPr>
                              <m:t>𝑑</m:t>
                            </m:r>
                          </m:sub>
                        </m:sSub>
                      </m:e>
                    </m:d>
                  </m:oMath>
                </a14:m>
                <a:r>
                  <a:rPr lang="zh-CN" altLang="en-US" sz="24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zh-CN"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DengXian" panose="02010600030101010101" pitchFamily="2" charset="-122"/>
                            <a:cs typeface="Times New Roman" panose="02020603050405020304" pitchFamily="18" charset="0"/>
                          </a:rPr>
                          <m:t>𝑙</m:t>
                        </m:r>
                      </m:e>
                      <m:sub>
                        <m:r>
                          <m:rPr>
                            <m:nor/>
                          </m:rPr>
                          <a:rPr lang="zh-CN" altLang="en-US" sz="2400" i="1" dirty="0">
                            <a:latin typeface="Times New Roman" panose="02020603050405020304" pitchFamily="18" charset="0"/>
                            <a:cs typeface="Times New Roman" panose="02020603050405020304" pitchFamily="18" charset="0"/>
                          </a:rPr>
                          <m:t>i</m:t>
                        </m:r>
                      </m:sub>
                    </m:sSub>
                  </m:oMath>
                </a14:m>
                <a:r>
                  <a:rPr lang="zh-CN" altLang="en-US" sz="2400" dirty="0">
                    <a:latin typeface="Times New Roman" panose="02020603050405020304" pitchFamily="18" charset="0"/>
                    <a:cs typeface="Times New Roman" panose="02020603050405020304" pitchFamily="18" charset="0"/>
                  </a:rPr>
                  <a:t> denotes the proportion of the i -th category in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400" i="1">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zh-CN" alt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altLang="zh-CN" sz="2400" i="1">
                        <a:latin typeface="Cambria Math" panose="02040503050406030204" pitchFamily="18" charset="0"/>
                        <a:ea typeface="DengXian" panose="02010600030101010101" pitchFamily="2" charset="-122"/>
                        <a:cs typeface="Times New Roman" panose="02020603050405020304" pitchFamily="18" charset="0"/>
                      </a:rPr>
                      <m:t>𝑑</m:t>
                    </m:r>
                  </m:oMath>
                </a14:m>
                <a:r>
                  <a:rPr lang="zh-CN" altLang="en-US" sz="2400" dirty="0">
                    <a:latin typeface="Times New Roman" panose="02020603050405020304" pitchFamily="18" charset="0"/>
                    <a:cs typeface="Times New Roman" panose="02020603050405020304" pitchFamily="18" charset="0"/>
                  </a:rPr>
                  <a:t> is the total number of categories of travel modes. For all 1 ≤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𝑘</m:t>
                    </m:r>
                  </m:oMath>
                </a14:m>
                <a:r>
                  <a:rPr lang="zh-CN" altLang="en-US" sz="2400" dirty="0">
                    <a:latin typeface="Times New Roman" panose="02020603050405020304" pitchFamily="18" charset="0"/>
                    <a:cs typeface="Times New Roman" panose="02020603050405020304" pitchFamily="18" charset="0"/>
                  </a:rPr>
                  <a:t> ≤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𝐾</m:t>
                    </m:r>
                  </m:oMath>
                </a14:m>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zh-CN" altLang="zh-CN" sz="2400" i="1"/>
                        </m:ctrlPr>
                      </m:sSubSupPr>
                      <m:e>
                        <m:r>
                          <a:rPr lang="en-US" altLang="zh-CN" sz="2400"/>
                          <m:t>∑</m:t>
                        </m:r>
                      </m:e>
                      <m:sub>
                        <m:r>
                          <a:rPr lang="en-US" altLang="zh-CN" sz="2400" i="1"/>
                          <m:t>𝑖</m:t>
                        </m:r>
                        <m:r>
                          <a:rPr lang="en-US" altLang="zh-CN" sz="2400"/>
                          <m:t>=1</m:t>
                        </m:r>
                      </m:sub>
                      <m:sup>
                        <m:r>
                          <a:rPr lang="en-US" altLang="zh-CN" sz="2400" i="1"/>
                          <m:t>𝑐</m:t>
                        </m:r>
                      </m:sup>
                    </m:sSubSup>
                    <m:r>
                      <a:rPr lang="en-US" altLang="zh-CN" sz="2400"/>
                      <m:t> </m:t>
                    </m:r>
                    <m:sSub>
                      <m:sSubPr>
                        <m:ctrlPr>
                          <a:rPr lang="zh-CN" altLang="zh-CN" sz="2400" i="1"/>
                        </m:ctrlPr>
                      </m:sSubPr>
                      <m:e>
                        <m:r>
                          <a:rPr lang="en-US" altLang="zh-CN" sz="2400" i="1"/>
                          <m:t>𝑃</m:t>
                        </m:r>
                      </m:e>
                      <m:sub>
                        <m:r>
                          <a:rPr lang="en-US" altLang="zh-CN" sz="2400" i="1"/>
                          <m:t>𝑘</m:t>
                        </m:r>
                      </m:sub>
                    </m:sSub>
                    <m:r>
                      <a:rPr lang="en-US" altLang="zh-CN" sz="2400"/>
                      <m:t>[</m:t>
                    </m:r>
                    <m:r>
                      <a:rPr lang="en-US" altLang="zh-CN" sz="2400" i="1"/>
                      <m:t>𝑖</m:t>
                    </m:r>
                    <m:r>
                      <a:rPr lang="en-US" altLang="zh-CN" sz="2400"/>
                      <m:t>]=1</m:t>
                    </m:r>
                  </m:oMath>
                </a14:m>
                <a:r>
                  <a:rPr lang="zh-CN" altLang="en-US" sz="2400" dirty="0">
                    <a:latin typeface="Times New Roman" panose="02020603050405020304" pitchFamily="18" charset="0"/>
                    <a:cs typeface="Times New Roman" panose="02020603050405020304" pitchFamily="18" charset="0"/>
                  </a:rPr>
                  <a:t>. Therefore, the non-i.i.d. degree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DengXian" panose="02010600030101010101" pitchFamily="2" charset="-122"/>
                            <a:cs typeface="Times New Roman" panose="02020603050405020304" pitchFamily="18" charset="0"/>
                          </a:rPr>
                          <m:t>𝑅</m:t>
                        </m:r>
                      </m:e>
                      <m:sub>
                        <m:r>
                          <a:rPr lang="en-US" altLang="zh-CN" sz="2400" i="1">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zh-CN" altLang="en-US" sz="2400" dirty="0">
                    <a:latin typeface="Times New Roman" panose="02020603050405020304" pitchFamily="18" charset="0"/>
                    <a:cs typeface="Times New Roman" panose="02020603050405020304" pitchFamily="18" charset="0"/>
                  </a:rPr>
                  <a:t> to measure the class distribution skewness of the data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400" i="1">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zh-CN" altLang="en-US" sz="2400" dirty="0">
                    <a:latin typeface="Times New Roman" panose="02020603050405020304" pitchFamily="18" charset="0"/>
                    <a:cs typeface="Times New Roman" panose="02020603050405020304" pitchFamily="18" charset="0"/>
                  </a:rPr>
                  <a:t> is deﬁned by</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26" name="文本框 25">
                <a:extLst>
                  <a:ext uri="{FF2B5EF4-FFF2-40B4-BE49-F238E27FC236}">
                    <a16:creationId xmlns:a16="http://schemas.microsoft.com/office/drawing/2014/main" id="{0BBCBD9D-F744-00FB-E29C-8FDBCE17F17B}"/>
                  </a:ext>
                </a:extLst>
              </p:cNvPr>
              <p:cNvSpPr txBox="1">
                <a:spLocks noRot="1" noChangeAspect="1" noMove="1" noResize="1" noEditPoints="1" noAdjustHandles="1" noChangeArrowheads="1" noChangeShapeType="1" noTextEdit="1"/>
              </p:cNvSpPr>
              <p:nvPr/>
            </p:nvSpPr>
            <p:spPr>
              <a:xfrm>
                <a:off x="882650" y="2948227"/>
                <a:ext cx="10393363" cy="2279535"/>
              </a:xfrm>
              <a:prstGeom prst="rect">
                <a:avLst/>
              </a:prstGeom>
              <a:blipFill>
                <a:blip r:embed="rId4"/>
                <a:stretch>
                  <a:fillRect l="-976" t="-556" r="-854" b="-555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13541C5-797A-71F4-439D-FFE9FF35D06C}"/>
              </a:ext>
            </a:extLst>
          </p:cNvPr>
          <p:cNvPicPr>
            <a:picLocks noChangeAspect="1"/>
          </p:cNvPicPr>
          <p:nvPr/>
        </p:nvPicPr>
        <p:blipFill>
          <a:blip r:embed="rId5"/>
          <a:stretch>
            <a:fillRect/>
          </a:stretch>
        </p:blipFill>
        <p:spPr>
          <a:xfrm>
            <a:off x="4579460" y="5484707"/>
            <a:ext cx="3595371" cy="756920"/>
          </a:xfrm>
          <a:prstGeom prst="rect">
            <a:avLst/>
          </a:prstGeom>
        </p:spPr>
      </p:pic>
    </p:spTree>
    <p:extLst>
      <p:ext uri="{BB962C8B-B14F-4D97-AF65-F5344CB8AC3E}">
        <p14:creationId xmlns:p14="http://schemas.microsoft.com/office/powerpoint/2010/main" val="139188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757547" y="3854349"/>
            <a:ext cx="2625032"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Methodology</a:t>
            </a:r>
          </a:p>
        </p:txBody>
      </p:sp>
      <p:cxnSp>
        <p:nvCxnSpPr>
          <p:cNvPr id="8" name="直接连接符 7"/>
          <p:cNvCxnSpPr/>
          <p:nvPr/>
        </p:nvCxnSpPr>
        <p:spPr>
          <a:xfrm>
            <a:off x="4918361" y="4588871"/>
            <a:ext cx="23147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9672A2-48B5-DCC6-2C2F-856BB0439D73}"/>
              </a:ext>
            </a:extLst>
          </p:cNvPr>
          <p:cNvPicPr>
            <a:picLocks noChangeAspect="1"/>
          </p:cNvPicPr>
          <p:nvPr/>
        </p:nvPicPr>
        <p:blipFill>
          <a:blip r:embed="rId3"/>
          <a:stretch>
            <a:fillRect/>
          </a:stretch>
        </p:blipFill>
        <p:spPr>
          <a:xfrm>
            <a:off x="245567" y="1179902"/>
            <a:ext cx="11804512" cy="5007538"/>
          </a:xfrm>
          <a:prstGeom prst="rect">
            <a:avLst/>
          </a:prstGeom>
        </p:spPr>
      </p:pic>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1" y="766445"/>
            <a:ext cx="343858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Overview of LDP-FL</a:t>
            </a:r>
          </a:p>
        </p:txBody>
      </p:sp>
      <p:sp>
        <p:nvSpPr>
          <p:cNvPr id="11" name="文本框 10">
            <a:extLst>
              <a:ext uri="{FF2B5EF4-FFF2-40B4-BE49-F238E27FC236}">
                <a16:creationId xmlns:a16="http://schemas.microsoft.com/office/drawing/2014/main" id="{69A3BD49-3EFF-E4EA-B9D2-6233528EE75C}"/>
              </a:ext>
            </a:extLst>
          </p:cNvPr>
          <p:cNvSpPr txBox="1"/>
          <p:nvPr/>
        </p:nvSpPr>
        <p:spPr>
          <a:xfrm>
            <a:off x="1202943" y="6280434"/>
            <a:ext cx="9817207" cy="400110"/>
          </a:xfrm>
          <a:prstGeom prst="rect">
            <a:avLst/>
          </a:prstGeom>
          <a:noFill/>
        </p:spPr>
        <p:txBody>
          <a:bodyPr wrap="square">
            <a:spAutoFit/>
          </a:bodyPr>
          <a:lstStyle/>
          <a:p>
            <a:pPr algn="just"/>
            <a:r>
              <a:rPr lang="zh-CN" altLang="en-US" sz="2000" dirty="0">
                <a:latin typeface="Times New Roman" panose="02020603050405020304" pitchFamily="18" charset="0"/>
                <a:cs typeface="Times New Roman" panose="02020603050405020304" pitchFamily="18" charset="0"/>
              </a:rPr>
              <a:t>Fig</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Overview of the semi-supervised federated learning travel mode identification system</a:t>
            </a:r>
            <a:r>
              <a:rPr lang="zh-CN" altLang="en-US" sz="20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F95BC0EE-A8A8-71B8-07FF-6BB7E0A989A4}"/>
              </a:ext>
            </a:extLst>
          </p:cNvPr>
          <p:cNvSpPr/>
          <p:nvPr/>
        </p:nvSpPr>
        <p:spPr>
          <a:xfrm>
            <a:off x="7376160" y="1179902"/>
            <a:ext cx="4673919" cy="21220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矩形 11">
            <a:extLst>
              <a:ext uri="{FF2B5EF4-FFF2-40B4-BE49-F238E27FC236}">
                <a16:creationId xmlns:a16="http://schemas.microsoft.com/office/drawing/2014/main" id="{916B333C-0850-277D-FB8D-554C5CCE38BF}"/>
              </a:ext>
            </a:extLst>
          </p:cNvPr>
          <p:cNvSpPr/>
          <p:nvPr/>
        </p:nvSpPr>
        <p:spPr>
          <a:xfrm>
            <a:off x="2906624" y="1321104"/>
            <a:ext cx="6217056" cy="4933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6" name="文本框 5">
            <a:extLst>
              <a:ext uri="{FF2B5EF4-FFF2-40B4-BE49-F238E27FC236}">
                <a16:creationId xmlns:a16="http://schemas.microsoft.com/office/drawing/2014/main" id="{E18F4923-CD9A-7754-D2D4-0BCBE077B90C}"/>
              </a:ext>
            </a:extLst>
          </p:cNvPr>
          <p:cNvSpPr txBox="1"/>
          <p:nvPr/>
        </p:nvSpPr>
        <p:spPr>
          <a:xfrm>
            <a:off x="9835039" y="633025"/>
            <a:ext cx="389850" cy="584775"/>
          </a:xfrm>
          <a:prstGeom prst="rect">
            <a:avLst/>
          </a:prstGeom>
          <a:noFill/>
        </p:spPr>
        <p:txBody>
          <a:bodyPr wrap="none" rtlCol="0">
            <a:spAutoFit/>
          </a:bodyPr>
          <a:lstStyle/>
          <a:p>
            <a:r>
              <a:rPr kumimoji="1" lang="en-US" altLang="zh-CN" sz="3200" b="1" dirty="0">
                <a:solidFill>
                  <a:srgbClr val="FF0000"/>
                </a:solidFill>
                <a:latin typeface="Times New Roman" panose="02020603050405020304" pitchFamily="18" charset="0"/>
                <a:cs typeface="Times New Roman" panose="02020603050405020304" pitchFamily="18" charset="0"/>
              </a:rPr>
              <a:t>1</a:t>
            </a:r>
            <a:endParaRPr kumimoji="1"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F32C75A-5BE8-910A-59D2-CFAF528C1374}"/>
              </a:ext>
            </a:extLst>
          </p:cNvPr>
          <p:cNvSpPr txBox="1"/>
          <p:nvPr/>
        </p:nvSpPr>
        <p:spPr>
          <a:xfrm>
            <a:off x="492801" y="1113117"/>
            <a:ext cx="389850" cy="584775"/>
          </a:xfrm>
          <a:prstGeom prst="rect">
            <a:avLst/>
          </a:prstGeom>
          <a:noFill/>
        </p:spPr>
        <p:txBody>
          <a:bodyPr wrap="none" rtlCol="0">
            <a:spAutoFit/>
          </a:bodyPr>
          <a:lstStyle/>
          <a:p>
            <a:r>
              <a:rPr kumimoji="1" lang="en-US" altLang="zh-CN" sz="3200" b="1" dirty="0">
                <a:solidFill>
                  <a:srgbClr val="FF0000"/>
                </a:solidFill>
                <a:latin typeface="Times New Roman" panose="02020603050405020304" pitchFamily="18" charset="0"/>
                <a:cs typeface="Times New Roman" panose="02020603050405020304" pitchFamily="18" charset="0"/>
              </a:rPr>
              <a:t>2</a:t>
            </a:r>
            <a:endParaRPr kumimoji="1"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94953DA-401E-9B8C-1377-5B96960270E2}"/>
              </a:ext>
            </a:extLst>
          </p:cNvPr>
          <p:cNvSpPr txBox="1"/>
          <p:nvPr/>
        </p:nvSpPr>
        <p:spPr>
          <a:xfrm>
            <a:off x="5757973" y="794520"/>
            <a:ext cx="389850" cy="584775"/>
          </a:xfrm>
          <a:prstGeom prst="rect">
            <a:avLst/>
          </a:prstGeom>
          <a:noFill/>
        </p:spPr>
        <p:txBody>
          <a:bodyPr wrap="none" rtlCol="0">
            <a:spAutoFit/>
          </a:bodyPr>
          <a:lstStyle/>
          <a:p>
            <a:r>
              <a:rPr kumimoji="1" lang="en-US" altLang="zh-CN" sz="3200" b="1" dirty="0">
                <a:solidFill>
                  <a:srgbClr val="FF0000"/>
                </a:solidFill>
                <a:latin typeface="Times New Roman" panose="02020603050405020304" pitchFamily="18" charset="0"/>
                <a:cs typeface="Times New Roman" panose="02020603050405020304" pitchFamily="18" charset="0"/>
              </a:rPr>
              <a:t>3</a:t>
            </a:r>
            <a:endParaRPr kumimoji="1"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36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GPS Record Processing </a:t>
            </a:r>
          </a:p>
        </p:txBody>
      </p:sp>
      <p:sp>
        <p:nvSpPr>
          <p:cNvPr id="13" name="文本框 12">
            <a:extLst>
              <a:ext uri="{FF2B5EF4-FFF2-40B4-BE49-F238E27FC236}">
                <a16:creationId xmlns:a16="http://schemas.microsoft.com/office/drawing/2014/main" id="{BB0A2DAD-5ABC-121C-F767-10A264A66957}"/>
              </a:ext>
            </a:extLst>
          </p:cNvPr>
          <p:cNvSpPr txBox="1"/>
          <p:nvPr/>
        </p:nvSpPr>
        <p:spPr>
          <a:xfrm>
            <a:off x="1217930" y="1261342"/>
            <a:ext cx="9958070" cy="830997"/>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The GPS record processing steps comprise </a:t>
            </a:r>
            <a:r>
              <a:rPr lang="zh-CN" altLang="en-US" sz="2400" u="sng" dirty="0">
                <a:latin typeface="Times New Roman" panose="02020603050405020304" pitchFamily="18" charset="0"/>
                <a:cs typeface="Times New Roman" panose="02020603050405020304" pitchFamily="18" charset="0"/>
              </a:rPr>
              <a:t>data motion feature calculation</a:t>
            </a:r>
            <a:r>
              <a:rPr lang="zh-CN" altLang="en-US" sz="2400" dirty="0">
                <a:latin typeface="Times New Roman" panose="02020603050405020304" pitchFamily="18" charset="0"/>
                <a:cs typeface="Times New Roman" panose="02020603050405020304" pitchFamily="18" charset="0"/>
              </a:rPr>
              <a:t>, </a:t>
            </a:r>
            <a:r>
              <a:rPr lang="zh-CN" altLang="en-US" sz="2400" u="sng" dirty="0">
                <a:latin typeface="Times New Roman" panose="02020603050405020304" pitchFamily="18" charset="0"/>
                <a:cs typeface="Times New Roman" panose="02020603050405020304" pitchFamily="18" charset="0"/>
              </a:rPr>
              <a:t>data augmentation</a:t>
            </a:r>
            <a:r>
              <a:rPr lang="zh-CN" altLang="en-US" sz="2400" dirty="0">
                <a:latin typeface="Times New Roman" panose="02020603050405020304" pitchFamily="18" charset="0"/>
                <a:cs typeface="Times New Roman" panose="02020603050405020304" pitchFamily="18" charset="0"/>
              </a:rPr>
              <a:t>, and </a:t>
            </a:r>
            <a:r>
              <a:rPr lang="zh-CN" altLang="en-US" sz="2400" u="sng" dirty="0">
                <a:latin typeface="Times New Roman" panose="02020603050405020304" pitchFamily="18" charset="0"/>
                <a:cs typeface="Times New Roman" panose="02020603050405020304" pitchFamily="18" charset="0"/>
              </a:rPr>
              <a:t>time-domain feature extraction</a:t>
            </a:r>
            <a:r>
              <a:rPr lang="zh-CN" altLang="en-US" sz="2400" dirty="0">
                <a:latin typeface="Times New Roman" panose="02020603050405020304" pitchFamily="18" charset="0"/>
                <a:cs typeface="Times New Roman" panose="02020603050405020304" pitchFamily="18" charset="0"/>
              </a:rPr>
              <a:t>. </a:t>
            </a:r>
          </a:p>
        </p:txBody>
      </p:sp>
      <p:sp>
        <p:nvSpPr>
          <p:cNvPr id="17" name="文本框 16">
            <a:extLst>
              <a:ext uri="{FF2B5EF4-FFF2-40B4-BE49-F238E27FC236}">
                <a16:creationId xmlns:a16="http://schemas.microsoft.com/office/drawing/2014/main" id="{62310D09-4866-5DAA-5FA4-BDC20EAD8EE0}"/>
              </a:ext>
            </a:extLst>
          </p:cNvPr>
          <p:cNvSpPr txBox="1"/>
          <p:nvPr/>
        </p:nvSpPr>
        <p:spPr>
          <a:xfrm>
            <a:off x="801370" y="3004625"/>
            <a:ext cx="5559108" cy="1200329"/>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The relative distance (RD) between two consecutive GPS record can be computed by Vincenty Formula</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 </a:t>
            </a:r>
          </a:p>
        </p:txBody>
      </p:sp>
      <p:sp>
        <p:nvSpPr>
          <p:cNvPr id="19" name="文本框 18">
            <a:extLst>
              <a:ext uri="{FF2B5EF4-FFF2-40B4-BE49-F238E27FC236}">
                <a16:creationId xmlns:a16="http://schemas.microsoft.com/office/drawing/2014/main" id="{C4730881-EBC3-BE2C-AB98-D659C9EA5B9E}"/>
              </a:ext>
            </a:extLst>
          </p:cNvPr>
          <p:cNvSpPr txBox="1"/>
          <p:nvPr/>
        </p:nvSpPr>
        <p:spPr>
          <a:xfrm>
            <a:off x="781050" y="2393431"/>
            <a:ext cx="610616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Times New Roman" panose="02020603050405020304" pitchFamily="18" charset="0"/>
                <a:cs typeface="Times New Roman" panose="02020603050405020304" pitchFamily="18" charset="0"/>
              </a:rPr>
              <a:t>Capturing Motion Feature </a:t>
            </a:r>
          </a:p>
        </p:txBody>
      </p:sp>
      <p:sp>
        <p:nvSpPr>
          <p:cNvPr id="21" name="文本框 20">
            <a:extLst>
              <a:ext uri="{FF2B5EF4-FFF2-40B4-BE49-F238E27FC236}">
                <a16:creationId xmlns:a16="http://schemas.microsoft.com/office/drawing/2014/main" id="{47EA0422-4EE8-CAF4-CE6A-72B4A38D94F9}"/>
              </a:ext>
            </a:extLst>
          </p:cNvPr>
          <p:cNvSpPr txBox="1"/>
          <p:nvPr/>
        </p:nvSpPr>
        <p:spPr>
          <a:xfrm>
            <a:off x="360908" y="6091555"/>
            <a:ext cx="11672114" cy="646331"/>
          </a:xfrm>
          <a:prstGeom prst="rect">
            <a:avLst/>
          </a:prstGeom>
          <a:noFill/>
        </p:spPr>
        <p:txBody>
          <a:bodyPr wrap="square">
            <a:spAutoFit/>
          </a:bodyPr>
          <a:lstStyle/>
          <a:p>
            <a:r>
              <a:rPr lang="zh-CN" altLang="en-US" dirty="0">
                <a:solidFill>
                  <a:schemeClr val="bg1">
                    <a:lumMod val="50000"/>
                  </a:schemeClr>
                </a:solidFill>
              </a:rPr>
              <a:t>T. Vincenty, “Direct and inverse solutions of geodesics on the ellipsoid with application of nested equations,” Surv. Rev., vol. 23, no. 176, pp. 88–93, Apr. 1975. </a:t>
            </a:r>
          </a:p>
        </p:txBody>
      </p:sp>
      <p:pic>
        <p:nvPicPr>
          <p:cNvPr id="22" name="图片 21">
            <a:extLst>
              <a:ext uri="{FF2B5EF4-FFF2-40B4-BE49-F238E27FC236}">
                <a16:creationId xmlns:a16="http://schemas.microsoft.com/office/drawing/2014/main" id="{92292234-33BC-82EF-CE96-172118F0647F}"/>
              </a:ext>
            </a:extLst>
          </p:cNvPr>
          <p:cNvPicPr>
            <a:picLocks noChangeAspect="1"/>
          </p:cNvPicPr>
          <p:nvPr/>
        </p:nvPicPr>
        <p:blipFill>
          <a:blip r:embed="rId3"/>
          <a:stretch>
            <a:fillRect/>
          </a:stretch>
        </p:blipFill>
        <p:spPr>
          <a:xfrm>
            <a:off x="882650" y="4577604"/>
            <a:ext cx="5477828" cy="360680"/>
          </a:xfrm>
          <a:prstGeom prst="rect">
            <a:avLst/>
          </a:prstGeom>
        </p:spPr>
      </p:pic>
      <p:pic>
        <p:nvPicPr>
          <p:cNvPr id="23" name="图片 22">
            <a:extLst>
              <a:ext uri="{FF2B5EF4-FFF2-40B4-BE49-F238E27FC236}">
                <a16:creationId xmlns:a16="http://schemas.microsoft.com/office/drawing/2014/main" id="{EAC697E3-2EC7-EA54-EC53-93C183857899}"/>
              </a:ext>
            </a:extLst>
          </p:cNvPr>
          <p:cNvPicPr>
            <a:picLocks noChangeAspect="1"/>
          </p:cNvPicPr>
          <p:nvPr/>
        </p:nvPicPr>
        <p:blipFill>
          <a:blip r:embed="rId4"/>
          <a:stretch>
            <a:fillRect/>
          </a:stretch>
        </p:blipFill>
        <p:spPr>
          <a:xfrm>
            <a:off x="6887210" y="2806506"/>
            <a:ext cx="1995757" cy="360679"/>
          </a:xfrm>
          <a:prstGeom prst="rect">
            <a:avLst/>
          </a:prstGeom>
        </p:spPr>
      </p:pic>
      <p:pic>
        <p:nvPicPr>
          <p:cNvPr id="24" name="图片 23">
            <a:extLst>
              <a:ext uri="{FF2B5EF4-FFF2-40B4-BE49-F238E27FC236}">
                <a16:creationId xmlns:a16="http://schemas.microsoft.com/office/drawing/2014/main" id="{62139CF1-C8AE-388A-595D-0D170147C499}"/>
              </a:ext>
            </a:extLst>
          </p:cNvPr>
          <p:cNvPicPr>
            <a:picLocks noChangeAspect="1"/>
          </p:cNvPicPr>
          <p:nvPr/>
        </p:nvPicPr>
        <p:blipFill>
          <a:blip r:embed="rId5"/>
          <a:stretch>
            <a:fillRect/>
          </a:stretch>
        </p:blipFill>
        <p:spPr>
          <a:xfrm>
            <a:off x="6887210" y="3364817"/>
            <a:ext cx="4986371" cy="2168960"/>
          </a:xfrm>
          <a:prstGeom prst="rect">
            <a:avLst/>
          </a:prstGeom>
        </p:spPr>
      </p:pic>
    </p:spTree>
    <p:extLst>
      <p:ext uri="{BB962C8B-B14F-4D97-AF65-F5344CB8AC3E}">
        <p14:creationId xmlns:p14="http://schemas.microsoft.com/office/powerpoint/2010/main" val="101025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GPS Record Processing </a:t>
            </a:r>
          </a:p>
        </p:txBody>
      </p:sp>
      <p:sp>
        <p:nvSpPr>
          <p:cNvPr id="19" name="文本框 18">
            <a:extLst>
              <a:ext uri="{FF2B5EF4-FFF2-40B4-BE49-F238E27FC236}">
                <a16:creationId xmlns:a16="http://schemas.microsoft.com/office/drawing/2014/main" id="{C4730881-EBC3-BE2C-AB98-D659C9EA5B9E}"/>
              </a:ext>
            </a:extLst>
          </p:cNvPr>
          <p:cNvSpPr txBox="1"/>
          <p:nvPr/>
        </p:nvSpPr>
        <p:spPr>
          <a:xfrm>
            <a:off x="781050" y="1367644"/>
            <a:ext cx="610616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 Training Data Setup and Augmentation</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5F4FFC1-E75E-B6E7-5B18-452D4E0BD58F}"/>
                  </a:ext>
                </a:extLst>
              </p:cNvPr>
              <p:cNvSpPr txBox="1"/>
              <p:nvPr/>
            </p:nvSpPr>
            <p:spPr>
              <a:xfrm>
                <a:off x="6654800" y="2087576"/>
                <a:ext cx="5234285" cy="3075842"/>
              </a:xfrm>
              <a:prstGeom prst="rect">
                <a:avLst/>
              </a:prstGeom>
              <a:noFill/>
            </p:spPr>
            <p:txBody>
              <a:bodyPr wrap="square">
                <a:spAutoFit/>
              </a:bodyPr>
              <a:lstStyle/>
              <a:p>
                <a:pPr algn="just"/>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Considering that the amount of data </a:t>
                </a:r>
                <a14:m>
                  <m:oMath xmlns:m="http://schemas.openxmlformats.org/officeDocument/2006/math">
                    <m:r>
                      <a:rPr lang="en-US" altLang="zh-CN" sz="2400" b="0" i="1" dirty="0" smtClean="0">
                        <a:solidFill>
                          <a:srgbClr val="151920"/>
                        </a:solidFill>
                        <a:effectLst/>
                        <a:latin typeface="Cambria Math" panose="02040503050406030204" pitchFamily="18" charset="0"/>
                        <a:ea typeface="PingFang SC" panose="020B0400000000000000" pitchFamily="34" charset="-122"/>
                        <a:cs typeface="Times New Roman" panose="02020603050405020304" pitchFamily="18" charset="0"/>
                      </a:rPr>
                      <m:t>𝑋</m:t>
                    </m:r>
                  </m:oMath>
                </a14:m>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with complete annotations is too small, we deﬁne an augmentation function AUG(·), which flips X according to the time step arrangements of X. The implementation of this augmentation function is given by </a:t>
                </a:r>
                <a14:m>
                  <m:oMath xmlns:m="http://schemas.openxmlformats.org/officeDocument/2006/math">
                    <m:sSup>
                      <m:sSupPr>
                        <m:ctrlPr>
                          <a:rPr lang="zh-CN" altLang="zh-CN" sz="2400" i="1"/>
                        </m:ctrlPr>
                      </m:sSupPr>
                      <m:e>
                        <m:r>
                          <a:rPr lang="en-US" altLang="zh-CN" sz="2400" i="1"/>
                          <m:t>𝑋</m:t>
                        </m:r>
                      </m:e>
                      <m:sup>
                        <m:r>
                          <a:rPr lang="en-US" altLang="zh-CN" sz="2400" i="1"/>
                          <m:t>′</m:t>
                        </m:r>
                      </m:sup>
                    </m:sSup>
                    <m:r>
                      <a:rPr lang="en-US" altLang="zh-CN" sz="2400"/>
                      <m:t>=</m:t>
                    </m:r>
                    <m:r>
                      <a:rPr lang="en-US" altLang="zh-CN" sz="2400" i="1"/>
                      <m:t>𝐴𝑈𝐺</m:t>
                    </m:r>
                    <m:r>
                      <a:rPr lang="en-US" altLang="zh-CN" sz="2400"/>
                      <m:t>(</m:t>
                    </m:r>
                    <m:r>
                      <a:rPr lang="en-US" altLang="zh-CN" sz="2400" i="1"/>
                      <m:t>𝑋</m:t>
                    </m:r>
                    <m:r>
                      <a:rPr lang="en-US" altLang="zh-CN" sz="2400"/>
                      <m:t>)=</m:t>
                    </m:r>
                    <m:d>
                      <m:dPr>
                        <m:begChr m:val="{"/>
                        <m:endChr m:val="}"/>
                        <m:ctrlPr>
                          <a:rPr lang="zh-CN" altLang="zh-CN" sz="2400" i="1"/>
                        </m:ctrlPr>
                      </m:dPr>
                      <m:e>
                        <m:sSub>
                          <m:sSubPr>
                            <m:ctrlPr>
                              <a:rPr lang="zh-CN" altLang="zh-CN" sz="2400" i="1"/>
                            </m:ctrlPr>
                          </m:sSubPr>
                          <m:e>
                            <m:r>
                              <a:rPr lang="en-US" altLang="zh-CN" sz="2400" i="1"/>
                              <m:t>𝑥</m:t>
                            </m:r>
                          </m:e>
                          <m:sub>
                            <m:r>
                              <a:rPr lang="en-US" altLang="zh-CN" sz="2400" i="1"/>
                              <m:t>𝑛</m:t>
                            </m:r>
                          </m:sub>
                        </m:sSub>
                        <m:r>
                          <a:rPr lang="en-US" altLang="zh-CN" sz="2400"/>
                          <m:t>,</m:t>
                        </m:r>
                        <m:sSub>
                          <m:sSubPr>
                            <m:ctrlPr>
                              <a:rPr lang="zh-CN" altLang="zh-CN" sz="2400" i="1"/>
                            </m:ctrlPr>
                          </m:sSubPr>
                          <m:e>
                            <m:r>
                              <a:rPr lang="en-US" altLang="zh-CN" sz="2400" i="1"/>
                              <m:t>𝑥</m:t>
                            </m:r>
                          </m:e>
                          <m:sub>
                            <m:r>
                              <a:rPr lang="en-US" altLang="zh-CN" sz="2400" i="1"/>
                              <m:t>𝑛</m:t>
                            </m:r>
                            <m:r>
                              <a:rPr lang="en-US" altLang="zh-CN" sz="2400" i="1"/>
                              <m:t>−</m:t>
                            </m:r>
                            <m:r>
                              <a:rPr lang="en-US" altLang="zh-CN" sz="2400"/>
                              <m:t>1</m:t>
                            </m:r>
                          </m:sub>
                        </m:sSub>
                        <m:r>
                          <a:rPr lang="en-US" altLang="zh-CN" sz="2400"/>
                          <m:t>,…,</m:t>
                        </m:r>
                        <m:sSub>
                          <m:sSubPr>
                            <m:ctrlPr>
                              <a:rPr lang="zh-CN" altLang="zh-CN" sz="2400" i="1"/>
                            </m:ctrlPr>
                          </m:sSubPr>
                          <m:e>
                            <m:r>
                              <a:rPr lang="en-US" altLang="zh-CN" sz="2400" i="1"/>
                              <m:t>𝑥</m:t>
                            </m:r>
                          </m:e>
                          <m:sub>
                            <m:r>
                              <a:rPr lang="en-US" altLang="zh-CN" sz="2400"/>
                              <m:t>1</m:t>
                            </m:r>
                          </m:sub>
                        </m:sSub>
                      </m:e>
                    </m:d>
                  </m:oMath>
                </a14:m>
                <a:r>
                  <a:rPr lang="en-US" altLang="zh-CN" sz="2400" dirty="0"/>
                  <a:t>.</a:t>
                </a:r>
                <a:endParaRPr lang="zh-CN" altLang="zh-CN" dirty="0"/>
              </a:p>
            </p:txBody>
          </p:sp>
        </mc:Choice>
        <mc:Fallback>
          <p:sp>
            <p:nvSpPr>
              <p:cNvPr id="12" name="文本框 11">
                <a:extLst>
                  <a:ext uri="{FF2B5EF4-FFF2-40B4-BE49-F238E27FC236}">
                    <a16:creationId xmlns:a16="http://schemas.microsoft.com/office/drawing/2014/main" id="{85F4FFC1-E75E-B6E7-5B18-452D4E0BD58F}"/>
                  </a:ext>
                </a:extLst>
              </p:cNvPr>
              <p:cNvSpPr txBox="1">
                <a:spLocks noRot="1" noChangeAspect="1" noMove="1" noResize="1" noEditPoints="1" noAdjustHandles="1" noChangeArrowheads="1" noChangeShapeType="1" noTextEdit="1"/>
              </p:cNvSpPr>
              <p:nvPr/>
            </p:nvSpPr>
            <p:spPr>
              <a:xfrm>
                <a:off x="6654800" y="2087576"/>
                <a:ext cx="5234285" cy="3075842"/>
              </a:xfrm>
              <a:prstGeom prst="rect">
                <a:avLst/>
              </a:prstGeom>
              <a:blipFill>
                <a:blip r:embed="rId3"/>
                <a:stretch>
                  <a:fillRect l="-1937" t="-1646" r="-1695" b="-3292"/>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7DCEAC5B-E06D-F585-5206-9048EBF6CD7F}"/>
              </a:ext>
            </a:extLst>
          </p:cNvPr>
          <p:cNvPicPr>
            <a:picLocks noChangeAspect="1"/>
          </p:cNvPicPr>
          <p:nvPr/>
        </p:nvPicPr>
        <p:blipFill>
          <a:blip r:embed="rId4"/>
          <a:stretch>
            <a:fillRect/>
          </a:stretch>
        </p:blipFill>
        <p:spPr>
          <a:xfrm>
            <a:off x="436880" y="2559772"/>
            <a:ext cx="6071405" cy="2131451"/>
          </a:xfrm>
          <a:prstGeom prst="rect">
            <a:avLst/>
          </a:prstGeom>
        </p:spPr>
      </p:pic>
      <p:sp>
        <p:nvSpPr>
          <p:cNvPr id="15" name="文本框 14">
            <a:extLst>
              <a:ext uri="{FF2B5EF4-FFF2-40B4-BE49-F238E27FC236}">
                <a16:creationId xmlns:a16="http://schemas.microsoft.com/office/drawing/2014/main" id="{2DC1B10B-5AD8-7DEB-6C64-2F77F5935311}"/>
              </a:ext>
            </a:extLst>
          </p:cNvPr>
          <p:cNvSpPr txBox="1"/>
          <p:nvPr/>
        </p:nvSpPr>
        <p:spPr>
          <a:xfrm>
            <a:off x="760116" y="4777832"/>
            <a:ext cx="6096000"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Fig. 2. The four channel structure of a GPS segment.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53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GPS Record Processing </a:t>
            </a:r>
          </a:p>
        </p:txBody>
      </p:sp>
      <p:sp>
        <p:nvSpPr>
          <p:cNvPr id="19" name="文本框 18">
            <a:extLst>
              <a:ext uri="{FF2B5EF4-FFF2-40B4-BE49-F238E27FC236}">
                <a16:creationId xmlns:a16="http://schemas.microsoft.com/office/drawing/2014/main" id="{C4730881-EBC3-BE2C-AB98-D659C9EA5B9E}"/>
              </a:ext>
            </a:extLst>
          </p:cNvPr>
          <p:cNvSpPr txBox="1"/>
          <p:nvPr/>
        </p:nvSpPr>
        <p:spPr>
          <a:xfrm>
            <a:off x="781050" y="1367644"/>
            <a:ext cx="610616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 Capturing Time-Domain Feature </a:t>
            </a:r>
            <a:endParaRPr lang="zh-CN" altLang="en-US" sz="2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ED9C547-8248-7A61-1620-66EDC5417998}"/>
              </a:ext>
            </a:extLst>
          </p:cNvPr>
          <p:cNvSpPr txBox="1"/>
          <p:nvPr/>
        </p:nvSpPr>
        <p:spPr>
          <a:xfrm>
            <a:off x="759460" y="1968843"/>
            <a:ext cx="10948805" cy="940066"/>
          </a:xfrm>
          <a:prstGeom prst="rect">
            <a:avLst/>
          </a:prstGeom>
          <a:noFill/>
        </p:spPr>
        <p:txBody>
          <a:bodyPr wrap="square">
            <a:spAutoFit/>
          </a:bodyPr>
          <a:lstStyle/>
          <a:p>
            <a:pPr algn="just">
              <a:lnSpc>
                <a:spcPct val="120000"/>
              </a:lnSpc>
            </a:pPr>
            <a:r>
              <a:rPr lang="zh-CN" altLang="en-US" sz="2400" dirty="0">
                <a:latin typeface="Times New Roman" panose="02020603050405020304" pitchFamily="18" charset="0"/>
                <a:cs typeface="Times New Roman" panose="02020603050405020304" pitchFamily="18" charset="0"/>
              </a:rPr>
              <a:t>Given a time sequence signal x(t), DWT</a:t>
            </a:r>
            <a:r>
              <a:rPr lang="en-US" altLang="zh-CN" sz="2400" b="0" i="0" dirty="0">
                <a:solidFill>
                  <a:srgbClr val="000000"/>
                </a:solidFill>
                <a:effectLst/>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0" i="0" dirty="0">
                <a:solidFill>
                  <a:srgbClr val="000000"/>
                </a:solidFill>
                <a:effectLst/>
                <a:latin typeface="Times New Roman" panose="02020603050405020304" pitchFamily="18" charset="0"/>
                <a:cs typeface="Times New Roman" panose="02020603050405020304" pitchFamily="18" charset="0"/>
              </a:rPr>
              <a:t>Discrete wavelet transform) </a:t>
            </a:r>
            <a:r>
              <a:rPr lang="zh-CN" altLang="en-US" sz="2400" dirty="0">
                <a:latin typeface="Times New Roman" panose="02020603050405020304" pitchFamily="18" charset="0"/>
                <a:cs typeface="Times New Roman" panose="02020603050405020304" pitchFamily="18" charset="0"/>
              </a:rPr>
              <a:t>adopts discrete wavelets ψa,b(t) to transform the input signals into the following signal: </a:t>
            </a:r>
          </a:p>
        </p:txBody>
      </p:sp>
      <p:pic>
        <p:nvPicPr>
          <p:cNvPr id="3" name="图片 2">
            <a:extLst>
              <a:ext uri="{FF2B5EF4-FFF2-40B4-BE49-F238E27FC236}">
                <a16:creationId xmlns:a16="http://schemas.microsoft.com/office/drawing/2014/main" id="{3ED40F78-3BAC-16ED-B877-383E50FB36F6}"/>
              </a:ext>
            </a:extLst>
          </p:cNvPr>
          <p:cNvPicPr>
            <a:picLocks noChangeAspect="1"/>
          </p:cNvPicPr>
          <p:nvPr/>
        </p:nvPicPr>
        <p:blipFill>
          <a:blip r:embed="rId3"/>
          <a:stretch>
            <a:fillRect/>
          </a:stretch>
        </p:blipFill>
        <p:spPr>
          <a:xfrm>
            <a:off x="838066" y="3302349"/>
            <a:ext cx="4874926" cy="684564"/>
          </a:xfrm>
          <a:prstGeom prst="rect">
            <a:avLst/>
          </a:prstGeom>
        </p:spPr>
      </p:pic>
      <p:pic>
        <p:nvPicPr>
          <p:cNvPr id="5" name="图片 4">
            <a:extLst>
              <a:ext uri="{FF2B5EF4-FFF2-40B4-BE49-F238E27FC236}">
                <a16:creationId xmlns:a16="http://schemas.microsoft.com/office/drawing/2014/main" id="{85FA7AD1-EE04-24ED-EFBE-5E272E60045F}"/>
              </a:ext>
            </a:extLst>
          </p:cNvPr>
          <p:cNvPicPr>
            <a:picLocks noChangeAspect="1"/>
          </p:cNvPicPr>
          <p:nvPr/>
        </p:nvPicPr>
        <p:blipFill>
          <a:blip r:embed="rId4"/>
          <a:stretch>
            <a:fillRect/>
          </a:stretch>
        </p:blipFill>
        <p:spPr>
          <a:xfrm>
            <a:off x="848226" y="4256434"/>
            <a:ext cx="4063615" cy="620830"/>
          </a:xfrm>
          <a:prstGeom prst="rect">
            <a:avLst/>
          </a:prstGeom>
        </p:spPr>
      </p:pic>
      <p:pic>
        <p:nvPicPr>
          <p:cNvPr id="6" name="图片 5">
            <a:extLst>
              <a:ext uri="{FF2B5EF4-FFF2-40B4-BE49-F238E27FC236}">
                <a16:creationId xmlns:a16="http://schemas.microsoft.com/office/drawing/2014/main" id="{E954F5F9-233F-DE6D-284F-5D2A63C195BD}"/>
              </a:ext>
            </a:extLst>
          </p:cNvPr>
          <p:cNvPicPr>
            <a:picLocks noChangeAspect="1"/>
          </p:cNvPicPr>
          <p:nvPr/>
        </p:nvPicPr>
        <p:blipFill>
          <a:blip r:embed="rId5"/>
          <a:stretch>
            <a:fillRect/>
          </a:stretch>
        </p:blipFill>
        <p:spPr>
          <a:xfrm>
            <a:off x="6096000" y="3282246"/>
            <a:ext cx="5996180" cy="2650486"/>
          </a:xfrm>
          <a:prstGeom prst="rect">
            <a:avLst/>
          </a:prstGeom>
        </p:spPr>
      </p:pic>
    </p:spTree>
    <p:extLst>
      <p:ext uri="{BB962C8B-B14F-4D97-AF65-F5344CB8AC3E}">
        <p14:creationId xmlns:p14="http://schemas.microsoft.com/office/powerpoint/2010/main" val="255813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GPS Record Processing </a:t>
            </a:r>
          </a:p>
        </p:txBody>
      </p:sp>
      <p:sp>
        <p:nvSpPr>
          <p:cNvPr id="19" name="文本框 18">
            <a:extLst>
              <a:ext uri="{FF2B5EF4-FFF2-40B4-BE49-F238E27FC236}">
                <a16:creationId xmlns:a16="http://schemas.microsoft.com/office/drawing/2014/main" id="{C4730881-EBC3-BE2C-AB98-D659C9EA5B9E}"/>
              </a:ext>
            </a:extLst>
          </p:cNvPr>
          <p:cNvSpPr txBox="1"/>
          <p:nvPr/>
        </p:nvSpPr>
        <p:spPr>
          <a:xfrm>
            <a:off x="781050" y="1367644"/>
            <a:ext cx="610616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 Capturing Time-Domain Feature </a:t>
            </a:r>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4C6C2BF-A56D-437E-45E6-623C31D942F0}"/>
              </a:ext>
            </a:extLst>
          </p:cNvPr>
          <p:cNvPicPr>
            <a:picLocks noChangeAspect="1"/>
          </p:cNvPicPr>
          <p:nvPr/>
        </p:nvPicPr>
        <p:blipFill>
          <a:blip r:embed="rId3"/>
          <a:stretch>
            <a:fillRect/>
          </a:stretch>
        </p:blipFill>
        <p:spPr>
          <a:xfrm>
            <a:off x="882650" y="1968843"/>
            <a:ext cx="6341109" cy="4770375"/>
          </a:xfrm>
          <a:prstGeom prst="rect">
            <a:avLst/>
          </a:prstGeom>
        </p:spPr>
      </p:pic>
    </p:spTree>
    <p:extLst>
      <p:ext uri="{BB962C8B-B14F-4D97-AF65-F5344CB8AC3E}">
        <p14:creationId xmlns:p14="http://schemas.microsoft.com/office/powerpoint/2010/main" val="239134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3.3</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Travel Mode Identification Model </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431C1E9-1CE1-6383-E96B-6FAD7E85E802}"/>
              </a:ext>
            </a:extLst>
          </p:cNvPr>
          <p:cNvPicPr>
            <a:picLocks noChangeAspect="1"/>
          </p:cNvPicPr>
          <p:nvPr/>
        </p:nvPicPr>
        <p:blipFill>
          <a:blip r:embed="rId3"/>
          <a:stretch>
            <a:fillRect/>
          </a:stretch>
        </p:blipFill>
        <p:spPr>
          <a:xfrm>
            <a:off x="888037" y="1228110"/>
            <a:ext cx="5428100" cy="5005280"/>
          </a:xfrm>
          <a:prstGeom prst="rect">
            <a:avLst/>
          </a:prstGeom>
        </p:spPr>
      </p:pic>
      <p:sp>
        <p:nvSpPr>
          <p:cNvPr id="11" name="文本框 10">
            <a:extLst>
              <a:ext uri="{FF2B5EF4-FFF2-40B4-BE49-F238E27FC236}">
                <a16:creationId xmlns:a16="http://schemas.microsoft.com/office/drawing/2014/main" id="{B0834C81-B68B-DB46-8A22-BFF026295F24}"/>
              </a:ext>
            </a:extLst>
          </p:cNvPr>
          <p:cNvSpPr txBox="1"/>
          <p:nvPr/>
        </p:nvSpPr>
        <p:spPr>
          <a:xfrm>
            <a:off x="1035050" y="6294945"/>
            <a:ext cx="609600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Fig. 3. The architecture of the proposed network. </a:t>
            </a:r>
          </a:p>
        </p:txBody>
      </p:sp>
      <p:pic>
        <p:nvPicPr>
          <p:cNvPr id="5" name="图片 4">
            <a:extLst>
              <a:ext uri="{FF2B5EF4-FFF2-40B4-BE49-F238E27FC236}">
                <a16:creationId xmlns:a16="http://schemas.microsoft.com/office/drawing/2014/main" id="{354D68FF-D99B-5174-D03E-54CCD23FDB35}"/>
              </a:ext>
            </a:extLst>
          </p:cNvPr>
          <p:cNvPicPr>
            <a:picLocks noChangeAspect="1"/>
          </p:cNvPicPr>
          <p:nvPr/>
        </p:nvPicPr>
        <p:blipFill>
          <a:blip r:embed="rId4"/>
          <a:stretch>
            <a:fillRect/>
          </a:stretch>
        </p:blipFill>
        <p:spPr>
          <a:xfrm>
            <a:off x="7336277" y="3429000"/>
            <a:ext cx="3870203" cy="981573"/>
          </a:xfrm>
          <a:prstGeom prst="rect">
            <a:avLst/>
          </a:prstGeom>
        </p:spPr>
      </p:pic>
      <p:sp>
        <p:nvSpPr>
          <p:cNvPr id="14" name="文本框 13">
            <a:extLst>
              <a:ext uri="{FF2B5EF4-FFF2-40B4-BE49-F238E27FC236}">
                <a16:creationId xmlns:a16="http://schemas.microsoft.com/office/drawing/2014/main" id="{8BF9CB50-681D-A406-9098-4A2EEC2C9CF6}"/>
              </a:ext>
            </a:extLst>
          </p:cNvPr>
          <p:cNvSpPr txBox="1"/>
          <p:nvPr/>
        </p:nvSpPr>
        <p:spPr>
          <a:xfrm>
            <a:off x="6543040" y="4597265"/>
            <a:ext cx="5293360" cy="1569660"/>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where d represents the total modes, and Softmax(zi) can be used to calculate the probability that z belongs to a certain modes. </a:t>
            </a:r>
          </a:p>
        </p:txBody>
      </p:sp>
      <p:sp>
        <p:nvSpPr>
          <p:cNvPr id="16" name="文本框 15">
            <a:extLst>
              <a:ext uri="{FF2B5EF4-FFF2-40B4-BE49-F238E27FC236}">
                <a16:creationId xmlns:a16="http://schemas.microsoft.com/office/drawing/2014/main" id="{CB45FD3D-DC03-5558-C46A-97B440A8D38B}"/>
              </a:ext>
            </a:extLst>
          </p:cNvPr>
          <p:cNvSpPr txBox="1"/>
          <p:nvPr/>
        </p:nvSpPr>
        <p:spPr>
          <a:xfrm>
            <a:off x="6543040" y="1703063"/>
            <a:ext cx="5293360" cy="1569660"/>
          </a:xfrm>
          <a:prstGeom prst="rect">
            <a:avLst/>
          </a:prstGeom>
          <a:noFill/>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They</a:t>
            </a:r>
            <a:r>
              <a:rPr lang="zh-CN" altLang="en-US" sz="2400" dirty="0">
                <a:latin typeface="Times New Roman" panose="02020603050405020304" pitchFamily="18" charset="0"/>
                <a:cs typeface="Times New Roman" panose="02020603050405020304" pitchFamily="18" charset="0"/>
              </a:rPr>
              <a:t> use the softmax function as the activation function of the last layer, which can be mathematically expressed as follows: </a:t>
            </a:r>
          </a:p>
        </p:txBody>
      </p:sp>
    </p:spTree>
    <p:extLst>
      <p:ext uri="{BB962C8B-B14F-4D97-AF65-F5344CB8AC3E}">
        <p14:creationId xmlns:p14="http://schemas.microsoft.com/office/powerpoint/2010/main" val="26528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3.4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Semi-Supervised Federated Learning</a:t>
            </a:r>
          </a:p>
        </p:txBody>
      </p:sp>
      <p:sp>
        <p:nvSpPr>
          <p:cNvPr id="11" name="文本框 10">
            <a:extLst>
              <a:ext uri="{FF2B5EF4-FFF2-40B4-BE49-F238E27FC236}">
                <a16:creationId xmlns:a16="http://schemas.microsoft.com/office/drawing/2014/main" id="{E072B87D-1BE7-5F6C-36FC-1AF6B35A3AB1}"/>
              </a:ext>
            </a:extLst>
          </p:cNvPr>
          <p:cNvSpPr txBox="1"/>
          <p:nvPr/>
        </p:nvSpPr>
        <p:spPr>
          <a:xfrm>
            <a:off x="882650" y="1534424"/>
            <a:ext cx="813402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 Pseudo-Labeling Training Method</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2BFA473-7655-87C2-99D5-3C32DC46164C}"/>
              </a:ext>
            </a:extLst>
          </p:cNvPr>
          <p:cNvSpPr txBox="1"/>
          <p:nvPr/>
        </p:nvSpPr>
        <p:spPr>
          <a:xfrm>
            <a:off x="995680" y="2048403"/>
            <a:ext cx="10739120" cy="1200329"/>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When the model</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s predicted probability of an input belonging to a specific travel mode is greater than τ , we consider this expected model has high conﬁdence and set it as a pseudo label for the input data. </a:t>
            </a:r>
          </a:p>
        </p:txBody>
      </p:sp>
      <p:sp>
        <p:nvSpPr>
          <p:cNvPr id="9" name="文本框 8">
            <a:extLst>
              <a:ext uri="{FF2B5EF4-FFF2-40B4-BE49-F238E27FC236}">
                <a16:creationId xmlns:a16="http://schemas.microsoft.com/office/drawing/2014/main" id="{B1BDD196-FEB4-DAF1-F8F2-56364F32F863}"/>
              </a:ext>
            </a:extLst>
          </p:cNvPr>
          <p:cNvSpPr txBox="1"/>
          <p:nvPr/>
        </p:nvSpPr>
        <p:spPr>
          <a:xfrm>
            <a:off x="882650" y="3726487"/>
            <a:ext cx="813402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 Training Objective and Model Averaging</a:t>
            </a:r>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9B8CF382-DEA9-5E36-7515-FD7BA61886F7}"/>
              </a:ext>
            </a:extLst>
          </p:cNvPr>
          <p:cNvPicPr>
            <a:picLocks noChangeAspect="1"/>
          </p:cNvPicPr>
          <p:nvPr/>
        </p:nvPicPr>
        <p:blipFill>
          <a:blip r:embed="rId3"/>
          <a:stretch>
            <a:fillRect/>
          </a:stretch>
        </p:blipFill>
        <p:spPr>
          <a:xfrm>
            <a:off x="1344929" y="4443901"/>
            <a:ext cx="8929277" cy="1200329"/>
          </a:xfrm>
          <a:prstGeom prst="rect">
            <a:avLst/>
          </a:prstGeom>
        </p:spPr>
      </p:pic>
    </p:spTree>
    <p:extLst>
      <p:ext uri="{BB962C8B-B14F-4D97-AF65-F5344CB8AC3E}">
        <p14:creationId xmlns:p14="http://schemas.microsoft.com/office/powerpoint/2010/main" val="39385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14951" y="5958"/>
            <a:ext cx="3697327" cy="923330"/>
          </a:xfrm>
          <a:prstGeom prst="rect">
            <a:avLst/>
          </a:prstGeom>
          <a:noFill/>
        </p:spPr>
        <p:txBody>
          <a:bodyPr wrap="square" rtlCol="0">
            <a:spAutoFit/>
          </a:bodyPr>
          <a:lstStyle/>
          <a:p>
            <a:r>
              <a:rPr lang="en-US" altLang="zh-CN" sz="5400" dirty="0">
                <a:latin typeface="Aharoni" panose="02010803020104030203" pitchFamily="2" charset="-79"/>
                <a:cs typeface="Aharoni" panose="02010803020104030203" pitchFamily="2" charset="-79"/>
              </a:rPr>
              <a:t>Contents</a:t>
            </a:r>
            <a:endParaRPr lang="en-US" altLang="zh-CN" sz="4800" dirty="0">
              <a:latin typeface="Aharoni" panose="02010803020104030203" pitchFamily="2" charset="-79"/>
              <a:cs typeface="Aharoni" panose="02010803020104030203" pitchFamily="2" charset="-79"/>
            </a:endParaRPr>
          </a:p>
        </p:txBody>
      </p:sp>
      <p:sp>
        <p:nvSpPr>
          <p:cNvPr id="4" name="矩形 3"/>
          <p:cNvSpPr/>
          <p:nvPr/>
        </p:nvSpPr>
        <p:spPr>
          <a:xfrm>
            <a:off x="-51759" y="1135671"/>
            <a:ext cx="12243759" cy="5112109"/>
          </a:xfrm>
          <a:prstGeom prst="rect">
            <a:avLst/>
          </a:prstGeom>
          <a:solidFill>
            <a:schemeClr val="bg1"/>
          </a:solidFill>
          <a:ln>
            <a:noFill/>
          </a:ln>
          <a:effectLst>
            <a:outerShdw blurRad="444500" sx="103000" sy="103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p:cNvSpPr txBox="1"/>
          <p:nvPr/>
        </p:nvSpPr>
        <p:spPr>
          <a:xfrm>
            <a:off x="3546130" y="1361023"/>
            <a:ext cx="758235"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01</a:t>
            </a:r>
            <a:endParaRPr lang="zh-CN" altLang="en-US" dirty="0">
              <a:latin typeface="Impact" panose="020B0806030902050204" pitchFamily="34" charset="0"/>
              <a:cs typeface="Aharoni" panose="02010803020104030203" pitchFamily="2" charset="-79"/>
            </a:endParaRPr>
          </a:p>
        </p:txBody>
      </p:sp>
      <p:sp>
        <p:nvSpPr>
          <p:cNvPr id="25" name="MH_Text_1"/>
          <p:cNvSpPr/>
          <p:nvPr>
            <p:custDataLst>
              <p:tags r:id="rId1"/>
            </p:custDataLst>
          </p:nvPr>
        </p:nvSpPr>
        <p:spPr>
          <a:xfrm>
            <a:off x="4777693" y="1420015"/>
            <a:ext cx="3094465"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Introduction</a:t>
            </a:r>
          </a:p>
        </p:txBody>
      </p:sp>
      <p:sp>
        <p:nvSpPr>
          <p:cNvPr id="5" name="箭头: 五边形 4"/>
          <p:cNvSpPr/>
          <p:nvPr/>
        </p:nvSpPr>
        <p:spPr>
          <a:xfrm>
            <a:off x="-44242" y="1965626"/>
            <a:ext cx="546457" cy="3115176"/>
          </a:xfrm>
          <a:prstGeom prst="homePlate">
            <a:avLst>
              <a:gd name="adj" fmla="val 30645"/>
            </a:avLst>
          </a:prstGeom>
          <a:solidFill>
            <a:schemeClr val="bg1"/>
          </a:solidFill>
          <a:ln>
            <a:noFill/>
          </a:ln>
          <a:effectLst>
            <a:outerShdw blurRad="304800" dist="38100" sx="102000" sy="1020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538455" y="2370860"/>
            <a:ext cx="1231976" cy="768350"/>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02</a:t>
            </a:r>
            <a:endParaRPr lang="zh-CN" altLang="en-US" dirty="0">
              <a:latin typeface="Impact" panose="020B0806030902050204" pitchFamily="34" charset="0"/>
              <a:cs typeface="Aharoni" panose="02010803020104030203" pitchFamily="2" charset="-79"/>
            </a:endParaRPr>
          </a:p>
        </p:txBody>
      </p:sp>
      <p:sp>
        <p:nvSpPr>
          <p:cNvPr id="16" name="MH_Text_1"/>
          <p:cNvSpPr/>
          <p:nvPr>
            <p:custDataLst>
              <p:tags r:id="rId2"/>
            </p:custDataLst>
          </p:nvPr>
        </p:nvSpPr>
        <p:spPr>
          <a:xfrm>
            <a:off x="4770755" y="2484181"/>
            <a:ext cx="4870450"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Preliminaries</a:t>
            </a:r>
          </a:p>
        </p:txBody>
      </p:sp>
      <p:sp>
        <p:nvSpPr>
          <p:cNvPr id="22" name="文本框 21"/>
          <p:cNvSpPr txBox="1"/>
          <p:nvPr/>
        </p:nvSpPr>
        <p:spPr>
          <a:xfrm>
            <a:off x="3538455" y="3416323"/>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03</a:t>
            </a:r>
            <a:endParaRPr lang="zh-CN" altLang="en-US" dirty="0">
              <a:latin typeface="Impact" panose="020B0806030902050204" pitchFamily="34" charset="0"/>
              <a:cs typeface="Aharoni" panose="02010803020104030203" pitchFamily="2" charset="-79"/>
            </a:endParaRPr>
          </a:p>
        </p:txBody>
      </p:sp>
      <p:sp>
        <p:nvSpPr>
          <p:cNvPr id="17" name="MH_Text_1"/>
          <p:cNvSpPr/>
          <p:nvPr>
            <p:custDataLst>
              <p:tags r:id="rId3"/>
            </p:custDataLst>
          </p:nvPr>
        </p:nvSpPr>
        <p:spPr>
          <a:xfrm>
            <a:off x="4777863" y="3493570"/>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Methodology</a:t>
            </a:r>
          </a:p>
        </p:txBody>
      </p:sp>
      <p:sp>
        <p:nvSpPr>
          <p:cNvPr id="23" name="文本框 22"/>
          <p:cNvSpPr txBox="1"/>
          <p:nvPr/>
        </p:nvSpPr>
        <p:spPr>
          <a:xfrm>
            <a:off x="3547302" y="4452279"/>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04</a:t>
            </a:r>
            <a:endParaRPr lang="zh-CN" altLang="en-US" dirty="0">
              <a:latin typeface="Impact" panose="020B0806030902050204" pitchFamily="34" charset="0"/>
              <a:cs typeface="Aharoni" panose="02010803020104030203" pitchFamily="2" charset="-79"/>
            </a:endParaRPr>
          </a:p>
        </p:txBody>
      </p:sp>
      <p:sp>
        <p:nvSpPr>
          <p:cNvPr id="13" name="MH_Text_1"/>
          <p:cNvSpPr/>
          <p:nvPr>
            <p:custDataLst>
              <p:tags r:id="rId4"/>
            </p:custDataLst>
          </p:nvPr>
        </p:nvSpPr>
        <p:spPr>
          <a:xfrm>
            <a:off x="4777918" y="4528891"/>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Experiments</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
        <p:nvSpPr>
          <p:cNvPr id="14" name="文本框 13">
            <a:extLst>
              <a:ext uri="{FF2B5EF4-FFF2-40B4-BE49-F238E27FC236}">
                <a16:creationId xmlns:a16="http://schemas.microsoft.com/office/drawing/2014/main" id="{54035098-A662-1B45-9C11-D9DECEF31EB7}"/>
              </a:ext>
            </a:extLst>
          </p:cNvPr>
          <p:cNvSpPr txBox="1"/>
          <p:nvPr/>
        </p:nvSpPr>
        <p:spPr>
          <a:xfrm>
            <a:off x="3537095" y="5394766"/>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05</a:t>
            </a:r>
            <a:endParaRPr lang="zh-CN" altLang="en-US" dirty="0">
              <a:latin typeface="Impact" panose="020B0806030902050204" pitchFamily="34" charset="0"/>
              <a:cs typeface="Aharoni" panose="02010803020104030203" pitchFamily="2" charset="-79"/>
            </a:endParaRPr>
          </a:p>
        </p:txBody>
      </p:sp>
      <p:sp>
        <p:nvSpPr>
          <p:cNvPr id="15" name="MH_Text_1">
            <a:extLst>
              <a:ext uri="{FF2B5EF4-FFF2-40B4-BE49-F238E27FC236}">
                <a16:creationId xmlns:a16="http://schemas.microsoft.com/office/drawing/2014/main" id="{30AECFFF-D633-D046-8B29-EFFD181BB77C}"/>
              </a:ext>
            </a:extLst>
          </p:cNvPr>
          <p:cNvSpPr/>
          <p:nvPr>
            <p:custDataLst>
              <p:tags r:id="rId5"/>
            </p:custDataLst>
          </p:nvPr>
        </p:nvSpPr>
        <p:spPr>
          <a:xfrm>
            <a:off x="4769071" y="5464905"/>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Conclusions</a:t>
            </a:r>
            <a:endParaRPr lang="en-US" altLang="zh-CN" sz="3200" b="1" dirty="0">
              <a:latin typeface="华文仿宋" panose="02010600040101010101" pitchFamily="2" charset="-122"/>
              <a:ea typeface="华文仿宋" panose="02010600040101010101" pitchFamily="2"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D2B17C4-BA49-706B-A8DA-D40E10E6FBE3}"/>
              </a:ext>
            </a:extLst>
          </p:cNvPr>
          <p:cNvPicPr>
            <a:picLocks noChangeAspect="1"/>
          </p:cNvPicPr>
          <p:nvPr/>
        </p:nvPicPr>
        <p:blipFill>
          <a:blip r:embed="rId3"/>
          <a:stretch>
            <a:fillRect/>
          </a:stretch>
        </p:blipFill>
        <p:spPr>
          <a:xfrm>
            <a:off x="518160" y="1190813"/>
            <a:ext cx="5151119" cy="5667187"/>
          </a:xfrm>
          <a:prstGeom prst="rect">
            <a:avLst/>
          </a:prstGeom>
        </p:spPr>
      </p:pic>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3.5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Group-Clustering Aggregation Algorithm</a:t>
            </a:r>
          </a:p>
        </p:txBody>
      </p:sp>
      <p:pic>
        <p:nvPicPr>
          <p:cNvPr id="13" name="图片 12">
            <a:extLst>
              <a:ext uri="{FF2B5EF4-FFF2-40B4-BE49-F238E27FC236}">
                <a16:creationId xmlns:a16="http://schemas.microsoft.com/office/drawing/2014/main" id="{D04EF06E-10ED-4713-BAB7-0028715BF345}"/>
              </a:ext>
            </a:extLst>
          </p:cNvPr>
          <p:cNvPicPr>
            <a:picLocks noChangeAspect="1"/>
          </p:cNvPicPr>
          <p:nvPr/>
        </p:nvPicPr>
        <p:blipFill>
          <a:blip r:embed="rId4"/>
          <a:stretch>
            <a:fillRect/>
          </a:stretch>
        </p:blipFill>
        <p:spPr>
          <a:xfrm>
            <a:off x="6736082" y="3181096"/>
            <a:ext cx="3861260" cy="943864"/>
          </a:xfrm>
          <a:prstGeom prst="rect">
            <a:avLst/>
          </a:prstGeom>
        </p:spPr>
      </p:pic>
      <p:sp>
        <p:nvSpPr>
          <p:cNvPr id="15" name="文本框 14">
            <a:extLst>
              <a:ext uri="{FF2B5EF4-FFF2-40B4-BE49-F238E27FC236}">
                <a16:creationId xmlns:a16="http://schemas.microsoft.com/office/drawing/2014/main" id="{EF333103-E56E-80EB-2114-BCF7109EB2E4}"/>
              </a:ext>
            </a:extLst>
          </p:cNvPr>
          <p:cNvSpPr txBox="1"/>
          <p:nvPr/>
        </p:nvSpPr>
        <p:spPr>
          <a:xfrm>
            <a:off x="6096000" y="1751650"/>
            <a:ext cx="5557520" cy="1200329"/>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Euclidean distance of the class distribution Pk and uses the K-means clustering algorithm. </a:t>
            </a:r>
          </a:p>
        </p:txBody>
      </p:sp>
    </p:spTree>
    <p:extLst>
      <p:ext uri="{BB962C8B-B14F-4D97-AF65-F5344CB8AC3E}">
        <p14:creationId xmlns:p14="http://schemas.microsoft.com/office/powerpoint/2010/main" val="303280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04</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854767" y="3864602"/>
            <a:ext cx="2480312" cy="984885"/>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Experiments</a:t>
            </a:r>
          </a:p>
          <a:p>
            <a:pPr algn="ctr"/>
            <a:endPar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endParaRPr>
          </a:p>
        </p:txBody>
      </p:sp>
      <p:cxnSp>
        <p:nvCxnSpPr>
          <p:cNvPr id="8" name="直接连接符 7"/>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1519910" y="5145672"/>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Evaluation metrics:</a:t>
            </a:r>
          </a:p>
        </p:txBody>
      </p:sp>
      <p:sp>
        <p:nvSpPr>
          <p:cNvPr id="7" name="文本框 6">
            <a:extLst>
              <a:ext uri="{FF2B5EF4-FFF2-40B4-BE49-F238E27FC236}">
                <a16:creationId xmlns:a16="http://schemas.microsoft.com/office/drawing/2014/main" id="{30DB1526-65C9-8C42-9F46-C1768523C5E4}"/>
              </a:ext>
            </a:extLst>
          </p:cNvPr>
          <p:cNvSpPr txBox="1"/>
          <p:nvPr/>
        </p:nvSpPr>
        <p:spPr>
          <a:xfrm>
            <a:off x="1519910" y="900179"/>
            <a:ext cx="9450790" cy="576248"/>
          </a:xfrm>
          <a:prstGeom prst="rect">
            <a:avLst/>
          </a:prstGeom>
          <a:noFill/>
        </p:spPr>
        <p:txBody>
          <a:bodyPr wrap="square" rtlCol="0">
            <a:spAutoFit/>
          </a:bodyPr>
          <a:lstStyle/>
          <a:p>
            <a:pPr>
              <a:lnSpc>
                <a:spcPct val="150000"/>
              </a:lnSpc>
            </a:pP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4.1</a:t>
            </a:r>
            <a:r>
              <a:rPr lang="zh-CN" alt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Dataset</a:t>
            </a:r>
            <a:r>
              <a:rPr lang="en-US" altLang="zh-CN" sz="2400" b="1" dirty="0">
                <a:latin typeface="SimSun" panose="02010600030101010101" pitchFamily="2" charset="-122"/>
                <a:ea typeface="SimSun" panose="02010600030101010101" pitchFamily="2" charset="-122"/>
                <a:cs typeface="Times New Roman" panose="02020603050405020304" pitchFamily="18" charset="0"/>
              </a:rPr>
              <a:t>:</a:t>
            </a:r>
          </a:p>
        </p:txBody>
      </p:sp>
      <p:sp>
        <p:nvSpPr>
          <p:cNvPr id="12" name="文本框 11">
            <a:extLst>
              <a:ext uri="{FF2B5EF4-FFF2-40B4-BE49-F238E27FC236}">
                <a16:creationId xmlns:a16="http://schemas.microsoft.com/office/drawing/2014/main" id="{477CF295-A7FD-6AF6-69EA-BBA5C1ACD283}"/>
              </a:ext>
            </a:extLst>
          </p:cNvPr>
          <p:cNvSpPr txBox="1"/>
          <p:nvPr/>
        </p:nvSpPr>
        <p:spPr>
          <a:xfrm>
            <a:off x="3432605" y="5726988"/>
            <a:ext cx="6198244"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Accuracy for mode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identification</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91D2719-B49A-2F1D-8296-7946E2845383}"/>
                  </a:ext>
                </a:extLst>
              </p:cNvPr>
              <p:cNvSpPr txBox="1"/>
              <p:nvPr/>
            </p:nvSpPr>
            <p:spPr>
              <a:xfrm>
                <a:off x="3436695" y="2754092"/>
                <a:ext cx="6096000" cy="2269660"/>
              </a:xfrm>
              <a:prstGeom prst="rect">
                <a:avLst/>
              </a:prstGeom>
              <a:noFill/>
            </p:spPr>
            <p:txBody>
              <a:bodyPr wrap="square">
                <a:spAutoFit/>
              </a:bodyPr>
              <a:lstStyle/>
              <a:p>
                <a:pPr marL="342900" indent="-342900">
                  <a:lnSpc>
                    <a:spcPct val="12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Client number </a:t>
                </a:r>
                <a14:m>
                  <m:oMath xmlns:m="http://schemas.openxmlformats.org/officeDocument/2006/math">
                    <m:r>
                      <a:rPr lang="zh-CN" altLang="en-US" sz="2400" i="1" dirty="0" smtClean="0">
                        <a:latin typeface="Cambria Math" panose="02040503050406030204" pitchFamily="18" charset="0"/>
                        <a:cs typeface="Times New Roman" panose="02020603050405020304" pitchFamily="18" charset="0"/>
                      </a:rPr>
                      <m:t>𝐾</m:t>
                    </m:r>
                  </m:oMath>
                </a14:m>
                <a:r>
                  <a:rPr lang="zh-CN" altLang="en-US" sz="2400" dirty="0">
                    <a:latin typeface="Times New Roman" panose="02020603050405020304" pitchFamily="18" charset="0"/>
                    <a:cs typeface="Times New Roman" panose="02020603050405020304" pitchFamily="18" charset="0"/>
                  </a:rPr>
                  <a:t>: 20</a:t>
                </a:r>
                <a:endParaRPr lang="en-US" altLang="zh-CN" sz="2400" dirty="0">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Percentage of labeled data </a:t>
                </a:r>
                <a14:m>
                  <m:oMath xmlns:m="http://schemas.openxmlformats.org/officeDocument/2006/math">
                    <m:r>
                      <a:rPr lang="el-GR" altLang="zh-CN" sz="2400" i="1" dirty="0" smtClean="0">
                        <a:latin typeface="Cambria Math" panose="02040503050406030204" pitchFamily="18" charset="0"/>
                        <a:cs typeface="Times New Roman" panose="02020603050405020304" pitchFamily="18" charset="0"/>
                      </a:rPr>
                      <m:t>𝛼</m:t>
                    </m:r>
                  </m:oMath>
                </a14:m>
                <a:r>
                  <a:rPr lang="el-GR"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50% default</a:t>
                </a: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Communication Round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𝑇</m:t>
                    </m:r>
                  </m:oMath>
                </a14:m>
                <a:r>
                  <a:rPr lang="en-US" altLang="zh-CN" sz="2400" dirty="0">
                    <a:latin typeface="Times New Roman" panose="02020603050405020304" pitchFamily="18" charset="0"/>
                    <a:cs typeface="Times New Roman" panose="02020603050405020304" pitchFamily="18" charset="0"/>
                  </a:rPr>
                  <a:t>: 5 default</a:t>
                </a: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Non-</a:t>
                </a:r>
                <a:r>
                  <a:rPr lang="en-US" altLang="zh-CN" sz="2400" dirty="0" err="1">
                    <a:latin typeface="Times New Roman" panose="02020603050405020304" pitchFamily="18" charset="0"/>
                    <a:cs typeface="Times New Roman" panose="02020603050405020304" pitchFamily="18" charset="0"/>
                  </a:rPr>
                  <a:t>i.i.d.</a:t>
                </a:r>
                <a:r>
                  <a:rPr lang="en-US" altLang="zh-CN" sz="2400" dirty="0">
                    <a:latin typeface="Times New Roman" panose="02020603050405020304" pitchFamily="18" charset="0"/>
                    <a:cs typeface="Times New Roman" panose="02020603050405020304" pitchFamily="18" charset="0"/>
                  </a:rPr>
                  <a:t> level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𝑅</m:t>
                    </m:r>
                  </m:oMath>
                </a14:m>
                <a:r>
                  <a:rPr lang="en-US" altLang="zh-CN" sz="2400" dirty="0">
                    <a:latin typeface="Times New Roman" panose="02020603050405020304" pitchFamily="18" charset="0"/>
                    <a:cs typeface="Times New Roman" panose="02020603050405020304" pitchFamily="18" charset="0"/>
                  </a:rPr>
                  <a:t>: 0.5</a:t>
                </a:r>
              </a:p>
              <a:p>
                <a:pPr marL="342900" indent="-342900">
                  <a:lnSpc>
                    <a:spcPct val="12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number of groups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𝑐</m:t>
                    </m:r>
                  </m:oMath>
                </a14:m>
                <a:r>
                  <a:rPr lang="en-US" altLang="zh-CN" sz="2400" dirty="0">
                    <a:latin typeface="Times New Roman" panose="02020603050405020304" pitchFamily="18" charset="0"/>
                    <a:cs typeface="Times New Roman" panose="02020603050405020304" pitchFamily="18" charset="0"/>
                  </a:rPr>
                  <a:t>: 3</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F91D2719-B49A-2F1D-8296-7946E2845383}"/>
                  </a:ext>
                </a:extLst>
              </p:cNvPr>
              <p:cNvSpPr txBox="1">
                <a:spLocks noRot="1" noChangeAspect="1" noMove="1" noResize="1" noEditPoints="1" noAdjustHandles="1" noChangeArrowheads="1" noChangeShapeType="1" noTextEdit="1"/>
              </p:cNvSpPr>
              <p:nvPr/>
            </p:nvSpPr>
            <p:spPr>
              <a:xfrm>
                <a:off x="3436695" y="2754092"/>
                <a:ext cx="6096000" cy="2269660"/>
              </a:xfrm>
              <a:prstGeom prst="rect">
                <a:avLst/>
              </a:prstGeom>
              <a:blipFill>
                <a:blip r:embed="rId3"/>
                <a:stretch>
                  <a:fillRect l="-1247" b="-555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917224C-1A46-25ED-D7D1-4F94E94E2770}"/>
              </a:ext>
            </a:extLst>
          </p:cNvPr>
          <p:cNvSpPr txBox="1"/>
          <p:nvPr/>
        </p:nvSpPr>
        <p:spPr>
          <a:xfrm>
            <a:off x="1519910" y="2219163"/>
            <a:ext cx="6096000" cy="461665"/>
          </a:xfrm>
          <a:prstGeom prst="rect">
            <a:avLst/>
          </a:prstGeom>
          <a:noFill/>
        </p:spPr>
        <p:txBody>
          <a:bodyPr wrap="square">
            <a:spAutoFit/>
          </a:bodyPr>
          <a:lstStyle/>
          <a:p>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4.2</a:t>
            </a:r>
            <a:r>
              <a:rPr lang="zh-CN" alt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Parameter Setup</a:t>
            </a:r>
            <a:r>
              <a:rPr lang="en-US" altLang="zh-CN" sz="2400" b="1" dirty="0">
                <a:latin typeface="SimSun" panose="02010600030101010101" pitchFamily="2" charset="-122"/>
                <a:ea typeface="SimSun" panose="02010600030101010101" pitchFamily="2" charset="-122"/>
                <a:cs typeface="Times New Roman" panose="02020603050405020304" pitchFamily="18" charset="0"/>
              </a:rPr>
              <a:t>:</a:t>
            </a:r>
            <a:endParaRPr lang="zh-CN" altLang="en-US" sz="2400" dirty="0"/>
          </a:p>
        </p:txBody>
      </p:sp>
      <p:sp>
        <p:nvSpPr>
          <p:cNvPr id="11" name="文本框 10">
            <a:extLst>
              <a:ext uri="{FF2B5EF4-FFF2-40B4-BE49-F238E27FC236}">
                <a16:creationId xmlns:a16="http://schemas.microsoft.com/office/drawing/2014/main" id="{F9D87080-4E9D-4C1B-A6F4-D4989CCE65C6}"/>
              </a:ext>
            </a:extLst>
          </p:cNvPr>
          <p:cNvSpPr txBox="1"/>
          <p:nvPr/>
        </p:nvSpPr>
        <p:spPr>
          <a:xfrm>
            <a:off x="3210560" y="1383183"/>
            <a:ext cx="2001520" cy="579967"/>
          </a:xfrm>
          <a:prstGeom prst="rect">
            <a:avLst/>
          </a:prstGeom>
          <a:noFill/>
        </p:spPr>
        <p:txBody>
          <a:bodyPr wrap="square">
            <a:spAutoFit/>
          </a:bodyPr>
          <a:lstStyle/>
          <a:p>
            <a:pPr marL="342900" indent="-342900" algn="ctr">
              <a:lnSpc>
                <a:spcPct val="150000"/>
              </a:lnSpc>
              <a:buFont typeface="Arial" panose="020B0604020202020204" pitchFamily="34" charset="0"/>
              <a:buChar char="•"/>
            </a:pPr>
            <a:r>
              <a:rPr lang="en-US" altLang="zh-CN" sz="2400" b="0" i="0" dirty="0" err="1">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GeoLife</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377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882650" y="766445"/>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4.4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pic>
        <p:nvPicPr>
          <p:cNvPr id="3" name="图片 2">
            <a:extLst>
              <a:ext uri="{FF2B5EF4-FFF2-40B4-BE49-F238E27FC236}">
                <a16:creationId xmlns:a16="http://schemas.microsoft.com/office/drawing/2014/main" id="{2471834A-D316-24C5-B697-AA87E0F1D94C}"/>
              </a:ext>
            </a:extLst>
          </p:cNvPr>
          <p:cNvPicPr>
            <a:picLocks noChangeAspect="1"/>
          </p:cNvPicPr>
          <p:nvPr/>
        </p:nvPicPr>
        <p:blipFill>
          <a:blip r:embed="rId3"/>
          <a:stretch>
            <a:fillRect/>
          </a:stretch>
        </p:blipFill>
        <p:spPr>
          <a:xfrm>
            <a:off x="320020" y="1538655"/>
            <a:ext cx="11551960" cy="4149969"/>
          </a:xfrm>
          <a:prstGeom prst="rect">
            <a:avLst/>
          </a:prstGeom>
        </p:spPr>
      </p:pic>
    </p:spTree>
    <p:extLst>
      <p:ext uri="{BB962C8B-B14F-4D97-AF65-F5344CB8AC3E}">
        <p14:creationId xmlns:p14="http://schemas.microsoft.com/office/powerpoint/2010/main" val="374306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p>
        </p:txBody>
      </p:sp>
      <p:sp>
        <p:nvSpPr>
          <p:cNvPr id="5" name="文本框 4"/>
          <p:cNvSpPr txBox="1"/>
          <p:nvPr/>
        </p:nvSpPr>
        <p:spPr>
          <a:xfrm>
            <a:off x="882650" y="766445"/>
            <a:ext cx="7986395" cy="46037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4.4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pic>
        <p:nvPicPr>
          <p:cNvPr id="2" name="图片 1">
            <a:extLst>
              <a:ext uri="{FF2B5EF4-FFF2-40B4-BE49-F238E27FC236}">
                <a16:creationId xmlns:a16="http://schemas.microsoft.com/office/drawing/2014/main" id="{3201AC40-97C7-2255-6456-B7D2F4EAF276}"/>
              </a:ext>
            </a:extLst>
          </p:cNvPr>
          <p:cNvPicPr>
            <a:picLocks noChangeAspect="1"/>
          </p:cNvPicPr>
          <p:nvPr/>
        </p:nvPicPr>
        <p:blipFill>
          <a:blip r:embed="rId3"/>
          <a:stretch>
            <a:fillRect/>
          </a:stretch>
        </p:blipFill>
        <p:spPr>
          <a:xfrm>
            <a:off x="342901" y="2057752"/>
            <a:ext cx="5560802" cy="3490194"/>
          </a:xfrm>
          <a:prstGeom prst="rect">
            <a:avLst/>
          </a:prstGeom>
        </p:spPr>
      </p:pic>
      <p:pic>
        <p:nvPicPr>
          <p:cNvPr id="4" name="图片 3">
            <a:extLst>
              <a:ext uri="{FF2B5EF4-FFF2-40B4-BE49-F238E27FC236}">
                <a16:creationId xmlns:a16="http://schemas.microsoft.com/office/drawing/2014/main" id="{430114DD-BC6D-0038-E493-39CA8D04C13D}"/>
              </a:ext>
            </a:extLst>
          </p:cNvPr>
          <p:cNvPicPr>
            <a:picLocks noChangeAspect="1"/>
          </p:cNvPicPr>
          <p:nvPr/>
        </p:nvPicPr>
        <p:blipFill>
          <a:blip r:embed="rId4"/>
          <a:stretch>
            <a:fillRect/>
          </a:stretch>
        </p:blipFill>
        <p:spPr>
          <a:xfrm>
            <a:off x="6001930" y="2026233"/>
            <a:ext cx="5879574" cy="3644803"/>
          </a:xfrm>
          <a:prstGeom prst="rect">
            <a:avLst/>
          </a:prstGeom>
        </p:spPr>
      </p:pic>
    </p:spTree>
    <p:extLst>
      <p:ext uri="{BB962C8B-B14F-4D97-AF65-F5344CB8AC3E}">
        <p14:creationId xmlns:p14="http://schemas.microsoft.com/office/powerpoint/2010/main" val="114131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0A22F5C-9B84-5E14-13EF-E9E91838B7A5}"/>
              </a:ext>
            </a:extLst>
          </p:cNvPr>
          <p:cNvPicPr>
            <a:picLocks noChangeAspect="1"/>
          </p:cNvPicPr>
          <p:nvPr/>
        </p:nvPicPr>
        <p:blipFill>
          <a:blip r:embed="rId3"/>
          <a:stretch>
            <a:fillRect/>
          </a:stretch>
        </p:blipFill>
        <p:spPr>
          <a:xfrm>
            <a:off x="791161" y="461880"/>
            <a:ext cx="10588039" cy="6396120"/>
          </a:xfrm>
          <a:prstGeom prst="rect">
            <a:avLst/>
          </a:prstGeom>
        </p:spPr>
      </p:pic>
      <p:sp>
        <p:nvSpPr>
          <p:cNvPr id="10" name="文本框 9"/>
          <p:cNvSpPr txBox="1"/>
          <p:nvPr/>
        </p:nvSpPr>
        <p:spPr>
          <a:xfrm>
            <a:off x="245567" y="210548"/>
            <a:ext cx="4346753" cy="46166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Experiments</a:t>
            </a:r>
            <a:r>
              <a:rPr lang="zh-CN" altLang="en-US" sz="2400" b="1" dirty="0">
                <a:latin typeface="Aharoni" panose="02010803020104030203" pitchFamily="2" charset="-79"/>
                <a:ea typeface="华文仿宋" panose="02010600040101010101" pitchFamily="2" charset="-122"/>
                <a:cs typeface="Aharoni" panose="02010803020104030203" pitchFamily="2" charset="-79"/>
              </a:rPr>
              <a:t> </a:t>
            </a:r>
            <a:r>
              <a:rPr lang="en-US" altLang="zh-CN" sz="2400" b="1" dirty="0">
                <a:latin typeface="Aharoni" panose="02010803020104030203" pitchFamily="2" charset="-79"/>
                <a:ea typeface="华文仿宋" panose="02010600040101010101" pitchFamily="2" charset="-122"/>
                <a:cs typeface="Aharoni" panose="02010803020104030203" pitchFamily="2" charset="-79"/>
              </a:rPr>
              <a:t>-</a:t>
            </a:r>
            <a:r>
              <a:rPr lang="zh-CN" altLang="en-US" sz="2400" b="1" dirty="0">
                <a:latin typeface="Aharoni" panose="02010803020104030203" pitchFamily="2" charset="-79"/>
                <a:ea typeface="华文仿宋" panose="02010600040101010101" pitchFamily="2" charset="-122"/>
                <a:cs typeface="Aharoni" panose="02010803020104030203" pitchFamily="2" charset="-79"/>
              </a:rPr>
              <a:t> </a:t>
            </a:r>
            <a:r>
              <a:rPr lang="en-US" altLang="zh-CN" sz="2400" b="1" dirty="0">
                <a:latin typeface="Times New Roman" panose="02020603050405020304" pitchFamily="18" charset="0"/>
                <a:cs typeface="Times New Roman" panose="02020603050405020304" pitchFamily="18" charset="0"/>
              </a:rPr>
              <a:t>4.4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Results</a:t>
            </a:r>
          </a:p>
        </p:txBody>
      </p:sp>
    </p:spTree>
    <p:extLst>
      <p:ext uri="{BB962C8B-B14F-4D97-AF65-F5344CB8AC3E}">
        <p14:creationId xmlns:p14="http://schemas.microsoft.com/office/powerpoint/2010/main" val="2513210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05</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884584" y="3844724"/>
            <a:ext cx="2322938"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Conclusions</a:t>
            </a:r>
          </a:p>
        </p:txBody>
      </p:sp>
      <p:cxnSp>
        <p:nvCxnSpPr>
          <p:cNvPr id="8" name="直接连接符 7"/>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Conclusions</a:t>
            </a:r>
          </a:p>
        </p:txBody>
      </p:sp>
      <p:pic>
        <p:nvPicPr>
          <p:cNvPr id="2" name="图片 1">
            <a:extLst>
              <a:ext uri="{FF2B5EF4-FFF2-40B4-BE49-F238E27FC236}">
                <a16:creationId xmlns:a16="http://schemas.microsoft.com/office/drawing/2014/main" id="{76751930-C0F9-8BD6-FEBE-4F2663E599BF}"/>
              </a:ext>
            </a:extLst>
          </p:cNvPr>
          <p:cNvPicPr>
            <a:picLocks noChangeAspect="1"/>
          </p:cNvPicPr>
          <p:nvPr/>
        </p:nvPicPr>
        <p:blipFill>
          <a:blip r:embed="rId2"/>
          <a:stretch>
            <a:fillRect/>
          </a:stretch>
        </p:blipFill>
        <p:spPr>
          <a:xfrm>
            <a:off x="237393" y="670923"/>
            <a:ext cx="5980346" cy="5989899"/>
          </a:xfrm>
          <a:prstGeom prst="rect">
            <a:avLst/>
          </a:prstGeom>
        </p:spPr>
      </p:pic>
      <p:pic>
        <p:nvPicPr>
          <p:cNvPr id="7172" name="Picture 4" descr="Federated learning framework with differential privacy update | Download  Scientific Diagram">
            <a:extLst>
              <a:ext uri="{FF2B5EF4-FFF2-40B4-BE49-F238E27FC236}">
                <a16:creationId xmlns:a16="http://schemas.microsoft.com/office/drawing/2014/main" id="{F610E061-194E-D8A6-3682-4AEA49520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97571"/>
            <a:ext cx="5590057" cy="366338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87BE7EB-883E-4195-DB27-C07181AA9E1C}"/>
              </a:ext>
            </a:extLst>
          </p:cNvPr>
          <p:cNvSpPr txBox="1"/>
          <p:nvPr/>
        </p:nvSpPr>
        <p:spPr>
          <a:xfrm>
            <a:off x="6257406" y="5176673"/>
            <a:ext cx="5697201" cy="830997"/>
          </a:xfrm>
          <a:prstGeom prst="rect">
            <a:avLst/>
          </a:prstGeom>
          <a:noFill/>
        </p:spPr>
        <p:txBody>
          <a:bodyPr wrap="none" rtlCol="0">
            <a:spAutoFit/>
          </a:bodyPr>
          <a:lstStyle/>
          <a:p>
            <a:r>
              <a:rPr kumimoji="1" lang="en-US" altLang="zh-CN" sz="2400" dirty="0">
                <a:latin typeface="Times New Roman" panose="02020603050405020304" pitchFamily="18" charset="0"/>
                <a:ea typeface="+mj-ea"/>
                <a:cs typeface="Times New Roman" panose="02020603050405020304" pitchFamily="18" charset="0"/>
              </a:rPr>
              <a:t>1</a:t>
            </a:r>
            <a:r>
              <a:rPr kumimoji="1" lang="zh-CN" altLang="en-US" sz="2400" dirty="0">
                <a:latin typeface="Times New Roman" panose="02020603050405020304" pitchFamily="18" charset="0"/>
                <a:ea typeface="+mj-ea"/>
                <a:cs typeface="Times New Roman" panose="02020603050405020304" pitchFamily="18" charset="0"/>
              </a:rPr>
              <a:t> </a:t>
            </a:r>
            <a:r>
              <a:rPr kumimoji="1" lang="en-US" altLang="zh-CN" sz="2400" dirty="0">
                <a:latin typeface="Times New Roman" panose="02020603050405020304" pitchFamily="18" charset="0"/>
                <a:ea typeface="+mj-ea"/>
                <a:cs typeface="Times New Roman" panose="02020603050405020304" pitchFamily="18" charset="0"/>
              </a:rPr>
              <a:t>LDP</a:t>
            </a:r>
            <a:r>
              <a:rPr kumimoji="1" lang="zh-CN" altLang="en-US" sz="2400" dirty="0">
                <a:latin typeface="Times New Roman" panose="02020603050405020304" pitchFamily="18" charset="0"/>
                <a:ea typeface="+mj-ea"/>
                <a:cs typeface="Times New Roman" panose="02020603050405020304" pitchFamily="18" charset="0"/>
              </a:rPr>
              <a:t> 用来满足传输过程中的隐私安全</a:t>
            </a:r>
            <a:endParaRPr kumimoji="1" lang="en-US" altLang="zh-CN" sz="2400" dirty="0">
              <a:latin typeface="Times New Roman" panose="02020603050405020304" pitchFamily="18" charset="0"/>
              <a:ea typeface="+mj-ea"/>
              <a:cs typeface="Times New Roman" panose="02020603050405020304" pitchFamily="18" charset="0"/>
            </a:endParaRPr>
          </a:p>
          <a:p>
            <a:r>
              <a:rPr kumimoji="1" lang="en-US" altLang="zh-CN" sz="2400" dirty="0">
                <a:latin typeface="Times New Roman" panose="02020603050405020304" pitchFamily="18" charset="0"/>
                <a:ea typeface="+mj-ea"/>
                <a:cs typeface="Times New Roman" panose="02020603050405020304" pitchFamily="18" charset="0"/>
              </a:rPr>
              <a:t>2</a:t>
            </a:r>
            <a:r>
              <a:rPr kumimoji="1" lang="zh-CN" altLang="en-US" sz="2400" dirty="0">
                <a:latin typeface="Times New Roman" panose="02020603050405020304" pitchFamily="18" charset="0"/>
                <a:ea typeface="+mj-ea"/>
                <a:cs typeface="Times New Roman" panose="02020603050405020304" pitchFamily="18" charset="0"/>
              </a:rPr>
              <a:t> </a:t>
            </a:r>
            <a:r>
              <a:rPr kumimoji="1" lang="en-US" altLang="zh-CN" sz="2400" dirty="0">
                <a:latin typeface="Times New Roman" panose="02020603050405020304" pitchFamily="18" charset="0"/>
                <a:ea typeface="+mj-ea"/>
                <a:cs typeface="Times New Roman" panose="02020603050405020304" pitchFamily="18" charset="0"/>
              </a:rPr>
              <a:t>CDP </a:t>
            </a:r>
            <a:r>
              <a:rPr kumimoji="1" lang="zh-CN" altLang="en-US" sz="2400" dirty="0">
                <a:latin typeface="Times New Roman" panose="02020603050405020304" pitchFamily="18" charset="0"/>
                <a:ea typeface="+mj-ea"/>
                <a:cs typeface="Times New Roman" panose="02020603050405020304" pitchFamily="18" charset="0"/>
              </a:rPr>
              <a:t>用来满足发布结果当中的隐私安全</a:t>
            </a:r>
          </a:p>
        </p:txBody>
      </p:sp>
    </p:spTree>
    <p:extLst>
      <p:ext uri="{BB962C8B-B14F-4D97-AF65-F5344CB8AC3E}">
        <p14:creationId xmlns:p14="http://schemas.microsoft.com/office/powerpoint/2010/main" val="2059065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a:off x="-936607" y="-456198"/>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11906" y="1867287"/>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椭圆 10"/>
          <p:cNvSpPr/>
          <p:nvPr/>
        </p:nvSpPr>
        <p:spPr>
          <a:xfrm>
            <a:off x="349318"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198899" y="1849609"/>
            <a:ext cx="4539810" cy="1015663"/>
          </a:xfrm>
          <a:prstGeom prst="rect">
            <a:avLst/>
          </a:prstGeom>
          <a:noFill/>
        </p:spPr>
        <p:txBody>
          <a:bodyPr wrap="square" rtlCol="0">
            <a:spAutoFit/>
          </a:bodyPr>
          <a:lstStyle/>
          <a:p>
            <a:r>
              <a:rPr lang="zh-CN" altLang="en-US" sz="6000" b="1" spc="400" dirty="0">
                <a:solidFill>
                  <a:srgbClr val="7E7E7E"/>
                </a:solidFill>
                <a:latin typeface="华文仿宋" panose="02010600040101010101" pitchFamily="2" charset="-122"/>
                <a:ea typeface="华文仿宋" panose="02010600040101010101" pitchFamily="2" charset="-122"/>
                <a:cs typeface="+mn-ea"/>
                <a:sym typeface="+mn-lt"/>
              </a:rPr>
              <a:t>汇报完毕</a:t>
            </a:r>
          </a:p>
        </p:txBody>
      </p:sp>
      <p:sp>
        <p:nvSpPr>
          <p:cNvPr id="14" name="文本框 13"/>
          <p:cNvSpPr txBox="1"/>
          <p:nvPr/>
        </p:nvSpPr>
        <p:spPr>
          <a:xfrm>
            <a:off x="2101324" y="3179156"/>
            <a:ext cx="8390964" cy="1015663"/>
          </a:xfrm>
          <a:prstGeom prst="rect">
            <a:avLst/>
          </a:prstGeom>
          <a:noFill/>
        </p:spPr>
        <p:txBody>
          <a:bodyPr wrap="square" rtlCol="0">
            <a:spAutoFit/>
          </a:bodyPr>
          <a:lstStyle/>
          <a:p>
            <a:r>
              <a:rPr lang="en-US" altLang="zh-CN" sz="6000" spc="400" dirty="0">
                <a:solidFill>
                  <a:srgbClr val="404040"/>
                </a:solidFill>
                <a:latin typeface="Aharoni" panose="02010803020104030203" pitchFamily="2" charset="-79"/>
                <a:cs typeface="Aharoni" panose="02010803020104030203" pitchFamily="2" charset="-79"/>
                <a:sym typeface="+mn-lt"/>
              </a:rPr>
              <a:t>Thanks for listening</a:t>
            </a:r>
            <a:endParaRPr lang="zh-CN" altLang="en-US" sz="6000" spc="400" dirty="0">
              <a:solidFill>
                <a:srgbClr val="404040"/>
              </a:solidFill>
              <a:latin typeface="Aharoni" panose="02010803020104030203" pitchFamily="2" charset="-79"/>
              <a:cs typeface="Aharoni" panose="02010803020104030203" pitchFamily="2" charset="-79"/>
              <a:sym typeface="+mn-lt"/>
            </a:endParaRPr>
          </a:p>
        </p:txBody>
      </p:sp>
      <p:sp>
        <p:nvSpPr>
          <p:cNvPr id="16" name="椭圆 15"/>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cxnSp>
        <p:nvCxnSpPr>
          <p:cNvPr id="8" name="直接连接符 7"/>
          <p:cNvCxnSpPr/>
          <p:nvPr/>
        </p:nvCxnSpPr>
        <p:spPr>
          <a:xfrm>
            <a:off x="4901930" y="4588871"/>
            <a:ext cx="23694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p:cNvSpPr txBox="1"/>
          <p:nvPr/>
        </p:nvSpPr>
        <p:spPr>
          <a:xfrm>
            <a:off x="4884584" y="3844724"/>
            <a:ext cx="2375862" cy="492125"/>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1.1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Background</a:t>
            </a: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5E8E8AA-BC72-1483-78D1-7411C6F2A1ED}"/>
              </a:ext>
            </a:extLst>
          </p:cNvPr>
          <p:cNvSpPr txBox="1"/>
          <p:nvPr/>
        </p:nvSpPr>
        <p:spPr>
          <a:xfrm>
            <a:off x="6248400" y="1110652"/>
            <a:ext cx="5199185" cy="5262979"/>
          </a:xfrm>
          <a:prstGeom prst="rect">
            <a:avLst/>
          </a:prstGeom>
          <a:noFill/>
        </p:spPr>
        <p:txBody>
          <a:bodyPr wrap="square">
            <a:spAutoFit/>
          </a:bodyPr>
          <a:lstStyle/>
          <a:p>
            <a:pPr algn="just"/>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GPS trajectories serve as a significant data source for </a:t>
            </a:r>
            <a:r>
              <a:rPr lang="en-US" altLang="zh-CN" sz="240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travel mode identiﬁcation </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along with the development of various GPS-enabled smart devices. AI-based travel mode identification applications is an indispensable component of data-driven Intelligent Transportation System, which can enable governments, com-</a:t>
            </a:r>
            <a:r>
              <a:rPr lang="en-US" altLang="zh-CN" sz="2400" b="0" i="0" dirty="0" err="1">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panies</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and institutes to understand human behaviors and urban management better and planning. Therefore, in this paper, we focus on studying how AI technology can empower travel mode identiﬁcation applications in ITS. </a:t>
            </a:r>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123BA45-2BA7-56B7-EB3C-E3DCAC0EC6FF}"/>
              </a:ext>
            </a:extLst>
          </p:cNvPr>
          <p:cNvPicPr>
            <a:picLocks noChangeAspect="1"/>
          </p:cNvPicPr>
          <p:nvPr/>
        </p:nvPicPr>
        <p:blipFill>
          <a:blip r:embed="rId3"/>
          <a:stretch>
            <a:fillRect/>
          </a:stretch>
        </p:blipFill>
        <p:spPr>
          <a:xfrm>
            <a:off x="489438" y="1400843"/>
            <a:ext cx="5369666" cy="4538829"/>
          </a:xfrm>
          <a:prstGeom prst="rect">
            <a:avLst/>
          </a:prstGeom>
        </p:spPr>
      </p:pic>
    </p:spTree>
    <p:extLst>
      <p:ext uri="{BB962C8B-B14F-4D97-AF65-F5344CB8AC3E}">
        <p14:creationId xmlns:p14="http://schemas.microsoft.com/office/powerpoint/2010/main" val="218815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a:t>
            </a:r>
            <a:r>
              <a:rPr lang="en-US" altLang="zh-CN" sz="2400" b="1"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Problems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5E8E8AA-BC72-1483-78D1-7411C6F2A1ED}"/>
              </a:ext>
            </a:extLst>
          </p:cNvPr>
          <p:cNvSpPr txBox="1"/>
          <p:nvPr/>
        </p:nvSpPr>
        <p:spPr>
          <a:xfrm>
            <a:off x="1217628" y="2859357"/>
            <a:ext cx="9756744" cy="2385268"/>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First, it generally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requires a large amount of GPS trajectory</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as well as real ground-truth travel mode label information </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to train high-quality identification models</a:t>
            </a:r>
            <a:r>
              <a:rPr lang="en-US" altLang="zh-CN" sz="2400" dirty="0">
                <a:latin typeface="Times New Roman" panose="02020603050405020304" pitchFamily="18" charset="0"/>
                <a:ea typeface="PingFang SC" panose="020B0400000000000000" pitchFamily="34" charset="-122"/>
                <a:cs typeface="Times New Roman" panose="02020603050405020304" pitchFamily="18" charset="0"/>
              </a:rPr>
              <a:t>.</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p>
          <a:p>
            <a:pPr marL="342900" indent="-342900" algn="just">
              <a:buFont typeface="Arial" panose="020B0604020202020204" pitchFamily="34" charset="0"/>
              <a:buChar char="•"/>
            </a:pP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Second, GPS trajectories information is closely related to user privacy, which makes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it impractical for third-party entities to directly upload or share raw data to the server</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2AB7A9-5984-5E4D-A9E8-3888EC48DFAD}"/>
              </a:ext>
            </a:extLst>
          </p:cNvPr>
          <p:cNvSpPr txBox="1"/>
          <p:nvPr/>
        </p:nvSpPr>
        <p:spPr>
          <a:xfrm>
            <a:off x="1161906" y="1532746"/>
            <a:ext cx="10172988" cy="830997"/>
          </a:xfrm>
          <a:prstGeom prst="rect">
            <a:avLst/>
          </a:prstGeom>
          <a:noFill/>
        </p:spPr>
        <p:txBody>
          <a:bodyPr wrap="square">
            <a:spAutoFit/>
          </a:bodyPr>
          <a:lstStyle/>
          <a:p>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However, in most cases, putting together a labeled dataset for a given travel mode identification task is a </a:t>
            </a:r>
            <a:r>
              <a:rPr lang="en-US" altLang="zh-CN" sz="2400" b="0" i="0" dirty="0" err="1">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timeconsuming</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expensive, and complicated endeavor.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35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
        <p:nvSpPr>
          <p:cNvPr id="7" name="文本框 6"/>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1.3 </a:t>
            </a:r>
            <a:r>
              <a:rPr lang="en-US" altLang="zh-CN" sz="2400" b="1"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Challenges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AutoShape 6" descr="UCU-SoftServe Research Group — Project 5">
            <a:extLst>
              <a:ext uri="{FF2B5EF4-FFF2-40B4-BE49-F238E27FC236}">
                <a16:creationId xmlns:a16="http://schemas.microsoft.com/office/drawing/2014/main" id="{2CCFE3E4-2C4E-4CAB-8476-B9BD619BBC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What is Industrial Internet of Things (IIoT)? | TIBCO Software">
            <a:extLst>
              <a:ext uri="{FF2B5EF4-FFF2-40B4-BE49-F238E27FC236}">
                <a16:creationId xmlns:a16="http://schemas.microsoft.com/office/drawing/2014/main" id="{E2CE5181-38A8-5243-9FBC-D5B713F033C7}"/>
              </a:ext>
            </a:extLst>
          </p:cNvPr>
          <p:cNvSpPr>
            <a:spLocks noChangeAspect="1" noChangeArrowheads="1"/>
          </p:cNvSpPr>
          <p:nvPr/>
        </p:nvSpPr>
        <p:spPr bwMode="auto">
          <a:xfrm>
            <a:off x="6096000" y="3429000"/>
            <a:ext cx="2510672" cy="25106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5E8E8AA-BC72-1483-78D1-7411C6F2A1ED}"/>
              </a:ext>
            </a:extLst>
          </p:cNvPr>
          <p:cNvSpPr txBox="1"/>
          <p:nvPr/>
        </p:nvSpPr>
        <p:spPr>
          <a:xfrm>
            <a:off x="1217628" y="1243448"/>
            <a:ext cx="9756744" cy="5339923"/>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altLang="zh-CN" sz="2400" b="1"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Lack of Labeled data</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Existing travel mode identification approaches and the applications it spawned are based on an impractical assumption: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all clients hold a precisely labeled dataset</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However,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it is difﬁcult to guarantee that each client holds such data in practice</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While the clients can generate much data, they are typically unincentivized to also develop data anno-</a:t>
            </a:r>
            <a:r>
              <a:rPr lang="en-US" altLang="zh-CN" sz="2400" b="0" i="0" dirty="0" err="1">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tations</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p>
          <a:p>
            <a:pPr marL="342900" indent="-342900" algn="just">
              <a:buFont typeface="Arial" panose="020B0604020202020204" pitchFamily="34" charset="0"/>
              <a:buChar char="•"/>
            </a:pPr>
            <a:r>
              <a:rPr lang="en-US" altLang="zh-CN" sz="2400" b="1"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Privacy Protection: </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While the clients collect a large amount of data, due to privacy concerns and legal supervision, </a:t>
            </a:r>
            <a:r>
              <a:rPr lang="en-US" altLang="zh-CN" sz="2400" b="0" i="0" dirty="0">
                <a:solidFill>
                  <a:srgbClr val="FF0000"/>
                </a:solidFill>
                <a:effectLst/>
                <a:latin typeface="Times New Roman" panose="02020603050405020304" pitchFamily="18" charset="0"/>
                <a:ea typeface="PingFang SC" panose="020B0400000000000000" pitchFamily="34" charset="-122"/>
                <a:cs typeface="Times New Roman" panose="02020603050405020304" pitchFamily="18" charset="0"/>
              </a:rPr>
              <a:t>the server cannot directly access or obtain the client data</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 </a:t>
            </a:r>
          </a:p>
          <a:p>
            <a:pPr marL="342900" indent="-342900" algn="just">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System and Statistical Heterogeneity: </a:t>
            </a:r>
            <a:r>
              <a:rPr lang="en-US" altLang="zh-CN" sz="2400" dirty="0">
                <a:latin typeface="Times New Roman" panose="02020603050405020304" pitchFamily="18" charset="0"/>
                <a:cs typeface="Times New Roman" panose="02020603050405020304" pitchFamily="18" charset="0"/>
              </a:rPr>
              <a:t>Clients may collect data by different devices (e.g., mobile phones, smartwatches), use different systems (e.g., IOS, Android) as well as collect local data in different environments. On the other hand, </a:t>
            </a:r>
            <a:r>
              <a:rPr lang="en-US" altLang="zh-CN" sz="2400" dirty="0">
                <a:solidFill>
                  <a:srgbClr val="FF0000"/>
                </a:solidFill>
                <a:latin typeface="Times New Roman" panose="02020603050405020304" pitchFamily="18" charset="0"/>
                <a:cs typeface="Times New Roman" panose="02020603050405020304" pitchFamily="18" charset="0"/>
              </a:rPr>
              <a:t>the local dataset of each client may have different distribution and volume for each category</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18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0454" y="1424570"/>
            <a:ext cx="8840073" cy="5082738"/>
          </a:xfrm>
          <a:prstGeom prst="rect">
            <a:avLst/>
          </a:prstGeom>
          <a:noFill/>
        </p:spPr>
        <p:txBody>
          <a:bodyPr wrap="square" rtlCol="0">
            <a:spAutoFit/>
          </a:bodyPr>
          <a:lstStyle/>
          <a:p>
            <a:pPr marL="457200" indent="-457200" algn="just">
              <a:lnSpc>
                <a:spcPct val="120000"/>
              </a:lnSpc>
              <a:spcAft>
                <a:spcPts val="1200"/>
              </a:spcAft>
              <a:buFont typeface="+mj-lt"/>
              <a:buAutoNum type="arabicPeriod"/>
            </a:pPr>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A decentralized semi-supervised machine learning system for privacy-preserving travel mode identification</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They consider a more realistic assumption that the client data is unlabeled and we propose a novel semi-supervised federated learning system to accurately infer the travel mode without compromising privacy.</a:t>
            </a:r>
          </a:p>
          <a:p>
            <a:pPr marL="457200" indent="-457200" algn="just">
              <a:lnSpc>
                <a:spcPct val="120000"/>
              </a:lnSpc>
              <a:spcAft>
                <a:spcPts val="1200"/>
              </a:spcAft>
              <a:buFont typeface="+mj-lt"/>
              <a:buAutoNum type="arabicPeriod"/>
            </a:pPr>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A new deep neural network (DNN) architecture for travel mode identification</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They propose a novel convolutional neural network (CNN)-gated recurrent unit (GRU) model, which uses CNN to extract the trajectory changes and ﬁne-grained features of GPS trajectories and use GRU to capture the time-correlation of GPS data.</a:t>
            </a:r>
          </a:p>
        </p:txBody>
      </p:sp>
      <p:sp>
        <p:nvSpPr>
          <p:cNvPr id="6" name="文本框 5">
            <a:extLst>
              <a:ext uri="{FF2B5EF4-FFF2-40B4-BE49-F238E27FC236}">
                <a16:creationId xmlns:a16="http://schemas.microsoft.com/office/drawing/2014/main" id="{BC5C3BD3-A791-630E-1663-1033691240BC}"/>
              </a:ext>
            </a:extLst>
          </p:cNvPr>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a:t>
            </a:r>
            <a:r>
              <a:rPr lang="en-US" altLang="zh-CN" sz="2400" b="1" dirty="0">
                <a:solidFill>
                  <a:srgbClr val="151920"/>
                </a:solidFill>
                <a:latin typeface="Times New Roman" panose="02020603050405020304" pitchFamily="18" charset="0"/>
                <a:ea typeface="PingFang SC" panose="020B0400000000000000" pitchFamily="34" charset="-122"/>
                <a:cs typeface="Times New Roman" panose="02020603050405020304" pitchFamily="18" charset="0"/>
              </a:rPr>
              <a:t>Contributions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763B8EE-23D1-6C86-6DE0-A556DC252613}"/>
              </a:ext>
            </a:extLst>
          </p:cNvPr>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Tree>
    <p:extLst>
      <p:ext uri="{BB962C8B-B14F-4D97-AF65-F5344CB8AC3E}">
        <p14:creationId xmlns:p14="http://schemas.microsoft.com/office/powerpoint/2010/main" val="15405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44627" y="1450556"/>
            <a:ext cx="8840073" cy="3753143"/>
          </a:xfrm>
          <a:prstGeom prst="rect">
            <a:avLst/>
          </a:prstGeom>
          <a:noFill/>
        </p:spPr>
        <p:txBody>
          <a:bodyPr wrap="square" rtlCol="0">
            <a:spAutoFit/>
          </a:bodyPr>
          <a:lstStyle/>
          <a:p>
            <a:pPr algn="just">
              <a:lnSpc>
                <a:spcPct val="120000"/>
              </a:lnSpc>
              <a:spcAft>
                <a:spcPts val="1200"/>
              </a:spcAft>
            </a:pPr>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3. A novel group clustering aggregation algorithm and data augmentation methods:</a:t>
            </a: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They propose a group-clustering (GCL) algorithm to group client and aggregate local model parameters according to the distribution of the client dataset. </a:t>
            </a:r>
          </a:p>
          <a:p>
            <a:pPr algn="just">
              <a:lnSpc>
                <a:spcPct val="120000"/>
              </a:lnSpc>
              <a:spcAft>
                <a:spcPts val="1200"/>
              </a:spcAft>
            </a:pPr>
            <a:r>
              <a:rPr lang="en-US" altLang="zh-CN" sz="2400" b="1" dirty="0">
                <a:latin typeface="Times New Roman" panose="02020603050405020304" pitchFamily="18" charset="0"/>
                <a:ea typeface="华文仿宋" panose="02010600040101010101" pitchFamily="2" charset="-122"/>
                <a:cs typeface="Times New Roman" panose="02020603050405020304" pitchFamily="18" charset="0"/>
              </a:rPr>
              <a:t>4. Extensive experimentation and model validation:</a:t>
            </a:r>
            <a:r>
              <a:rPr lang="en-US" altLang="zh-CN" sz="2400" b="0" i="0" dirty="0">
                <a:solidFill>
                  <a:srgbClr val="151920"/>
                </a:solidFill>
                <a:effectLst/>
                <a:latin typeface="PingFang SC" panose="020B0400000000000000" pitchFamily="34" charset="-122"/>
                <a:ea typeface="PingFang SC" panose="020B0400000000000000" pitchFamily="34" charset="-122"/>
              </a:rPr>
              <a:t> </a:t>
            </a:r>
            <a:r>
              <a:rPr lang="en-US" altLang="zh-CN" sz="2400" b="0" i="0" dirty="0">
                <a:solidFill>
                  <a:srgbClr val="151920"/>
                </a:solidFill>
                <a:effectLst/>
                <a:latin typeface="Times New Roman" panose="02020603050405020304" pitchFamily="18" charset="0"/>
                <a:ea typeface="PingFang SC" panose="020B0400000000000000" pitchFamily="34" charset="-122"/>
                <a:cs typeface="Times New Roman" panose="02020603050405020304" pitchFamily="18" charset="0"/>
              </a:rPr>
              <a:t>They conducted a comprehensive set of experiments, showing that our system achieves over 90% accuracy with only 50% of labeled data, regardless of the data distribution. </a:t>
            </a:r>
            <a:endParaRPr lang="en-US" altLang="zh-CN" sz="2400"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C5C3BD3-A791-630E-1663-1033691240BC}"/>
              </a:ext>
            </a:extLst>
          </p:cNvPr>
          <p:cNvSpPr txBox="1"/>
          <p:nvPr/>
        </p:nvSpPr>
        <p:spPr>
          <a:xfrm>
            <a:off x="1071205" y="728118"/>
            <a:ext cx="609506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a:t>
            </a:r>
            <a:r>
              <a:rPr lang="en-US" altLang="zh-CN" sz="2400" b="1" dirty="0">
                <a:solidFill>
                  <a:srgbClr val="151920"/>
                </a:solidFill>
                <a:latin typeface="Times New Roman" panose="02020603050405020304" pitchFamily="18" charset="0"/>
                <a:ea typeface="PingFang SC" panose="020B0400000000000000" pitchFamily="34" charset="-122"/>
                <a:cs typeface="Times New Roman" panose="02020603050405020304" pitchFamily="18" charset="0"/>
              </a:rPr>
              <a:t>Contributions</a:t>
            </a:r>
            <a:endParaRPr lang="en-US" altLang="zh-CN" sz="24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2763B8EE-23D1-6C86-6DE0-A556DC252613}"/>
              </a:ext>
            </a:extLst>
          </p:cNvPr>
          <p:cNvSpPr txBox="1"/>
          <p:nvPr/>
        </p:nvSpPr>
        <p:spPr>
          <a:xfrm>
            <a:off x="245567" y="274629"/>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Introduction</a:t>
            </a:r>
          </a:p>
        </p:txBody>
      </p:sp>
    </p:spTree>
    <p:extLst>
      <p:ext uri="{BB962C8B-B14F-4D97-AF65-F5344CB8AC3E}">
        <p14:creationId xmlns:p14="http://schemas.microsoft.com/office/powerpoint/2010/main" val="19130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902999" y="3823388"/>
            <a:ext cx="2322938" cy="430530"/>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Preliminaries</a:t>
            </a:r>
          </a:p>
        </p:txBody>
      </p:sp>
      <p:cxnSp>
        <p:nvCxnSpPr>
          <p:cNvPr id="8" name="直接连接符 7"/>
          <p:cNvCxnSpPr/>
          <p:nvPr/>
        </p:nvCxnSpPr>
        <p:spPr>
          <a:xfrm>
            <a:off x="4995011" y="449743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TIMING" val="|0.3|0.7|0.6|0.6|0.6|0.5|0.4|0.6|0.4|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41273</TotalTime>
  <Words>2598</Words>
  <Application>Microsoft Macintosh PowerPoint</Application>
  <PresentationFormat>宽屏</PresentationFormat>
  <Paragraphs>205</Paragraphs>
  <Slides>28</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-apple-system</vt:lpstr>
      <vt:lpstr>华文仿宋</vt:lpstr>
      <vt:lpstr>SimSun</vt:lpstr>
      <vt:lpstr>PingFang SC</vt:lpstr>
      <vt:lpstr>Aharoni</vt:lpstr>
      <vt:lpstr>Arial</vt:lpstr>
      <vt:lpstr>Arial</vt:lpstr>
      <vt:lpstr>Calibri</vt:lpstr>
      <vt:lpstr>Cambria Math</vt:lpstr>
      <vt:lpstr>Helvetica Neue</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 qihan</cp:lastModifiedBy>
  <cp:revision>404</cp:revision>
  <dcterms:created xsi:type="dcterms:W3CDTF">2021-09-25T12:41:00Z</dcterms:created>
  <dcterms:modified xsi:type="dcterms:W3CDTF">2022-10-19T08:11:24Z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25A55A8AE9F14CADB5EDE85242C8445F</vt:lpwstr>
  </property>
  <property fmtid="{D5CDD505-2E9C-101B-9397-08002B2CF9AE}" pid="3" name="KSOProductBuildVer">
    <vt:lpwstr>2052-11.1.0.11045</vt:lpwstr>
  </property>
</Properties>
</file>