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62" r:id="rId3"/>
    <p:sldId id="258" r:id="rId4"/>
    <p:sldId id="305" r:id="rId5"/>
    <p:sldId id="326" r:id="rId6"/>
    <p:sldId id="340" r:id="rId7"/>
    <p:sldId id="304" r:id="rId8"/>
    <p:sldId id="314" r:id="rId9"/>
    <p:sldId id="341" r:id="rId10"/>
    <p:sldId id="343" r:id="rId11"/>
    <p:sldId id="263" r:id="rId12"/>
    <p:sldId id="310" r:id="rId13"/>
    <p:sldId id="342" r:id="rId14"/>
    <p:sldId id="345" r:id="rId15"/>
    <p:sldId id="336" r:id="rId16"/>
    <p:sldId id="325" r:id="rId17"/>
    <p:sldId id="347" r:id="rId18"/>
    <p:sldId id="346" r:id="rId19"/>
    <p:sldId id="348" r:id="rId20"/>
    <p:sldId id="344" r:id="rId21"/>
    <p:sldId id="311"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A9D8B1F-57B4-4C52-8D35-E8F2AA872B83}">
          <p14:sldIdLst>
            <p14:sldId id="256"/>
            <p14:sldId id="262"/>
            <p14:sldId id="258"/>
            <p14:sldId id="305"/>
            <p14:sldId id="326"/>
            <p14:sldId id="340"/>
            <p14:sldId id="304"/>
            <p14:sldId id="314"/>
            <p14:sldId id="341"/>
            <p14:sldId id="343"/>
            <p14:sldId id="263"/>
            <p14:sldId id="310"/>
            <p14:sldId id="342"/>
            <p14:sldId id="345"/>
            <p14:sldId id="336"/>
            <p14:sldId id="325"/>
            <p14:sldId id="347"/>
            <p14:sldId id="346"/>
            <p14:sldId id="348"/>
            <p14:sldId id="344"/>
            <p14:sldId id="311"/>
            <p14:sldId id="285"/>
          </p14:sldIdLst>
        </p14:section>
        <p14:section name="暂不使用" id="{E1EDD283-3695-46C9-A9CB-50F577D4C6D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34" autoAdjust="0"/>
  </p:normalViewPr>
  <p:slideViewPr>
    <p:cSldViewPr snapToGrid="0">
      <p:cViewPr varScale="1">
        <p:scale>
          <a:sx n="83" d="100"/>
          <a:sy n="83" d="100"/>
        </p:scale>
        <p:origin x="45" y="2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67"/>
    </p:cViewPr>
  </p:sorterViewPr>
  <p:notesViewPr>
    <p:cSldViewPr snapToGrid="0">
      <p:cViewPr varScale="1">
        <p:scale>
          <a:sx n="71" d="100"/>
          <a:sy n="71" d="100"/>
        </p:scale>
        <p:origin x="2523"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30FD057-11B8-48B4-B4C1-E375615B18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0F69200-FB73-4FBD-A088-FC4675268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F5674E-5848-442D-B1E2-AFBC4865507E}" type="datetimeFigureOut">
              <a:rPr lang="zh-CN" altLang="en-US" smtClean="0"/>
              <a:t>2021/10/14</a:t>
            </a:fld>
            <a:endParaRPr lang="zh-CN" altLang="en-US"/>
          </a:p>
        </p:txBody>
      </p:sp>
      <p:sp>
        <p:nvSpPr>
          <p:cNvPr id="4" name="页脚占位符 3">
            <a:extLst>
              <a:ext uri="{FF2B5EF4-FFF2-40B4-BE49-F238E27FC236}">
                <a16:creationId xmlns:a16="http://schemas.microsoft.com/office/drawing/2014/main" id="{C79B938E-A09C-4E64-87EF-FDFAD9306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1DA13CA-60CD-47C2-87E3-5DD3A5ACB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3D8F56-EC8D-4AA0-A8B8-B130D61DCA38}" type="slidenum">
              <a:rPr lang="zh-CN" altLang="en-US" smtClean="0"/>
              <a:t>‹#›</a:t>
            </a:fld>
            <a:endParaRPr lang="zh-CN" altLang="en-US"/>
          </a:p>
        </p:txBody>
      </p:sp>
    </p:spTree>
    <p:extLst>
      <p:ext uri="{BB962C8B-B14F-4D97-AF65-F5344CB8AC3E}">
        <p14:creationId xmlns:p14="http://schemas.microsoft.com/office/powerpoint/2010/main" val="4255537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177D6-C2CF-4186-82C6-08C165D9A83D}" type="datetimeFigureOut">
              <a:rPr lang="zh-CN" altLang="en-US" smtClean="0"/>
              <a:t>2021/10/14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B1051-C5D6-4A25-B064-EEF968E7161C}" type="slidenum">
              <a:rPr lang="zh-CN" altLang="en-US" smtClean="0"/>
              <a:t>‹#›</a:t>
            </a:fld>
            <a:endParaRPr lang="zh-CN" altLang="en-US"/>
          </a:p>
        </p:txBody>
      </p:sp>
    </p:spTree>
    <p:extLst>
      <p:ext uri="{BB962C8B-B14F-4D97-AF65-F5344CB8AC3E}">
        <p14:creationId xmlns:p14="http://schemas.microsoft.com/office/powerpoint/2010/main" val="13666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2B1051-C5D6-4A25-B064-EEF968E7161C}" type="slidenum">
              <a:rPr lang="zh-CN" altLang="en-US" smtClean="0"/>
              <a:t>1</a:t>
            </a:fld>
            <a:endParaRPr lang="zh-CN" altLang="en-US"/>
          </a:p>
        </p:txBody>
      </p:sp>
    </p:spTree>
    <p:extLst>
      <p:ext uri="{BB962C8B-B14F-4D97-AF65-F5344CB8AC3E}">
        <p14:creationId xmlns:p14="http://schemas.microsoft.com/office/powerpoint/2010/main" val="414999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t>2</a:t>
            </a:fld>
            <a:endParaRPr lang="zh-CN" altLang="en-US"/>
          </a:p>
        </p:txBody>
      </p:sp>
    </p:spTree>
    <p:extLst>
      <p:ext uri="{BB962C8B-B14F-4D97-AF65-F5344CB8AC3E}">
        <p14:creationId xmlns:p14="http://schemas.microsoft.com/office/powerpoint/2010/main" val="198396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2B1051-C5D6-4A25-B064-EEF968E7161C}" type="slidenum">
              <a:rPr lang="zh-CN" altLang="en-US" smtClean="0"/>
              <a:t>6</a:t>
            </a:fld>
            <a:endParaRPr lang="zh-CN" altLang="en-US"/>
          </a:p>
        </p:txBody>
      </p:sp>
    </p:spTree>
    <p:extLst>
      <p:ext uri="{BB962C8B-B14F-4D97-AF65-F5344CB8AC3E}">
        <p14:creationId xmlns:p14="http://schemas.microsoft.com/office/powerpoint/2010/main" val="101603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t>22</a:t>
            </a:fld>
            <a:endParaRPr lang="zh-CN" altLang="en-US"/>
          </a:p>
        </p:txBody>
      </p:sp>
    </p:spTree>
    <p:extLst>
      <p:ext uri="{BB962C8B-B14F-4D97-AF65-F5344CB8AC3E}">
        <p14:creationId xmlns:p14="http://schemas.microsoft.com/office/powerpoint/2010/main" val="205527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109D7-9E58-4D7D-A3F6-9FC1CCB63B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1B8FF0-A77E-40C7-B3EC-D1C5E24D6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A1149A-9E71-4150-8ACF-E6ADFB960D24}"/>
              </a:ext>
            </a:extLst>
          </p:cNvPr>
          <p:cNvSpPr>
            <a:spLocks noGrp="1"/>
          </p:cNvSpPr>
          <p:nvPr>
            <p:ph type="dt" sz="half" idx="10"/>
          </p:nvPr>
        </p:nvSpPr>
        <p:spPr/>
        <p:txBody>
          <a:bodyPr/>
          <a:lstStyle/>
          <a:p>
            <a:fld id="{DF0360A2-2226-4973-8409-9F8F616F1A0E}" type="datetime1">
              <a:rPr lang="zh-CN" altLang="en-US" smtClean="0"/>
              <a:t>2021/10/14</a:t>
            </a:fld>
            <a:endParaRPr lang="zh-CN" altLang="en-US"/>
          </a:p>
        </p:txBody>
      </p:sp>
      <p:sp>
        <p:nvSpPr>
          <p:cNvPr id="5" name="页脚占位符 4">
            <a:extLst>
              <a:ext uri="{FF2B5EF4-FFF2-40B4-BE49-F238E27FC236}">
                <a16:creationId xmlns:a16="http://schemas.microsoft.com/office/drawing/2014/main" id="{D947F136-BB5D-4563-A478-292CAB4DF0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8B0BEE-7AC0-4AB5-B577-AAC93789FF2D}"/>
              </a:ext>
            </a:extLst>
          </p:cNvPr>
          <p:cNvSpPr>
            <a:spLocks noGrp="1"/>
          </p:cNvSpPr>
          <p:nvPr>
            <p:ph type="sldNum" sz="quarter" idx="12"/>
          </p:nvPr>
        </p:nvSpPr>
        <p:spPr/>
        <p:txBody>
          <a:bodyPr/>
          <a:lstStyle/>
          <a:p>
            <a:fld id="{E525ACDC-A695-482C-AFEF-74E13F1F2443}" type="slidenum">
              <a:rPr lang="zh-CN" altLang="en-US" smtClean="0"/>
              <a:pPr/>
              <a:t>‹#›</a:t>
            </a:fld>
            <a:r>
              <a:rPr lang="en-US" altLang="zh-CN" dirty="0"/>
              <a:t>/30</a:t>
            </a:r>
            <a:endParaRPr lang="zh-CN" altLang="en-US" dirty="0"/>
          </a:p>
        </p:txBody>
      </p:sp>
    </p:spTree>
    <p:extLst>
      <p:ext uri="{BB962C8B-B14F-4D97-AF65-F5344CB8AC3E}">
        <p14:creationId xmlns:p14="http://schemas.microsoft.com/office/powerpoint/2010/main" val="85113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70D0-E6C9-490E-B175-6CD47A9BEA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FCC235-6C0F-46EF-B2CD-BA409B5DD1C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147FD1-FE2E-48AA-B361-D37048BECCE9}"/>
              </a:ext>
            </a:extLst>
          </p:cNvPr>
          <p:cNvSpPr>
            <a:spLocks noGrp="1"/>
          </p:cNvSpPr>
          <p:nvPr>
            <p:ph type="dt" sz="half" idx="10"/>
          </p:nvPr>
        </p:nvSpPr>
        <p:spPr/>
        <p:txBody>
          <a:bodyPr/>
          <a:lstStyle/>
          <a:p>
            <a:fld id="{E7338B55-1B63-4525-8579-0E0D9B497003}" type="datetime1">
              <a:rPr lang="zh-CN" altLang="en-US" smtClean="0"/>
              <a:t>2021/10/14</a:t>
            </a:fld>
            <a:endParaRPr lang="zh-CN" altLang="en-US"/>
          </a:p>
        </p:txBody>
      </p:sp>
      <p:sp>
        <p:nvSpPr>
          <p:cNvPr id="5" name="页脚占位符 4">
            <a:extLst>
              <a:ext uri="{FF2B5EF4-FFF2-40B4-BE49-F238E27FC236}">
                <a16:creationId xmlns:a16="http://schemas.microsoft.com/office/drawing/2014/main" id="{EFAB5F1E-B278-4B06-AB19-E6D09C314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7658B-49C0-46F7-9F4E-E2A5ED188D61}"/>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57340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B7AAAC-EEC5-4F7F-A963-8B272F1732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4232DB-5776-4104-97A4-234C9B9A17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9601D6-F0EE-45DA-A0E9-93418EF1ECF5}"/>
              </a:ext>
            </a:extLst>
          </p:cNvPr>
          <p:cNvSpPr>
            <a:spLocks noGrp="1"/>
          </p:cNvSpPr>
          <p:nvPr>
            <p:ph type="dt" sz="half" idx="10"/>
          </p:nvPr>
        </p:nvSpPr>
        <p:spPr/>
        <p:txBody>
          <a:bodyPr/>
          <a:lstStyle/>
          <a:p>
            <a:fld id="{14549C6A-7918-436A-9B9B-158B8FD365A6}" type="datetime1">
              <a:rPr lang="zh-CN" altLang="en-US" smtClean="0"/>
              <a:t>2021/10/14</a:t>
            </a:fld>
            <a:endParaRPr lang="zh-CN" altLang="en-US"/>
          </a:p>
        </p:txBody>
      </p:sp>
      <p:sp>
        <p:nvSpPr>
          <p:cNvPr id="5" name="页脚占位符 4">
            <a:extLst>
              <a:ext uri="{FF2B5EF4-FFF2-40B4-BE49-F238E27FC236}">
                <a16:creationId xmlns:a16="http://schemas.microsoft.com/office/drawing/2014/main" id="{CC483C8F-5404-4455-8721-D81F1D6CFC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FA9AA2-E0F6-4CF9-9F70-5913DF075AD0}"/>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335743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074D7-290D-477C-8993-52DBA5EA2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AC8A1B-15DE-49C2-BEA6-09045C57FC5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5B2584-0276-491E-80B4-84E0C4F00581}"/>
              </a:ext>
            </a:extLst>
          </p:cNvPr>
          <p:cNvSpPr>
            <a:spLocks noGrp="1"/>
          </p:cNvSpPr>
          <p:nvPr>
            <p:ph type="dt" sz="half" idx="10"/>
          </p:nvPr>
        </p:nvSpPr>
        <p:spPr/>
        <p:txBody>
          <a:bodyPr/>
          <a:lstStyle/>
          <a:p>
            <a:fld id="{DC6EFC06-128E-419D-B759-749D4651E901}" type="datetime1">
              <a:rPr lang="zh-CN" altLang="en-US" smtClean="0"/>
              <a:t>2021/10/14</a:t>
            </a:fld>
            <a:endParaRPr lang="zh-CN" altLang="en-US"/>
          </a:p>
        </p:txBody>
      </p:sp>
      <p:sp>
        <p:nvSpPr>
          <p:cNvPr id="5" name="页脚占位符 4">
            <a:extLst>
              <a:ext uri="{FF2B5EF4-FFF2-40B4-BE49-F238E27FC236}">
                <a16:creationId xmlns:a16="http://schemas.microsoft.com/office/drawing/2014/main" id="{28485C63-90F6-4FB6-AC5A-E2C3B970E5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C8EDA9-D8D8-41D8-9181-1B2115BF3C72}"/>
              </a:ext>
            </a:extLst>
          </p:cNvPr>
          <p:cNvSpPr>
            <a:spLocks noGrp="1"/>
          </p:cNvSpPr>
          <p:nvPr>
            <p:ph type="sldNum" sz="quarter" idx="12"/>
          </p:nvPr>
        </p:nvSpPr>
        <p:spPr/>
        <p:txBody>
          <a:bodyPr/>
          <a:lstStyle/>
          <a:p>
            <a:fld id="{E525ACDC-A695-482C-AFEF-74E13F1F2443}" type="slidenum">
              <a:rPr lang="zh-CN" altLang="en-US" smtClean="0"/>
              <a:pPr/>
              <a:t>‹#›</a:t>
            </a:fld>
            <a:r>
              <a:rPr lang="en-US" altLang="zh-CN" dirty="0"/>
              <a:t>/30</a:t>
            </a:r>
            <a:endParaRPr lang="zh-CN" altLang="en-US" dirty="0"/>
          </a:p>
        </p:txBody>
      </p:sp>
    </p:spTree>
    <p:extLst>
      <p:ext uri="{BB962C8B-B14F-4D97-AF65-F5344CB8AC3E}">
        <p14:creationId xmlns:p14="http://schemas.microsoft.com/office/powerpoint/2010/main" val="9929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BD121-5318-4C8C-813B-91816A4608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B3EA51-CC4B-4DBF-925A-58AE5ECE6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82B4B9-DD00-4FA8-A6B3-AD3103426DDA}"/>
              </a:ext>
            </a:extLst>
          </p:cNvPr>
          <p:cNvSpPr>
            <a:spLocks noGrp="1"/>
          </p:cNvSpPr>
          <p:nvPr>
            <p:ph type="dt" sz="half" idx="10"/>
          </p:nvPr>
        </p:nvSpPr>
        <p:spPr/>
        <p:txBody>
          <a:bodyPr/>
          <a:lstStyle/>
          <a:p>
            <a:fld id="{FA8C8939-9998-4B8C-9035-9241FC5CEEFA}" type="datetime1">
              <a:rPr lang="zh-CN" altLang="en-US" smtClean="0"/>
              <a:t>2021/10/14</a:t>
            </a:fld>
            <a:endParaRPr lang="zh-CN" altLang="en-US"/>
          </a:p>
        </p:txBody>
      </p:sp>
      <p:sp>
        <p:nvSpPr>
          <p:cNvPr id="5" name="页脚占位符 4">
            <a:extLst>
              <a:ext uri="{FF2B5EF4-FFF2-40B4-BE49-F238E27FC236}">
                <a16:creationId xmlns:a16="http://schemas.microsoft.com/office/drawing/2014/main" id="{3ED0E750-947C-40F2-A831-57720061D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D1F176-C3E0-4A22-ABBF-073CC0285CBD}"/>
              </a:ext>
            </a:extLst>
          </p:cNvPr>
          <p:cNvSpPr>
            <a:spLocks noGrp="1"/>
          </p:cNvSpPr>
          <p:nvPr>
            <p:ph type="sldNum" sz="quarter" idx="12"/>
          </p:nvPr>
        </p:nvSpPr>
        <p:spPr/>
        <p:txBody>
          <a:bodyPr/>
          <a:lstStyle/>
          <a:p>
            <a:fld id="{E525ACDC-A695-482C-AFEF-74E13F1F2443}" type="slidenum">
              <a:rPr lang="zh-CN" altLang="en-US" smtClean="0"/>
              <a:pPr/>
              <a:t>‹#›</a:t>
            </a:fld>
            <a:r>
              <a:rPr lang="en-US" altLang="zh-CN" dirty="0"/>
              <a:t>/30</a:t>
            </a:r>
            <a:endParaRPr lang="zh-CN" altLang="en-US" dirty="0"/>
          </a:p>
        </p:txBody>
      </p:sp>
    </p:spTree>
    <p:extLst>
      <p:ext uri="{BB962C8B-B14F-4D97-AF65-F5344CB8AC3E}">
        <p14:creationId xmlns:p14="http://schemas.microsoft.com/office/powerpoint/2010/main" val="191993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9751F-9D96-46DF-B31E-587BD72688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C8EB74-111B-4BAC-B8B8-157A7FE4AF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C46263-EC18-4BA0-A1CB-C48E127E1E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1B2D67-126E-4D07-ABCA-4336B45B5450}"/>
              </a:ext>
            </a:extLst>
          </p:cNvPr>
          <p:cNvSpPr>
            <a:spLocks noGrp="1"/>
          </p:cNvSpPr>
          <p:nvPr>
            <p:ph type="dt" sz="half" idx="10"/>
          </p:nvPr>
        </p:nvSpPr>
        <p:spPr/>
        <p:txBody>
          <a:bodyPr/>
          <a:lstStyle/>
          <a:p>
            <a:fld id="{86081421-A599-4EB0-A3DA-30CBE183EA17}" type="datetime1">
              <a:rPr lang="zh-CN" altLang="en-US" smtClean="0"/>
              <a:t>2021/10/14</a:t>
            </a:fld>
            <a:endParaRPr lang="zh-CN" altLang="en-US"/>
          </a:p>
        </p:txBody>
      </p:sp>
      <p:sp>
        <p:nvSpPr>
          <p:cNvPr id="6" name="页脚占位符 5">
            <a:extLst>
              <a:ext uri="{FF2B5EF4-FFF2-40B4-BE49-F238E27FC236}">
                <a16:creationId xmlns:a16="http://schemas.microsoft.com/office/drawing/2014/main" id="{673F3860-983D-4729-A8CA-965A3CAFD5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524F7C-6EE6-4F75-83D7-AED756929D5F}"/>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140265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F1E16-D50F-4A10-8922-D43936EA9C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CA8413-1FD4-4BBD-860E-15A9A2A32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026734-D7EF-4BEB-B3A0-C8034DD930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CECE6C-A6E4-4209-9EED-FE733BC9E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99AC24C-C475-4DCE-AC8B-BE28B1A403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93A501-2FE0-460E-920B-AE35C12E3773}"/>
              </a:ext>
            </a:extLst>
          </p:cNvPr>
          <p:cNvSpPr>
            <a:spLocks noGrp="1"/>
          </p:cNvSpPr>
          <p:nvPr>
            <p:ph type="dt" sz="half" idx="10"/>
          </p:nvPr>
        </p:nvSpPr>
        <p:spPr/>
        <p:txBody>
          <a:bodyPr/>
          <a:lstStyle/>
          <a:p>
            <a:fld id="{60D7FC9A-5F95-4CC7-A2BD-00A29182360C}" type="datetime1">
              <a:rPr lang="zh-CN" altLang="en-US" smtClean="0"/>
              <a:t>2021/10/14</a:t>
            </a:fld>
            <a:endParaRPr lang="zh-CN" altLang="en-US"/>
          </a:p>
        </p:txBody>
      </p:sp>
      <p:sp>
        <p:nvSpPr>
          <p:cNvPr id="8" name="页脚占位符 7">
            <a:extLst>
              <a:ext uri="{FF2B5EF4-FFF2-40B4-BE49-F238E27FC236}">
                <a16:creationId xmlns:a16="http://schemas.microsoft.com/office/drawing/2014/main" id="{6A8668AB-1426-433E-BACF-0959345900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A0E6FE-F7CA-43DA-A2F9-BF2F690142E4}"/>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12249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CF1CB-607E-4777-B86C-765A4BB2B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B84505-8172-4DE3-8736-84E8EBEB1019}"/>
              </a:ext>
            </a:extLst>
          </p:cNvPr>
          <p:cNvSpPr>
            <a:spLocks noGrp="1"/>
          </p:cNvSpPr>
          <p:nvPr>
            <p:ph type="dt" sz="half" idx="10"/>
          </p:nvPr>
        </p:nvSpPr>
        <p:spPr/>
        <p:txBody>
          <a:bodyPr/>
          <a:lstStyle/>
          <a:p>
            <a:fld id="{0C077580-DBE0-418D-B28F-CC3C2770CA6D}" type="datetime1">
              <a:rPr lang="zh-CN" altLang="en-US" smtClean="0"/>
              <a:t>2021/10/14</a:t>
            </a:fld>
            <a:endParaRPr lang="zh-CN" altLang="en-US"/>
          </a:p>
        </p:txBody>
      </p:sp>
      <p:sp>
        <p:nvSpPr>
          <p:cNvPr id="4" name="页脚占位符 3">
            <a:extLst>
              <a:ext uri="{FF2B5EF4-FFF2-40B4-BE49-F238E27FC236}">
                <a16:creationId xmlns:a16="http://schemas.microsoft.com/office/drawing/2014/main" id="{D16486E3-8E07-4E30-9EB8-38B0512AB5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9E651F-20C8-45FB-A8A9-AE4A26D4A5B1}"/>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69674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234E1D-7303-472F-80ED-98C6056A0D6D}"/>
              </a:ext>
            </a:extLst>
          </p:cNvPr>
          <p:cNvSpPr>
            <a:spLocks noGrp="1"/>
          </p:cNvSpPr>
          <p:nvPr>
            <p:ph type="dt" sz="half" idx="10"/>
          </p:nvPr>
        </p:nvSpPr>
        <p:spPr/>
        <p:txBody>
          <a:bodyPr/>
          <a:lstStyle/>
          <a:p>
            <a:fld id="{EEE4420C-3DFC-4FE3-BAAD-2FA11F1F804E}" type="datetime1">
              <a:rPr lang="zh-CN" altLang="en-US" smtClean="0"/>
              <a:t>2021/10/14</a:t>
            </a:fld>
            <a:endParaRPr lang="zh-CN" altLang="en-US"/>
          </a:p>
        </p:txBody>
      </p:sp>
      <p:sp>
        <p:nvSpPr>
          <p:cNvPr id="3" name="页脚占位符 2">
            <a:extLst>
              <a:ext uri="{FF2B5EF4-FFF2-40B4-BE49-F238E27FC236}">
                <a16:creationId xmlns:a16="http://schemas.microsoft.com/office/drawing/2014/main" id="{6473E858-5D24-4FC4-947C-5663D6E56F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C466B0-1E85-4A1B-BA54-C083056D6AAF}"/>
              </a:ext>
            </a:extLst>
          </p:cNvPr>
          <p:cNvSpPr>
            <a:spLocks noGrp="1"/>
          </p:cNvSpPr>
          <p:nvPr>
            <p:ph type="sldNum" sz="quarter" idx="12"/>
          </p:nvPr>
        </p:nvSpPr>
        <p:spPr/>
        <p:txBody>
          <a:bodyPr/>
          <a:lstStyle/>
          <a:p>
            <a:fld id="{E525ACDC-A695-482C-AFEF-74E13F1F2443}" type="slidenum">
              <a:rPr lang="zh-CN" altLang="en-US" smtClean="0"/>
              <a:pPr/>
              <a:t>‹#›</a:t>
            </a:fld>
            <a:r>
              <a:rPr lang="en-US" altLang="zh-CN" dirty="0"/>
              <a:t>/30</a:t>
            </a:r>
            <a:endParaRPr lang="zh-CN" altLang="en-US" dirty="0"/>
          </a:p>
        </p:txBody>
      </p:sp>
    </p:spTree>
    <p:extLst>
      <p:ext uri="{BB962C8B-B14F-4D97-AF65-F5344CB8AC3E}">
        <p14:creationId xmlns:p14="http://schemas.microsoft.com/office/powerpoint/2010/main" val="51117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756-05E6-47CF-884C-3A6A7E732A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707E34-CC08-47E6-A929-BCA9A5F18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AA960D-C4E0-4EE3-9525-2BBA60B24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580205-4ADF-4330-B646-9B1428CA1AC8}"/>
              </a:ext>
            </a:extLst>
          </p:cNvPr>
          <p:cNvSpPr>
            <a:spLocks noGrp="1"/>
          </p:cNvSpPr>
          <p:nvPr>
            <p:ph type="dt" sz="half" idx="10"/>
          </p:nvPr>
        </p:nvSpPr>
        <p:spPr/>
        <p:txBody>
          <a:bodyPr/>
          <a:lstStyle/>
          <a:p>
            <a:fld id="{6EF02C4F-33F6-4D19-917B-15EAAAED3638}" type="datetime1">
              <a:rPr lang="zh-CN" altLang="en-US" smtClean="0"/>
              <a:t>2021/10/14</a:t>
            </a:fld>
            <a:endParaRPr lang="zh-CN" altLang="en-US"/>
          </a:p>
        </p:txBody>
      </p:sp>
      <p:sp>
        <p:nvSpPr>
          <p:cNvPr id="6" name="页脚占位符 5">
            <a:extLst>
              <a:ext uri="{FF2B5EF4-FFF2-40B4-BE49-F238E27FC236}">
                <a16:creationId xmlns:a16="http://schemas.microsoft.com/office/drawing/2014/main" id="{06B5306F-5300-482A-870D-49107556F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47C06B-97AE-4286-A89E-BC73667E082C}"/>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206241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3F581-037A-420F-9E00-BE5F1C2383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07300C-BFD2-4CA5-A078-4AA22B447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A16421-AC89-4BA4-B3AE-A420CA735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5B6AF5-8B3B-4B57-BF5E-D61ACD60D545}"/>
              </a:ext>
            </a:extLst>
          </p:cNvPr>
          <p:cNvSpPr>
            <a:spLocks noGrp="1"/>
          </p:cNvSpPr>
          <p:nvPr>
            <p:ph type="dt" sz="half" idx="10"/>
          </p:nvPr>
        </p:nvSpPr>
        <p:spPr/>
        <p:txBody>
          <a:bodyPr/>
          <a:lstStyle/>
          <a:p>
            <a:fld id="{3390CCB6-6AA1-4C00-B6BD-4FB35310E59C}" type="datetime1">
              <a:rPr lang="zh-CN" altLang="en-US" smtClean="0"/>
              <a:t>2021/10/14</a:t>
            </a:fld>
            <a:endParaRPr lang="zh-CN" altLang="en-US"/>
          </a:p>
        </p:txBody>
      </p:sp>
      <p:sp>
        <p:nvSpPr>
          <p:cNvPr id="6" name="页脚占位符 5">
            <a:extLst>
              <a:ext uri="{FF2B5EF4-FFF2-40B4-BE49-F238E27FC236}">
                <a16:creationId xmlns:a16="http://schemas.microsoft.com/office/drawing/2014/main" id="{D59EAF06-ADFD-42DB-B726-928D798DE4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85D646-8934-4DBC-9FD9-D98AD40CF07C}"/>
              </a:ext>
            </a:extLst>
          </p:cNvPr>
          <p:cNvSpPr>
            <a:spLocks noGrp="1"/>
          </p:cNvSpPr>
          <p:nvPr>
            <p:ph type="sldNum" sz="quarter" idx="12"/>
          </p:nvPr>
        </p:nvSpPr>
        <p:spPr/>
        <p:txBody>
          <a:body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162029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6C7089-39BA-4361-B44D-0A9A2F126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12FDFB-DF18-45F1-9718-D7964FD4C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2AC2DB-0046-4A7E-838B-7D9E98509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F8F29-8F44-4B3F-9894-2CEB2AC56458}" type="datetime1">
              <a:rPr lang="zh-CN" altLang="en-US" smtClean="0"/>
              <a:t>2021/10/14</a:t>
            </a:fld>
            <a:endParaRPr lang="zh-CN" altLang="en-US"/>
          </a:p>
        </p:txBody>
      </p:sp>
      <p:sp>
        <p:nvSpPr>
          <p:cNvPr id="5" name="页脚占位符 4">
            <a:extLst>
              <a:ext uri="{FF2B5EF4-FFF2-40B4-BE49-F238E27FC236}">
                <a16:creationId xmlns:a16="http://schemas.microsoft.com/office/drawing/2014/main" id="{74D6DB6B-92D2-4F2B-8833-E5E9DE52F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47E4BE-2C18-4E5E-999B-FEE8774C4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5ACDC-A695-482C-AFEF-74E13F1F2443}" type="slidenum">
              <a:rPr lang="zh-CN" altLang="en-US" smtClean="0"/>
              <a:t>‹#›</a:t>
            </a:fld>
            <a:endParaRPr lang="zh-CN" altLang="en-US"/>
          </a:p>
        </p:txBody>
      </p:sp>
    </p:spTree>
    <p:extLst>
      <p:ext uri="{BB962C8B-B14F-4D97-AF65-F5344CB8AC3E}">
        <p14:creationId xmlns:p14="http://schemas.microsoft.com/office/powerpoint/2010/main" val="194891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D8DF7-1316-48F2-BABA-52398B62B09A}"/>
              </a:ext>
            </a:extLst>
          </p:cNvPr>
          <p:cNvSpPr>
            <a:spLocks noGrp="1"/>
          </p:cNvSpPr>
          <p:nvPr>
            <p:ph type="ctrTitle"/>
          </p:nvPr>
        </p:nvSpPr>
        <p:spPr>
          <a:xfrm>
            <a:off x="1001009" y="1813418"/>
            <a:ext cx="10120017" cy="1719491"/>
          </a:xfrm>
        </p:spPr>
        <p:txBody>
          <a:bodyPr>
            <a:normAutofit/>
          </a:bodyPr>
          <a:lstStyle/>
          <a:p>
            <a:r>
              <a:rPr lang="zh-CN" altLang="en-US" sz="4800" b="1" dirty="0">
                <a:latin typeface="华文仿宋" panose="02010600040101010101" pitchFamily="2" charset="-122"/>
                <a:ea typeface="华文仿宋" panose="02010600040101010101" pitchFamily="2" charset="-122"/>
                <a:cs typeface="Aharoni" panose="02010803020104030203" pitchFamily="2" charset="-79"/>
              </a:rPr>
              <a:t>动态位置大数据差分隐私划分发布</a:t>
            </a:r>
            <a:br>
              <a:rPr lang="en-US" altLang="zh-CN" sz="4800" b="1" dirty="0">
                <a:latin typeface="华文仿宋" panose="02010600040101010101" pitchFamily="2" charset="-122"/>
                <a:ea typeface="华文仿宋" panose="02010600040101010101" pitchFamily="2" charset="-122"/>
                <a:cs typeface="Aharoni" panose="02010803020104030203" pitchFamily="2" charset="-79"/>
              </a:rPr>
            </a:br>
            <a:r>
              <a:rPr lang="zh-CN" altLang="en-US" sz="4800" b="1" dirty="0">
                <a:latin typeface="华文仿宋" panose="02010600040101010101" pitchFamily="2" charset="-122"/>
                <a:ea typeface="华文仿宋" panose="02010600040101010101" pitchFamily="2" charset="-122"/>
                <a:cs typeface="Aharoni" panose="02010803020104030203" pitchFamily="2" charset="-79"/>
              </a:rPr>
              <a:t>技术研究</a:t>
            </a:r>
          </a:p>
        </p:txBody>
      </p:sp>
      <p:sp>
        <p:nvSpPr>
          <p:cNvPr id="6" name="文本框 5">
            <a:extLst>
              <a:ext uri="{FF2B5EF4-FFF2-40B4-BE49-F238E27FC236}">
                <a16:creationId xmlns:a16="http://schemas.microsoft.com/office/drawing/2014/main" id="{1BD6E9AE-F6FD-40C7-981E-85E87096411E}"/>
              </a:ext>
            </a:extLst>
          </p:cNvPr>
          <p:cNvSpPr txBox="1"/>
          <p:nvPr/>
        </p:nvSpPr>
        <p:spPr>
          <a:xfrm>
            <a:off x="4376492" y="4115457"/>
            <a:ext cx="3125755" cy="883768"/>
          </a:xfrm>
          <a:prstGeom prst="rect">
            <a:avLst/>
          </a:prstGeom>
          <a:noFill/>
        </p:spPr>
        <p:txBody>
          <a:bodyPr wrap="square" rtlCol="0">
            <a:spAutoFit/>
          </a:bodyPr>
          <a:lstStyle/>
          <a:p>
            <a:pPr algn="ctr">
              <a:lnSpc>
                <a:spcPct val="150000"/>
              </a:lnSpc>
            </a:pPr>
            <a:r>
              <a:rPr lang="zh-CN" altLang="en-US" b="1" dirty="0">
                <a:latin typeface="华文仿宋" panose="02010600040101010101" pitchFamily="2" charset="-122"/>
                <a:ea typeface="华文仿宋" panose="02010600040101010101" pitchFamily="2" charset="-122"/>
                <a:cs typeface="Times New Roman" panose="02020603050405020304" pitchFamily="18" charset="0"/>
              </a:rPr>
              <a:t>汇报人：黄其涵</a:t>
            </a:r>
            <a:endParaRPr lang="en-US" altLang="zh-CN" b="1" dirty="0">
              <a:latin typeface="华文仿宋" panose="02010600040101010101" pitchFamily="2" charset="-122"/>
              <a:ea typeface="华文仿宋" panose="02010600040101010101" pitchFamily="2" charset="-122"/>
              <a:cs typeface="Times New Roman" panose="02020603050405020304" pitchFamily="18" charset="0"/>
            </a:endParaRPr>
          </a:p>
          <a:p>
            <a:pPr algn="ctr">
              <a:lnSpc>
                <a:spcPct val="150000"/>
              </a:lnSpc>
            </a:pPr>
            <a:r>
              <a:rPr lang="zh-CN" altLang="en-US" b="1" dirty="0">
                <a:latin typeface="华文仿宋" panose="02010600040101010101" pitchFamily="2" charset="-122"/>
                <a:ea typeface="华文仿宋" panose="02010600040101010101" pitchFamily="2" charset="-122"/>
                <a:cs typeface="Times New Roman" panose="02020603050405020304" pitchFamily="18" charset="0"/>
              </a:rPr>
              <a:t>    导师：章静</a:t>
            </a:r>
          </a:p>
        </p:txBody>
      </p:sp>
      <p:sp>
        <p:nvSpPr>
          <p:cNvPr id="8" name="文本框 7">
            <a:extLst>
              <a:ext uri="{FF2B5EF4-FFF2-40B4-BE49-F238E27FC236}">
                <a16:creationId xmlns:a16="http://schemas.microsoft.com/office/drawing/2014/main" id="{CD2B23B7-2E74-4768-8FEF-7F6532BFEB44}"/>
              </a:ext>
            </a:extLst>
          </p:cNvPr>
          <p:cNvSpPr txBox="1"/>
          <p:nvPr/>
        </p:nvSpPr>
        <p:spPr>
          <a:xfrm>
            <a:off x="4181388" y="6359758"/>
            <a:ext cx="7901126" cy="369332"/>
          </a:xfrm>
          <a:prstGeom prst="rect">
            <a:avLst/>
          </a:prstGeom>
          <a:noFill/>
        </p:spPr>
        <p:txBody>
          <a:bodyPr wrap="square">
            <a:spAutoFit/>
          </a:bodyPr>
          <a:lstStyle/>
          <a:p>
            <a:r>
              <a:rPr lang="en-US" altLang="zh-CN"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rPr>
              <a:t>大数据发布隐私保护研究</a:t>
            </a:r>
            <a:r>
              <a:rPr lang="en-US" altLang="zh-CN"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rPr>
              <a:t>，晏燕，博士学位论文，兰州理工大学，</a:t>
            </a:r>
            <a:r>
              <a:rPr lang="en-US" altLang="zh-CN"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rPr>
              <a:t>2018</a:t>
            </a:r>
            <a:endParaRPr lang="zh-CN" altLang="en-US"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723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0931882-5F47-492E-BCBA-4FFCCD6DAB59}"/>
              </a:ext>
            </a:extLst>
          </p:cNvPr>
          <p:cNvSpPr/>
          <p:nvPr/>
        </p:nvSpPr>
        <p:spPr>
          <a:xfrm>
            <a:off x="7731020" y="2692209"/>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灯片编号占位符 2">
            <a:extLst>
              <a:ext uri="{FF2B5EF4-FFF2-40B4-BE49-F238E27FC236}">
                <a16:creationId xmlns:a16="http://schemas.microsoft.com/office/drawing/2014/main" id="{8F69EB55-8081-4B64-9B1B-64B37F09E1A8}"/>
              </a:ext>
            </a:extLst>
          </p:cNvPr>
          <p:cNvSpPr>
            <a:spLocks noGrp="1"/>
          </p:cNvSpPr>
          <p:nvPr>
            <p:ph type="sldNum" sz="quarter" idx="12"/>
          </p:nvPr>
        </p:nvSpPr>
        <p:spPr/>
        <p:txBody>
          <a:bodyPr/>
          <a:lstStyle/>
          <a:p>
            <a:fld id="{E525ACDC-A695-482C-AFEF-74E13F1F2443}" type="slidenum">
              <a:rPr lang="zh-CN" altLang="en-US" smtClean="0"/>
              <a:t>10</a:t>
            </a:fld>
            <a:endParaRPr lang="zh-CN" altLang="en-US"/>
          </a:p>
        </p:txBody>
      </p:sp>
      <p:sp>
        <p:nvSpPr>
          <p:cNvPr id="7" name="文本框 6">
            <a:extLst>
              <a:ext uri="{FF2B5EF4-FFF2-40B4-BE49-F238E27FC236}">
                <a16:creationId xmlns:a16="http://schemas.microsoft.com/office/drawing/2014/main" id="{746D36AD-930A-48E1-9219-0498B3162E28}"/>
              </a:ext>
            </a:extLst>
          </p:cNvPr>
          <p:cNvSpPr txBox="1"/>
          <p:nvPr/>
        </p:nvSpPr>
        <p:spPr>
          <a:xfrm>
            <a:off x="882026" y="1219389"/>
            <a:ext cx="609506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2.2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噪声来源</a:t>
            </a:r>
          </a:p>
        </p:txBody>
      </p:sp>
      <p:sp>
        <p:nvSpPr>
          <p:cNvPr id="10" name="文本框 9">
            <a:extLst>
              <a:ext uri="{FF2B5EF4-FFF2-40B4-BE49-F238E27FC236}">
                <a16:creationId xmlns:a16="http://schemas.microsoft.com/office/drawing/2014/main" id="{24A41D86-DB1B-4C70-8CDA-8BD6A1CDEF72}"/>
              </a:ext>
            </a:extLst>
          </p:cNvPr>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Preliminaries</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pic>
        <p:nvPicPr>
          <p:cNvPr id="11" name="图片 10">
            <a:extLst>
              <a:ext uri="{FF2B5EF4-FFF2-40B4-BE49-F238E27FC236}">
                <a16:creationId xmlns:a16="http://schemas.microsoft.com/office/drawing/2014/main" id="{06FAB0F9-88F9-487B-B97E-A046DCAFCADE}"/>
              </a:ext>
            </a:extLst>
          </p:cNvPr>
          <p:cNvPicPr>
            <a:picLocks noChangeAspect="1"/>
          </p:cNvPicPr>
          <p:nvPr/>
        </p:nvPicPr>
        <p:blipFill>
          <a:blip r:embed="rId2"/>
          <a:stretch>
            <a:fillRect/>
          </a:stretch>
        </p:blipFill>
        <p:spPr>
          <a:xfrm>
            <a:off x="634219" y="2221059"/>
            <a:ext cx="5225300" cy="2522417"/>
          </a:xfrm>
          <a:prstGeom prst="rect">
            <a:avLst/>
          </a:prstGeom>
        </p:spPr>
      </p:pic>
      <p:pic>
        <p:nvPicPr>
          <p:cNvPr id="15" name="图片 14">
            <a:extLst>
              <a:ext uri="{FF2B5EF4-FFF2-40B4-BE49-F238E27FC236}">
                <a16:creationId xmlns:a16="http://schemas.microsoft.com/office/drawing/2014/main" id="{9F29BA8D-FB14-4658-9B08-A06714CE4972}"/>
              </a:ext>
            </a:extLst>
          </p:cNvPr>
          <p:cNvPicPr>
            <a:picLocks noChangeAspect="1"/>
          </p:cNvPicPr>
          <p:nvPr/>
        </p:nvPicPr>
        <p:blipFill>
          <a:blip r:embed="rId3"/>
          <a:stretch>
            <a:fillRect/>
          </a:stretch>
        </p:blipFill>
        <p:spPr>
          <a:xfrm>
            <a:off x="6317688" y="2284445"/>
            <a:ext cx="5559962" cy="2450153"/>
          </a:xfrm>
          <a:prstGeom prst="rect">
            <a:avLst/>
          </a:prstGeom>
        </p:spPr>
      </p:pic>
      <p:pic>
        <p:nvPicPr>
          <p:cNvPr id="17" name="图片 16">
            <a:extLst>
              <a:ext uri="{FF2B5EF4-FFF2-40B4-BE49-F238E27FC236}">
                <a16:creationId xmlns:a16="http://schemas.microsoft.com/office/drawing/2014/main" id="{AEEEF5C8-49F0-49A7-8558-031FBF4A1F9F}"/>
              </a:ext>
            </a:extLst>
          </p:cNvPr>
          <p:cNvPicPr>
            <a:picLocks noChangeAspect="1"/>
          </p:cNvPicPr>
          <p:nvPr/>
        </p:nvPicPr>
        <p:blipFill>
          <a:blip r:embed="rId4"/>
          <a:stretch>
            <a:fillRect/>
          </a:stretch>
        </p:blipFill>
        <p:spPr>
          <a:xfrm>
            <a:off x="3684150" y="5184303"/>
            <a:ext cx="5062467" cy="485262"/>
          </a:xfrm>
          <a:prstGeom prst="rect">
            <a:avLst/>
          </a:prstGeom>
        </p:spPr>
      </p:pic>
    </p:spTree>
    <p:extLst>
      <p:ext uri="{BB962C8B-B14F-4D97-AF65-F5344CB8AC3E}">
        <p14:creationId xmlns:p14="http://schemas.microsoft.com/office/powerpoint/2010/main" val="225195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1F00D1-EC18-4CCE-9486-612572F365AD}"/>
              </a:ext>
            </a:extLst>
          </p:cNvPr>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cxnSp>
        <p:nvCxnSpPr>
          <p:cNvPr id="8" name="直接连接符 7">
            <a:extLst>
              <a:ext uri="{FF2B5EF4-FFF2-40B4-BE49-F238E27FC236}">
                <a16:creationId xmlns:a16="http://schemas.microsoft.com/office/drawing/2014/main" id="{51E895FF-5CF7-4E9B-BBFC-E2563BE5C7FE}"/>
              </a:ext>
            </a:extLst>
          </p:cNvPr>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a:extLst>
              <a:ext uri="{FF2B5EF4-FFF2-40B4-BE49-F238E27FC236}">
                <a16:creationId xmlns:a16="http://schemas.microsoft.com/office/drawing/2014/main" id="{B86CFE6A-9624-43E7-BDC7-506526002D2A}"/>
              </a:ext>
            </a:extLst>
          </p:cNvPr>
          <p:cNvSpPr txBox="1"/>
          <p:nvPr/>
        </p:nvSpPr>
        <p:spPr>
          <a:xfrm>
            <a:off x="4884584" y="4010983"/>
            <a:ext cx="2322938" cy="430887"/>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bg1"/>
                </a:solidFill>
                <a:latin typeface="Aharoni" panose="02010803020104030203" pitchFamily="2" charset="-79"/>
                <a:ea typeface="微软雅黑" panose="020B0503020204020204" pitchFamily="34" charset="-122"/>
                <a:cs typeface="Aharoni" panose="02010803020104030203" pitchFamily="2" charset="-79"/>
                <a:sym typeface="Arial" panose="020B0604020202020204" pitchFamily="34" charset="0"/>
              </a:rPr>
              <a:t>Methodology</a:t>
            </a:r>
            <a:endParaRPr lang="en-US" altLang="zh-CN" b="1" dirty="0">
              <a:solidFill>
                <a:schemeClr val="bg1"/>
              </a:solidFill>
              <a:latin typeface="Aharoni" panose="02010803020104030203" pitchFamily="2" charset="-79"/>
              <a:ea typeface="微软雅黑" panose="020B0503020204020204" pitchFamily="34" charset="-122"/>
              <a:cs typeface="Aharoni" panose="02010803020104030203" pitchFamily="2" charset="-79"/>
              <a:sym typeface="Arial" panose="020B0604020202020204" pitchFamily="34" charset="0"/>
            </a:endParaRPr>
          </a:p>
        </p:txBody>
      </p:sp>
      <p:sp>
        <p:nvSpPr>
          <p:cNvPr id="10" name="矩形 259">
            <a:extLst>
              <a:ext uri="{FF2B5EF4-FFF2-40B4-BE49-F238E27FC236}">
                <a16:creationId xmlns:a16="http://schemas.microsoft.com/office/drawing/2014/main" id="{E424933B-6C6A-4149-A93E-A9306186F007}"/>
              </a:ext>
            </a:extLst>
          </p:cNvPr>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937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12</a:t>
            </a:fld>
            <a:endParaRPr lang="zh-CN" altLang="en-US" dirty="0"/>
          </a:p>
        </p:txBody>
      </p:sp>
      <p:sp>
        <p:nvSpPr>
          <p:cNvPr id="7" name="文本框 6">
            <a:extLst>
              <a:ext uri="{FF2B5EF4-FFF2-40B4-BE49-F238E27FC236}">
                <a16:creationId xmlns:a16="http://schemas.microsoft.com/office/drawing/2014/main" id="{EFD1B051-7F83-4155-ACFC-479D97C25139}"/>
              </a:ext>
            </a:extLst>
          </p:cNvPr>
          <p:cNvSpPr txBox="1"/>
          <p:nvPr/>
        </p:nvSpPr>
        <p:spPr>
          <a:xfrm>
            <a:off x="991562" y="916474"/>
            <a:ext cx="6723132"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分层差分隐私混合划分发布算法设计</a:t>
            </a:r>
          </a:p>
        </p:txBody>
      </p:sp>
      <p:sp>
        <p:nvSpPr>
          <p:cNvPr id="11" name="文本框 10">
            <a:extLst>
              <a:ext uri="{FF2B5EF4-FFF2-40B4-BE49-F238E27FC236}">
                <a16:creationId xmlns:a16="http://schemas.microsoft.com/office/drawing/2014/main" id="{354F4446-DBDE-4FF9-9A5D-E0CD109DC501}"/>
              </a:ext>
            </a:extLst>
          </p:cNvPr>
          <p:cNvSpPr txBox="1"/>
          <p:nvPr/>
        </p:nvSpPr>
        <p:spPr>
          <a:xfrm>
            <a:off x="1680097" y="2376502"/>
            <a:ext cx="8174115" cy="2246769"/>
          </a:xfrm>
          <a:prstGeom prst="rect">
            <a:avLst/>
          </a:prstGeom>
          <a:noFill/>
        </p:spPr>
        <p:txBody>
          <a:bodyPr wrap="square">
            <a:spAutoFit/>
          </a:bodyPr>
          <a:lstStyle/>
          <a:p>
            <a:r>
              <a:rPr lang="en-US" altLang="zh-CN" sz="2800" b="1" dirty="0">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800"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1" dirty="0">
                <a:latin typeface="华文仿宋" panose="02010600040101010101" pitchFamily="2" charset="-122"/>
                <a:ea typeface="华文仿宋" panose="02010600040101010101" pitchFamily="2" charset="-122"/>
              </a:rPr>
              <a:t>首先对采样时间上的位置大数据集进行密度自适应网格划分，形成位置点的空间聚类；</a:t>
            </a:r>
            <a:endParaRPr lang="en-US" altLang="zh-CN" sz="2800" b="1" dirty="0">
              <a:latin typeface="华文仿宋" panose="02010600040101010101" pitchFamily="2" charset="-122"/>
              <a:ea typeface="华文仿宋" panose="02010600040101010101" pitchFamily="2" charset="-122"/>
            </a:endParaRPr>
          </a:p>
          <a:p>
            <a:endParaRPr lang="en-US" altLang="zh-CN" sz="2800" b="1" dirty="0">
              <a:latin typeface="华文仿宋" panose="02010600040101010101" pitchFamily="2" charset="-122"/>
              <a:ea typeface="华文仿宋" panose="02010600040101010101" pitchFamily="2" charset="-122"/>
            </a:endParaRPr>
          </a:p>
          <a:p>
            <a:r>
              <a:rPr lang="en-US" altLang="zh-CN" sz="2800" b="1" dirty="0">
                <a:latin typeface="Times New Roman" panose="02020603050405020304" pitchFamily="18" charset="0"/>
                <a:ea typeface="华文仿宋" panose="02010600040101010101" pitchFamily="2" charset="-122"/>
                <a:cs typeface="Times New Roman" panose="02020603050405020304" pitchFamily="18" charset="0"/>
              </a:rPr>
              <a:t>2</a:t>
            </a:r>
            <a:r>
              <a:rPr lang="zh-CN" altLang="en-US" sz="2800"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800" b="1" dirty="0">
                <a:latin typeface="华文仿宋" panose="02010600040101010101" pitchFamily="2" charset="-122"/>
                <a:ea typeface="华文仿宋" panose="02010600040101010101" pitchFamily="2" charset="-122"/>
              </a:rPr>
              <a:t>然后对不同的密度区域分别采取不同的二次划分策略，进一步均衡噪声误差和均匀假设误差。</a:t>
            </a:r>
          </a:p>
        </p:txBody>
      </p:sp>
    </p:spTree>
    <p:extLst>
      <p:ext uri="{BB962C8B-B14F-4D97-AF65-F5344CB8AC3E}">
        <p14:creationId xmlns:p14="http://schemas.microsoft.com/office/powerpoint/2010/main" val="180252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920545" y="913099"/>
            <a:ext cx="5613420"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3.1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密度自适应网格划分方法设计</a:t>
            </a:r>
            <a:endParaRPr lang="zh-CN" altLang="en-US" sz="28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13</a:t>
            </a:fld>
            <a:endParaRPr lang="zh-CN" altLang="en-US" dirty="0"/>
          </a:p>
        </p:txBody>
      </p:sp>
      <p:pic>
        <p:nvPicPr>
          <p:cNvPr id="4" name="图片 3">
            <a:extLst>
              <a:ext uri="{FF2B5EF4-FFF2-40B4-BE49-F238E27FC236}">
                <a16:creationId xmlns:a16="http://schemas.microsoft.com/office/drawing/2014/main" id="{468918DF-CEEF-496A-972C-173F6F522DE9}"/>
              </a:ext>
            </a:extLst>
          </p:cNvPr>
          <p:cNvPicPr>
            <a:picLocks noChangeAspect="1"/>
          </p:cNvPicPr>
          <p:nvPr/>
        </p:nvPicPr>
        <p:blipFill>
          <a:blip r:embed="rId2"/>
          <a:stretch>
            <a:fillRect/>
          </a:stretch>
        </p:blipFill>
        <p:spPr>
          <a:xfrm>
            <a:off x="262820" y="1926453"/>
            <a:ext cx="4530344" cy="3690646"/>
          </a:xfrm>
          <a:prstGeom prst="rect">
            <a:avLst/>
          </a:prstGeom>
        </p:spPr>
      </p:pic>
      <p:sp>
        <p:nvSpPr>
          <p:cNvPr id="9" name="文本框 8">
            <a:extLst>
              <a:ext uri="{FF2B5EF4-FFF2-40B4-BE49-F238E27FC236}">
                <a16:creationId xmlns:a16="http://schemas.microsoft.com/office/drawing/2014/main" id="{92AD113B-691B-408C-981E-01619C9714E5}"/>
              </a:ext>
            </a:extLst>
          </p:cNvPr>
          <p:cNvSpPr txBox="1"/>
          <p:nvPr/>
        </p:nvSpPr>
        <p:spPr>
          <a:xfrm>
            <a:off x="5373210" y="1802162"/>
            <a:ext cx="5980590" cy="1323439"/>
          </a:xfrm>
          <a:prstGeom prst="rect">
            <a:avLst/>
          </a:prstGeom>
          <a:noFill/>
        </p:spPr>
        <p:txBody>
          <a:bodyPr wrap="square">
            <a:spAutoFit/>
          </a:bodyPr>
          <a:lstStyle/>
          <a:p>
            <a:r>
              <a:rPr lang="zh-CN" altLang="en-US" sz="2000" b="1" dirty="0">
                <a:latin typeface="华文仿宋" panose="02010600040101010101" pitchFamily="2" charset="-122"/>
                <a:ea typeface="华文仿宋" panose="02010600040101010101" pitchFamily="2" charset="-122"/>
              </a:rPr>
              <a:t>定义 6.5 低密度阈值：设 </a:t>
            </a:r>
            <a:r>
              <a:rPr lang="zh-CN" altLang="en-US" sz="2000" i="1" dirty="0">
                <a:latin typeface="Cambria Math" panose="02040503050406030204" pitchFamily="18" charset="0"/>
                <a:ea typeface="华文仿宋" panose="02010600040101010101" pitchFamily="2" charset="-122"/>
              </a:rPr>
              <a:t>m </a:t>
            </a:r>
            <a:r>
              <a:rPr lang="zh-CN" altLang="en-US" sz="2000" b="1" dirty="0">
                <a:latin typeface="华文仿宋" panose="02010600040101010101" pitchFamily="2" charset="-122"/>
                <a:ea typeface="华文仿宋" panose="02010600040101010101" pitchFamily="2" charset="-122"/>
              </a:rPr>
              <a:t>为生成的网格单元数目，</a:t>
            </a:r>
            <a:r>
              <a:rPr lang="zh-CN" altLang="en-US" sz="2000" i="1" dirty="0">
                <a:latin typeface="Cambria Math" panose="02040503050406030204" pitchFamily="18" charset="0"/>
                <a:ea typeface="华文仿宋" panose="02010600040101010101" pitchFamily="2" charset="-122"/>
              </a:rPr>
              <a:t>den(G</a:t>
            </a:r>
            <a:r>
              <a:rPr lang="zh-CN" altLang="en-US" sz="2000" i="1" baseline="-25000" dirty="0">
                <a:latin typeface="Cambria Math" panose="02040503050406030204" pitchFamily="18" charset="0"/>
                <a:ea typeface="华文仿宋" panose="02010600040101010101" pitchFamily="2" charset="-122"/>
              </a:rPr>
              <a:t>i</a:t>
            </a:r>
            <a:r>
              <a:rPr lang="zh-CN" altLang="en-US" sz="2000" i="1" dirty="0">
                <a:latin typeface="Cambria Math" panose="02040503050406030204" pitchFamily="18" charset="0"/>
                <a:ea typeface="华文仿宋" panose="02010600040101010101" pitchFamily="2" charset="-122"/>
              </a:rPr>
              <a:t>) </a:t>
            </a:r>
            <a:r>
              <a:rPr lang="zh-CN" altLang="en-US" sz="2000" b="1" dirty="0">
                <a:latin typeface="华文仿宋" panose="02010600040101010101" pitchFamily="2" charset="-122"/>
                <a:ea typeface="华文仿宋" panose="02010600040101010101" pitchFamily="2" charset="-122"/>
              </a:rPr>
              <a:t>为网格密度，用所有网格单元的密度均值与最低密度值进行平均，来表示网格单元密度的较低状态，记为：</a:t>
            </a:r>
            <a:endParaRPr lang="en-US" altLang="zh-CN" sz="2000" b="1" dirty="0">
              <a:latin typeface="华文仿宋" panose="02010600040101010101" pitchFamily="2" charset="-122"/>
              <a:ea typeface="华文仿宋" panose="02010600040101010101" pitchFamily="2" charset="-122"/>
            </a:endParaRPr>
          </a:p>
        </p:txBody>
      </p:sp>
      <p:pic>
        <p:nvPicPr>
          <p:cNvPr id="15" name="图片 14">
            <a:extLst>
              <a:ext uri="{FF2B5EF4-FFF2-40B4-BE49-F238E27FC236}">
                <a16:creationId xmlns:a16="http://schemas.microsoft.com/office/drawing/2014/main" id="{58CDB7D5-703B-41E9-9634-2E19544724E0}"/>
              </a:ext>
            </a:extLst>
          </p:cNvPr>
          <p:cNvPicPr>
            <a:picLocks noChangeAspect="1"/>
          </p:cNvPicPr>
          <p:nvPr/>
        </p:nvPicPr>
        <p:blipFill>
          <a:blip r:embed="rId3"/>
          <a:stretch>
            <a:fillRect/>
          </a:stretch>
        </p:blipFill>
        <p:spPr>
          <a:xfrm>
            <a:off x="5855874" y="3081215"/>
            <a:ext cx="4273547" cy="886323"/>
          </a:xfrm>
          <a:prstGeom prst="rect">
            <a:avLst/>
          </a:prstGeom>
        </p:spPr>
      </p:pic>
      <p:sp>
        <p:nvSpPr>
          <p:cNvPr id="16" name="文本框 15">
            <a:extLst>
              <a:ext uri="{FF2B5EF4-FFF2-40B4-BE49-F238E27FC236}">
                <a16:creationId xmlns:a16="http://schemas.microsoft.com/office/drawing/2014/main" id="{AFB34E99-D9C2-45AD-A62C-522B28553C42}"/>
              </a:ext>
            </a:extLst>
          </p:cNvPr>
          <p:cNvSpPr txBox="1"/>
          <p:nvPr/>
        </p:nvSpPr>
        <p:spPr>
          <a:xfrm>
            <a:off x="10303275" y="3313591"/>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1E5F6E7-18C9-4CC7-BC3F-DA0D00D50756}"/>
              </a:ext>
            </a:extLst>
          </p:cNvPr>
          <p:cNvSpPr txBox="1"/>
          <p:nvPr/>
        </p:nvSpPr>
        <p:spPr>
          <a:xfrm>
            <a:off x="5401321" y="4147348"/>
            <a:ext cx="5980590" cy="1015663"/>
          </a:xfrm>
          <a:prstGeom prst="rect">
            <a:avLst/>
          </a:prstGeom>
          <a:noFill/>
        </p:spPr>
        <p:txBody>
          <a:bodyPr wrap="square">
            <a:spAutoFit/>
          </a:bodyPr>
          <a:lstStyle/>
          <a:p>
            <a:r>
              <a:rPr lang="zh-CN" altLang="en-US" sz="2000" b="1" dirty="0">
                <a:latin typeface="华文仿宋" panose="02010600040101010101" pitchFamily="2" charset="-122"/>
                <a:ea typeface="华文仿宋" panose="02010600040101010101" pitchFamily="2" charset="-122"/>
              </a:rPr>
              <a:t>定义 6.5 高密度阈值：用所有网格单元的密度均值与最高密度值进行平均，来表示网格单元密度的较高状态，记为：</a:t>
            </a:r>
            <a:endParaRPr lang="en-US" altLang="zh-CN" sz="2000" b="1" dirty="0">
              <a:latin typeface="华文仿宋" panose="02010600040101010101" pitchFamily="2" charset="-122"/>
              <a:ea typeface="华文仿宋" panose="02010600040101010101" pitchFamily="2" charset="-122"/>
            </a:endParaRPr>
          </a:p>
        </p:txBody>
      </p:sp>
      <p:pic>
        <p:nvPicPr>
          <p:cNvPr id="19" name="图片 18">
            <a:extLst>
              <a:ext uri="{FF2B5EF4-FFF2-40B4-BE49-F238E27FC236}">
                <a16:creationId xmlns:a16="http://schemas.microsoft.com/office/drawing/2014/main" id="{999435BB-7953-40A7-9293-1154F72A184B}"/>
              </a:ext>
            </a:extLst>
          </p:cNvPr>
          <p:cNvPicPr>
            <a:picLocks noChangeAspect="1"/>
          </p:cNvPicPr>
          <p:nvPr/>
        </p:nvPicPr>
        <p:blipFill>
          <a:blip r:embed="rId4"/>
          <a:stretch>
            <a:fillRect/>
          </a:stretch>
        </p:blipFill>
        <p:spPr>
          <a:xfrm>
            <a:off x="5932072" y="5273225"/>
            <a:ext cx="4256529" cy="834613"/>
          </a:xfrm>
          <a:prstGeom prst="rect">
            <a:avLst/>
          </a:prstGeom>
        </p:spPr>
      </p:pic>
      <p:sp>
        <p:nvSpPr>
          <p:cNvPr id="20" name="文本框 19">
            <a:extLst>
              <a:ext uri="{FF2B5EF4-FFF2-40B4-BE49-F238E27FC236}">
                <a16:creationId xmlns:a16="http://schemas.microsoft.com/office/drawing/2014/main" id="{D046AEAB-F785-484B-85BC-FD509807F531}"/>
              </a:ext>
            </a:extLst>
          </p:cNvPr>
          <p:cNvSpPr txBox="1"/>
          <p:nvPr/>
        </p:nvSpPr>
        <p:spPr>
          <a:xfrm>
            <a:off x="10340263" y="5445713"/>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30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920545" y="913099"/>
            <a:ext cx="5613420"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3.1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密度自适应网格划分方法设计</a:t>
            </a:r>
            <a:endParaRPr lang="zh-CN" altLang="en-US" sz="2800" b="1"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14</a:t>
            </a:fld>
            <a:endParaRPr lang="zh-CN" altLang="en-US" dirty="0"/>
          </a:p>
        </p:txBody>
      </p:sp>
      <p:pic>
        <p:nvPicPr>
          <p:cNvPr id="7" name="图片 6">
            <a:extLst>
              <a:ext uri="{FF2B5EF4-FFF2-40B4-BE49-F238E27FC236}">
                <a16:creationId xmlns:a16="http://schemas.microsoft.com/office/drawing/2014/main" id="{98B288F9-AAF4-4888-96EE-10B2DA7CA18C}"/>
              </a:ext>
            </a:extLst>
          </p:cNvPr>
          <p:cNvPicPr>
            <a:picLocks noChangeAspect="1"/>
          </p:cNvPicPr>
          <p:nvPr/>
        </p:nvPicPr>
        <p:blipFill>
          <a:blip r:embed="rId2"/>
          <a:stretch>
            <a:fillRect/>
          </a:stretch>
        </p:blipFill>
        <p:spPr>
          <a:xfrm>
            <a:off x="538140" y="1682702"/>
            <a:ext cx="4863181" cy="4000441"/>
          </a:xfrm>
          <a:prstGeom prst="rect">
            <a:avLst/>
          </a:prstGeom>
        </p:spPr>
      </p:pic>
      <p:sp>
        <p:nvSpPr>
          <p:cNvPr id="18" name="文本框 17">
            <a:extLst>
              <a:ext uri="{FF2B5EF4-FFF2-40B4-BE49-F238E27FC236}">
                <a16:creationId xmlns:a16="http://schemas.microsoft.com/office/drawing/2014/main" id="{0AA0A402-B00E-48F2-AD2D-193812AAACB6}"/>
              </a:ext>
            </a:extLst>
          </p:cNvPr>
          <p:cNvSpPr txBox="1"/>
          <p:nvPr/>
        </p:nvSpPr>
        <p:spPr>
          <a:xfrm>
            <a:off x="5771662" y="1974762"/>
            <a:ext cx="5882198" cy="3416320"/>
          </a:xfrm>
          <a:prstGeom prst="rect">
            <a:avLst/>
          </a:prstGeom>
          <a:noFill/>
        </p:spPr>
        <p:txBody>
          <a:bodyPr wrap="square">
            <a:spAutoFit/>
          </a:bodyPr>
          <a:lstStyle/>
          <a:p>
            <a:r>
              <a:rPr lang="zh-CN" altLang="en-US" sz="2400" b="1" dirty="0">
                <a:latin typeface="华文仿宋" panose="02010600040101010101" pitchFamily="2" charset="-122"/>
                <a:ea typeface="华文仿宋" panose="02010600040101010101" pitchFamily="2" charset="-122"/>
              </a:rPr>
              <a:t>密度自适应网格划分算法对位置大数据进行了简单的空间聚类，将用户的实际分布划分为：</a:t>
            </a:r>
            <a:endParaRPr lang="en-US" altLang="zh-CN" sz="2400" b="1"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b="1" dirty="0">
                <a:latin typeface="华文仿宋" panose="02010600040101010101" pitchFamily="2" charset="-122"/>
                <a:ea typeface="华文仿宋" panose="02010600040101010101" pitchFamily="2" charset="-122"/>
              </a:rPr>
              <a:t>稠密区域（Ⅰ类网格，如图 6.5 中的网格 A）</a:t>
            </a:r>
            <a:endParaRPr lang="en-US" altLang="zh-CN" sz="2400" b="1"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b="1" dirty="0">
                <a:latin typeface="华文仿宋" panose="02010600040101010101" pitchFamily="2" charset="-122"/>
                <a:ea typeface="华文仿宋" panose="02010600040101010101" pitchFamily="2" charset="-122"/>
              </a:rPr>
              <a:t>稀疏区域（Ⅲ类网格，如图 6.5 中的网格 D）</a:t>
            </a:r>
            <a:endParaRPr lang="en-US" altLang="zh-CN" sz="2400" b="1"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b="1" dirty="0">
                <a:latin typeface="华文仿宋" panose="02010600040101010101" pitchFamily="2" charset="-122"/>
                <a:ea typeface="华文仿宋" panose="02010600040101010101" pitchFamily="2" charset="-122"/>
              </a:rPr>
              <a:t>适中区域（Ⅱ类网格，如图 6.5 中的网格 B 和网格 C）</a:t>
            </a:r>
          </a:p>
        </p:txBody>
      </p:sp>
    </p:spTree>
    <p:extLst>
      <p:ext uri="{BB962C8B-B14F-4D97-AF65-F5344CB8AC3E}">
        <p14:creationId xmlns:p14="http://schemas.microsoft.com/office/powerpoint/2010/main" val="392557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1044829" y="904221"/>
            <a:ext cx="609506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3.2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分层混合划分发布结构设计</a:t>
            </a: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15</a:t>
            </a:fld>
            <a:endParaRPr lang="zh-CN" altLang="en-US" dirty="0"/>
          </a:p>
        </p:txBody>
      </p:sp>
      <p:pic>
        <p:nvPicPr>
          <p:cNvPr id="7" name="图片 6">
            <a:extLst>
              <a:ext uri="{FF2B5EF4-FFF2-40B4-BE49-F238E27FC236}">
                <a16:creationId xmlns:a16="http://schemas.microsoft.com/office/drawing/2014/main" id="{13459DD2-65BD-4D15-A01F-3D1961B29F4B}"/>
              </a:ext>
            </a:extLst>
          </p:cNvPr>
          <p:cNvPicPr>
            <a:picLocks noChangeAspect="1"/>
          </p:cNvPicPr>
          <p:nvPr/>
        </p:nvPicPr>
        <p:blipFill>
          <a:blip r:embed="rId2"/>
          <a:stretch>
            <a:fillRect/>
          </a:stretch>
        </p:blipFill>
        <p:spPr>
          <a:xfrm>
            <a:off x="1227535" y="2061571"/>
            <a:ext cx="9984222" cy="3717793"/>
          </a:xfrm>
          <a:prstGeom prst="rect">
            <a:avLst/>
          </a:prstGeom>
        </p:spPr>
      </p:pic>
      <p:sp>
        <p:nvSpPr>
          <p:cNvPr id="8" name="文本框 7">
            <a:extLst>
              <a:ext uri="{FF2B5EF4-FFF2-40B4-BE49-F238E27FC236}">
                <a16:creationId xmlns:a16="http://schemas.microsoft.com/office/drawing/2014/main" id="{E6D40919-AA72-4F51-93E7-672626ADBB54}"/>
              </a:ext>
            </a:extLst>
          </p:cNvPr>
          <p:cNvSpPr txBox="1"/>
          <p:nvPr/>
        </p:nvSpPr>
        <p:spPr>
          <a:xfrm>
            <a:off x="724620" y="6075144"/>
            <a:ext cx="11547894" cy="646331"/>
          </a:xfrm>
          <a:prstGeom prst="rect">
            <a:avLst/>
          </a:prstGeom>
          <a:noFill/>
        </p:spPr>
        <p:txBody>
          <a:bodyPr wrap="square">
            <a:spAutoFit/>
          </a:bodyPr>
          <a:lstStyle/>
          <a:p>
            <a:r>
              <a:rPr lang="zh-CN" altLang="en-US" dirty="0">
                <a:solidFill>
                  <a:schemeClr val="bg1">
                    <a:lumMod val="65000"/>
                  </a:schemeClr>
                </a:solidFill>
                <a:latin typeface="Times New Roman" panose="02020603050405020304" pitchFamily="18" charset="0"/>
                <a:cs typeface="Times New Roman" panose="02020603050405020304" pitchFamily="18" charset="0"/>
              </a:rPr>
              <a:t>[38] Wahbeh Qardaji, Weining Yang, Ninghui Li. Differentially private grids for geospatial data [C]. </a:t>
            </a:r>
            <a:endParaRPr lang="en-US" altLang="zh-CN" dirty="0">
              <a:solidFill>
                <a:schemeClr val="bg1">
                  <a:lumMod val="65000"/>
                </a:schemeClr>
              </a:solidFill>
              <a:latin typeface="Times New Roman" panose="02020603050405020304" pitchFamily="18" charset="0"/>
              <a:cs typeface="Times New Roman" panose="02020603050405020304" pitchFamily="18" charset="0"/>
            </a:endParaRPr>
          </a:p>
          <a:p>
            <a:r>
              <a:rPr lang="zh-CN" altLang="en-US" dirty="0">
                <a:solidFill>
                  <a:schemeClr val="bg1">
                    <a:lumMod val="65000"/>
                  </a:schemeClr>
                </a:solidFill>
                <a:latin typeface="Times New Roman" panose="02020603050405020304" pitchFamily="18" charset="0"/>
                <a:cs typeface="Times New Roman" panose="02020603050405020304" pitchFamily="18" charset="0"/>
              </a:rPr>
              <a:t>Proceedings of the 29thInternational Conference on Data Engineering, 2013, 757-768.</a:t>
            </a:r>
          </a:p>
        </p:txBody>
      </p:sp>
    </p:spTree>
    <p:extLst>
      <p:ext uri="{BB962C8B-B14F-4D97-AF65-F5344CB8AC3E}">
        <p14:creationId xmlns:p14="http://schemas.microsoft.com/office/powerpoint/2010/main" val="179386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1027075" y="891530"/>
            <a:ext cx="7738733"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3.3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基于区域均匀性的启发式四叉划分方法设计</a:t>
            </a: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16</a:t>
            </a:fld>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0570E5-21F8-41C7-A311-2A1B3F607CB8}"/>
                  </a:ext>
                </a:extLst>
              </p:cNvPr>
              <p:cNvSpPr txBox="1"/>
              <p:nvPr/>
            </p:nvSpPr>
            <p:spPr>
              <a:xfrm>
                <a:off x="737070" y="1582202"/>
                <a:ext cx="10608591" cy="1569660"/>
              </a:xfrm>
              <a:prstGeom prst="rect">
                <a:avLst/>
              </a:prstGeom>
              <a:noFill/>
            </p:spPr>
            <p:txBody>
              <a:bodyPr wrap="square">
                <a:spAutoFit/>
              </a:bodyPr>
              <a:lstStyle/>
              <a:p>
                <a:r>
                  <a:rPr lang="zh-CN" altLang="en-US" sz="2400" b="1" dirty="0">
                    <a:latin typeface="华文仿宋" panose="02010600040101010101" pitchFamily="2" charset="-122"/>
                    <a:ea typeface="华文仿宋" panose="02010600040101010101" pitchFamily="2" charset="-122"/>
                  </a:rPr>
                  <a:t>定义 6.7 区域均匀性：用</a:t>
                </a:r>
                <a14:m>
                  <m:oMath xmlns:m="http://schemas.openxmlformats.org/officeDocument/2006/math">
                    <m:r>
                      <a:rPr lang="en-US" altLang="zh-CN" sz="2400" b="1" i="0" smtClean="0">
                        <a:latin typeface="Cambria Math" panose="02040503050406030204" pitchFamily="18" charset="0"/>
                        <a:ea typeface="华文仿宋" panose="02010600040101010101" pitchFamily="2" charset="-122"/>
                        <a:cs typeface="Times New Roman" panose="02020603050405020304" pitchFamily="18" charset="0"/>
                      </a:rPr>
                      <m:t> </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𝑑𝑒𝑛</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𝐷</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1)</m:t>
                    </m:r>
                    <m:r>
                      <a:rPr lang="zh-CN" altLang="en-US" sz="2400" i="1">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𝑑𝑒𝑛</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𝐷</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2)...</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𝑑𝑒𝑛</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𝐷</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10)</m:t>
                    </m:r>
                  </m:oMath>
                </a14:m>
                <a:r>
                  <a:rPr lang="zh-CN" altLang="en-US" sz="2400" b="1" dirty="0">
                    <a:latin typeface="华文仿宋" panose="02010600040101010101" pitchFamily="2" charset="-122"/>
                    <a:ea typeface="华文仿宋" panose="02010600040101010101" pitchFamily="2" charset="-122"/>
                  </a:rPr>
                  <a:t>代表区域 </a:t>
                </a:r>
                <a:r>
                  <a:rPr lang="zh-CN" altLang="en-US" sz="2400" b="1" i="1" dirty="0">
                    <a:latin typeface="华文仿宋" panose="02010600040101010101" pitchFamily="2" charset="-122"/>
                    <a:ea typeface="华文仿宋" panose="02010600040101010101" pitchFamily="2" charset="-122"/>
                  </a:rPr>
                  <a:t>S</a:t>
                </a:r>
                <a:r>
                  <a:rPr lang="zh-CN" altLang="en-US" sz="2400" b="1" dirty="0">
                    <a:latin typeface="华文仿宋" panose="02010600040101010101" pitchFamily="2" charset="-122"/>
                    <a:ea typeface="华文仿宋" panose="02010600040101010101" pitchFamily="2" charset="-122"/>
                  </a:rPr>
                  <a:t> 多方向划分后各个子区域的密度，构造行向量 </a:t>
                </a:r>
                <a14:m>
                  <m:oMath xmlns:m="http://schemas.openxmlformats.org/officeDocument/2006/math">
                    <m:r>
                      <m:rPr>
                        <m:sty m:val="p"/>
                      </m:rPr>
                      <a:rPr lang="en-US" altLang="zh-CN" sz="2400" b="1" i="1" dirty="0">
                        <a:latin typeface="Cambria Math" panose="02040503050406030204" pitchFamily="18" charset="0"/>
                        <a:ea typeface="华文仿宋" panose="02010600040101010101" pitchFamily="2" charset="-122"/>
                        <a:cs typeface="Times New Roman" panose="02020603050405020304" pitchFamily="18" charset="0"/>
                      </a:rPr>
                      <m:t>V</m:t>
                    </m:r>
                    <m:r>
                      <a:rPr lang="en-US" altLang="zh-CN" sz="2400" b="0" i="1" dirty="0"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𝑑𝑒𝑛</m:t>
                    </m:r>
                    <m:d>
                      <m:dPr>
                        <m:ctrlPr>
                          <a:rPr lang="en-US" altLang="zh-CN" sz="2400" i="1">
                            <a:latin typeface="Cambria Math" panose="02040503050406030204" pitchFamily="18" charset="0"/>
                            <a:ea typeface="华文仿宋" panose="02010600040101010101" pitchFamily="2" charset="-122"/>
                            <a:cs typeface="Times New Roman" panose="02020603050405020304" pitchFamily="18" charset="0"/>
                          </a:rPr>
                        </m:ctrlPr>
                      </m:dPr>
                      <m:e>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𝐷</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1</m:t>
                        </m:r>
                      </m:e>
                    </m:d>
                    <m:r>
                      <a:rPr lang="zh-CN" altLang="en-US" sz="2400" i="1">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𝑑𝑒𝑛</m:t>
                    </m:r>
                    <m:d>
                      <m:dPr>
                        <m:ctrlPr>
                          <a:rPr lang="en-US" altLang="zh-CN" sz="2400" i="1">
                            <a:latin typeface="Cambria Math" panose="02040503050406030204" pitchFamily="18" charset="0"/>
                            <a:ea typeface="华文仿宋" panose="02010600040101010101" pitchFamily="2" charset="-122"/>
                            <a:cs typeface="Times New Roman" panose="02020603050405020304" pitchFamily="18" charset="0"/>
                          </a:rPr>
                        </m:ctrlPr>
                      </m:dPr>
                      <m:e>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𝐷</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2</m:t>
                        </m:r>
                      </m:e>
                    </m:d>
                    <m:r>
                      <a:rPr lang="en-US" altLang="zh-CN" sz="2400" i="1">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𝑑𝑒𝑛</m:t>
                    </m:r>
                    <m:d>
                      <m:dPr>
                        <m:ctrlPr>
                          <a:rPr lang="en-US" altLang="zh-CN" sz="2400" i="1">
                            <a:latin typeface="Cambria Math" panose="02040503050406030204" pitchFamily="18" charset="0"/>
                            <a:ea typeface="华文仿宋" panose="02010600040101010101" pitchFamily="2" charset="-122"/>
                            <a:cs typeface="Times New Roman" panose="02020603050405020304" pitchFamily="18" charset="0"/>
                          </a:rPr>
                        </m:ctrlPr>
                      </m:dPr>
                      <m:e>
                        <m:r>
                          <a:rPr lang="en-US" altLang="zh-CN" sz="2400" i="1">
                            <a:latin typeface="Cambria Math" panose="02040503050406030204" pitchFamily="18" charset="0"/>
                            <a:ea typeface="华文仿宋" panose="02010600040101010101" pitchFamily="2" charset="-122"/>
                            <a:cs typeface="Times New Roman" panose="02020603050405020304" pitchFamily="18" charset="0"/>
                          </a:rPr>
                          <m:t>𝐷</m:t>
                        </m:r>
                        <m:r>
                          <a:rPr lang="en-US" altLang="zh-CN" sz="2400" i="1">
                            <a:latin typeface="Cambria Math" panose="02040503050406030204" pitchFamily="18" charset="0"/>
                            <a:ea typeface="华文仿宋" panose="02010600040101010101" pitchFamily="2" charset="-122"/>
                            <a:cs typeface="Times New Roman" panose="02020603050405020304" pitchFamily="18" charset="0"/>
                          </a:rPr>
                          <m:t>10</m:t>
                        </m:r>
                      </m:e>
                    </m:d>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i="1" smtClean="0">
                        <a:latin typeface="Cambria Math" panose="02040503050406030204" pitchFamily="18" charset="0"/>
                        <a:ea typeface="华文仿宋" panose="02010600040101010101" pitchFamily="2" charset="-122"/>
                        <a:cs typeface="Times New Roman" panose="02020603050405020304" pitchFamily="18" charset="0"/>
                      </a:rPr>
                      <m:t> </m:t>
                    </m:r>
                  </m:oMath>
                </a14:m>
                <a:r>
                  <a:rPr lang="zh-CN" altLang="en-US" sz="2400" b="1" dirty="0">
                    <a:latin typeface="华文仿宋" panose="02010600040101010101" pitchFamily="2" charset="-122"/>
                    <a:ea typeface="华文仿宋" panose="02010600040101010101" pitchFamily="2" charset="-122"/>
                  </a:rPr>
                  <a:t>，该区域的分布均匀度可以表示为 </a:t>
                </a:r>
                <a14:m>
                  <m:oMath xmlns:m="http://schemas.openxmlformats.org/officeDocument/2006/math">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𝑈</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𝑙𝑜𝑔</m:t>
                    </m:r>
                    <m:r>
                      <a:rPr lang="en-US" altLang="zh-CN" sz="2400" b="0" i="1" baseline="-25000" smtClean="0">
                        <a:latin typeface="Cambria Math" panose="02040503050406030204" pitchFamily="18" charset="0"/>
                        <a:ea typeface="华文仿宋" panose="02010600040101010101" pitchFamily="2" charset="-122"/>
                        <a:cs typeface="Times New Roman" panose="02020603050405020304" pitchFamily="18" charset="0"/>
                      </a:rPr>
                      <m:t>10</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𝑣𝑎𝑟</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𝑉</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oMath>
                </a14:m>
                <a:r>
                  <a:rPr lang="zh-CN" altLang="en-US" sz="2400" b="1" dirty="0">
                    <a:latin typeface="华文仿宋" panose="02010600040101010101" pitchFamily="2" charset="-122"/>
                    <a:ea typeface="华文仿宋" panose="02010600040101010101" pitchFamily="2" charset="-122"/>
                  </a:rPr>
                  <a:t> 。设定阈值</a:t>
                </a:r>
                <a:r>
                  <a:rPr lang="el-GR" altLang="zh-CN" sz="2400" b="1" i="1" dirty="0">
                    <a:latin typeface="华文仿宋" panose="02010600040101010101" pitchFamily="2" charset="-122"/>
                    <a:ea typeface="华文仿宋" panose="02010600040101010101" pitchFamily="2" charset="-122"/>
                  </a:rPr>
                  <a:t>θ</a:t>
                </a:r>
                <a:r>
                  <a:rPr lang="zh-CN" altLang="en-US" sz="2400" b="1" dirty="0">
                    <a:latin typeface="华文仿宋" panose="02010600040101010101" pitchFamily="2" charset="-122"/>
                    <a:ea typeface="华文仿宋" panose="02010600040101010101" pitchFamily="2" charset="-122"/>
                  </a:rPr>
                  <a:t>，如果满足一下条件，则区域 </a:t>
                </a:r>
                <a:r>
                  <a:rPr lang="en-US" altLang="zh-CN" sz="2400" b="1" i="1" dirty="0">
                    <a:latin typeface="华文仿宋" panose="02010600040101010101" pitchFamily="2" charset="-122"/>
                    <a:ea typeface="华文仿宋" panose="02010600040101010101" pitchFamily="2" charset="-122"/>
                  </a:rPr>
                  <a:t>S </a:t>
                </a:r>
                <a:r>
                  <a:rPr lang="zh-CN" altLang="en-US" sz="2400" b="1" dirty="0">
                    <a:latin typeface="华文仿宋" panose="02010600040101010101" pitchFamily="2" charset="-122"/>
                    <a:ea typeface="华文仿宋" panose="02010600040101010101" pitchFamily="2" charset="-122"/>
                  </a:rPr>
                  <a:t>分布均匀：</a:t>
                </a:r>
              </a:p>
            </p:txBody>
          </p:sp>
        </mc:Choice>
        <mc:Fallback xmlns="">
          <p:sp>
            <p:nvSpPr>
              <p:cNvPr id="7" name="文本框 6">
                <a:extLst>
                  <a:ext uri="{FF2B5EF4-FFF2-40B4-BE49-F238E27FC236}">
                    <a16:creationId xmlns:a16="http://schemas.microsoft.com/office/drawing/2014/main" id="{D20570E5-21F8-41C7-A311-2A1B3F607CB8}"/>
                  </a:ext>
                </a:extLst>
              </p:cNvPr>
              <p:cNvSpPr txBox="1">
                <a:spLocks noRot="1" noChangeAspect="1" noMove="1" noResize="1" noEditPoints="1" noAdjustHandles="1" noChangeArrowheads="1" noChangeShapeType="1" noTextEdit="1"/>
              </p:cNvSpPr>
              <p:nvPr/>
            </p:nvSpPr>
            <p:spPr>
              <a:xfrm>
                <a:off x="737070" y="1582202"/>
                <a:ext cx="10608591" cy="1569660"/>
              </a:xfrm>
              <a:prstGeom prst="rect">
                <a:avLst/>
              </a:prstGeom>
              <a:blipFill>
                <a:blip r:embed="rId2"/>
                <a:stretch>
                  <a:fillRect l="-920" t="-3113" r="-632" b="-817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54BE7D79-87F3-4984-A0A7-BC7EFD44EA47}"/>
              </a:ext>
            </a:extLst>
          </p:cNvPr>
          <p:cNvPicPr>
            <a:picLocks noChangeAspect="1"/>
          </p:cNvPicPr>
          <p:nvPr/>
        </p:nvPicPr>
        <p:blipFill rotWithShape="1">
          <a:blip r:embed="rId3"/>
          <a:srcRect r="16608"/>
          <a:stretch/>
        </p:blipFill>
        <p:spPr>
          <a:xfrm>
            <a:off x="4578806" y="3128765"/>
            <a:ext cx="3251301" cy="992668"/>
          </a:xfrm>
          <a:prstGeom prst="rect">
            <a:avLst/>
          </a:prstGeom>
        </p:spPr>
      </p:pic>
      <p:sp>
        <p:nvSpPr>
          <p:cNvPr id="10" name="文本框 9">
            <a:extLst>
              <a:ext uri="{FF2B5EF4-FFF2-40B4-BE49-F238E27FC236}">
                <a16:creationId xmlns:a16="http://schemas.microsoft.com/office/drawing/2014/main" id="{6D6F171E-60AD-42BA-97D8-518E6E8D3098}"/>
              </a:ext>
            </a:extLst>
          </p:cNvPr>
          <p:cNvSpPr txBox="1"/>
          <p:nvPr/>
        </p:nvSpPr>
        <p:spPr>
          <a:xfrm>
            <a:off x="8660910" y="3384611"/>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6.8</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59850DFF-10FA-4AB7-96D1-FF493F95E683}"/>
              </a:ext>
            </a:extLst>
          </p:cNvPr>
          <p:cNvPicPr>
            <a:picLocks noChangeAspect="1"/>
          </p:cNvPicPr>
          <p:nvPr/>
        </p:nvPicPr>
        <p:blipFill>
          <a:blip r:embed="rId4"/>
          <a:stretch>
            <a:fillRect/>
          </a:stretch>
        </p:blipFill>
        <p:spPr>
          <a:xfrm>
            <a:off x="1296138" y="4313638"/>
            <a:ext cx="9528699" cy="2202965"/>
          </a:xfrm>
          <a:prstGeom prst="rect">
            <a:avLst/>
          </a:prstGeom>
        </p:spPr>
      </p:pic>
    </p:spTree>
    <p:extLst>
      <p:ext uri="{BB962C8B-B14F-4D97-AF65-F5344CB8AC3E}">
        <p14:creationId xmlns:p14="http://schemas.microsoft.com/office/powerpoint/2010/main" val="165021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1027075" y="891530"/>
            <a:ext cx="7738733"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3.3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基于区域均匀性的启发式四叉划分方法设计</a:t>
            </a: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17</a:t>
            </a:fld>
            <a:endParaRPr lang="zh-CN" altLang="en-US" dirty="0"/>
          </a:p>
        </p:txBody>
      </p:sp>
      <p:pic>
        <p:nvPicPr>
          <p:cNvPr id="4" name="图片 3">
            <a:extLst>
              <a:ext uri="{FF2B5EF4-FFF2-40B4-BE49-F238E27FC236}">
                <a16:creationId xmlns:a16="http://schemas.microsoft.com/office/drawing/2014/main" id="{0127AD44-87E1-44A6-BED8-07E98626367E}"/>
              </a:ext>
            </a:extLst>
          </p:cNvPr>
          <p:cNvPicPr>
            <a:picLocks noChangeAspect="1"/>
          </p:cNvPicPr>
          <p:nvPr/>
        </p:nvPicPr>
        <p:blipFill>
          <a:blip r:embed="rId2"/>
          <a:stretch>
            <a:fillRect/>
          </a:stretch>
        </p:blipFill>
        <p:spPr>
          <a:xfrm>
            <a:off x="4014186" y="1885639"/>
            <a:ext cx="4341180" cy="3999822"/>
          </a:xfrm>
          <a:prstGeom prst="rect">
            <a:avLst/>
          </a:prstGeom>
        </p:spPr>
      </p:pic>
    </p:spTree>
    <p:extLst>
      <p:ext uri="{BB962C8B-B14F-4D97-AF65-F5344CB8AC3E}">
        <p14:creationId xmlns:p14="http://schemas.microsoft.com/office/powerpoint/2010/main" val="135737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1027075" y="891530"/>
            <a:ext cx="7738733"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3.4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隐私预算分配策略设计</a:t>
            </a: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18</a:t>
            </a:fld>
            <a:endParaRPr lang="zh-CN" altLang="en-US" dirty="0"/>
          </a:p>
        </p:txBody>
      </p:sp>
      <p:sp>
        <p:nvSpPr>
          <p:cNvPr id="7" name="文本框 6">
            <a:extLst>
              <a:ext uri="{FF2B5EF4-FFF2-40B4-BE49-F238E27FC236}">
                <a16:creationId xmlns:a16="http://schemas.microsoft.com/office/drawing/2014/main" id="{E7E4625D-F359-4194-B514-3FA8C83A0F53}"/>
              </a:ext>
            </a:extLst>
          </p:cNvPr>
          <p:cNvSpPr txBox="1"/>
          <p:nvPr/>
        </p:nvSpPr>
        <p:spPr>
          <a:xfrm>
            <a:off x="1027075" y="1645570"/>
            <a:ext cx="10451752" cy="830997"/>
          </a:xfrm>
          <a:prstGeom prst="rect">
            <a:avLst/>
          </a:prstGeom>
          <a:noFill/>
        </p:spPr>
        <p:txBody>
          <a:bodyPr wrap="square">
            <a:spAutoFit/>
          </a:bodyPr>
          <a:lstStyle/>
          <a:p>
            <a:r>
              <a:rPr lang="zh-CN" altLang="en-US" sz="2400" b="1" dirty="0">
                <a:latin typeface="华文仿宋" panose="02010600040101010101" pitchFamily="2" charset="-122"/>
                <a:ea typeface="华文仿宋" panose="02010600040101010101" pitchFamily="2" charset="-122"/>
              </a:rPr>
              <a:t>本文对文献[37]提出的几何预算分配方案进行改进，并将其应用于Ⅱ类密度网格的启发式四叉划分过程。</a:t>
            </a:r>
          </a:p>
        </p:txBody>
      </p:sp>
      <p:sp>
        <p:nvSpPr>
          <p:cNvPr id="8" name="文本框 7">
            <a:extLst>
              <a:ext uri="{FF2B5EF4-FFF2-40B4-BE49-F238E27FC236}">
                <a16:creationId xmlns:a16="http://schemas.microsoft.com/office/drawing/2014/main" id="{A88E092F-1109-4D67-B5F0-B084FEB99B74}"/>
              </a:ext>
            </a:extLst>
          </p:cNvPr>
          <p:cNvSpPr txBox="1"/>
          <p:nvPr/>
        </p:nvSpPr>
        <p:spPr>
          <a:xfrm>
            <a:off x="621104" y="6049372"/>
            <a:ext cx="11513389" cy="646331"/>
          </a:xfrm>
          <a:prstGeom prst="rect">
            <a:avLst/>
          </a:prstGeom>
          <a:noFill/>
        </p:spPr>
        <p:txBody>
          <a:bodyPr wrap="square">
            <a:spAutoFit/>
          </a:bodyPr>
          <a:lstStyle/>
          <a:p>
            <a:r>
              <a:rPr lang="zh-CN" altLang="en-US" dirty="0">
                <a:solidFill>
                  <a:schemeClr val="bg1">
                    <a:lumMod val="65000"/>
                  </a:schemeClr>
                </a:solidFill>
                <a:latin typeface="Times New Roman" panose="02020603050405020304" pitchFamily="18" charset="0"/>
                <a:cs typeface="Times New Roman" panose="02020603050405020304" pitchFamily="18" charset="0"/>
              </a:rPr>
              <a:t>[37] Graham Cormode, Cecilia Procopiuc, Divesh Srivastava, et al. Differentially private spatial decompositions [C]. Proceedings of the 28th International Conference on Data Engineering, 2012, 20-31.</a:t>
            </a:r>
          </a:p>
        </p:txBody>
      </p:sp>
      <p:sp>
        <p:nvSpPr>
          <p:cNvPr id="10" name="文本框 9">
            <a:extLst>
              <a:ext uri="{FF2B5EF4-FFF2-40B4-BE49-F238E27FC236}">
                <a16:creationId xmlns:a16="http://schemas.microsoft.com/office/drawing/2014/main" id="{CF2212F7-A151-4AD5-8B03-442117A664D1}"/>
              </a:ext>
            </a:extLst>
          </p:cNvPr>
          <p:cNvSpPr txBox="1"/>
          <p:nvPr/>
        </p:nvSpPr>
        <p:spPr>
          <a:xfrm>
            <a:off x="1027074" y="2925166"/>
            <a:ext cx="10503568" cy="830997"/>
          </a:xfrm>
          <a:prstGeom prst="rect">
            <a:avLst/>
          </a:prstGeom>
          <a:noFill/>
        </p:spPr>
        <p:txBody>
          <a:bodyPr wrap="square">
            <a:spAutoFit/>
          </a:bodyPr>
          <a:lstStyle/>
          <a:p>
            <a:r>
              <a:rPr lang="en-US" altLang="zh-CN" sz="2400" b="1" dirty="0">
                <a:latin typeface="Times New Roman" panose="02020603050405020304" pitchFamily="18" charset="0"/>
                <a:ea typeface="华文仿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latin typeface="华文仿宋" panose="02010600040101010101" pitchFamily="2" charset="-122"/>
                <a:ea typeface="华文仿宋" panose="02010600040101010101" pitchFamily="2" charset="-122"/>
              </a:rPr>
              <a:t>对于符合完全四叉划分的各层节点（即不满足区域均匀性条件的区域），保持与文献[37]一致的几何预算分配方法：</a:t>
            </a:r>
          </a:p>
        </p:txBody>
      </p:sp>
      <p:pic>
        <p:nvPicPr>
          <p:cNvPr id="12" name="图片 11">
            <a:extLst>
              <a:ext uri="{FF2B5EF4-FFF2-40B4-BE49-F238E27FC236}">
                <a16:creationId xmlns:a16="http://schemas.microsoft.com/office/drawing/2014/main" id="{520B9062-333B-42BE-B555-0E8FC0DF5DBF}"/>
              </a:ext>
            </a:extLst>
          </p:cNvPr>
          <p:cNvPicPr>
            <a:picLocks noChangeAspect="1"/>
          </p:cNvPicPr>
          <p:nvPr/>
        </p:nvPicPr>
        <p:blipFill>
          <a:blip r:embed="rId2"/>
          <a:stretch>
            <a:fillRect/>
          </a:stretch>
        </p:blipFill>
        <p:spPr>
          <a:xfrm>
            <a:off x="3844031" y="3922009"/>
            <a:ext cx="3825443" cy="1834916"/>
          </a:xfrm>
          <a:prstGeom prst="rect">
            <a:avLst/>
          </a:prstGeom>
        </p:spPr>
      </p:pic>
      <p:sp>
        <p:nvSpPr>
          <p:cNvPr id="13" name="文本框 12">
            <a:extLst>
              <a:ext uri="{FF2B5EF4-FFF2-40B4-BE49-F238E27FC236}">
                <a16:creationId xmlns:a16="http://schemas.microsoft.com/office/drawing/2014/main" id="{30CC7A52-865E-40D4-9562-DC5A4BB24EF1}"/>
              </a:ext>
            </a:extLst>
          </p:cNvPr>
          <p:cNvSpPr txBox="1"/>
          <p:nvPr/>
        </p:nvSpPr>
        <p:spPr>
          <a:xfrm>
            <a:off x="8234781" y="4204762"/>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6.9</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D62DCDB3-8711-49EA-AF19-28FEDB3C3F97}"/>
              </a:ext>
            </a:extLst>
          </p:cNvPr>
          <p:cNvSpPr txBox="1"/>
          <p:nvPr/>
        </p:nvSpPr>
        <p:spPr>
          <a:xfrm>
            <a:off x="8237743" y="5131125"/>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6.10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04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99045"/>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Methodology</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5" name="文本框 4">
            <a:extLst>
              <a:ext uri="{FF2B5EF4-FFF2-40B4-BE49-F238E27FC236}">
                <a16:creationId xmlns:a16="http://schemas.microsoft.com/office/drawing/2014/main" id="{64F1C16E-8D1F-4154-84FE-EDB2BAAE0C1A}"/>
              </a:ext>
            </a:extLst>
          </p:cNvPr>
          <p:cNvSpPr txBox="1"/>
          <p:nvPr/>
        </p:nvSpPr>
        <p:spPr>
          <a:xfrm>
            <a:off x="1027075" y="891530"/>
            <a:ext cx="7738733"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3.4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隐私预算分配策略设计</a:t>
            </a:r>
          </a:p>
        </p:txBody>
      </p:sp>
      <p:sp>
        <p:nvSpPr>
          <p:cNvPr id="2" name="灯片编号占位符 1">
            <a:extLst>
              <a:ext uri="{FF2B5EF4-FFF2-40B4-BE49-F238E27FC236}">
                <a16:creationId xmlns:a16="http://schemas.microsoft.com/office/drawing/2014/main" id="{0CD9D9B2-6F1C-4F63-A4FA-2EF0C4456D28}"/>
              </a:ext>
            </a:extLst>
          </p:cNvPr>
          <p:cNvSpPr>
            <a:spLocks noGrp="1"/>
          </p:cNvSpPr>
          <p:nvPr>
            <p:ph type="sldNum" sz="quarter" idx="12"/>
          </p:nvPr>
        </p:nvSpPr>
        <p:spPr/>
        <p:txBody>
          <a:bodyPr/>
          <a:lstStyle/>
          <a:p>
            <a:fld id="{E525ACDC-A695-482C-AFEF-74E13F1F2443}" type="slidenum">
              <a:rPr lang="zh-CN" altLang="en-US" smtClean="0"/>
              <a:t>19</a:t>
            </a:fld>
            <a:endParaRPr lang="zh-CN" altLang="en-US" dirty="0"/>
          </a:p>
        </p:txBody>
      </p:sp>
      <p:sp>
        <p:nvSpPr>
          <p:cNvPr id="10" name="文本框 9">
            <a:extLst>
              <a:ext uri="{FF2B5EF4-FFF2-40B4-BE49-F238E27FC236}">
                <a16:creationId xmlns:a16="http://schemas.microsoft.com/office/drawing/2014/main" id="{CF2212F7-A151-4AD5-8B03-442117A664D1}"/>
              </a:ext>
            </a:extLst>
          </p:cNvPr>
          <p:cNvSpPr txBox="1"/>
          <p:nvPr/>
        </p:nvSpPr>
        <p:spPr>
          <a:xfrm>
            <a:off x="1027075" y="1869869"/>
            <a:ext cx="5292244" cy="1200329"/>
          </a:xfrm>
          <a:prstGeom prst="rect">
            <a:avLst/>
          </a:prstGeom>
          <a:noFill/>
        </p:spPr>
        <p:txBody>
          <a:bodyPr wrap="square">
            <a:spAutoFit/>
          </a:bodyPr>
          <a:lstStyle/>
          <a:p>
            <a:r>
              <a:rPr lang="en-US" altLang="zh-CN" sz="2400" b="1" dirty="0">
                <a:latin typeface="Times New Roman" panose="02020603050405020304" pitchFamily="18" charset="0"/>
                <a:ea typeface="华文仿宋"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b="1" dirty="0">
                <a:latin typeface="华文仿宋" panose="02010600040101010101" pitchFamily="2" charset="-122"/>
                <a:ea typeface="华文仿宋" panose="02010600040101010101" pitchFamily="2" charset="-122"/>
              </a:rPr>
              <a:t>对于不符合完全四叉划分的各层节点（即满足区域均匀性条件，停止四叉划分的区域），设置其隐私预算为：</a:t>
            </a:r>
          </a:p>
        </p:txBody>
      </p:sp>
      <p:sp>
        <p:nvSpPr>
          <p:cNvPr id="13" name="文本框 12">
            <a:extLst>
              <a:ext uri="{FF2B5EF4-FFF2-40B4-BE49-F238E27FC236}">
                <a16:creationId xmlns:a16="http://schemas.microsoft.com/office/drawing/2014/main" id="{30CC7A52-865E-40D4-9562-DC5A4BB24EF1}"/>
              </a:ext>
            </a:extLst>
          </p:cNvPr>
          <p:cNvSpPr txBox="1"/>
          <p:nvPr/>
        </p:nvSpPr>
        <p:spPr>
          <a:xfrm>
            <a:off x="4368323" y="3839539"/>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6.11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652E58-4BA0-43A5-9661-F4E1B1C6E5C0}"/>
                  </a:ext>
                </a:extLst>
              </p:cNvPr>
              <p:cNvSpPr txBox="1"/>
              <p:nvPr/>
            </p:nvSpPr>
            <p:spPr>
              <a:xfrm>
                <a:off x="1982111" y="3439529"/>
                <a:ext cx="1420069" cy="1051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𝜀</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𝑗</m:t>
                          </m:r>
                        </m:sup>
                        <m:e>
                          <m:r>
                            <a:rPr lang="zh-CN" altLang="en-US" sz="2400" i="1" smtClean="0">
                              <a:latin typeface="Cambria Math" panose="02040503050406030204" pitchFamily="18" charset="0"/>
                            </a:rPr>
                            <m:t>𝜀</m:t>
                          </m:r>
                          <m:r>
                            <m:rPr>
                              <m:sty m:val="p"/>
                            </m:rPr>
                            <a:rPr lang="en-US" altLang="zh-CN" sz="2400" i="1" baseline="-25000">
                              <a:latin typeface="Cambria Math" panose="02040503050406030204" pitchFamily="18" charset="0"/>
                            </a:rPr>
                            <m:t>i</m:t>
                          </m:r>
                        </m:e>
                      </m:nary>
                    </m:oMath>
                  </m:oMathPara>
                </a14:m>
                <a:endParaRPr lang="zh-CN" altLang="en-US" sz="2400" dirty="0"/>
              </a:p>
            </p:txBody>
          </p:sp>
        </mc:Choice>
        <mc:Fallback xmlns="">
          <p:sp>
            <p:nvSpPr>
              <p:cNvPr id="9" name="文本框 8">
                <a:extLst>
                  <a:ext uri="{FF2B5EF4-FFF2-40B4-BE49-F238E27FC236}">
                    <a16:creationId xmlns:a16="http://schemas.microsoft.com/office/drawing/2014/main" id="{61652E58-4BA0-43A5-9661-F4E1B1C6E5C0}"/>
                  </a:ext>
                </a:extLst>
              </p:cNvPr>
              <p:cNvSpPr txBox="1">
                <a:spLocks noRot="1" noChangeAspect="1" noMove="1" noResize="1" noEditPoints="1" noAdjustHandles="1" noChangeArrowheads="1" noChangeShapeType="1" noTextEdit="1"/>
              </p:cNvSpPr>
              <p:nvPr/>
            </p:nvSpPr>
            <p:spPr>
              <a:xfrm>
                <a:off x="1982111" y="3439529"/>
                <a:ext cx="1420069" cy="1051635"/>
              </a:xfrm>
              <a:prstGeom prst="rect">
                <a:avLst/>
              </a:prstGeom>
              <a:blipFill>
                <a:blip r:embed="rId2"/>
                <a:stretch>
                  <a:fillRect/>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B56DDF46-FD36-4E66-98BE-C366C30C3FC8}"/>
              </a:ext>
            </a:extLst>
          </p:cNvPr>
          <p:cNvPicPr>
            <a:picLocks noChangeAspect="1"/>
          </p:cNvPicPr>
          <p:nvPr/>
        </p:nvPicPr>
        <p:blipFill>
          <a:blip r:embed="rId3"/>
          <a:stretch>
            <a:fillRect/>
          </a:stretch>
        </p:blipFill>
        <p:spPr>
          <a:xfrm>
            <a:off x="6796871" y="1717994"/>
            <a:ext cx="4556929" cy="3891311"/>
          </a:xfrm>
          <a:prstGeom prst="rect">
            <a:avLst/>
          </a:prstGeom>
        </p:spPr>
      </p:pic>
    </p:spTree>
    <p:extLst>
      <p:ext uri="{BB962C8B-B14F-4D97-AF65-F5344CB8AC3E}">
        <p14:creationId xmlns:p14="http://schemas.microsoft.com/office/powerpoint/2010/main" val="180835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41F2552-BB1B-4D04-AB04-082F997FE7D3}"/>
              </a:ext>
            </a:extLst>
          </p:cNvPr>
          <p:cNvSpPr/>
          <p:nvPr/>
        </p:nvSpPr>
        <p:spPr>
          <a:xfrm>
            <a:off x="-1" y="1135671"/>
            <a:ext cx="12243759" cy="5112109"/>
          </a:xfrm>
          <a:prstGeom prst="rect">
            <a:avLst/>
          </a:prstGeom>
          <a:solidFill>
            <a:schemeClr val="bg1"/>
          </a:solidFill>
          <a:ln>
            <a:noFill/>
          </a:ln>
          <a:effectLst>
            <a:outerShdw blurRad="444500" sx="103000" sy="103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箭头: 五边形 4">
            <a:extLst>
              <a:ext uri="{FF2B5EF4-FFF2-40B4-BE49-F238E27FC236}">
                <a16:creationId xmlns:a16="http://schemas.microsoft.com/office/drawing/2014/main" id="{82E01BC3-13CC-4939-9FAA-E11DACEB549A}"/>
              </a:ext>
            </a:extLst>
          </p:cNvPr>
          <p:cNvSpPr/>
          <p:nvPr/>
        </p:nvSpPr>
        <p:spPr>
          <a:xfrm>
            <a:off x="-44242" y="1965626"/>
            <a:ext cx="546457" cy="3115176"/>
          </a:xfrm>
          <a:prstGeom prst="homePlate">
            <a:avLst>
              <a:gd name="adj" fmla="val 30645"/>
            </a:avLst>
          </a:prstGeom>
          <a:solidFill>
            <a:schemeClr val="bg1"/>
          </a:solidFill>
          <a:ln>
            <a:noFill/>
          </a:ln>
          <a:effectLst>
            <a:outerShdw blurRad="304800" dist="38100" sx="102000" sy="1020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ext_1">
            <a:extLst>
              <a:ext uri="{FF2B5EF4-FFF2-40B4-BE49-F238E27FC236}">
                <a16:creationId xmlns:a16="http://schemas.microsoft.com/office/drawing/2014/main" id="{F8A8987F-D72C-4BA3-BA9E-82C292B3FEB0}"/>
              </a:ext>
            </a:extLst>
          </p:cNvPr>
          <p:cNvSpPr/>
          <p:nvPr>
            <p:custDataLst>
              <p:tags r:id="rId2"/>
            </p:custDataLst>
          </p:nvPr>
        </p:nvSpPr>
        <p:spPr>
          <a:xfrm>
            <a:off x="5330314" y="3781881"/>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Methodology</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
        <p:nvSpPr>
          <p:cNvPr id="17" name="MH_Text_1">
            <a:extLst>
              <a:ext uri="{FF2B5EF4-FFF2-40B4-BE49-F238E27FC236}">
                <a16:creationId xmlns:a16="http://schemas.microsoft.com/office/drawing/2014/main" id="{9FC21C4D-FBB3-44E8-9D6C-3BA580CEA91B}"/>
              </a:ext>
            </a:extLst>
          </p:cNvPr>
          <p:cNvSpPr/>
          <p:nvPr>
            <p:custDataLst>
              <p:tags r:id="rId3"/>
            </p:custDataLst>
          </p:nvPr>
        </p:nvSpPr>
        <p:spPr>
          <a:xfrm>
            <a:off x="5330313" y="4759667"/>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Conclusions</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
        <p:nvSpPr>
          <p:cNvPr id="18" name="文本框 17">
            <a:extLst>
              <a:ext uri="{FF2B5EF4-FFF2-40B4-BE49-F238E27FC236}">
                <a16:creationId xmlns:a16="http://schemas.microsoft.com/office/drawing/2014/main" id="{B4451BD5-53A3-4FA1-A376-E062A10B8537}"/>
              </a:ext>
            </a:extLst>
          </p:cNvPr>
          <p:cNvSpPr txBox="1"/>
          <p:nvPr/>
        </p:nvSpPr>
        <p:spPr>
          <a:xfrm>
            <a:off x="314951" y="5958"/>
            <a:ext cx="3697327" cy="923330"/>
          </a:xfrm>
          <a:prstGeom prst="rect">
            <a:avLst/>
          </a:prstGeom>
          <a:noFill/>
        </p:spPr>
        <p:txBody>
          <a:bodyPr wrap="square" rtlCol="0">
            <a:spAutoFit/>
          </a:bodyPr>
          <a:lstStyle/>
          <a:p>
            <a:r>
              <a:rPr lang="en-US" altLang="zh-CN" sz="5400" dirty="0">
                <a:latin typeface="Aharoni" panose="02010803020104030203" pitchFamily="2" charset="-79"/>
                <a:cs typeface="Aharoni" panose="02010803020104030203" pitchFamily="2" charset="-79"/>
              </a:rPr>
              <a:t>Contents</a:t>
            </a:r>
            <a:endParaRPr lang="en-US" altLang="zh-CN" sz="4800" dirty="0">
              <a:latin typeface="Aharoni" panose="02010803020104030203" pitchFamily="2" charset="-79"/>
              <a:cs typeface="Aharoni" panose="02010803020104030203" pitchFamily="2" charset="-79"/>
            </a:endParaRPr>
          </a:p>
        </p:txBody>
      </p:sp>
      <p:sp>
        <p:nvSpPr>
          <p:cNvPr id="20" name="文本框 19">
            <a:extLst>
              <a:ext uri="{FF2B5EF4-FFF2-40B4-BE49-F238E27FC236}">
                <a16:creationId xmlns:a16="http://schemas.microsoft.com/office/drawing/2014/main" id="{CA8E640A-9884-48E4-93EA-D499ADD48DEF}"/>
              </a:ext>
            </a:extLst>
          </p:cNvPr>
          <p:cNvSpPr txBox="1"/>
          <p:nvPr/>
        </p:nvSpPr>
        <p:spPr>
          <a:xfrm>
            <a:off x="3960730" y="2713861"/>
            <a:ext cx="766545"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02</a:t>
            </a:r>
            <a:endParaRPr lang="zh-CN" altLang="en-US" dirty="0">
              <a:latin typeface="Impact" panose="020B0806030902050204" pitchFamily="34" charset="0"/>
              <a:cs typeface="Aharoni" panose="02010803020104030203" pitchFamily="2" charset="-79"/>
            </a:endParaRPr>
          </a:p>
        </p:txBody>
      </p:sp>
      <p:sp>
        <p:nvSpPr>
          <p:cNvPr id="21" name="文本框 20">
            <a:extLst>
              <a:ext uri="{FF2B5EF4-FFF2-40B4-BE49-F238E27FC236}">
                <a16:creationId xmlns:a16="http://schemas.microsoft.com/office/drawing/2014/main" id="{714EDC6F-8FB6-4E35-BFAB-A3DCA5A668DB}"/>
              </a:ext>
            </a:extLst>
          </p:cNvPr>
          <p:cNvSpPr txBox="1"/>
          <p:nvPr/>
        </p:nvSpPr>
        <p:spPr>
          <a:xfrm>
            <a:off x="3960730" y="3686444"/>
            <a:ext cx="1231976" cy="777135"/>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03</a:t>
            </a:r>
            <a:endParaRPr lang="zh-CN" altLang="en-US" dirty="0">
              <a:latin typeface="Impact" panose="020B0806030902050204" pitchFamily="34" charset="0"/>
              <a:cs typeface="Aharoni" panose="02010803020104030203" pitchFamily="2" charset="-79"/>
            </a:endParaRPr>
          </a:p>
        </p:txBody>
      </p:sp>
      <p:sp>
        <p:nvSpPr>
          <p:cNvPr id="22" name="文本框 21">
            <a:extLst>
              <a:ext uri="{FF2B5EF4-FFF2-40B4-BE49-F238E27FC236}">
                <a16:creationId xmlns:a16="http://schemas.microsoft.com/office/drawing/2014/main" id="{1570AB84-2314-47FA-9C50-FBC685CBCF5D}"/>
              </a:ext>
            </a:extLst>
          </p:cNvPr>
          <p:cNvSpPr txBox="1"/>
          <p:nvPr/>
        </p:nvSpPr>
        <p:spPr>
          <a:xfrm>
            <a:off x="3960730" y="4700200"/>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04</a:t>
            </a:r>
            <a:endParaRPr lang="zh-CN" altLang="en-US" dirty="0">
              <a:latin typeface="Impact" panose="020B0806030902050204" pitchFamily="34" charset="0"/>
              <a:cs typeface="Aharoni" panose="02010803020104030203" pitchFamily="2" charset="-79"/>
            </a:endParaRPr>
          </a:p>
        </p:txBody>
      </p:sp>
      <p:sp>
        <p:nvSpPr>
          <p:cNvPr id="25" name="MH_Text_1">
            <a:extLst>
              <a:ext uri="{FF2B5EF4-FFF2-40B4-BE49-F238E27FC236}">
                <a16:creationId xmlns:a16="http://schemas.microsoft.com/office/drawing/2014/main" id="{319003FA-D205-4388-974C-73338E392822}"/>
              </a:ext>
            </a:extLst>
          </p:cNvPr>
          <p:cNvSpPr/>
          <p:nvPr>
            <p:custDataLst>
              <p:tags r:id="rId4"/>
            </p:custDataLst>
          </p:nvPr>
        </p:nvSpPr>
        <p:spPr>
          <a:xfrm>
            <a:off x="5335858" y="1842562"/>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Background</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
        <p:nvSpPr>
          <p:cNvPr id="26" name="MH_Text_1">
            <a:extLst>
              <a:ext uri="{FF2B5EF4-FFF2-40B4-BE49-F238E27FC236}">
                <a16:creationId xmlns:a16="http://schemas.microsoft.com/office/drawing/2014/main" id="{A1FDB724-4398-46B3-A7CA-D1EC8211DB1B}"/>
              </a:ext>
            </a:extLst>
          </p:cNvPr>
          <p:cNvSpPr/>
          <p:nvPr>
            <p:custDataLst>
              <p:tags r:id="rId5"/>
            </p:custDataLst>
          </p:nvPr>
        </p:nvSpPr>
        <p:spPr>
          <a:xfrm>
            <a:off x="5330315" y="2800778"/>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rPr>
              <a:t>Preliminaries</a:t>
            </a:r>
            <a:endParaRPr lang="en-US" altLang="zh-CN" sz="3200" b="1" dirty="0">
              <a:latin typeface="华文仿宋" panose="02010600040101010101" pitchFamily="2" charset="-122"/>
              <a:ea typeface="华文仿宋" panose="02010600040101010101" pitchFamily="2" charset="-122"/>
            </a:endParaRPr>
          </a:p>
        </p:txBody>
      </p:sp>
      <p:sp>
        <p:nvSpPr>
          <p:cNvPr id="27" name="文本框 26">
            <a:extLst>
              <a:ext uri="{FF2B5EF4-FFF2-40B4-BE49-F238E27FC236}">
                <a16:creationId xmlns:a16="http://schemas.microsoft.com/office/drawing/2014/main" id="{63B1DAE2-F5D5-4AA1-977C-4BBBEEF4BD4B}"/>
              </a:ext>
            </a:extLst>
          </p:cNvPr>
          <p:cNvSpPr txBox="1"/>
          <p:nvPr/>
        </p:nvSpPr>
        <p:spPr>
          <a:xfrm>
            <a:off x="3969040" y="1775434"/>
            <a:ext cx="758235"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01</a:t>
            </a:r>
            <a:endParaRPr lang="zh-CN" altLang="en-US" dirty="0">
              <a:latin typeface="Impact" panose="020B0806030902050204" pitchFamily="34" charset="0"/>
              <a:cs typeface="Aharoni" panose="02010803020104030203" pitchFamily="2" charset="-79"/>
            </a:endParaRPr>
          </a:p>
        </p:txBody>
      </p:sp>
    </p:spTree>
    <p:custDataLst>
      <p:tags r:id="rId1"/>
    </p:custDataLst>
    <p:extLst>
      <p:ext uri="{BB962C8B-B14F-4D97-AF65-F5344CB8AC3E}">
        <p14:creationId xmlns:p14="http://schemas.microsoft.com/office/powerpoint/2010/main" val="29134460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1F00D1-EC18-4CCE-9486-612572F365AD}"/>
              </a:ext>
            </a:extLst>
          </p:cNvPr>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cxnSp>
        <p:nvCxnSpPr>
          <p:cNvPr id="8" name="直接连接符 7">
            <a:extLst>
              <a:ext uri="{FF2B5EF4-FFF2-40B4-BE49-F238E27FC236}">
                <a16:creationId xmlns:a16="http://schemas.microsoft.com/office/drawing/2014/main" id="{51E895FF-5CF7-4E9B-BBFC-E2563BE5C7FE}"/>
              </a:ext>
            </a:extLst>
          </p:cNvPr>
          <p:cNvCxnSpPr>
            <a:cxnSpLocks/>
          </p:cNvCxnSpPr>
          <p:nvPr/>
        </p:nvCxnSpPr>
        <p:spPr>
          <a:xfrm>
            <a:off x="4918361" y="4588871"/>
            <a:ext cx="23147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a:extLst>
              <a:ext uri="{FF2B5EF4-FFF2-40B4-BE49-F238E27FC236}">
                <a16:creationId xmlns:a16="http://schemas.microsoft.com/office/drawing/2014/main" id="{B86CFE6A-9624-43E7-BDC7-506526002D2A}"/>
              </a:ext>
            </a:extLst>
          </p:cNvPr>
          <p:cNvSpPr txBox="1"/>
          <p:nvPr/>
        </p:nvSpPr>
        <p:spPr>
          <a:xfrm>
            <a:off x="4853797" y="3844724"/>
            <a:ext cx="2422737"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pitchFamily="34" charset="-122"/>
                <a:cs typeface="Aharoni" panose="02010803020104030203" pitchFamily="2" charset="-79"/>
                <a:sym typeface="Arial" panose="020B0604020202020204" pitchFamily="34" charset="0"/>
              </a:rPr>
              <a:t>Conclusions</a:t>
            </a:r>
          </a:p>
        </p:txBody>
      </p:sp>
      <p:sp>
        <p:nvSpPr>
          <p:cNvPr id="10" name="矩形 259">
            <a:extLst>
              <a:ext uri="{FF2B5EF4-FFF2-40B4-BE49-F238E27FC236}">
                <a16:creationId xmlns:a16="http://schemas.microsoft.com/office/drawing/2014/main" id="{E424933B-6C6A-4149-A93E-A9306186F007}"/>
              </a:ext>
            </a:extLst>
          </p:cNvPr>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rPr>
              <a:t>04</a:t>
            </a:r>
            <a:endParaRPr lang="zh-CN" altLang="en-US"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882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62820" y="187543"/>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Conclusions</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2" name="文本框 1">
            <a:extLst>
              <a:ext uri="{FF2B5EF4-FFF2-40B4-BE49-F238E27FC236}">
                <a16:creationId xmlns:a16="http://schemas.microsoft.com/office/drawing/2014/main" id="{970231A0-6967-43F0-A078-A7568B73C19B}"/>
              </a:ext>
            </a:extLst>
          </p:cNvPr>
          <p:cNvSpPr txBox="1"/>
          <p:nvPr/>
        </p:nvSpPr>
        <p:spPr>
          <a:xfrm>
            <a:off x="1353924" y="801328"/>
            <a:ext cx="9849695" cy="5505610"/>
          </a:xfrm>
          <a:prstGeom prst="rect">
            <a:avLst/>
          </a:prstGeom>
          <a:noFill/>
        </p:spPr>
        <p:txBody>
          <a:bodyPr wrap="square" rtlCol="0">
            <a:spAutoFit/>
          </a:bodyPr>
          <a:lstStyle/>
          <a:p>
            <a:pPr>
              <a:lnSpc>
                <a:spcPct val="150000"/>
              </a:lnSpc>
              <a:spcAft>
                <a:spcPts val="1200"/>
              </a:spcAft>
            </a:pPr>
            <a:r>
              <a:rPr lang="en-US" altLang="zh-CN" sz="2800" b="1" dirty="0">
                <a:latin typeface="Times New Roman" panose="02020603050405020304" pitchFamily="18" charset="0"/>
                <a:ea typeface="华文仿宋" panose="02010600040101010101" pitchFamily="2" charset="-122"/>
                <a:cs typeface="Times New Roman" panose="02020603050405020304" pitchFamily="18" charset="0"/>
              </a:rPr>
              <a:t>1 </a:t>
            </a:r>
            <a:r>
              <a:rPr lang="zh-CN" altLang="en-US" sz="2800" b="1" dirty="0">
                <a:latin typeface="Times New Roman" panose="02020603050405020304" pitchFamily="18" charset="0"/>
                <a:ea typeface="华文仿宋" panose="02010600040101010101" pitchFamily="2" charset="-122"/>
                <a:cs typeface="Times New Roman" panose="02020603050405020304" pitchFamily="18" charset="0"/>
              </a:rPr>
              <a:t>通过均匀时间间隔内连续发布数据快照的方法，对动态发布的位置大数据进行采样处理；</a:t>
            </a:r>
            <a:endParaRPr lang="en-US" altLang="zh-CN" sz="2800" b="1" dirty="0">
              <a:latin typeface="Times New Roman" panose="02020603050405020304" pitchFamily="18" charset="0"/>
              <a:ea typeface="华文仿宋" panose="02010600040101010101" pitchFamily="2" charset="-122"/>
              <a:cs typeface="Times New Roman" panose="02020603050405020304" pitchFamily="18" charset="0"/>
            </a:endParaRPr>
          </a:p>
          <a:p>
            <a:pPr>
              <a:lnSpc>
                <a:spcPct val="150000"/>
              </a:lnSpc>
              <a:spcAft>
                <a:spcPts val="1200"/>
              </a:spcAft>
            </a:pPr>
            <a:r>
              <a:rPr lang="en-US" altLang="zh-CN" sz="2800" b="1" dirty="0">
                <a:latin typeface="Times New Roman" panose="02020603050405020304" pitchFamily="18" charset="0"/>
                <a:ea typeface="华文仿宋" panose="02010600040101010101" pitchFamily="2" charset="-122"/>
                <a:cs typeface="Times New Roman" panose="02020603050405020304" pitchFamily="18" charset="0"/>
              </a:rPr>
              <a:t>2 </a:t>
            </a:r>
            <a:r>
              <a:rPr lang="zh-CN" altLang="en-US" sz="2800" b="1" dirty="0">
                <a:latin typeface="Times New Roman" panose="02020603050405020304" pitchFamily="18" charset="0"/>
                <a:ea typeface="华文仿宋" panose="02010600040101010101" pitchFamily="2" charset="-122"/>
                <a:cs typeface="Times New Roman" panose="02020603050405020304" pitchFamily="18" charset="0"/>
              </a:rPr>
              <a:t>在单个数据快照上根据位置大数据的真实分布情况进行自适应密度网格划分，降低均匀假设误差的同时避免了大量空结点引入噪声误差；</a:t>
            </a:r>
            <a:endParaRPr lang="en-US" altLang="zh-CN" sz="2800" b="1" dirty="0">
              <a:latin typeface="Times New Roman" panose="02020603050405020304" pitchFamily="18" charset="0"/>
              <a:ea typeface="华文仿宋" panose="02010600040101010101" pitchFamily="2" charset="-122"/>
              <a:cs typeface="Times New Roman" panose="02020603050405020304" pitchFamily="18" charset="0"/>
            </a:endParaRPr>
          </a:p>
          <a:p>
            <a:pPr>
              <a:lnSpc>
                <a:spcPct val="150000"/>
              </a:lnSpc>
              <a:spcAft>
                <a:spcPts val="1200"/>
              </a:spcAft>
            </a:pPr>
            <a:r>
              <a:rPr lang="en-US" altLang="zh-CN" sz="2800" b="1" dirty="0">
                <a:latin typeface="Times New Roman" panose="02020603050405020304" pitchFamily="18" charset="0"/>
                <a:ea typeface="华文仿宋" panose="02010600040101010101" pitchFamily="2" charset="-122"/>
                <a:cs typeface="Times New Roman" panose="02020603050405020304" pitchFamily="18" charset="0"/>
              </a:rPr>
              <a:t>3 </a:t>
            </a:r>
            <a:r>
              <a:rPr lang="zh-CN" altLang="en-US" sz="2800" b="1" dirty="0">
                <a:latin typeface="Times New Roman" panose="02020603050405020304" pitchFamily="18" charset="0"/>
                <a:ea typeface="华文仿宋" panose="02010600040101010101" pitchFamily="2" charset="-122"/>
                <a:cs typeface="Times New Roman" panose="02020603050405020304" pitchFamily="18" charset="0"/>
              </a:rPr>
              <a:t>针对不同类型的密度网格分别采用自适应均匀网格划分和启发式四叉划分方法进行第二层细致划分，均衡了噪声误差和均匀假设误差。</a:t>
            </a:r>
          </a:p>
        </p:txBody>
      </p:sp>
      <p:sp>
        <p:nvSpPr>
          <p:cNvPr id="3" name="灯片编号占位符 2">
            <a:extLst>
              <a:ext uri="{FF2B5EF4-FFF2-40B4-BE49-F238E27FC236}">
                <a16:creationId xmlns:a16="http://schemas.microsoft.com/office/drawing/2014/main" id="{931078D5-1265-428D-9668-E10815CE952B}"/>
              </a:ext>
            </a:extLst>
          </p:cNvPr>
          <p:cNvSpPr>
            <a:spLocks noGrp="1"/>
          </p:cNvSpPr>
          <p:nvPr>
            <p:ph type="sldNum" sz="quarter" idx="12"/>
          </p:nvPr>
        </p:nvSpPr>
        <p:spPr/>
        <p:txBody>
          <a:bodyPr/>
          <a:lstStyle/>
          <a:p>
            <a:fld id="{E525ACDC-A695-482C-AFEF-74E13F1F2443}" type="slidenum">
              <a:rPr lang="zh-CN" altLang="en-US" smtClean="0"/>
              <a:t>21</a:t>
            </a:fld>
            <a:endParaRPr lang="zh-CN" altLang="en-US"/>
          </a:p>
        </p:txBody>
      </p:sp>
    </p:spTree>
    <p:extLst>
      <p:ext uri="{BB962C8B-B14F-4D97-AF65-F5344CB8AC3E}">
        <p14:creationId xmlns:p14="http://schemas.microsoft.com/office/powerpoint/2010/main" val="1065669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a:extLst>
              <a:ext uri="{FF2B5EF4-FFF2-40B4-BE49-F238E27FC236}">
                <a16:creationId xmlns:a16="http://schemas.microsoft.com/office/drawing/2014/main" id="{A359D750-12D5-42E3-ACAF-F60E8A0A32B5}"/>
              </a:ext>
            </a:extLst>
          </p:cNvPr>
          <p:cNvSpPr/>
          <p:nvPr/>
        </p:nvSpPr>
        <p:spPr>
          <a:xfrm>
            <a:off x="-936607" y="-456198"/>
            <a:ext cx="13332247"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CA9B6FD4-500A-4374-B12A-B8958F487A33}"/>
              </a:ext>
            </a:extLst>
          </p:cNvPr>
          <p:cNvSpPr/>
          <p:nvPr/>
        </p:nvSpPr>
        <p:spPr>
          <a:xfrm>
            <a:off x="10706100" y="372726"/>
            <a:ext cx="495300" cy="495300"/>
          </a:xfrm>
          <a:prstGeom prst="ellipse">
            <a:avLst/>
          </a:prstGeom>
          <a:solidFill>
            <a:schemeClr val="bg1"/>
          </a:solidFill>
          <a:ln>
            <a:noFill/>
          </a:ln>
          <a:effectLst>
            <a:outerShdw blurRad="368300" sx="107000" sy="107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683D6673-22ED-48B5-8DAB-BC712CB49852}"/>
              </a:ext>
            </a:extLst>
          </p:cNvPr>
          <p:cNvSpPr/>
          <p:nvPr/>
        </p:nvSpPr>
        <p:spPr>
          <a:xfrm>
            <a:off x="611906" y="1867287"/>
            <a:ext cx="2737290" cy="2737290"/>
          </a:xfrm>
          <a:prstGeom prst="ellipse">
            <a:avLst/>
          </a:prstGeom>
          <a:solidFill>
            <a:schemeClr val="bg1"/>
          </a:solidFill>
          <a:ln>
            <a:noFill/>
          </a:ln>
          <a:effectLst>
            <a:outerShdw blurRad="7239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椭圆 10">
            <a:extLst>
              <a:ext uri="{FF2B5EF4-FFF2-40B4-BE49-F238E27FC236}">
                <a16:creationId xmlns:a16="http://schemas.microsoft.com/office/drawing/2014/main" id="{337D620A-734B-4798-ACE4-4ECD5634B79D}"/>
              </a:ext>
            </a:extLst>
          </p:cNvPr>
          <p:cNvSpPr/>
          <p:nvPr/>
        </p:nvSpPr>
        <p:spPr>
          <a:xfrm>
            <a:off x="349318" y="3028950"/>
            <a:ext cx="800100" cy="800100"/>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AE9B27B2-E982-41D6-821A-0830CA4A9B3E}"/>
              </a:ext>
            </a:extLst>
          </p:cNvPr>
          <p:cNvSpPr txBox="1"/>
          <p:nvPr/>
        </p:nvSpPr>
        <p:spPr>
          <a:xfrm>
            <a:off x="4198899" y="1849609"/>
            <a:ext cx="4539810" cy="1015663"/>
          </a:xfrm>
          <a:prstGeom prst="rect">
            <a:avLst/>
          </a:prstGeom>
          <a:noFill/>
        </p:spPr>
        <p:txBody>
          <a:bodyPr wrap="square" rtlCol="0">
            <a:spAutoFit/>
          </a:bodyPr>
          <a:lstStyle/>
          <a:p>
            <a:r>
              <a:rPr lang="zh-CN" altLang="en-US" sz="6000" b="1" spc="400" dirty="0">
                <a:solidFill>
                  <a:srgbClr val="7E7E7E"/>
                </a:solidFill>
                <a:latin typeface="华文仿宋" panose="02010600040101010101" pitchFamily="2" charset="-122"/>
                <a:ea typeface="华文仿宋" panose="02010600040101010101" pitchFamily="2" charset="-122"/>
                <a:cs typeface="+mn-ea"/>
                <a:sym typeface="+mn-lt"/>
              </a:rPr>
              <a:t>汇报完毕</a:t>
            </a:r>
          </a:p>
        </p:txBody>
      </p:sp>
      <p:sp>
        <p:nvSpPr>
          <p:cNvPr id="14" name="文本框 13">
            <a:extLst>
              <a:ext uri="{FF2B5EF4-FFF2-40B4-BE49-F238E27FC236}">
                <a16:creationId xmlns:a16="http://schemas.microsoft.com/office/drawing/2014/main" id="{D1DA93E8-229A-4E74-8C5B-F3F6CD4655FB}"/>
              </a:ext>
            </a:extLst>
          </p:cNvPr>
          <p:cNvSpPr txBox="1"/>
          <p:nvPr/>
        </p:nvSpPr>
        <p:spPr>
          <a:xfrm>
            <a:off x="2101324" y="3179156"/>
            <a:ext cx="8390964" cy="1015663"/>
          </a:xfrm>
          <a:prstGeom prst="rect">
            <a:avLst/>
          </a:prstGeom>
          <a:noFill/>
        </p:spPr>
        <p:txBody>
          <a:bodyPr wrap="square" rtlCol="0">
            <a:spAutoFit/>
          </a:bodyPr>
          <a:lstStyle/>
          <a:p>
            <a:r>
              <a:rPr lang="en-US" altLang="zh-CN" sz="6000" spc="400" dirty="0">
                <a:solidFill>
                  <a:srgbClr val="404040"/>
                </a:solidFill>
                <a:latin typeface="Aharoni" panose="02010803020104030203" pitchFamily="2" charset="-79"/>
                <a:cs typeface="Aharoni" panose="02010803020104030203" pitchFamily="2" charset="-79"/>
                <a:sym typeface="+mn-lt"/>
              </a:rPr>
              <a:t>Thanks for listening</a:t>
            </a:r>
            <a:endParaRPr lang="zh-CN" altLang="en-US" sz="6000" spc="400" dirty="0">
              <a:solidFill>
                <a:srgbClr val="404040"/>
              </a:solidFill>
              <a:latin typeface="Aharoni" panose="02010803020104030203" pitchFamily="2" charset="-79"/>
              <a:cs typeface="Aharoni" panose="02010803020104030203" pitchFamily="2" charset="-79"/>
              <a:sym typeface="+mn-lt"/>
            </a:endParaRPr>
          </a:p>
        </p:txBody>
      </p:sp>
      <p:sp>
        <p:nvSpPr>
          <p:cNvPr id="16" name="椭圆 15">
            <a:extLst>
              <a:ext uri="{FF2B5EF4-FFF2-40B4-BE49-F238E27FC236}">
                <a16:creationId xmlns:a16="http://schemas.microsoft.com/office/drawing/2014/main" id="{6E5FADFD-D334-4AA7-BAF5-E59162C02373}"/>
              </a:ext>
            </a:extLst>
          </p:cNvPr>
          <p:cNvSpPr/>
          <p:nvPr/>
        </p:nvSpPr>
        <p:spPr>
          <a:xfrm>
            <a:off x="10318553" y="5012840"/>
            <a:ext cx="1151725" cy="1151725"/>
          </a:xfrm>
          <a:prstGeom prst="ellipse">
            <a:avLst/>
          </a:prstGeom>
          <a:solidFill>
            <a:schemeClr val="bg1"/>
          </a:solidFill>
          <a:ln>
            <a:noFill/>
          </a:ln>
          <a:effectLst>
            <a:outerShdw blurRad="3683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CC6C9F37-0BF0-416D-B776-8C3F5AF02D07}"/>
              </a:ext>
            </a:extLst>
          </p:cNvPr>
          <p:cNvSpPr/>
          <p:nvPr/>
        </p:nvSpPr>
        <p:spPr>
          <a:xfrm>
            <a:off x="3274178" y="5542002"/>
            <a:ext cx="379981" cy="379981"/>
          </a:xfrm>
          <a:prstGeom prst="ellipse">
            <a:avLst/>
          </a:prstGeom>
          <a:solidFill>
            <a:srgbClr val="7E7E7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1878612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1F00D1-EC18-4CCE-9486-612572F365AD}"/>
              </a:ext>
            </a:extLst>
          </p:cNvPr>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cxnSp>
        <p:nvCxnSpPr>
          <p:cNvPr id="8" name="直接连接符 7">
            <a:extLst>
              <a:ext uri="{FF2B5EF4-FFF2-40B4-BE49-F238E27FC236}">
                <a16:creationId xmlns:a16="http://schemas.microsoft.com/office/drawing/2014/main" id="{51E895FF-5CF7-4E9B-BBFC-E2563BE5C7FE}"/>
              </a:ext>
            </a:extLst>
          </p:cNvPr>
          <p:cNvCxnSpPr>
            <a:cxnSpLocks/>
          </p:cNvCxnSpPr>
          <p:nvPr/>
        </p:nvCxnSpPr>
        <p:spPr>
          <a:xfrm>
            <a:off x="4901930" y="4588871"/>
            <a:ext cx="23694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a:extLst>
              <a:ext uri="{FF2B5EF4-FFF2-40B4-BE49-F238E27FC236}">
                <a16:creationId xmlns:a16="http://schemas.microsoft.com/office/drawing/2014/main" id="{B86CFE6A-9624-43E7-BDC7-506526002D2A}"/>
              </a:ext>
            </a:extLst>
          </p:cNvPr>
          <p:cNvSpPr txBox="1"/>
          <p:nvPr/>
        </p:nvSpPr>
        <p:spPr>
          <a:xfrm>
            <a:off x="4884584" y="3844724"/>
            <a:ext cx="2375862"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pitchFamily="34" charset="-122"/>
                <a:cs typeface="Aharoni" panose="02010803020104030203" pitchFamily="2" charset="-79"/>
                <a:sym typeface="Arial" panose="020B0604020202020204" pitchFamily="34" charset="0"/>
              </a:rPr>
              <a:t>Background</a:t>
            </a:r>
          </a:p>
        </p:txBody>
      </p:sp>
      <p:sp>
        <p:nvSpPr>
          <p:cNvPr id="10" name="矩形 259">
            <a:extLst>
              <a:ext uri="{FF2B5EF4-FFF2-40B4-BE49-F238E27FC236}">
                <a16:creationId xmlns:a16="http://schemas.microsoft.com/office/drawing/2014/main" id="{E424933B-6C6A-4149-A93E-A9306186F007}"/>
              </a:ext>
            </a:extLst>
          </p:cNvPr>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7748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Background</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2" name="矩形 1">
            <a:extLst>
              <a:ext uri="{FF2B5EF4-FFF2-40B4-BE49-F238E27FC236}">
                <a16:creationId xmlns:a16="http://schemas.microsoft.com/office/drawing/2014/main" id="{37116EAB-8102-4842-8BEE-7D4D14850E80}"/>
              </a:ext>
            </a:extLst>
          </p:cNvPr>
          <p:cNvSpPr/>
          <p:nvPr/>
        </p:nvSpPr>
        <p:spPr>
          <a:xfrm>
            <a:off x="3433313" y="2944483"/>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0931882-5F47-492E-BCBA-4FFCCD6DAB59}"/>
              </a:ext>
            </a:extLst>
          </p:cNvPr>
          <p:cNvSpPr/>
          <p:nvPr/>
        </p:nvSpPr>
        <p:spPr>
          <a:xfrm>
            <a:off x="7731020" y="3020682"/>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46D36AD-930A-48E1-9219-0498B3162E28}"/>
              </a:ext>
            </a:extLst>
          </p:cNvPr>
          <p:cNvSpPr txBox="1"/>
          <p:nvPr/>
        </p:nvSpPr>
        <p:spPr>
          <a:xfrm>
            <a:off x="1044829" y="766197"/>
            <a:ext cx="609506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1.1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位置大数据</a:t>
            </a:r>
          </a:p>
        </p:txBody>
      </p:sp>
      <p:sp>
        <p:nvSpPr>
          <p:cNvPr id="4" name="灯片编号占位符 3">
            <a:extLst>
              <a:ext uri="{FF2B5EF4-FFF2-40B4-BE49-F238E27FC236}">
                <a16:creationId xmlns:a16="http://schemas.microsoft.com/office/drawing/2014/main" id="{A94130FF-D827-4CFF-8259-F824CC0F17A8}"/>
              </a:ext>
            </a:extLst>
          </p:cNvPr>
          <p:cNvSpPr>
            <a:spLocks noGrp="1"/>
          </p:cNvSpPr>
          <p:nvPr>
            <p:ph type="sldNum" sz="quarter" idx="12"/>
          </p:nvPr>
        </p:nvSpPr>
        <p:spPr>
          <a:xfrm>
            <a:off x="8582160" y="6356350"/>
            <a:ext cx="2743200" cy="365125"/>
          </a:xfrm>
        </p:spPr>
        <p:txBody>
          <a:bodyPr/>
          <a:lstStyle/>
          <a:p>
            <a:fld id="{E525ACDC-A695-482C-AFEF-74E13F1F2443}" type="slidenum">
              <a:rPr lang="zh-CN" altLang="en-US" smtClean="0"/>
              <a:t>4</a:t>
            </a:fld>
            <a:endParaRPr lang="zh-CN" altLang="en-US" dirty="0"/>
          </a:p>
        </p:txBody>
      </p:sp>
      <p:sp>
        <p:nvSpPr>
          <p:cNvPr id="12" name="文本框 11">
            <a:extLst>
              <a:ext uri="{FF2B5EF4-FFF2-40B4-BE49-F238E27FC236}">
                <a16:creationId xmlns:a16="http://schemas.microsoft.com/office/drawing/2014/main" id="{3D0A65B8-F3EA-4C2A-B66A-F3F5D2D66B7A}"/>
              </a:ext>
            </a:extLst>
          </p:cNvPr>
          <p:cNvSpPr txBox="1"/>
          <p:nvPr/>
        </p:nvSpPr>
        <p:spPr>
          <a:xfrm>
            <a:off x="7794391" y="2211114"/>
            <a:ext cx="3504814" cy="2252540"/>
          </a:xfrm>
          <a:prstGeom prst="rect">
            <a:avLst/>
          </a:prstGeom>
          <a:noFill/>
        </p:spPr>
        <p:txBody>
          <a:bodyPr wrap="square">
            <a:spAutoFit/>
          </a:bodyPr>
          <a:lstStyle/>
          <a:p>
            <a:pPr>
              <a:lnSpc>
                <a:spcPct val="150000"/>
              </a:lnSpc>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包含位置信息且具有</a:t>
            </a:r>
            <a:r>
              <a:rPr lang="zh-CN" altLang="en-US" sz="2400" b="1" u="sng" dirty="0">
                <a:latin typeface="Times New Roman" panose="02020603050405020304" pitchFamily="18" charset="0"/>
                <a:ea typeface="华文仿宋" panose="02010600040101010101" pitchFamily="2" charset="-122"/>
                <a:cs typeface="Times New Roman" panose="02020603050405020304" pitchFamily="18" charset="0"/>
              </a:rPr>
              <a:t>规模大、产生速度快、蕴含价值高</a:t>
            </a: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等特点的数据统称为位置大数据。</a:t>
            </a:r>
          </a:p>
        </p:txBody>
      </p:sp>
      <p:pic>
        <p:nvPicPr>
          <p:cNvPr id="1028" name="Picture 4" descr="Artificial Intelligence - Sensing Streetscapes">
            <a:extLst>
              <a:ext uri="{FF2B5EF4-FFF2-40B4-BE49-F238E27FC236}">
                <a16:creationId xmlns:a16="http://schemas.microsoft.com/office/drawing/2014/main" id="{2C658F1B-FF76-4E6E-B1F9-02929421C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31" y="1790367"/>
            <a:ext cx="6516168" cy="359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0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Background</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2" name="矩形 1">
            <a:extLst>
              <a:ext uri="{FF2B5EF4-FFF2-40B4-BE49-F238E27FC236}">
                <a16:creationId xmlns:a16="http://schemas.microsoft.com/office/drawing/2014/main" id="{37116EAB-8102-4842-8BEE-7D4D14850E80}"/>
              </a:ext>
            </a:extLst>
          </p:cNvPr>
          <p:cNvSpPr/>
          <p:nvPr/>
        </p:nvSpPr>
        <p:spPr>
          <a:xfrm>
            <a:off x="3433313" y="2944483"/>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0931882-5F47-492E-BCBA-4FFCCD6DAB59}"/>
              </a:ext>
            </a:extLst>
          </p:cNvPr>
          <p:cNvSpPr/>
          <p:nvPr/>
        </p:nvSpPr>
        <p:spPr>
          <a:xfrm>
            <a:off x="7731020" y="3020682"/>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46D36AD-930A-48E1-9219-0498B3162E28}"/>
              </a:ext>
            </a:extLst>
          </p:cNvPr>
          <p:cNvSpPr txBox="1"/>
          <p:nvPr/>
        </p:nvSpPr>
        <p:spPr>
          <a:xfrm>
            <a:off x="1044829" y="766197"/>
            <a:ext cx="609506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1.2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隐私泄露问题</a:t>
            </a:r>
          </a:p>
        </p:txBody>
      </p:sp>
      <p:sp>
        <p:nvSpPr>
          <p:cNvPr id="4" name="灯片编号占位符 3">
            <a:extLst>
              <a:ext uri="{FF2B5EF4-FFF2-40B4-BE49-F238E27FC236}">
                <a16:creationId xmlns:a16="http://schemas.microsoft.com/office/drawing/2014/main" id="{A94130FF-D827-4CFF-8259-F824CC0F17A8}"/>
              </a:ext>
            </a:extLst>
          </p:cNvPr>
          <p:cNvSpPr>
            <a:spLocks noGrp="1"/>
          </p:cNvSpPr>
          <p:nvPr>
            <p:ph type="sldNum" sz="quarter" idx="12"/>
          </p:nvPr>
        </p:nvSpPr>
        <p:spPr>
          <a:xfrm>
            <a:off x="8582160" y="6356350"/>
            <a:ext cx="2743200" cy="365125"/>
          </a:xfrm>
        </p:spPr>
        <p:txBody>
          <a:bodyPr/>
          <a:lstStyle/>
          <a:p>
            <a:fld id="{E525ACDC-A695-482C-AFEF-74E13F1F2443}" type="slidenum">
              <a:rPr lang="zh-CN" altLang="en-US" smtClean="0"/>
              <a:t>5</a:t>
            </a:fld>
            <a:endParaRPr lang="zh-CN" altLang="en-US" dirty="0"/>
          </a:p>
        </p:txBody>
      </p:sp>
      <p:pic>
        <p:nvPicPr>
          <p:cNvPr id="2050" name="Picture 2" descr="Navigation trajectory Icon - Download in Glyph Style">
            <a:extLst>
              <a:ext uri="{FF2B5EF4-FFF2-40B4-BE49-F238E27FC236}">
                <a16:creationId xmlns:a16="http://schemas.microsoft.com/office/drawing/2014/main" id="{49C40EF8-C7A0-4908-9FC3-9564BF5CE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38" y="213360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73E98528-FEA9-46B6-8C66-4FADE2AFF7E2}"/>
              </a:ext>
            </a:extLst>
          </p:cNvPr>
          <p:cNvSpPr txBox="1"/>
          <p:nvPr/>
        </p:nvSpPr>
        <p:spPr>
          <a:xfrm>
            <a:off x="4860289" y="1289417"/>
            <a:ext cx="6094520" cy="4890057"/>
          </a:xfrm>
          <a:prstGeom prst="rect">
            <a:avLst/>
          </a:prstGeom>
          <a:noFill/>
        </p:spPr>
        <p:txBody>
          <a:bodyPr wrap="square">
            <a:spAutoFit/>
          </a:bodyPr>
          <a:lstStyle/>
          <a:p>
            <a:pPr>
              <a:lnSpc>
                <a:spcPct val="150000"/>
              </a:lnSpc>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位置大数据既包含单个位置点的记录也包括实体的运动轨迹。</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a:lnSpc>
                <a:spcPct val="150000"/>
              </a:lnSpc>
            </a:pP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a:lnSpc>
                <a:spcPct val="150000"/>
              </a:lnSpc>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风险如下：</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marL="342900" indent="-342900">
              <a:lnSpc>
                <a:spcPct val="150000"/>
              </a:lnSpc>
              <a:buAutoNum type="arabicPeriod"/>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被获知用户经常停留的地点；</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marL="342900" indent="-342900">
              <a:lnSpc>
                <a:spcPct val="150000"/>
              </a:lnSpc>
              <a:buAutoNum type="arabicPeriod"/>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被预测用户当前的位置及未来的行动轨迹；</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marL="342900" indent="-342900">
              <a:lnSpc>
                <a:spcPct val="150000"/>
              </a:lnSpc>
              <a:buAutoNum type="arabicPeriod"/>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生活习惯、健康状况、兴趣地点、经济条件等个人隐私信息泄露。</a:t>
            </a:r>
          </a:p>
          <a:p>
            <a:pPr>
              <a:lnSpc>
                <a:spcPct val="150000"/>
              </a:lnSpc>
            </a:pPr>
            <a:endParaRPr lang="zh-CN" altLang="en-US" sz="1800" b="1" dirty="0">
              <a:latin typeface="Times New Roman" panose="02020603050405020304" pitchFamily="18" charset="0"/>
              <a:ea typeface="华文仿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4699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46AD72-B7B1-4C6D-8C75-39077A3EA14C}"/>
              </a:ext>
            </a:extLst>
          </p:cNvPr>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Background</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2" name="矩形 1">
            <a:extLst>
              <a:ext uri="{FF2B5EF4-FFF2-40B4-BE49-F238E27FC236}">
                <a16:creationId xmlns:a16="http://schemas.microsoft.com/office/drawing/2014/main" id="{37116EAB-8102-4842-8BEE-7D4D14850E80}"/>
              </a:ext>
            </a:extLst>
          </p:cNvPr>
          <p:cNvSpPr/>
          <p:nvPr/>
        </p:nvSpPr>
        <p:spPr>
          <a:xfrm>
            <a:off x="3433313" y="2944483"/>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0931882-5F47-492E-BCBA-4FFCCD6DAB59}"/>
              </a:ext>
            </a:extLst>
          </p:cNvPr>
          <p:cNvSpPr/>
          <p:nvPr/>
        </p:nvSpPr>
        <p:spPr>
          <a:xfrm>
            <a:off x="7731020" y="3020682"/>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46D36AD-930A-48E1-9219-0498B3162E28}"/>
              </a:ext>
            </a:extLst>
          </p:cNvPr>
          <p:cNvSpPr txBox="1"/>
          <p:nvPr/>
        </p:nvSpPr>
        <p:spPr>
          <a:xfrm>
            <a:off x="1044829" y="766197"/>
            <a:ext cx="3145431"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1.3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隐私保护问题</a:t>
            </a:r>
          </a:p>
        </p:txBody>
      </p:sp>
      <p:sp>
        <p:nvSpPr>
          <p:cNvPr id="4" name="灯片编号占位符 3">
            <a:extLst>
              <a:ext uri="{FF2B5EF4-FFF2-40B4-BE49-F238E27FC236}">
                <a16:creationId xmlns:a16="http://schemas.microsoft.com/office/drawing/2014/main" id="{A94130FF-D827-4CFF-8259-F824CC0F17A8}"/>
              </a:ext>
            </a:extLst>
          </p:cNvPr>
          <p:cNvSpPr>
            <a:spLocks noGrp="1"/>
          </p:cNvSpPr>
          <p:nvPr>
            <p:ph type="sldNum" sz="quarter" idx="12"/>
          </p:nvPr>
        </p:nvSpPr>
        <p:spPr>
          <a:xfrm>
            <a:off x="8582160" y="6356350"/>
            <a:ext cx="2743200" cy="365125"/>
          </a:xfrm>
        </p:spPr>
        <p:txBody>
          <a:bodyPr/>
          <a:lstStyle/>
          <a:p>
            <a:fld id="{E525ACDC-A695-482C-AFEF-74E13F1F2443}" type="slidenum">
              <a:rPr lang="zh-CN" altLang="en-US" smtClean="0"/>
              <a:t>6</a:t>
            </a:fld>
            <a:endParaRPr lang="zh-CN" altLang="en-US" dirty="0"/>
          </a:p>
        </p:txBody>
      </p:sp>
      <p:sp>
        <p:nvSpPr>
          <p:cNvPr id="13" name="文本框 12">
            <a:extLst>
              <a:ext uri="{FF2B5EF4-FFF2-40B4-BE49-F238E27FC236}">
                <a16:creationId xmlns:a16="http://schemas.microsoft.com/office/drawing/2014/main" id="{2D69F028-FCA7-4453-84BF-30A3AE1AAB91}"/>
              </a:ext>
            </a:extLst>
          </p:cNvPr>
          <p:cNvSpPr txBox="1"/>
          <p:nvPr/>
        </p:nvSpPr>
        <p:spPr>
          <a:xfrm>
            <a:off x="5134954" y="953246"/>
            <a:ext cx="6094520" cy="5022529"/>
          </a:xfrm>
          <a:prstGeom prst="rect">
            <a:avLst/>
          </a:prstGeom>
          <a:noFill/>
        </p:spPr>
        <p:txBody>
          <a:bodyPr wrap="square">
            <a:spAutoFit/>
          </a:bodyPr>
          <a:lstStyle/>
          <a:p>
            <a:pPr>
              <a:lnSpc>
                <a:spcPct val="150000"/>
              </a:lnSpc>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位置大数据的发布隐私保护，可以借助噪音机制向发布的位置大数据集添加噪声实现差分隐私保护。</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a:lnSpc>
                <a:spcPct val="150000"/>
              </a:lnSpc>
            </a:pP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a:lnSpc>
                <a:spcPct val="150000"/>
              </a:lnSpc>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问题：</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marL="342900" indent="-342900">
              <a:lnSpc>
                <a:spcPct val="150000"/>
              </a:lnSpc>
              <a:buAutoNum type="arabicPeriod"/>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位置大数据的动态变化发布会给空间索引结构划分和隐私预算分配带来不确定性；</a:t>
            </a:r>
            <a:endParaRPr lang="en-US" altLang="zh-CN" sz="2400" b="1" dirty="0">
              <a:latin typeface="Times New Roman" panose="02020603050405020304" pitchFamily="18" charset="0"/>
              <a:ea typeface="华文仿宋" panose="02010600040101010101" pitchFamily="2" charset="-122"/>
              <a:cs typeface="Times New Roman" panose="02020603050405020304" pitchFamily="18" charset="0"/>
            </a:endParaRPr>
          </a:p>
          <a:p>
            <a:pPr marL="342900" indent="-342900">
              <a:lnSpc>
                <a:spcPct val="150000"/>
              </a:lnSpc>
              <a:buAutoNum type="arabicPeriod"/>
            </a:pPr>
            <a:r>
              <a:rPr lang="zh-CN" altLang="en-US" sz="2400" b="1" dirty="0">
                <a:latin typeface="Times New Roman" panose="02020603050405020304" pitchFamily="18" charset="0"/>
                <a:ea typeface="华文仿宋" panose="02010600040101010101" pitchFamily="2" charset="-122"/>
                <a:cs typeface="Times New Roman" panose="02020603050405020304" pitchFamily="18" charset="0"/>
              </a:rPr>
              <a:t>大数据质量的不确定性将会导致误差假设的不准确，进而影响发布数据的可用性。</a:t>
            </a:r>
            <a:endParaRPr lang="zh-CN" altLang="en-US" b="1" dirty="0">
              <a:latin typeface="Times New Roman" panose="02020603050405020304" pitchFamily="18" charset="0"/>
              <a:ea typeface="华文仿宋" panose="02010600040101010101" pitchFamily="2" charset="-122"/>
              <a:cs typeface="Times New Roman" panose="02020603050405020304" pitchFamily="18" charset="0"/>
            </a:endParaRPr>
          </a:p>
        </p:txBody>
      </p:sp>
      <p:pic>
        <p:nvPicPr>
          <p:cNvPr id="3076" name="Picture 4" descr="Applying differential privacy protection to ONS mortality data, pilot study  - Office for National Statistics">
            <a:extLst>
              <a:ext uri="{FF2B5EF4-FFF2-40B4-BE49-F238E27FC236}">
                <a16:creationId xmlns:a16="http://schemas.microsoft.com/office/drawing/2014/main" id="{549B35AB-2AF2-47A4-BCAD-260040D7A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45" y="2361460"/>
            <a:ext cx="3765178" cy="2388768"/>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58AB25B5-B0F0-4049-8794-49918CC4A250}"/>
              </a:ext>
            </a:extLst>
          </p:cNvPr>
          <p:cNvSpPr txBox="1"/>
          <p:nvPr/>
        </p:nvSpPr>
        <p:spPr>
          <a:xfrm>
            <a:off x="1031218" y="4987276"/>
            <a:ext cx="3549662"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Fig. 1 </a:t>
            </a:r>
            <a:r>
              <a:rPr lang="en-US" altLang="zh-CN" sz="2000" dirty="0">
                <a:latin typeface="Times New Roman" panose="02020603050405020304" pitchFamily="18" charset="0"/>
                <a:cs typeface="Times New Roman" panose="02020603050405020304" pitchFamily="18" charset="0"/>
              </a:rPr>
              <a:t>Differential privacy.</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88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1F00D1-EC18-4CCE-9486-612572F365AD}"/>
              </a:ext>
            </a:extLst>
          </p:cNvPr>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cxnSp>
        <p:nvCxnSpPr>
          <p:cNvPr id="8" name="直接连接符 7">
            <a:extLst>
              <a:ext uri="{FF2B5EF4-FFF2-40B4-BE49-F238E27FC236}">
                <a16:creationId xmlns:a16="http://schemas.microsoft.com/office/drawing/2014/main" id="{51E895FF-5CF7-4E9B-BBFC-E2563BE5C7FE}"/>
              </a:ext>
            </a:extLst>
          </p:cNvPr>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a:extLst>
              <a:ext uri="{FF2B5EF4-FFF2-40B4-BE49-F238E27FC236}">
                <a16:creationId xmlns:a16="http://schemas.microsoft.com/office/drawing/2014/main" id="{B86CFE6A-9624-43E7-BDC7-506526002D2A}"/>
              </a:ext>
            </a:extLst>
          </p:cNvPr>
          <p:cNvSpPr txBox="1"/>
          <p:nvPr/>
        </p:nvSpPr>
        <p:spPr>
          <a:xfrm>
            <a:off x="4884584" y="4027609"/>
            <a:ext cx="2322938" cy="430887"/>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bg1"/>
                </a:solidFill>
                <a:latin typeface="Aharoni" panose="02010803020104030203" pitchFamily="2" charset="-79"/>
                <a:ea typeface="微软雅黑" panose="020B0503020204020204" pitchFamily="34" charset="-122"/>
                <a:cs typeface="Aharoni" panose="02010803020104030203" pitchFamily="2" charset="-79"/>
                <a:sym typeface="Arial" panose="020B0604020202020204" pitchFamily="34" charset="0"/>
              </a:rPr>
              <a:t>Preliminaries</a:t>
            </a:r>
            <a:endParaRPr lang="en-US" altLang="zh-CN" b="1" dirty="0">
              <a:solidFill>
                <a:schemeClr val="bg1"/>
              </a:solidFill>
              <a:latin typeface="Aharoni" panose="02010803020104030203" pitchFamily="2" charset="-79"/>
              <a:ea typeface="微软雅黑" panose="020B0503020204020204" pitchFamily="34" charset="-122"/>
              <a:cs typeface="Aharoni" panose="02010803020104030203" pitchFamily="2" charset="-79"/>
              <a:sym typeface="Arial" panose="020B0604020202020204" pitchFamily="34" charset="0"/>
            </a:endParaRPr>
          </a:p>
        </p:txBody>
      </p:sp>
      <p:sp>
        <p:nvSpPr>
          <p:cNvPr id="10" name="矩形 259">
            <a:extLst>
              <a:ext uri="{FF2B5EF4-FFF2-40B4-BE49-F238E27FC236}">
                <a16:creationId xmlns:a16="http://schemas.microsoft.com/office/drawing/2014/main" id="{E424933B-6C6A-4149-A93E-A9306186F007}"/>
              </a:ext>
            </a:extLst>
          </p:cNvPr>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084"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6704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0931882-5F47-492E-BCBA-4FFCCD6DAB59}"/>
              </a:ext>
            </a:extLst>
          </p:cNvPr>
          <p:cNvSpPr/>
          <p:nvPr/>
        </p:nvSpPr>
        <p:spPr>
          <a:xfrm>
            <a:off x="7731020" y="2692209"/>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灯片编号占位符 2">
            <a:extLst>
              <a:ext uri="{FF2B5EF4-FFF2-40B4-BE49-F238E27FC236}">
                <a16:creationId xmlns:a16="http://schemas.microsoft.com/office/drawing/2014/main" id="{8F69EB55-8081-4B64-9B1B-64B37F09E1A8}"/>
              </a:ext>
            </a:extLst>
          </p:cNvPr>
          <p:cNvSpPr>
            <a:spLocks noGrp="1"/>
          </p:cNvSpPr>
          <p:nvPr>
            <p:ph type="sldNum" sz="quarter" idx="12"/>
          </p:nvPr>
        </p:nvSpPr>
        <p:spPr/>
        <p:txBody>
          <a:bodyPr/>
          <a:lstStyle/>
          <a:p>
            <a:fld id="{E525ACDC-A695-482C-AFEF-74E13F1F2443}" type="slidenum">
              <a:rPr lang="zh-CN" altLang="en-US" smtClean="0"/>
              <a:t>8</a:t>
            </a:fld>
            <a:endParaRPr lang="zh-CN" altLang="en-US"/>
          </a:p>
        </p:txBody>
      </p:sp>
      <p:sp>
        <p:nvSpPr>
          <p:cNvPr id="7" name="文本框 6">
            <a:extLst>
              <a:ext uri="{FF2B5EF4-FFF2-40B4-BE49-F238E27FC236}">
                <a16:creationId xmlns:a16="http://schemas.microsoft.com/office/drawing/2014/main" id="{746D36AD-930A-48E1-9219-0498B3162E28}"/>
              </a:ext>
            </a:extLst>
          </p:cNvPr>
          <p:cNvSpPr txBox="1"/>
          <p:nvPr/>
        </p:nvSpPr>
        <p:spPr>
          <a:xfrm>
            <a:off x="882026" y="766625"/>
            <a:ext cx="609506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2.1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误差定义</a:t>
            </a:r>
          </a:p>
        </p:txBody>
      </p:sp>
      <p:sp>
        <p:nvSpPr>
          <p:cNvPr id="10" name="文本框 9">
            <a:extLst>
              <a:ext uri="{FF2B5EF4-FFF2-40B4-BE49-F238E27FC236}">
                <a16:creationId xmlns:a16="http://schemas.microsoft.com/office/drawing/2014/main" id="{24A41D86-DB1B-4C70-8CDA-8BD6A1CDEF72}"/>
              </a:ext>
            </a:extLst>
          </p:cNvPr>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Preliminaries</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14" name="文本框 13">
            <a:extLst>
              <a:ext uri="{FF2B5EF4-FFF2-40B4-BE49-F238E27FC236}">
                <a16:creationId xmlns:a16="http://schemas.microsoft.com/office/drawing/2014/main" id="{788C1850-4A6C-465F-BDE3-42E53A006131}"/>
              </a:ext>
            </a:extLst>
          </p:cNvPr>
          <p:cNvSpPr txBox="1"/>
          <p:nvPr/>
        </p:nvSpPr>
        <p:spPr>
          <a:xfrm>
            <a:off x="883564" y="1431066"/>
            <a:ext cx="6094070" cy="523220"/>
          </a:xfrm>
          <a:prstGeom prst="rect">
            <a:avLst/>
          </a:prstGeom>
          <a:noFill/>
        </p:spPr>
        <p:txBody>
          <a:bodyPr wrap="square">
            <a:spAutoFit/>
          </a:bodyPr>
          <a:lstStyle/>
          <a:p>
            <a:r>
              <a:rPr lang="en-US" altLang="zh-CN" sz="2800" b="1" i="0" dirty="0">
                <a:effectLst/>
                <a:latin typeface="Times New Roman" panose="02020603050405020304" pitchFamily="18" charset="0"/>
                <a:cs typeface="Times New Roman" panose="02020603050405020304" pitchFamily="18" charset="0"/>
              </a:rPr>
              <a:t>2.1.1 </a:t>
            </a:r>
            <a:r>
              <a:rPr lang="zh-CN" altLang="en-US" sz="2800" b="1" i="0" dirty="0">
                <a:effectLst/>
                <a:latin typeface="华文仿宋" panose="02010600040101010101" pitchFamily="2" charset="-122"/>
                <a:ea typeface="华文仿宋" panose="02010600040101010101" pitchFamily="2" charset="-122"/>
                <a:cs typeface="Times New Roman" panose="02020603050405020304" pitchFamily="18" charset="0"/>
              </a:rPr>
              <a:t>噪声误差</a:t>
            </a:r>
            <a:endParaRPr lang="zh-CN" altLang="en-US" sz="2800" b="1" dirty="0">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4B86B394-9A98-4A25-B0A1-FDA5C2E516A1}"/>
              </a:ext>
            </a:extLst>
          </p:cNvPr>
          <p:cNvSpPr txBox="1"/>
          <p:nvPr/>
        </p:nvSpPr>
        <p:spPr>
          <a:xfrm>
            <a:off x="718524" y="2210920"/>
            <a:ext cx="6295115" cy="2677656"/>
          </a:xfrm>
          <a:prstGeom prst="rect">
            <a:avLst/>
          </a:prstGeom>
          <a:noFill/>
        </p:spPr>
        <p:txBody>
          <a:bodyPr wrap="square">
            <a:spAutoFit/>
          </a:bodyPr>
          <a:lstStyle/>
          <a:p>
            <a:pPr lvl="1"/>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定义 </a:t>
            </a:r>
            <a:r>
              <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6.1 </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噪声误差：为了防止攻击者通过大量查询结果推测出用户的具体位置信息，划分发布方法常采用 </a:t>
            </a:r>
            <a:r>
              <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Laplace </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机制或指数机制对索引区域内的统计数据添加噪声，使之满足差分隐私保护需求。添加的噪声对查询结果造成的影响就称之为噪声误差：</a:t>
            </a:r>
            <a:endPar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endParaRPr>
          </a:p>
          <a:p>
            <a:pPr lvl="1"/>
            <a:endParaRPr lang="en-US" altLang="zh-CN" sz="2400" b="1" dirty="0">
              <a:solidFill>
                <a:schemeClr val="tx1"/>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8630D55-080D-4768-A77A-F76CBD5C88EC}"/>
              </a:ext>
            </a:extLst>
          </p:cNvPr>
          <p:cNvPicPr>
            <a:picLocks noChangeAspect="1"/>
          </p:cNvPicPr>
          <p:nvPr/>
        </p:nvPicPr>
        <p:blipFill rotWithShape="1">
          <a:blip r:embed="rId2"/>
          <a:srcRect r="40445"/>
          <a:stretch/>
        </p:blipFill>
        <p:spPr>
          <a:xfrm>
            <a:off x="1251931" y="4564782"/>
            <a:ext cx="4906215" cy="600000"/>
          </a:xfrm>
          <a:prstGeom prst="rect">
            <a:avLst/>
          </a:prstGeom>
        </p:spPr>
      </p:pic>
      <p:pic>
        <p:nvPicPr>
          <p:cNvPr id="6" name="图片 5">
            <a:extLst>
              <a:ext uri="{FF2B5EF4-FFF2-40B4-BE49-F238E27FC236}">
                <a16:creationId xmlns:a16="http://schemas.microsoft.com/office/drawing/2014/main" id="{201BD597-487F-486C-892D-91CDA71BC613}"/>
              </a:ext>
            </a:extLst>
          </p:cNvPr>
          <p:cNvPicPr>
            <a:picLocks noChangeAspect="1"/>
          </p:cNvPicPr>
          <p:nvPr/>
        </p:nvPicPr>
        <p:blipFill>
          <a:blip r:embed="rId3"/>
          <a:stretch>
            <a:fillRect/>
          </a:stretch>
        </p:blipFill>
        <p:spPr>
          <a:xfrm>
            <a:off x="7798116" y="1808089"/>
            <a:ext cx="3396626" cy="3544306"/>
          </a:xfrm>
          <a:prstGeom prst="rect">
            <a:avLst/>
          </a:prstGeom>
        </p:spPr>
      </p:pic>
      <p:sp>
        <p:nvSpPr>
          <p:cNvPr id="18" name="文本框 17">
            <a:extLst>
              <a:ext uri="{FF2B5EF4-FFF2-40B4-BE49-F238E27FC236}">
                <a16:creationId xmlns:a16="http://schemas.microsoft.com/office/drawing/2014/main" id="{818A80A7-DE03-4757-9F75-91B488333B8C}"/>
              </a:ext>
            </a:extLst>
          </p:cNvPr>
          <p:cNvSpPr txBox="1"/>
          <p:nvPr/>
        </p:nvSpPr>
        <p:spPr>
          <a:xfrm>
            <a:off x="5675050" y="4740366"/>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33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0931882-5F47-492E-BCBA-4FFCCD6DAB59}"/>
              </a:ext>
            </a:extLst>
          </p:cNvPr>
          <p:cNvSpPr/>
          <p:nvPr/>
        </p:nvSpPr>
        <p:spPr>
          <a:xfrm>
            <a:off x="7731020" y="2692209"/>
            <a:ext cx="851140" cy="408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灯片编号占位符 2">
            <a:extLst>
              <a:ext uri="{FF2B5EF4-FFF2-40B4-BE49-F238E27FC236}">
                <a16:creationId xmlns:a16="http://schemas.microsoft.com/office/drawing/2014/main" id="{8F69EB55-8081-4B64-9B1B-64B37F09E1A8}"/>
              </a:ext>
            </a:extLst>
          </p:cNvPr>
          <p:cNvSpPr>
            <a:spLocks noGrp="1"/>
          </p:cNvSpPr>
          <p:nvPr>
            <p:ph type="sldNum" sz="quarter" idx="12"/>
          </p:nvPr>
        </p:nvSpPr>
        <p:spPr/>
        <p:txBody>
          <a:bodyPr/>
          <a:lstStyle/>
          <a:p>
            <a:fld id="{E525ACDC-A695-482C-AFEF-74E13F1F2443}" type="slidenum">
              <a:rPr lang="zh-CN" altLang="en-US" smtClean="0"/>
              <a:t>9</a:t>
            </a:fld>
            <a:endParaRPr lang="zh-CN" altLang="en-US"/>
          </a:p>
        </p:txBody>
      </p:sp>
      <p:sp>
        <p:nvSpPr>
          <p:cNvPr id="7" name="文本框 6">
            <a:extLst>
              <a:ext uri="{FF2B5EF4-FFF2-40B4-BE49-F238E27FC236}">
                <a16:creationId xmlns:a16="http://schemas.microsoft.com/office/drawing/2014/main" id="{746D36AD-930A-48E1-9219-0498B3162E28}"/>
              </a:ext>
            </a:extLst>
          </p:cNvPr>
          <p:cNvSpPr txBox="1"/>
          <p:nvPr/>
        </p:nvSpPr>
        <p:spPr>
          <a:xfrm>
            <a:off x="882026" y="766625"/>
            <a:ext cx="609506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2.1 </a:t>
            </a:r>
            <a:r>
              <a:rPr lang="zh-CN" altLang="en-US" sz="2800" b="1" dirty="0">
                <a:latin typeface="华文仿宋" panose="02010600040101010101" pitchFamily="2" charset="-122"/>
                <a:ea typeface="华文仿宋" panose="02010600040101010101" pitchFamily="2" charset="-122"/>
                <a:cs typeface="Times New Roman" panose="02020603050405020304" pitchFamily="18" charset="0"/>
              </a:rPr>
              <a:t>误差定义</a:t>
            </a:r>
          </a:p>
        </p:txBody>
      </p:sp>
      <p:sp>
        <p:nvSpPr>
          <p:cNvPr id="10" name="文本框 9">
            <a:extLst>
              <a:ext uri="{FF2B5EF4-FFF2-40B4-BE49-F238E27FC236}">
                <a16:creationId xmlns:a16="http://schemas.microsoft.com/office/drawing/2014/main" id="{24A41D86-DB1B-4C70-8CDA-8BD6A1CDEF72}"/>
              </a:ext>
            </a:extLst>
          </p:cNvPr>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Preliminaries</a:t>
            </a:r>
            <a:endParaRPr lang="zh-CN" altLang="en-US"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14" name="文本框 13">
            <a:extLst>
              <a:ext uri="{FF2B5EF4-FFF2-40B4-BE49-F238E27FC236}">
                <a16:creationId xmlns:a16="http://schemas.microsoft.com/office/drawing/2014/main" id="{788C1850-4A6C-465F-BDE3-42E53A006131}"/>
              </a:ext>
            </a:extLst>
          </p:cNvPr>
          <p:cNvSpPr txBox="1"/>
          <p:nvPr/>
        </p:nvSpPr>
        <p:spPr>
          <a:xfrm>
            <a:off x="883564" y="1431066"/>
            <a:ext cx="6094070" cy="523220"/>
          </a:xfrm>
          <a:prstGeom prst="rect">
            <a:avLst/>
          </a:prstGeom>
          <a:noFill/>
        </p:spPr>
        <p:txBody>
          <a:bodyPr wrap="square">
            <a:spAutoFit/>
          </a:bodyPr>
          <a:lstStyle/>
          <a:p>
            <a:r>
              <a:rPr lang="en-US" altLang="zh-CN" sz="2800" b="1" i="0" dirty="0">
                <a:effectLst/>
                <a:latin typeface="Times New Roman" panose="02020603050405020304" pitchFamily="18" charset="0"/>
                <a:cs typeface="Times New Roman" panose="02020603050405020304" pitchFamily="18" charset="0"/>
              </a:rPr>
              <a:t>2.1.2 </a:t>
            </a:r>
            <a:r>
              <a:rPr lang="zh-CN" altLang="en-US" sz="2800" b="1" i="0" dirty="0">
                <a:effectLst/>
                <a:latin typeface="华文仿宋" panose="02010600040101010101" pitchFamily="2" charset="-122"/>
                <a:ea typeface="华文仿宋" panose="02010600040101010101" pitchFamily="2" charset="-122"/>
                <a:cs typeface="Times New Roman" panose="02020603050405020304" pitchFamily="18" charset="0"/>
              </a:rPr>
              <a:t>均匀假设误差</a:t>
            </a:r>
            <a:endParaRPr lang="zh-CN" altLang="en-US" sz="2800" b="1" dirty="0">
              <a:latin typeface="华文仿宋" panose="02010600040101010101" pitchFamily="2" charset="-122"/>
              <a:ea typeface="华文仿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B86B394-9A98-4A25-B0A1-FDA5C2E516A1}"/>
                  </a:ext>
                </a:extLst>
              </p:cNvPr>
              <p:cNvSpPr txBox="1"/>
              <p:nvPr/>
            </p:nvSpPr>
            <p:spPr>
              <a:xfrm>
                <a:off x="559298" y="2183890"/>
                <a:ext cx="6241001" cy="1938992"/>
              </a:xfrm>
              <a:prstGeom prst="rect">
                <a:avLst/>
              </a:prstGeom>
              <a:noFill/>
            </p:spPr>
            <p:txBody>
              <a:bodyPr wrap="square">
                <a:spAutoFit/>
              </a:bodyPr>
              <a:lstStyle/>
              <a:p>
                <a:pPr lvl="1"/>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定义 </a:t>
                </a:r>
                <a:r>
                  <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6.2 </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均匀假设误差：</a:t>
                </a:r>
                <a14:m>
                  <m:oMath xmlns:m="http://schemas.openxmlformats.org/officeDocument/2006/math">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𝑃</m:t>
                    </m:r>
                    <m:r>
                      <a:rPr lang="en-US" altLang="zh-CN" sz="2400" b="0" i="1" baseline="-25000">
                        <a:latin typeface="Cambria Math" panose="02040503050406030204" pitchFamily="18" charset="0"/>
                        <a:ea typeface="华文仿宋" panose="02010600040101010101" pitchFamily="2" charset="-122"/>
                        <a:cs typeface="Times New Roman" panose="02020603050405020304" pitchFamily="18" charset="0"/>
                      </a:rPr>
                      <m:t>𝑖</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 (</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𝑖</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=1,2…,</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𝑚</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m:t>
                    </m:r>
                  </m:oMath>
                </a14:m>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表示与查询区域 </a:t>
                </a:r>
                <a:r>
                  <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Q </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相交的划分区域，满足</a:t>
                </a:r>
                <a14:m>
                  <m:oMath xmlns:m="http://schemas.openxmlformats.org/officeDocument/2006/math">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𝑃</m:t>
                    </m:r>
                    <m:r>
                      <a:rPr lang="en-US" altLang="zh-CN" sz="2400" b="0" i="1" baseline="-25000">
                        <a:latin typeface="Cambria Math" panose="02040503050406030204" pitchFamily="18" charset="0"/>
                        <a:ea typeface="华文仿宋" panose="02010600040101010101" pitchFamily="2" charset="-122"/>
                        <a:cs typeface="Times New Roman" panose="02020603050405020304" pitchFamily="18" charset="0"/>
                      </a:rPr>
                      <m:t>𝑖</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 </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𝑃</m:t>
                    </m:r>
                    <m:r>
                      <a:rPr lang="en-US" altLang="zh-CN" sz="2400" b="0" i="1" baseline="-25000" smtClean="0">
                        <a:latin typeface="Cambria Math" panose="02040503050406030204" pitchFamily="18" charset="0"/>
                        <a:ea typeface="华文仿宋" panose="02010600040101010101" pitchFamily="2" charset="-122"/>
                        <a:cs typeface="Times New Roman" panose="02020603050405020304" pitchFamily="18" charset="0"/>
                      </a:rPr>
                      <m:t>𝑗</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𝑟𝑖</m:t>
                    </m:r>
                    <m:r>
                      <a:rPr lang="en-US" altLang="zh-CN" sz="2400" b="0" i="1" smtClean="0">
                        <a:latin typeface="Cambria Math" panose="02040503050406030204" pitchFamily="18" charset="0"/>
                        <a:ea typeface="华文仿宋" panose="02010600040101010101" pitchFamily="2" charset="-122"/>
                        <a:cs typeface="Times New Roman" panose="02020603050405020304" pitchFamily="18" charset="0"/>
                      </a:rPr>
                      <m:t>(</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𝑖</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=1,2…,</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𝑚</m:t>
                    </m:r>
                    <m:r>
                      <a:rPr lang="en-US" altLang="zh-CN" sz="2400" b="0" i="1">
                        <a:latin typeface="Cambria Math" panose="02040503050406030204" pitchFamily="18" charset="0"/>
                        <a:ea typeface="华文仿宋" panose="02010600040101010101" pitchFamily="2" charset="-122"/>
                        <a:cs typeface="Times New Roman" panose="02020603050405020304" pitchFamily="18" charset="0"/>
                      </a:rPr>
                      <m:t>)</m:t>
                    </m:r>
                  </m:oMath>
                </a14:m>
                <a:r>
                  <a:rPr lang="zh-CN" altLang="en-US" sz="2400" b="1" dirty="0">
                    <a:latin typeface="华文仿宋" panose="02010600040101010101" pitchFamily="2" charset="-122"/>
                    <a:ea typeface="华文仿宋" panose="02010600040101010101" pitchFamily="2" charset="-122"/>
                    <a:cs typeface="Times New Roman" panose="02020603050405020304" pitchFamily="18" charset="0"/>
                  </a:rPr>
                  <a:t>代</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表查询区域 </a:t>
                </a:r>
                <a:r>
                  <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Q </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与当前划分区域相交的面积比例；则查询区域 </a:t>
                </a:r>
                <a:r>
                  <a:rPr lang="en-US" altLang="zh-CN"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Q </a:t>
                </a:r>
                <a:r>
                  <a:rPr lang="zh-CN" altLang="en-US" sz="2400" b="1"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内的均匀假设误差为：</a:t>
                </a:r>
              </a:p>
            </p:txBody>
          </p:sp>
        </mc:Choice>
        <mc:Fallback xmlns="">
          <p:sp>
            <p:nvSpPr>
              <p:cNvPr id="20" name="文本框 19">
                <a:extLst>
                  <a:ext uri="{FF2B5EF4-FFF2-40B4-BE49-F238E27FC236}">
                    <a16:creationId xmlns:a16="http://schemas.microsoft.com/office/drawing/2014/main" id="{4B86B394-9A98-4A25-B0A1-FDA5C2E516A1}"/>
                  </a:ext>
                </a:extLst>
              </p:cNvPr>
              <p:cNvSpPr txBox="1">
                <a:spLocks noRot="1" noChangeAspect="1" noMove="1" noResize="1" noEditPoints="1" noAdjustHandles="1" noChangeArrowheads="1" noChangeShapeType="1" noTextEdit="1"/>
              </p:cNvSpPr>
              <p:nvPr/>
            </p:nvSpPr>
            <p:spPr>
              <a:xfrm>
                <a:off x="559298" y="2183890"/>
                <a:ext cx="6241001" cy="1938992"/>
              </a:xfrm>
              <a:prstGeom prst="rect">
                <a:avLst/>
              </a:prstGeom>
              <a:blipFill>
                <a:blip r:embed="rId2"/>
                <a:stretch>
                  <a:fillRect t="-2516" r="-1465" b="-628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7CFEA79-E03E-4AB3-BB35-0624FEF308E5}"/>
              </a:ext>
            </a:extLst>
          </p:cNvPr>
          <p:cNvPicPr>
            <a:picLocks noChangeAspect="1"/>
          </p:cNvPicPr>
          <p:nvPr/>
        </p:nvPicPr>
        <p:blipFill>
          <a:blip r:embed="rId3"/>
          <a:stretch>
            <a:fillRect/>
          </a:stretch>
        </p:blipFill>
        <p:spPr>
          <a:xfrm>
            <a:off x="7651119" y="1830562"/>
            <a:ext cx="3635930" cy="3602573"/>
          </a:xfrm>
          <a:prstGeom prst="rect">
            <a:avLst/>
          </a:prstGeom>
        </p:spPr>
      </p:pic>
      <p:pic>
        <p:nvPicPr>
          <p:cNvPr id="8" name="图片 7">
            <a:extLst>
              <a:ext uri="{FF2B5EF4-FFF2-40B4-BE49-F238E27FC236}">
                <a16:creationId xmlns:a16="http://schemas.microsoft.com/office/drawing/2014/main" id="{6C52341D-2929-453A-ACF4-18E631702AC5}"/>
              </a:ext>
            </a:extLst>
          </p:cNvPr>
          <p:cNvPicPr>
            <a:picLocks noChangeAspect="1"/>
          </p:cNvPicPr>
          <p:nvPr/>
        </p:nvPicPr>
        <p:blipFill>
          <a:blip r:embed="rId4"/>
          <a:stretch>
            <a:fillRect/>
          </a:stretch>
        </p:blipFill>
        <p:spPr>
          <a:xfrm>
            <a:off x="1245197" y="4216886"/>
            <a:ext cx="4397748" cy="1059121"/>
          </a:xfrm>
          <a:prstGeom prst="rect">
            <a:avLst/>
          </a:prstGeom>
        </p:spPr>
      </p:pic>
      <p:sp>
        <p:nvSpPr>
          <p:cNvPr id="13" name="文本框 12">
            <a:extLst>
              <a:ext uri="{FF2B5EF4-FFF2-40B4-BE49-F238E27FC236}">
                <a16:creationId xmlns:a16="http://schemas.microsoft.com/office/drawing/2014/main" id="{B077B938-0BC4-4732-AB74-C3F085B11ABC}"/>
              </a:ext>
            </a:extLst>
          </p:cNvPr>
          <p:cNvSpPr txBox="1"/>
          <p:nvPr/>
        </p:nvSpPr>
        <p:spPr>
          <a:xfrm>
            <a:off x="5533010" y="4558518"/>
            <a:ext cx="876670" cy="369332"/>
          </a:xfrm>
          <a:prstGeom prst="rect">
            <a:avLst/>
          </a:prstGeom>
          <a:noFill/>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6.2</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460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0.7|1.2|0.9|0.7|0.7|0.8"/>
</p:tagLst>
</file>

<file path=ppt/tags/tag2.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TIMING" val="|0.3|0.7|0.6|0.6|0.6|0.5|0.4|0.6|0.4|0.7|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33045</TotalTime>
  <Words>1037</Words>
  <Application>Microsoft Office PowerPoint</Application>
  <PresentationFormat>宽屏</PresentationFormat>
  <Paragraphs>116</Paragraphs>
  <Slides>22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华文仿宋</vt:lpstr>
      <vt:lpstr>Aharoni</vt:lpstr>
      <vt:lpstr>Arial</vt:lpstr>
      <vt:lpstr>Cambria Math</vt:lpstr>
      <vt:lpstr>Impact</vt:lpstr>
      <vt:lpstr>Times New Roman</vt:lpstr>
      <vt:lpstr>Office 主题​​</vt:lpstr>
      <vt:lpstr>动态位置大数据差分隐私划分发布 技术研究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integrated pipeline model for  biomedical entity alignment</dc:title>
  <dc:creator>黄其涵</dc:creator>
  <cp:lastModifiedBy>黄其涵</cp:lastModifiedBy>
  <cp:revision>301</cp:revision>
  <dcterms:created xsi:type="dcterms:W3CDTF">2021-04-16T07:48:29Z</dcterms:created>
  <dcterms:modified xsi:type="dcterms:W3CDTF">2021-10-14T14:14:25Z</dcterms:modified>
</cp:coreProperties>
</file>