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58" r:id="rId3"/>
    <p:sldId id="259" r:id="rId4"/>
    <p:sldId id="398" r:id="rId5"/>
    <p:sldId id="399" r:id="rId6"/>
    <p:sldId id="400" r:id="rId7"/>
    <p:sldId id="292" r:id="rId8"/>
    <p:sldId id="401" r:id="rId9"/>
    <p:sldId id="381" r:id="rId10"/>
    <p:sldId id="395" r:id="rId11"/>
    <p:sldId id="302" r:id="rId12"/>
    <p:sldId id="332" r:id="rId13"/>
    <p:sldId id="396" r:id="rId14"/>
    <p:sldId id="407" r:id="rId15"/>
    <p:sldId id="403" r:id="rId16"/>
    <p:sldId id="408" r:id="rId17"/>
    <p:sldId id="334" r:id="rId18"/>
    <p:sldId id="335" r:id="rId19"/>
    <p:sldId id="386" r:id="rId20"/>
    <p:sldId id="404" r:id="rId21"/>
    <p:sldId id="406" r:id="rId22"/>
    <p:sldId id="323" r:id="rId23"/>
    <p:sldId id="380" r:id="rId24"/>
    <p:sldId id="289" r:id="rId25"/>
    <p:sldId id="374" r:id="rId26"/>
    <p:sldId id="377" r:id="rId27"/>
    <p:sldId id="37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FD2256-23CB-4389-BE60-0220F94E148F}">
          <p14:sldIdLst>
            <p14:sldId id="257"/>
            <p14:sldId id="258"/>
            <p14:sldId id="259"/>
            <p14:sldId id="398"/>
            <p14:sldId id="399"/>
            <p14:sldId id="400"/>
            <p14:sldId id="292"/>
            <p14:sldId id="401"/>
            <p14:sldId id="381"/>
            <p14:sldId id="395"/>
            <p14:sldId id="302"/>
            <p14:sldId id="332"/>
            <p14:sldId id="396"/>
            <p14:sldId id="407"/>
            <p14:sldId id="403"/>
            <p14:sldId id="408"/>
            <p14:sldId id="334"/>
            <p14:sldId id="335"/>
            <p14:sldId id="386"/>
            <p14:sldId id="404"/>
            <p14:sldId id="406"/>
            <p14:sldId id="323"/>
            <p14:sldId id="380"/>
            <p14:sldId id="289"/>
          </p14:sldIdLst>
        </p14:section>
        <p14:section name="Unused" id="{D1B93717-8A6E-4BD9-A8FB-F1FEF753F50B}">
          <p14:sldIdLst>
            <p14:sldId id="374"/>
            <p14:sldId id="377"/>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2" autoAdjust="0"/>
    <p:restoredTop sz="90403" autoAdjust="0"/>
  </p:normalViewPr>
  <p:slideViewPr>
    <p:cSldViewPr snapToGrid="0">
      <p:cViewPr>
        <p:scale>
          <a:sx n="110" d="100"/>
          <a:sy n="110" d="100"/>
        </p:scale>
        <p:origin x="840" y="6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13" d="100"/>
          <a:sy n="113" d="100"/>
        </p:scale>
        <p:origin x="448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en-US" b="0" i="0" dirty="0">
                <a:solidFill>
                  <a:srgbClr val="333333"/>
                </a:solidFill>
                <a:effectLst/>
                <a:latin typeface="Helvetica Neue" panose="02000503000000020004" pitchFamily="2" charset="0"/>
              </a:rPr>
              <a:t>国际人工智能联合会议（</a:t>
            </a:r>
            <a:r>
              <a:rPr lang="en-US" altLang="zh-CN" b="0" i="0" dirty="0">
                <a:solidFill>
                  <a:srgbClr val="333333"/>
                </a:solidFill>
                <a:effectLst/>
                <a:latin typeface="Helvetica Neue" panose="02000503000000020004" pitchFamily="2" charset="0"/>
              </a:rPr>
              <a:t>International Joint Conference on Artificial Intelligence, </a:t>
            </a:r>
            <a:r>
              <a:rPr lang="zh-CN" altLang="en-US" b="0" i="0" dirty="0">
                <a:solidFill>
                  <a:srgbClr val="333333"/>
                </a:solidFill>
                <a:effectLst/>
                <a:latin typeface="Helvetica Neue" panose="02000503000000020004" pitchFamily="2" charset="0"/>
              </a:rPr>
              <a:t>简称为</a:t>
            </a:r>
            <a:r>
              <a:rPr lang="en-US" altLang="zh-CN" b="0" i="0" dirty="0">
                <a:solidFill>
                  <a:srgbClr val="333333"/>
                </a:solidFill>
                <a:effectLst/>
                <a:latin typeface="Helvetica Neue" panose="02000503000000020004" pitchFamily="2" charset="0"/>
              </a:rPr>
              <a:t>IJCAI</a:t>
            </a:r>
            <a:r>
              <a:rPr lang="zh-CN" altLang="en-US" b="0" i="0" dirty="0">
                <a:solidFill>
                  <a:srgbClr val="333333"/>
                </a:solidFill>
                <a:effectLst/>
                <a:latin typeface="Helvetica Neue" panose="02000503000000020004" pitchFamily="2" charset="0"/>
              </a:rPr>
              <a:t>）是人工智能领域中最主要的学术会议之一</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62576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effectLst/>
                <a:latin typeface="等线" panose="02010600030101010101" pitchFamily="2" charset="-122"/>
                <a:ea typeface="宋体" panose="02010600030101010101" pitchFamily="2" charset="-122"/>
                <a:cs typeface="宋体" panose="02010600030101010101" pitchFamily="2" charset="-122"/>
              </a:rPr>
              <a:t>这篇文章的实验部分分为三个部分</a:t>
            </a:r>
            <a:endParaRPr lang="en-US" altLang="zh-CN" sz="1200" b="1" kern="0" dirty="0">
              <a:effectLst/>
              <a:latin typeface="等线"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0" dirty="0">
                <a:effectLst/>
                <a:latin typeface="等线" panose="02010600030101010101" pitchFamily="2" charset="-122"/>
                <a:ea typeface="宋体" panose="02010600030101010101" pitchFamily="2" charset="-122"/>
                <a:cs typeface="宋体" panose="02010600030101010101" pitchFamily="2" charset="-122"/>
              </a:rPr>
              <a:t>第一部分从</a:t>
            </a:r>
            <a:r>
              <a:rPr lang="en-US" altLang="zh-CN" sz="1200" b="1" kern="0" dirty="0" err="1">
                <a:effectLst/>
                <a:latin typeface="等线" panose="02010600030101010101" pitchFamily="2" charset="-122"/>
                <a:ea typeface="宋体" panose="02010600030101010101" pitchFamily="2" charset="-122"/>
                <a:cs typeface="宋体" panose="02010600030101010101" pitchFamily="2" charset="-122"/>
              </a:rPr>
              <a:t>pointnet</a:t>
            </a:r>
            <a:r>
              <a:rPr lang="zh-CN" altLang="zh-CN" sz="1200" b="1" kern="0" dirty="0">
                <a:effectLst/>
                <a:latin typeface="等线" panose="02010600030101010101" pitchFamily="2" charset="-122"/>
                <a:ea typeface="宋体" panose="02010600030101010101" pitchFamily="2" charset="-122"/>
                <a:cs typeface="宋体" panose="02010600030101010101" pitchFamily="2" charset="-122"/>
              </a:rPr>
              <a:t>的应用入手，第二部分着眼于</a:t>
            </a:r>
            <a:r>
              <a:rPr lang="en-US" altLang="zh-CN" sz="1200" b="1" kern="0" dirty="0" err="1">
                <a:effectLst/>
                <a:latin typeface="等线" panose="02010600030101010101" pitchFamily="2" charset="-122"/>
                <a:ea typeface="宋体" panose="02010600030101010101" pitchFamily="2" charset="-122"/>
                <a:cs typeface="宋体" panose="02010600030101010101" pitchFamily="2" charset="-122"/>
              </a:rPr>
              <a:t>pointnet</a:t>
            </a:r>
            <a:r>
              <a:rPr lang="zh-CN" altLang="zh-CN" sz="1200" b="1" kern="0" dirty="0">
                <a:effectLst/>
                <a:latin typeface="等线" panose="02010600030101010101" pitchFamily="2" charset="-122"/>
                <a:ea typeface="宋体" panose="02010600030101010101" pitchFamily="2" charset="-122"/>
                <a:cs typeface="宋体" panose="02010600030101010101" pitchFamily="2" charset="-122"/>
              </a:rPr>
              <a:t>结构设计，第三部分</a:t>
            </a:r>
            <a:r>
              <a:rPr lang="en-US" altLang="zh-CN" sz="1200" b="1" kern="0" dirty="0" err="1">
                <a:effectLst/>
                <a:latin typeface="等线" panose="02010600030101010101" pitchFamily="2" charset="-122"/>
                <a:ea typeface="宋体" panose="02010600030101010101" pitchFamily="2" charset="-122"/>
                <a:cs typeface="宋体" panose="02010600030101010101" pitchFamily="2" charset="-122"/>
              </a:rPr>
              <a:t>pointnet</a:t>
            </a:r>
            <a:r>
              <a:rPr lang="zh-CN" altLang="zh-CN" sz="1200" b="1" kern="0">
                <a:effectLst/>
                <a:latin typeface="等线" panose="02010600030101010101" pitchFamily="2" charset="-122"/>
                <a:ea typeface="宋体" panose="02010600030101010101" pitchFamily="2" charset="-122"/>
                <a:cs typeface="宋体" panose="02010600030101010101" pitchFamily="2" charset="-122"/>
              </a:rPr>
              <a:t>的鲁棒性</a:t>
            </a:r>
            <a:r>
              <a:rPr lang="zh-CN" altLang="en-US" sz="1200" b="1" kern="0">
                <a:effectLst/>
                <a:latin typeface="等线" panose="02010600030101010101" pitchFamily="2" charset="-122"/>
                <a:ea typeface="宋体" panose="02010600030101010101" pitchFamily="2" charset="-122"/>
                <a:cs typeface="宋体" panose="02010600030101010101" pitchFamily="2" charset="-122"/>
              </a:rPr>
              <a:t>测试</a:t>
            </a:r>
            <a:r>
              <a:rPr lang="zh-CN" altLang="zh-CN" sz="1200" b="1" kern="0">
                <a:effectLst/>
                <a:latin typeface="等线" panose="02010600030101010101" pitchFamily="2" charset="-122"/>
                <a:ea typeface="宋体" panose="02010600030101010101" pitchFamily="2" charset="-122"/>
                <a:cs typeface="宋体" panose="02010600030101010101" pitchFamily="2" charset="-122"/>
              </a:rPr>
              <a:t>。</a:t>
            </a:r>
            <a:endParaRPr lang="zh-CN" altLang="zh-CN" sz="1200"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27801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把本地差分隐私应用在联邦学习当中，去限制通过模型权重还原真实数据。</a:t>
            </a:r>
            <a:endParaRPr kumimoji="1" lang="en-US" altLang="zh-CN" dirty="0"/>
          </a:p>
          <a:p>
            <a:r>
              <a:rPr kumimoji="1" lang="zh-CN" altLang="en-US" dirty="0"/>
              <a:t>模型整体框架，数据流概览。</a:t>
            </a:r>
            <a:endParaRPr kumimoji="1" lang="en-US" altLang="zh-CN" dirty="0"/>
          </a:p>
          <a:p>
            <a:r>
              <a:rPr kumimoji="1" lang="zh-CN" altLang="en-US" dirty="0"/>
              <a:t>蓝色方块是文章中的隐私保护手段，满足差分隐私机制的扰动，（分割混洗）满足匿名性的一种乱序手段。</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34238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通过自适应的范围进行数据扰动</a:t>
            </a:r>
            <a:endParaRPr kumimoji="1" lang="en-US" altLang="zh-CN" dirty="0"/>
          </a:p>
          <a:p>
            <a:r>
              <a:rPr kumimoji="1" lang="zh-CN" altLang="en-US" dirty="0"/>
              <a:t>单数值的扰动，</a:t>
            </a:r>
            <a:r>
              <a:rPr kumimoji="1" lang="en-US" altLang="zh-CN" dirty="0"/>
              <a:t>c</a:t>
            </a:r>
            <a:r>
              <a:rPr kumimoji="1" lang="zh-CN" altLang="en-US" dirty="0"/>
              <a:t>是一组权重当中的中心数值，</a:t>
            </a:r>
            <a:r>
              <a:rPr kumimoji="1" lang="en-US" altLang="zh-CN" dirty="0"/>
              <a:t>r</a:t>
            </a:r>
            <a:r>
              <a:rPr kumimoji="1" lang="zh-CN" altLang="en-US" dirty="0"/>
              <a:t>是这个数值范围的半径</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376575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数值扰动算法的伪代码</a:t>
            </a:r>
            <a:endParaRPr kumimoji="1" lang="en-US" altLang="zh-CN" dirty="0"/>
          </a:p>
          <a:p>
            <a:r>
              <a:rPr kumimoji="1" lang="en-US" altLang="zh-CN" dirty="0"/>
              <a:t>w</a:t>
            </a:r>
            <a:r>
              <a:rPr kumimoji="1" lang="zh-CN" altLang="en-US" dirty="0"/>
              <a:t>是本地模型权重，下标</a:t>
            </a:r>
            <a:r>
              <a:rPr kumimoji="1" lang="en-US" altLang="zh-CN" dirty="0"/>
              <a:t>l+1</a:t>
            </a:r>
            <a:r>
              <a:rPr kumimoji="1" lang="zh-CN" altLang="en-US" dirty="0"/>
              <a:t>是指训练轮次，</a:t>
            </a:r>
            <a:r>
              <a:rPr kumimoji="1" lang="en-US" altLang="zh-CN" dirty="0"/>
              <a:t>C</a:t>
            </a:r>
            <a:r>
              <a:rPr kumimoji="1" lang="zh-CN" altLang="en-US" dirty="0"/>
              <a:t>是数值范围的中心，</a:t>
            </a:r>
            <a:r>
              <a:rPr kumimoji="1" lang="en-US" altLang="zh-CN" dirty="0"/>
              <a:t>R</a:t>
            </a:r>
            <a:r>
              <a:rPr kumimoji="1" lang="zh-CN" altLang="en-US" dirty="0"/>
              <a:t>是数值范围的半径，</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4091772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通过可信第三方实现混洗策略</a:t>
            </a:r>
            <a:endParaRPr kumimoji="1" lang="en-US" altLang="zh-CN" dirty="0"/>
          </a:p>
          <a:p>
            <a:r>
              <a:rPr kumimoji="1" lang="zh-CN" altLang="en-US" dirty="0"/>
              <a:t>模型混洗使得云端无法分辨整体权重是由哪个客户端上传的，</a:t>
            </a:r>
            <a:endParaRPr kumimoji="1" lang="en-US" altLang="zh-CN" dirty="0"/>
          </a:p>
          <a:p>
            <a:r>
              <a:rPr kumimoji="1" lang="zh-CN" altLang="en-US" dirty="0"/>
              <a:t>参数混洗使得云端无法分辨单个权重的来源。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68554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参数混洗的算法实现</a:t>
            </a:r>
            <a:endParaRPr kumimoji="1" lang="en-US" altLang="zh-CN" dirty="0"/>
          </a:p>
          <a:p>
            <a:r>
              <a:rPr kumimoji="1" lang="zh-CN" altLang="en-US" dirty="0"/>
              <a:t>客户端是独立计算的，有可能有数据上传时间的差异。</a:t>
            </a:r>
            <a:endParaRPr kumimoji="1" lang="en-US" altLang="zh-CN" dirty="0"/>
          </a:p>
          <a:p>
            <a:r>
              <a:rPr kumimoji="1" lang="zh-CN" altLang="en-US" dirty="0"/>
              <a:t>这个算法还增加了发送时间的扰动，使得云端无法通过上传时间来进行权重来源的区分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198426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987357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模型进行图像识别的准确率</a:t>
            </a:r>
            <a:endParaRPr lang="en-US" altLang="zh-CN" dirty="0"/>
          </a:p>
          <a:p>
            <a:r>
              <a:rPr lang="zh-CN" altLang="en-US" dirty="0"/>
              <a:t>隐私预算的消耗值</a:t>
            </a:r>
            <a:endParaRPr lang="en-US" altLang="zh-CN" dirty="0"/>
          </a:p>
          <a:p>
            <a:r>
              <a:rPr lang="zh-CN" altLang="en-US" dirty="0"/>
              <a:t>通讯回合数</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54896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本文模型和无噪声模型在不同客户端数量上的识别准确率的对比。</a:t>
            </a:r>
            <a:endParaRPr lang="en-US" altLang="zh-CN" dirty="0"/>
          </a:p>
          <a:p>
            <a:r>
              <a:rPr lang="en-US" altLang="zh-CN" dirty="0"/>
              <a:t>MNIST</a:t>
            </a:r>
            <a:r>
              <a:rPr lang="zh-CN" altLang="en-US" dirty="0"/>
              <a:t>，不随客户端数量改变模型之间的差异</a:t>
            </a:r>
            <a:endParaRPr lang="en-US" altLang="zh-CN" dirty="0"/>
          </a:p>
          <a:p>
            <a:r>
              <a:rPr lang="en-US" altLang="zh-CN" dirty="0"/>
              <a:t>FMNIST, CIFAR-10</a:t>
            </a:r>
            <a:r>
              <a:rPr lang="zh-CN" altLang="en-US" dirty="0"/>
              <a:t> 客户端越多，结果就越接近无噪声模型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858744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 </a:t>
            </a:r>
            <a:r>
              <a:rPr lang="zh-CN" altLang="en-US" dirty="0"/>
              <a:t>本文模型和无噪声模型的准确度差异会随通讯回合数逐渐降低。</a:t>
            </a:r>
            <a:endParaRPr lang="en-US" altLang="zh-CN" dirty="0"/>
          </a:p>
          <a:p>
            <a:r>
              <a:rPr lang="en-US" altLang="zh-CN" dirty="0"/>
              <a:t>4b Fr</a:t>
            </a:r>
            <a:r>
              <a:rPr lang="zh-CN" altLang="en-US" dirty="0"/>
              <a:t>是指每一轮参与模型更新的客户端比例。参与模型更新的客户端比例越大，两个模型之间的差异就越小。</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30726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en-US" altLang="zh-CN" sz="1200" dirty="0">
              <a:effectLst/>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083184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5</a:t>
            </a:r>
            <a:r>
              <a:rPr lang="zh-CN" altLang="en-US" dirty="0"/>
              <a:t> </a:t>
            </a:r>
            <a:r>
              <a:rPr lang="en-US" altLang="zh-CN" dirty="0"/>
              <a:t>a-c </a:t>
            </a:r>
            <a:r>
              <a:rPr lang="zh-CN" altLang="en-US" dirty="0"/>
              <a:t>隐私预算增大对于模型的影响，表明隐私预算越大越接近无噪声。纵坐标错误</a:t>
            </a:r>
            <a:endParaRPr lang="en-US" altLang="zh-CN" dirty="0"/>
          </a:p>
          <a:p>
            <a:r>
              <a:rPr lang="en-US" altLang="zh-CN" dirty="0"/>
              <a:t>d</a:t>
            </a:r>
            <a:r>
              <a:rPr lang="zh-CN" altLang="en-US" dirty="0"/>
              <a:t> 权重数值半径的范围越大，那么以固定范围来扰动数据的模型方法，它的准确率就越低。</a:t>
            </a:r>
            <a:endParaRPr lang="en-US" altLang="zh-CN" dirty="0"/>
          </a:p>
          <a:p>
            <a:r>
              <a:rPr lang="zh-CN" altLang="en-US" dirty="0"/>
              <a:t>表</a:t>
            </a:r>
            <a:r>
              <a:rPr lang="en-US" altLang="zh-CN" dirty="0"/>
              <a:t>1</a:t>
            </a:r>
            <a:r>
              <a:rPr lang="zh-CN" altLang="en-US" dirty="0"/>
              <a:t> 自适应方法和固定取值的方法在不同隐私预算下的准确率。明显看到自适应范围的方法在整体的识别准确度上是较高的。</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58871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94452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291880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Rao J, Gao S, Kang Y, et al. LSTM-</a:t>
            </a:r>
            <a:r>
              <a:rPr lang="en-US" sz="1200" kern="1200" dirty="0" err="1">
                <a:solidFill>
                  <a:schemeClr val="tx1"/>
                </a:solidFill>
                <a:effectLst/>
                <a:latin typeface="+mn-lt"/>
                <a:ea typeface="+mn-ea"/>
                <a:cs typeface="+mn-cs"/>
              </a:rPr>
              <a:t>TrajGAN</a:t>
            </a:r>
            <a:r>
              <a:rPr lang="en-US" sz="1200" kern="1200" dirty="0">
                <a:solidFill>
                  <a:schemeClr val="tx1"/>
                </a:solidFill>
                <a:effectLst/>
                <a:latin typeface="+mn-lt"/>
                <a:ea typeface="+mn-ea"/>
                <a:cs typeface="+mn-cs"/>
              </a:rPr>
              <a:t>: A deep learning approach to trajectory privacy protection[J]. </a:t>
            </a:r>
            <a:r>
              <a:rPr lang="en-US" sz="1200" kern="1200" dirty="0" err="1">
                <a:solidFill>
                  <a:schemeClr val="tx1"/>
                </a:solidFill>
                <a:effectLst/>
                <a:latin typeface="+mn-lt"/>
                <a:ea typeface="+mn-ea"/>
                <a:cs typeface="+mn-cs"/>
              </a:rPr>
              <a:t>arXiv</a:t>
            </a:r>
            <a:r>
              <a:rPr lang="en-US" sz="1200" kern="1200" dirty="0">
                <a:solidFill>
                  <a:schemeClr val="tx1"/>
                </a:solidFill>
                <a:effectLst/>
                <a:latin typeface="+mn-lt"/>
                <a:ea typeface="+mn-ea"/>
                <a:cs typeface="+mn-cs"/>
              </a:rPr>
              <a:t> preprint arXiv:2006.10521, 2020.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Choi S, Kim J, Yeo H. </a:t>
            </a:r>
            <a:r>
              <a:rPr lang="en-US" sz="1200" kern="1200" dirty="0" err="1">
                <a:solidFill>
                  <a:schemeClr val="tx1"/>
                </a:solidFill>
                <a:effectLst/>
                <a:latin typeface="+mn-lt"/>
                <a:ea typeface="+mn-ea"/>
                <a:cs typeface="+mn-cs"/>
              </a:rPr>
              <a:t>TrajGAIL</a:t>
            </a:r>
            <a:r>
              <a:rPr lang="en-US" sz="1200" kern="1200" dirty="0">
                <a:solidFill>
                  <a:schemeClr val="tx1"/>
                </a:solidFill>
                <a:effectLst/>
                <a:latin typeface="+mn-lt"/>
                <a:ea typeface="+mn-ea"/>
                <a:cs typeface="+mn-cs"/>
              </a:rPr>
              <a:t>: Generating urban vehicle trajectories using generative adversarial imitation learning[J]. Transportation Research Part C: Emerging Technologies, 2021, 128: 103091.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Wang X, Liu X, Lu Z, et al. Large scale GPS trajectory generation using map based on two stage GAN[J]. Journal of Data Science, 2021, 19(1): 126-141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Times New Roman" panose="02020603050405020304" pitchFamily="18" charset="0"/>
                <a:ea typeface="SimSun" panose="02010600030101010101" pitchFamily="2" charset="-122"/>
                <a:cs typeface="Times New Roman" panose="02020603050405020304" pitchFamily="18" charset="0"/>
              </a:rPr>
              <a:t>虽然这些最先进的模型在效用和隐私之间提供了合理的平衡，但隐私机制和效用度量的效力还没有得到充分的研究。 </a:t>
            </a:r>
            <a:endParaRPr lang="en-US" altLang="zh-CN" sz="1200" kern="100" dirty="0">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7382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zh-CN" sz="1200" dirty="0">
              <a:effectLst/>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5883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有一些应用的训练模型是基于敏感数据，例如，通过医疗诊断模型。 </a:t>
            </a:r>
            <a:endParaRPr lang="en-US" altLang="zh-CN" dirty="0"/>
          </a:p>
          <a:p>
            <a:r>
              <a:rPr lang="zh-CN" altLang="en-US" dirty="0"/>
              <a:t>为了保护训练数据的隐私，联邦学习框就特别适合这样的场景，因为它可以提供训练良好的模型，而无需直接接触任何敏感数据。 </a:t>
            </a:r>
            <a:endParaRPr lang="en-US" altLang="zh-CN" dirty="0"/>
          </a:p>
          <a:p>
            <a:r>
              <a:rPr lang="zh-CN" altLang="en-US" dirty="0"/>
              <a:t>联邦学习（</a:t>
            </a:r>
            <a:r>
              <a:rPr lang="en-US" altLang="zh-CN" dirty="0"/>
              <a:t>FL</a:t>
            </a:r>
            <a:r>
              <a:rPr lang="zh-CN" altLang="en-US" dirty="0"/>
              <a:t>）本质上是共享训练模型的权重，而不是直接共享数据。 然而，一些研究表明，权重也会泄露隐私，并且可以恢复原始敏感数据。</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67484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F4F4F"/>
                </a:solidFill>
                <a:effectLst/>
                <a:latin typeface="-apple-system"/>
              </a:rPr>
              <a:t>把本地差分隐私应用在</a:t>
            </a:r>
            <a:r>
              <a:rPr lang="en-US" altLang="zh-CN" b="0" i="0" dirty="0">
                <a:solidFill>
                  <a:srgbClr val="4F4F4F"/>
                </a:solidFill>
                <a:effectLst/>
                <a:latin typeface="-apple-system"/>
              </a:rPr>
              <a:t>FL</a:t>
            </a:r>
            <a:r>
              <a:rPr lang="zh-CN" altLang="en-US" b="0" i="0" dirty="0">
                <a:solidFill>
                  <a:srgbClr val="4F4F4F"/>
                </a:solidFill>
                <a:effectLst/>
                <a:latin typeface="-apple-system"/>
              </a:rPr>
              <a:t>有两个挑战</a:t>
            </a:r>
            <a:endParaRPr lang="en-US" altLang="zh-CN" b="0" i="0" dirty="0">
              <a:solidFill>
                <a:srgbClr val="4F4F4F"/>
              </a:solidFill>
              <a:effectLst/>
              <a:latin typeface="-apple-system"/>
            </a:endParaRPr>
          </a:p>
          <a:p>
            <a:r>
              <a:rPr lang="en-US" altLang="zh-CN" b="0" i="0" dirty="0">
                <a:solidFill>
                  <a:srgbClr val="4F4F4F"/>
                </a:solidFill>
                <a:effectLst/>
                <a:latin typeface="-apple-system"/>
              </a:rPr>
              <a:t>1</a:t>
            </a:r>
            <a:r>
              <a:rPr lang="zh-CN" altLang="en-US" b="0" i="0" dirty="0">
                <a:solidFill>
                  <a:srgbClr val="4F4F4F"/>
                </a:solidFill>
                <a:effectLst/>
                <a:latin typeface="-apple-system"/>
              </a:rPr>
              <a:t>权重的加噪范围固定，估计的平均值会引入较大的方差，从而导致模型精度变差；</a:t>
            </a:r>
            <a:endParaRPr lang="en-US" altLang="zh-CN" b="0" i="0" dirty="0">
              <a:solidFill>
                <a:srgbClr val="4F4F4F"/>
              </a:solidFill>
              <a:effectLst/>
              <a:latin typeface="-apple-system"/>
            </a:endParaRPr>
          </a:p>
          <a:p>
            <a:r>
              <a:rPr lang="en-US" altLang="zh-CN" b="0" i="0" dirty="0">
                <a:solidFill>
                  <a:srgbClr val="4F4F4F"/>
                </a:solidFill>
                <a:effectLst/>
                <a:latin typeface="-apple-system"/>
              </a:rPr>
              <a:t>2</a:t>
            </a:r>
            <a:r>
              <a:rPr lang="zh-CN" altLang="en-US" b="0" i="0" dirty="0">
                <a:solidFill>
                  <a:srgbClr val="4F4F4F"/>
                </a:solidFill>
                <a:effectLst/>
                <a:latin typeface="-apple-system"/>
              </a:rPr>
              <a:t>由于深度学习模型中权重的高维数，会导致隐私预算爆炸。</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8180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F4F4F"/>
                </a:solidFill>
                <a:effectLst/>
                <a:latin typeface="-apple-system"/>
              </a:rPr>
              <a:t>1</a:t>
            </a:r>
            <a:r>
              <a:rPr lang="zh-CN" altLang="en-US" b="0" i="0" dirty="0">
                <a:solidFill>
                  <a:srgbClr val="4F4F4F"/>
                </a:solidFill>
                <a:effectLst/>
                <a:latin typeface="-apple-system"/>
              </a:rPr>
              <a:t>）他们考虑到不同神经网络层的模型权重数值范围可能会显着变化，提出了一种具有自适应范围的数据扰动；</a:t>
            </a:r>
          </a:p>
          <a:p>
            <a:r>
              <a:rPr lang="en-US" altLang="zh-CN" b="0" i="0" dirty="0">
                <a:solidFill>
                  <a:srgbClr val="4F4F4F"/>
                </a:solidFill>
                <a:effectLst/>
                <a:latin typeface="-apple-system"/>
              </a:rPr>
              <a:t>2</a:t>
            </a:r>
            <a:r>
              <a:rPr lang="zh-CN" altLang="en-US" b="0" i="0" dirty="0">
                <a:solidFill>
                  <a:srgbClr val="4F4F4F"/>
                </a:solidFill>
                <a:effectLst/>
                <a:latin typeface="-apple-system"/>
              </a:rPr>
              <a:t>）他们为本地客户端的权重提出了一种参数混洗机制，来增强本地差分隐私应用在联邦学习当中的隐私保护能力。</a:t>
            </a:r>
            <a:endParaRPr lang="en-US" altLang="zh-CN" b="0" i="0" dirty="0">
              <a:solidFill>
                <a:srgbClr val="4F4F4F"/>
              </a:solidFill>
              <a:effectLst/>
              <a:latin typeface="-apple-system"/>
            </a:endParaRPr>
          </a:p>
          <a:p>
            <a:r>
              <a:rPr lang="zh-CN" altLang="en-US" b="0" i="0" dirty="0">
                <a:solidFill>
                  <a:srgbClr val="4F4F4F"/>
                </a:solidFill>
                <a:effectLst/>
                <a:latin typeface="-apple-system"/>
              </a:rPr>
              <a:t>以减轻由深度学习模型的高数据维数和多次查询迭代引起的隐私退化。</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749131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分布式机器学习技术，在不泄露隐私的同时支持把用户数据作为样本进行模型训练。</a:t>
            </a:r>
            <a:endParaRPr kumimoji="1" lang="en-US" altLang="zh-CN" dirty="0"/>
          </a:p>
          <a:p>
            <a:r>
              <a:rPr kumimoji="1" lang="zh-CN" altLang="en-US" dirty="0"/>
              <a:t>医院都有自己的本地数据，想要共同训练一个医疗诊断模型，不能把本地数据简单聚合，只能通过联邦学习进行训练。</a:t>
            </a:r>
            <a:endParaRPr kumimoji="1" lang="en-US" altLang="zh-CN" dirty="0"/>
          </a:p>
          <a:p>
            <a:r>
              <a:rPr kumimoji="1" lang="zh-CN" altLang="en-US" dirty="0"/>
              <a:t>联邦学习中每个客户端都会维护一个本地训练模型，样本训练是在本地进行的。训练完以后，会将模型权重上传到中心模型。中心进行权重聚合，下发给客户端。完成模型之间的通讯。</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499785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差分隐私机制像是隐私保护程度的一种定义，而不是实现手段。</a:t>
            </a:r>
            <a:endParaRPr lang="en-US" altLang="zh-CN" b="0" i="0" dirty="0">
              <a:solidFill>
                <a:srgbClr val="121212"/>
              </a:solidFill>
              <a:effectLst/>
              <a:latin typeface="-apple-system"/>
            </a:endParaRPr>
          </a:p>
          <a:p>
            <a:r>
              <a:rPr lang="zh-CN" altLang="en-US" b="0" i="0" dirty="0">
                <a:solidFill>
                  <a:srgbClr val="121212"/>
                </a:solidFill>
                <a:effectLst/>
                <a:latin typeface="-apple-system"/>
              </a:rPr>
              <a:t>把原始数据加噪声，导致原始数据分布进行偏移，偏移量就是</a:t>
            </a:r>
            <a:r>
              <a:rPr lang="en-US" altLang="zh-CN" b="0" i="0" dirty="0" err="1">
                <a:solidFill>
                  <a:srgbClr val="121212"/>
                </a:solidFill>
                <a:effectLst/>
                <a:latin typeface="-apple-system"/>
              </a:rPr>
              <a:t>eEpsilon</a:t>
            </a:r>
            <a:r>
              <a:rPr lang="zh-CN" altLang="en-US" b="0" i="0" dirty="0">
                <a:solidFill>
                  <a:srgbClr val="121212"/>
                </a:solidFill>
                <a:effectLst/>
                <a:latin typeface="-apple-system"/>
              </a:rPr>
              <a:t>，这样就满足差分隐私定义。</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所谓随机化算法，是指对于特定输入，该算法的输出不是固定值，而是服从某一分布</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87780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本地差分隐私是基于分布式条件下的一种差分隐私方法，它是在本地进行数据扰动，再把扰动后数据上传至中心模型。</a:t>
            </a:r>
            <a:endParaRPr lang="en-US" altLang="zh-CN" dirty="0"/>
          </a:p>
          <a:p>
            <a:r>
              <a:rPr lang="zh-CN" altLang="en-US" dirty="0"/>
              <a:t>相对的其实还有中心化差分隐私，是将数据聚合后再做扰动。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145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91375" y="1785857"/>
            <a:ext cx="10928196" cy="2308324"/>
          </a:xfrm>
          <a:prstGeom prst="rect">
            <a:avLst/>
          </a:prstGeom>
          <a:noFill/>
        </p:spPr>
        <p:txBody>
          <a:bodyPr wrap="square" rtlCol="0">
            <a:spAutoFit/>
          </a:bodyPr>
          <a:lstStyle/>
          <a:p>
            <a:pPr algn="ctr"/>
            <a:r>
              <a:rPr lang="en-US" altLang="zh-CN" sz="4800" b="1" dirty="0">
                <a:latin typeface="Aharoni" panose="02010803020104030203" pitchFamily="2" charset="-79"/>
                <a:ea typeface="SimSun" panose="02010600030101010101" pitchFamily="2" charset="-122"/>
                <a:cs typeface="Aharoni" panose="02010803020104030203" pitchFamily="2" charset="-79"/>
              </a:rPr>
              <a:t>LDP-FL: Practical Private Aggregation in Federated Learning</a:t>
            </a:r>
          </a:p>
          <a:p>
            <a:pPr algn="ctr"/>
            <a:r>
              <a:rPr lang="en-US" altLang="zh-CN" sz="4800" b="1" dirty="0">
                <a:latin typeface="Aharoni" panose="02010803020104030203" pitchFamily="2" charset="-79"/>
                <a:ea typeface="SimSun" panose="02010600030101010101" pitchFamily="2" charset="-122"/>
                <a:cs typeface="Aharoni" panose="02010803020104030203" pitchFamily="2" charset="-79"/>
              </a:rPr>
              <a:t>with Local Differential Privacy</a:t>
            </a:r>
            <a:endParaRPr lang="en" altLang="zh-CN" sz="4800" b="1" dirty="0">
              <a:latin typeface="Aharoni" panose="02010803020104030203" pitchFamily="2" charset="-79"/>
              <a:ea typeface="SimSun" panose="02010600030101010101" pitchFamily="2" charset="-122"/>
              <a:cs typeface="Aharoni" panose="02010803020104030203" pitchFamily="2" charset="-79"/>
            </a:endParaRPr>
          </a:p>
        </p:txBody>
      </p:sp>
      <p:sp>
        <p:nvSpPr>
          <p:cNvPr id="9" name="文本框 8"/>
          <p:cNvSpPr txBox="1"/>
          <p:nvPr/>
        </p:nvSpPr>
        <p:spPr>
          <a:xfrm>
            <a:off x="1690284" y="4318978"/>
            <a:ext cx="8585567" cy="1147558"/>
          </a:xfrm>
          <a:prstGeom prst="rect">
            <a:avLst/>
          </a:prstGeom>
          <a:noFill/>
        </p:spPr>
        <p:txBody>
          <a:bodyPr wrap="square" rtlCol="0">
            <a:spAutoFit/>
          </a:bodyPr>
          <a:lstStyle/>
          <a:p>
            <a:pPr algn="ctr">
              <a:lnSpc>
                <a:spcPct val="150000"/>
              </a:lnSpc>
            </a:pPr>
            <a:r>
              <a:rPr lang="zh-CN" altLang="en-US" sz="2400" b="1" dirty="0">
                <a:latin typeface="华文仿宋" panose="02010600040101010101" pitchFamily="2" charset="-122"/>
                <a:ea typeface="华文仿宋" panose="02010600040101010101" pitchFamily="2" charset="-122"/>
                <a:cs typeface="Times New Roman" panose="02020603050405020304" pitchFamily="18" charset="0"/>
                <a:sym typeface="+mn-ea"/>
              </a:rPr>
              <a:t>汇报人：黄其涵</a:t>
            </a:r>
            <a:endParaRPr lang="en-US" altLang="zh-CN" sz="2400" b="1" dirty="0">
              <a:latin typeface="华文仿宋" panose="02010600040101010101" pitchFamily="2" charset="-122"/>
              <a:ea typeface="华文仿宋" panose="02010600040101010101" pitchFamily="2" charset="-122"/>
              <a:cs typeface="Times New Roman" panose="02020603050405020304" pitchFamily="18" charset="0"/>
              <a:sym typeface="+mn-ea"/>
            </a:endParaRPr>
          </a:p>
          <a:p>
            <a:pPr algn="ctr">
              <a:lnSpc>
                <a:spcPct val="150000"/>
              </a:lnSpc>
            </a:pPr>
            <a:r>
              <a:rPr lang="en-US" altLang="zh-CN" sz="2400" b="1" dirty="0">
                <a:latin typeface="华文仿宋" panose="02010600040101010101" pitchFamily="2" charset="-122"/>
                <a:ea typeface="华文仿宋" panose="02010600040101010101" pitchFamily="2" charset="-122"/>
                <a:cs typeface="Times New Roman" panose="02020603050405020304" pitchFamily="18" charset="0"/>
                <a:sym typeface="+mn-ea"/>
              </a:rPr>
              <a:t> </a:t>
            </a:r>
            <a:r>
              <a:rPr lang="zh-CN" altLang="en-US" sz="2400" b="1" dirty="0">
                <a:latin typeface="华文仿宋" panose="02010600040101010101" pitchFamily="2" charset="-122"/>
                <a:ea typeface="华文仿宋" panose="02010600040101010101" pitchFamily="2" charset="-122"/>
                <a:cs typeface="Times New Roman" panose="02020603050405020304" pitchFamily="18" charset="0"/>
                <a:sym typeface="+mn-ea"/>
              </a:rPr>
              <a:t>导师：章静 教授</a:t>
            </a:r>
            <a:endParaRPr lang="en-US" altLang="zh-CN" sz="2400" b="1" dirty="0">
              <a:latin typeface="华文仿宋" panose="02010600040101010101" pitchFamily="2" charset="-122"/>
              <a:ea typeface="华文仿宋" panose="02010600040101010101" pitchFamily="2" charset="-122"/>
              <a:cs typeface="Times New Roman" panose="02020603050405020304" pitchFamily="18" charset="0"/>
              <a:sym typeface="+mn-ea"/>
            </a:endParaRPr>
          </a:p>
        </p:txBody>
      </p:sp>
      <p:sp>
        <p:nvSpPr>
          <p:cNvPr id="6" name="文本框 5">
            <a:extLst>
              <a:ext uri="{FF2B5EF4-FFF2-40B4-BE49-F238E27FC236}">
                <a16:creationId xmlns:a16="http://schemas.microsoft.com/office/drawing/2014/main" id="{3F1C09CF-82CD-4533-78C9-946BC76BA5EE}"/>
              </a:ext>
            </a:extLst>
          </p:cNvPr>
          <p:cNvSpPr txBox="1"/>
          <p:nvPr/>
        </p:nvSpPr>
        <p:spPr>
          <a:xfrm>
            <a:off x="1690284" y="6287185"/>
            <a:ext cx="10656152" cy="369332"/>
          </a:xfrm>
          <a:prstGeom prst="rect">
            <a:avLst/>
          </a:prstGeom>
          <a:noFill/>
        </p:spPr>
        <p:txBody>
          <a:bodyPr wrap="square">
            <a:spAutoFit/>
          </a:bodyPr>
          <a:lstStyle/>
          <a:p>
            <a:pPr algn="l" fontAlgn="base"/>
            <a:r>
              <a:rPr lang="en-US" altLang="zh-CN" b="0" i="0" dirty="0">
                <a:solidFill>
                  <a:schemeClr val="tx1">
                    <a:lumMod val="75000"/>
                    <a:lumOff val="25000"/>
                  </a:schemeClr>
                </a:solidFill>
                <a:effectLst/>
                <a:latin typeface="Times New Roman" panose="02020603050405020304" pitchFamily="18" charset="0"/>
                <a:cs typeface="Times New Roman" panose="02020603050405020304" pitchFamily="18" charset="0"/>
              </a:rPr>
              <a:t>Proceedings of the Thirtieth International Joint Conference on Artificial Intelligence (IJCAI2021)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Preliminaries</a:t>
            </a:r>
          </a:p>
        </p:txBody>
      </p:sp>
      <p:sp>
        <p:nvSpPr>
          <p:cNvPr id="7" name="文本框 6"/>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2.3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Local Differential Privacy</a:t>
            </a:r>
          </a:p>
        </p:txBody>
      </p:sp>
      <p:sp>
        <p:nvSpPr>
          <p:cNvPr id="3" name="AutoShape 6" descr="UCU-SoftServe Research Group — Project 5">
            <a:extLst>
              <a:ext uri="{FF2B5EF4-FFF2-40B4-BE49-F238E27FC236}">
                <a16:creationId xmlns:a16="http://schemas.microsoft.com/office/drawing/2014/main" id="{2CCFE3E4-2C4E-4CAB-8476-B9BD619BBC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What is Industrial Internet of Things (IIoT)? | TIBCO Software">
            <a:extLst>
              <a:ext uri="{FF2B5EF4-FFF2-40B4-BE49-F238E27FC236}">
                <a16:creationId xmlns:a16="http://schemas.microsoft.com/office/drawing/2014/main" id="{E2CE5181-38A8-5243-9FBC-D5B713F033C7}"/>
              </a:ext>
            </a:extLst>
          </p:cNvPr>
          <p:cNvSpPr>
            <a:spLocks noChangeAspect="1" noChangeArrowheads="1"/>
          </p:cNvSpPr>
          <p:nvPr/>
        </p:nvSpPr>
        <p:spPr bwMode="auto">
          <a:xfrm>
            <a:off x="6096000" y="3429000"/>
            <a:ext cx="2510672" cy="251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E60B5F0E-1505-D9CB-CD52-774820EDB79A}"/>
              </a:ext>
            </a:extLst>
          </p:cNvPr>
          <p:cNvPicPr>
            <a:picLocks noChangeAspect="1"/>
          </p:cNvPicPr>
          <p:nvPr/>
        </p:nvPicPr>
        <p:blipFill>
          <a:blip r:embed="rId3"/>
          <a:stretch>
            <a:fillRect/>
          </a:stretch>
        </p:blipFill>
        <p:spPr>
          <a:xfrm>
            <a:off x="1157833" y="1410753"/>
            <a:ext cx="9706967" cy="3691830"/>
          </a:xfrm>
          <a:prstGeom prst="rect">
            <a:avLst/>
          </a:prstGeom>
        </p:spPr>
      </p:pic>
      <p:sp>
        <p:nvSpPr>
          <p:cNvPr id="12" name="文本框 11">
            <a:extLst>
              <a:ext uri="{FF2B5EF4-FFF2-40B4-BE49-F238E27FC236}">
                <a16:creationId xmlns:a16="http://schemas.microsoft.com/office/drawing/2014/main" id="{90CBCF65-0B77-BDFB-FA58-BB16ED4161A7}"/>
              </a:ext>
            </a:extLst>
          </p:cNvPr>
          <p:cNvSpPr txBox="1"/>
          <p:nvPr/>
        </p:nvSpPr>
        <p:spPr>
          <a:xfrm>
            <a:off x="1157833" y="6398705"/>
            <a:ext cx="10145229"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[Dwork, 2011] Cynthia Dwork. Differential privacy. Encyclopedia of Cryptography and Security, 2011.</a:t>
            </a:r>
          </a:p>
        </p:txBody>
      </p:sp>
    </p:spTree>
    <p:extLst>
      <p:ext uri="{BB962C8B-B14F-4D97-AF65-F5344CB8AC3E}">
        <p14:creationId xmlns:p14="http://schemas.microsoft.com/office/powerpoint/2010/main" val="12763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03</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757547" y="3854349"/>
            <a:ext cx="2625032" cy="49244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Methodology</a:t>
            </a:r>
          </a:p>
        </p:txBody>
      </p:sp>
      <p:cxnSp>
        <p:nvCxnSpPr>
          <p:cNvPr id="8" name="直接连接符 7"/>
          <p:cNvCxnSpPr/>
          <p:nvPr/>
        </p:nvCxnSpPr>
        <p:spPr>
          <a:xfrm>
            <a:off x="4918361" y="4588871"/>
            <a:ext cx="23147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3.1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Overview of LDP-FL</a:t>
            </a:r>
          </a:p>
        </p:txBody>
      </p:sp>
      <p:pic>
        <p:nvPicPr>
          <p:cNvPr id="4" name="图片 3">
            <a:extLst>
              <a:ext uri="{FF2B5EF4-FFF2-40B4-BE49-F238E27FC236}">
                <a16:creationId xmlns:a16="http://schemas.microsoft.com/office/drawing/2014/main" id="{AA184B8C-06C6-869E-D2BF-85D15D2311A4}"/>
              </a:ext>
            </a:extLst>
          </p:cNvPr>
          <p:cNvPicPr>
            <a:picLocks noChangeAspect="1"/>
          </p:cNvPicPr>
          <p:nvPr/>
        </p:nvPicPr>
        <p:blipFill>
          <a:blip r:embed="rId3"/>
          <a:stretch>
            <a:fillRect/>
          </a:stretch>
        </p:blipFill>
        <p:spPr>
          <a:xfrm>
            <a:off x="1016697" y="1784070"/>
            <a:ext cx="10228973" cy="2591159"/>
          </a:xfrm>
          <a:prstGeom prst="rect">
            <a:avLst/>
          </a:prstGeom>
        </p:spPr>
      </p:pic>
      <p:sp>
        <p:nvSpPr>
          <p:cNvPr id="11" name="文本框 10">
            <a:extLst>
              <a:ext uri="{FF2B5EF4-FFF2-40B4-BE49-F238E27FC236}">
                <a16:creationId xmlns:a16="http://schemas.microsoft.com/office/drawing/2014/main" id="{69A3BD49-3EFF-E4EA-B9D2-6233528EE75C}"/>
              </a:ext>
            </a:extLst>
          </p:cNvPr>
          <p:cNvSpPr txBox="1"/>
          <p:nvPr/>
        </p:nvSpPr>
        <p:spPr>
          <a:xfrm>
            <a:off x="1016696" y="4488495"/>
            <a:ext cx="9817207" cy="1323439"/>
          </a:xfrm>
          <a:prstGeom prst="rect">
            <a:avLst/>
          </a:prstGeom>
          <a:noFill/>
        </p:spPr>
        <p:txBody>
          <a:bodyPr wrap="square">
            <a:spAutoFit/>
          </a:bodyPr>
          <a:lstStyle/>
          <a:p>
            <a:pPr algn="just"/>
            <a:r>
              <a:rPr lang="zh-CN" altLang="en-US" sz="2000" dirty="0">
                <a:latin typeface="Times New Roman" panose="02020603050405020304" pitchFamily="18" charset="0"/>
                <a:cs typeface="Times New Roman" panose="02020603050405020304" pitchFamily="18" charset="0"/>
              </a:rPr>
              <a:t>Figure 1: The overview of LDP-FL. Each client has a private dataset. After training their model locally, clients perturb their model weights</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with differentially private noise, and locally split and shufﬂe the weights to make them less likely to be linked together by the cloud. Finally,</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they send the weights to the cloud for aggregation.</a:t>
            </a:r>
          </a:p>
        </p:txBody>
      </p:sp>
    </p:spTree>
    <p:extLst>
      <p:ext uri="{BB962C8B-B14F-4D97-AF65-F5344CB8AC3E}">
        <p14:creationId xmlns:p14="http://schemas.microsoft.com/office/powerpoint/2010/main" val="191336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Privacy-Preserving Mechanism</a:t>
            </a:r>
          </a:p>
        </p:txBody>
      </p:sp>
      <p:pic>
        <p:nvPicPr>
          <p:cNvPr id="3" name="图片 2">
            <a:extLst>
              <a:ext uri="{FF2B5EF4-FFF2-40B4-BE49-F238E27FC236}">
                <a16:creationId xmlns:a16="http://schemas.microsoft.com/office/drawing/2014/main" id="{509CEC41-D80C-2F9B-4EEE-E7492515651B}"/>
              </a:ext>
            </a:extLst>
          </p:cNvPr>
          <p:cNvPicPr>
            <a:picLocks noChangeAspect="1"/>
          </p:cNvPicPr>
          <p:nvPr/>
        </p:nvPicPr>
        <p:blipFill>
          <a:blip r:embed="rId3"/>
          <a:stretch>
            <a:fillRect/>
          </a:stretch>
        </p:blipFill>
        <p:spPr>
          <a:xfrm>
            <a:off x="964557" y="3429000"/>
            <a:ext cx="8338917" cy="2639536"/>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D90483D-3A65-EDCA-930D-13D8D696804D}"/>
                  </a:ext>
                </a:extLst>
              </p:cNvPr>
              <p:cNvSpPr txBox="1"/>
              <p:nvPr/>
            </p:nvSpPr>
            <p:spPr>
              <a:xfrm>
                <a:off x="882650" y="1742089"/>
                <a:ext cx="10098095" cy="1569660"/>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Given the weights </a:t>
                </a:r>
                <a14:m>
                  <m:oMath xmlns:m="http://schemas.openxmlformats.org/officeDocument/2006/math">
                    <m:r>
                      <a:rPr lang="zh-CN" altLang="en-US" sz="2400" i="1" dirty="0" smtClean="0">
                        <a:latin typeface="Cambria Math" panose="02040503050406030204" pitchFamily="18" charset="0"/>
                        <a:cs typeface="Times New Roman" panose="02020603050405020304" pitchFamily="18" charset="0"/>
                      </a:rPr>
                      <m:t>𝑊</m:t>
                    </m:r>
                  </m:oMath>
                </a14:m>
                <a:r>
                  <a:rPr lang="zh-CN" altLang="en-US" sz="2400" dirty="0">
                    <a:latin typeface="Times New Roman" panose="02020603050405020304" pitchFamily="18" charset="0"/>
                    <a:cs typeface="Times New Roman" panose="02020603050405020304" pitchFamily="18" charset="0"/>
                  </a:rPr>
                  <a:t> of a model, the algorithm returns a perturbed tuple </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zh-CN" altLang="en-US" sz="2400" i="1" dirty="0">
                            <a:latin typeface="Cambria Math" panose="02040503050406030204" pitchFamily="18" charset="0"/>
                            <a:cs typeface="Times New Roman" panose="02020603050405020304" pitchFamily="18" charset="0"/>
                          </a:rPr>
                          <m:t>𝑊</m:t>
                        </m:r>
                      </m:e>
                      <m:sup>
                        <m:r>
                          <a:rPr lang="en-US" altLang="zh-CN" sz="2400" b="0" i="1" dirty="0" smtClean="0">
                            <a:latin typeface="Cambria Math" panose="02040503050406030204" pitchFamily="18" charset="0"/>
                            <a:cs typeface="Times New Roman" panose="02020603050405020304" pitchFamily="18" charset="0"/>
                          </a:rPr>
                          <m:t>∗</m:t>
                        </m:r>
                      </m:sup>
                    </m:sSup>
                  </m:oMath>
                </a14:m>
                <a:r>
                  <a:rPr lang="zh-CN" altLang="en-US" sz="2400" dirty="0">
                    <a:latin typeface="Times New Roman" panose="02020603050405020304" pitchFamily="18" charset="0"/>
                    <a:cs typeface="Times New Roman" panose="02020603050405020304" pitchFamily="18" charset="0"/>
                  </a:rPr>
                  <a:t> by randomizing each dimension of </a:t>
                </a:r>
                <a14:m>
                  <m:oMath xmlns:m="http://schemas.openxmlformats.org/officeDocument/2006/math">
                    <m:r>
                      <a:rPr lang="zh-CN" altLang="en-US" sz="2400" i="1" dirty="0" smtClean="0">
                        <a:latin typeface="Cambria Math" panose="02040503050406030204" pitchFamily="18" charset="0"/>
                        <a:cs typeface="Times New Roman" panose="02020603050405020304" pitchFamily="18" charset="0"/>
                      </a:rPr>
                      <m:t>𝑊</m:t>
                    </m:r>
                  </m:oMath>
                </a14:m>
                <a:r>
                  <a:rPr lang="zh-CN" altLang="en-US" sz="2400" dirty="0">
                    <a:latin typeface="Times New Roman" panose="02020603050405020304" pitchFamily="18" charset="0"/>
                    <a:cs typeface="Times New Roman" panose="02020603050405020304" pitchFamily="18" charset="0"/>
                  </a:rPr>
                  <a:t>. Let M be our mechanism, for each weight/entry </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𝑤</m:t>
                    </m:r>
                  </m:oMath>
                </a14:m>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𝑊</m:t>
                    </m:r>
                  </m:oMath>
                </a14:m>
                <a:r>
                  <a:rPr lang="zh-CN" altLang="en-US" sz="2400" dirty="0">
                    <a:latin typeface="Times New Roman" panose="02020603050405020304" pitchFamily="18" charset="0"/>
                    <a:cs typeface="Times New Roman" panose="02020603050405020304" pitchFamily="18" charset="0"/>
                  </a:rPr>
                  <a:t>, assuming</a:t>
                </a:r>
                <a14:m>
                  <m:oMath xmlns:m="http://schemas.openxmlformats.org/officeDocument/2006/math">
                    <m:r>
                      <a:rPr lang="en-US" altLang="zh-CN" sz="2400" b="0" i="0" dirty="0" smtClean="0">
                        <a:latin typeface="Cambria Math" panose="02040503050406030204" pitchFamily="18" charset="0"/>
                        <a:cs typeface="Times New Roman" panose="02020603050405020304" pitchFamily="18" charset="0"/>
                      </a:rPr>
                      <m:t> </m:t>
                    </m:r>
                    <m:r>
                      <a:rPr lang="en-US" altLang="zh-CN" sz="2400" b="0" i="1" dirty="0" smtClean="0">
                        <a:latin typeface="Cambria Math" panose="02040503050406030204" pitchFamily="18" charset="0"/>
                        <a:cs typeface="Times New Roman" panose="02020603050405020304" pitchFamily="18" charset="0"/>
                      </a:rPr>
                      <m:t>𝑤</m:t>
                    </m:r>
                    <m:r>
                      <a:rPr lang="en-US" altLang="zh-CN" sz="2400" b="0" i="1" dirty="0" smtClean="0">
                        <a:latin typeface="Cambria Math" panose="02040503050406030204" pitchFamily="18" charset="0"/>
                        <a:cs typeface="Times New Roman" panose="02020603050405020304" pitchFamily="18" charset="0"/>
                      </a:rPr>
                      <m:t> </m:t>
                    </m:r>
                    <m:r>
                      <a:rPr lang="zh-CN" altLang="en-US" sz="2400" i="1" dirty="0" smtClean="0">
                        <a:latin typeface="Cambria Math" panose="02040503050406030204" pitchFamily="18" charset="0"/>
                        <a:cs typeface="Times New Roman" panose="02020603050405020304" pitchFamily="18" charset="0"/>
                      </a:rPr>
                      <m:t>∈ </m:t>
                    </m:r>
                    <m:r>
                      <a:rPr lang="zh-CN" altLang="en-US" sz="2400" i="1" dirty="0">
                        <a:latin typeface="Cambria Math" panose="02040503050406030204" pitchFamily="18" charset="0"/>
                        <a:cs typeface="Times New Roman" panose="02020603050405020304" pitchFamily="18" charset="0"/>
                      </a:rPr>
                      <m:t>[</m:t>
                    </m:r>
                    <m:r>
                      <a:rPr lang="zh-CN" altLang="en-US" sz="2400" i="1" dirty="0">
                        <a:latin typeface="Cambria Math" panose="02040503050406030204" pitchFamily="18" charset="0"/>
                        <a:cs typeface="Times New Roman" panose="02020603050405020304" pitchFamily="18" charset="0"/>
                      </a:rPr>
                      <m:t>𝑐</m:t>
                    </m:r>
                    <m:r>
                      <a:rPr lang="zh-CN" altLang="en-US" sz="2400" i="1" dirty="0">
                        <a:latin typeface="Cambria Math" panose="02040503050406030204" pitchFamily="18" charset="0"/>
                        <a:cs typeface="Times New Roman" panose="02020603050405020304" pitchFamily="18" charset="0"/>
                      </a:rPr>
                      <m:t> − </m:t>
                    </m:r>
                    <m:r>
                      <a:rPr lang="zh-CN" altLang="en-US" sz="2400" i="1" dirty="0">
                        <a:latin typeface="Cambria Math" panose="02040503050406030204" pitchFamily="18" charset="0"/>
                        <a:cs typeface="Times New Roman" panose="02020603050405020304" pitchFamily="18" charset="0"/>
                      </a:rPr>
                      <m:t>𝑟</m:t>
                    </m:r>
                    <m:r>
                      <a:rPr lang="zh-CN" altLang="en-US" sz="2400" i="1" dirty="0">
                        <a:latin typeface="Cambria Math" panose="02040503050406030204" pitchFamily="18" charset="0"/>
                        <a:cs typeface="Times New Roman" panose="02020603050405020304" pitchFamily="18" charset="0"/>
                      </a:rPr>
                      <m:t>, </m:t>
                    </m:r>
                    <m:r>
                      <a:rPr lang="zh-CN" altLang="en-US" sz="2400" i="1" dirty="0">
                        <a:latin typeface="Cambria Math" panose="02040503050406030204" pitchFamily="18" charset="0"/>
                        <a:cs typeface="Times New Roman" panose="02020603050405020304" pitchFamily="18" charset="0"/>
                      </a:rPr>
                      <m:t>𝑐</m:t>
                    </m:r>
                    <m:r>
                      <a:rPr lang="zh-CN" altLang="en-US" sz="2400" i="1" dirty="0">
                        <a:latin typeface="Cambria Math" panose="02040503050406030204" pitchFamily="18" charset="0"/>
                        <a:cs typeface="Times New Roman" panose="02020603050405020304" pitchFamily="18" charset="0"/>
                      </a:rPr>
                      <m:t> + </m:t>
                    </m:r>
                    <m:r>
                      <a:rPr lang="zh-CN" altLang="en-US" sz="2400" i="1" dirty="0">
                        <a:latin typeface="Cambria Math" panose="02040503050406030204" pitchFamily="18" charset="0"/>
                        <a:cs typeface="Times New Roman" panose="02020603050405020304" pitchFamily="18" charset="0"/>
                      </a:rPr>
                      <m:t>𝑟</m:t>
                    </m:r>
                    <m:r>
                      <a:rPr lang="zh-CN" altLang="en-US" sz="2400" i="1" dirty="0">
                        <a:latin typeface="Cambria Math" panose="02040503050406030204" pitchFamily="18" charset="0"/>
                        <a:cs typeface="Times New Roman" panose="02020603050405020304" pitchFamily="18" charset="0"/>
                      </a:rPr>
                      <m:t>] </m:t>
                    </m:r>
                  </m:oMath>
                </a14:m>
                <a:r>
                  <a:rPr lang="zh-CN" altLang="en-US" sz="2400" dirty="0">
                    <a:latin typeface="Times New Roman" panose="02020603050405020304" pitchFamily="18" charset="0"/>
                    <a:cs typeface="Times New Roman" panose="02020603050405020304" pitchFamily="18" charset="0"/>
                  </a:rPr>
                  <a:t>where</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𝑐</m:t>
                    </m:r>
                  </m:oMath>
                </a14:m>
                <a:r>
                  <a:rPr lang="zh-CN" altLang="en-US" sz="2400" dirty="0">
                    <a:latin typeface="Times New Roman" panose="02020603050405020304" pitchFamily="18" charset="0"/>
                    <a:cs typeface="Times New Roman" panose="02020603050405020304" pitchFamily="18" charset="0"/>
                  </a:rPr>
                  <a:t> is the center of </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𝑤</m:t>
                    </m:r>
                  </m:oMath>
                </a14:m>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s range and </a:t>
                </a:r>
                <a14:m>
                  <m:oMath xmlns:m="http://schemas.openxmlformats.org/officeDocument/2006/math">
                    <m:r>
                      <a:rPr lang="zh-CN" altLang="en-US" sz="2400" i="1" dirty="0" smtClean="0">
                        <a:latin typeface="Cambria Math" panose="02040503050406030204" pitchFamily="18" charset="0"/>
                        <a:cs typeface="Times New Roman" panose="02020603050405020304" pitchFamily="18" charset="0"/>
                      </a:rPr>
                      <m:t>𝑟</m:t>
                    </m:r>
                  </m:oMath>
                </a14:m>
                <a:r>
                  <a:rPr lang="zh-CN" altLang="en-US" sz="2400" dirty="0">
                    <a:latin typeface="Times New Roman" panose="02020603050405020304" pitchFamily="18" charset="0"/>
                    <a:cs typeface="Times New Roman" panose="02020603050405020304" pitchFamily="18" charset="0"/>
                  </a:rPr>
                  <a:t> is the radius of the range (</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𝑐</m:t>
                    </m:r>
                  </m:oMath>
                </a14:m>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𝑟</m:t>
                    </m:r>
                  </m:oMath>
                </a14:m>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depend on how we clip the weight).</a:t>
                </a:r>
              </a:p>
            </p:txBody>
          </p:sp>
        </mc:Choice>
        <mc:Fallback>
          <p:sp>
            <p:nvSpPr>
              <p:cNvPr id="8" name="文本框 7">
                <a:extLst>
                  <a:ext uri="{FF2B5EF4-FFF2-40B4-BE49-F238E27FC236}">
                    <a16:creationId xmlns:a16="http://schemas.microsoft.com/office/drawing/2014/main" id="{8D90483D-3A65-EDCA-930D-13D8D696804D}"/>
                  </a:ext>
                </a:extLst>
              </p:cNvPr>
              <p:cNvSpPr txBox="1">
                <a:spLocks noRot="1" noChangeAspect="1" noMove="1" noResize="1" noEditPoints="1" noAdjustHandles="1" noChangeArrowheads="1" noChangeShapeType="1" noTextEdit="1"/>
              </p:cNvSpPr>
              <p:nvPr/>
            </p:nvSpPr>
            <p:spPr>
              <a:xfrm>
                <a:off x="882650" y="1742089"/>
                <a:ext cx="10098095" cy="1569660"/>
              </a:xfrm>
              <a:prstGeom prst="rect">
                <a:avLst/>
              </a:prstGeom>
              <a:blipFill>
                <a:blip r:embed="rId4"/>
                <a:stretch>
                  <a:fillRect l="-1005" t="-3226" r="-1005" b="-887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706A5C2-5D9B-6F99-EC43-0BA0F63D4ED5}"/>
              </a:ext>
            </a:extLst>
          </p:cNvPr>
          <p:cNvSpPr txBox="1"/>
          <p:nvPr/>
        </p:nvSpPr>
        <p:spPr>
          <a:xfrm>
            <a:off x="882650" y="6185787"/>
            <a:ext cx="10344793"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where w∗ is the reported noisy weight by our proposed LDP</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072B87D-1BE7-5F6C-36FC-1AF6B35A3AB1}"/>
              </a:ext>
            </a:extLst>
          </p:cNvPr>
          <p:cNvSpPr txBox="1"/>
          <p:nvPr/>
        </p:nvSpPr>
        <p:spPr>
          <a:xfrm>
            <a:off x="882650" y="1280424"/>
            <a:ext cx="6099858" cy="461665"/>
          </a:xfrm>
          <a:prstGeom prst="rect">
            <a:avLst/>
          </a:prstGeom>
          <a:no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Data Perturbation with Adaptive Range</a:t>
            </a:r>
          </a:p>
        </p:txBody>
      </p:sp>
    </p:spTree>
    <p:extLst>
      <p:ext uri="{BB962C8B-B14F-4D97-AF65-F5344CB8AC3E}">
        <p14:creationId xmlns:p14="http://schemas.microsoft.com/office/powerpoint/2010/main" val="101025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Privacy-Preserving Mechanism</a:t>
            </a:r>
          </a:p>
        </p:txBody>
      </p:sp>
      <p:sp>
        <p:nvSpPr>
          <p:cNvPr id="11" name="文本框 10">
            <a:extLst>
              <a:ext uri="{FF2B5EF4-FFF2-40B4-BE49-F238E27FC236}">
                <a16:creationId xmlns:a16="http://schemas.microsoft.com/office/drawing/2014/main" id="{E072B87D-1BE7-5F6C-36FC-1AF6B35A3AB1}"/>
              </a:ext>
            </a:extLst>
          </p:cNvPr>
          <p:cNvSpPr txBox="1"/>
          <p:nvPr/>
        </p:nvSpPr>
        <p:spPr>
          <a:xfrm>
            <a:off x="882650" y="1280424"/>
            <a:ext cx="8134028" cy="830997"/>
          </a:xfrm>
          <a:prstGeom prst="rect">
            <a:avLst/>
          </a:prstGeom>
          <a:no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Data Perturbation with Adaptive Range</a:t>
            </a:r>
            <a:r>
              <a:rPr lang="en-US" altLang="zh-CN" sz="2400" b="1" dirty="0">
                <a:latin typeface="Times New Roman" panose="02020603050405020304" pitchFamily="18" charset="0"/>
                <a:cs typeface="Times New Roman" panose="02020603050405020304" pitchFamily="18" charset="0"/>
              </a:rPr>
              <a:t> – Algorithm</a:t>
            </a:r>
            <a:endParaRPr lang="zh-CN" altLang="en-US" sz="2400" b="1" dirty="0">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E6359A16-3AB3-BC35-FF59-45D31BF1F599}"/>
              </a:ext>
            </a:extLst>
          </p:cNvPr>
          <p:cNvPicPr>
            <a:picLocks noChangeAspect="1"/>
          </p:cNvPicPr>
          <p:nvPr/>
        </p:nvPicPr>
        <p:blipFill>
          <a:blip r:embed="rId3"/>
          <a:stretch>
            <a:fillRect/>
          </a:stretch>
        </p:blipFill>
        <p:spPr>
          <a:xfrm>
            <a:off x="882650" y="1730514"/>
            <a:ext cx="6317928" cy="4936194"/>
          </a:xfrm>
          <a:prstGeom prst="rect">
            <a:avLst/>
          </a:prstGeom>
        </p:spPr>
      </p:pic>
    </p:spTree>
    <p:extLst>
      <p:ext uri="{BB962C8B-B14F-4D97-AF65-F5344CB8AC3E}">
        <p14:creationId xmlns:p14="http://schemas.microsoft.com/office/powerpoint/2010/main" val="303280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Privacy-Preserving Mechanism</a:t>
            </a:r>
          </a:p>
        </p:txBody>
      </p:sp>
      <p:sp>
        <p:nvSpPr>
          <p:cNvPr id="11" name="文本框 10">
            <a:extLst>
              <a:ext uri="{FF2B5EF4-FFF2-40B4-BE49-F238E27FC236}">
                <a16:creationId xmlns:a16="http://schemas.microsoft.com/office/drawing/2014/main" id="{E072B87D-1BE7-5F6C-36FC-1AF6B35A3AB1}"/>
              </a:ext>
            </a:extLst>
          </p:cNvPr>
          <p:cNvSpPr txBox="1"/>
          <p:nvPr/>
        </p:nvSpPr>
        <p:spPr>
          <a:xfrm>
            <a:off x="882650" y="1280424"/>
            <a:ext cx="6099858"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Parameter Shufﬂing</a:t>
            </a:r>
            <a:endParaRPr lang="zh-CN" altLang="en-US" sz="24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C23BE61-1D28-10F2-59EF-7EBF54348392}"/>
              </a:ext>
            </a:extLst>
          </p:cNvPr>
          <p:cNvPicPr>
            <a:picLocks noChangeAspect="1"/>
          </p:cNvPicPr>
          <p:nvPr/>
        </p:nvPicPr>
        <p:blipFill rotWithShape="1">
          <a:blip r:embed="rId3"/>
          <a:srcRect t="5011" b="2576"/>
          <a:stretch/>
        </p:blipFill>
        <p:spPr>
          <a:xfrm>
            <a:off x="1376573" y="1742089"/>
            <a:ext cx="9438853" cy="3946967"/>
          </a:xfrm>
          <a:prstGeom prst="rect">
            <a:avLst/>
          </a:prstGeom>
        </p:spPr>
      </p:pic>
      <p:sp>
        <p:nvSpPr>
          <p:cNvPr id="12" name="文本框 11">
            <a:extLst>
              <a:ext uri="{FF2B5EF4-FFF2-40B4-BE49-F238E27FC236}">
                <a16:creationId xmlns:a16="http://schemas.microsoft.com/office/drawing/2014/main" id="{04384660-9543-B398-2F44-FF149A00424A}"/>
              </a:ext>
            </a:extLst>
          </p:cNvPr>
          <p:cNvSpPr txBox="1"/>
          <p:nvPr/>
        </p:nvSpPr>
        <p:spPr>
          <a:xfrm>
            <a:off x="741009" y="5772887"/>
            <a:ext cx="10599436" cy="1015663"/>
          </a:xfrm>
          <a:prstGeom prst="rect">
            <a:avLst/>
          </a:prstGeom>
          <a:noFill/>
        </p:spPr>
        <p:txBody>
          <a:bodyPr wrap="square">
            <a:spAutoFit/>
          </a:bodyPr>
          <a:lstStyle/>
          <a:p>
            <a:pPr algn="just"/>
            <a:r>
              <a:rPr lang="zh-CN" altLang="en-US" sz="2000" dirty="0">
                <a:latin typeface="Times New Roman" panose="02020603050405020304" pitchFamily="18" charset="0"/>
                <a:cs typeface="Times New Roman" panose="02020603050405020304" pitchFamily="18" charset="0"/>
              </a:rPr>
              <a:t>Figure 2: Example of parameter shufﬂing in LDP-FL. π is a random shufﬂing mechanism. Note that, the parameter shufﬂing is composed of</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parameter shufﬂing mechanisms. The cloud will aggregate all kinds of information from clients.</a:t>
            </a:r>
          </a:p>
        </p:txBody>
      </p:sp>
    </p:spTree>
    <p:extLst>
      <p:ext uri="{BB962C8B-B14F-4D97-AF65-F5344CB8AC3E}">
        <p14:creationId xmlns:p14="http://schemas.microsoft.com/office/powerpoint/2010/main" val="135562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Privacy-Preserving Mechanism</a:t>
            </a:r>
          </a:p>
        </p:txBody>
      </p:sp>
      <p:sp>
        <p:nvSpPr>
          <p:cNvPr id="11" name="文本框 10">
            <a:extLst>
              <a:ext uri="{FF2B5EF4-FFF2-40B4-BE49-F238E27FC236}">
                <a16:creationId xmlns:a16="http://schemas.microsoft.com/office/drawing/2014/main" id="{E072B87D-1BE7-5F6C-36FC-1AF6B35A3AB1}"/>
              </a:ext>
            </a:extLst>
          </p:cNvPr>
          <p:cNvSpPr txBox="1"/>
          <p:nvPr/>
        </p:nvSpPr>
        <p:spPr>
          <a:xfrm>
            <a:off x="882650" y="1280424"/>
            <a:ext cx="6099858"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Parameter Shufﬂing – Algorithm</a:t>
            </a:r>
            <a:endParaRPr lang="zh-CN" altLang="en-US" sz="2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402F347-591A-B386-7102-3AE5D95868D0}"/>
              </a:ext>
            </a:extLst>
          </p:cNvPr>
          <p:cNvPicPr>
            <a:picLocks noChangeAspect="1"/>
          </p:cNvPicPr>
          <p:nvPr/>
        </p:nvPicPr>
        <p:blipFill>
          <a:blip r:embed="rId3"/>
          <a:stretch>
            <a:fillRect/>
          </a:stretch>
        </p:blipFill>
        <p:spPr>
          <a:xfrm>
            <a:off x="882650" y="1979599"/>
            <a:ext cx="8115300" cy="3746500"/>
          </a:xfrm>
          <a:prstGeom prst="rect">
            <a:avLst/>
          </a:prstGeom>
        </p:spPr>
      </p:pic>
    </p:spTree>
    <p:extLst>
      <p:ext uri="{BB962C8B-B14F-4D97-AF65-F5344CB8AC3E}">
        <p14:creationId xmlns:p14="http://schemas.microsoft.com/office/powerpoint/2010/main" val="3903283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04</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854767" y="3864602"/>
            <a:ext cx="2480312" cy="984885"/>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Experiments</a:t>
            </a:r>
          </a:p>
          <a:p>
            <a:pPr algn="ctr"/>
            <a:endPar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endParaRPr>
          </a:p>
        </p:txBody>
      </p:sp>
      <p:cxnSp>
        <p:nvCxnSpPr>
          <p:cNvPr id="8" name="直接连接符 7"/>
          <p:cNvCxnSpPr/>
          <p:nvPr/>
        </p:nvCxnSpPr>
        <p:spPr>
          <a:xfrm>
            <a:off x="4995011" y="458887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Experiments</a:t>
            </a:r>
          </a:p>
        </p:txBody>
      </p:sp>
      <p:sp>
        <p:nvSpPr>
          <p:cNvPr id="5" name="文本框 4"/>
          <p:cNvSpPr txBox="1"/>
          <p:nvPr/>
        </p:nvSpPr>
        <p:spPr>
          <a:xfrm>
            <a:off x="1498576" y="2308951"/>
            <a:ext cx="7986395" cy="46037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4.2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Evaluation metrics:</a:t>
            </a:r>
          </a:p>
        </p:txBody>
      </p:sp>
      <p:sp>
        <p:nvSpPr>
          <p:cNvPr id="7" name="文本框 6">
            <a:extLst>
              <a:ext uri="{FF2B5EF4-FFF2-40B4-BE49-F238E27FC236}">
                <a16:creationId xmlns:a16="http://schemas.microsoft.com/office/drawing/2014/main" id="{30DB1526-65C9-8C42-9F46-C1768523C5E4}"/>
              </a:ext>
            </a:extLst>
          </p:cNvPr>
          <p:cNvSpPr txBox="1"/>
          <p:nvPr/>
        </p:nvSpPr>
        <p:spPr>
          <a:xfrm>
            <a:off x="1519910" y="900179"/>
            <a:ext cx="9450790" cy="1133965"/>
          </a:xfrm>
          <a:prstGeom prst="rect">
            <a:avLst/>
          </a:prstGeom>
          <a:noFill/>
        </p:spPr>
        <p:txBody>
          <a:bodyPr wrap="square" rtlCol="0">
            <a:spAutoFit/>
          </a:bodyPr>
          <a:lstStyle/>
          <a:p>
            <a:pPr>
              <a:lnSpc>
                <a:spcPct val="150000"/>
              </a:lnSpc>
            </a:pP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4.1</a:t>
            </a:r>
            <a:r>
              <a:rPr lang="zh-CN" alt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Dataset</a:t>
            </a:r>
            <a:r>
              <a:rPr lang="en-US" altLang="zh-CN" sz="2400" b="1" dirty="0">
                <a:latin typeface="SimSun" panose="02010600030101010101" pitchFamily="2" charset="-122"/>
                <a:ea typeface="SimSun" panose="02010600030101010101" pitchFamily="2" charset="-122"/>
                <a:cs typeface="Times New Roman" panose="02020603050405020304" pitchFamily="18" charset="0"/>
              </a:rPr>
              <a:t>:</a:t>
            </a:r>
          </a:p>
          <a:p>
            <a:pPr algn="ctr">
              <a:lnSpc>
                <a:spcPct val="150000"/>
              </a:lnSpc>
            </a:pPr>
            <a:r>
              <a:rPr lang="en-US" altLang="zh-CN" sz="2400" dirty="0">
                <a:latin typeface="Times New Roman" panose="02020603050405020304" pitchFamily="18" charset="0"/>
                <a:cs typeface="Times New Roman" panose="02020603050405020304" pitchFamily="18" charset="0"/>
              </a:rPr>
              <a:t>CIFAR-10, MINST, Fashion-MINST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477CF295-A7FD-6AF6-69EA-BBA5C1ACD283}"/>
                  </a:ext>
                </a:extLst>
              </p:cNvPr>
              <p:cNvSpPr txBox="1"/>
              <p:nvPr/>
            </p:nvSpPr>
            <p:spPr>
              <a:xfrm>
                <a:off x="3200399" y="3164340"/>
                <a:ext cx="6198244" cy="1569660"/>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Accuracy for utility</a:t>
                </a:r>
              </a:p>
              <a:p>
                <a:pPr marL="342900" indent="-342900">
                  <a:buFont typeface="Arial" panose="020B0604020202020204" pitchFamily="34" charset="0"/>
                  <a:buChar char="•"/>
                </a:pP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en-US" altLang="zh-CN" sz="2400" dirty="0">
                    <a:latin typeface="Times New Roman" panose="02020603050405020304" pitchFamily="18" charset="0"/>
                    <a:cs typeface="Times New Roman" panose="02020603050405020304" pitchFamily="18" charset="0"/>
                  </a:rPr>
                  <a:t> for privacy cost</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number of communication rounds (CRs) for communication cost</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477CF295-A7FD-6AF6-69EA-BBA5C1ACD283}"/>
                  </a:ext>
                </a:extLst>
              </p:cNvPr>
              <p:cNvSpPr txBox="1">
                <a:spLocks noRot="1" noChangeAspect="1" noMove="1" noResize="1" noEditPoints="1" noAdjustHandles="1" noChangeArrowheads="1" noChangeShapeType="1" noTextEdit="1"/>
              </p:cNvSpPr>
              <p:nvPr/>
            </p:nvSpPr>
            <p:spPr>
              <a:xfrm>
                <a:off x="3200399" y="3164340"/>
                <a:ext cx="6198244" cy="1569660"/>
              </a:xfrm>
              <a:prstGeom prst="rect">
                <a:avLst/>
              </a:prstGeom>
              <a:blipFill>
                <a:blip r:embed="rId3"/>
                <a:stretch>
                  <a:fillRect l="-1431" t="-3226" b="-8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537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Experiments</a:t>
            </a:r>
          </a:p>
        </p:txBody>
      </p:sp>
      <p:sp>
        <p:nvSpPr>
          <p:cNvPr id="5" name="文本框 4"/>
          <p:cNvSpPr txBox="1"/>
          <p:nvPr/>
        </p:nvSpPr>
        <p:spPr>
          <a:xfrm>
            <a:off x="882650" y="766445"/>
            <a:ext cx="7986395" cy="46037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4.3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Results</a:t>
            </a:r>
          </a:p>
        </p:txBody>
      </p:sp>
      <p:pic>
        <p:nvPicPr>
          <p:cNvPr id="2" name="图片 1">
            <a:extLst>
              <a:ext uri="{FF2B5EF4-FFF2-40B4-BE49-F238E27FC236}">
                <a16:creationId xmlns:a16="http://schemas.microsoft.com/office/drawing/2014/main" id="{8A4C346B-2A2F-79A8-E14A-0B85F5473485}"/>
              </a:ext>
            </a:extLst>
          </p:cNvPr>
          <p:cNvPicPr>
            <a:picLocks noChangeAspect="1"/>
          </p:cNvPicPr>
          <p:nvPr/>
        </p:nvPicPr>
        <p:blipFill>
          <a:blip r:embed="rId3"/>
          <a:stretch>
            <a:fillRect/>
          </a:stretch>
        </p:blipFill>
        <p:spPr>
          <a:xfrm>
            <a:off x="474562" y="1994150"/>
            <a:ext cx="11439646" cy="3170832"/>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32EC4C5B-A3C2-2E34-38DE-3CD1BBB5C9BF}"/>
                  </a:ext>
                </a:extLst>
              </p:cNvPr>
              <p:cNvSpPr txBox="1"/>
              <p:nvPr/>
            </p:nvSpPr>
            <p:spPr>
              <a:xfrm>
                <a:off x="3536065" y="5561767"/>
                <a:ext cx="6099858"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Figure 3: Effect of </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𝑛</m:t>
                    </m:r>
                  </m:oMath>
                </a14:m>
                <a:r>
                  <a:rPr lang="zh-CN" altLang="en-US" sz="2000" dirty="0">
                    <a:latin typeface="Times New Roman" panose="02020603050405020304" pitchFamily="18" charset="0"/>
                    <a:cs typeface="Times New Roman" panose="02020603050405020304" pitchFamily="18" charset="0"/>
                  </a:rPr>
                  <a:t> on the training accuracy.</a:t>
                </a:r>
              </a:p>
            </p:txBody>
          </p:sp>
        </mc:Choice>
        <mc:Fallback>
          <p:sp>
            <p:nvSpPr>
              <p:cNvPr id="12" name="文本框 11">
                <a:extLst>
                  <a:ext uri="{FF2B5EF4-FFF2-40B4-BE49-F238E27FC236}">
                    <a16:creationId xmlns:a16="http://schemas.microsoft.com/office/drawing/2014/main" id="{32EC4C5B-A3C2-2E34-38DE-3CD1BBB5C9BF}"/>
                  </a:ext>
                </a:extLst>
              </p:cNvPr>
              <p:cNvSpPr txBox="1">
                <a:spLocks noRot="1" noChangeAspect="1" noMove="1" noResize="1" noEditPoints="1" noAdjustHandles="1" noChangeArrowheads="1" noChangeShapeType="1" noTextEdit="1"/>
              </p:cNvSpPr>
              <p:nvPr/>
            </p:nvSpPr>
            <p:spPr>
              <a:xfrm>
                <a:off x="3536065" y="5561767"/>
                <a:ext cx="6099858" cy="400110"/>
              </a:xfrm>
              <a:prstGeom prst="rect">
                <a:avLst/>
              </a:prstGeom>
              <a:blipFill>
                <a:blip r:embed="rId4"/>
                <a:stretch>
                  <a:fillRect l="-1040" t="-6061" b="-24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306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314951" y="5958"/>
            <a:ext cx="3697327" cy="923330"/>
          </a:xfrm>
          <a:prstGeom prst="rect">
            <a:avLst/>
          </a:prstGeom>
          <a:noFill/>
        </p:spPr>
        <p:txBody>
          <a:bodyPr wrap="square" rtlCol="0">
            <a:spAutoFit/>
          </a:bodyPr>
          <a:lstStyle/>
          <a:p>
            <a:r>
              <a:rPr lang="en-US" altLang="zh-CN" sz="5400" dirty="0">
                <a:latin typeface="Aharoni" panose="02010803020104030203" pitchFamily="2" charset="-79"/>
                <a:cs typeface="Aharoni" panose="02010803020104030203" pitchFamily="2" charset="-79"/>
              </a:rPr>
              <a:t>Contents</a:t>
            </a:r>
            <a:endParaRPr lang="en-US" altLang="zh-CN" sz="4800" dirty="0">
              <a:latin typeface="Aharoni" panose="02010803020104030203" pitchFamily="2" charset="-79"/>
              <a:cs typeface="Aharoni" panose="02010803020104030203" pitchFamily="2" charset="-79"/>
            </a:endParaRPr>
          </a:p>
        </p:txBody>
      </p:sp>
      <p:sp>
        <p:nvSpPr>
          <p:cNvPr id="4" name="矩形 3"/>
          <p:cNvSpPr/>
          <p:nvPr/>
        </p:nvSpPr>
        <p:spPr>
          <a:xfrm>
            <a:off x="-51759" y="1135671"/>
            <a:ext cx="12243759" cy="5112109"/>
          </a:xfrm>
          <a:prstGeom prst="rect">
            <a:avLst/>
          </a:prstGeom>
          <a:solidFill>
            <a:schemeClr val="bg1"/>
          </a:solidFill>
          <a:ln>
            <a:noFill/>
          </a:ln>
          <a:effectLst>
            <a:outerShdw blurRad="444500" sx="103000" sy="103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26"/>
          <p:cNvSpPr txBox="1"/>
          <p:nvPr/>
        </p:nvSpPr>
        <p:spPr>
          <a:xfrm>
            <a:off x="3546130" y="1361023"/>
            <a:ext cx="758235"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01</a:t>
            </a:r>
            <a:endParaRPr lang="zh-CN" altLang="en-US" dirty="0">
              <a:latin typeface="Impact" panose="020B0806030902050204" pitchFamily="34" charset="0"/>
              <a:cs typeface="Aharoni" panose="02010803020104030203" pitchFamily="2" charset="-79"/>
            </a:endParaRPr>
          </a:p>
        </p:txBody>
      </p:sp>
      <p:sp>
        <p:nvSpPr>
          <p:cNvPr id="25" name="MH_Text_1"/>
          <p:cNvSpPr/>
          <p:nvPr>
            <p:custDataLst>
              <p:tags r:id="rId1"/>
            </p:custDataLst>
          </p:nvPr>
        </p:nvSpPr>
        <p:spPr>
          <a:xfrm>
            <a:off x="4777693" y="1420015"/>
            <a:ext cx="3094465" cy="615315"/>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Introduction</a:t>
            </a:r>
          </a:p>
        </p:txBody>
      </p:sp>
      <p:sp>
        <p:nvSpPr>
          <p:cNvPr id="5" name="箭头: 五边形 4"/>
          <p:cNvSpPr/>
          <p:nvPr/>
        </p:nvSpPr>
        <p:spPr>
          <a:xfrm>
            <a:off x="-44242" y="1965626"/>
            <a:ext cx="546457" cy="3115176"/>
          </a:xfrm>
          <a:prstGeom prst="homePlate">
            <a:avLst>
              <a:gd name="adj" fmla="val 30645"/>
            </a:avLst>
          </a:prstGeom>
          <a:solidFill>
            <a:schemeClr val="bg1"/>
          </a:solidFill>
          <a:ln>
            <a:noFill/>
          </a:ln>
          <a:effectLst>
            <a:outerShdw blurRad="304800" dist="38100" sx="102000" sy="1020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538455" y="2370860"/>
            <a:ext cx="1231976" cy="768350"/>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02</a:t>
            </a:r>
            <a:endParaRPr lang="zh-CN" altLang="en-US" dirty="0">
              <a:latin typeface="Impact" panose="020B0806030902050204" pitchFamily="34" charset="0"/>
              <a:cs typeface="Aharoni" panose="02010803020104030203" pitchFamily="2" charset="-79"/>
            </a:endParaRPr>
          </a:p>
        </p:txBody>
      </p:sp>
      <p:sp>
        <p:nvSpPr>
          <p:cNvPr id="16" name="MH_Text_1"/>
          <p:cNvSpPr/>
          <p:nvPr>
            <p:custDataLst>
              <p:tags r:id="rId2"/>
            </p:custDataLst>
          </p:nvPr>
        </p:nvSpPr>
        <p:spPr>
          <a:xfrm>
            <a:off x="4770755" y="2484181"/>
            <a:ext cx="4870450" cy="615315"/>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Preliminaries</a:t>
            </a:r>
          </a:p>
        </p:txBody>
      </p:sp>
      <p:sp>
        <p:nvSpPr>
          <p:cNvPr id="22" name="文本框 21"/>
          <p:cNvSpPr txBox="1"/>
          <p:nvPr/>
        </p:nvSpPr>
        <p:spPr>
          <a:xfrm>
            <a:off x="3538455" y="3416323"/>
            <a:ext cx="1231976"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03</a:t>
            </a:r>
            <a:endParaRPr lang="zh-CN" altLang="en-US" dirty="0">
              <a:latin typeface="Impact" panose="020B0806030902050204" pitchFamily="34" charset="0"/>
              <a:cs typeface="Aharoni" panose="02010803020104030203" pitchFamily="2" charset="-79"/>
            </a:endParaRPr>
          </a:p>
        </p:txBody>
      </p:sp>
      <p:sp>
        <p:nvSpPr>
          <p:cNvPr id="17" name="MH_Text_1"/>
          <p:cNvSpPr/>
          <p:nvPr>
            <p:custDataLst>
              <p:tags r:id="rId3"/>
            </p:custDataLst>
          </p:nvPr>
        </p:nvSpPr>
        <p:spPr>
          <a:xfrm>
            <a:off x="4777863" y="3493570"/>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Methodology</a:t>
            </a:r>
          </a:p>
        </p:txBody>
      </p:sp>
      <p:sp>
        <p:nvSpPr>
          <p:cNvPr id="23" name="文本框 22"/>
          <p:cNvSpPr txBox="1"/>
          <p:nvPr/>
        </p:nvSpPr>
        <p:spPr>
          <a:xfrm>
            <a:off x="3547302" y="4452279"/>
            <a:ext cx="1231976"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04</a:t>
            </a:r>
            <a:endParaRPr lang="zh-CN" altLang="en-US" dirty="0">
              <a:latin typeface="Impact" panose="020B0806030902050204" pitchFamily="34" charset="0"/>
              <a:cs typeface="Aharoni" panose="02010803020104030203" pitchFamily="2" charset="-79"/>
            </a:endParaRPr>
          </a:p>
        </p:txBody>
      </p:sp>
      <p:sp>
        <p:nvSpPr>
          <p:cNvPr id="13" name="MH_Text_1"/>
          <p:cNvSpPr/>
          <p:nvPr>
            <p:custDataLst>
              <p:tags r:id="rId4"/>
            </p:custDataLst>
          </p:nvPr>
        </p:nvSpPr>
        <p:spPr>
          <a:xfrm>
            <a:off x="4777918" y="4528891"/>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Experiments</a:t>
            </a:r>
            <a:endParaRPr lang="en-US" altLang="zh-CN" sz="3200" b="1" dirty="0">
              <a:latin typeface="华文仿宋" panose="02010600040101010101" pitchFamily="2" charset="-122"/>
              <a:ea typeface="华文仿宋" panose="02010600040101010101" pitchFamily="2" charset="-122"/>
              <a:sym typeface="Arial" panose="020B0604020202020204" pitchFamily="34" charset="0"/>
            </a:endParaRPr>
          </a:p>
        </p:txBody>
      </p:sp>
      <p:sp>
        <p:nvSpPr>
          <p:cNvPr id="14" name="文本框 13">
            <a:extLst>
              <a:ext uri="{FF2B5EF4-FFF2-40B4-BE49-F238E27FC236}">
                <a16:creationId xmlns:a16="http://schemas.microsoft.com/office/drawing/2014/main" id="{54035098-A662-1B45-9C11-D9DECEF31EB7}"/>
              </a:ext>
            </a:extLst>
          </p:cNvPr>
          <p:cNvSpPr txBox="1"/>
          <p:nvPr/>
        </p:nvSpPr>
        <p:spPr>
          <a:xfrm>
            <a:off x="3537095" y="5394766"/>
            <a:ext cx="1231976"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05</a:t>
            </a:r>
            <a:endParaRPr lang="zh-CN" altLang="en-US" dirty="0">
              <a:latin typeface="Impact" panose="020B0806030902050204" pitchFamily="34" charset="0"/>
              <a:cs typeface="Aharoni" panose="02010803020104030203" pitchFamily="2" charset="-79"/>
            </a:endParaRPr>
          </a:p>
        </p:txBody>
      </p:sp>
      <p:sp>
        <p:nvSpPr>
          <p:cNvPr id="15" name="MH_Text_1">
            <a:extLst>
              <a:ext uri="{FF2B5EF4-FFF2-40B4-BE49-F238E27FC236}">
                <a16:creationId xmlns:a16="http://schemas.microsoft.com/office/drawing/2014/main" id="{30AECFFF-D633-D046-8B29-EFFD181BB77C}"/>
              </a:ext>
            </a:extLst>
          </p:cNvPr>
          <p:cNvSpPr/>
          <p:nvPr>
            <p:custDataLst>
              <p:tags r:id="rId5"/>
            </p:custDataLst>
          </p:nvPr>
        </p:nvSpPr>
        <p:spPr>
          <a:xfrm>
            <a:off x="4769071" y="5464905"/>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Conclusions</a:t>
            </a:r>
            <a:endParaRPr lang="en-US" altLang="zh-CN" sz="3200" b="1" dirty="0">
              <a:latin typeface="华文仿宋" panose="02010600040101010101" pitchFamily="2" charset="-122"/>
              <a:ea typeface="华文仿宋" panose="02010600040101010101" pitchFamily="2" charset="-122"/>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Experiments</a:t>
            </a:r>
          </a:p>
        </p:txBody>
      </p:sp>
      <p:sp>
        <p:nvSpPr>
          <p:cNvPr id="5" name="文本框 4"/>
          <p:cNvSpPr txBox="1"/>
          <p:nvPr/>
        </p:nvSpPr>
        <p:spPr>
          <a:xfrm>
            <a:off x="882650" y="766445"/>
            <a:ext cx="7986395" cy="46037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4.3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Results</a:t>
            </a:r>
          </a:p>
        </p:txBody>
      </p:sp>
      <p:sp>
        <p:nvSpPr>
          <p:cNvPr id="12" name="文本框 11">
            <a:extLst>
              <a:ext uri="{FF2B5EF4-FFF2-40B4-BE49-F238E27FC236}">
                <a16:creationId xmlns:a16="http://schemas.microsoft.com/office/drawing/2014/main" id="{32EC4C5B-A3C2-2E34-38DE-3CD1BBB5C9BF}"/>
              </a:ext>
            </a:extLst>
          </p:cNvPr>
          <p:cNvSpPr txBox="1"/>
          <p:nvPr/>
        </p:nvSpPr>
        <p:spPr>
          <a:xfrm>
            <a:off x="1622705" y="5272401"/>
            <a:ext cx="8748211" cy="1015663"/>
          </a:xfrm>
          <a:prstGeom prst="rect">
            <a:avLst/>
          </a:prstGeom>
          <a:noFill/>
        </p:spPr>
        <p:txBody>
          <a:bodyPr wrap="square">
            <a:spAutoFit/>
          </a:bodyPr>
          <a:lstStyle/>
          <a:p>
            <a:pPr algn="just"/>
            <a:r>
              <a:rPr lang="en-US" altLang="zh-CN" sz="2000" dirty="0">
                <a:latin typeface="Times New Roman" panose="02020603050405020304" pitchFamily="18" charset="0"/>
                <a:cs typeface="Times New Roman" panose="02020603050405020304" pitchFamily="18" charset="0"/>
              </a:rPr>
              <a:t>Figure 4: Parameter analysis on communication round and fraction of clients. For MNIST, FMNIST and CIFAR-10, we set the number of total clients as 100, 200, 500 respectively.</a:t>
            </a:r>
            <a:endParaRPr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B1F8051C-7E7B-ACB6-7F3F-8EDC26D64ADE}"/>
              </a:ext>
            </a:extLst>
          </p:cNvPr>
          <p:cNvPicPr>
            <a:picLocks noChangeAspect="1"/>
          </p:cNvPicPr>
          <p:nvPr/>
        </p:nvPicPr>
        <p:blipFill>
          <a:blip r:embed="rId3"/>
          <a:stretch>
            <a:fillRect/>
          </a:stretch>
        </p:blipFill>
        <p:spPr>
          <a:xfrm>
            <a:off x="2222500" y="1752600"/>
            <a:ext cx="7747000" cy="3352800"/>
          </a:xfrm>
          <a:prstGeom prst="rect">
            <a:avLst/>
          </a:prstGeom>
        </p:spPr>
      </p:pic>
    </p:spTree>
    <p:extLst>
      <p:ext uri="{BB962C8B-B14F-4D97-AF65-F5344CB8AC3E}">
        <p14:creationId xmlns:p14="http://schemas.microsoft.com/office/powerpoint/2010/main" val="1141310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Experiments</a:t>
            </a:r>
          </a:p>
        </p:txBody>
      </p:sp>
      <p:sp>
        <p:nvSpPr>
          <p:cNvPr id="5" name="文本框 4"/>
          <p:cNvSpPr txBox="1"/>
          <p:nvPr/>
        </p:nvSpPr>
        <p:spPr>
          <a:xfrm>
            <a:off x="882650" y="766445"/>
            <a:ext cx="7986395" cy="46037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4.3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Results</a:t>
            </a:r>
          </a:p>
        </p:txBody>
      </p:sp>
      <p:pic>
        <p:nvPicPr>
          <p:cNvPr id="4" name="图片 3">
            <a:extLst>
              <a:ext uri="{FF2B5EF4-FFF2-40B4-BE49-F238E27FC236}">
                <a16:creationId xmlns:a16="http://schemas.microsoft.com/office/drawing/2014/main" id="{507B8A6F-00E4-9A62-8FF0-A685FD8E9BE8}"/>
              </a:ext>
            </a:extLst>
          </p:cNvPr>
          <p:cNvPicPr>
            <a:picLocks noChangeAspect="1"/>
          </p:cNvPicPr>
          <p:nvPr/>
        </p:nvPicPr>
        <p:blipFill>
          <a:blip r:embed="rId3"/>
          <a:stretch>
            <a:fillRect/>
          </a:stretch>
        </p:blipFill>
        <p:spPr>
          <a:xfrm>
            <a:off x="4576582" y="558720"/>
            <a:ext cx="6619594" cy="2792151"/>
          </a:xfrm>
          <a:prstGeom prst="rect">
            <a:avLst/>
          </a:prstGeom>
        </p:spPr>
      </p:pic>
      <p:pic>
        <p:nvPicPr>
          <p:cNvPr id="6" name="图片 5">
            <a:extLst>
              <a:ext uri="{FF2B5EF4-FFF2-40B4-BE49-F238E27FC236}">
                <a16:creationId xmlns:a16="http://schemas.microsoft.com/office/drawing/2014/main" id="{923C7EBE-3F05-7E39-46B2-668B64C63E5B}"/>
              </a:ext>
            </a:extLst>
          </p:cNvPr>
          <p:cNvPicPr>
            <a:picLocks noChangeAspect="1"/>
          </p:cNvPicPr>
          <p:nvPr/>
        </p:nvPicPr>
        <p:blipFill>
          <a:blip r:embed="rId4"/>
          <a:stretch>
            <a:fillRect/>
          </a:stretch>
        </p:blipFill>
        <p:spPr>
          <a:xfrm>
            <a:off x="4727829" y="3618364"/>
            <a:ext cx="6317100" cy="2680916"/>
          </a:xfrm>
          <a:prstGeom prst="rect">
            <a:avLst/>
          </a:prstGeom>
        </p:spPr>
      </p:pic>
      <p:pic>
        <p:nvPicPr>
          <p:cNvPr id="7" name="图片 6">
            <a:extLst>
              <a:ext uri="{FF2B5EF4-FFF2-40B4-BE49-F238E27FC236}">
                <a16:creationId xmlns:a16="http://schemas.microsoft.com/office/drawing/2014/main" id="{26B45E48-A9B5-9917-FB74-A98D675F817A}"/>
              </a:ext>
            </a:extLst>
          </p:cNvPr>
          <p:cNvPicPr>
            <a:picLocks noChangeAspect="1"/>
          </p:cNvPicPr>
          <p:nvPr/>
        </p:nvPicPr>
        <p:blipFill>
          <a:blip r:embed="rId5"/>
          <a:stretch>
            <a:fillRect/>
          </a:stretch>
        </p:blipFill>
        <p:spPr>
          <a:xfrm>
            <a:off x="3313092" y="6394197"/>
            <a:ext cx="8878908" cy="390759"/>
          </a:xfrm>
          <a:prstGeom prst="rect">
            <a:avLst/>
          </a:prstGeom>
        </p:spPr>
      </p:pic>
      <p:pic>
        <p:nvPicPr>
          <p:cNvPr id="9" name="图片 8">
            <a:extLst>
              <a:ext uri="{FF2B5EF4-FFF2-40B4-BE49-F238E27FC236}">
                <a16:creationId xmlns:a16="http://schemas.microsoft.com/office/drawing/2014/main" id="{AF1A8897-ABB3-4649-3B67-AD48C20206A5}"/>
              </a:ext>
            </a:extLst>
          </p:cNvPr>
          <p:cNvPicPr>
            <a:picLocks noChangeAspect="1"/>
          </p:cNvPicPr>
          <p:nvPr/>
        </p:nvPicPr>
        <p:blipFill>
          <a:blip r:embed="rId6"/>
          <a:stretch>
            <a:fillRect/>
          </a:stretch>
        </p:blipFill>
        <p:spPr>
          <a:xfrm>
            <a:off x="356783" y="2365043"/>
            <a:ext cx="4135925" cy="1735290"/>
          </a:xfrm>
          <a:prstGeom prst="rect">
            <a:avLst/>
          </a:prstGeom>
        </p:spPr>
      </p:pic>
      <p:sp>
        <p:nvSpPr>
          <p:cNvPr id="13" name="文本框 12">
            <a:extLst>
              <a:ext uri="{FF2B5EF4-FFF2-40B4-BE49-F238E27FC236}">
                <a16:creationId xmlns:a16="http://schemas.microsoft.com/office/drawing/2014/main" id="{BEFA180F-BF97-6687-03F8-97CFFD7FBD05}"/>
              </a:ext>
            </a:extLst>
          </p:cNvPr>
          <p:cNvSpPr txBox="1"/>
          <p:nvPr/>
        </p:nvSpPr>
        <p:spPr>
          <a:xfrm>
            <a:off x="244945" y="4182294"/>
            <a:ext cx="4359599"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Table 1: Comparison of Adaptive and Fixed Weight Range Settings</a:t>
            </a:r>
          </a:p>
        </p:txBody>
      </p:sp>
    </p:spTree>
    <p:extLst>
      <p:ext uri="{BB962C8B-B14F-4D97-AF65-F5344CB8AC3E}">
        <p14:creationId xmlns:p14="http://schemas.microsoft.com/office/powerpoint/2010/main" val="251321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05</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884584" y="3844724"/>
            <a:ext cx="2322938" cy="49244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Conclusions</a:t>
            </a:r>
          </a:p>
        </p:txBody>
      </p:sp>
      <p:cxnSp>
        <p:nvCxnSpPr>
          <p:cNvPr id="8" name="直接连接符 7"/>
          <p:cNvCxnSpPr/>
          <p:nvPr/>
        </p:nvCxnSpPr>
        <p:spPr>
          <a:xfrm>
            <a:off x="4995011" y="458887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Conclusions</a:t>
            </a:r>
          </a:p>
        </p:txBody>
      </p:sp>
      <p:pic>
        <p:nvPicPr>
          <p:cNvPr id="2" name="图片 1">
            <a:extLst>
              <a:ext uri="{FF2B5EF4-FFF2-40B4-BE49-F238E27FC236}">
                <a16:creationId xmlns:a16="http://schemas.microsoft.com/office/drawing/2014/main" id="{76751930-C0F9-8BD6-FEBE-4F2663E599BF}"/>
              </a:ext>
            </a:extLst>
          </p:cNvPr>
          <p:cNvPicPr>
            <a:picLocks noChangeAspect="1"/>
          </p:cNvPicPr>
          <p:nvPr/>
        </p:nvPicPr>
        <p:blipFill>
          <a:blip r:embed="rId2"/>
          <a:stretch>
            <a:fillRect/>
          </a:stretch>
        </p:blipFill>
        <p:spPr>
          <a:xfrm>
            <a:off x="237393" y="670923"/>
            <a:ext cx="5980346" cy="5989899"/>
          </a:xfrm>
          <a:prstGeom prst="rect">
            <a:avLst/>
          </a:prstGeom>
        </p:spPr>
      </p:pic>
      <p:pic>
        <p:nvPicPr>
          <p:cNvPr id="7172" name="Picture 4" descr="Federated learning framework with differential privacy update | Download  Scientific Diagram">
            <a:extLst>
              <a:ext uri="{FF2B5EF4-FFF2-40B4-BE49-F238E27FC236}">
                <a16:creationId xmlns:a16="http://schemas.microsoft.com/office/drawing/2014/main" id="{F610E061-194E-D8A6-3682-4AEA49520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97571"/>
            <a:ext cx="5590057" cy="366338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87BE7EB-883E-4195-DB27-C07181AA9E1C}"/>
              </a:ext>
            </a:extLst>
          </p:cNvPr>
          <p:cNvSpPr txBox="1"/>
          <p:nvPr/>
        </p:nvSpPr>
        <p:spPr>
          <a:xfrm>
            <a:off x="6257406" y="5176673"/>
            <a:ext cx="5697201" cy="830997"/>
          </a:xfrm>
          <a:prstGeom prst="rect">
            <a:avLst/>
          </a:prstGeom>
          <a:noFill/>
        </p:spPr>
        <p:txBody>
          <a:bodyPr wrap="none" rtlCol="0">
            <a:spAutoFit/>
          </a:bodyPr>
          <a:lstStyle/>
          <a:p>
            <a:r>
              <a:rPr kumimoji="1" lang="en-US" altLang="zh-CN" sz="2400" dirty="0">
                <a:latin typeface="Times New Roman" panose="02020603050405020304" pitchFamily="18" charset="0"/>
                <a:ea typeface="+mj-ea"/>
                <a:cs typeface="Times New Roman" panose="02020603050405020304" pitchFamily="18" charset="0"/>
              </a:rPr>
              <a:t>1</a:t>
            </a:r>
            <a:r>
              <a:rPr kumimoji="1" lang="zh-CN" altLang="en-US" sz="2400" dirty="0">
                <a:latin typeface="Times New Roman" panose="02020603050405020304" pitchFamily="18" charset="0"/>
                <a:ea typeface="+mj-ea"/>
                <a:cs typeface="Times New Roman" panose="02020603050405020304" pitchFamily="18" charset="0"/>
              </a:rPr>
              <a:t> </a:t>
            </a:r>
            <a:r>
              <a:rPr kumimoji="1" lang="en-US" altLang="zh-CN" sz="2400" dirty="0">
                <a:latin typeface="Times New Roman" panose="02020603050405020304" pitchFamily="18" charset="0"/>
                <a:ea typeface="+mj-ea"/>
                <a:cs typeface="Times New Roman" panose="02020603050405020304" pitchFamily="18" charset="0"/>
              </a:rPr>
              <a:t>LDP</a:t>
            </a:r>
            <a:r>
              <a:rPr kumimoji="1" lang="zh-CN" altLang="en-US" sz="2400" dirty="0">
                <a:latin typeface="Times New Roman" panose="02020603050405020304" pitchFamily="18" charset="0"/>
                <a:ea typeface="+mj-ea"/>
                <a:cs typeface="Times New Roman" panose="02020603050405020304" pitchFamily="18" charset="0"/>
              </a:rPr>
              <a:t> 用来满足传输过程中的隐私安全</a:t>
            </a:r>
            <a:endParaRPr kumimoji="1" lang="en-US" altLang="zh-CN" sz="2400" dirty="0">
              <a:latin typeface="Times New Roman" panose="02020603050405020304" pitchFamily="18" charset="0"/>
              <a:ea typeface="+mj-ea"/>
              <a:cs typeface="Times New Roman" panose="02020603050405020304" pitchFamily="18" charset="0"/>
            </a:endParaRPr>
          </a:p>
          <a:p>
            <a:r>
              <a:rPr kumimoji="1" lang="en-US" altLang="zh-CN" sz="2400" dirty="0">
                <a:latin typeface="Times New Roman" panose="02020603050405020304" pitchFamily="18" charset="0"/>
                <a:ea typeface="+mj-ea"/>
                <a:cs typeface="Times New Roman" panose="02020603050405020304" pitchFamily="18" charset="0"/>
              </a:rPr>
              <a:t>2</a:t>
            </a:r>
            <a:r>
              <a:rPr kumimoji="1" lang="zh-CN" altLang="en-US" sz="2400" dirty="0">
                <a:latin typeface="Times New Roman" panose="02020603050405020304" pitchFamily="18" charset="0"/>
                <a:ea typeface="+mj-ea"/>
                <a:cs typeface="Times New Roman" panose="02020603050405020304" pitchFamily="18" charset="0"/>
              </a:rPr>
              <a:t> </a:t>
            </a:r>
            <a:r>
              <a:rPr kumimoji="1" lang="en-US" altLang="zh-CN" sz="2400" dirty="0">
                <a:latin typeface="Times New Roman" panose="02020603050405020304" pitchFamily="18" charset="0"/>
                <a:ea typeface="+mj-ea"/>
                <a:cs typeface="Times New Roman" panose="02020603050405020304" pitchFamily="18" charset="0"/>
              </a:rPr>
              <a:t>CDP </a:t>
            </a:r>
            <a:r>
              <a:rPr kumimoji="1" lang="zh-CN" altLang="en-US" sz="2400" dirty="0">
                <a:latin typeface="Times New Roman" panose="02020603050405020304" pitchFamily="18" charset="0"/>
                <a:ea typeface="+mj-ea"/>
                <a:cs typeface="Times New Roman" panose="02020603050405020304" pitchFamily="18" charset="0"/>
              </a:rPr>
              <a:t>用来满足发布结果当中的隐私安全</a:t>
            </a:r>
          </a:p>
        </p:txBody>
      </p:sp>
    </p:spTree>
    <p:extLst>
      <p:ext uri="{BB962C8B-B14F-4D97-AF65-F5344CB8AC3E}">
        <p14:creationId xmlns:p14="http://schemas.microsoft.com/office/powerpoint/2010/main" val="205906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nvSpPr>
        <p:spPr>
          <a:xfrm>
            <a:off x="-936607" y="-456198"/>
            <a:ext cx="13332247" cy="1279090"/>
          </a:xfrm>
          <a:custGeom>
            <a:avLst/>
            <a:gdLst>
              <a:gd name="connsiteX0" fmla="*/ 822307 w 13332247"/>
              <a:gd name="connsiteY0" fmla="*/ 152519 h 1279090"/>
              <a:gd name="connsiteX1" fmla="*/ 1089007 w 13332247"/>
              <a:gd name="connsiteY1" fmla="*/ 419219 h 1279090"/>
              <a:gd name="connsiteX2" fmla="*/ 2003407 w 13332247"/>
              <a:gd name="connsiteY2" fmla="*/ 971669 h 1279090"/>
              <a:gd name="connsiteX3" fmla="*/ 2746357 w 13332247"/>
              <a:gd name="connsiteY3" fmla="*/ 1257419 h 1279090"/>
              <a:gd name="connsiteX4" fmla="*/ 4327507 w 13332247"/>
              <a:gd name="connsiteY4" fmla="*/ 400169 h 1279090"/>
              <a:gd name="connsiteX5" fmla="*/ 5451457 w 13332247"/>
              <a:gd name="connsiteY5" fmla="*/ 419219 h 1279090"/>
              <a:gd name="connsiteX6" fmla="*/ 6499207 w 13332247"/>
              <a:gd name="connsiteY6" fmla="*/ 781169 h 1279090"/>
              <a:gd name="connsiteX7" fmla="*/ 8232757 w 13332247"/>
              <a:gd name="connsiteY7" fmla="*/ 647819 h 1279090"/>
              <a:gd name="connsiteX8" fmla="*/ 9051907 w 13332247"/>
              <a:gd name="connsiteY8" fmla="*/ 1085969 h 1279090"/>
              <a:gd name="connsiteX9" fmla="*/ 9813907 w 13332247"/>
              <a:gd name="connsiteY9" fmla="*/ 1257419 h 1279090"/>
              <a:gd name="connsiteX10" fmla="*/ 10385407 w 13332247"/>
              <a:gd name="connsiteY10" fmla="*/ 1162169 h 1279090"/>
              <a:gd name="connsiteX11" fmla="*/ 11509357 w 13332247"/>
              <a:gd name="connsiteY11" fmla="*/ 457319 h 1279090"/>
              <a:gd name="connsiteX12" fmla="*/ 12233257 w 13332247"/>
              <a:gd name="connsiteY12" fmla="*/ 133469 h 1279090"/>
              <a:gd name="connsiteX13" fmla="*/ 12519007 w 13332247"/>
              <a:gd name="connsiteY13" fmla="*/ 119 h 1279090"/>
              <a:gd name="connsiteX14" fmla="*/ 822307 w 13332247"/>
              <a:gd name="connsiteY14" fmla="*/ 152519 h 127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32247" h="1279090">
                <a:moveTo>
                  <a:pt x="822307" y="152519"/>
                </a:moveTo>
                <a:cubicBezTo>
                  <a:pt x="-1082693" y="222369"/>
                  <a:pt x="892157" y="282694"/>
                  <a:pt x="1089007" y="419219"/>
                </a:cubicBezTo>
                <a:cubicBezTo>
                  <a:pt x="1285857" y="555744"/>
                  <a:pt x="1727182" y="831969"/>
                  <a:pt x="2003407" y="971669"/>
                </a:cubicBezTo>
                <a:cubicBezTo>
                  <a:pt x="2279632" y="1111369"/>
                  <a:pt x="2359007" y="1352669"/>
                  <a:pt x="2746357" y="1257419"/>
                </a:cubicBezTo>
                <a:cubicBezTo>
                  <a:pt x="3133707" y="1162169"/>
                  <a:pt x="3876657" y="539869"/>
                  <a:pt x="4327507" y="400169"/>
                </a:cubicBezTo>
                <a:cubicBezTo>
                  <a:pt x="4778357" y="260469"/>
                  <a:pt x="5089507" y="355719"/>
                  <a:pt x="5451457" y="419219"/>
                </a:cubicBezTo>
                <a:cubicBezTo>
                  <a:pt x="5813407" y="482719"/>
                  <a:pt x="6035657" y="743069"/>
                  <a:pt x="6499207" y="781169"/>
                </a:cubicBezTo>
                <a:cubicBezTo>
                  <a:pt x="6962757" y="819269"/>
                  <a:pt x="7807307" y="597019"/>
                  <a:pt x="8232757" y="647819"/>
                </a:cubicBezTo>
                <a:cubicBezTo>
                  <a:pt x="8658207" y="698619"/>
                  <a:pt x="8788382" y="984369"/>
                  <a:pt x="9051907" y="1085969"/>
                </a:cubicBezTo>
                <a:cubicBezTo>
                  <a:pt x="9315432" y="1187569"/>
                  <a:pt x="9591657" y="1244719"/>
                  <a:pt x="9813907" y="1257419"/>
                </a:cubicBezTo>
                <a:cubicBezTo>
                  <a:pt x="10036157" y="1270119"/>
                  <a:pt x="10102832" y="1295519"/>
                  <a:pt x="10385407" y="1162169"/>
                </a:cubicBezTo>
                <a:cubicBezTo>
                  <a:pt x="10667982" y="1028819"/>
                  <a:pt x="11201382" y="628769"/>
                  <a:pt x="11509357" y="457319"/>
                </a:cubicBezTo>
                <a:cubicBezTo>
                  <a:pt x="11817332" y="285869"/>
                  <a:pt x="12064982" y="209669"/>
                  <a:pt x="12233257" y="133469"/>
                </a:cubicBezTo>
                <a:cubicBezTo>
                  <a:pt x="12401532" y="57269"/>
                  <a:pt x="14427182" y="-3056"/>
                  <a:pt x="12519007" y="119"/>
                </a:cubicBezTo>
                <a:cubicBezTo>
                  <a:pt x="10610832" y="3294"/>
                  <a:pt x="2727307" y="82669"/>
                  <a:pt x="822307" y="152519"/>
                </a:cubicBezTo>
                <a:close/>
              </a:path>
            </a:pathLst>
          </a:cu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706100" y="372726"/>
            <a:ext cx="495300" cy="495300"/>
          </a:xfrm>
          <a:prstGeom prst="ellipse">
            <a:avLst/>
          </a:prstGeom>
          <a:solidFill>
            <a:schemeClr val="bg1"/>
          </a:solidFill>
          <a:ln>
            <a:noFill/>
          </a:ln>
          <a:effectLst>
            <a:outerShdw blurRad="368300" sx="107000" sy="107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611906" y="1867287"/>
            <a:ext cx="2737290" cy="2737290"/>
          </a:xfrm>
          <a:prstGeom prst="ellipse">
            <a:avLst/>
          </a:prstGeom>
          <a:solidFill>
            <a:schemeClr val="bg1"/>
          </a:solidFill>
          <a:ln>
            <a:noFill/>
          </a:ln>
          <a:effectLst>
            <a:outerShdw blurRad="7239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椭圆 10"/>
          <p:cNvSpPr/>
          <p:nvPr/>
        </p:nvSpPr>
        <p:spPr>
          <a:xfrm>
            <a:off x="349318" y="3028950"/>
            <a:ext cx="800100" cy="800100"/>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198899" y="1849609"/>
            <a:ext cx="4539810" cy="1015663"/>
          </a:xfrm>
          <a:prstGeom prst="rect">
            <a:avLst/>
          </a:prstGeom>
          <a:noFill/>
        </p:spPr>
        <p:txBody>
          <a:bodyPr wrap="square" rtlCol="0">
            <a:spAutoFit/>
          </a:bodyPr>
          <a:lstStyle/>
          <a:p>
            <a:r>
              <a:rPr lang="zh-CN" altLang="en-US" sz="6000" b="1" spc="400" dirty="0">
                <a:solidFill>
                  <a:srgbClr val="7E7E7E"/>
                </a:solidFill>
                <a:latin typeface="华文仿宋" panose="02010600040101010101" pitchFamily="2" charset="-122"/>
                <a:ea typeface="华文仿宋" panose="02010600040101010101" pitchFamily="2" charset="-122"/>
                <a:cs typeface="+mn-ea"/>
                <a:sym typeface="+mn-lt"/>
              </a:rPr>
              <a:t>汇报完毕</a:t>
            </a:r>
          </a:p>
        </p:txBody>
      </p:sp>
      <p:sp>
        <p:nvSpPr>
          <p:cNvPr id="14" name="文本框 13"/>
          <p:cNvSpPr txBox="1"/>
          <p:nvPr/>
        </p:nvSpPr>
        <p:spPr>
          <a:xfrm>
            <a:off x="2101324" y="3179156"/>
            <a:ext cx="8390964" cy="1015663"/>
          </a:xfrm>
          <a:prstGeom prst="rect">
            <a:avLst/>
          </a:prstGeom>
          <a:noFill/>
        </p:spPr>
        <p:txBody>
          <a:bodyPr wrap="square" rtlCol="0">
            <a:spAutoFit/>
          </a:bodyPr>
          <a:lstStyle/>
          <a:p>
            <a:r>
              <a:rPr lang="en-US" altLang="zh-CN" sz="6000" spc="400" dirty="0">
                <a:solidFill>
                  <a:srgbClr val="404040"/>
                </a:solidFill>
                <a:latin typeface="Aharoni" panose="02010803020104030203" pitchFamily="2" charset="-79"/>
                <a:cs typeface="Aharoni" panose="02010803020104030203" pitchFamily="2" charset="-79"/>
                <a:sym typeface="+mn-lt"/>
              </a:rPr>
              <a:t>Thanks for listening</a:t>
            </a:r>
            <a:endParaRPr lang="zh-CN" altLang="en-US" sz="6000" spc="400" dirty="0">
              <a:solidFill>
                <a:srgbClr val="404040"/>
              </a:solidFill>
              <a:latin typeface="Aharoni" panose="02010803020104030203" pitchFamily="2" charset="-79"/>
              <a:cs typeface="Aharoni" panose="02010803020104030203" pitchFamily="2" charset="-79"/>
              <a:sym typeface="+mn-lt"/>
            </a:endParaRPr>
          </a:p>
        </p:txBody>
      </p:sp>
      <p:sp>
        <p:nvSpPr>
          <p:cNvPr id="16" name="椭圆 15"/>
          <p:cNvSpPr/>
          <p:nvPr/>
        </p:nvSpPr>
        <p:spPr>
          <a:xfrm>
            <a:off x="10318553" y="5012840"/>
            <a:ext cx="1151725" cy="1151725"/>
          </a:xfrm>
          <a:prstGeom prst="ellipse">
            <a:avLst/>
          </a:prstGeom>
          <a:solidFill>
            <a:schemeClr val="bg1"/>
          </a:solidFill>
          <a:ln>
            <a:noFill/>
          </a:ln>
          <a:effectLst>
            <a:outerShdw blurRad="3683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274178" y="5542002"/>
            <a:ext cx="379981" cy="379981"/>
          </a:xfrm>
          <a:prstGeom prst="ellipse">
            <a:avLst/>
          </a:prstGeom>
          <a:solidFill>
            <a:srgbClr val="7E7E7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Preliminaries</a:t>
            </a:r>
          </a:p>
        </p:txBody>
      </p:sp>
      <p:sp>
        <p:nvSpPr>
          <p:cNvPr id="7" name="文本框 6"/>
          <p:cNvSpPr txBox="1"/>
          <p:nvPr/>
        </p:nvSpPr>
        <p:spPr>
          <a:xfrm>
            <a:off x="882650" y="727117"/>
            <a:ext cx="11205272"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2.1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Federated Learning</a:t>
            </a:r>
            <a:endParaRPr lang="en-US" altLang="zh-CN" sz="24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CFFA023-E715-E64D-7273-7A68E34D40B5}"/>
              </a:ext>
            </a:extLst>
          </p:cNvPr>
          <p:cNvSpPr txBox="1"/>
          <p:nvPr/>
        </p:nvSpPr>
        <p:spPr>
          <a:xfrm>
            <a:off x="1093665" y="1351508"/>
            <a:ext cx="9155653" cy="4154984"/>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FL has been proposed and widely used in different approaches. The motivation is to share the model weights instead of the private data for better privacy protection. Each client, the owner of private training data, updates a model locally, and sends all gradients or weights information to the cloud. The cloud aggregates such information from clients, updates a new central model (e.g., averaging all client</a:t>
            </a:r>
            <a:r>
              <a:rPr lang="en-US" altLang="zh-CN" sz="2400" dirty="0">
                <a:latin typeface="Times New Roman" panose="02020603050405020304" pitchFamily="18" charset="0"/>
                <a:cs typeface="Times New Roman" panose="02020603050405020304" pitchFamily="18" charset="0"/>
              </a:rPr>
              <a:t>s’ </a:t>
            </a:r>
            <a:r>
              <a:rPr lang="zh-CN" altLang="en-US" sz="2400" dirty="0">
                <a:latin typeface="Times New Roman" panose="02020603050405020304" pitchFamily="18" charset="0"/>
                <a:cs typeface="Times New Roman" panose="02020603050405020304" pitchFamily="18" charset="0"/>
              </a:rPr>
              <a:t>weights), and then distributes it back to a fraction of clients for another round of model update. Such process is continued iteratively until a satisfying performance is achieved. Note that, to minimize communication, each client might take several mini-batch gradient descent steps in local model computation. </a:t>
            </a:r>
          </a:p>
        </p:txBody>
      </p:sp>
      <p:pic>
        <p:nvPicPr>
          <p:cNvPr id="4098" name="Picture 2" descr="Federated Learning Demands More Programmable Hardware - EETimes">
            <a:extLst>
              <a:ext uri="{FF2B5EF4-FFF2-40B4-BE49-F238E27FC236}">
                <a16:creationId xmlns:a16="http://schemas.microsoft.com/office/drawing/2014/main" id="{42D28B5E-67DB-CF65-D7DA-C3EBBA60DE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9" t="4254" r="5659" b="2347"/>
          <a:stretch/>
        </p:blipFill>
        <p:spPr bwMode="auto">
          <a:xfrm>
            <a:off x="435267" y="2092699"/>
            <a:ext cx="7759394" cy="403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185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
        <p:nvSpPr>
          <p:cNvPr id="7" name="文本框 6"/>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1.3 </a:t>
            </a:r>
            <a:r>
              <a:rPr lang="zh-CN" altLang="en-US" sz="2400" b="1" dirty="0">
                <a:latin typeface="SimSun" panose="02010600030101010101" pitchFamily="2" charset="-122"/>
                <a:ea typeface="SimSun" panose="02010600030101010101" pitchFamily="2" charset="-122"/>
                <a:cs typeface="Times New Roman" panose="02020603050405020304" pitchFamily="18" charset="0"/>
              </a:rPr>
              <a:t>轨迹生成模型及其隐私保护机制</a:t>
            </a:r>
            <a:endParaRPr lang="en-US" altLang="zh-CN" sz="2400" b="1" dirty="0">
              <a:latin typeface="SimSun" panose="02010600030101010101" pitchFamily="2" charset="-122"/>
              <a:ea typeface="SimSun" panose="02010600030101010101" pitchFamily="2" charset="-122"/>
              <a:cs typeface="Times New Roman" panose="02020603050405020304" pitchFamily="18" charset="0"/>
            </a:endParaRPr>
          </a:p>
        </p:txBody>
      </p:sp>
      <p:sp>
        <p:nvSpPr>
          <p:cNvPr id="3" name="AutoShape 6" descr="UCU-SoftServe Research Group — Project 5">
            <a:extLst>
              <a:ext uri="{FF2B5EF4-FFF2-40B4-BE49-F238E27FC236}">
                <a16:creationId xmlns:a16="http://schemas.microsoft.com/office/drawing/2014/main" id="{2CCFE3E4-2C4E-4CAB-8476-B9BD619BBC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What is Industrial Internet of Things (IIoT)? | TIBCO Software">
            <a:extLst>
              <a:ext uri="{FF2B5EF4-FFF2-40B4-BE49-F238E27FC236}">
                <a16:creationId xmlns:a16="http://schemas.microsoft.com/office/drawing/2014/main" id="{E2CE5181-38A8-5243-9FBC-D5B713F033C7}"/>
              </a:ext>
            </a:extLst>
          </p:cNvPr>
          <p:cNvSpPr>
            <a:spLocks noChangeAspect="1" noChangeArrowheads="1"/>
          </p:cNvSpPr>
          <p:nvPr/>
        </p:nvSpPr>
        <p:spPr bwMode="auto">
          <a:xfrm>
            <a:off x="6096000" y="3429000"/>
            <a:ext cx="2510672" cy="251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Box 10">
            <a:extLst>
              <a:ext uri="{FF2B5EF4-FFF2-40B4-BE49-F238E27FC236}">
                <a16:creationId xmlns:a16="http://schemas.microsoft.com/office/drawing/2014/main" id="{5BA31A49-42A8-6036-76BB-F730248B00C1}"/>
              </a:ext>
            </a:extLst>
          </p:cNvPr>
          <p:cNvSpPr txBox="1"/>
          <p:nvPr/>
        </p:nvSpPr>
        <p:spPr>
          <a:xfrm>
            <a:off x="824261" y="1415134"/>
            <a:ext cx="10543478" cy="5008230"/>
          </a:xfrm>
          <a:prstGeom prst="rect">
            <a:avLst/>
          </a:prstGeom>
          <a:noFill/>
        </p:spPr>
        <p:txBody>
          <a:bodyPr wrap="square">
            <a:spAutoFit/>
          </a:bodyPr>
          <a:lstStyle/>
          <a:p>
            <a:pPr>
              <a:lnSpc>
                <a:spcPct val="150000"/>
              </a:lnSpc>
            </a:pP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以这种方式处理大规模轨迹数据</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能够分别解决两种问题</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p>
          <a:p>
            <a:pPr>
              <a:lnSpc>
                <a:spcPct val="150000"/>
              </a:lnSpc>
            </a:pP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一是能够解决研究中缺乏真实轨迹样本的问题</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在许多研究领域中</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收集相关的数据代价是较为昂贵的</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然而收集足够的数据来进行正确地训练和验证模型又是必不可缺的</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在这种情况下</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生成与真实环境下相似的仿真轨迹数据以增加样本是一种高效的样本处理手段</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p>
          <a:p>
            <a:pPr>
              <a:lnSpc>
                <a:spcPct val="150000"/>
              </a:lnSpc>
            </a:pP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二是能够解决真实轨迹数据发布的隐私泄露问题</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合成的轨迹数据在与真实的轨迹数据相同的分布下生成</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以较为合理的相似度对隐私敏感的轨迹数据进行组合或替换</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从而能够为研究任务提供有价值的数据并且能够保护真实用户的轨迹隐私</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67039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
        <p:nvSpPr>
          <p:cNvPr id="7" name="文本框 6"/>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1.3 </a:t>
            </a:r>
            <a:r>
              <a:rPr lang="zh-CN" altLang="en-US" sz="2400" b="1" dirty="0">
                <a:latin typeface="SimSun" panose="02010600030101010101" pitchFamily="2" charset="-122"/>
                <a:ea typeface="SimSun" panose="02010600030101010101" pitchFamily="2" charset="-122"/>
                <a:cs typeface="Times New Roman" panose="02020603050405020304" pitchFamily="18" charset="0"/>
              </a:rPr>
              <a:t>大规模</a:t>
            </a:r>
            <a:r>
              <a:rPr lang="zh-CN" altLang="en-CN" sz="2400" b="1" dirty="0">
                <a:latin typeface="SimSun" panose="02010600030101010101" pitchFamily="2" charset="-122"/>
                <a:ea typeface="SimSun" panose="02010600030101010101" pitchFamily="2" charset="-122"/>
                <a:cs typeface="Times New Roman" panose="02020603050405020304" pitchFamily="18" charset="0"/>
              </a:rPr>
              <a:t>轨迹生成</a:t>
            </a:r>
            <a:r>
              <a:rPr lang="zh-CN" altLang="en-US" sz="2400" b="1" dirty="0">
                <a:latin typeface="SimSun" panose="02010600030101010101" pitchFamily="2" charset="-122"/>
                <a:ea typeface="SimSun" panose="02010600030101010101" pitchFamily="2" charset="-122"/>
                <a:cs typeface="Times New Roman" panose="02020603050405020304" pitchFamily="18" charset="0"/>
              </a:rPr>
              <a:t>的相关方法和研究现状</a:t>
            </a:r>
            <a:endParaRPr lang="en-US" altLang="zh-CN" sz="2400" b="1" dirty="0">
              <a:latin typeface="SimSun" panose="02010600030101010101" pitchFamily="2" charset="-122"/>
              <a:ea typeface="SimSun" panose="02010600030101010101" pitchFamily="2" charset="-122"/>
              <a:cs typeface="Times New Roman" panose="02020603050405020304" pitchFamily="18" charset="0"/>
            </a:endParaRPr>
          </a:p>
        </p:txBody>
      </p:sp>
      <p:sp>
        <p:nvSpPr>
          <p:cNvPr id="3" name="AutoShape 6" descr="UCU-SoftServe Research Group — Project 5">
            <a:extLst>
              <a:ext uri="{FF2B5EF4-FFF2-40B4-BE49-F238E27FC236}">
                <a16:creationId xmlns:a16="http://schemas.microsoft.com/office/drawing/2014/main" id="{2CCFE3E4-2C4E-4CAB-8476-B9BD619BBC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What is Industrial Internet of Things (IIoT)? | TIBCO Software">
            <a:extLst>
              <a:ext uri="{FF2B5EF4-FFF2-40B4-BE49-F238E27FC236}">
                <a16:creationId xmlns:a16="http://schemas.microsoft.com/office/drawing/2014/main" id="{E2CE5181-38A8-5243-9FBC-D5B713F033C7}"/>
              </a:ext>
            </a:extLst>
          </p:cNvPr>
          <p:cNvSpPr>
            <a:spLocks noChangeAspect="1" noChangeArrowheads="1"/>
          </p:cNvSpPr>
          <p:nvPr/>
        </p:nvSpPr>
        <p:spPr bwMode="auto">
          <a:xfrm>
            <a:off x="6096000" y="3429000"/>
            <a:ext cx="2510672" cy="251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Box 10">
            <a:extLst>
              <a:ext uri="{FF2B5EF4-FFF2-40B4-BE49-F238E27FC236}">
                <a16:creationId xmlns:a16="http://schemas.microsoft.com/office/drawing/2014/main" id="{5BA31A49-42A8-6036-76BB-F730248B00C1}"/>
              </a:ext>
            </a:extLst>
          </p:cNvPr>
          <p:cNvSpPr txBox="1"/>
          <p:nvPr/>
        </p:nvSpPr>
        <p:spPr>
          <a:xfrm>
            <a:off x="455462" y="1370114"/>
            <a:ext cx="11387134" cy="4845750"/>
          </a:xfrm>
          <a:prstGeom prst="rect">
            <a:avLst/>
          </a:prstGeom>
          <a:noFill/>
        </p:spPr>
        <p:txBody>
          <a:bodyPr wrap="square">
            <a:spAutoFit/>
          </a:bodyPr>
          <a:lstStyle/>
          <a:p>
            <a:pPr>
              <a:lnSpc>
                <a:spcPct val="130000"/>
              </a:lnSpc>
            </a:pP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Ouyang</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等人提出了一个去参数化的轨迹生成模型，通过网格化表示轨迹并用</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GAN</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学习其分布。（</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2018</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30000"/>
              </a:lnSpc>
            </a:pP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Rao</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等人提出了</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LSTM-</a:t>
            </a:r>
            <a:r>
              <a:rPr lang="en-US" altLang="zh-CN" sz="2400" kern="100" dirty="0" err="1">
                <a:latin typeface="Times New Roman" panose="02020603050405020304" pitchFamily="18" charset="0"/>
                <a:ea typeface="SimSun" panose="02010600030101010101" pitchFamily="2" charset="-122"/>
                <a:cs typeface="Times New Roman" panose="02020603050405020304" pitchFamily="18" charset="0"/>
              </a:rPr>
              <a:t>TrajGAN</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方法，即将</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LSTM</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递归神经网络和</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GAN</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结构结合的深度学习模型，生成保持隐私的合成轨迹，用于轨迹数据发布</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2020</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30000"/>
              </a:lnSpc>
            </a:pP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Choi</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等人提出了一种</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GAIL</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框架（强化学习和</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GAN</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的结合）用于生成位置序列，其中每个位置被建模为一个动作结果，从而每个轨迹被部分可观察的马尔可夫决策过程建模</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2021</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30000"/>
              </a:lnSpc>
            </a:pP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Wang</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等人提出了一种新的基于</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GAN</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和</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RNN</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的分步学习方法，分别对原始轨迹进行联合分配学习，进一步从地图图像中嵌入道路网络</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2021</a:t>
            </a:r>
            <a:r>
              <a:rPr lang="zh-CN" altLang="en-US" sz="2400" kern="100"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30000"/>
              </a:lnSpc>
            </a:pPr>
            <a:r>
              <a:rPr lang="en-US" altLang="zh-CN" sz="2400" kern="100" dirty="0">
                <a:latin typeface="Times New Roman" panose="02020603050405020304" pitchFamily="18"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52992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01</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cxnSp>
        <p:nvCxnSpPr>
          <p:cNvPr id="8" name="直接连接符 7"/>
          <p:cNvCxnSpPr/>
          <p:nvPr/>
        </p:nvCxnSpPr>
        <p:spPr>
          <a:xfrm>
            <a:off x="4901930" y="4588871"/>
            <a:ext cx="23694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3"/>
          <p:cNvSpPr txBox="1"/>
          <p:nvPr/>
        </p:nvSpPr>
        <p:spPr>
          <a:xfrm>
            <a:off x="4884584" y="3844724"/>
            <a:ext cx="2375862" cy="492125"/>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
        <p:nvSpPr>
          <p:cNvPr id="7" name="文本框 6"/>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1.1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Background</a:t>
            </a:r>
          </a:p>
        </p:txBody>
      </p:sp>
      <p:sp>
        <p:nvSpPr>
          <p:cNvPr id="3" name="AutoShape 6" descr="UCU-SoftServe Research Group — Project 5">
            <a:extLst>
              <a:ext uri="{FF2B5EF4-FFF2-40B4-BE49-F238E27FC236}">
                <a16:creationId xmlns:a16="http://schemas.microsoft.com/office/drawing/2014/main" id="{2CCFE3E4-2C4E-4CAB-8476-B9BD619BBC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What is Industrial Internet of Things (IIoT)? | TIBCO Software">
            <a:extLst>
              <a:ext uri="{FF2B5EF4-FFF2-40B4-BE49-F238E27FC236}">
                <a16:creationId xmlns:a16="http://schemas.microsoft.com/office/drawing/2014/main" id="{E2CE5181-38A8-5243-9FBC-D5B713F033C7}"/>
              </a:ext>
            </a:extLst>
          </p:cNvPr>
          <p:cNvSpPr>
            <a:spLocks noChangeAspect="1" noChangeArrowheads="1"/>
          </p:cNvSpPr>
          <p:nvPr/>
        </p:nvSpPr>
        <p:spPr bwMode="auto">
          <a:xfrm>
            <a:off x="6096000" y="3429000"/>
            <a:ext cx="2510672" cy="251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55E8E8AA-BC72-1483-78D1-7411C6F2A1ED}"/>
              </a:ext>
            </a:extLst>
          </p:cNvPr>
          <p:cNvSpPr txBox="1"/>
          <p:nvPr/>
        </p:nvSpPr>
        <p:spPr>
          <a:xfrm>
            <a:off x="6003400" y="958950"/>
            <a:ext cx="5819769" cy="5262979"/>
          </a:xfrm>
          <a:prstGeom prst="rect">
            <a:avLst/>
          </a:prstGeom>
          <a:noFill/>
        </p:spPr>
        <p:txBody>
          <a:bodyPr wrap="square">
            <a:spAutoFit/>
          </a:bodyPr>
          <a:lstStyle/>
          <a:p>
            <a:pPr algn="just"/>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Many attractive applications involve training models on highly sensitive data, e.g., diagnosis of diseases with medical records, or genetic sequences.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In order to protect the privacy of the training data, the federated learning framework is of particular interest since it can provide a well-trained model without touching any sensitive data directly.</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The original purpose of the federated learning (FL) framework is to share the weights of</a:t>
            </a:r>
            <a:r>
              <a:rPr lang="zh-CN" altLang="en-US"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the model trained on sensitive data instead of data directly. However, some studies show that the weights also can leak privacy and the original sensitive data can be recovered.</a:t>
            </a:r>
            <a:endParaRPr lang="zh-CN" altLang="en-US" sz="2400" dirty="0">
              <a:latin typeface="Times New Roman" panose="02020603050405020304" pitchFamily="18" charset="0"/>
              <a:cs typeface="Times New Roman" panose="02020603050405020304" pitchFamily="18" charset="0"/>
            </a:endParaRPr>
          </a:p>
        </p:txBody>
      </p:sp>
      <p:pic>
        <p:nvPicPr>
          <p:cNvPr id="1026" name="Picture 2" descr="Google AI Blog: Federated Learning: Collaborative Machine Learning without  Centralized Training Data">
            <a:extLst>
              <a:ext uri="{FF2B5EF4-FFF2-40B4-BE49-F238E27FC236}">
                <a16:creationId xmlns:a16="http://schemas.microsoft.com/office/drawing/2014/main" id="{6D1631D7-0D26-7CF2-AF47-861EDE57F6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49" t="5856" r="12359" b="6234"/>
          <a:stretch/>
        </p:blipFill>
        <p:spPr bwMode="auto">
          <a:xfrm>
            <a:off x="338167" y="1873240"/>
            <a:ext cx="5436159" cy="341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5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
        <p:nvSpPr>
          <p:cNvPr id="7" name="文本框 6"/>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1.2 </a:t>
            </a:r>
            <a:r>
              <a:rPr lang="en-US" altLang="zh-CN" sz="2400" b="1"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Challenges</a:t>
            </a:r>
            <a:endParaRPr lang="en-US" altLang="zh-CN" sz="24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AutoShape 6" descr="UCU-SoftServe Research Group — Project 5">
            <a:extLst>
              <a:ext uri="{FF2B5EF4-FFF2-40B4-BE49-F238E27FC236}">
                <a16:creationId xmlns:a16="http://schemas.microsoft.com/office/drawing/2014/main" id="{2CCFE3E4-2C4E-4CAB-8476-B9BD619BBC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What is Industrial Internet of Things (IIoT)? | TIBCO Software">
            <a:extLst>
              <a:ext uri="{FF2B5EF4-FFF2-40B4-BE49-F238E27FC236}">
                <a16:creationId xmlns:a16="http://schemas.microsoft.com/office/drawing/2014/main" id="{E2CE5181-38A8-5243-9FBC-D5B713F033C7}"/>
              </a:ext>
            </a:extLst>
          </p:cNvPr>
          <p:cNvSpPr>
            <a:spLocks noChangeAspect="1" noChangeArrowheads="1"/>
          </p:cNvSpPr>
          <p:nvPr/>
        </p:nvSpPr>
        <p:spPr bwMode="auto">
          <a:xfrm>
            <a:off x="6096000" y="3429000"/>
            <a:ext cx="2510672" cy="251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55E8E8AA-BC72-1483-78D1-7411C6F2A1ED}"/>
              </a:ext>
            </a:extLst>
          </p:cNvPr>
          <p:cNvSpPr txBox="1"/>
          <p:nvPr/>
        </p:nvSpPr>
        <p:spPr>
          <a:xfrm>
            <a:off x="1161906" y="2523583"/>
            <a:ext cx="10078497" cy="3493264"/>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First, existing approaches have assumed a fixed range of weights for simplicity. However, in complicated models such as those used in deep learning tasks, the range of model weights at different neural network layer varies signiﬁcantly.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Assuming weights in all layers to be in a ﬁxed range will introduce a large variance of the estimated model weights, which leads to the poor model accuracy.</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a:t>
            </a:r>
          </a:p>
          <a:p>
            <a:pPr marL="342900" indent="-342900" algn="just">
              <a:buFont typeface="Arial" panose="020B0604020202020204" pitchFamily="34" charset="0"/>
              <a:buChar char="•"/>
            </a:pP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Second, when client uploads the local model to the server, the server can explore the private connections of model weights,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which causes the privacy budget explosion due to the high dimensionality of deep learning models</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42AB7A9-5984-5E4D-A9E8-3888EC48DFAD}"/>
              </a:ext>
            </a:extLst>
          </p:cNvPr>
          <p:cNvSpPr txBox="1"/>
          <p:nvPr/>
        </p:nvSpPr>
        <p:spPr>
          <a:xfrm>
            <a:off x="1161906" y="1488784"/>
            <a:ext cx="10172988" cy="830997"/>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Notably, there are at least two remaining challenges in applying local differential privacy (LDP) in FL. </a:t>
            </a:r>
          </a:p>
        </p:txBody>
      </p:sp>
    </p:spTree>
    <p:extLst>
      <p:ext uri="{BB962C8B-B14F-4D97-AF65-F5344CB8AC3E}">
        <p14:creationId xmlns:p14="http://schemas.microsoft.com/office/powerpoint/2010/main" val="248918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60454" y="1424570"/>
            <a:ext cx="8840073" cy="2866747"/>
          </a:xfrm>
          <a:prstGeom prst="rect">
            <a:avLst/>
          </a:prstGeom>
          <a:noFill/>
        </p:spPr>
        <p:txBody>
          <a:bodyPr wrap="square" rtlCol="0">
            <a:spAutoFit/>
          </a:bodyPr>
          <a:lstStyle/>
          <a:p>
            <a:pPr marL="342900" indent="-342900" algn="just">
              <a:lnSpc>
                <a:spcPct val="120000"/>
              </a:lnSpc>
              <a:spcAft>
                <a:spcPts val="1200"/>
              </a:spcAft>
              <a:buFont typeface="Arial" panose="020B0604020202020204" pitchFamily="34" charset="0"/>
              <a:buChar char="•"/>
            </a:pP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They</a:t>
            </a:r>
            <a:r>
              <a:rPr lang="zh-CN" altLang="en-US" sz="24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propose a new data</a:t>
            </a:r>
            <a:r>
              <a:rPr lang="zh-CN" altLang="en-US" sz="24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perturbation with adaptive range by considering that model</a:t>
            </a:r>
            <a:r>
              <a:rPr lang="zh-CN" altLang="en-US" sz="24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weights at different deep neural network (DNN) layer could vary signiﬁcantly;</a:t>
            </a:r>
          </a:p>
          <a:p>
            <a:pPr marL="342900" indent="-342900" algn="just">
              <a:lnSpc>
                <a:spcPct val="120000"/>
              </a:lnSpc>
              <a:spcAft>
                <a:spcPts val="1200"/>
              </a:spcAft>
              <a:buFont typeface="Arial" panose="020B0604020202020204" pitchFamily="34" charset="0"/>
              <a:buChar char="•"/>
            </a:pP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They propose a parameter shuffling mechanism to each clients’ weights to mitigate the privacy degradation caused by the high data dimensionality of deep learning models and many query iterations.</a:t>
            </a:r>
          </a:p>
        </p:txBody>
      </p:sp>
      <p:sp>
        <p:nvSpPr>
          <p:cNvPr id="6" name="文本框 5">
            <a:extLst>
              <a:ext uri="{FF2B5EF4-FFF2-40B4-BE49-F238E27FC236}">
                <a16:creationId xmlns:a16="http://schemas.microsoft.com/office/drawing/2014/main" id="{BC5C3BD3-A791-630E-1663-1033691240BC}"/>
              </a:ext>
            </a:extLst>
          </p:cNvPr>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1.2 </a:t>
            </a:r>
            <a:r>
              <a:rPr lang="en-US" altLang="zh-CN" sz="2400" b="1" dirty="0">
                <a:solidFill>
                  <a:srgbClr val="151920"/>
                </a:solidFill>
                <a:latin typeface="Times New Roman" panose="02020603050405020304" pitchFamily="18" charset="0"/>
                <a:ea typeface="PingFang SC" panose="020B0400000000000000" pitchFamily="34" charset="-122"/>
                <a:cs typeface="Times New Roman" panose="02020603050405020304" pitchFamily="18" charset="0"/>
              </a:rPr>
              <a:t>Contributions</a:t>
            </a:r>
            <a:endParaRPr lang="en-US" altLang="zh-CN" sz="24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2763B8EE-23D1-6C86-6DE0-A556DC252613}"/>
              </a:ext>
            </a:extLst>
          </p:cNvPr>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Tree>
    <p:extLst>
      <p:ext uri="{BB962C8B-B14F-4D97-AF65-F5344CB8AC3E}">
        <p14:creationId xmlns:p14="http://schemas.microsoft.com/office/powerpoint/2010/main" val="15405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02</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902999" y="3823388"/>
            <a:ext cx="2322938" cy="430530"/>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Preliminaries</a:t>
            </a:r>
          </a:p>
        </p:txBody>
      </p:sp>
      <p:cxnSp>
        <p:nvCxnSpPr>
          <p:cNvPr id="8" name="直接连接符 7"/>
          <p:cNvCxnSpPr/>
          <p:nvPr/>
        </p:nvCxnSpPr>
        <p:spPr>
          <a:xfrm>
            <a:off x="4995011" y="449743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Preliminaries</a:t>
            </a:r>
          </a:p>
        </p:txBody>
      </p:sp>
      <p:sp>
        <p:nvSpPr>
          <p:cNvPr id="7" name="文本框 6"/>
          <p:cNvSpPr txBox="1"/>
          <p:nvPr/>
        </p:nvSpPr>
        <p:spPr>
          <a:xfrm>
            <a:off x="882650" y="727117"/>
            <a:ext cx="11205272"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2.1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Federated Learning</a:t>
            </a:r>
            <a:endParaRPr lang="en-US" altLang="zh-CN" sz="2400" b="1" dirty="0">
              <a:latin typeface="Times New Roman" panose="02020603050405020304" pitchFamily="18" charset="0"/>
              <a:cs typeface="Times New Roman" panose="02020603050405020304" pitchFamily="18" charset="0"/>
            </a:endParaRPr>
          </a:p>
        </p:txBody>
      </p:sp>
      <p:pic>
        <p:nvPicPr>
          <p:cNvPr id="4098" name="Picture 2" descr="Federated Learning Demands More Programmable Hardware - EETimes">
            <a:extLst>
              <a:ext uri="{FF2B5EF4-FFF2-40B4-BE49-F238E27FC236}">
                <a16:creationId xmlns:a16="http://schemas.microsoft.com/office/drawing/2014/main" id="{42D28B5E-67DB-CF65-D7DA-C3EBBA60DE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9" t="4254" r="5659" b="2347"/>
          <a:stretch/>
        </p:blipFill>
        <p:spPr bwMode="auto">
          <a:xfrm>
            <a:off x="1680631" y="1450198"/>
            <a:ext cx="8830738" cy="459573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43D4989-424A-B59B-9DF7-DD55F3B30E51}"/>
              </a:ext>
            </a:extLst>
          </p:cNvPr>
          <p:cNvSpPr txBox="1"/>
          <p:nvPr/>
        </p:nvSpPr>
        <p:spPr>
          <a:xfrm>
            <a:off x="4377486" y="6137762"/>
            <a:ext cx="4163613"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Horizontal </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Federated Learning</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08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Preliminaries</a:t>
            </a:r>
          </a:p>
        </p:txBody>
      </p:sp>
      <p:sp>
        <p:nvSpPr>
          <p:cNvPr id="7" name="文本框 6"/>
          <p:cNvSpPr txBox="1"/>
          <p:nvPr/>
        </p:nvSpPr>
        <p:spPr>
          <a:xfrm>
            <a:off x="882650" y="727117"/>
            <a:ext cx="79863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Differential Privacy</a:t>
            </a:r>
            <a:endParaRPr lang="en-US" altLang="zh-CN" sz="2400" b="1" dirty="0">
              <a:latin typeface="Times New Roman" panose="02020603050405020304" pitchFamily="18" charset="0"/>
              <a:cs typeface="Times New Roman" panose="02020603050405020304" pitchFamily="18" charset="0"/>
            </a:endParaRPr>
          </a:p>
        </p:txBody>
      </p:sp>
      <p:sp>
        <p:nvSpPr>
          <p:cNvPr id="33" name="Rectangle 26">
            <a:extLst>
              <a:ext uri="{FF2B5EF4-FFF2-40B4-BE49-F238E27FC236}">
                <a16:creationId xmlns:a16="http://schemas.microsoft.com/office/drawing/2014/main" id="{1770E885-5C02-9AA3-9BC3-3C5E651E4C71}"/>
              </a:ext>
            </a:extLst>
          </p:cNvPr>
          <p:cNvSpPr>
            <a:spLocks noChangeArrowheads="1"/>
          </p:cNvSpPr>
          <p:nvPr/>
        </p:nvSpPr>
        <p:spPr bwMode="auto">
          <a:xfrm>
            <a:off x="199715" y="331795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N" altLang="en-CN" sz="1800" b="0" i="0" u="none" strike="noStrike" cap="none" normalizeH="0" baseline="0" dirty="0">
              <a:ln>
                <a:noFill/>
              </a:ln>
              <a:solidFill>
                <a:schemeClr val="tx1"/>
              </a:solidFill>
              <a:effectLst/>
              <a:latin typeface="Arial" panose="020B0604020202020204" pitchFamily="34" charset="0"/>
            </a:endParaRPr>
          </a:p>
        </p:txBody>
      </p:sp>
      <p:sp>
        <p:nvSpPr>
          <p:cNvPr id="34" name="AutoShape 27" descr="{\mathcal {A}}">
            <a:extLst>
              <a:ext uri="{FF2B5EF4-FFF2-40B4-BE49-F238E27FC236}">
                <a16:creationId xmlns:a16="http://schemas.microsoft.com/office/drawing/2014/main" id="{85C9D563-B001-C49F-0FCC-763914136F8B}"/>
              </a:ext>
            </a:extLst>
          </p:cNvPr>
          <p:cNvSpPr>
            <a:spLocks noChangeAspect="1" noChangeArrowheads="1"/>
          </p:cNvSpPr>
          <p:nvPr/>
        </p:nvSpPr>
        <p:spPr bwMode="auto">
          <a:xfrm>
            <a:off x="1255713"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5" name="AutoShape 28" descr="{\displaystyle {\textrm {im}}\ {\mathcal {A}}}">
            <a:extLst>
              <a:ext uri="{FF2B5EF4-FFF2-40B4-BE49-F238E27FC236}">
                <a16:creationId xmlns:a16="http://schemas.microsoft.com/office/drawing/2014/main" id="{C8C331F4-23C0-AB03-723B-3DAE21828B89}"/>
              </a:ext>
            </a:extLst>
          </p:cNvPr>
          <p:cNvSpPr>
            <a:spLocks noChangeAspect="1" noChangeArrowheads="1"/>
          </p:cNvSpPr>
          <p:nvPr/>
        </p:nvSpPr>
        <p:spPr bwMode="auto">
          <a:xfrm>
            <a:off x="4675188"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6" name="AutoShape 29" descr="{\mathcal {A}}">
            <a:extLst>
              <a:ext uri="{FF2B5EF4-FFF2-40B4-BE49-F238E27FC236}">
                <a16:creationId xmlns:a16="http://schemas.microsoft.com/office/drawing/2014/main" id="{49508CD6-3FE1-258F-7691-448CB9AB0978}"/>
              </a:ext>
            </a:extLst>
          </p:cNvPr>
          <p:cNvSpPr>
            <a:spLocks noChangeAspect="1" noChangeArrowheads="1"/>
          </p:cNvSpPr>
          <p:nvPr/>
        </p:nvSpPr>
        <p:spPr bwMode="auto">
          <a:xfrm>
            <a:off x="5541963"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7" name="AutoShape 30" descr="D_{1}">
            <a:extLst>
              <a:ext uri="{FF2B5EF4-FFF2-40B4-BE49-F238E27FC236}">
                <a16:creationId xmlns:a16="http://schemas.microsoft.com/office/drawing/2014/main" id="{2810F093-0EC3-1097-E6AA-559393FCA1BC}"/>
              </a:ext>
            </a:extLst>
          </p:cNvPr>
          <p:cNvSpPr>
            <a:spLocks noChangeAspect="1" noChangeArrowheads="1"/>
          </p:cNvSpPr>
          <p:nvPr/>
        </p:nvSpPr>
        <p:spPr bwMode="auto">
          <a:xfrm>
            <a:off x="10421938"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8" name="AutoShape 31" descr="D_{2}">
            <a:extLst>
              <a:ext uri="{FF2B5EF4-FFF2-40B4-BE49-F238E27FC236}">
                <a16:creationId xmlns:a16="http://schemas.microsoft.com/office/drawing/2014/main" id="{DFB581FD-848C-7F15-8E19-D47FFF5DC375}"/>
              </a:ext>
            </a:extLst>
          </p:cNvPr>
          <p:cNvSpPr>
            <a:spLocks noChangeAspect="1" noChangeArrowheads="1"/>
          </p:cNvSpPr>
          <p:nvPr/>
        </p:nvSpPr>
        <p:spPr bwMode="auto">
          <a:xfrm>
            <a:off x="10971213"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9" name="AutoShape 32" descr="{\displaystyle {\textrm {im}}\ {\mathcal {A}}}">
            <a:extLst>
              <a:ext uri="{FF2B5EF4-FFF2-40B4-BE49-F238E27FC236}">
                <a16:creationId xmlns:a16="http://schemas.microsoft.com/office/drawing/2014/main" id="{DCFED417-9751-AC89-A80B-5842FB0A6658}"/>
              </a:ext>
            </a:extLst>
          </p:cNvPr>
          <p:cNvSpPr>
            <a:spLocks noChangeAspect="1" noChangeArrowheads="1"/>
          </p:cNvSpPr>
          <p:nvPr/>
        </p:nvSpPr>
        <p:spPr bwMode="auto">
          <a:xfrm>
            <a:off x="11799888"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0" name="AutoShape 33" descr="S">
            <a:extLst>
              <a:ext uri="{FF2B5EF4-FFF2-40B4-BE49-F238E27FC236}">
                <a16:creationId xmlns:a16="http://schemas.microsoft.com/office/drawing/2014/main" id="{EBECDEB0-ADBE-1F71-61CF-5A2BB1EB3FAE}"/>
              </a:ext>
            </a:extLst>
          </p:cNvPr>
          <p:cNvSpPr>
            <a:spLocks noChangeAspect="1" noChangeArrowheads="1"/>
          </p:cNvSpPr>
          <p:nvPr/>
        </p:nvSpPr>
        <p:spPr bwMode="auto">
          <a:xfrm>
            <a:off x="12907963"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1" name="AutoShape 34" descr="{\displaystyle \Pr[{\mathcal {A}}(D_{1})\in S]\leq \exp \left(\varepsilon \right)\cdot \Pr[{\mathcal {A}}(D_{2})\in S],}">
            <a:extLst>
              <a:ext uri="{FF2B5EF4-FFF2-40B4-BE49-F238E27FC236}">
                <a16:creationId xmlns:a16="http://schemas.microsoft.com/office/drawing/2014/main" id="{E12EEF49-09B7-48A6-2996-2014B74262C7}"/>
              </a:ext>
            </a:extLst>
          </p:cNvPr>
          <p:cNvSpPr>
            <a:spLocks noChangeAspect="1" noChangeArrowheads="1"/>
          </p:cNvSpPr>
          <p:nvPr/>
        </p:nvSpPr>
        <p:spPr bwMode="auto">
          <a:xfrm>
            <a:off x="76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2" name="AutoShape 35" descr="{\mathcal {A}}">
            <a:extLst>
              <a:ext uri="{FF2B5EF4-FFF2-40B4-BE49-F238E27FC236}">
                <a16:creationId xmlns:a16="http://schemas.microsoft.com/office/drawing/2014/main" id="{D62CDF76-BFAB-70E6-5878-9DF21FFFB2B4}"/>
              </a:ext>
            </a:extLst>
          </p:cNvPr>
          <p:cNvSpPr>
            <a:spLocks noChangeAspect="1" noChangeArrowheads="1"/>
          </p:cNvSpPr>
          <p:nvPr/>
        </p:nvSpPr>
        <p:spPr bwMode="auto">
          <a:xfrm>
            <a:off x="774700"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3" name="AutoShape 36" descr="\varepsilon ">
            <a:extLst>
              <a:ext uri="{FF2B5EF4-FFF2-40B4-BE49-F238E27FC236}">
                <a16:creationId xmlns:a16="http://schemas.microsoft.com/office/drawing/2014/main" id="{E915450D-624E-AC07-7531-394570BC22F6}"/>
              </a:ext>
            </a:extLst>
          </p:cNvPr>
          <p:cNvSpPr>
            <a:spLocks noChangeAspect="1" noChangeArrowheads="1"/>
          </p:cNvSpPr>
          <p:nvPr/>
        </p:nvSpPr>
        <p:spPr bwMode="auto">
          <a:xfrm>
            <a:off x="1743075"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4" name="AutoShape 37" descr="{\mathcal {A}}">
            <a:extLst>
              <a:ext uri="{FF2B5EF4-FFF2-40B4-BE49-F238E27FC236}">
                <a16:creationId xmlns:a16="http://schemas.microsoft.com/office/drawing/2014/main" id="{37BEF60C-2C54-FDC0-6F15-CED0FF59D132}"/>
              </a:ext>
            </a:extLst>
          </p:cNvPr>
          <p:cNvSpPr>
            <a:spLocks noChangeAspect="1" noChangeArrowheads="1"/>
          </p:cNvSpPr>
          <p:nvPr/>
        </p:nvSpPr>
        <p:spPr bwMode="auto">
          <a:xfrm>
            <a:off x="4992688"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pic>
        <p:nvPicPr>
          <p:cNvPr id="3" name="图片 2">
            <a:extLst>
              <a:ext uri="{FF2B5EF4-FFF2-40B4-BE49-F238E27FC236}">
                <a16:creationId xmlns:a16="http://schemas.microsoft.com/office/drawing/2014/main" id="{4359C429-7A03-7AF0-9E36-FEA3822B90DF}"/>
              </a:ext>
            </a:extLst>
          </p:cNvPr>
          <p:cNvPicPr>
            <a:picLocks noChangeAspect="1"/>
          </p:cNvPicPr>
          <p:nvPr/>
        </p:nvPicPr>
        <p:blipFill>
          <a:blip r:embed="rId3"/>
          <a:stretch>
            <a:fillRect/>
          </a:stretch>
        </p:blipFill>
        <p:spPr>
          <a:xfrm>
            <a:off x="292080" y="1700295"/>
            <a:ext cx="7121229" cy="3457408"/>
          </a:xfrm>
          <a:prstGeom prst="rect">
            <a:avLst/>
          </a:prstGeom>
        </p:spPr>
      </p:pic>
      <p:pic>
        <p:nvPicPr>
          <p:cNvPr id="6146" name="Picture 2" descr="Applying differential privacy protection to ONS mortality data, pilot study  - Office for National Statistics">
            <a:extLst>
              <a:ext uri="{FF2B5EF4-FFF2-40B4-BE49-F238E27FC236}">
                <a16:creationId xmlns:a16="http://schemas.microsoft.com/office/drawing/2014/main" id="{3141FFCF-EE53-8098-13DE-7C80E2CFB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3319" y="2036738"/>
            <a:ext cx="4388966" cy="278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8882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TIMING" val="|0.3|0.7|0.6|0.6|0.6|0.5|0.4|0.6|0.4|0.7|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38387</TotalTime>
  <Words>2322</Words>
  <Application>Microsoft Macintosh PowerPoint</Application>
  <PresentationFormat>宽屏</PresentationFormat>
  <Paragraphs>174</Paragraphs>
  <Slides>27</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-apple-system</vt:lpstr>
      <vt:lpstr>等线</vt:lpstr>
      <vt:lpstr>华文仿宋</vt:lpstr>
      <vt:lpstr>SimSun</vt:lpstr>
      <vt:lpstr>Aharoni</vt:lpstr>
      <vt:lpstr>Arial</vt:lpstr>
      <vt:lpstr>Calibri</vt:lpstr>
      <vt:lpstr>Cambria Math</vt:lpstr>
      <vt:lpstr>Helvetica Neue</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huang qihan</cp:lastModifiedBy>
  <cp:revision>390</cp:revision>
  <dcterms:created xsi:type="dcterms:W3CDTF">2021-09-25T12:41:00Z</dcterms:created>
  <dcterms:modified xsi:type="dcterms:W3CDTF">2022-09-18T09:36:03Z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25A55A8AE9F14CADB5EDE85242C8445F</vt:lpwstr>
  </property>
  <property fmtid="{D5CDD505-2E9C-101B-9397-08002B2CF9AE}" pid="3" name="KSOProductBuildVer">
    <vt:lpwstr>2052-11.1.0.11045</vt:lpwstr>
  </property>
</Properties>
</file>