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367" r:id="rId6"/>
    <p:sldId id="363" r:id="rId7"/>
    <p:sldId id="292" r:id="rId8"/>
    <p:sldId id="293" r:id="rId9"/>
    <p:sldId id="364" r:id="rId10"/>
    <p:sldId id="302" r:id="rId11"/>
    <p:sldId id="332" r:id="rId12"/>
    <p:sldId id="368" r:id="rId13"/>
    <p:sldId id="366" r:id="rId14"/>
    <p:sldId id="365" r:id="rId15"/>
    <p:sldId id="334" r:id="rId16"/>
    <p:sldId id="335" r:id="rId17"/>
    <p:sldId id="338" r:id="rId18"/>
    <p:sldId id="369" r:id="rId19"/>
    <p:sldId id="370" r:id="rId20"/>
    <p:sldId id="323" r:id="rId21"/>
    <p:sldId id="371" r:id="rId22"/>
    <p:sldId id="372" r:id="rId23"/>
    <p:sldId id="289" r:id="rId24"/>
    <p:sldId id="361" r:id="rId25"/>
    <p:sldId id="336" r:id="rId26"/>
    <p:sldId id="337" r:id="rId27"/>
    <p:sldId id="32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FD2256-23CB-4389-BE60-0220F94E148F}">
          <p14:sldIdLst>
            <p14:sldId id="257"/>
            <p14:sldId id="258"/>
            <p14:sldId id="259"/>
            <p14:sldId id="260"/>
            <p14:sldId id="367"/>
            <p14:sldId id="363"/>
            <p14:sldId id="292"/>
            <p14:sldId id="293"/>
            <p14:sldId id="364"/>
            <p14:sldId id="302"/>
            <p14:sldId id="332"/>
            <p14:sldId id="368"/>
            <p14:sldId id="366"/>
            <p14:sldId id="365"/>
            <p14:sldId id="334"/>
            <p14:sldId id="335"/>
            <p14:sldId id="338"/>
            <p14:sldId id="369"/>
            <p14:sldId id="370"/>
            <p14:sldId id="323"/>
            <p14:sldId id="371"/>
            <p14:sldId id="372"/>
            <p14:sldId id="289"/>
          </p14:sldIdLst>
        </p14:section>
        <p14:section name="Unused" id="{D1B93717-8A6E-4BD9-A8FB-F1FEF753F50B}">
          <p14:sldIdLst>
            <p14:sldId id="361"/>
            <p14:sldId id="336"/>
            <p14:sldId id="337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5" autoAdjust="0"/>
    <p:restoredTop sz="90473" autoAdjust="0"/>
  </p:normalViewPr>
  <p:slideViewPr>
    <p:cSldViewPr snapToGrid="0">
      <p:cViewPr>
        <p:scale>
          <a:sx n="110" d="100"/>
          <a:sy n="110" d="100"/>
        </p:scale>
        <p:origin x="760" y="6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44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人类轨迹的非参数生成模型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76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84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优化目标分为三项，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项为辨别人工轨迹的损失，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项为辨别真实轨迹的损失，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项是避免梯度异常的惩罚项，以表示惩罚权重。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5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764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6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03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33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92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48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184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44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539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5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3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72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4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67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015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这篇文章的实验部分分为三个部分</a:t>
            </a:r>
            <a:endParaRPr lang="en-US" altLang="zh-CN" sz="1200" b="1" kern="0" dirty="0"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第一部分从</a:t>
            </a:r>
            <a:r>
              <a:rPr lang="en-US" altLang="zh-CN" sz="1200" b="1" kern="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pointnet</a:t>
            </a:r>
            <a:r>
              <a:rPr lang="zh-CN" altLang="zh-CN" sz="1200" b="1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的应用入手，第二部分着眼于</a:t>
            </a:r>
            <a:r>
              <a:rPr lang="en-US" altLang="zh-CN" sz="1200" b="1" kern="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pointnet</a:t>
            </a:r>
            <a:r>
              <a:rPr lang="zh-CN" altLang="zh-CN" sz="1200" b="1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结构设计，第三部分</a:t>
            </a:r>
            <a:r>
              <a:rPr lang="en-US" altLang="zh-CN" sz="1200" b="1" kern="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pointnet</a:t>
            </a:r>
            <a:r>
              <a:rPr lang="zh-CN" altLang="zh-CN" sz="1200" b="1" kern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的鲁棒性</a:t>
            </a:r>
            <a:r>
              <a:rPr lang="zh-CN" altLang="en-US" sz="1200" b="1" kern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</a:t>
            </a:r>
            <a:r>
              <a:rPr lang="zh-CN" altLang="zh-CN" sz="1200" b="1" kern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1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01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1375" y="1785857"/>
            <a:ext cx="10928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4800" dirty="0">
                <a:latin typeface="Aharoni" panose="02010803020104030203" pitchFamily="2" charset="-79"/>
                <a:cs typeface="Aharoni" panose="02010803020104030203" pitchFamily="2" charset="-79"/>
              </a:rPr>
              <a:t>A Non-Parametric Generative Model for Human Trajectories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90284" y="4318978"/>
            <a:ext cx="8585567" cy="11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  <a:sym typeface="+mn-ea"/>
              </a:rPr>
              <a:t>汇报人：黄其涵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  <a:sym typeface="+mn-ea"/>
              </a:rPr>
              <a:t>导师：章静 教授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760056-721F-45A5-A13C-A6240B33E891}"/>
              </a:ext>
            </a:extLst>
          </p:cNvPr>
          <p:cNvSpPr txBox="1"/>
          <p:nvPr/>
        </p:nvSpPr>
        <p:spPr>
          <a:xfrm>
            <a:off x="386945" y="6113573"/>
            <a:ext cx="11667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Ouyang K, Shokri R, Rosenblum D S, et al. A non-parametric generative model for human trajectories[C]//IJCAI. 2018: 3812-3817.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1963" y="1350039"/>
            <a:ext cx="3168178" cy="3744210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63500" algn="l" rotWithShape="0">
              <a:prstClr val="black">
                <a:alpha val="40000"/>
              </a:prstClr>
            </a:outerShdw>
          </a:effectLst>
        </p:spPr>
        <p:txBody>
          <a:bodyPr lIns="578612" tIns="48192" rIns="96378" bIns="77103" anchor="ctr"/>
          <a:lstStyle/>
          <a:p>
            <a:pPr defTabSz="963295"/>
            <a:endParaRPr lang="zh-CN" altLang="en-US" sz="2530" kern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902645" y="1749680"/>
            <a:ext cx="2286814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13085" cap="all" spc="284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13085" cap="all" spc="284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13"/>
          <p:cNvSpPr txBox="1"/>
          <p:nvPr/>
        </p:nvSpPr>
        <p:spPr>
          <a:xfrm>
            <a:off x="4757547" y="3854349"/>
            <a:ext cx="2625032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  <a:latin typeface="Aharoni" panose="02010803020104030203" pitchFamily="2" charset="-79"/>
                <a:ea typeface="微软雅黑" panose="020B0503020204020204" charset="-122"/>
                <a:cs typeface="Aharoni" panose="02010803020104030203" pitchFamily="2" charset="-79"/>
                <a:sym typeface="Arial" panose="020B0604020202020204" pitchFamily="34" charset="0"/>
              </a:rPr>
              <a:t>Methodology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918361" y="4588871"/>
            <a:ext cx="23147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0" grpId="0"/>
      <p:bldP spid="10" grpId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5567" y="210548"/>
            <a:ext cx="3438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Aharoni" panose="02010803020104030203" pitchFamily="2" charset="-79"/>
                <a:ea typeface="华文仿宋" panose="02010600040101010101" pitchFamily="2" charset="-122"/>
                <a:cs typeface="Aharoni" panose="02010803020104030203" pitchFamily="2" charset="-79"/>
              </a:rPr>
              <a:t>Methodology</a:t>
            </a:r>
            <a:endParaRPr lang="en-US" altLang="zh-CN" sz="2400" b="1" dirty="0">
              <a:latin typeface="Aharoni" panose="02010803020104030203" pitchFamily="2" charset="-79"/>
              <a:ea typeface="华文仿宋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2650" y="766445"/>
            <a:ext cx="104577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Representation</a:t>
            </a:r>
          </a:p>
        </p:txBody>
      </p:sp>
      <p:pic>
        <p:nvPicPr>
          <p:cNvPr id="2050" name="Picture 2" descr="Getting Started with Drawing Tools | Google Earth Engine | Google Developers">
            <a:extLst>
              <a:ext uri="{FF2B5EF4-FFF2-40B4-BE49-F238E27FC236}">
                <a16:creationId xmlns:a16="http://schemas.microsoft.com/office/drawing/2014/main" id="{C300EB6C-0CFF-7346-B0C5-81E21818A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39" y="1423686"/>
            <a:ext cx="3882262" cy="483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D2ABAAB-D422-8541-AEEC-36AEBCCC263D}"/>
                  </a:ext>
                </a:extLst>
              </p:cNvPr>
              <p:cNvSpPr txBox="1"/>
              <p:nvPr/>
            </p:nvSpPr>
            <p:spPr>
              <a:xfrm>
                <a:off x="5758404" y="1884049"/>
                <a:ext cx="5422740" cy="2482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我们将区域离散化为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N1×N2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网格，其中轨迹的每次访问都落入这些单元之一。因此，我们将这些访问定义为停留集合</a:t>
                </a:r>
                <a:endParaRPr lang="en-US" altLang="zh-CN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/>
                          </m:ctrlPr>
                        </m:sSubPr>
                        <m:e>
                          <m:r>
                            <a:rPr lang="en-US" altLang="zh-CN" sz="2400" i="1"/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2400" i="1"/>
                              </m:ctrlPr>
                            </m:sSubPr>
                            <m:e>
                              <m:r>
                                <a:rPr lang="en-US" altLang="zh-CN" sz="2400" i="1"/>
                                <m:t>𝑡</m:t>
                              </m:r>
                            </m:e>
                            <m:sub>
                              <m:r>
                                <a:rPr lang="en-US" altLang="zh-CN" sz="2400" i="1"/>
                                <m:t>𝑖</m:t>
                              </m:r>
                            </m:sub>
                          </m:sSub>
                          <m:r>
                            <a:rPr lang="en-US" altLang="zh-CN" sz="2400"/>
                            <m:t>:</m:t>
                          </m:r>
                          <m:sSub>
                            <m:sSubPr>
                              <m:ctrlPr>
                                <a:rPr lang="zh-CN" altLang="zh-CN" sz="2400" i="1"/>
                              </m:ctrlPr>
                            </m:sSubPr>
                            <m:e>
                              <m:r>
                                <a:rPr lang="en-US" altLang="zh-CN" sz="2400" i="1"/>
                                <m:t>𝑡</m:t>
                              </m:r>
                            </m:e>
                            <m:sub>
                              <m:r>
                                <a:rPr lang="en-US" altLang="zh-CN" sz="2400" i="1"/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sz="2400"/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2400" i="1"/>
                          </m:ctrlPr>
                        </m:dPr>
                        <m:e>
                          <m:r>
                            <a:rPr lang="en-US" altLang="zh-CN" sz="2400"/>
                            <m:t>(</m:t>
                          </m:r>
                          <m:r>
                            <a:rPr lang="en-US" altLang="zh-CN" sz="2400" i="1"/>
                            <m:t>𝑥</m:t>
                          </m:r>
                          <m:r>
                            <a:rPr lang="en-US" altLang="zh-CN" sz="2400"/>
                            <m:t>,</m:t>
                          </m:r>
                          <m:r>
                            <a:rPr lang="en-US" altLang="zh-CN" sz="2400" i="1"/>
                            <m:t>𝑦</m:t>
                          </m:r>
                          <m:sSub>
                            <m:sSubPr>
                              <m:ctrlPr>
                                <a:rPr lang="zh-CN" altLang="zh-CN" sz="2400" i="1"/>
                              </m:ctrlPr>
                            </m:sSubPr>
                            <m:e>
                              <m:r>
                                <a:rPr lang="en-US" altLang="zh-CN" sz="2400"/>
                                <m:t>)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sz="2400" i="1"/>
                                  </m:ctrlPr>
                                </m:sSubPr>
                                <m:e>
                                  <m:r>
                                    <a:rPr lang="en-US" altLang="zh-CN" sz="2400" i="1"/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/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400"/>
                            <m:t>,…,(</m:t>
                          </m:r>
                          <m:r>
                            <a:rPr lang="en-US" altLang="zh-CN" sz="2400" i="1"/>
                            <m:t>𝑥</m:t>
                          </m:r>
                          <m:r>
                            <a:rPr lang="en-US" altLang="zh-CN" sz="2400"/>
                            <m:t>,</m:t>
                          </m:r>
                          <m:r>
                            <a:rPr lang="en-US" altLang="zh-CN" sz="2400" i="1"/>
                            <m:t>𝑦</m:t>
                          </m:r>
                          <m:sSub>
                            <m:sSubPr>
                              <m:ctrlPr>
                                <a:rPr lang="zh-CN" altLang="zh-CN" sz="2400" i="1"/>
                              </m:ctrlPr>
                            </m:sSubPr>
                            <m:e>
                              <m:r>
                                <a:rPr lang="en-US" altLang="zh-CN" sz="2400"/>
                                <m:t>)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sz="2400" i="1"/>
                                  </m:ctrlPr>
                                </m:sSubPr>
                                <m:e>
                                  <m:r>
                                    <a:rPr lang="en-US" altLang="zh-CN" sz="2400" i="1"/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/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D2ABAAB-D422-8541-AEEC-36AEBCCC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04" y="1884049"/>
                <a:ext cx="5422740" cy="2482090"/>
              </a:xfrm>
              <a:prstGeom prst="rect">
                <a:avLst/>
              </a:prstGeom>
              <a:blipFill>
                <a:blip r:embed="rId4"/>
                <a:stretch>
                  <a:fillRect l="-1869" t="-1531" r="-6308"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36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5567" y="210548"/>
            <a:ext cx="3438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Aharoni" panose="02010803020104030203" pitchFamily="2" charset="-79"/>
                <a:ea typeface="华文仿宋" panose="02010600040101010101" pitchFamily="2" charset="-122"/>
                <a:cs typeface="Aharoni" panose="02010803020104030203" pitchFamily="2" charset="-79"/>
              </a:rPr>
              <a:t>Methodology</a:t>
            </a:r>
            <a:endParaRPr lang="en-US" altLang="zh-CN" sz="2400" b="1" dirty="0">
              <a:latin typeface="Aharoni" panose="02010803020104030203" pitchFamily="2" charset="-79"/>
              <a:ea typeface="华文仿宋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2650" y="766445"/>
            <a:ext cx="104577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Representation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881C809-DAF6-694D-9686-90E337F12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044"/>
              </p:ext>
            </p:extLst>
          </p:nvPr>
        </p:nvGraphicFramePr>
        <p:xfrm>
          <a:off x="1094451" y="1857650"/>
          <a:ext cx="2806218" cy="2077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406">
                  <a:extLst>
                    <a:ext uri="{9D8B030D-6E8A-4147-A177-3AD203B41FA5}">
                      <a16:colId xmlns:a16="http://schemas.microsoft.com/office/drawing/2014/main" val="1473154197"/>
                    </a:ext>
                  </a:extLst>
                </a:gridCol>
                <a:gridCol w="935406">
                  <a:extLst>
                    <a:ext uri="{9D8B030D-6E8A-4147-A177-3AD203B41FA5}">
                      <a16:colId xmlns:a16="http://schemas.microsoft.com/office/drawing/2014/main" val="3757325258"/>
                    </a:ext>
                  </a:extLst>
                </a:gridCol>
                <a:gridCol w="935406">
                  <a:extLst>
                    <a:ext uri="{9D8B030D-6E8A-4147-A177-3AD203B41FA5}">
                      <a16:colId xmlns:a16="http://schemas.microsoft.com/office/drawing/2014/main" val="2606281143"/>
                    </a:ext>
                  </a:extLst>
                </a:gridCol>
              </a:tblGrid>
              <a:tr h="692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019734"/>
                  </a:ext>
                </a:extLst>
              </a:tr>
              <a:tr h="692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792516"/>
                  </a:ext>
                </a:extLst>
              </a:tr>
              <a:tr h="692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612915"/>
                  </a:ext>
                </a:extLst>
              </a:tr>
            </a:tbl>
          </a:graphicData>
        </a:graphic>
      </p:graphicFrame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ACE158AF-F6BB-C14E-BC6A-3E6DCCF69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62744"/>
              </p:ext>
            </p:extLst>
          </p:nvPr>
        </p:nvGraphicFramePr>
        <p:xfrm>
          <a:off x="4692891" y="1857650"/>
          <a:ext cx="2806218" cy="2077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406">
                  <a:extLst>
                    <a:ext uri="{9D8B030D-6E8A-4147-A177-3AD203B41FA5}">
                      <a16:colId xmlns:a16="http://schemas.microsoft.com/office/drawing/2014/main" val="1473154197"/>
                    </a:ext>
                  </a:extLst>
                </a:gridCol>
                <a:gridCol w="935406">
                  <a:extLst>
                    <a:ext uri="{9D8B030D-6E8A-4147-A177-3AD203B41FA5}">
                      <a16:colId xmlns:a16="http://schemas.microsoft.com/office/drawing/2014/main" val="3757325258"/>
                    </a:ext>
                  </a:extLst>
                </a:gridCol>
                <a:gridCol w="935406">
                  <a:extLst>
                    <a:ext uri="{9D8B030D-6E8A-4147-A177-3AD203B41FA5}">
                      <a16:colId xmlns:a16="http://schemas.microsoft.com/office/drawing/2014/main" val="2606281143"/>
                    </a:ext>
                  </a:extLst>
                </a:gridCol>
              </a:tblGrid>
              <a:tr h="6925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19734"/>
                  </a:ext>
                </a:extLst>
              </a:tr>
              <a:tr h="6925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92516"/>
                  </a:ext>
                </a:extLst>
              </a:tr>
              <a:tr h="6925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612915"/>
                  </a:ext>
                </a:extLst>
              </a:tr>
            </a:tbl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F910B7F-80B7-B447-A412-28981025FAD1}"/>
              </a:ext>
            </a:extLst>
          </p:cNvPr>
          <p:cNvCxnSpPr>
            <a:cxnSpLocks/>
          </p:cNvCxnSpPr>
          <p:nvPr/>
        </p:nvCxnSpPr>
        <p:spPr>
          <a:xfrm>
            <a:off x="5046562" y="2083443"/>
            <a:ext cx="0" cy="6597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856B48D-239E-CF4B-A1E2-0375BA12D80F}"/>
              </a:ext>
            </a:extLst>
          </p:cNvPr>
          <p:cNvCxnSpPr>
            <a:cxnSpLocks/>
          </p:cNvCxnSpPr>
          <p:nvPr/>
        </p:nvCxnSpPr>
        <p:spPr>
          <a:xfrm flipV="1">
            <a:off x="5289744" y="2896521"/>
            <a:ext cx="806256" cy="2257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BF03401-3404-6B45-A1D0-8FB3D8CDDB89}"/>
              </a:ext>
            </a:extLst>
          </p:cNvPr>
          <p:cNvCxnSpPr>
            <a:cxnSpLocks/>
          </p:cNvCxnSpPr>
          <p:nvPr/>
        </p:nvCxnSpPr>
        <p:spPr>
          <a:xfrm>
            <a:off x="5046562" y="2743200"/>
            <a:ext cx="243068" cy="3791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E1748C0-5C06-E94E-81F5-757885A34C1E}"/>
              </a:ext>
            </a:extLst>
          </p:cNvPr>
          <p:cNvSpPr txBox="1"/>
          <p:nvPr/>
        </p:nvSpPr>
        <p:spPr>
          <a:xfrm>
            <a:off x="4361840" y="1930121"/>
            <a:ext cx="806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7:00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453350-C414-FF47-9A61-0FF40A397F84}"/>
              </a:ext>
            </a:extLst>
          </p:cNvPr>
          <p:cNvSpPr txBox="1"/>
          <p:nvPr/>
        </p:nvSpPr>
        <p:spPr>
          <a:xfrm>
            <a:off x="4361840" y="2640085"/>
            <a:ext cx="806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8:00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26A2B93-A9DB-2349-82BA-72FD0A4BF4FD}"/>
              </a:ext>
            </a:extLst>
          </p:cNvPr>
          <p:cNvSpPr txBox="1"/>
          <p:nvPr/>
        </p:nvSpPr>
        <p:spPr>
          <a:xfrm>
            <a:off x="4784052" y="3103073"/>
            <a:ext cx="806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9:00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C20156A-7617-B74D-8682-A9B5F274F1F4}"/>
              </a:ext>
            </a:extLst>
          </p:cNvPr>
          <p:cNvSpPr txBox="1"/>
          <p:nvPr/>
        </p:nvSpPr>
        <p:spPr>
          <a:xfrm>
            <a:off x="5884610" y="2584253"/>
            <a:ext cx="806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10:00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732C2FE-CCB6-3F41-8845-DE342DADE4A5}"/>
                  </a:ext>
                </a:extLst>
              </p:cNvPr>
              <p:cNvSpPr txBox="1"/>
              <p:nvPr/>
            </p:nvSpPr>
            <p:spPr>
              <a:xfrm>
                <a:off x="1094451" y="4411986"/>
                <a:ext cx="9725212" cy="19681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利用此，我们可以将轨迹转换为停留R的序列，其中每个r ∈ R都有一个位置，开始时间和持续时间 (表示为d)。令K表示我们可以在轨迹嵌入中建模的每个位置的最大停留重复次数。令M为用于嵌入Traj的尺寸为N1×N2×K的矩阵。我们设置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对于持续时间d在时间t的第K个停留在位置 (x，y)。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732C2FE-CCB6-3F41-8845-DE342DADE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51" y="4411986"/>
                <a:ext cx="9725212" cy="1968168"/>
              </a:xfrm>
              <a:prstGeom prst="rect">
                <a:avLst/>
              </a:prstGeom>
              <a:blipFill>
                <a:blip r:embed="rId3"/>
                <a:stretch>
                  <a:fillRect l="-1043" t="-3846" r="-913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表格 3">
            <a:extLst>
              <a:ext uri="{FF2B5EF4-FFF2-40B4-BE49-F238E27FC236}">
                <a16:creationId xmlns:a16="http://schemas.microsoft.com/office/drawing/2014/main" id="{3AFDF6C4-603B-6D4A-BCDC-0F923E83A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9378"/>
              </p:ext>
            </p:extLst>
          </p:nvPr>
        </p:nvGraphicFramePr>
        <p:xfrm>
          <a:off x="8086202" y="1857649"/>
          <a:ext cx="2806218" cy="2077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406">
                  <a:extLst>
                    <a:ext uri="{9D8B030D-6E8A-4147-A177-3AD203B41FA5}">
                      <a16:colId xmlns:a16="http://schemas.microsoft.com/office/drawing/2014/main" val="1473154197"/>
                    </a:ext>
                  </a:extLst>
                </a:gridCol>
                <a:gridCol w="935406">
                  <a:extLst>
                    <a:ext uri="{9D8B030D-6E8A-4147-A177-3AD203B41FA5}">
                      <a16:colId xmlns:a16="http://schemas.microsoft.com/office/drawing/2014/main" val="3757325258"/>
                    </a:ext>
                  </a:extLst>
                </a:gridCol>
                <a:gridCol w="935406">
                  <a:extLst>
                    <a:ext uri="{9D8B030D-6E8A-4147-A177-3AD203B41FA5}">
                      <a16:colId xmlns:a16="http://schemas.microsoft.com/office/drawing/2014/main" val="2606281143"/>
                    </a:ext>
                  </a:extLst>
                </a:gridCol>
              </a:tblGrid>
              <a:tr h="692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(7,1)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(0,0)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(0,0)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019734"/>
                  </a:ext>
                </a:extLst>
              </a:tr>
              <a:tr h="6925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(8,2)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(10,1)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(0,0)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792516"/>
                  </a:ext>
                </a:extLst>
              </a:tr>
              <a:tr h="6925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(0,0)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(0,0)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(0,0)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61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957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5567" y="210548"/>
            <a:ext cx="3438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Aharoni" panose="02010803020104030203" pitchFamily="2" charset="-79"/>
                <a:ea typeface="华文仿宋" panose="02010600040101010101" pitchFamily="2" charset="-122"/>
                <a:cs typeface="Aharoni" panose="02010803020104030203" pitchFamily="2" charset="-79"/>
              </a:rPr>
              <a:t>Methodology</a:t>
            </a:r>
            <a:endParaRPr lang="en-US" altLang="zh-CN" sz="2400" b="1" dirty="0">
              <a:latin typeface="Aharoni" panose="02010803020104030203" pitchFamily="2" charset="-79"/>
              <a:ea typeface="华文仿宋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2650" y="766445"/>
            <a:ext cx="104577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61D62D-4287-764E-80F5-2D32CEFA8A0A}"/>
              </a:ext>
            </a:extLst>
          </p:cNvPr>
          <p:cNvSpPr txBox="1"/>
          <p:nvPr/>
        </p:nvSpPr>
        <p:spPr>
          <a:xfrm>
            <a:off x="774503" y="1268183"/>
            <a:ext cx="10457795" cy="234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区别于需要人工设定目标分布形式的参数化分成模型，对抗式生成模型使用深度神经网络来学出目标分布形式，来达到无参数化的目的。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作者采用了梯度较为稳定的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WGAN-GP 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的框架进行模型训练。具体来说，通过给定真实的轨迹数据，</a:t>
            </a:r>
            <a:r>
              <a:rPr lang="en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GAN</a:t>
            </a:r>
            <a:r>
              <a:rPr lang="zh-CN" altLang="e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同时学习用于生成轨迹的生成网络和用于辨别轨迹是否真实（而非人造）的辨别网络。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均采用卷积网络</a:t>
            </a:r>
            <a:r>
              <a:rPr lang="en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CNN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来处理矩阵化的轨迹数据，训练的损失函数为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3227CA-8AE1-FA4F-A592-0AB0242B4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74" y="3668302"/>
            <a:ext cx="6319452" cy="1397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BF02264-0365-8A48-9B00-A0CFBC67D57C}"/>
                  </a:ext>
                </a:extLst>
              </p:cNvPr>
              <p:cNvSpPr txBox="1"/>
              <p:nvPr/>
            </p:nvSpPr>
            <p:spPr>
              <a:xfrm>
                <a:off x="774502" y="5111192"/>
                <a:ext cx="10457795" cy="10677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:r>
                  <a:rPr lang="en" altLang="zh-CN" sz="2000" b="0" i="1" dirty="0" err="1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" altLang="zh-CN" sz="2000" b="0" i="0" baseline="-25000" dirty="0" err="1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是简单随机分布如均匀分布、高斯分布等；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通过真实数据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0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与生成数据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" altLang="zh-CN" sz="2000" i="1" dirty="0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" altLang="zh-CN" sz="2000" dirty="0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" altLang="zh-CN" sz="2000" i="1" dirty="0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" altLang="zh-CN" sz="2000" dirty="0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的凸组合得到。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BF02264-0365-8A48-9B00-A0CFBC67D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2" y="5111192"/>
                <a:ext cx="10457795" cy="1067793"/>
              </a:xfrm>
              <a:prstGeom prst="rect">
                <a:avLst/>
              </a:prstGeom>
              <a:blipFill>
                <a:blip r:embed="rId4"/>
                <a:stretch>
                  <a:fillRect l="-485" r="-606" b="-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48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5567" y="210548"/>
            <a:ext cx="3438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Aharoni" panose="02010803020104030203" pitchFamily="2" charset="-79"/>
                <a:ea typeface="华文仿宋" panose="02010600040101010101" pitchFamily="2" charset="-122"/>
                <a:cs typeface="Aharoni" panose="02010803020104030203" pitchFamily="2" charset="-79"/>
              </a:rPr>
              <a:t>Methodology</a:t>
            </a:r>
            <a:endParaRPr lang="en-US" altLang="zh-CN" sz="2400" b="1" dirty="0">
              <a:latin typeface="Aharoni" panose="02010803020104030203" pitchFamily="2" charset="-79"/>
              <a:ea typeface="华文仿宋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2650" y="766445"/>
            <a:ext cx="104577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1767E81-2F86-334E-B131-69EAC712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64" y="1161587"/>
            <a:ext cx="10796681" cy="540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15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1963" y="1350039"/>
            <a:ext cx="3168178" cy="3744210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63500" algn="l" rotWithShape="0">
              <a:prstClr val="black">
                <a:alpha val="40000"/>
              </a:prstClr>
            </a:outerShdw>
          </a:effectLst>
        </p:spPr>
        <p:txBody>
          <a:bodyPr lIns="578612" tIns="48192" rIns="96378" bIns="77103" anchor="ctr"/>
          <a:lstStyle/>
          <a:p>
            <a:pPr defTabSz="963295"/>
            <a:endParaRPr lang="zh-CN" altLang="en-US" sz="2530" kern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902645" y="1749680"/>
            <a:ext cx="2286814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13085" cap="all" spc="284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13085" cap="all" spc="284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13"/>
          <p:cNvSpPr txBox="1"/>
          <p:nvPr/>
        </p:nvSpPr>
        <p:spPr>
          <a:xfrm>
            <a:off x="4854767" y="3864602"/>
            <a:ext cx="2480312" cy="98488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  <a:latin typeface="Aharoni" panose="02010803020104030203" pitchFamily="2" charset="-79"/>
                <a:ea typeface="微软雅黑" panose="020B0503020204020204" charset="-122"/>
                <a:cs typeface="Aharoni" panose="02010803020104030203" pitchFamily="2" charset="-79"/>
                <a:sym typeface="Arial" panose="020B0604020202020204" pitchFamily="34" charset="0"/>
              </a:rPr>
              <a:t>Experiments</a:t>
            </a:r>
          </a:p>
          <a:p>
            <a:pPr algn="ctr"/>
            <a:endParaRPr lang="en-US" altLang="zh-CN" b="1" dirty="0">
              <a:solidFill>
                <a:schemeClr val="bg1"/>
              </a:solidFill>
              <a:latin typeface="Aharoni" panose="02010803020104030203" pitchFamily="2" charset="-79"/>
              <a:ea typeface="微软雅黑" panose="020B0503020204020204" charset="-122"/>
              <a:cs typeface="Aharoni" panose="02010803020104030203" pitchFamily="2" charset="-79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995011" y="4588871"/>
            <a:ext cx="210208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21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0" grpId="0"/>
      <p:bldP spid="10" grpId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5567" y="210548"/>
            <a:ext cx="3438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haroni" panose="02010803020104030203" pitchFamily="2" charset="-79"/>
                <a:ea typeface="华文仿宋" panose="02010600040101010101" pitchFamily="2" charset="-122"/>
                <a:cs typeface="Aharoni" panose="02010803020104030203" pitchFamily="2" charset="-79"/>
              </a:rPr>
              <a:t> Experiments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2650" y="766445"/>
            <a:ext cx="798639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 Experimental Setup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DB1526-65C9-8C42-9F46-C1768523C5E4}"/>
              </a:ext>
            </a:extLst>
          </p:cNvPr>
          <p:cNvSpPr txBox="1"/>
          <p:nvPr/>
        </p:nvSpPr>
        <p:spPr>
          <a:xfrm>
            <a:off x="1273725" y="3248094"/>
            <a:ext cx="9450790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pPr algn="ctr">
              <a:lnSpc>
                <a:spcPct val="150000"/>
              </a:lnSpc>
            </a:pPr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Nokia Lausanne location trajectories [</a:t>
            </a:r>
            <a:r>
              <a:rPr lang="e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Kiukkonen</a:t>
            </a:r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etal</a:t>
            </a:r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2010]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E8C9BC-2FDD-4A4F-B7EB-1D81BD7D660A}"/>
              </a:ext>
            </a:extLst>
          </p:cNvPr>
          <p:cNvSpPr txBox="1"/>
          <p:nvPr/>
        </p:nvSpPr>
        <p:spPr>
          <a:xfrm>
            <a:off x="1273725" y="4458427"/>
            <a:ext cx="9257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lang="e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A1C206-9AC3-EC45-8AF7-A31D588C4594}"/>
              </a:ext>
            </a:extLst>
          </p:cNvPr>
          <p:cNvSpPr txBox="1"/>
          <p:nvPr/>
        </p:nvSpPr>
        <p:spPr>
          <a:xfrm>
            <a:off x="1339824" y="1384174"/>
            <a:ext cx="9910767" cy="188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轨迹时序数据具有高维特点，直接验证生成轨迹的概率分布是否符合真实数据，在计算量上可行性较差。为此，作者选了四项统计量，通过验证统计量分布是否一致来验证轨迹分布是否一致，这里列出两项</a:t>
            </a:r>
            <a:r>
              <a:rPr lang="en" altLang="zh-CN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" altLang="zh-C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" altLang="zh-CN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" altLang="zh-C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 </a:t>
            </a:r>
            <a:r>
              <a:rPr lang="en" altLang="zh-CN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" altLang="zh-C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" altLang="zh-CN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" altLang="zh-C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" altLang="zh-CN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" altLang="zh-C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 </a:t>
            </a:r>
            <a:r>
              <a:rPr lang="en" altLang="zh-CN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" altLang="zh-C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分别表示网格与停留时长的联合分布和网格</a:t>
            </a:r>
            <a:r>
              <a:rPr lang="en" altLang="zh-CN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与进入网格时间的联合分布。分布差的通过常用的琴森香农散度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" altLang="zh-C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JSD)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来衡量</a:t>
            </a:r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CBF640-9A2E-704D-99DF-71CDBBB51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351" y="4996460"/>
            <a:ext cx="7159666" cy="120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77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5567" y="210548"/>
            <a:ext cx="3438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haroni" panose="02010803020104030203" pitchFamily="2" charset="-79"/>
                <a:ea typeface="华文仿宋" panose="02010600040101010101" pitchFamily="2" charset="-122"/>
                <a:cs typeface="Aharoni" panose="02010803020104030203" pitchFamily="2" charset="-79"/>
              </a:rPr>
              <a:t> Experiments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2650" y="766445"/>
            <a:ext cx="7590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Experimental Results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Statistics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9EB7D4-8F63-0645-822E-F77C6049605E}"/>
              </a:ext>
            </a:extLst>
          </p:cNvPr>
          <p:cNvSpPr txBox="1"/>
          <p:nvPr/>
        </p:nvSpPr>
        <p:spPr>
          <a:xfrm>
            <a:off x="882651" y="1396876"/>
            <a:ext cx="10391091" cy="96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实验将原始轨迹数据对半分成训练数据和测试数据，并在每一轮训练后生成轨迹。如下图所示，生成轨迹与训练数据、测试数据分别计算</a:t>
            </a:r>
            <a:r>
              <a:rPr lang="en" altLang="zh-C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JSD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值，分别以蓝、红表示。</a:t>
            </a:r>
            <a:endParaRPr lang="zh-CN" altLang="en-US" sz="20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85A5AAA-8644-384C-9B56-2A0A419D789D}"/>
              </a:ext>
            </a:extLst>
          </p:cNvPr>
          <p:cNvGrpSpPr/>
          <p:nvPr/>
        </p:nvGrpSpPr>
        <p:grpSpPr>
          <a:xfrm>
            <a:off x="1809243" y="2581713"/>
            <a:ext cx="7714310" cy="3711927"/>
            <a:chOff x="1554600" y="2608001"/>
            <a:chExt cx="7714310" cy="371192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7AC61BD-65CF-1440-9AB6-151A97A9E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2862" y="2608001"/>
              <a:ext cx="3365500" cy="33782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30BB3AB-29D3-9549-A347-E5757B349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9910" y="2620701"/>
              <a:ext cx="3429000" cy="33655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4377217-7727-0743-9642-9D41D728C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54600" y="2851954"/>
              <a:ext cx="406400" cy="27051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A174D5A-B27E-1F4F-AE44-9E57F91B4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93760" y="6053228"/>
              <a:ext cx="189230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8644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5567" y="210548"/>
            <a:ext cx="3438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haroni" panose="02010803020104030203" pitchFamily="2" charset="-79"/>
                <a:ea typeface="华文仿宋" panose="02010600040101010101" pitchFamily="2" charset="-122"/>
                <a:cs typeface="Aharoni" panose="02010803020104030203" pitchFamily="2" charset="-79"/>
              </a:rPr>
              <a:t> Experiments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2650" y="766445"/>
            <a:ext cx="7590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Experimental Results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Semantics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9EB7D4-8F63-0645-822E-F77C6049605E}"/>
              </a:ext>
            </a:extLst>
          </p:cNvPr>
          <p:cNvSpPr txBox="1"/>
          <p:nvPr/>
        </p:nvSpPr>
        <p:spPr>
          <a:xfrm>
            <a:off x="882651" y="1193385"/>
            <a:ext cx="10391091" cy="855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作者同时对生成轨迹的语义进行分析，判断生成轨迹是否还原了真实轨迹的语义。这包含了两项验证：常访问位置真实度和相对语义真实度。</a:t>
            </a: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6D1330-967D-B641-995B-AAAC8BC62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96" y="2055035"/>
            <a:ext cx="4720220" cy="360958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BB4E79A-C17D-1048-807B-5B05A45DB527}"/>
              </a:ext>
            </a:extLst>
          </p:cNvPr>
          <p:cNvSpPr txBox="1"/>
          <p:nvPr/>
        </p:nvSpPr>
        <p:spPr>
          <a:xfrm>
            <a:off x="882650" y="5775078"/>
            <a:ext cx="10553137" cy="835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作者分别用论文方法与马尔科夫方法生成了轨迹，并统计</a:t>
            </a:r>
            <a:r>
              <a:rPr lang="en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top50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的常访问地，与真实</a:t>
            </a:r>
            <a:r>
              <a:rPr lang="en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top50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常访问位置进行比较计算精确度。</a:t>
            </a:r>
            <a:endParaRPr lang="zh-CN" alt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8F3DA90-F7C2-3140-AD61-6A72A1D94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086" y="1972316"/>
            <a:ext cx="4381732" cy="360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46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1D068F3-06F6-9240-A00B-A4C2EC94F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404" y="1707199"/>
            <a:ext cx="6781800" cy="1016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45567" y="210548"/>
            <a:ext cx="3438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haroni" panose="02010803020104030203" pitchFamily="2" charset="-79"/>
                <a:ea typeface="华文仿宋" panose="02010600040101010101" pitchFamily="2" charset="-122"/>
                <a:cs typeface="Aharoni" panose="02010803020104030203" pitchFamily="2" charset="-79"/>
              </a:rPr>
              <a:t> Experiments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2650" y="766445"/>
            <a:ext cx="7590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Experimental Results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Semantics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9EB7D4-8F63-0645-822E-F77C6049605E}"/>
              </a:ext>
            </a:extLst>
          </p:cNvPr>
          <p:cNvSpPr txBox="1"/>
          <p:nvPr/>
        </p:nvSpPr>
        <p:spPr>
          <a:xfrm>
            <a:off x="882649" y="1150012"/>
            <a:ext cx="10391091" cy="96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在相对语义真实度验证中，作者采用了</a:t>
            </a:r>
            <a:r>
              <a:rPr lang="e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pair-wise</a:t>
            </a:r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（成对距离）轨迹语义距离的分布作为评价指标。首先作者采用了一种常用的轨迹语义距离公式：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0D15AF-11E7-6448-8790-35A5AAC6C759}"/>
                  </a:ext>
                </a:extLst>
              </p:cNvPr>
              <p:cNvSpPr txBox="1"/>
              <p:nvPr/>
            </p:nvSpPr>
            <p:spPr>
              <a:xfrm>
                <a:off x="6096000" y="2886732"/>
                <a:ext cx="5386086" cy="3255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:r>
                  <a:rPr lang="el-GR" altLang="zh-CN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σ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是映射语义相似位置的最佳置换函数，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Mallows 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距离函数。</a:t>
                </a:r>
                <a:endParaRPr lang="en-US" altLang="zh-CN" sz="2000" dirty="0">
                  <a:solidFill>
                    <a:srgbClr val="333333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endParaRPr lang="en-US" altLang="zh-CN" sz="2000" dirty="0">
                  <a:solidFill>
                    <a:srgbClr val="333333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然后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对生成轨迹与真实轨迹分别提取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1000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个轨迹 </a:t>
                </a:r>
                <a:r>
                  <a:rPr lang="en" altLang="zh-CN" sz="20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pair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计算 </a:t>
                </a:r>
                <a:r>
                  <a:rPr lang="en" altLang="zh-CN" sz="20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pair-wise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距离，得到了生成轨迹与真实轨迹的语义距离样本集，并对比生成距离样本与真实距离样本的分布，验证了生成轨迹在相对语义分布上与真实轨迹相似。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0D15AF-11E7-6448-8790-35A5AAC6C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86732"/>
                <a:ext cx="5386086" cy="3255891"/>
              </a:xfrm>
              <a:prstGeom prst="rect">
                <a:avLst/>
              </a:prstGeom>
              <a:blipFill>
                <a:blip r:embed="rId4"/>
                <a:stretch>
                  <a:fillRect l="-1176" t="-389" r="-1176" b="-1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8602BD10-5015-A841-B501-B3CDCC8DC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74" y="2886732"/>
            <a:ext cx="5515347" cy="38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5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14951" y="5958"/>
            <a:ext cx="3697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en-US" altLang="zh-CN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51759" y="1135671"/>
            <a:ext cx="12243759" cy="51121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3000" sy="103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46130" y="1361023"/>
            <a:ext cx="758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  <a:endParaRPr lang="zh-CN" altLang="en-US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25" name="MH_Text_1"/>
          <p:cNvSpPr/>
          <p:nvPr>
            <p:custDataLst>
              <p:tags r:id="rId1"/>
            </p:custDataLst>
          </p:nvPr>
        </p:nvSpPr>
        <p:spPr>
          <a:xfrm>
            <a:off x="4777693" y="1420015"/>
            <a:ext cx="3094465" cy="6153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4000" b="1" dirty="0">
                <a:latin typeface="华文仿宋" panose="02010600040101010101" pitchFamily="2" charset="-122"/>
                <a:ea typeface="华文仿宋" panose="02010600040101010101" pitchFamily="2" charset="-122"/>
                <a:sym typeface="Arial" panose="020B0604020202020204" pitchFamily="34" charset="0"/>
              </a:rPr>
              <a:t>Introduction</a:t>
            </a:r>
          </a:p>
        </p:txBody>
      </p:sp>
      <p:sp>
        <p:nvSpPr>
          <p:cNvPr id="5" name="箭头: 五边形 4"/>
          <p:cNvSpPr/>
          <p:nvPr/>
        </p:nvSpPr>
        <p:spPr>
          <a:xfrm>
            <a:off x="-44242" y="1965626"/>
            <a:ext cx="546457" cy="3115176"/>
          </a:xfrm>
          <a:prstGeom prst="homePlate">
            <a:avLst>
              <a:gd name="adj" fmla="val 30645"/>
            </a:avLst>
          </a:prstGeom>
          <a:solidFill>
            <a:schemeClr val="bg1"/>
          </a:solidFill>
          <a:ln>
            <a:noFill/>
          </a:ln>
          <a:effectLst>
            <a:outerShdw blurRad="304800" dist="38100" sx="102000" sy="102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38455" y="2370860"/>
            <a:ext cx="123197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  <a:endParaRPr lang="zh-CN" altLang="en-US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MH_Text_1"/>
          <p:cNvSpPr/>
          <p:nvPr>
            <p:custDataLst>
              <p:tags r:id="rId2"/>
            </p:custDataLst>
          </p:nvPr>
        </p:nvSpPr>
        <p:spPr>
          <a:xfrm>
            <a:off x="4770755" y="2484181"/>
            <a:ext cx="4870450" cy="6153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4000" b="1" dirty="0">
                <a:latin typeface="华文仿宋" panose="02010600040101010101" pitchFamily="2" charset="-122"/>
                <a:ea typeface="华文仿宋" panose="02010600040101010101" pitchFamily="2" charset="-122"/>
                <a:sym typeface="Arial" panose="020B0604020202020204" pitchFamily="34" charset="0"/>
              </a:rPr>
              <a:t>Preliminaries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538455" y="3416323"/>
            <a:ext cx="1231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  <a:endParaRPr lang="zh-CN" altLang="en-US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7" name="MH_Text_1"/>
          <p:cNvSpPr/>
          <p:nvPr>
            <p:custDataLst>
              <p:tags r:id="rId3"/>
            </p:custDataLst>
          </p:nvPr>
        </p:nvSpPr>
        <p:spPr>
          <a:xfrm>
            <a:off x="4777863" y="3493570"/>
            <a:ext cx="3094465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4000" b="1" dirty="0">
                <a:latin typeface="华文仿宋" panose="02010600040101010101" pitchFamily="2" charset="-122"/>
                <a:ea typeface="华文仿宋" panose="02010600040101010101" pitchFamily="2" charset="-122"/>
                <a:sym typeface="Arial" panose="020B0604020202020204" pitchFamily="34" charset="0"/>
              </a:rPr>
              <a:t>Methodology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547302" y="4452279"/>
            <a:ext cx="1231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  <a:endParaRPr lang="zh-CN" altLang="en-US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MH_Text_1"/>
          <p:cNvSpPr/>
          <p:nvPr>
            <p:custDataLst>
              <p:tags r:id="rId4"/>
            </p:custDataLst>
          </p:nvPr>
        </p:nvSpPr>
        <p:spPr>
          <a:xfrm>
            <a:off x="4777918" y="4528891"/>
            <a:ext cx="3094465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4000" b="1" dirty="0">
                <a:latin typeface="华文仿宋" panose="02010600040101010101" pitchFamily="2" charset="-122"/>
                <a:ea typeface="华文仿宋" panose="02010600040101010101" pitchFamily="2" charset="-122"/>
                <a:sym typeface="Arial" panose="020B0604020202020204" pitchFamily="34" charset="0"/>
              </a:rPr>
              <a:t>Experiments</a:t>
            </a:r>
            <a:endParaRPr lang="en-US" altLang="zh-CN" sz="3200" b="1" dirty="0">
              <a:latin typeface="华文仿宋" panose="02010600040101010101" pitchFamily="2" charset="-122"/>
              <a:ea typeface="华文仿宋" panose="020106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035098-A662-1B45-9C11-D9DECEF31EB7}"/>
              </a:ext>
            </a:extLst>
          </p:cNvPr>
          <p:cNvSpPr txBox="1"/>
          <p:nvPr/>
        </p:nvSpPr>
        <p:spPr>
          <a:xfrm>
            <a:off x="3537095" y="5394766"/>
            <a:ext cx="1231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Impact" panose="020B0806030902050204" pitchFamily="34" charset="0"/>
                <a:cs typeface="Aharoni" panose="02010803020104030203" pitchFamily="2" charset="-79"/>
              </a:rPr>
              <a:t>05</a:t>
            </a:r>
            <a:endParaRPr lang="zh-CN" altLang="en-US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MH_Text_1">
            <a:extLst>
              <a:ext uri="{FF2B5EF4-FFF2-40B4-BE49-F238E27FC236}">
                <a16:creationId xmlns:a16="http://schemas.microsoft.com/office/drawing/2014/main" id="{30AECFFF-D633-D046-8B29-EFFD181BB77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769071" y="5464905"/>
            <a:ext cx="3094465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4000" b="1" dirty="0">
                <a:latin typeface="华文仿宋" panose="02010600040101010101" pitchFamily="2" charset="-122"/>
                <a:ea typeface="华文仿宋" panose="02010600040101010101" pitchFamily="2" charset="-122"/>
                <a:sym typeface="Arial" panose="020B0604020202020204" pitchFamily="34" charset="0"/>
              </a:rPr>
              <a:t>Conclusions</a:t>
            </a:r>
            <a:endParaRPr lang="en-US" altLang="zh-CN" sz="3200" b="1" dirty="0">
              <a:latin typeface="华文仿宋" panose="02010600040101010101" pitchFamily="2" charset="-122"/>
              <a:ea typeface="华文仿宋" panose="0201060004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1963" y="1350039"/>
            <a:ext cx="3168178" cy="3744210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63500" algn="l" rotWithShape="0">
              <a:prstClr val="black">
                <a:alpha val="40000"/>
              </a:prstClr>
            </a:outerShdw>
          </a:effectLst>
        </p:spPr>
        <p:txBody>
          <a:bodyPr lIns="578612" tIns="48192" rIns="96378" bIns="77103" anchor="ctr"/>
          <a:lstStyle/>
          <a:p>
            <a:pPr defTabSz="963295"/>
            <a:endParaRPr lang="zh-CN" altLang="en-US" sz="2530" kern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902645" y="1749680"/>
            <a:ext cx="2286814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13085" cap="all" spc="284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05</a:t>
            </a:r>
            <a:endParaRPr lang="zh-CN" altLang="en-US" sz="13085" cap="all" spc="284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13"/>
          <p:cNvSpPr txBox="1"/>
          <p:nvPr/>
        </p:nvSpPr>
        <p:spPr>
          <a:xfrm>
            <a:off x="4884584" y="3844724"/>
            <a:ext cx="2322938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  <a:latin typeface="Aharoni" panose="02010803020104030203" pitchFamily="2" charset="-79"/>
                <a:ea typeface="微软雅黑" panose="020B0503020204020204" charset="-122"/>
                <a:cs typeface="Aharoni" panose="02010803020104030203" pitchFamily="2" charset="-79"/>
                <a:sym typeface="Arial" panose="020B0604020202020204" pitchFamily="34" charset="0"/>
              </a:rPr>
              <a:t>Conclusions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995011" y="4588871"/>
            <a:ext cx="210208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0" grpId="0"/>
      <p:bldP spid="10" grpId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5567" y="210548"/>
            <a:ext cx="3438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haroni" panose="02010803020104030203" pitchFamily="2" charset="-79"/>
                <a:ea typeface="华文仿宋" panose="02010600040101010101" pitchFamily="2" charset="-122"/>
                <a:cs typeface="Aharoni" panose="02010803020104030203" pitchFamily="2" charset="-79"/>
              </a:rPr>
              <a:t> Conclusions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90137" y="1709500"/>
            <a:ext cx="9643767" cy="222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在本文中，提出了一种用于合成现实人类轨迹的非参数生成模型。这是第一个采用非参数生成模型的轨迹合成工作，且提供的实验结果表明，该模型不仅保留了用于训练的轨迹的统计特征，而且还保留了它们的内在语义。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94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5567" y="210548"/>
            <a:ext cx="3438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haroni" panose="02010803020104030203" pitchFamily="2" charset="-79"/>
                <a:ea typeface="华文仿宋" panose="02010600040101010101" pitchFamily="2" charset="-122"/>
                <a:cs typeface="Aharoni" panose="02010803020104030203" pitchFamily="2" charset="-79"/>
              </a:rPr>
              <a:t>Future</a:t>
            </a:r>
            <a:r>
              <a:rPr lang="zh-CN" altLang="en-US" sz="2400" b="1" dirty="0">
                <a:latin typeface="Aharoni" panose="02010803020104030203" pitchFamily="2" charset="-79"/>
                <a:ea typeface="华文仿宋" panose="02010600040101010101" pitchFamily="2" charset="-122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latin typeface="Aharoni" panose="02010803020104030203" pitchFamily="2" charset="-79"/>
                <a:ea typeface="华文仿宋" panose="02010600040101010101" pitchFamily="2" charset="-122"/>
                <a:cs typeface="Aharoni" panose="02010803020104030203" pitchFamily="2" charset="-79"/>
              </a:rPr>
              <a:t>Work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881C809-DAF6-694D-9686-90E337F12B97}"/>
              </a:ext>
            </a:extLst>
          </p:cNvPr>
          <p:cNvGraphicFramePr>
            <a:graphicFrameLocks noGrp="1"/>
          </p:cNvGraphicFramePr>
          <p:nvPr/>
        </p:nvGraphicFramePr>
        <p:xfrm>
          <a:off x="1094451" y="1857650"/>
          <a:ext cx="2806218" cy="2077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406">
                  <a:extLst>
                    <a:ext uri="{9D8B030D-6E8A-4147-A177-3AD203B41FA5}">
                      <a16:colId xmlns:a16="http://schemas.microsoft.com/office/drawing/2014/main" val="1473154197"/>
                    </a:ext>
                  </a:extLst>
                </a:gridCol>
                <a:gridCol w="935406">
                  <a:extLst>
                    <a:ext uri="{9D8B030D-6E8A-4147-A177-3AD203B41FA5}">
                      <a16:colId xmlns:a16="http://schemas.microsoft.com/office/drawing/2014/main" val="3757325258"/>
                    </a:ext>
                  </a:extLst>
                </a:gridCol>
                <a:gridCol w="935406">
                  <a:extLst>
                    <a:ext uri="{9D8B030D-6E8A-4147-A177-3AD203B41FA5}">
                      <a16:colId xmlns:a16="http://schemas.microsoft.com/office/drawing/2014/main" val="2606281143"/>
                    </a:ext>
                  </a:extLst>
                </a:gridCol>
              </a:tblGrid>
              <a:tr h="692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019734"/>
                  </a:ext>
                </a:extLst>
              </a:tr>
              <a:tr h="692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792516"/>
                  </a:ext>
                </a:extLst>
              </a:tr>
              <a:tr h="692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612915"/>
                  </a:ext>
                </a:extLst>
              </a:tr>
            </a:tbl>
          </a:graphicData>
        </a:graphic>
      </p:graphicFrame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ACE158AF-F6BB-C14E-BC6A-3E6DCCF69BCA}"/>
              </a:ext>
            </a:extLst>
          </p:cNvPr>
          <p:cNvGraphicFramePr>
            <a:graphicFrameLocks noGrp="1"/>
          </p:cNvGraphicFramePr>
          <p:nvPr/>
        </p:nvGraphicFramePr>
        <p:xfrm>
          <a:off x="4692891" y="1857650"/>
          <a:ext cx="2806218" cy="2077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406">
                  <a:extLst>
                    <a:ext uri="{9D8B030D-6E8A-4147-A177-3AD203B41FA5}">
                      <a16:colId xmlns:a16="http://schemas.microsoft.com/office/drawing/2014/main" val="1473154197"/>
                    </a:ext>
                  </a:extLst>
                </a:gridCol>
                <a:gridCol w="935406">
                  <a:extLst>
                    <a:ext uri="{9D8B030D-6E8A-4147-A177-3AD203B41FA5}">
                      <a16:colId xmlns:a16="http://schemas.microsoft.com/office/drawing/2014/main" val="3757325258"/>
                    </a:ext>
                  </a:extLst>
                </a:gridCol>
                <a:gridCol w="935406">
                  <a:extLst>
                    <a:ext uri="{9D8B030D-6E8A-4147-A177-3AD203B41FA5}">
                      <a16:colId xmlns:a16="http://schemas.microsoft.com/office/drawing/2014/main" val="2606281143"/>
                    </a:ext>
                  </a:extLst>
                </a:gridCol>
              </a:tblGrid>
              <a:tr h="6925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19734"/>
                  </a:ext>
                </a:extLst>
              </a:tr>
              <a:tr h="6925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92516"/>
                  </a:ext>
                </a:extLst>
              </a:tr>
              <a:tr h="6925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612915"/>
                  </a:ext>
                </a:extLst>
              </a:tr>
            </a:tbl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F910B7F-80B7-B447-A412-28981025FAD1}"/>
              </a:ext>
            </a:extLst>
          </p:cNvPr>
          <p:cNvCxnSpPr>
            <a:cxnSpLocks/>
          </p:cNvCxnSpPr>
          <p:nvPr/>
        </p:nvCxnSpPr>
        <p:spPr>
          <a:xfrm>
            <a:off x="5046562" y="2083443"/>
            <a:ext cx="0" cy="6597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856B48D-239E-CF4B-A1E2-0375BA12D80F}"/>
              </a:ext>
            </a:extLst>
          </p:cNvPr>
          <p:cNvCxnSpPr>
            <a:cxnSpLocks/>
          </p:cNvCxnSpPr>
          <p:nvPr/>
        </p:nvCxnSpPr>
        <p:spPr>
          <a:xfrm flipV="1">
            <a:off x="5289744" y="2896521"/>
            <a:ext cx="806256" cy="2257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BF03401-3404-6B45-A1D0-8FB3D8CDDB89}"/>
              </a:ext>
            </a:extLst>
          </p:cNvPr>
          <p:cNvCxnSpPr>
            <a:cxnSpLocks/>
          </p:cNvCxnSpPr>
          <p:nvPr/>
        </p:nvCxnSpPr>
        <p:spPr>
          <a:xfrm>
            <a:off x="5046562" y="2743200"/>
            <a:ext cx="243068" cy="3791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3">
            <a:extLst>
              <a:ext uri="{FF2B5EF4-FFF2-40B4-BE49-F238E27FC236}">
                <a16:creationId xmlns:a16="http://schemas.microsoft.com/office/drawing/2014/main" id="{3AFDF6C4-603B-6D4A-BCDC-0F923E83AC72}"/>
              </a:ext>
            </a:extLst>
          </p:cNvPr>
          <p:cNvGraphicFramePr>
            <a:graphicFrameLocks noGrp="1"/>
          </p:cNvGraphicFramePr>
          <p:nvPr/>
        </p:nvGraphicFramePr>
        <p:xfrm>
          <a:off x="8086202" y="1857649"/>
          <a:ext cx="2806218" cy="2077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406">
                  <a:extLst>
                    <a:ext uri="{9D8B030D-6E8A-4147-A177-3AD203B41FA5}">
                      <a16:colId xmlns:a16="http://schemas.microsoft.com/office/drawing/2014/main" val="1473154197"/>
                    </a:ext>
                  </a:extLst>
                </a:gridCol>
                <a:gridCol w="935406">
                  <a:extLst>
                    <a:ext uri="{9D8B030D-6E8A-4147-A177-3AD203B41FA5}">
                      <a16:colId xmlns:a16="http://schemas.microsoft.com/office/drawing/2014/main" val="3757325258"/>
                    </a:ext>
                  </a:extLst>
                </a:gridCol>
                <a:gridCol w="935406">
                  <a:extLst>
                    <a:ext uri="{9D8B030D-6E8A-4147-A177-3AD203B41FA5}">
                      <a16:colId xmlns:a16="http://schemas.microsoft.com/office/drawing/2014/main" val="2606281143"/>
                    </a:ext>
                  </a:extLst>
                </a:gridCol>
              </a:tblGrid>
              <a:tr h="692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(7,1)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(0,0)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(0,0)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019734"/>
                  </a:ext>
                </a:extLst>
              </a:tr>
              <a:tr h="6925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(8,2)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(10,1)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(0,0)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792516"/>
                  </a:ext>
                </a:extLst>
              </a:tr>
              <a:tr h="6925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(0,0)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(0,0)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(0,0)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612915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DE1748C0-5C06-E94E-81F5-757885A34C1E}"/>
              </a:ext>
            </a:extLst>
          </p:cNvPr>
          <p:cNvSpPr txBox="1"/>
          <p:nvPr/>
        </p:nvSpPr>
        <p:spPr>
          <a:xfrm>
            <a:off x="4361840" y="1930121"/>
            <a:ext cx="806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7:00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453350-C414-FF47-9A61-0FF40A397F84}"/>
              </a:ext>
            </a:extLst>
          </p:cNvPr>
          <p:cNvSpPr txBox="1"/>
          <p:nvPr/>
        </p:nvSpPr>
        <p:spPr>
          <a:xfrm>
            <a:off x="4361840" y="2640085"/>
            <a:ext cx="806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8:00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26A2B93-A9DB-2349-82BA-72FD0A4BF4FD}"/>
              </a:ext>
            </a:extLst>
          </p:cNvPr>
          <p:cNvSpPr txBox="1"/>
          <p:nvPr/>
        </p:nvSpPr>
        <p:spPr>
          <a:xfrm>
            <a:off x="4784052" y="3103073"/>
            <a:ext cx="806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9:00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C20156A-7617-B74D-8682-A9B5F274F1F4}"/>
              </a:ext>
            </a:extLst>
          </p:cNvPr>
          <p:cNvSpPr txBox="1"/>
          <p:nvPr/>
        </p:nvSpPr>
        <p:spPr>
          <a:xfrm>
            <a:off x="5884610" y="2584253"/>
            <a:ext cx="806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10:00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732C2FE-CCB6-3F41-8845-DE342DADE4A5}"/>
              </a:ext>
            </a:extLst>
          </p:cNvPr>
          <p:cNvSpPr txBox="1"/>
          <p:nvPr/>
        </p:nvSpPr>
        <p:spPr>
          <a:xfrm>
            <a:off x="1007826" y="4558548"/>
            <a:ext cx="89116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确定网格的划分方式以及精度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为确定的网格加入独立的噪声（隐私预算），引入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GAN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使得其满足差分隐私证明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69ADB78-CF71-8E4A-8B6F-86397ADDD614}"/>
                  </a:ext>
                </a:extLst>
              </p:cNvPr>
              <p:cNvSpPr txBox="1"/>
              <p:nvPr/>
            </p:nvSpPr>
            <p:spPr>
              <a:xfrm>
                <a:off x="2834681" y="5804775"/>
                <a:ext cx="60998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smtClean="0">
                          <a:latin typeface="Cambria Math" panose="02040503050406030204" pitchFamily="18" charset="0"/>
                        </a:rPr>
                        <m:t>P</m:t>
                      </m:r>
                      <m:func>
                        <m:func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P</m:t>
                      </m:r>
                      <m:func>
                        <m:func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69ADB78-CF71-8E4A-8B6F-86397ADDD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81" y="5804775"/>
                <a:ext cx="6099858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FA33C69B-1185-8E49-9385-ED348E3AFF2A}"/>
              </a:ext>
            </a:extLst>
          </p:cNvPr>
          <p:cNvSpPr txBox="1"/>
          <p:nvPr/>
        </p:nvSpPr>
        <p:spPr>
          <a:xfrm>
            <a:off x="2945757" y="771392"/>
            <a:ext cx="609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i="0" dirty="0" err="1">
                <a:solidFill>
                  <a:srgbClr val="24292F"/>
                </a:solidFill>
                <a:effectLst/>
                <a:latin typeface="-apple-system"/>
              </a:rPr>
              <a:t>GeoLife</a:t>
            </a:r>
            <a:r>
              <a:rPr lang="en" altLang="zh-CN" b="0" i="0" dirty="0">
                <a:solidFill>
                  <a:srgbClr val="24292F"/>
                </a:solidFill>
                <a:effectLst/>
                <a:latin typeface="-apple-system"/>
              </a:rPr>
              <a:t>: This GPS trajectory dataset was collected by the MSRA </a:t>
            </a:r>
            <a:r>
              <a:rPr lang="en" altLang="zh-CN" b="0" i="0" dirty="0" err="1">
                <a:solidFill>
                  <a:srgbClr val="24292F"/>
                </a:solidFill>
                <a:effectLst/>
                <a:latin typeface="-apple-system"/>
              </a:rPr>
              <a:t>GeoLife</a:t>
            </a:r>
            <a:r>
              <a:rPr lang="en" altLang="zh-CN" b="0" i="0" dirty="0">
                <a:solidFill>
                  <a:srgbClr val="24292F"/>
                </a:solidFill>
                <a:effectLst/>
                <a:latin typeface="-apple-system"/>
              </a:rPr>
              <a:t> project with 182 users in a period of over five years.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922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>
            <a:off x="-936607" y="-456198"/>
            <a:ext cx="13332247" cy="12790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706100" y="372726"/>
            <a:ext cx="495300" cy="495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68300" sx="107000" sy="107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11906" y="1867287"/>
            <a:ext cx="2737290" cy="27372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49318" y="3028950"/>
            <a:ext cx="800100" cy="800100"/>
          </a:xfrm>
          <a:prstGeom prst="ellips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98899" y="1849609"/>
            <a:ext cx="4539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spc="400" dirty="0">
                <a:solidFill>
                  <a:srgbClr val="7E7E7E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汇报完毕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101324" y="3179156"/>
            <a:ext cx="8390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4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lt"/>
              </a:rPr>
              <a:t>Thanks for listening</a:t>
            </a:r>
            <a:endParaRPr lang="zh-CN" altLang="en-US" sz="6000" spc="400" dirty="0">
              <a:solidFill>
                <a:srgbClr val="404040"/>
              </a:solidFill>
              <a:latin typeface="Aharoni" panose="02010803020104030203" pitchFamily="2" charset="-79"/>
              <a:cs typeface="Aharoni" panose="02010803020104030203" pitchFamily="2" charset="-79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318553" y="5012840"/>
            <a:ext cx="1151725" cy="11517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68300" sx="107000" sy="10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274178" y="5542002"/>
            <a:ext cx="379981" cy="379981"/>
          </a:xfrm>
          <a:prstGeom prst="ellipse">
            <a:avLst/>
          </a:prstGeom>
          <a:solidFill>
            <a:srgbClr val="7E7E7E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5567" y="210548"/>
            <a:ext cx="3438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haroni" panose="02010803020104030203" pitchFamily="2" charset="-79"/>
                <a:ea typeface="华文仿宋" panose="02010600040101010101" pitchFamily="2" charset="-122"/>
                <a:cs typeface="Aharoni" panose="02010803020104030203" pitchFamily="2" charset="-79"/>
              </a:rPr>
              <a:t>Future</a:t>
            </a:r>
            <a:r>
              <a:rPr lang="zh-CN" altLang="en-US" sz="2400" b="1" dirty="0">
                <a:latin typeface="Aharoni" panose="02010803020104030203" pitchFamily="2" charset="-79"/>
                <a:ea typeface="华文仿宋" panose="02010600040101010101" pitchFamily="2" charset="-122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latin typeface="Aharoni" panose="02010803020104030203" pitchFamily="2" charset="-79"/>
                <a:ea typeface="华文仿宋" panose="02010600040101010101" pitchFamily="2" charset="-122"/>
                <a:cs typeface="Aharoni" panose="02010803020104030203" pitchFamily="2" charset="-79"/>
              </a:rPr>
              <a:t>Work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3303A6-AA22-7947-9396-82826DE80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568632"/>
            <a:ext cx="99187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下箭头 3">
            <a:extLst>
              <a:ext uri="{FF2B5EF4-FFF2-40B4-BE49-F238E27FC236}">
                <a16:creationId xmlns:a16="http://schemas.microsoft.com/office/drawing/2014/main" id="{CF1DEED4-A6FC-BA4F-A96F-653923C6EC38}"/>
              </a:ext>
            </a:extLst>
          </p:cNvPr>
          <p:cNvSpPr/>
          <p:nvPr/>
        </p:nvSpPr>
        <p:spPr>
          <a:xfrm>
            <a:off x="3913239" y="4296696"/>
            <a:ext cx="265471" cy="959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上箭头 4">
            <a:extLst>
              <a:ext uri="{FF2B5EF4-FFF2-40B4-BE49-F238E27FC236}">
                <a16:creationId xmlns:a16="http://schemas.microsoft.com/office/drawing/2014/main" id="{31131F1A-0071-3442-8C83-48313233A0B7}"/>
              </a:ext>
            </a:extLst>
          </p:cNvPr>
          <p:cNvSpPr/>
          <p:nvPr/>
        </p:nvSpPr>
        <p:spPr>
          <a:xfrm>
            <a:off x="7089058" y="943897"/>
            <a:ext cx="275303" cy="11405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C5B2BD-E6FE-5B4B-B392-C14B4B73C0C4}"/>
              </a:ext>
            </a:extLst>
          </p:cNvPr>
          <p:cNvSpPr txBox="1"/>
          <p:nvPr/>
        </p:nvSpPr>
        <p:spPr>
          <a:xfrm>
            <a:off x="3376560" y="5412880"/>
            <a:ext cx="493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假轨迹生成器：可用性训练、隐私性训练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632DFE-AB2F-A845-A1D9-20497D29BB3A}"/>
              </a:ext>
            </a:extLst>
          </p:cNvPr>
          <p:cNvSpPr txBox="1"/>
          <p:nvPr/>
        </p:nvSpPr>
        <p:spPr>
          <a:xfrm>
            <a:off x="6441879" y="4019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假轨迹识别器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B5BCB7C-19EB-C84F-A04E-2241DBF457C5}"/>
                  </a:ext>
                </a:extLst>
              </p:cNvPr>
              <p:cNvSpPr txBox="1"/>
              <p:nvPr/>
            </p:nvSpPr>
            <p:spPr>
              <a:xfrm>
                <a:off x="8414661" y="5276136"/>
                <a:ext cx="2186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oss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B5BCB7C-19EB-C84F-A04E-2241DBF45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661" y="5276136"/>
                <a:ext cx="2186432" cy="276999"/>
              </a:xfrm>
              <a:prstGeom prst="rect">
                <a:avLst/>
              </a:prstGeom>
              <a:blipFill>
                <a:blip r:embed="rId4"/>
                <a:stretch>
                  <a:fillRect l="-1734" t="-4348" r="-3468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FC24EF60-D442-A94E-BE5A-675996B6D5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51" t="43920"/>
          <a:stretch/>
        </p:blipFill>
        <p:spPr>
          <a:xfrm>
            <a:off x="1860047" y="5953727"/>
            <a:ext cx="9163664" cy="67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76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5567" y="210548"/>
            <a:ext cx="3438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haroni" panose="02010803020104030203" pitchFamily="2" charset="-79"/>
                <a:ea typeface="华文仿宋" panose="02010600040101010101" pitchFamily="2" charset="-122"/>
                <a:cs typeface="Aharoni" panose="02010803020104030203" pitchFamily="2" charset="-79"/>
              </a:rPr>
              <a:t> Experiments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2650" y="766445"/>
            <a:ext cx="798639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Experimental Results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5DED7A-DC8A-034D-A4CE-BBE578DB6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10" y="1418451"/>
            <a:ext cx="11265958" cy="45110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05A33C0-5D44-AD46-A231-0A51A6F16303}"/>
              </a:ext>
            </a:extLst>
          </p:cNvPr>
          <p:cNvSpPr txBox="1"/>
          <p:nvPr/>
        </p:nvSpPr>
        <p:spPr>
          <a:xfrm>
            <a:off x="882650" y="6091555"/>
            <a:ext cx="10477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elbow method, the optimal number of selected clustering is 3. </a:t>
            </a:r>
          </a:p>
        </p:txBody>
      </p:sp>
    </p:spTree>
    <p:extLst>
      <p:ext uri="{BB962C8B-B14F-4D97-AF65-F5344CB8AC3E}">
        <p14:creationId xmlns:p14="http://schemas.microsoft.com/office/powerpoint/2010/main" val="1563213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5567" y="210548"/>
            <a:ext cx="3438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haroni" panose="02010803020104030203" pitchFamily="2" charset="-79"/>
                <a:ea typeface="华文仿宋" panose="02010600040101010101" pitchFamily="2" charset="-122"/>
                <a:cs typeface="Aharoni" panose="02010803020104030203" pitchFamily="2" charset="-79"/>
              </a:rPr>
              <a:t> Experiments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2651" y="766445"/>
            <a:ext cx="377784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Experimental Results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911619-AB00-0042-B9EC-0D3AD7E81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508" y="2001199"/>
            <a:ext cx="5790251" cy="28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76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5567" y="210548"/>
            <a:ext cx="3438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haroni" panose="02010803020104030203" pitchFamily="2" charset="-79"/>
                <a:ea typeface="华文仿宋" panose="02010600040101010101" pitchFamily="2" charset="-122"/>
                <a:cs typeface="Aharoni" panose="02010803020104030203" pitchFamily="2" charset="-79"/>
              </a:rPr>
              <a:t> Conclusions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70218" y="714078"/>
            <a:ext cx="10383581" cy="658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Designed an application model of blockchain-enabled</a:t>
            </a:r>
            <a:r>
              <a:rPr lang="zh-CN" altLang="en-US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federated learning in </a:t>
            </a:r>
            <a:r>
              <a:rPr lang="en-US" altLang="zh-CN" sz="2400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IIoT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, and formulate our data protection aggregation scheme in </a:t>
            </a:r>
            <a:r>
              <a:rPr lang="en-US" altLang="zh-CN" sz="2400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IIoT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in order to solve the</a:t>
            </a:r>
            <a:r>
              <a:rPr lang="zh-CN" altLang="en-US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security problem in data sharing and model sharing;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Proposed the distributed K-means clustering based</a:t>
            </a:r>
            <a:r>
              <a:rPr lang="zh-CN" altLang="en-US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on differential privacy and homomorphic encryption, the</a:t>
            </a:r>
            <a:r>
              <a:rPr lang="zh-CN" altLang="en-US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distributed random forest with differential privacy and</a:t>
            </a:r>
            <a:r>
              <a:rPr lang="zh-CN" altLang="en-US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the distributed AdaBoost with homomorphic encryption;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Presented a data protection aggregation scheme based</a:t>
            </a:r>
            <a:r>
              <a:rPr lang="zh-CN" altLang="en-US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on the above methods, and provide the complete security</a:t>
            </a:r>
            <a:r>
              <a:rPr lang="zh-CN" altLang="en-US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analysis. Extensive experimental results confirm that our</a:t>
            </a:r>
            <a:r>
              <a:rPr lang="zh-CN" altLang="en-US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scheme and working mechanism have better performance</a:t>
            </a:r>
            <a:r>
              <a:rPr lang="zh-CN" altLang="en-US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in the selected indicators (such as accuracy and F1-Score).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altLang="zh-CN" sz="2400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1963" y="1350039"/>
            <a:ext cx="3168178" cy="3744210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63500" algn="l" rotWithShape="0">
              <a:prstClr val="black">
                <a:alpha val="40000"/>
              </a:prstClr>
            </a:outerShdw>
          </a:effectLst>
        </p:spPr>
        <p:txBody>
          <a:bodyPr lIns="578612" tIns="48192" rIns="96378" bIns="77103" anchor="ctr"/>
          <a:lstStyle/>
          <a:p>
            <a:pPr defTabSz="963295"/>
            <a:endParaRPr lang="zh-CN" altLang="en-US" sz="2530" kern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902645" y="1749680"/>
            <a:ext cx="2286814" cy="210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13085" cap="all" spc="284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13085" cap="all" spc="284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901930" y="4588871"/>
            <a:ext cx="236946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3"/>
          <p:cNvSpPr txBox="1"/>
          <p:nvPr/>
        </p:nvSpPr>
        <p:spPr>
          <a:xfrm>
            <a:off x="4884584" y="3844724"/>
            <a:ext cx="2375862" cy="49212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  <a:latin typeface="Aharoni" panose="02010803020104030203" pitchFamily="2" charset="-79"/>
                <a:ea typeface="微软雅黑" panose="020B0503020204020204" charset="-122"/>
                <a:cs typeface="Aharoni" panose="02010803020104030203" pitchFamily="2" charset="-79"/>
                <a:sym typeface="Arial" panose="020B0604020202020204" pitchFamily="34" charset="0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0" grpId="0"/>
      <p:bldP spid="10" grpId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5567" y="210548"/>
            <a:ext cx="3438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haroni" panose="02010803020104030203" pitchFamily="2" charset="-79"/>
                <a:ea typeface="华文仿宋" panose="02010600040101010101" pitchFamily="2" charset="-122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1205" y="728118"/>
            <a:ext cx="6095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Human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Trajectories</a:t>
            </a:r>
          </a:p>
        </p:txBody>
      </p:sp>
      <p:sp>
        <p:nvSpPr>
          <p:cNvPr id="3" name="AutoShape 6" descr="UCU-SoftServe Research Group — Project 5">
            <a:extLst>
              <a:ext uri="{FF2B5EF4-FFF2-40B4-BE49-F238E27FC236}">
                <a16:creationId xmlns:a16="http://schemas.microsoft.com/office/drawing/2014/main" id="{2CCFE3E4-2C4E-4CAB-8476-B9BD619BBC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AutoShape 2" descr="What is Industrial Internet of Things (IIoT)? | TIBCO Software">
            <a:extLst>
              <a:ext uri="{FF2B5EF4-FFF2-40B4-BE49-F238E27FC236}">
                <a16:creationId xmlns:a16="http://schemas.microsoft.com/office/drawing/2014/main" id="{E2CE5181-38A8-5243-9FBC-D5B713F033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510672" cy="251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858A9D-B39A-2541-B54D-D500B5355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98" y="1189783"/>
            <a:ext cx="5043062" cy="53935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101E551-2C5F-1447-A2F2-87870157CBA6}"/>
              </a:ext>
            </a:extLst>
          </p:cNvPr>
          <p:cNvSpPr txBox="1"/>
          <p:nvPr/>
        </p:nvSpPr>
        <p:spPr>
          <a:xfrm>
            <a:off x="6462529" y="1110559"/>
            <a:ext cx="5043061" cy="5019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轨迹生成中的难点：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）轨迹状态空间很大；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）轨迹具有很强的独一无二性，很难找到两个轨迹完全相同的人；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）轨迹具有相似的隐式语义，比如上班、下班、旅游，需要用有效的表征刻画出这些相似的语义来；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）轨迹序列内的位置相关性与轨迹间的相关性难以显式定义。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32B79864-C15C-D143-B86B-ABA155B70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05" y="4115733"/>
            <a:ext cx="7311151" cy="10535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5567" y="210548"/>
            <a:ext cx="3438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haroni" panose="02010803020104030203" pitchFamily="2" charset="-79"/>
                <a:ea typeface="华文仿宋" panose="02010600040101010101" pitchFamily="2" charset="-122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1205" y="728118"/>
            <a:ext cx="6095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Problem Deﬁnition</a:t>
            </a:r>
          </a:p>
        </p:txBody>
      </p:sp>
      <p:sp>
        <p:nvSpPr>
          <p:cNvPr id="3" name="AutoShape 6" descr="UCU-SoftServe Research Group — Project 5">
            <a:extLst>
              <a:ext uri="{FF2B5EF4-FFF2-40B4-BE49-F238E27FC236}">
                <a16:creationId xmlns:a16="http://schemas.microsoft.com/office/drawing/2014/main" id="{2CCFE3E4-2C4E-4CAB-8476-B9BD619BBC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B73EF6-63A9-F142-A1E2-A6C15FCC2144}"/>
              </a:ext>
            </a:extLst>
          </p:cNvPr>
          <p:cNvSpPr txBox="1"/>
          <p:nvPr/>
        </p:nvSpPr>
        <p:spPr>
          <a:xfrm>
            <a:off x="857764" y="3623886"/>
            <a:ext cx="90219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一种易于处理的方法是使用序列模型，它将联合概率分解为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13C927-2500-3542-B9EB-90E728F83CDE}"/>
                  </a:ext>
                </a:extLst>
              </p:cNvPr>
              <p:cNvSpPr txBox="1"/>
              <p:nvPr/>
            </p:nvSpPr>
            <p:spPr>
              <a:xfrm>
                <a:off x="857764" y="1139761"/>
                <a:ext cx="10693770" cy="107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设</a:t>
                </a:r>
                <a:r>
                  <a:rPr lang="en-US" altLang="zh-CN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SimSun" panose="02010600030101010101" pitchFamily="2" charset="-122"/>
                        <a:ea typeface="SimSun" panose="02010600030101010101" pitchFamily="2" charset="-122"/>
                      </a:rPr>
                      <m:t>Traj</m:t>
                    </m:r>
                    <m:r>
                      <a:rPr lang="en-US" altLang="zh-CN" sz="2400">
                        <a:latin typeface="SimSun" panose="02010600030101010101" pitchFamily="2" charset="-122"/>
                        <a:ea typeface="SimSun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altLang="zh-CN" sz="2400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altLang="zh-CN" sz="2400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altLang="zh-CN" sz="2400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𝑦</m:t>
                        </m:r>
                        <m:sSub>
                          <m:sSubPr>
                            <m:ctrlPr>
                              <a:rPr lang="zh-CN" altLang="zh-CN" sz="2400">
                                <a:latin typeface="SimSun" panose="02010600030101010101" pitchFamily="2" charset="-122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SimSun" panose="02010600030101010101" pitchFamily="2" charset="-122"/>
                                <a:ea typeface="SimSun" panose="02010600030101010101" pitchFamily="2" charset="-122"/>
                              </a:rPr>
                              <m:t>)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400">
                                    <a:latin typeface="SimSun" panose="02010600030101010101" pitchFamily="2" charset="-122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SimSun" panose="02010600030101010101" pitchFamily="2" charset="-122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SimSun" panose="02010600030101010101" pitchFamily="2" charset="-122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,…,(</m:t>
                        </m:r>
                        <m:r>
                          <a:rPr lang="en-US" altLang="zh-CN" sz="2400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𝑥</m:t>
                        </m:r>
                        <m:r>
                          <a:rPr lang="en-US" altLang="zh-CN" sz="2400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altLang="zh-CN" sz="2400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𝑦</m:t>
                        </m:r>
                        <m:sSub>
                          <m:sSubPr>
                            <m:ctrlPr>
                              <a:rPr lang="zh-CN" altLang="zh-CN" sz="2400">
                                <a:latin typeface="SimSun" panose="02010600030101010101" pitchFamily="2" charset="-122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SimSun" panose="02010600030101010101" pitchFamily="2" charset="-122"/>
                                <a:ea typeface="SimSun" panose="02010600030101010101" pitchFamily="2" charset="-122"/>
                              </a:rPr>
                              <m:t>)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400">
                                    <a:latin typeface="SimSun" panose="02010600030101010101" pitchFamily="2" charset="-122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SimSun" panose="02010600030101010101" pitchFamily="2" charset="-122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SimSun" panose="02010600030101010101" pitchFamily="2" charset="-122"/>
                                    <a:ea typeface="SimSun" panose="02010600030101010101" pitchFamily="2" charset="-122"/>
                                  </a:rPr>
                                  <m:t>𝑇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CN" altLang="en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，</a:t>
                </a:r>
                <a:r>
                  <a:rPr lang="zh-CN" altLang="en-US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SimSun" panose="02010600030101010101" pitchFamily="2" charset="-122"/>
                        <a:ea typeface="SimSun" panose="02010600030101010101" pitchFamily="2" charset="-122"/>
                      </a:rPr>
                      <m:t>(</m:t>
                    </m:r>
                    <m:r>
                      <a:rPr lang="en-US" altLang="zh-CN" sz="2400">
                        <a:latin typeface="SimSun" panose="02010600030101010101" pitchFamily="2" charset="-122"/>
                        <a:ea typeface="SimSun" panose="02010600030101010101" pitchFamily="2" charset="-122"/>
                      </a:rPr>
                      <m:t>𝑥</m:t>
                    </m:r>
                    <m:r>
                      <a:rPr lang="en-US" altLang="zh-CN" sz="2400">
                        <a:latin typeface="SimSun" panose="02010600030101010101" pitchFamily="2" charset="-122"/>
                        <a:ea typeface="SimSun" panose="02010600030101010101" pitchFamily="2" charset="-122"/>
                      </a:rPr>
                      <m:t>,</m:t>
                    </m:r>
                    <m:r>
                      <a:rPr lang="en-US" altLang="zh-CN" sz="2400">
                        <a:latin typeface="SimSun" panose="02010600030101010101" pitchFamily="2" charset="-122"/>
                        <a:ea typeface="SimSun" panose="02010600030101010101" pitchFamily="2" charset="-122"/>
                      </a:rPr>
                      <m:t>𝑦</m:t>
                    </m:r>
                    <m:sSub>
                      <m:sSubPr>
                        <m:ctrlPr>
                          <a:rPr lang="zh-CN" altLang="zh-CN" sz="2400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)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>
                                <a:latin typeface="SimSun" panose="02010600030101010101" pitchFamily="2" charset="-122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SimSun" panose="02010600030101010101" pitchFamily="2" charset="-122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>
                                <a:latin typeface="SimSun" panose="02010600030101010101" pitchFamily="2" charset="-122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是一个位置轨迹，是对时间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处于坐标为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SimSun" panose="02010600030101010101" pitchFamily="2" charset="-122"/>
                        <a:ea typeface="SimSun" panose="02010600030101010101" pitchFamily="2" charset="-122"/>
                      </a:rPr>
                      <m:t>(</m:t>
                    </m:r>
                    <m:r>
                      <a:rPr lang="en-US" altLang="zh-CN" sz="2400">
                        <a:latin typeface="SimSun" panose="02010600030101010101" pitchFamily="2" charset="-122"/>
                        <a:ea typeface="SimSun" panose="02010600030101010101" pitchFamily="2" charset="-122"/>
                      </a:rPr>
                      <m:t>𝑥</m:t>
                    </m:r>
                    <m:r>
                      <a:rPr lang="en-US" altLang="zh-CN" sz="2400">
                        <a:latin typeface="SimSun" panose="02010600030101010101" pitchFamily="2" charset="-122"/>
                        <a:ea typeface="SimSun" panose="02010600030101010101" pitchFamily="2" charset="-122"/>
                      </a:rPr>
                      <m:t>,</m:t>
                    </m:r>
                    <m:r>
                      <a:rPr lang="en-US" altLang="zh-CN" sz="2400">
                        <a:latin typeface="SimSun" panose="02010600030101010101" pitchFamily="2" charset="-122"/>
                        <a:ea typeface="SimSun" panose="02010600030101010101" pitchFamily="2" charset="-122"/>
                      </a:rPr>
                      <m:t>𝑦</m:t>
                    </m:r>
                    <m:r>
                      <a:rPr lang="en-US" altLang="zh-CN" sz="2400">
                        <a:latin typeface="SimSun" panose="02010600030101010101" pitchFamily="2" charset="-122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的位置的访问。</a:t>
                </a:r>
                <a:endParaRPr lang="en-US" altLang="zh-CN" sz="2400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13C927-2500-3542-B9EB-90E728F8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64" y="1139761"/>
                <a:ext cx="10693770" cy="1075423"/>
              </a:xfrm>
              <a:prstGeom prst="rect">
                <a:avLst/>
              </a:prstGeom>
              <a:blipFill>
                <a:blip r:embed="rId4"/>
                <a:stretch>
                  <a:fillRect l="-830"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0610AA6B-48B0-A140-A4C8-C6298C765F43}"/>
              </a:ext>
            </a:extLst>
          </p:cNvPr>
          <p:cNvSpPr txBox="1"/>
          <p:nvPr/>
        </p:nvSpPr>
        <p:spPr>
          <a:xfrm>
            <a:off x="857764" y="2275467"/>
            <a:ext cx="107812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difﬁcult, if not impossible, to directly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and learn the joint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distribution p(Traj),</a:t>
            </a:r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especially for large T, without making independence assumptions about location visits.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E31AF4-4242-9142-B440-8B6547D5D812}"/>
              </a:ext>
            </a:extLst>
          </p:cNvPr>
          <p:cNvSpPr txBox="1"/>
          <p:nvPr/>
        </p:nvSpPr>
        <p:spPr>
          <a:xfrm>
            <a:off x="857765" y="5040384"/>
            <a:ext cx="10781272" cy="1464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在本文中，通过将传统的时间表示法更改为位置表示法。这意味着，我们不是询问给定时间的访问发生在哪里，而是询问给定位置的访问发生（或不发生）的时间和时间。</a:t>
            </a:r>
          </a:p>
        </p:txBody>
      </p:sp>
    </p:spTree>
    <p:extLst>
      <p:ext uri="{BB962C8B-B14F-4D97-AF65-F5344CB8AC3E}">
        <p14:creationId xmlns:p14="http://schemas.microsoft.com/office/powerpoint/2010/main" val="170020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5567" y="210548"/>
            <a:ext cx="3438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haroni" panose="02010803020104030203" pitchFamily="2" charset="-79"/>
                <a:ea typeface="华文仿宋" panose="02010600040101010101" pitchFamily="2" charset="-122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1205" y="728118"/>
            <a:ext cx="6095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Proposed Algorithm </a:t>
            </a:r>
          </a:p>
        </p:txBody>
      </p:sp>
      <p:sp>
        <p:nvSpPr>
          <p:cNvPr id="3" name="AutoShape 6" descr="UCU-SoftServe Research Group — Project 5">
            <a:extLst>
              <a:ext uri="{FF2B5EF4-FFF2-40B4-BE49-F238E27FC236}">
                <a16:creationId xmlns:a16="http://schemas.microsoft.com/office/drawing/2014/main" id="{2CCFE3E4-2C4E-4CAB-8476-B9BD619BBC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AutoShape 2" descr="What is Industrial Internet of Things (IIoT)? | TIBCO Software">
            <a:extLst>
              <a:ext uri="{FF2B5EF4-FFF2-40B4-BE49-F238E27FC236}">
                <a16:creationId xmlns:a16="http://schemas.microsoft.com/office/drawing/2014/main" id="{E2CE5181-38A8-5243-9FBC-D5B713F033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510672" cy="251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527820-2055-BD43-8F21-BD2183AFE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695"/>
          <a:stretch/>
        </p:blipFill>
        <p:spPr>
          <a:xfrm>
            <a:off x="898395" y="1246978"/>
            <a:ext cx="10700009" cy="45197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F1BAC2B-C8ED-2A47-843D-ACF79F2D123D}"/>
              </a:ext>
            </a:extLst>
          </p:cNvPr>
          <p:cNvSpPr txBox="1"/>
          <p:nvPr/>
        </p:nvSpPr>
        <p:spPr>
          <a:xfrm>
            <a:off x="619244" y="5768389"/>
            <a:ext cx="114300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移动性样本可以看作是轨迹在二维地图上的“绘制”，其中每个像素代表一个特定的位置，像素的值是访问的时间和持续时间。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401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1963" y="1350039"/>
            <a:ext cx="3168178" cy="3744210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63500" algn="l" rotWithShape="0">
              <a:prstClr val="black">
                <a:alpha val="40000"/>
              </a:prstClr>
            </a:outerShdw>
          </a:effectLst>
        </p:spPr>
        <p:txBody>
          <a:bodyPr lIns="578612" tIns="48192" rIns="96378" bIns="77103" anchor="ctr"/>
          <a:lstStyle/>
          <a:p>
            <a:pPr defTabSz="963295"/>
            <a:endParaRPr lang="zh-CN" altLang="en-US" sz="2530" kern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902645" y="1749680"/>
            <a:ext cx="2286814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13085" cap="all" spc="284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13085" cap="all" spc="284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13"/>
          <p:cNvSpPr txBox="1"/>
          <p:nvPr/>
        </p:nvSpPr>
        <p:spPr>
          <a:xfrm>
            <a:off x="4902999" y="3823388"/>
            <a:ext cx="2322938" cy="43053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haroni" panose="02010803020104030203" pitchFamily="2" charset="-79"/>
                <a:ea typeface="微软雅黑" panose="020B0503020204020204" charset="-122"/>
                <a:cs typeface="Aharoni" panose="02010803020104030203" pitchFamily="2" charset="-79"/>
                <a:sym typeface="Arial" panose="020B0604020202020204" pitchFamily="34" charset="0"/>
              </a:rPr>
              <a:t>Preliminaries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995011" y="4497431"/>
            <a:ext cx="210208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0" grpId="0"/>
      <p:bldP spid="10" grpId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5567" y="210548"/>
            <a:ext cx="343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haroni" panose="02010803020104030203" pitchFamily="2" charset="-79"/>
                <a:ea typeface="微软雅黑" panose="020B0503020204020204" charset="-122"/>
                <a:cs typeface="Aharoni" panose="02010803020104030203" pitchFamily="2" charset="-79"/>
                <a:sym typeface="Arial" panose="020B0604020202020204" pitchFamily="34" charset="0"/>
              </a:rPr>
              <a:t>Preliminaries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82650" y="727117"/>
            <a:ext cx="79863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 Generative Adversarial Network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1A7465-36E4-3645-AB44-2BA13986A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26" y="1188782"/>
            <a:ext cx="8771441" cy="405318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97A0072-6532-CD48-BA63-74CFA71C4502}"/>
              </a:ext>
            </a:extLst>
          </p:cNvPr>
          <p:cNvSpPr txBox="1"/>
          <p:nvPr/>
        </p:nvSpPr>
        <p:spPr>
          <a:xfrm>
            <a:off x="882650" y="5415586"/>
            <a:ext cx="102841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原理：一个称为生成器的神经网络和一个称为判别器的神经网络。生成器试图通过生成看起来真实的图像来欺骗鉴别器，而鉴别器则试图区分真假图像。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5567" y="210548"/>
            <a:ext cx="343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haroni" panose="02010803020104030203" pitchFamily="2" charset="-79"/>
                <a:ea typeface="微软雅黑" panose="020B0503020204020204" charset="-122"/>
                <a:cs typeface="Aharoni" panose="02010803020104030203" pitchFamily="2" charset="-79"/>
                <a:sym typeface="Arial" panose="020B0604020202020204" pitchFamily="34" charset="0"/>
              </a:rPr>
              <a:t>Preliminaries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82650" y="727117"/>
            <a:ext cx="79863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 Mathematically: the two-player minimax game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quation (1)">
            <a:extLst>
              <a:ext uri="{FF2B5EF4-FFF2-40B4-BE49-F238E27FC236}">
                <a16:creationId xmlns:a16="http://schemas.microsoft.com/office/drawing/2014/main" id="{4604D70B-4A8A-7349-AC84-10DD83815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87" y="2246747"/>
            <a:ext cx="9091249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B7BC4A-9C88-DC41-8311-8A678E19EA97}"/>
              </a:ext>
            </a:extLst>
          </p:cNvPr>
          <p:cNvSpPr txBox="1"/>
          <p:nvPr/>
        </p:nvSpPr>
        <p:spPr>
          <a:xfrm>
            <a:off x="1351289" y="1558114"/>
            <a:ext cx="9528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生成器 G 和判别器 D 在极小极大对抗中进行联合训练。其目标函数为：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63DB7B-E67B-EC44-9AA7-A8643178DD08}"/>
              </a:ext>
            </a:extLst>
          </p:cNvPr>
          <p:cNvSpPr txBox="1"/>
          <p:nvPr/>
        </p:nvSpPr>
        <p:spPr>
          <a:xfrm>
            <a:off x="1270267" y="3450711"/>
            <a:ext cx="10498237" cy="2792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其中 θ_g 是 G 的参数，θ_d 是 D 的参数。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在下文中，将 D_{θ_d} 简称为 D，将 G_{θ_g} 简称为 G。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根据定义，D 在区间 [0, 1] 中输出真实图像的似然性：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• 如果 D 认为 x 是真实数据，则 D(x) 等于 1（或接近 1），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• 如果 D 认为 x 是假数据（例如生成的数据），则 D(x) 等于 0（或接近 0）。</a:t>
            </a:r>
          </a:p>
        </p:txBody>
      </p:sp>
    </p:spTree>
    <p:extLst>
      <p:ext uri="{BB962C8B-B14F-4D97-AF65-F5344CB8AC3E}">
        <p14:creationId xmlns:p14="http://schemas.microsoft.com/office/powerpoint/2010/main" val="15689026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6|0.6|0.6|0.5|0.4|0.6|0.4|0.7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16582</TotalTime>
  <Words>1665</Words>
  <Application>Microsoft Macintosh PowerPoint</Application>
  <PresentationFormat>宽屏</PresentationFormat>
  <Paragraphs>179</Paragraphs>
  <Slides>27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-apple-system</vt:lpstr>
      <vt:lpstr>等线</vt:lpstr>
      <vt:lpstr>华文仿宋</vt:lpstr>
      <vt:lpstr>SimSun</vt:lpstr>
      <vt:lpstr>Aharoni</vt:lpstr>
      <vt:lpstr>Arial</vt:lpstr>
      <vt:lpstr>Calibri</vt:lpstr>
      <vt:lpstr>Cambria Math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huang qihan</cp:lastModifiedBy>
  <cp:revision>122</cp:revision>
  <dcterms:created xsi:type="dcterms:W3CDTF">2021-09-25T12:41:00Z</dcterms:created>
  <dcterms:modified xsi:type="dcterms:W3CDTF">2022-04-29T06:25:34Z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25A55A8AE9F14CADB5EDE85242C8445F</vt:lpwstr>
  </property>
  <property fmtid="{D5CDD505-2E9C-101B-9397-08002B2CF9AE}" pid="3" name="KSOProductBuildVer">
    <vt:lpwstr>2052-11.1.0.11045</vt:lpwstr>
  </property>
</Properties>
</file>