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82" r:id="rId2"/>
    <p:sldId id="257" r:id="rId3"/>
    <p:sldId id="259" r:id="rId4"/>
    <p:sldId id="265" r:id="rId5"/>
    <p:sldId id="335" r:id="rId6"/>
    <p:sldId id="338" r:id="rId7"/>
    <p:sldId id="299" r:id="rId8"/>
    <p:sldId id="301" r:id="rId9"/>
    <p:sldId id="348" r:id="rId10"/>
    <p:sldId id="371" r:id="rId11"/>
    <p:sldId id="374" r:id="rId12"/>
    <p:sldId id="372" r:id="rId13"/>
    <p:sldId id="339" r:id="rId14"/>
    <p:sldId id="373" r:id="rId15"/>
    <p:sldId id="303" r:id="rId16"/>
    <p:sldId id="305" r:id="rId17"/>
    <p:sldId id="329" r:id="rId18"/>
    <p:sldId id="375" r:id="rId19"/>
    <p:sldId id="328" r:id="rId20"/>
    <p:sldId id="330" r:id="rId21"/>
    <p:sldId id="376" r:id="rId22"/>
    <p:sldId id="377" r:id="rId23"/>
    <p:sldId id="378" r:id="rId24"/>
    <p:sldId id="379" r:id="rId25"/>
    <p:sldId id="307" r:id="rId26"/>
    <p:sldId id="347" r:id="rId27"/>
    <p:sldId id="351" r:id="rId28"/>
    <p:sldId id="352" r:id="rId29"/>
    <p:sldId id="350" r:id="rId30"/>
    <p:sldId id="353" r:id="rId31"/>
    <p:sldId id="357" r:id="rId32"/>
    <p:sldId id="363" r:id="rId33"/>
    <p:sldId id="380" r:id="rId34"/>
    <p:sldId id="366" r:id="rId35"/>
    <p:sldId id="370" r:id="rId36"/>
    <p:sldId id="294" r:id="rId37"/>
    <p:sldId id="29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F262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41" autoAdjust="0"/>
  </p:normalViewPr>
  <p:slideViewPr>
    <p:cSldViewPr>
      <p:cViewPr varScale="1">
        <p:scale>
          <a:sx n="91" d="100"/>
          <a:sy n="91" d="100"/>
        </p:scale>
        <p:origin x="980" y="64"/>
      </p:cViewPr>
      <p:guideLst>
        <p:guide orient="horz" pos="21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DF299-8D82-4AD8-83F3-2B5F0789BBE3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7E17-8024-413F-BE36-461DB69062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6EDD-2135-7E49-98C7-5315B61109B6}" type="datetimeFigureOut">
              <a:rPr kumimoji="1" lang="zh-CN" altLang="en-US" smtClean="0"/>
              <a:pPr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8914-CA13-C340-895B-0D3E42ADAF6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50410PPT有改动-02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738"/>
            <a:ext cx="9144000" cy="68696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1"/>
          <p:cNvSpPr>
            <a:spLocks noChangeArrowheads="1"/>
          </p:cNvSpPr>
          <p:nvPr/>
        </p:nvSpPr>
        <p:spPr bwMode="auto">
          <a:xfrm>
            <a:off x="7740220" y="494110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2015.4.7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492896"/>
            <a:ext cx="61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SAT grammar learning</a:t>
            </a:r>
            <a:endParaRPr lang="zh-CN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10" y="4941105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By Theos Huang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484784"/>
            <a:ext cx="9144000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如果比较的对象是个复数概念，则第二个比较对象要用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those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而不是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that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来指代第一个比较对象。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</a:rPr>
              <a:t>   </a:t>
            </a:r>
            <a:r>
              <a:rPr lang="zh-CN" altLang="en-US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The contents of this book are more interesting than those of that book.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在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有关比较的试题中，作比较的两部分一定要具有可比性。这是以汉语为母语的学生的一个难点。在表达比较时，汉语经常使用省略形式，但在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看来，这种省略就使比较对象之间缺乏可比性。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在比较对象为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A of B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的结构中，第二个比较对象在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中采用省略形式，所以在做题时，要</a:t>
            </a:r>
            <a:r>
              <a:rPr lang="zh-CN" altLang="en-US" sz="2400" u="sng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找出具有</a:t>
            </a:r>
            <a:r>
              <a:rPr lang="zh-CN" altLang="en-US" sz="2400" u="sng" dirty="0">
                <a:solidFill>
                  <a:srgbClr val="000066"/>
                </a:solidFill>
                <a:latin typeface="Arial Narrow" pitchFamily="2" charset="0"/>
              </a:rPr>
              <a:t>that of / those of</a:t>
            </a:r>
            <a:r>
              <a:rPr lang="zh-CN" altLang="en-US" sz="2400" u="sng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形式的句子部分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273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2.2.2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关于like / unlike / similar to / compared with / in comparison with的问题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060848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</a:rPr>
              <a:t>这五个单词或词组若在句中出现，就要首先考虑可比性的问题。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</a:rPr>
              <a:t>    </a:t>
            </a:r>
            <a:r>
              <a:rPr lang="zh-CN" altLang="en-US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Like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</a:rPr>
              <a:t>Mary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,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</a:rPr>
              <a:t>Judy’s Legs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 are also long.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句中划线部分显然不可比，应把</a:t>
            </a:r>
            <a:r>
              <a:rPr lang="zh-CN" altLang="en-US" sz="2400" dirty="0">
                <a:latin typeface="Arial Narrow" pitchFamily="2" charset="0"/>
              </a:rPr>
              <a:t>Mary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改为</a:t>
            </a:r>
            <a:r>
              <a:rPr lang="zh-CN" altLang="en-US" sz="2400" dirty="0">
                <a:latin typeface="Arial Narrow" pitchFamily="2" charset="0"/>
              </a:rPr>
              <a:t>Mary’s (legs)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在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的考题中，常常用上述五个词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(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组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开头，在其后加一个名词，而该名词的性质又和句子的主语不同，以此迷惑考生。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Arial" pitchFamily="34" charset="0"/>
              </a:rPr>
              <a:t>Compared with Tom, the works of Allen are more intelligent.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 句子</a:t>
            </a:r>
            <a:r>
              <a:rPr lang="zh-CN" altLang="en-US" sz="2400" dirty="0">
                <a:latin typeface="Arial Narrow" pitchFamily="2" charset="0"/>
              </a:rPr>
              <a:t>compared with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后面的名词</a:t>
            </a:r>
            <a:r>
              <a:rPr lang="zh-CN" altLang="en-US" sz="2400" dirty="0">
                <a:latin typeface="Arial Narrow" pitchFamily="2" charset="0"/>
              </a:rPr>
              <a:t>Tom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为“人”，而句中的主语是“</a:t>
            </a:r>
            <a:r>
              <a:rPr lang="zh-CN" altLang="en-US" sz="2400" dirty="0">
                <a:latin typeface="Arial Narrow" pitchFamily="2" charset="0"/>
              </a:rPr>
              <a:t>the works of Allen”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，为“物”，两者显然不可比。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 应把</a:t>
            </a:r>
            <a:r>
              <a:rPr lang="zh-CN" altLang="en-US" sz="2400" dirty="0">
                <a:latin typeface="Arial Narrow" pitchFamily="2" charset="0"/>
              </a:rPr>
              <a:t>Tom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改为</a:t>
            </a:r>
            <a:r>
              <a:rPr lang="zh-CN" altLang="en-US" sz="2400" dirty="0">
                <a:latin typeface="Arial Narrow" pitchFamily="2" charset="0"/>
              </a:rPr>
              <a:t>those of Tom.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2.2.3 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关于比较结构中补助动词的问题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44824"/>
            <a:ext cx="9036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在比较结构的第二部分中，主语后面常要补一个助动词，以使比较对象更加清楚。请比较：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</a:rPr>
              <a:t>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I love Mary more than my parents.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     I love Mary more than my parents do.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一般而言，当两个主语部分作比较时，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倾向于在第二个主语后加上助动词。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例外情况是第一个主语后没有宾语，如：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Arial" pitchFamily="34" charset="0"/>
              </a:rPr>
              <a:t>     I run more quickly than you.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 此句中只能是</a:t>
            </a:r>
            <a:r>
              <a:rPr lang="zh-CN" altLang="en-US" sz="2400" dirty="0">
                <a:latin typeface="Arial Narrow" pitchFamily="2" charset="0"/>
              </a:rPr>
              <a:t>I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和</a:t>
            </a:r>
            <a:r>
              <a:rPr lang="zh-CN" altLang="en-US" sz="2400" dirty="0">
                <a:latin typeface="Arial Narrow" pitchFamily="2" charset="0"/>
              </a:rPr>
              <a:t>you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作比较，不会产生歧义。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请看下列例句中补助动词的用法：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solidFill>
                  <a:srgbClr val="CC0066"/>
                </a:solidFill>
                <a:latin typeface="Arial Narrow" pitchFamily="2" charset="0"/>
              </a:rPr>
              <a:t>     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Yesterday I went to the cinema earlier than they </a:t>
            </a:r>
            <a:r>
              <a:rPr lang="zh-CN" altLang="en-US" u="sng" dirty="0">
                <a:solidFill>
                  <a:srgbClr val="CC0066"/>
                </a:solidFill>
                <a:latin typeface="Comic Sans MS" pitchFamily="66" charset="0"/>
              </a:rPr>
              <a:t>did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     I do my homework better than Lily </a:t>
            </a:r>
            <a:r>
              <a:rPr lang="zh-CN" altLang="en-US" u="sng" dirty="0">
                <a:solidFill>
                  <a:srgbClr val="CC0066"/>
                </a:solidFill>
                <a:latin typeface="Comic Sans MS" pitchFamily="66" charset="0"/>
              </a:rPr>
              <a:t>does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  <a:ea typeface="宋体" pitchFamily="2" charset="-122"/>
              </a:rPr>
              <a:t>     T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hey work harder than I </a:t>
            </a:r>
            <a:r>
              <a:rPr lang="zh-CN" altLang="en-US" u="sng" dirty="0">
                <a:solidFill>
                  <a:srgbClr val="CC0066"/>
                </a:solidFill>
                <a:latin typeface="Comic Sans MS" pitchFamily="66" charset="0"/>
              </a:rPr>
              <a:t>do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     I can write better than you </a:t>
            </a:r>
            <a:r>
              <a:rPr lang="zh-CN" altLang="en-US" u="sng" dirty="0">
                <a:solidFill>
                  <a:srgbClr val="CC0066"/>
                </a:solidFill>
                <a:latin typeface="Comic Sans MS" pitchFamily="66" charset="0"/>
              </a:rPr>
              <a:t>can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     She is studying SAT harder than I </a:t>
            </a:r>
            <a:r>
              <a:rPr lang="zh-CN" altLang="en-US" u="sng" dirty="0">
                <a:solidFill>
                  <a:srgbClr val="CC0066"/>
                </a:solidFill>
                <a:latin typeface="Comic Sans MS" pitchFamily="66" charset="0"/>
              </a:rPr>
              <a:t>am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值得注意的是，在</a:t>
            </a:r>
            <a:r>
              <a:rPr lang="zh-CN" altLang="en-US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这一类考题中，当第二个主语过长时，常常把助动词放在第二个主语前。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solidFill>
                  <a:srgbClr val="CC0066"/>
                </a:solidFill>
                <a:latin typeface="Arial Narrow" pitchFamily="2" charset="0"/>
              </a:rPr>
              <a:t>    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The air outside has a higher concentration rate than </a:t>
            </a:r>
            <a:r>
              <a:rPr lang="zh-CN" altLang="en-US" u="sng" dirty="0">
                <a:solidFill>
                  <a:srgbClr val="CC0066"/>
                </a:solidFill>
                <a:latin typeface="Comic Sans MS" pitchFamily="66" charset="0"/>
              </a:rPr>
              <a:t>does</a:t>
            </a:r>
            <a:r>
              <a:rPr lang="zh-CN" altLang="en-US" dirty="0">
                <a:solidFill>
                  <a:srgbClr val="CC0066"/>
                </a:solidFill>
                <a:latin typeface="Comic Sans MS" pitchFamily="66" charset="0"/>
              </a:rPr>
              <a:t> the air inside the room.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dirty="0">
                <a:latin typeface="Arial Narrow" pitchFamily="2" charset="0"/>
                <a:ea typeface="宋体" pitchFamily="2" charset="-122"/>
              </a:rPr>
              <a:t>     在此句中，由于第二个主语“</a:t>
            </a:r>
            <a:r>
              <a:rPr lang="zh-CN" altLang="en-US" dirty="0">
                <a:latin typeface="Arial Narrow" pitchFamily="2" charset="0"/>
              </a:rPr>
              <a:t>the air inside the room</a:t>
            </a:r>
            <a:r>
              <a:rPr lang="zh-CN" altLang="en-US" dirty="0">
                <a:latin typeface="Arial Narrow" pitchFamily="2" charset="0"/>
                <a:ea typeface="宋体" pitchFamily="2" charset="-122"/>
              </a:rPr>
              <a:t>”过长，故把该主语后的助动词does调到了主语前面。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153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2.3 Sample 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zh-CN" altLang="en-US" sz="24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4482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Hockey fans in the 1990s saw more violence on the rink </a:t>
            </a:r>
            <a:r>
              <a:rPr lang="en-US" altLang="zh-CN" sz="3200" u="sng" dirty="0"/>
              <a:t>than</a:t>
            </a:r>
            <a:r>
              <a:rPr lang="en-US" altLang="zh-CN" sz="3200" dirty="0"/>
              <a:t> the 1950s and 1960s.</a:t>
            </a:r>
            <a:endParaRPr lang="en-US" altLang="zh-CN" sz="3200" u="sng" dirty="0"/>
          </a:p>
          <a:p>
            <a:endParaRPr lang="en-US" altLang="zh-CN" sz="2800" b="1" dirty="0"/>
          </a:p>
          <a:p>
            <a:r>
              <a:rPr lang="en-US" altLang="zh-CN" sz="2800" b="1" dirty="0"/>
              <a:t>A</a:t>
            </a:r>
            <a:r>
              <a:rPr lang="en-US" altLang="zh-CN" sz="2800" dirty="0"/>
              <a:t>  than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B</a:t>
            </a:r>
            <a:r>
              <a:rPr lang="en-US" altLang="zh-CN" sz="2800" dirty="0"/>
              <a:t>  than did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C</a:t>
            </a:r>
            <a:r>
              <a:rPr lang="en-US" altLang="zh-CN" sz="2800" dirty="0"/>
              <a:t>  than the hockey of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D</a:t>
            </a:r>
            <a:r>
              <a:rPr lang="en-US" altLang="zh-CN" sz="2800" dirty="0"/>
              <a:t>  than with the fans in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</a:t>
            </a:r>
            <a:r>
              <a:rPr lang="en-US" altLang="zh-CN" sz="2800" dirty="0"/>
              <a:t>  than did fans in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.4 Exercise 1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56793"/>
            <a:ext cx="9144000" cy="550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u="sng" dirty="0"/>
              <a:t>Unlike many female poets who preceded her, Emily Dickinson</a:t>
            </a:r>
            <a:r>
              <a:rPr lang="en-US" altLang="zh-CN" sz="2300" dirty="0"/>
              <a:t> did not find her inspiration in light verse.</a:t>
            </a:r>
            <a:endParaRPr lang="zh-CN" altLang="zh-CN" sz="2300" dirty="0"/>
          </a:p>
          <a:p>
            <a:r>
              <a:rPr lang="en-US" altLang="zh-CN" sz="2300" dirty="0"/>
              <a:t> </a:t>
            </a:r>
          </a:p>
          <a:p>
            <a:r>
              <a:rPr lang="en-US" altLang="zh-CN" sz="2300" b="1" dirty="0"/>
              <a:t>A</a:t>
            </a:r>
            <a:r>
              <a:rPr lang="en-US" altLang="zh-CN" sz="2300" dirty="0"/>
              <a:t>  Unlike many female poets who preceded her, Emily Dickinson </a:t>
            </a:r>
            <a:endParaRPr lang="zh-CN" altLang="zh-CN" sz="2300" dirty="0"/>
          </a:p>
          <a:p>
            <a:pPr>
              <a:lnSpc>
                <a:spcPct val="150000"/>
              </a:lnSpc>
            </a:pPr>
            <a:r>
              <a:rPr lang="en-US" altLang="zh-CN" sz="2300" b="1" dirty="0"/>
              <a:t>B  </a:t>
            </a:r>
            <a:r>
              <a:rPr lang="en-US" altLang="zh-CN" sz="2300" dirty="0"/>
              <a:t>Unlike the inspiration of many female poets who preceded her, Emily Dickinson </a:t>
            </a:r>
            <a:endParaRPr lang="zh-CN" altLang="zh-CN" sz="2300" dirty="0"/>
          </a:p>
          <a:p>
            <a:pPr>
              <a:lnSpc>
                <a:spcPct val="150000"/>
              </a:lnSpc>
            </a:pPr>
            <a:r>
              <a:rPr lang="en-US" altLang="zh-CN" sz="2300" b="1" dirty="0"/>
              <a:t>C </a:t>
            </a:r>
            <a:r>
              <a:rPr lang="en-US" altLang="zh-CN" sz="2300" dirty="0"/>
              <a:t> Emily Dickinson’s poetry, Unlike many female poets who preceded her</a:t>
            </a:r>
            <a:endParaRPr lang="zh-CN" altLang="zh-CN" sz="2300" dirty="0"/>
          </a:p>
          <a:p>
            <a:pPr>
              <a:lnSpc>
                <a:spcPct val="150000"/>
              </a:lnSpc>
            </a:pPr>
            <a:r>
              <a:rPr lang="en-US" altLang="zh-CN" sz="2300" b="1" dirty="0"/>
              <a:t>D  </a:t>
            </a:r>
            <a:r>
              <a:rPr lang="en-US" altLang="zh-CN" sz="2300" dirty="0"/>
              <a:t>Different from many female poets who preceded her, Emily Dickinson’s poetry</a:t>
            </a:r>
            <a:endParaRPr lang="zh-CN" altLang="zh-CN" sz="2300" dirty="0"/>
          </a:p>
          <a:p>
            <a:pPr>
              <a:lnSpc>
                <a:spcPct val="150000"/>
              </a:lnSpc>
            </a:pPr>
            <a:r>
              <a:rPr lang="en-US" altLang="zh-CN" sz="2300" b="1" dirty="0"/>
              <a:t>E</a:t>
            </a:r>
            <a:r>
              <a:rPr lang="en-US" altLang="zh-CN" sz="2300" dirty="0"/>
              <a:t>  Emily Dickinson’s inspirations, different from many female poets who preceded her</a:t>
            </a:r>
            <a:endParaRPr lang="zh-CN" altLang="zh-CN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.5 Exercise 2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288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the United States, the movement toward </a:t>
            </a:r>
          </a:p>
          <a:p>
            <a:r>
              <a:rPr lang="en-US" altLang="zh-CN" sz="2800" dirty="0"/>
              <a:t>neo-classicism was perhaps even more pronounced in architecture than </a:t>
            </a:r>
            <a:r>
              <a:rPr lang="en-US" altLang="zh-CN" sz="2800" u="sng" dirty="0"/>
              <a:t>either music or literature</a:t>
            </a:r>
            <a:r>
              <a:rPr lang="en-US" altLang="zh-CN" sz="2800" dirty="0"/>
              <a:t>.</a:t>
            </a:r>
          </a:p>
          <a:p>
            <a:endParaRPr lang="en-US" altLang="zh-CN" sz="3200" dirty="0"/>
          </a:p>
          <a:p>
            <a:r>
              <a:rPr lang="en-US" altLang="zh-CN" sz="2400" b="1" dirty="0"/>
              <a:t>A </a:t>
            </a:r>
            <a:r>
              <a:rPr lang="en-US" altLang="zh-CN" sz="2400" dirty="0"/>
              <a:t>either music or literature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either music or in literature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zh-CN" sz="2400" dirty="0"/>
              <a:t> either in music or literature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zh-CN" sz="2400" dirty="0"/>
              <a:t> in either music or literature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in either music or in literature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.6 Exercise 3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Unlike a root canal, which is the preferred method for saving diseased tooth, </a:t>
            </a:r>
            <a:r>
              <a:rPr lang="en-US" altLang="zh-CN" sz="2800" u="sng" dirty="0"/>
              <a:t>chewing problems can result from an extraction</a:t>
            </a:r>
            <a:r>
              <a:rPr lang="en-US" altLang="zh-CN" sz="2800" dirty="0"/>
              <a:t>.</a:t>
            </a:r>
          </a:p>
          <a:p>
            <a:endParaRPr lang="en-US" altLang="zh-CN" sz="3200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chewing problems can result from an extraction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problems with chewing can result from an extraction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zh-CN" sz="2400" dirty="0"/>
              <a:t>  an extraction is resulting in chewing problems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zh-CN" sz="2400" dirty="0"/>
              <a:t>  an extraction can result in chewing problems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an extraction resulting in chewing problems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8760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.7 Exercise 4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60848"/>
            <a:ext cx="9144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Psychologists believe that the way children acquire knowledge </a:t>
            </a:r>
            <a:r>
              <a:rPr lang="en-US" altLang="zh-CN" sz="2800" u="sng" dirty="0"/>
              <a:t>is no different for girls than boys</a:t>
            </a:r>
            <a:r>
              <a:rPr lang="en-US" altLang="zh-CN" sz="2800" dirty="0"/>
              <a:t>.</a:t>
            </a:r>
            <a:endParaRPr lang="en-US" altLang="zh-CN" sz="2800" u="sng" dirty="0"/>
          </a:p>
          <a:p>
            <a:endParaRPr lang="en-US" altLang="zh-CN" sz="3200" dirty="0"/>
          </a:p>
          <a:p>
            <a:r>
              <a:rPr lang="en-US" altLang="zh-CN" sz="2800" b="1" dirty="0"/>
              <a:t>A</a:t>
            </a:r>
            <a:r>
              <a:rPr lang="en-US" altLang="zh-CN" sz="2800" dirty="0"/>
              <a:t> is no different for girls than boys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B</a:t>
            </a:r>
            <a:r>
              <a:rPr lang="en-US" altLang="zh-CN" sz="2800" dirty="0"/>
              <a:t> are no different for girls than being boys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C</a:t>
            </a:r>
            <a:r>
              <a:rPr lang="en-US" altLang="zh-CN" sz="2800" dirty="0"/>
              <a:t> is no different for girls than for boys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D</a:t>
            </a:r>
            <a:r>
              <a:rPr lang="en-US" altLang="zh-CN" sz="2800" dirty="0"/>
              <a:t> are no different for girls than those who are boys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</a:t>
            </a:r>
            <a:r>
              <a:rPr lang="en-US" altLang="zh-CN" sz="2800" dirty="0"/>
              <a:t> are no different from those for girls than boys</a:t>
            </a:r>
            <a:endParaRPr lang="zh-CN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1807031521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196752"/>
            <a:ext cx="437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Curriculum Introduction 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27687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Overview of SAT 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Improving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Sentence （改进句子）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Identifying Sentence Error （改错）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Improving Paragraph（改进文章）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Practice of OG &amp; the exam 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.8 Exercise 5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00808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Some speedometers register </a:t>
            </a:r>
            <a:r>
              <a:rPr lang="en-US" altLang="zh-CN" sz="2800" u="sng" dirty="0"/>
              <a:t>high speeds as </a:t>
            </a:r>
            <a:r>
              <a:rPr lang="en-US" altLang="zh-CN" sz="2800" dirty="0"/>
              <a:t>two hundred miles per hour, even though few cars will ever go faster than one hundred.</a:t>
            </a:r>
          </a:p>
          <a:p>
            <a:endParaRPr lang="en-US" altLang="zh-CN" sz="3200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high speeds as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speeds as high as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  </a:t>
            </a:r>
            <a:r>
              <a:rPr lang="en-US" altLang="zh-CN" sz="2400" dirty="0"/>
              <a:t>speeds that are high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  </a:t>
            </a:r>
            <a:r>
              <a:rPr lang="en-US" altLang="zh-CN" sz="2400" dirty="0"/>
              <a:t>high speeds that are capable of exceeding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a speed as 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.9 Exercise 6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9144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daily responsibilities of a law student are often as strenuous </a:t>
            </a:r>
            <a:r>
              <a:rPr lang="en-US" altLang="zh-CN" sz="2800" u="sng" dirty="0"/>
              <a:t>as a medical student</a:t>
            </a:r>
            <a:r>
              <a:rPr lang="en-US" altLang="zh-CN" sz="2800" dirty="0"/>
              <a:t>.</a:t>
            </a:r>
          </a:p>
          <a:p>
            <a:endParaRPr lang="en-US" altLang="zh-CN" sz="3200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as a medical student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as those of a medical student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  </a:t>
            </a:r>
            <a:r>
              <a:rPr lang="en-US" altLang="zh-CN" sz="2400" dirty="0"/>
              <a:t>like a medical student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  </a:t>
            </a:r>
            <a:r>
              <a:rPr lang="en-US" altLang="zh-CN" sz="2400" dirty="0"/>
              <a:t>such as a medical student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like a medical student’s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68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.10 Exercise 7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44824"/>
            <a:ext cx="9144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 dirty="0"/>
              <a:t>The bite pressure of wolves, harder than German Shepherds</a:t>
            </a:r>
            <a:r>
              <a:rPr lang="en-US" altLang="zh-CN" sz="2800" dirty="0"/>
              <a:t>, is about 1,500 pounds per square inch.</a:t>
            </a:r>
          </a:p>
          <a:p>
            <a:endParaRPr lang="en-US" altLang="zh-CN" sz="3200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The bite pressure of wolves, harder than German Shepherds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The bite pressure of wolves, which is harder than German Shepherds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  </a:t>
            </a:r>
            <a:r>
              <a:rPr lang="en-US" altLang="zh-CN" sz="2400" dirty="0"/>
              <a:t>wolves’  bite pressure, harder than those of German Shepherds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 </a:t>
            </a:r>
            <a:r>
              <a:rPr lang="en-US" altLang="zh-CN" sz="2400" dirty="0"/>
              <a:t>The bite pressure of wolves, harder than that of German Shepherds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Harder than German Shepherds, the bite pressure of wolves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68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.11 Exercise 8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28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 dirty="0"/>
              <a:t>If we compare the population of China with America over time, we see the Chinese population are </a:t>
            </a:r>
            <a:r>
              <a:rPr lang="en-US" altLang="zh-CN" sz="2800" dirty="0"/>
              <a:t>increasing.</a:t>
            </a:r>
          </a:p>
          <a:p>
            <a:endParaRPr lang="en-US" altLang="zh-CN" sz="3200" dirty="0"/>
          </a:p>
          <a:p>
            <a:r>
              <a:rPr lang="en-US" altLang="zh-CN" sz="2200" b="1" dirty="0"/>
              <a:t>A  </a:t>
            </a:r>
            <a:r>
              <a:rPr lang="en-US" altLang="zh-CN" sz="2200" dirty="0"/>
              <a:t>If we compare the population of China with America over time, we see the Chinese population are 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B</a:t>
            </a:r>
            <a:r>
              <a:rPr lang="en-US" altLang="zh-CN" sz="2200" dirty="0"/>
              <a:t>  Comparing the population of China with America, we see that the population of Chinese is 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C  </a:t>
            </a:r>
            <a:r>
              <a:rPr lang="en-US" altLang="zh-CN" sz="2200" dirty="0"/>
              <a:t>In comparison with America, the population of China is 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D </a:t>
            </a:r>
            <a:r>
              <a:rPr lang="en-US" altLang="zh-CN" sz="2200" dirty="0"/>
              <a:t> To compare the population of China with America is to show that they are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E</a:t>
            </a:r>
            <a:r>
              <a:rPr lang="en-US" altLang="zh-CN" sz="2200" dirty="0"/>
              <a:t>  A comparison over time of the population of China and  America shows that the population of China is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8760"/>
            <a:ext cx="268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.12 Exercise 9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Like most foreigners, </a:t>
            </a:r>
            <a:r>
              <a:rPr lang="en-US" altLang="zh-CN" sz="2800" u="sng" dirty="0"/>
              <a:t>the city’s local customs baffled the Greg</a:t>
            </a:r>
            <a:r>
              <a:rPr lang="en-US" altLang="zh-CN" sz="2800" dirty="0"/>
              <a:t> for a few days.</a:t>
            </a:r>
          </a:p>
          <a:p>
            <a:endParaRPr lang="en-US" altLang="zh-CN" sz="3200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the city’s local customs baffled the Greg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the local customs of the city baffling Greg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  </a:t>
            </a:r>
            <a:r>
              <a:rPr lang="en-US" altLang="zh-CN" sz="2400" dirty="0"/>
              <a:t>Greg was baffled by the city’s local customs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 </a:t>
            </a:r>
            <a:r>
              <a:rPr lang="en-US" altLang="zh-CN" sz="2400" dirty="0"/>
              <a:t> Greg, who found the city’s local customs baffling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there were local customs in the city which confused Greg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124744"/>
            <a:ext cx="5912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2.13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 Further questions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（后测）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060848"/>
            <a:ext cx="9144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coach chose Amanda to run the final lap of the relay, since her time was better than </a:t>
            </a:r>
            <a:r>
              <a:rPr lang="en-US" altLang="zh-CN" sz="2800" u="sng" dirty="0"/>
              <a:t>either Gwen or Christine</a:t>
            </a:r>
            <a:r>
              <a:rPr lang="en-US" altLang="zh-CN" sz="2800" dirty="0"/>
              <a:t>.</a:t>
            </a:r>
            <a:endParaRPr lang="en-US" altLang="zh-CN" sz="2800" u="sng" dirty="0"/>
          </a:p>
          <a:p>
            <a:endParaRPr lang="zh-CN" altLang="zh-CN" sz="2400" b="1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either Gwen or Christine</a:t>
            </a:r>
            <a:endParaRPr lang="zh-CN" altLang="zh-CN" sz="2400" dirty="0"/>
          </a:p>
          <a:p>
            <a:r>
              <a:rPr lang="en-US" altLang="zh-CN" sz="2400" b="1" dirty="0"/>
              <a:t>B  </a:t>
            </a:r>
            <a:r>
              <a:rPr lang="en-US" altLang="zh-CN" sz="2400" dirty="0"/>
              <a:t>either Gwen or else Christine</a:t>
            </a:r>
            <a:endParaRPr lang="zh-CN" altLang="zh-CN" sz="2400" dirty="0"/>
          </a:p>
          <a:p>
            <a:r>
              <a:rPr lang="en-US" altLang="zh-CN" sz="2400" b="1" dirty="0"/>
              <a:t>C  </a:t>
            </a:r>
            <a:r>
              <a:rPr lang="en-US" altLang="zh-CN" sz="2400" dirty="0"/>
              <a:t>either Gwen or that of Christine</a:t>
            </a:r>
            <a:endParaRPr lang="zh-CN" altLang="zh-CN" sz="2400" dirty="0"/>
          </a:p>
          <a:p>
            <a:r>
              <a:rPr lang="en-US" altLang="zh-CN" sz="2400" b="1" dirty="0"/>
              <a:t>D  </a:t>
            </a:r>
            <a:r>
              <a:rPr lang="en-US" altLang="zh-CN" sz="2400" dirty="0"/>
              <a:t>that of either Gwen or Christine</a:t>
            </a:r>
            <a:endParaRPr lang="zh-CN" altLang="zh-CN" sz="2400" dirty="0"/>
          </a:p>
          <a:p>
            <a:r>
              <a:rPr lang="en-US" altLang="zh-CN" sz="2400" b="1" dirty="0"/>
              <a:t>E   </a:t>
            </a:r>
            <a:r>
              <a:rPr lang="en-US" altLang="zh-CN" sz="2400" dirty="0"/>
              <a:t>either that of Gwen or that of Christine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214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3.1 Pre-test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340768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One of the most frequently published and hardworking professors at the law school </a:t>
            </a:r>
            <a:r>
              <a:rPr lang="en-US" altLang="zh-CN" sz="2400" u="sng" dirty="0"/>
              <a:t>were available so frequently to launch with students that the faculty thought something was </a:t>
            </a:r>
            <a:r>
              <a:rPr lang="en-US" altLang="zh-CN" sz="2400" dirty="0"/>
              <a:t>amiss with his research.</a:t>
            </a:r>
            <a:endParaRPr lang="en-US" altLang="zh-CN" sz="2800" dirty="0"/>
          </a:p>
          <a:p>
            <a:r>
              <a:rPr lang="en-US" altLang="zh-CN" sz="2000" b="1" dirty="0"/>
              <a:t>A</a:t>
            </a:r>
            <a:r>
              <a:rPr lang="en-US" altLang="zh-CN" sz="2000" dirty="0"/>
              <a:t>  were available so frequently to launch with students that the faculty thought something was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</a:t>
            </a:r>
            <a:r>
              <a:rPr lang="en-US" altLang="zh-CN" sz="2000" dirty="0"/>
              <a:t>  was available so frequently to launch with students that the faculty thought something were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 </a:t>
            </a:r>
            <a:r>
              <a:rPr lang="en-US" altLang="zh-CN" sz="2000" dirty="0"/>
              <a:t> was available so frequently to launch with students that the faculty thought something has gone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</a:t>
            </a:r>
            <a:r>
              <a:rPr lang="en-US" altLang="zh-CN" sz="2000" dirty="0"/>
              <a:t>  was available so frequently to launch with students that the faculty thought something was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 </a:t>
            </a:r>
            <a:r>
              <a:rPr lang="en-US" altLang="zh-CN" sz="2000" dirty="0"/>
              <a:t> was available so frequently to launch with students, so the faculty thought of it as something was </a:t>
            </a:r>
            <a:endParaRPr lang="zh-CN" altLang="en-US" sz="2000" dirty="0"/>
          </a:p>
          <a:p>
            <a:endParaRPr lang="zh-CN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 2 Improving Sentences: Point 4 ---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主谓一致</a:t>
            </a:r>
            <a:endParaRPr lang="zh-CN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348880"/>
            <a:ext cx="91440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所谓主谓一致，是指句子的主语和谓语动词在数的方面保持一致：</a:t>
            </a:r>
            <a:r>
              <a:rPr lang="zh-CN" altLang="en-US" sz="2400" dirty="0">
                <a:solidFill>
                  <a:srgbClr val="006666"/>
                </a:solidFill>
                <a:latin typeface="Arial Narrow" pitchFamily="2" charset="0"/>
                <a:ea typeface="宋体" pitchFamily="2" charset="-122"/>
              </a:rPr>
              <a:t>student  </a:t>
            </a:r>
            <a:r>
              <a:rPr lang="zh-CN" altLang="en-US" sz="2400" dirty="0">
                <a:solidFill>
                  <a:srgbClr val="006666"/>
                </a:solidFill>
                <a:latin typeface="Arial Narrow" pitchFamily="2" charset="0"/>
                <a:ea typeface="宋体" pitchFamily="2" charset="-122"/>
                <a:sym typeface="Wingdings" pitchFamily="2" charset="2"/>
              </a:rPr>
              <a:t>  is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06666"/>
                </a:solidFill>
                <a:latin typeface="Arial Narrow" pitchFamily="2" charset="0"/>
                <a:ea typeface="宋体" pitchFamily="2" charset="-122"/>
                <a:sym typeface="Wingdings" pitchFamily="2" charset="2"/>
              </a:rPr>
              <a:t>                      students  are</a:t>
            </a:r>
            <a:r>
              <a:rPr lang="zh-CN" altLang="en-US" sz="2400" dirty="0">
                <a:ea typeface="宋体" pitchFamily="2" charset="-122"/>
                <a:sym typeface="Wingdings" pitchFamily="2" charset="2"/>
              </a:rPr>
              <a:t>                 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SAT通常把句子的主语和谓语动词之间用很长的干扰信息分隔开，这就要求考生必须能越过这些干扰迅速找到句子的主语和谓语部分，看看它们是否在数的方面保持了一致。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ea typeface="宋体" pitchFamily="2" charset="-122"/>
              </a:rPr>
              <a:t>Mary, who is a pretty girl now studying with her many classmates, are from China.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848" y="170080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主谓一致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40768"/>
            <a:ext cx="9144000" cy="515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虽然英文中有些名词看上去是复数，但谓语动词要用单数；而有些名词看上去是单数，谓语动词却要用复数形式。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有些名词在表达不同意思时，谓语动词要根据其意思采用单数或复数形式，此处</a:t>
            </a:r>
            <a:r>
              <a:rPr lang="zh-CN" altLang="en-US" sz="2000" dirty="0">
                <a:solidFill>
                  <a:srgbClr val="000066"/>
                </a:solidFill>
                <a:latin typeface="Arial Narrow" pitchFamily="2" charset="0"/>
              </a:rPr>
              <a:t>SAT</a:t>
            </a:r>
            <a:r>
              <a:rPr lang="zh-CN" altLang="en-US" sz="20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可能只会考到一下知识点：</a:t>
            </a:r>
            <a:endParaRPr lang="en-US" altLang="zh-CN" sz="2000" dirty="0">
              <a:solidFill>
                <a:srgbClr val="000066"/>
              </a:solidFill>
              <a:latin typeface="Arial Narrow" pitchFamily="2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66"/>
              </a:solidFill>
              <a:latin typeface="Arial Narrow" pitchFamily="2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     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M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ore than one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student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is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       More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students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than one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are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Many a student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is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Many students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are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Many a student and teacher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is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One student or two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is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A writer and translator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is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A writer and a translator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are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…</a:t>
            </a:r>
            <a:endParaRPr lang="zh-CN" altLang="en-US" sz="2800" dirty="0">
              <a:solidFill>
                <a:srgbClr val="CC0066"/>
              </a:solidFill>
              <a:latin typeface="Arial Narrow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◆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难 点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980728"/>
            <a:ext cx="9144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在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either A or B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not only A but also B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neither A no</a:t>
            </a:r>
            <a:r>
              <a:rPr lang="en-US" altLang="zh-CN" sz="2400" dirty="0">
                <a:solidFill>
                  <a:srgbClr val="000066"/>
                </a:solidFill>
                <a:latin typeface="Arial Narrow" pitchFamily="2" charset="0"/>
              </a:rPr>
              <a:t>r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 B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结构中，谓语动词采用单数或复数取决于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B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</a:rPr>
              <a:t> 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Not only Mary but also her friends are from China.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但在下列结构中，谓语动词的单复数形式取决于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</a:rPr>
              <a:t>     A, with B, 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                A, together with B,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A, rather than B,              A, as well as B,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A, in addition to B,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★ a number of /  an average of / a total of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后面加复数名词，动词用复数形式；但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</a:rPr>
              <a:t>the number of / the average of / the total of</a:t>
            </a: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后面加复数名词，而动词用单数形式：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Arial" pitchFamily="34" charset="0"/>
              </a:rPr>
              <a:t> A number of students are playing in the square.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  <a:sym typeface="Arial" pitchFamily="34" charset="0"/>
              </a:rPr>
              <a:t>    The number of students playing on the ground is fourteen.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6752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Catalog for the Second Class 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132856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Ⅰ.Overview of the Sentence Grammar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Point 3 –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比较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Point 4 –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主谓一致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Ⅱ. Review 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Ⅲ. Homework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636912"/>
            <a:ext cx="7920880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o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ne of those students who are 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…</a:t>
            </a:r>
          </a:p>
          <a:p>
            <a:pPr>
              <a:lnSpc>
                <a:spcPct val="145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the only one of those students who is …</a:t>
            </a:r>
          </a:p>
          <a:p>
            <a:pPr>
              <a:lnSpc>
                <a:spcPct val="145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就是说，如果one前面被the only修饰的话，who是指代one的，而不是students。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112474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SAT</a:t>
            </a:r>
            <a:r>
              <a:rPr lang="zh-CN" altLang="en-US" sz="3200" dirty="0">
                <a:ea typeface="宋体" pitchFamily="2" charset="-122"/>
              </a:rPr>
              <a:t>经常出的一个考题是：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2474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要特别注意下面的名词，意思不同时，数也不同：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S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</a:rPr>
              <a:t>tatistics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</a:rPr>
              <a:t> are misleading.        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（统计数据）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S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</a:rPr>
              <a:t>tatistics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</a:rPr>
              <a:t> is an interesting subject.         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（统计学）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A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</a:rPr>
              <a:t>coustics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</a:rPr>
              <a:t> in the hall are good.         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（声响效果）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A</a:t>
            </a:r>
            <a:r>
              <a:rPr lang="zh-CN" altLang="en-US" sz="2400" u="sng" dirty="0">
                <a:solidFill>
                  <a:srgbClr val="CC0066"/>
                </a:solidFill>
                <a:latin typeface="Arial Narrow" pitchFamily="2" charset="0"/>
              </a:rPr>
              <a:t>coustics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</a:rPr>
              <a:t> is a hard subject.           </a:t>
            </a:r>
            <a:r>
              <a:rPr lang="zh-CN" altLang="en-US" sz="24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（声学）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一个复数名词后有</a:t>
            </a: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</a:rPr>
              <a:t>each</a:t>
            </a: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时，谓语动词依然是复数形式：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  <a:ea typeface="宋体" pitchFamily="2" charset="-122"/>
              </a:rPr>
              <a:t>     T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he students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 each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have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his own interest.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但</a:t>
            </a: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</a:rPr>
              <a:t>each</a:t>
            </a:r>
            <a:r>
              <a:rPr lang="zh-CN" altLang="en-US" sz="28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做主语时，谓语动词用单数：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Arial Narrow" pitchFamily="2" charset="0"/>
              </a:rPr>
              <a:t>    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Each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of the students </a:t>
            </a:r>
            <a:r>
              <a:rPr lang="zh-CN" altLang="en-US" sz="2800" u="sng" dirty="0">
                <a:solidFill>
                  <a:srgbClr val="CC0066"/>
                </a:solidFill>
                <a:latin typeface="Arial Narrow" pitchFamily="2" charset="0"/>
              </a:rPr>
              <a:t>has</a:t>
            </a:r>
            <a:r>
              <a:rPr lang="zh-CN" altLang="en-US" sz="2800" dirty="0">
                <a:solidFill>
                  <a:srgbClr val="CC0066"/>
                </a:solidFill>
                <a:latin typeface="Arial Narrow" pitchFamily="2" charset="0"/>
              </a:rPr>
              <a:t> a book.</a:t>
            </a:r>
            <a:endParaRPr lang="zh-CN" altLang="en-US" sz="2800" dirty="0">
              <a:solidFill>
                <a:srgbClr val="CC0066"/>
              </a:solidFill>
              <a:latin typeface="Arial Narrow" pitchFamily="2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8864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A</a:t>
            </a:r>
            <a:r>
              <a:rPr lang="zh-CN" altLang="en-US" sz="3200" dirty="0"/>
              <a:t>ttention</a:t>
            </a:r>
            <a:r>
              <a:rPr lang="zh-CN" altLang="en-US" sz="3200" dirty="0">
                <a:ea typeface="宋体" pitchFamily="2" charset="-122"/>
              </a:rPr>
              <a:t>！！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3.3 Sample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52736"/>
            <a:ext cx="9144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One of the most frequently published and hardworking professors at the law school </a:t>
            </a:r>
            <a:r>
              <a:rPr lang="en-US" altLang="zh-CN" sz="2400" u="sng" dirty="0"/>
              <a:t>were available so frequently to launch with students that the faculty thought something was </a:t>
            </a:r>
            <a:r>
              <a:rPr lang="en-US" altLang="zh-CN" sz="2400" dirty="0"/>
              <a:t>amiss with his research.</a:t>
            </a:r>
            <a:endParaRPr lang="en-US" altLang="zh-CN" sz="2400" u="sng" dirty="0"/>
          </a:p>
          <a:p>
            <a:endParaRPr lang="en-US" altLang="zh-CN" dirty="0"/>
          </a:p>
          <a:p>
            <a:r>
              <a:rPr lang="en-US" altLang="zh-CN" sz="2000" b="1" dirty="0"/>
              <a:t>A</a:t>
            </a:r>
            <a:r>
              <a:rPr lang="en-US" altLang="zh-CN" sz="2000" dirty="0"/>
              <a:t>  were available so frequently to launch with students that the faculty thought something was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</a:t>
            </a:r>
            <a:r>
              <a:rPr lang="en-US" altLang="zh-CN" sz="2000" dirty="0"/>
              <a:t>  was available so frequently to launch with students that the faculty thought something were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 </a:t>
            </a:r>
            <a:r>
              <a:rPr lang="en-US" altLang="zh-CN" sz="2000" dirty="0"/>
              <a:t> was available so frequently to launch with students that the faculty thought something has gone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</a:t>
            </a:r>
            <a:r>
              <a:rPr lang="en-US" altLang="zh-CN" sz="2000" dirty="0"/>
              <a:t>  was available so frequently to launch with students that the faculty thought something was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</a:t>
            </a:r>
            <a:r>
              <a:rPr lang="en-US" altLang="zh-CN" sz="2000" dirty="0"/>
              <a:t> was available so frequently to launch with students, so the faculty thought of it as something was </a:t>
            </a:r>
            <a:endParaRPr lang="zh-CN" altLang="en-US" sz="2000" dirty="0"/>
          </a:p>
          <a:p>
            <a:endParaRPr lang="zh-CN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3.4 Exercise 1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772816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Last month, one of my best friends </a:t>
            </a:r>
            <a:r>
              <a:rPr lang="en-US" altLang="zh-CN" sz="2800" u="sng" dirty="0"/>
              <a:t>were absent so often that I was afraid she might be</a:t>
            </a:r>
            <a:r>
              <a:rPr lang="en-US" altLang="zh-CN" sz="2800" dirty="0"/>
              <a:t> seriously ill.</a:t>
            </a:r>
          </a:p>
          <a:p>
            <a:endParaRPr lang="en-US" altLang="zh-CN" sz="2000" dirty="0"/>
          </a:p>
          <a:p>
            <a:r>
              <a:rPr lang="en-US" altLang="zh-CN" sz="2400" b="1" dirty="0"/>
              <a:t>A</a:t>
            </a:r>
            <a:r>
              <a:rPr lang="en-US" altLang="zh-CN" sz="2400" dirty="0"/>
              <a:t>  were absent so often that I was afraid she might be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 </a:t>
            </a:r>
            <a:r>
              <a:rPr lang="en-US" altLang="zh-CN" sz="2400" dirty="0"/>
              <a:t> were absent so often that I were afraid she might be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zh-CN" sz="2400" dirty="0"/>
              <a:t>  were absent so often; that I was afraid she might be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zh-CN" sz="2400" dirty="0"/>
              <a:t>  was absent so often that I was afraid she might be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 </a:t>
            </a:r>
            <a:r>
              <a:rPr lang="en-US" altLang="zh-CN" sz="2400" dirty="0"/>
              <a:t> was absent so often; that I was afraid she might be </a:t>
            </a:r>
            <a:endParaRPr lang="zh-CN" altLang="en-US" sz="2400" dirty="0"/>
          </a:p>
          <a:p>
            <a:endParaRPr lang="zh-CN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6752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3.5 Exercise 2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988840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days, one of the Olympic favorites </a:t>
            </a:r>
            <a:r>
              <a:rPr lang="en-US" altLang="zh-CN" sz="2800" u="sng" dirty="0"/>
              <a:t>were swimming so slowly that her coaches thought she was</a:t>
            </a:r>
            <a:r>
              <a:rPr lang="en-US" altLang="zh-CN" sz="2800" dirty="0"/>
              <a:t> hurt.</a:t>
            </a:r>
            <a:endParaRPr lang="en-US" altLang="zh-CN" sz="2800" u="sng" dirty="0"/>
          </a:p>
          <a:p>
            <a:endParaRPr lang="en-US" altLang="zh-CN" sz="2400" dirty="0"/>
          </a:p>
          <a:p>
            <a:r>
              <a:rPr lang="en-US" altLang="zh-CN" sz="2400" b="1" dirty="0"/>
              <a:t>A  </a:t>
            </a:r>
            <a:r>
              <a:rPr lang="en-US" altLang="zh-CN" sz="2400" dirty="0"/>
              <a:t>were swimming so slowly that her coaches thought she was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was swimming so slowly that her coaches thought something were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zh-CN" sz="2400" dirty="0"/>
              <a:t>  were swimming so slowly; so her coaches thought something has been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zh-CN" sz="2400" dirty="0"/>
              <a:t>  was swimming so slowly that her coaches thought she was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was swimming so slowly; so her coaches thought of it as</a:t>
            </a:r>
            <a:endParaRPr lang="zh-CN" altLang="en-US" sz="2400" dirty="0"/>
          </a:p>
          <a:p>
            <a:endParaRPr lang="zh-CN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5559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3.6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Further questions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</a:rPr>
              <a:t>（后测）</a:t>
            </a:r>
            <a:endParaRPr lang="zh-CN" altLang="en-US" sz="3200" b="1" dirty="0">
              <a:solidFill>
                <a:srgbClr val="F26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556792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negative consequences of eating fast food often </a:t>
            </a:r>
            <a:r>
              <a:rPr lang="en-US" altLang="zh-CN" sz="3200" u="sng" dirty="0"/>
              <a:t>is increasingly discussed in the media</a:t>
            </a:r>
            <a:r>
              <a:rPr lang="en-US" altLang="zh-CN" sz="3200" dirty="0"/>
              <a:t>.</a:t>
            </a:r>
            <a:endParaRPr lang="en-US" altLang="zh-CN" sz="3200" u="sng" dirty="0"/>
          </a:p>
          <a:p>
            <a:endParaRPr lang="en-US" altLang="zh-CN" sz="2000" dirty="0"/>
          </a:p>
          <a:p>
            <a:r>
              <a:rPr lang="en-US" altLang="zh-CN" sz="2400" b="1" dirty="0"/>
              <a:t>A </a:t>
            </a:r>
            <a:r>
              <a:rPr lang="en-US" altLang="zh-CN" sz="2400" dirty="0"/>
              <a:t> is increasingly discussed in the media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  </a:t>
            </a:r>
            <a:r>
              <a:rPr lang="en-US" altLang="zh-CN" sz="2400" dirty="0"/>
              <a:t>is more and more discussed in the media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zh-CN" sz="2400" dirty="0"/>
              <a:t>  are increasingly discussed in the media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zh-CN" sz="2400" dirty="0"/>
              <a:t>  are increasingly in discussion in the media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has increased in discussion in the media</a:t>
            </a:r>
            <a:endParaRPr lang="zh-CN" altLang="en-US" sz="2400" dirty="0"/>
          </a:p>
          <a:p>
            <a:endParaRPr lang="zh-CN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2736"/>
            <a:ext cx="4896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Ⅱ. Review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48880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arabicPeriod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SAT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的介绍（一共几个考试部分，每个考试部分的分数，题目分配）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buAutoNum type="arabicPeriod"/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SAT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语法题的介绍（题型，语法题应该怎样分析）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00050" indent="-400050">
              <a:buAutoNum type="arabicPeriod"/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两个语法点：比较、主谓一致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0808"/>
            <a:ext cx="5832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Ⅲ.</a:t>
            </a:r>
            <a:r>
              <a:rPr lang="zh-CN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Homework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2849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做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 Practice Test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中有比较、主谓一致的语法题。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8760"/>
            <a:ext cx="748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1.1 How to deal with the SAT Grammar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1201" name="Picture 1" descr="C:\Users\Administrator\AppData\Roaming\Tencent\Users\2880963697\QQEIM\WinTemp\RichOle\ZEV)}6@{K6W(VS}V)(O@3M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115300" cy="3552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2736"/>
            <a:ext cx="748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1.2 How to deal with the SAT Grammar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5777" name="Picture 1" descr="C:\Users\Administrator\AppData\Roaming\Tencent\Users\2880963697\QQEIM\WinTemp\RichOle\@8~`_H$4BE%~DY30AQ3{DK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8220075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1.3 How to deal with Improving Sentence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025" name="Picture 1" descr="C:\Users\Administrator\AppData\Roaming\Tencent\Users\2880963697\QQEIM\WinTemp\RichOle\${2RITX7}SO`_GDK4FTP6Y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062814" cy="38164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4127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Points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2736"/>
            <a:ext cx="2233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 1 Pre-test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204864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Hockey fans in the 1990s saw more violence on the rink </a:t>
            </a:r>
            <a:r>
              <a:rPr lang="en-US" altLang="zh-CN" sz="2800" u="sng" dirty="0"/>
              <a:t>than</a:t>
            </a:r>
            <a:r>
              <a:rPr lang="en-US" altLang="zh-CN" sz="2800" dirty="0"/>
              <a:t> the 1950s and 1960s.</a:t>
            </a:r>
            <a:endParaRPr lang="en-US" altLang="zh-CN" sz="2800" u="sng" dirty="0"/>
          </a:p>
          <a:p>
            <a:endParaRPr lang="en-US" altLang="zh-CN" sz="5400" dirty="0"/>
          </a:p>
          <a:p>
            <a:r>
              <a:rPr lang="en-US" altLang="zh-CN" sz="2400" b="1" dirty="0"/>
              <a:t>A</a:t>
            </a:r>
            <a:r>
              <a:rPr lang="en-US" altLang="zh-CN" sz="2400" dirty="0"/>
              <a:t>  than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en-US" altLang="zh-CN" sz="2400" dirty="0"/>
              <a:t>  than did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en-US" altLang="zh-CN" sz="2400" dirty="0"/>
              <a:t>  than the hockey of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en-US" altLang="zh-CN" sz="2400" dirty="0"/>
              <a:t>  than with the fans in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en-US" altLang="zh-CN" sz="2400" dirty="0"/>
              <a:t>  than did fans in</a:t>
            </a:r>
            <a:endParaRPr lang="zh-CN" altLang="en-US" sz="2400" dirty="0"/>
          </a:p>
          <a:p>
            <a:endParaRPr lang="zh-CN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8244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 2 Improving Sentences: Point 1 ---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比较</a:t>
            </a:r>
            <a:endParaRPr lang="zh-CN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16832"/>
            <a:ext cx="9144000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Comic Sans MS" pitchFamily="66" charset="0"/>
                <a:ea typeface="宋体" pitchFamily="2" charset="-122"/>
              </a:rPr>
              <a:t>英语中的同级比较用as...as (not as/so...as)表达，不同级比较使用more than结构，但SAT中关于比较的试题不限于此，大致可以归为以下几类: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Arial Narrow" pitchFamily="2" charset="0"/>
                <a:ea typeface="宋体" pitchFamily="2" charset="-122"/>
              </a:rPr>
              <a:t>    1. 关于that of和those of的问题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Arial Narrow" pitchFamily="2" charset="0"/>
                <a:ea typeface="宋体" pitchFamily="2" charset="-122"/>
              </a:rPr>
              <a:t>    2. 关于like/unlike/similar to/compared with/in comparison with的问题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Arial Narrow" pitchFamily="2" charset="0"/>
                <a:ea typeface="宋体" pitchFamily="2" charset="-122"/>
              </a:rPr>
              <a:t>    3. 关于比较结构中补助动词的问题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5776" y="141277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2.2.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 关于that of和those of的问题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12776"/>
            <a:ext cx="9144000" cy="53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  <a:ea typeface="宋体" pitchFamily="2" charset="-122"/>
              </a:rPr>
              <a:t>T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</a:rPr>
              <a:t>he title of this book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 is more interesting than </a:t>
            </a:r>
            <a:r>
              <a:rPr lang="zh-CN" altLang="en-US" sz="2400" u="sng" dirty="0">
                <a:solidFill>
                  <a:srgbClr val="CC0066"/>
                </a:solidFill>
                <a:latin typeface="Comic Sans MS" pitchFamily="66" charset="0"/>
              </a:rPr>
              <a:t>that book</a:t>
            </a:r>
            <a:r>
              <a:rPr lang="zh-CN" altLang="en-US" sz="2400" dirty="0">
                <a:solidFill>
                  <a:srgbClr val="CC0066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145000"/>
              </a:lnSpc>
              <a:buFontTx/>
              <a:buNone/>
            </a:pPr>
            <a:r>
              <a:rPr lang="zh-CN" altLang="en-US" sz="3600" dirty="0">
                <a:latin typeface="Arial Narrow" pitchFamily="2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典型错句，用</a:t>
            </a:r>
            <a:r>
              <a:rPr lang="zh-CN" altLang="en-US" sz="2400" dirty="0">
                <a:latin typeface="Arial Narrow" pitchFamily="2" charset="0"/>
              </a:rPr>
              <a:t>the title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和</a:t>
            </a:r>
            <a:r>
              <a:rPr lang="zh-CN" altLang="en-US" sz="2400" dirty="0">
                <a:latin typeface="Arial Narrow" pitchFamily="2" charset="0"/>
              </a:rPr>
              <a:t>that book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做比较，显然不对。正确的比较应该是：</a:t>
            </a:r>
          </a:p>
          <a:p>
            <a:pPr>
              <a:lnSpc>
                <a:spcPct val="145000"/>
              </a:lnSpc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Comic Sans MS" pitchFamily="66" charset="0"/>
                <a:ea typeface="宋体" pitchFamily="2" charset="-122"/>
              </a:rPr>
              <a:t>  T</a:t>
            </a:r>
            <a:r>
              <a:rPr lang="zh-CN" altLang="en-US" sz="2400" dirty="0">
                <a:solidFill>
                  <a:srgbClr val="000066"/>
                </a:solidFill>
                <a:latin typeface="Comic Sans MS" pitchFamily="66" charset="0"/>
              </a:rPr>
              <a:t>he title of this book is more interesting than the title of that book.</a:t>
            </a:r>
          </a:p>
          <a:p>
            <a:pPr>
              <a:lnSpc>
                <a:spcPct val="145000"/>
              </a:lnSpc>
              <a:spcBef>
                <a:spcPct val="45000"/>
              </a:spcBef>
            </a:pP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把两本书的</a:t>
            </a:r>
            <a:r>
              <a:rPr lang="zh-CN" altLang="en-US" sz="2400" dirty="0">
                <a:latin typeface="Arial Narrow" pitchFamily="2" charset="0"/>
              </a:rPr>
              <a:t>title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进行比较，具有可比性，但为了避免重复，第二个</a:t>
            </a:r>
            <a:r>
              <a:rPr lang="zh-CN" altLang="en-US" sz="2400" dirty="0">
                <a:latin typeface="Arial Narrow" pitchFamily="2" charset="0"/>
              </a:rPr>
              <a:t>the title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要用</a:t>
            </a:r>
            <a:r>
              <a:rPr lang="zh-CN" altLang="en-US" sz="2400" dirty="0">
                <a:latin typeface="Arial Narrow" pitchFamily="2" charset="0"/>
              </a:rPr>
              <a:t>that</a:t>
            </a:r>
            <a:r>
              <a:rPr lang="zh-CN" altLang="en-US" sz="2400" dirty="0">
                <a:latin typeface="Arial Narrow" pitchFamily="2" charset="0"/>
                <a:ea typeface="宋体" pitchFamily="2" charset="-122"/>
              </a:rPr>
              <a:t>代替，句子的正确表达应该是：</a:t>
            </a:r>
          </a:p>
          <a:p>
            <a:pPr>
              <a:lnSpc>
                <a:spcPct val="145000"/>
              </a:lnSpc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 Narrow" pitchFamily="2" charset="0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Comic Sans MS" pitchFamily="66" charset="0"/>
                <a:ea typeface="宋体" pitchFamily="2" charset="-122"/>
              </a:rPr>
              <a:t>  T</a:t>
            </a:r>
            <a:r>
              <a:rPr lang="zh-CN" altLang="en-US" sz="2400" dirty="0">
                <a:solidFill>
                  <a:srgbClr val="000066"/>
                </a:solidFill>
                <a:latin typeface="Comic Sans MS" pitchFamily="66" charset="0"/>
              </a:rPr>
              <a:t>he title of this book is more interesting than th</a:t>
            </a:r>
            <a:r>
              <a:rPr lang="zh-CN" altLang="en-US" sz="2400" dirty="0">
                <a:solidFill>
                  <a:srgbClr val="000066"/>
                </a:solidFill>
                <a:latin typeface="Comic Sans MS" pitchFamily="66" charset="0"/>
                <a:ea typeface="宋体" pitchFamily="2" charset="-122"/>
              </a:rPr>
              <a:t>at of that book.</a:t>
            </a:r>
            <a:endParaRPr lang="zh-CN" altLang="en-US" sz="2400" dirty="0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2687</Words>
  <Application>Microsoft Office PowerPoint</Application>
  <PresentationFormat>全屏显示(4:3)</PresentationFormat>
  <Paragraphs>243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楷体_GB2312</vt:lpstr>
      <vt:lpstr>微软雅黑</vt:lpstr>
      <vt:lpstr>Arial</vt:lpstr>
      <vt:lpstr>Arial Narrow</vt:lpstr>
      <vt:lpstr>Calibri</vt:lpstr>
      <vt:lpstr>Comic Sans MS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</cp:lastModifiedBy>
  <cp:revision>281</cp:revision>
  <dcterms:created xsi:type="dcterms:W3CDTF">2015-04-01T05:14:00Z</dcterms:created>
  <dcterms:modified xsi:type="dcterms:W3CDTF">2023-04-23T12:56:38Z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