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8" r:id="rId2"/>
    <p:sldId id="257" r:id="rId3"/>
    <p:sldId id="259" r:id="rId4"/>
    <p:sldId id="265" r:id="rId5"/>
    <p:sldId id="335" r:id="rId6"/>
    <p:sldId id="338" r:id="rId7"/>
    <p:sldId id="299" r:id="rId8"/>
    <p:sldId id="301" r:id="rId9"/>
    <p:sldId id="348" r:id="rId10"/>
    <p:sldId id="371" r:id="rId11"/>
    <p:sldId id="372" r:id="rId12"/>
    <p:sldId id="376" r:id="rId13"/>
    <p:sldId id="377" r:id="rId14"/>
    <p:sldId id="378" r:id="rId15"/>
    <p:sldId id="303" r:id="rId16"/>
    <p:sldId id="305" r:id="rId17"/>
    <p:sldId id="329" r:id="rId18"/>
    <p:sldId id="328" r:id="rId19"/>
    <p:sldId id="330" r:id="rId20"/>
    <p:sldId id="379" r:id="rId21"/>
    <p:sldId id="380" r:id="rId22"/>
    <p:sldId id="381" r:id="rId23"/>
    <p:sldId id="382" r:id="rId24"/>
    <p:sldId id="383" r:id="rId25"/>
    <p:sldId id="307" r:id="rId26"/>
    <p:sldId id="347" r:id="rId27"/>
    <p:sldId id="351" r:id="rId28"/>
    <p:sldId id="352" r:id="rId29"/>
    <p:sldId id="374" r:id="rId30"/>
    <p:sldId id="350" r:id="rId31"/>
    <p:sldId id="373" r:id="rId32"/>
    <p:sldId id="384" r:id="rId33"/>
    <p:sldId id="385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63" r:id="rId42"/>
    <p:sldId id="364" r:id="rId43"/>
    <p:sldId id="366" r:id="rId44"/>
    <p:sldId id="375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370" r:id="rId54"/>
    <p:sldId id="294" r:id="rId55"/>
    <p:sldId id="29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defRPr sz="1200" noProof="1">
                <a:ea typeface="宋体" charset="-122"/>
              </a:defRPr>
            </a:lvl1pPr>
          </a:lstStyle>
          <a:p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defRPr sz="1200" noProof="1" dirty="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defRPr sz="1200" noProof="1">
                <a:ea typeface="宋体" charset="-122"/>
              </a:defRPr>
            </a:lvl1pPr>
          </a:lstStyle>
          <a:p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E373680-F974-46EE-A6BC-9635B6A404E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421F1-A270-4425-B2BB-554EEF8357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5C1EA-04C6-4A28-BDE4-20474EC6FEC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57F92-BA01-4F26-8358-A7E7D7A994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1534E-A3A6-4AD3-A916-E0DB61915A5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EE424-2991-40CB-9F4C-F5259CE0CDC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E685E-8F9C-4EDC-AE29-2B1A3D4692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22709-E018-407F-9EFC-CCBD85343B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630A6-112D-47AB-B4E7-85842B68789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42920-26FD-494C-979F-3078E735FD0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016C1-4342-46E1-BB46-209B0783C62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48E29-98E8-4610-A103-6C3FAB49103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endParaRPr/>
          </a:p>
        </p:txBody>
      </p:sp>
      <p:sp>
        <p:nvSpPr>
          <p:cNvPr id="103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621C5C9-0877-4603-B5CC-D0802D31237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 descr="20150410PPT有改动-02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225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4572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4572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4572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4572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>
            <a:spLocks noChangeArrowheads="1"/>
          </p:cNvSpPr>
          <p:nvPr/>
        </p:nvSpPr>
        <p:spPr bwMode="auto">
          <a:xfrm>
            <a:off x="7740220" y="494110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2015.4.7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755" y="2276920"/>
            <a:ext cx="61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SAT grammar learning</a:t>
            </a:r>
            <a:endParaRPr lang="zh-CN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10" y="4941105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By Theos Huang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9"/>
          <p:cNvSpPr>
            <a:spLocks noChangeArrowheads="1"/>
          </p:cNvSpPr>
          <p:nvPr/>
        </p:nvSpPr>
        <p:spPr bwMode="auto">
          <a:xfrm>
            <a:off x="395288" y="981075"/>
            <a:ext cx="8424862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zh-CN" altLang="en-US" sz="2400">
                <a:solidFill>
                  <a:srgbClr val="000066"/>
                </a:solidFill>
              </a:rPr>
              <a:t>在状语从句中，当从句的主语和主句的主语一致并且从句的动词为be动词时，从句的主语和be动词均可省略，上述例句即为一例，再如：</a:t>
            </a:r>
          </a:p>
          <a:p>
            <a:pPr>
              <a:lnSpc>
                <a:spcPct val="16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40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Although (he is) old, Tom is </a:t>
            </a:r>
            <a:r>
              <a:rPr lang="en-US" altLang="zh-CN" sz="240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in good health</a:t>
            </a:r>
            <a:r>
              <a:rPr lang="zh-CN" altLang="en-US" sz="240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9"/>
          <p:cNvSpPr>
            <a:spLocks noChangeArrowheads="1"/>
          </p:cNvSpPr>
          <p:nvPr/>
        </p:nvSpPr>
        <p:spPr bwMode="auto">
          <a:xfrm>
            <a:off x="395288" y="981075"/>
            <a:ext cx="8424862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66"/>
                </a:solidFill>
              </a:rPr>
              <a:t>在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sym typeface="Times New Roman" pitchFamily="18" charset="0"/>
              </a:rPr>
              <a:t>improving sentence题型中，许多考生的注意力往往集中在划线部分，而忽视了未划线部分与划线部分的有效连接，这也是考生不能正确挑出run-on句子的一个重要原因。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sym typeface="Times New Roman" pitchFamily="18" charset="0"/>
              </a:rPr>
              <a:t>考生应通读整个句子、了解句子的大意、找出句子可分为几个子句、每个子句的主语和谓语部分在哪里、子句之间的联系词是否存在。以此步骤，即可迅速找出句子是否为run-on形式。</a:t>
            </a:r>
          </a:p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CC0000"/>
                </a:solidFill>
                <a:latin typeface="Calibri" pitchFamily="34" charset="0"/>
                <a:sym typeface="宋体" pitchFamily="2" charset="-122"/>
              </a:rPr>
              <a:t>★</a:t>
            </a:r>
            <a:r>
              <a:rPr lang="zh-CN" altLang="en-US" sz="2400">
                <a:solidFill>
                  <a:srgbClr val="CC0000"/>
                </a:solidFill>
              </a:rPr>
              <a:t> 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SAT常把一个子句的主语和谓语分离，使其相隔很远，借以迷惑考生</a:t>
            </a:r>
            <a:endParaRPr lang="zh-CN" altLang="en-US" sz="2400">
              <a:solidFill>
                <a:srgbClr val="CC0066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9"/>
          <p:cNvSpPr>
            <a:spLocks noChangeArrowheads="1"/>
          </p:cNvSpPr>
          <p:nvPr/>
        </p:nvSpPr>
        <p:spPr bwMode="auto">
          <a:xfrm>
            <a:off x="395288" y="981075"/>
            <a:ext cx="8424862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一般来讲，在一个大句子中，你找出两个子句，就必须有一个连词；找出三个子句，就必须有两个连词。凡是连词不够的，该大句子即为run-on。</a:t>
            </a:r>
          </a:p>
          <a:p>
            <a:pPr>
              <a:lnSpc>
                <a:spcPct val="130000"/>
              </a:lnSpc>
              <a:spcBef>
                <a:spcPct val="55000"/>
              </a:spcBef>
            </a:pPr>
            <a:r>
              <a:rPr lang="zh-CN" altLang="en-US" sz="240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值得注意的是，在非正式文体中，两个完整句子中间常常没有连词，这主要是因为在一些复合句中，习惯用逗号来代替本应存在的连词（主要是and和but）。这种无连词的句子在普通英文中可以接受，但对SAT不适用。</a:t>
            </a:r>
          </a:p>
          <a:p>
            <a:pPr>
              <a:lnSpc>
                <a:spcPct val="130000"/>
              </a:lnSpc>
              <a:spcBef>
                <a:spcPct val="55000"/>
              </a:spcBef>
            </a:pPr>
            <a:r>
              <a:rPr lang="zh-CN" altLang="en-US" sz="240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例：</a:t>
            </a:r>
            <a:r>
              <a:rPr lang="zh-CN" altLang="en-US" sz="240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She is pretty, she is smart.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9"/>
          <p:cNvSpPr>
            <a:spLocks noChangeArrowheads="1"/>
          </p:cNvSpPr>
          <p:nvPr/>
        </p:nvSpPr>
        <p:spPr bwMode="auto">
          <a:xfrm>
            <a:off x="0" y="1700880"/>
            <a:ext cx="8424862" cy="451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要特别注意下面六个词，它们常被错认为是连词，但事实上并不是，也不能作为连词来连接两个完整句子。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这六个词是：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thus,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therefore, consequently, however, nonetheless, nevertheless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这六个词前面必须有句号或分号，否则全句为run-on。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Times New Roman" pitchFamily="18" charset="0"/>
                <a:sym typeface="Times New Roman" pitchFamily="18" charset="0"/>
              </a:rPr>
              <a:t>    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policy is intended to encourage the employees, however, it has frustrated those employees with initiatives.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663300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</a:p>
        </p:txBody>
      </p:sp>
      <p:sp>
        <p:nvSpPr>
          <p:cNvPr id="15362" name="TextBox 2"/>
          <p:cNvSpPr>
            <a:spLocks noChangeArrowheads="1"/>
          </p:cNvSpPr>
          <p:nvPr/>
        </p:nvSpPr>
        <p:spPr bwMode="auto">
          <a:xfrm>
            <a:off x="3347915" y="980830"/>
            <a:ext cx="1728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Hot tip!</a:t>
            </a:r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9"/>
          <p:cNvSpPr>
            <a:spLocks noChangeArrowheads="1"/>
          </p:cNvSpPr>
          <p:nvPr/>
        </p:nvSpPr>
        <p:spPr bwMode="auto">
          <a:xfrm>
            <a:off x="0" y="1844890"/>
            <a:ext cx="842486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英文中有几个似乎不是连词的单词却可以作为连词使用：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        the moment, immediately, everywhere(anywhere)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woman cried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moment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she heard the news.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           (此处the moment相当于连词短语as soon as)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We came out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immediately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rain had stopped.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           (此处immediately相当于as soon as或once)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    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Everywhere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she appeared, she was admired.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           (此处everywhere相当于no matter where)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◆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在SAT的Improving Sentence和Identifying Sentence Error题型中，看到类似上述句子时，不要简单地认为是run-on。</a:t>
            </a:r>
          </a:p>
        </p:txBody>
      </p:sp>
      <p:sp>
        <p:nvSpPr>
          <p:cNvPr id="16386" name="TextBox 2"/>
          <p:cNvSpPr>
            <a:spLocks noChangeArrowheads="1"/>
          </p:cNvSpPr>
          <p:nvPr/>
        </p:nvSpPr>
        <p:spPr bwMode="auto">
          <a:xfrm>
            <a:off x="2627865" y="1052835"/>
            <a:ext cx="1728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Hot tip!</a:t>
            </a:r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/>
          <p:cNvSpPr>
            <a:spLocks noChangeArrowheads="1"/>
          </p:cNvSpPr>
          <p:nvPr/>
        </p:nvSpPr>
        <p:spPr bwMode="auto">
          <a:xfrm>
            <a:off x="0" y="908825"/>
            <a:ext cx="21526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2.3 Sample 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endParaRPr lang="zh-CN" altLang="en-US" sz="24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0" name="TextBox 8"/>
          <p:cNvSpPr>
            <a:spLocks noChangeArrowheads="1"/>
          </p:cNvSpPr>
          <p:nvPr/>
        </p:nvSpPr>
        <p:spPr bwMode="auto">
          <a:xfrm>
            <a:off x="0" y="1772885"/>
            <a:ext cx="8208962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In 1984, the United States defeated rival countries to win its first Olympic all-around gold medal in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gymnastics, even so, they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did not win again until 2004.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even so,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so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gymnastics; as a result,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but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"/>
          <p:cNvSpPr>
            <a:spLocks noChangeArrowheads="1"/>
          </p:cNvSpPr>
          <p:nvPr/>
        </p:nvSpPr>
        <p:spPr bwMode="auto">
          <a:xfrm>
            <a:off x="0" y="119684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2.4 Exercise 1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4" name="TextBox 8"/>
          <p:cNvSpPr>
            <a:spLocks noChangeArrowheads="1"/>
          </p:cNvSpPr>
          <p:nvPr/>
        </p:nvSpPr>
        <p:spPr bwMode="auto">
          <a:xfrm>
            <a:off x="0" y="2204915"/>
            <a:ext cx="84963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According to Greek myth,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Zeus’s inability to control his lust, this made his wife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, Hara, extremely angry.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b="1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Zeus’s inability to control his lust, this made his wife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When out of control, his lust made his wife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Zeus’s inability at controlling his lust was making his wife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Zeus’s inability to control his lust made his wife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the lack of control over his lust that Zeus exhibited made his wife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>
            <a:spLocks noChangeArrowheads="1"/>
          </p:cNvSpPr>
          <p:nvPr/>
        </p:nvSpPr>
        <p:spPr bwMode="auto">
          <a:xfrm>
            <a:off x="0" y="90882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2.5 Exercise 2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58" name="TextBox 8"/>
          <p:cNvSpPr>
            <a:spLocks noChangeArrowheads="1"/>
          </p:cNvSpPr>
          <p:nvPr/>
        </p:nvSpPr>
        <p:spPr bwMode="auto">
          <a:xfrm>
            <a:off x="0" y="1772885"/>
            <a:ext cx="7921625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others in my horseback riding class are very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accomplished; they win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ribbons in every competition they enter.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accomplished; they win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accomplished; which allows them to win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accomplished, they have been winners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accomplished, and so they would win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accomplished, by winning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"/>
          <p:cNvSpPr>
            <a:spLocks noChangeArrowheads="1"/>
          </p:cNvSpPr>
          <p:nvPr/>
        </p:nvSpPr>
        <p:spPr bwMode="auto">
          <a:xfrm>
            <a:off x="0" y="98083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2.6 Exercise 3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82" name="TextBox 8"/>
          <p:cNvSpPr>
            <a:spLocks noChangeArrowheads="1"/>
          </p:cNvSpPr>
          <p:nvPr/>
        </p:nvSpPr>
        <p:spPr bwMode="auto">
          <a:xfrm>
            <a:off x="0" y="1700880"/>
            <a:ext cx="8353425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a few studies have shown that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a disproportionate number of artistic people are left-handed, the connection between left-handedness and creativity remains highly debated.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Although a few studies have shown that 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 few studies have shown that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Therefore, a few studies have shown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Where a few studies have shown that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Conversely, a few studies have shown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"/>
          <p:cNvSpPr>
            <a:spLocks noChangeArrowheads="1"/>
          </p:cNvSpPr>
          <p:nvPr/>
        </p:nvSpPr>
        <p:spPr bwMode="auto">
          <a:xfrm>
            <a:off x="0" y="112484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2.7 Exercise 4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06" name="TextBox 8"/>
          <p:cNvSpPr>
            <a:spLocks noChangeArrowheads="1"/>
          </p:cNvSpPr>
          <p:nvPr/>
        </p:nvSpPr>
        <p:spPr bwMode="auto">
          <a:xfrm>
            <a:off x="0" y="1916895"/>
            <a:ext cx="7921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marathon runner’s early burst of speed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exciting to some, she was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slower after several miles.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exciting to some, she was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had been exciting to some; however, she was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exciting to some; and she had been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excited some, while she was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excited some, but she is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807031521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4097" name="TextBox 1"/>
          <p:cNvSpPr>
            <a:spLocks noChangeArrowheads="1"/>
          </p:cNvSpPr>
          <p:nvPr/>
        </p:nvSpPr>
        <p:spPr bwMode="auto">
          <a:xfrm>
            <a:off x="611725" y="1340855"/>
            <a:ext cx="4370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Curriculum Introduction 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8" name="TextBox 17"/>
          <p:cNvSpPr>
            <a:spLocks noChangeArrowheads="1"/>
          </p:cNvSpPr>
          <p:nvPr/>
        </p:nvSpPr>
        <p:spPr bwMode="auto">
          <a:xfrm>
            <a:off x="539720" y="2276920"/>
            <a:ext cx="7993063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Calibri" pitchFamily="34" charset="0"/>
              <a:buAutoNum type="romanUcPeriod"/>
            </a:pPr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Overview of SAT 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Calibri" pitchFamily="34" charset="0"/>
              <a:buAutoNum type="romanUcPeriod"/>
            </a:pPr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Improving 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 Sentence （改进句子）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Calibri" pitchFamily="34" charset="0"/>
              <a:buAutoNum type="romanUcPeriod"/>
            </a:pP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 Identifying Sentence Error （改错）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Calibri" pitchFamily="34" charset="0"/>
              <a:buAutoNum type="romanUcPeriod"/>
            </a:pP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 Improving Paragraph（改进文章）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Calibri" pitchFamily="34" charset="0"/>
              <a:buAutoNum type="romanUcPeriod"/>
            </a:pPr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Practice of OG &amp; the exam questions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"/>
          <p:cNvSpPr>
            <a:spLocks noChangeArrowheads="1"/>
          </p:cNvSpPr>
          <p:nvPr/>
        </p:nvSpPr>
        <p:spPr bwMode="auto">
          <a:xfrm>
            <a:off x="0" y="98083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2.8 Exercise 5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0" name="TextBox 8"/>
          <p:cNvSpPr>
            <a:spLocks noChangeArrowheads="1"/>
          </p:cNvSpPr>
          <p:nvPr/>
        </p:nvSpPr>
        <p:spPr bwMode="auto">
          <a:xfrm>
            <a:off x="0" y="1700880"/>
            <a:ext cx="7921625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nondisclosure agreement protects the company’s trade secrets,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but signing it is required of all new employees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but signing it is required of all new employees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therefore the singing of it is required of all new employees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signing it is required of all new employees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and they required all new employees to sign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so all new employees are required to sign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"/>
          <p:cNvSpPr>
            <a:spLocks noChangeArrowheads="1"/>
          </p:cNvSpPr>
          <p:nvPr/>
        </p:nvSpPr>
        <p:spPr bwMode="auto">
          <a:xfrm>
            <a:off x="107690" y="76481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2.9 Exercise 6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554" name="TextBox 8"/>
          <p:cNvSpPr>
            <a:spLocks noChangeArrowheads="1"/>
          </p:cNvSpPr>
          <p:nvPr/>
        </p:nvSpPr>
        <p:spPr bwMode="auto">
          <a:xfrm>
            <a:off x="0" y="1484865"/>
            <a:ext cx="7921625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In the sixteenth century a group of Scottish nobles ended their traditional French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alliance, they joined forces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with the King of England in hopes of combining the two kingdoms.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alliance, they joined forces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alliance; they had joined forces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alliance; they joined forces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alliance, and so they would join forces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alliance; in this way joining forces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>
            <a:spLocks noChangeArrowheads="1"/>
          </p:cNvSpPr>
          <p:nvPr/>
        </p:nvSpPr>
        <p:spPr bwMode="auto">
          <a:xfrm>
            <a:off x="0" y="1196845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2.10 Exercise 7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78" name="TextBox 8"/>
          <p:cNvSpPr>
            <a:spLocks noChangeArrowheads="1"/>
          </p:cNvSpPr>
          <p:nvPr/>
        </p:nvSpPr>
        <p:spPr bwMode="auto">
          <a:xfrm>
            <a:off x="0" y="1988900"/>
            <a:ext cx="7921625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quarterback's lack of aim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exasperating to his team and he was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more accurate after several games.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exasperating to his team and he was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had been exasperating to his team; but he had been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had been exasperating to his team, but he became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exasperated his team, however he became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exasperated his team, while he was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>
            <a:spLocks noChangeArrowheads="1"/>
          </p:cNvSpPr>
          <p:nvPr/>
        </p:nvSpPr>
        <p:spPr bwMode="auto">
          <a:xfrm>
            <a:off x="0" y="1052835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2.11 Exercise 8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5602" name="TextBox 8"/>
          <p:cNvSpPr>
            <a:spLocks noChangeArrowheads="1"/>
          </p:cNvSpPr>
          <p:nvPr/>
        </p:nvSpPr>
        <p:spPr bwMode="auto">
          <a:xfrm>
            <a:off x="0" y="2055812"/>
            <a:ext cx="7921625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Saxophone playing must be enjoying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surge in popularity, nearly 25 members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of our marching band play the sax.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surge in popularity, nearly 25 members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 surge in popularity, although 25 members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surge in popularity, and nearly 25 members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surge in popularity; nearly 25 members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a surge in popularity, while nearly 25 members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>
            <a:spLocks noChangeArrowheads="1"/>
          </p:cNvSpPr>
          <p:nvPr/>
        </p:nvSpPr>
        <p:spPr bwMode="auto">
          <a:xfrm>
            <a:off x="0" y="836820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2.12 Exercise 9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26" name="TextBox 8"/>
          <p:cNvSpPr>
            <a:spLocks noChangeArrowheads="1"/>
          </p:cNvSpPr>
          <p:nvPr/>
        </p:nvSpPr>
        <p:spPr bwMode="auto">
          <a:xfrm>
            <a:off x="0" y="1484865"/>
            <a:ext cx="7921625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Out-of-state students usually do not end up receiving as much financial aid as local students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do, this being why so many students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choose to attend college in their home state.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do, this being why so many students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do, this is why so many students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do; this fact explains why so many students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do; this fact explaining the reason for why so many students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do; explaining why so many students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2"/>
          <p:cNvSpPr>
            <a:spLocks noChangeArrowheads="1"/>
          </p:cNvSpPr>
          <p:nvPr/>
        </p:nvSpPr>
        <p:spPr bwMode="auto">
          <a:xfrm>
            <a:off x="0" y="1196845"/>
            <a:ext cx="5911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2.13 Further questions 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（后测）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0" name="矩形 3"/>
          <p:cNvSpPr>
            <a:spLocks noChangeArrowheads="1"/>
          </p:cNvSpPr>
          <p:nvPr/>
        </p:nvSpPr>
        <p:spPr bwMode="auto">
          <a:xfrm>
            <a:off x="0" y="2276920"/>
            <a:ext cx="8066087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</a:t>
            </a:r>
            <a:r>
              <a:rPr lang="zh-CN" altLang="en-US" sz="3200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ions, a strong offensive team, complete against the </a:t>
            </a:r>
            <a:r>
              <a:rPr lang="en-US" sz="3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Cowboys, they play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tough defense.</a:t>
            </a:r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Cowboys, they play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Cowboys, who play</a:t>
            </a:r>
            <a:r>
              <a:rPr lang="zh-CN" altLang="en-US" sz="2400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Cowboys, having played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Cowboys; playing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Cowboys; for playing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/>
          <p:cNvSpPr>
            <a:spLocks noChangeArrowheads="1"/>
          </p:cNvSpPr>
          <p:nvPr/>
        </p:nvSpPr>
        <p:spPr bwMode="auto">
          <a:xfrm>
            <a:off x="0" y="476795"/>
            <a:ext cx="21399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 Pre-test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Box 8"/>
          <p:cNvSpPr>
            <a:spLocks noChangeArrowheads="1"/>
          </p:cNvSpPr>
          <p:nvPr/>
        </p:nvSpPr>
        <p:spPr bwMode="auto">
          <a:xfrm>
            <a:off x="539750" y="1052513"/>
            <a:ext cx="79930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320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8675" name="TextBox 10"/>
          <p:cNvSpPr>
            <a:spLocks noChangeArrowheads="1"/>
          </p:cNvSpPr>
          <p:nvPr/>
        </p:nvSpPr>
        <p:spPr bwMode="auto">
          <a:xfrm>
            <a:off x="0" y="1052835"/>
            <a:ext cx="8281988" cy="704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Word had it that employees </a:t>
            </a:r>
            <a:r>
              <a:rPr lang="en-US" sz="24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using the latest version of word processing software to produce documents streamlining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the week’s work schedule.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using the latest version of word processing software to produce documents streamlining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using the latest version of word processing software to produce documents and streamline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using the latest version of word processing software and producing documents, they streamlined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were using the latest version of word processing software to produce documents, thus streamlining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used the latest version of word processing software,  so streamlining methods of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>
            <a:spLocks noChangeArrowheads="1"/>
          </p:cNvSpPr>
          <p:nvPr/>
        </p:nvSpPr>
        <p:spPr bwMode="auto">
          <a:xfrm>
            <a:off x="0" y="908825"/>
            <a:ext cx="8353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 2 Improving Sentences: Point 8 ---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不完整句子</a:t>
            </a:r>
          </a:p>
          <a:p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9698" name="TextBox 9"/>
          <p:cNvSpPr>
            <a:spLocks noChangeArrowheads="1"/>
          </p:cNvSpPr>
          <p:nvPr/>
        </p:nvSpPr>
        <p:spPr bwMode="auto">
          <a:xfrm>
            <a:off x="0" y="2852960"/>
            <a:ext cx="7921625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英语中的不完整句子，是指整个句子中，因为缺少某个成分，使得句子语法结构不完整，并且造成理解上的困难。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虽然因为修辞的需要，普通英文中的不完整句子并不少见，但SAT绝对不接受不完整句子。在Improving Sentence题型中，不完整句子的选项一定是错误选项。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SAT语法考试中，不完整句子现象大致可分为以下几类：</a:t>
            </a:r>
          </a:p>
        </p:txBody>
      </p:sp>
      <p:sp>
        <p:nvSpPr>
          <p:cNvPr id="29699" name="TextBox 14"/>
          <p:cNvSpPr>
            <a:spLocks noChangeArrowheads="1"/>
          </p:cNvSpPr>
          <p:nvPr/>
        </p:nvSpPr>
        <p:spPr bwMode="auto">
          <a:xfrm>
            <a:off x="1835810" y="1988900"/>
            <a:ext cx="2374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不完整句子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9"/>
          <p:cNvSpPr>
            <a:spLocks noChangeArrowheads="1"/>
          </p:cNvSpPr>
          <p:nvPr/>
        </p:nvSpPr>
        <p:spPr bwMode="auto">
          <a:xfrm>
            <a:off x="0" y="2060905"/>
            <a:ext cx="9036310" cy="425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Franklin Gothic Medium" pitchFamily="34" charset="0"/>
                <a:sym typeface="Franklin Gothic Medium" pitchFamily="34" charset="0"/>
              </a:rPr>
              <a:t>SAT往往在一个独立的从句前，有一个语法句意很完整的句子，以此来麻痹考生。在该完整句后有一个句号，句号后紧跟一个独立存在的从句。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Franklin Gothic Medium" pitchFamily="34" charset="0"/>
                <a:sym typeface="Franklin Gothic Medium" pitchFamily="34" charset="0"/>
              </a:rPr>
              <a:t>    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He sat there reading newspaper every night. As he had been for the past seven nights.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Franklin Gothic Medium" pitchFamily="34" charset="0"/>
                <a:sym typeface="Franklin Gothic Medium" pitchFamily="34" charset="0"/>
              </a:rPr>
              <a:t>在上句中，as所引导的时间从句本应和前面的句子构成一个完整的大句子，中间的句号使该句独立存在，形成了英文中的fragment sentence。</a:t>
            </a:r>
          </a:p>
        </p:txBody>
      </p:sp>
      <p:sp>
        <p:nvSpPr>
          <p:cNvPr id="30722" name="TextBox 2"/>
          <p:cNvSpPr>
            <a:spLocks noChangeArrowheads="1"/>
          </p:cNvSpPr>
          <p:nvPr/>
        </p:nvSpPr>
        <p:spPr bwMode="auto">
          <a:xfrm>
            <a:off x="0" y="1052835"/>
            <a:ext cx="626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1. 从 句 单 独 使 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9"/>
          <p:cNvSpPr>
            <a:spLocks noChangeArrowheads="1"/>
          </p:cNvSpPr>
          <p:nvPr/>
        </p:nvSpPr>
        <p:spPr bwMode="auto">
          <a:xfrm>
            <a:off x="0" y="2204915"/>
            <a:ext cx="9144000" cy="34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英文中的谓语，很多时候由两个甚至两个以上的部分组成。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Mary is reading a novel.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在上句中，is reading作为句子的谓语表示动作正在进行。但是若把is去掉，则全句为fragment sentence，即Mary reading a novel。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一般考生会觉得上述句子有问题，所以SAT不会这样考。它往往会把一个句子的主语和谓语分隔很远，中间插入一些迷惑成分，如上句可以写成：</a:t>
            </a:r>
          </a:p>
        </p:txBody>
      </p:sp>
      <p:sp>
        <p:nvSpPr>
          <p:cNvPr id="31746" name="TextBox 2"/>
          <p:cNvSpPr>
            <a:spLocks noChangeArrowheads="1"/>
          </p:cNvSpPr>
          <p:nvPr/>
        </p:nvSpPr>
        <p:spPr bwMode="auto">
          <a:xfrm>
            <a:off x="0" y="1052835"/>
            <a:ext cx="889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2. 一个句子中谓语部分不完整或仅有谓语而无主语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>
            <a:spLocks noChangeArrowheads="1"/>
          </p:cNvSpPr>
          <p:nvPr/>
        </p:nvSpPr>
        <p:spPr bwMode="auto">
          <a:xfrm>
            <a:off x="467715" y="1124840"/>
            <a:ext cx="4962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Catalog for the Fourth Class 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2" name="TextBox 44"/>
          <p:cNvSpPr>
            <a:spLocks noChangeArrowheads="1"/>
          </p:cNvSpPr>
          <p:nvPr/>
        </p:nvSpPr>
        <p:spPr bwMode="auto">
          <a:xfrm>
            <a:off x="395710" y="2204915"/>
            <a:ext cx="8137525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 dirty="0" err="1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Ⅰ.Overview</a:t>
            </a:r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 of the Sentence Grammar</a:t>
            </a:r>
            <a:endParaRPr lang="zh-CN" alt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	Point 7 – </a:t>
            </a:r>
            <a:r>
              <a:rPr lang="zh-CN" alt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不间断句子</a:t>
            </a:r>
            <a:endParaRPr 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	Point 8 – </a:t>
            </a:r>
            <a:r>
              <a:rPr lang="zh-CN" alt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不完整句子</a:t>
            </a:r>
            <a:endParaRPr 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Ⅱ. Review </a:t>
            </a:r>
            <a:endParaRPr lang="zh-CN" alt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Ⅲ. Homework</a:t>
            </a:r>
            <a:endParaRPr lang="zh-CN" alt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/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9"/>
          <p:cNvSpPr>
            <a:spLocks noChangeArrowheads="1"/>
          </p:cNvSpPr>
          <p:nvPr/>
        </p:nvSpPr>
        <p:spPr bwMode="auto">
          <a:xfrm>
            <a:off x="0" y="1339850"/>
            <a:ext cx="9144000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Mary, who is a pretty girl from China, reading a novel with her friends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.</a:t>
            </a:r>
            <a:endParaRPr lang="zh-CN" altLang="en-US" sz="2800" dirty="0">
              <a:solidFill>
                <a:srgbClr val="CC0066"/>
              </a:solidFill>
              <a:latin typeface="Comic Sans MS" pitchFamily="66" charset="0"/>
              <a:sym typeface="Comic Sans MS" pitchFamily="66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这个句子依然是fragment sentence，因为主语Mary在句子中找不到谓语成分与其匹配，应该把reading a novel改为is reading a novel。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Arial Narrow" pitchFamily="34" charset="0"/>
                <a:sym typeface="Arial Narrow" pitchFamily="34" charset="0"/>
              </a:rPr>
              <a:t>但大家应该注意，SAT真题会比这个例子在句意和用词上更复杂。</a:t>
            </a:r>
            <a:endParaRPr lang="zh-CN" altLang="en-US" sz="2800" dirty="0">
              <a:solidFill>
                <a:srgbClr val="CC0066"/>
              </a:solidFill>
              <a:latin typeface="Comic Sans MS" pitchFamily="66" charset="0"/>
              <a:sym typeface="Comic Sans MS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9"/>
          <p:cNvSpPr>
            <a:spLocks noChangeArrowheads="1"/>
          </p:cNvSpPr>
          <p:nvPr/>
        </p:nvSpPr>
        <p:spPr bwMode="auto">
          <a:xfrm>
            <a:off x="539750" y="981075"/>
            <a:ext cx="7921625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还有一种情况就是句子的谓语部分是完整的，但句子缺少一个合适的主语。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例：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After dinner, Mary left her dirty dishes on the table. And let cat which was hungry eat the leftovers.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上句中，let是完整的谓语，但是没有主语，所以应该改为：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After dinner, Mary left her dirty dishes on the table, and let cat which was hungry eat the leftovers.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9"/>
          <p:cNvSpPr>
            <a:spLocks noChangeArrowheads="1"/>
          </p:cNvSpPr>
          <p:nvPr/>
        </p:nvSpPr>
        <p:spPr bwMode="auto">
          <a:xfrm>
            <a:off x="539720" y="1772885"/>
            <a:ext cx="792162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65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现在分词和动词不定式只能放在完整句子中作句子的一个补充成分，不能独立成句。</a:t>
            </a:r>
          </a:p>
          <a:p>
            <a:pPr>
              <a:lnSpc>
                <a:spcPct val="155000"/>
              </a:lnSpc>
              <a:spcBef>
                <a:spcPct val="65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Mary always wears a helmet when riding a bicycle.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Worrying that she may be hit on the road by a flying stone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.</a:t>
            </a:r>
          </a:p>
          <a:p>
            <a:pPr>
              <a:lnSpc>
                <a:spcPct val="155000"/>
              </a:lnSpc>
              <a:spcBef>
                <a:spcPct val="65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例中划线部分虽然有一个从句，但worrying后的从句没有可依附的主句，故全句依然是fragment sentence。</a:t>
            </a:r>
          </a:p>
        </p:txBody>
      </p:sp>
      <p:sp>
        <p:nvSpPr>
          <p:cNvPr id="34818" name="TextBox 2"/>
          <p:cNvSpPr>
            <a:spLocks noChangeArrowheads="1"/>
          </p:cNvSpPr>
          <p:nvPr/>
        </p:nvSpPr>
        <p:spPr bwMode="auto">
          <a:xfrm>
            <a:off x="107690" y="980830"/>
            <a:ext cx="7776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3. 现在分词(-ing)或动词不定式(to do)单独成句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9"/>
          <p:cNvSpPr>
            <a:spLocks noChangeArrowheads="1"/>
          </p:cNvSpPr>
          <p:nvPr/>
        </p:nvSpPr>
        <p:spPr bwMode="auto">
          <a:xfrm>
            <a:off x="539720" y="1556870"/>
            <a:ext cx="7921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60000"/>
              </a:spcBef>
            </a:pPr>
            <a:r>
              <a:rPr lang="zh-CN" altLang="en-US" sz="2400">
                <a:solidFill>
                  <a:srgbClr val="CC0066"/>
                </a:solidFill>
                <a:latin typeface="Times New Roman" pitchFamily="18" charset="0"/>
                <a:sym typeface="Times New Roman" pitchFamily="18" charset="0"/>
              </a:rPr>
              <a:t>例: </a:t>
            </a:r>
            <a:r>
              <a:rPr lang="zh-CN" altLang="en-US" sz="2400" u="sng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To explain why she has been so late for class</a:t>
            </a:r>
            <a:r>
              <a:rPr lang="zh-CN" altLang="en-US" sz="240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. Mary fabricated a lot of excuses.</a:t>
            </a:r>
          </a:p>
          <a:p>
            <a:pPr>
              <a:lnSpc>
                <a:spcPct val="135000"/>
              </a:lnSpc>
              <a:spcBef>
                <a:spcPct val="6000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划线部分也是动词不定式fragment，应该把class后的句号改为逗号，使动词不定式结构依附于主句存在。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9"/>
          <p:cNvSpPr>
            <a:spLocks noChangeArrowheads="1"/>
          </p:cNvSpPr>
          <p:nvPr/>
        </p:nvSpPr>
        <p:spPr bwMode="auto">
          <a:xfrm>
            <a:off x="0" y="1916895"/>
            <a:ext cx="871260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sym typeface="Times New Roman" pitchFamily="18" charset="0"/>
              </a:rPr>
              <a:t>SAT的习惯做法是先说一个主语，在这个主语后面加入一些修饰成分，然后在修饰成分后再接上一个完整的句子，而该句的主语和修饰成分前的主语指同一人或物。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Times New Roman" pitchFamily="18" charset="0"/>
                <a:sym typeface="Times New Roman" pitchFamily="18" charset="0"/>
              </a:rPr>
              <a:t>   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Mary, a pretty gril from China, she is now studying in Canada.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上句中，Mary用于句首必为句子主语，所以应当有相应的谓语成分，但是应接的谓语is studying前本身带有主语she，导致作为句子的Mary没有谓语动词。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这种题型是SAT常见的一中fragment形式。</a:t>
            </a:r>
          </a:p>
        </p:txBody>
      </p:sp>
      <p:sp>
        <p:nvSpPr>
          <p:cNvPr id="36866" name="TextBox 2"/>
          <p:cNvSpPr>
            <a:spLocks noChangeArrowheads="1"/>
          </p:cNvSpPr>
          <p:nvPr/>
        </p:nvSpPr>
        <p:spPr bwMode="auto">
          <a:xfrm>
            <a:off x="0" y="1052835"/>
            <a:ext cx="612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4. </a:t>
            </a:r>
            <a:r>
              <a:rPr lang="zh-CN" altLang="en-US" sz="2800" dirty="0">
                <a:solidFill>
                  <a:srgbClr val="000000"/>
                </a:solidFill>
              </a:rPr>
              <a:t>双主语 </a:t>
            </a:r>
            <a:r>
              <a:rPr lang="zh-CN" altLang="en-US" sz="2800" dirty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Fragment</a:t>
            </a:r>
            <a:endParaRPr lang="zh-CN" altLang="en-US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9"/>
          <p:cNvSpPr>
            <a:spLocks noChangeArrowheads="1"/>
          </p:cNvSpPr>
          <p:nvPr/>
        </p:nvSpPr>
        <p:spPr bwMode="auto">
          <a:xfrm>
            <a:off x="179695" y="1988900"/>
            <a:ext cx="792162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45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A. 作为举例的such as单独使用</a:t>
            </a:r>
          </a:p>
          <a:p>
            <a:pPr>
              <a:lnSpc>
                <a:spcPct val="130000"/>
              </a:lnSpc>
              <a:spcBef>
                <a:spcPct val="45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Mary has done several things to imitate her parents.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Such as coming home late, reading novels in class and never flushing toilet after use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.</a:t>
            </a:r>
          </a:p>
          <a:p>
            <a:pPr>
              <a:lnSpc>
                <a:spcPct val="130000"/>
              </a:lnSpc>
              <a:spcBef>
                <a:spcPct val="45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在SAT中，列举的例子如果是一句话，要用“</a:t>
            </a:r>
            <a:r>
              <a:rPr lang="zh-CN" altLang="en-US" sz="2400" u="sng" dirty="0">
                <a:solidFill>
                  <a:srgbClr val="CC0000"/>
                </a:solidFill>
                <a:latin typeface="Arial Narrow" pitchFamily="34" charset="0"/>
                <a:sym typeface="Arial Narrow" pitchFamily="34" charset="0"/>
              </a:rPr>
              <a:t>For example + 句子</a:t>
            </a: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”的形式，这才不算fragment。如果列举的例子不是个完整的句子，则一律用such as，而</a:t>
            </a:r>
            <a:r>
              <a:rPr lang="zh-CN" altLang="en-US" sz="2400" u="sng" dirty="0">
                <a:solidFill>
                  <a:srgbClr val="663300"/>
                </a:solidFill>
                <a:latin typeface="Arial Narrow" pitchFamily="34" charset="0"/>
                <a:sym typeface="Arial Narrow" pitchFamily="34" charset="0"/>
              </a:rPr>
              <a:t>不用like</a:t>
            </a: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。</a:t>
            </a:r>
          </a:p>
        </p:txBody>
      </p:sp>
      <p:sp>
        <p:nvSpPr>
          <p:cNvPr id="37890" name="TextBox 2"/>
          <p:cNvSpPr>
            <a:spLocks noChangeArrowheads="1"/>
          </p:cNvSpPr>
          <p:nvPr/>
        </p:nvSpPr>
        <p:spPr bwMode="auto">
          <a:xfrm>
            <a:off x="0" y="1052835"/>
            <a:ext cx="612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5. </a:t>
            </a:r>
            <a:r>
              <a:rPr lang="zh-CN" altLang="en-US" sz="2800">
                <a:solidFill>
                  <a:srgbClr val="000000"/>
                </a:solidFill>
              </a:rPr>
              <a:t>其他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fragment</a:t>
            </a:r>
            <a:r>
              <a:rPr lang="zh-CN" altLang="en-US" sz="2800">
                <a:solidFill>
                  <a:srgbClr val="000000"/>
                </a:solidFill>
              </a:rPr>
              <a:t>形式</a:t>
            </a:r>
            <a:endParaRPr lang="zh-CN" altLang="en-US" sz="28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9"/>
          <p:cNvSpPr>
            <a:spLocks noChangeArrowheads="1"/>
          </p:cNvSpPr>
          <p:nvPr/>
        </p:nvSpPr>
        <p:spPr bwMode="auto">
          <a:xfrm>
            <a:off x="0" y="1556870"/>
            <a:ext cx="8892300" cy="389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B. especially (或including) + 句子或词组单独使用</a:t>
            </a:r>
          </a:p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例1：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I hate to study English at night. </a:t>
            </a:r>
            <a:r>
              <a:rPr lang="zh-CN" altLang="en-US" sz="28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Especially 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when I was sleepy.</a:t>
            </a:r>
          </a:p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例2：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company manufactures a wide range of products. Including TV set, computers and iPod.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9"/>
          <p:cNvSpPr>
            <a:spLocks noChangeArrowheads="1"/>
          </p:cNvSpPr>
          <p:nvPr/>
        </p:nvSpPr>
        <p:spPr bwMode="auto">
          <a:xfrm>
            <a:off x="0" y="1268850"/>
            <a:ext cx="9036310" cy="400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C. 因介词问题造成的fragment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这是SAT语法考试中非常不易发现的一中fragment，在Identifying Sentence Error中很常见。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例1：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We appreciate you for your interest and support for our products.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此句中，support for和products连接没有问题，但interest和our products就不能有效连接了，所以应该在interest后加上介词in。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例2：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fire caused damage and destroyed the forest.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应该在damage后加上to以和the forest连接。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9"/>
          <p:cNvSpPr>
            <a:spLocks noChangeArrowheads="1"/>
          </p:cNvSpPr>
          <p:nvPr/>
        </p:nvSpPr>
        <p:spPr bwMode="auto">
          <a:xfrm>
            <a:off x="107690" y="1412860"/>
            <a:ext cx="9036310" cy="45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例3：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She is good and successful in Math.</a:t>
            </a:r>
          </a:p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应该在good后加上at以和Math连接。</a:t>
            </a:r>
          </a:p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    </a:t>
            </a:r>
          </a:p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例4：</a:t>
            </a:r>
            <a:r>
              <a:rPr lang="zh-CN" altLang="en-US" sz="28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The policy was reasoned and adopted by the government.</a:t>
            </a:r>
          </a:p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Narrow" pitchFamily="34" charset="0"/>
                <a:sym typeface="Arial Narrow" pitchFamily="34" charset="0"/>
              </a:rPr>
              <a:t>应在adopted前加上was，被动语态前的助动词was不可省。</a:t>
            </a:r>
          </a:p>
          <a:p>
            <a:pPr>
              <a:lnSpc>
                <a:spcPct val="125000"/>
              </a:lnSpc>
              <a:spcAft>
                <a:spcPct val="30000"/>
              </a:spcAft>
            </a:pPr>
            <a:r>
              <a:rPr lang="zh-CN" altLang="en-US" sz="2800" u="sng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</a:t>
            </a:r>
            <a:endParaRPr lang="zh-CN" altLang="en-US" sz="2800" u="sng" dirty="0">
              <a:solidFill>
                <a:srgbClr val="000000"/>
              </a:solidFill>
              <a:latin typeface="Arial Narrow" pitchFamily="34" charset="0"/>
              <a:sym typeface="Arial Narrow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9"/>
          <p:cNvSpPr>
            <a:spLocks noChangeArrowheads="1"/>
          </p:cNvSpPr>
          <p:nvPr/>
        </p:nvSpPr>
        <p:spPr bwMode="auto">
          <a:xfrm>
            <a:off x="0" y="1484865"/>
            <a:ext cx="882029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在表示时间、条件或让步的状语从句中，当从句的主语和主句的主语一致，并且从句的谓语里有be动词的时候，可以把从句的主语和be动词一并省略，这种情况不算是fragment.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例：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When (I was) in Thailand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, I was impressed by its exotic culture.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   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While (she was) young, Mary began to learn English.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          Although (she is) old, she is energetic.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>
            <a:spLocks noChangeArrowheads="1"/>
          </p:cNvSpPr>
          <p:nvPr/>
        </p:nvSpPr>
        <p:spPr bwMode="auto">
          <a:xfrm>
            <a:off x="323705" y="1052835"/>
            <a:ext cx="7488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1.1 How to deal with the SAT Grammar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6146" name="Picture 1" descr="C:\Users\Administrator\AppData\Roaming\Tencent\Users\2880963697\QQEIM\WinTemp\RichOle\ZEV)}6@{K6W(VS}V)(O@3M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715" y="2348925"/>
            <a:ext cx="81153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9"/>
          <p:cNvSpPr>
            <a:spLocks noChangeArrowheads="1"/>
          </p:cNvSpPr>
          <p:nvPr/>
        </p:nvSpPr>
        <p:spPr bwMode="auto">
          <a:xfrm>
            <a:off x="251700" y="2132910"/>
            <a:ext cx="867628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34" charset="0"/>
                <a:sym typeface="Arial Narrow" pitchFamily="34" charset="0"/>
              </a:rPr>
              <a:t>当从句的主语和主句的主语一致，而从句的谓语没有be动词的时候，可以把从句的主语省略，而谓语采用doing的形式。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例：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When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I traveled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in Beijing, I met a lot of friends.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 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= When travelling in Beijing, I met a lot of friends.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/>
          <p:cNvSpPr>
            <a:spLocks noChangeArrowheads="1"/>
          </p:cNvSpPr>
          <p:nvPr/>
        </p:nvSpPr>
        <p:spPr bwMode="auto">
          <a:xfrm>
            <a:off x="0" y="836820"/>
            <a:ext cx="2060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3.3 Sample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5" name="TextBox 10"/>
          <p:cNvSpPr>
            <a:spLocks noChangeArrowheads="1"/>
          </p:cNvSpPr>
          <p:nvPr/>
        </p:nvSpPr>
        <p:spPr bwMode="auto">
          <a:xfrm>
            <a:off x="0" y="1556870"/>
            <a:ext cx="91440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Word had it that employees </a:t>
            </a:r>
            <a:r>
              <a:rPr lang="en-US" sz="24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using the latest version of word processing software to produce documents streamlining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the week’s work schedule.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using the latest version of word processing software to produce documents streamlining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using the latest version of word processing software to produce documents and streamline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using the latest version of word processing software and producing documents, they streamlined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were using the latest version of word processing software to produce documents, thus streamlining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used the latest version of word processing software,  so streamlining methods of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>
            <a:spLocks noChangeArrowheads="1"/>
          </p:cNvSpPr>
          <p:nvPr/>
        </p:nvSpPr>
        <p:spPr bwMode="auto">
          <a:xfrm>
            <a:off x="0" y="83682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3.4 Exercise 1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5059" name="TextBox 10"/>
          <p:cNvSpPr>
            <a:spLocks noChangeArrowheads="1"/>
          </p:cNvSpPr>
          <p:nvPr/>
        </p:nvSpPr>
        <p:spPr bwMode="auto">
          <a:xfrm>
            <a:off x="0" y="1556871"/>
            <a:ext cx="903631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solution to global </a:t>
            </a:r>
            <a:r>
              <a:rPr lang="en-US" sz="3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warming, not completely agreed upon around the world because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of various political and corporate interests.</a:t>
            </a:r>
            <a:endParaRPr lang="zh-CN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warming, not completely agreed upon around the world because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warming, not completely agreed upon around the world and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warming, not completely agreed upon around the world when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warming is not completely agreed upon around the world because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warming is not completely agreed upon around the world and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/>
          <p:cNvSpPr>
            <a:spLocks noChangeArrowheads="1"/>
          </p:cNvSpPr>
          <p:nvPr/>
        </p:nvSpPr>
        <p:spPr bwMode="auto">
          <a:xfrm>
            <a:off x="0" y="69281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3.5 Exercise 2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3" name="TextBox 10"/>
          <p:cNvSpPr>
            <a:spLocks noChangeArrowheads="1"/>
          </p:cNvSpPr>
          <p:nvPr/>
        </p:nvSpPr>
        <p:spPr bwMode="auto">
          <a:xfrm>
            <a:off x="0" y="126885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Both Cinderella and Snow White being dependent on a prince to rescue them from unfortunate circumstances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Both Cinderella and Snow White being dependent on a prince to rescue them from unfortunate circumstances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Both Cinderella and Snow White were dependent on a prince to rescue them from unfortunate circumstances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Dependent on a prince to rescue them from unfortunate circumstances being both Cinderella and Snow White 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Unfortunate circumstances were what both Cinderella and Snow White were dependent on a prince to rescue them from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Dependent on a prince to rescue them from unfortunate circumstances was  both Cinderella and Snow White 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"/>
          <p:cNvSpPr>
            <a:spLocks noChangeArrowheads="1"/>
          </p:cNvSpPr>
          <p:nvPr/>
        </p:nvSpPr>
        <p:spPr bwMode="auto">
          <a:xfrm>
            <a:off x="0" y="105283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3.6 Exercise 3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7107" name="TextBox 10"/>
          <p:cNvSpPr>
            <a:spLocks noChangeArrowheads="1"/>
          </p:cNvSpPr>
          <p:nvPr/>
        </p:nvSpPr>
        <p:spPr bwMode="auto">
          <a:xfrm>
            <a:off x="0" y="198890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mule refused to eat the oats, he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kicked over the bucket to show his displeasure.</a:t>
            </a:r>
            <a:endParaRPr lang="en-US" sz="32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mule refused to eat the oats, he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mule, having refused to eat the oats, he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In addition to refusing to eat the oats, the mule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oats, which the mule refused to eat, were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oats were initially refused by the mule, then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"/>
          <p:cNvSpPr>
            <a:spLocks noChangeArrowheads="1"/>
          </p:cNvSpPr>
          <p:nvPr/>
        </p:nvSpPr>
        <p:spPr bwMode="auto">
          <a:xfrm>
            <a:off x="0" y="76481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3.7 Exercise 4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1" name="TextBox 10"/>
          <p:cNvSpPr>
            <a:spLocks noChangeArrowheads="1"/>
          </p:cNvSpPr>
          <p:nvPr/>
        </p:nvSpPr>
        <p:spPr bwMode="auto">
          <a:xfrm>
            <a:off x="0" y="1484865"/>
            <a:ext cx="91440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D.H. Lawrence, one of the most prolific novelists of his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time, writing more than 40 volumes of fiction, poetry, and drama from 1911 to 1930.</a:t>
            </a:r>
            <a:endParaRPr lang="zh-CN" alt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time, writing more than 40 volumes of fiction, poetry, and drama from 1911 to 1930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time, writing more than 40 volumes, which he wrote from 1911 to 1930 in the areas of fiction poetry, and drama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time, and he wrote more than 40 volumes of fiction, poetry, and drama from 1911 to 1930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time, wrote more than 40 volumes of fiction, poetry, and drama from 1911 to 1930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time, his fiction, poetry, and drama amounting to more than 40 volumes from 1911 to 1930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>
            <a:spLocks noChangeArrowheads="1"/>
          </p:cNvSpPr>
          <p:nvPr/>
        </p:nvSpPr>
        <p:spPr bwMode="auto">
          <a:xfrm>
            <a:off x="0" y="836820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3.8 Exercise 5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9155" name="TextBox 10"/>
          <p:cNvSpPr>
            <a:spLocks noChangeArrowheads="1"/>
          </p:cNvSpPr>
          <p:nvPr/>
        </p:nvSpPr>
        <p:spPr bwMode="auto">
          <a:xfrm>
            <a:off x="0" y="1484865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Scientists once believed that the universe was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decelerating, the reason was </a:t>
            </a:r>
            <a:r>
              <a:rPr lang="zh-CN" altLang="en-US" sz="2800" u="sng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hat they believed gravity would slow acceleration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by pulling the planets towards each other.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decelerating, the reason was that they believed gravity would slow acceleration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decelerating, it is believed gravity would slow acceleration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decelerating; because they believed gravity would slow acceleration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decelerating because they believed gravity would slow acceleration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decelerating because their belief had been that gravity would slow acceleration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1"/>
          <p:cNvSpPr>
            <a:spLocks noChangeArrowheads="1"/>
          </p:cNvSpPr>
          <p:nvPr/>
        </p:nvSpPr>
        <p:spPr bwMode="auto">
          <a:xfrm>
            <a:off x="0" y="1052835"/>
            <a:ext cx="2473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3.9 Exercise 6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9" name="TextBox 10"/>
          <p:cNvSpPr>
            <a:spLocks noChangeArrowheads="1"/>
          </p:cNvSpPr>
          <p:nvPr/>
        </p:nvSpPr>
        <p:spPr bwMode="auto">
          <a:xfrm>
            <a:off x="0" y="1988900"/>
            <a:ext cx="91440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most people think of Egyptian papyrus as the earliest paper, during the Han Dynasty, </a:t>
            </a:r>
            <a:r>
              <a:rPr lang="en-US" sz="24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Chinese developing a process to create paper from individual plant fibers that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was much closer to techniques used in modern papermaking.</a:t>
            </a:r>
            <a:endParaRPr lang="en-US" sz="24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Chinese developing a process to create paper from individual plant fibers that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Chinese developing a process and creating paper from individual plant fibers that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Chinese developing a process to create paper from individual plant fibers, it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Chinese developed a process to create paper from individual plant fibers, it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Chinese developed a process to create paper from individual plant fibers that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1"/>
          <p:cNvSpPr>
            <a:spLocks noChangeArrowheads="1"/>
          </p:cNvSpPr>
          <p:nvPr/>
        </p:nvSpPr>
        <p:spPr bwMode="auto">
          <a:xfrm>
            <a:off x="0" y="1052835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3.10 Exercise 7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03" name="TextBox 10"/>
          <p:cNvSpPr>
            <a:spLocks noChangeArrowheads="1"/>
          </p:cNvSpPr>
          <p:nvPr/>
        </p:nvSpPr>
        <p:spPr bwMode="auto">
          <a:xfrm>
            <a:off x="0" y="1916895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As weather conditions improve, the Department of Public Works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promising that it will be able to improve road conditions by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working overtime.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promising that it will be able to improve road conditions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promising that it, able by improving road conditions and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promises that it will improve road conditions and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promises that it will be able to improve road conditions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promises that improving road conditions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1"/>
          <p:cNvSpPr>
            <a:spLocks noChangeArrowheads="1"/>
          </p:cNvSpPr>
          <p:nvPr/>
        </p:nvSpPr>
        <p:spPr bwMode="auto">
          <a:xfrm>
            <a:off x="0" y="764815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3.11 Exercise 8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2227" name="TextBox 10"/>
          <p:cNvSpPr>
            <a:spLocks noChangeArrowheads="1"/>
          </p:cNvSpPr>
          <p:nvPr/>
        </p:nvSpPr>
        <p:spPr bwMode="auto">
          <a:xfrm>
            <a:off x="0" y="1484865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young pianist's beautiful melodic line and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tone is remarkably like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her mother’s violin playing, in which warmth, imagination, and speedy fingering are elegantly combined.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tone is remarkably like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tone, remarkably like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tone, remarkable and like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tone are remarkably like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tone remarkable similar to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>
            <a:spLocks noChangeArrowheads="1"/>
          </p:cNvSpPr>
          <p:nvPr/>
        </p:nvSpPr>
        <p:spPr bwMode="auto">
          <a:xfrm>
            <a:off x="179695" y="1196845"/>
            <a:ext cx="7488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1.2 How to deal with the SAT Grammar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7170" name="Picture 1" descr="C:\Users\Administrator\AppData\Roaming\Tencent\Users\2880963697\QQEIM\WinTemp\RichOle\@8~`_H$4BE%~DY30AQ3{DK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10" y="2492935"/>
            <a:ext cx="8220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/>
          <p:cNvSpPr>
            <a:spLocks noChangeArrowheads="1"/>
          </p:cNvSpPr>
          <p:nvPr/>
        </p:nvSpPr>
        <p:spPr bwMode="auto">
          <a:xfrm>
            <a:off x="0" y="764815"/>
            <a:ext cx="2682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3.12 Exercise 9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3251" name="TextBox 10"/>
          <p:cNvSpPr>
            <a:spLocks noChangeArrowheads="1"/>
          </p:cNvSpPr>
          <p:nvPr/>
        </p:nvSpPr>
        <p:spPr bwMode="auto">
          <a:xfrm>
            <a:off x="0" y="1484865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the dancers were nervous at the beginning of their performance,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having shown remarkable ease as the performance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progressed.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having shown remarkable ease as the performance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once they have showed remarkable ease when the performance had been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but showing remarkable ease as the performance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they showed remarkable ease as the performance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but they showed remarkable ease when the performance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1"/>
          <p:cNvSpPr>
            <a:spLocks noChangeArrowheads="1"/>
          </p:cNvSpPr>
          <p:nvPr/>
        </p:nvSpPr>
        <p:spPr bwMode="auto">
          <a:xfrm>
            <a:off x="0" y="908825"/>
            <a:ext cx="2890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3.13 Exercise 10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4275" name="TextBox 10"/>
          <p:cNvSpPr>
            <a:spLocks noChangeArrowheads="1"/>
          </p:cNvSpPr>
          <p:nvPr/>
        </p:nvSpPr>
        <p:spPr bwMode="auto">
          <a:xfrm>
            <a:off x="0" y="184489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the college has begun to decrease the size of its classes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, it is still receiving hundreds of protest letters.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the college has begun to decrease the size of its classes,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Although beginning to decrease, as the college, the size of its classes,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The college, beginning to decrease the size of its classes,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college has begun to decrease the size of its classes, and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college, beginning to decrease the size of its classes, however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>
            <a:spLocks noChangeArrowheads="1"/>
          </p:cNvSpPr>
          <p:nvPr/>
        </p:nvSpPr>
        <p:spPr bwMode="auto">
          <a:xfrm>
            <a:off x="0" y="764815"/>
            <a:ext cx="2890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3.14 Exercise 11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5299" name="TextBox 10"/>
          <p:cNvSpPr>
            <a:spLocks noChangeArrowheads="1"/>
          </p:cNvSpPr>
          <p:nvPr/>
        </p:nvSpPr>
        <p:spPr bwMode="auto">
          <a:xfrm>
            <a:off x="0" y="1628875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As their work load gets heavier, first year law students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trying to keep up with their assignments by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drinking a lot of coffee.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trying to keep up with their assignments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trying to keep up with their assignments and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tried to keep up with their assignments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try to keep up with their assignments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trying keeping up with their assignments by 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"/>
          <p:cNvSpPr>
            <a:spLocks noChangeArrowheads="1"/>
          </p:cNvSpPr>
          <p:nvPr/>
        </p:nvSpPr>
        <p:spPr bwMode="auto">
          <a:xfrm>
            <a:off x="0" y="908825"/>
            <a:ext cx="5768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3.15 Further questions 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（后测）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323" name="TextBox 10"/>
          <p:cNvSpPr>
            <a:spLocks noChangeArrowheads="1"/>
          </p:cNvSpPr>
          <p:nvPr/>
        </p:nvSpPr>
        <p:spPr bwMode="auto">
          <a:xfrm>
            <a:off x="0" y="162887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The problem of bias in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journalism, often exacerbated in some countries because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the government controls the media.</a:t>
            </a:r>
            <a:endParaRPr lang="en-US" sz="2800" u="sng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journalism, often exacerbated in some countries because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  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journalism, often exacerbated in some countries and 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journalism, often exacerbated in some countries when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journalism is often exacerbated in some countries where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journalism is often exacerbated in some countries so</a:t>
            </a:r>
            <a:endParaRPr lang="zh-CN" altLang="en-US" sz="20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>
            <a:spLocks noChangeArrowheads="1"/>
          </p:cNvSpPr>
          <p:nvPr/>
        </p:nvSpPr>
        <p:spPr bwMode="auto">
          <a:xfrm>
            <a:off x="0" y="1052835"/>
            <a:ext cx="48974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/>
            <a:r>
              <a:rPr lang="en-US" sz="3200" b="1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Ⅱ. Review</a:t>
            </a:r>
            <a:endParaRPr lang="zh-CN" altLang="en-US" sz="3200" b="1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/>
            <a:endParaRPr lang="zh-CN" altLang="en-US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7346" name="TextBox 2"/>
          <p:cNvSpPr>
            <a:spLocks noChangeArrowheads="1"/>
          </p:cNvSpPr>
          <p:nvPr/>
        </p:nvSpPr>
        <p:spPr bwMode="auto">
          <a:xfrm>
            <a:off x="0" y="2348925"/>
            <a:ext cx="3203906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/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两个语法点：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/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不间断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句子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不完整句子</a:t>
            </a:r>
            <a:endParaRPr 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/>
          <p:cNvSpPr>
            <a:spLocks noChangeArrowheads="1"/>
          </p:cNvSpPr>
          <p:nvPr/>
        </p:nvSpPr>
        <p:spPr bwMode="auto">
          <a:xfrm>
            <a:off x="0" y="1700880"/>
            <a:ext cx="58324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Ⅲ.</a:t>
            </a:r>
            <a:r>
              <a:rPr lang="zh-CN" alt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Homework</a:t>
            </a: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8370" name="矩形 4"/>
          <p:cNvSpPr>
            <a:spLocks noChangeArrowheads="1"/>
          </p:cNvSpPr>
          <p:nvPr/>
        </p:nvSpPr>
        <p:spPr bwMode="auto">
          <a:xfrm>
            <a:off x="0" y="3140980"/>
            <a:ext cx="7993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/>
            <a:r>
              <a:rPr lang="zh-CN" altLang="en-US" sz="3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做</a:t>
            </a:r>
            <a:r>
              <a:rPr lang="en-US" sz="3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OG Practice Test </a:t>
            </a:r>
            <a:r>
              <a:rPr lang="zh-CN" altLang="en-US" sz="3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中有不间断句子、</a:t>
            </a:r>
            <a:endParaRPr lang="en-US" sz="3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400050" indent="-400050"/>
            <a:r>
              <a:rPr lang="zh-CN" altLang="en-US" sz="3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不完整句子的语法题。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>
            <a:spLocks noChangeArrowheads="1"/>
          </p:cNvSpPr>
          <p:nvPr/>
        </p:nvSpPr>
        <p:spPr bwMode="auto">
          <a:xfrm>
            <a:off x="0" y="908825"/>
            <a:ext cx="86407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1.3 How to deal with Improving Sentence</a:t>
            </a:r>
            <a:endParaRPr lang="zh-CN" altLang="en-US" sz="3200" b="1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8194" name="Picture 1" descr="C:\Users\Administrator\AppData\Roaming\Tencent\Users\2880963697\QQEIM\WinTemp\RichOle\${2RITX7}SO`_GDK4FTP6Y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705" y="2564940"/>
            <a:ext cx="80629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4"/>
          <p:cNvSpPr>
            <a:spLocks noChangeArrowheads="1"/>
          </p:cNvSpPr>
          <p:nvPr/>
        </p:nvSpPr>
        <p:spPr bwMode="auto">
          <a:xfrm>
            <a:off x="2339845" y="1628875"/>
            <a:ext cx="3168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Points</a:t>
            </a:r>
            <a:endParaRPr lang="zh-CN" altLang="en-US" sz="36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>
            <a:spLocks noChangeArrowheads="1"/>
          </p:cNvSpPr>
          <p:nvPr/>
        </p:nvSpPr>
        <p:spPr bwMode="auto">
          <a:xfrm>
            <a:off x="179695" y="764815"/>
            <a:ext cx="2233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 1 Pre-test</a:t>
            </a:r>
            <a:endParaRPr lang="zh-CN" altLang="en-US" sz="32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Box 8"/>
          <p:cNvSpPr>
            <a:spLocks noChangeArrowheads="1"/>
          </p:cNvSpPr>
          <p:nvPr/>
        </p:nvSpPr>
        <p:spPr bwMode="auto">
          <a:xfrm>
            <a:off x="539750" y="1052513"/>
            <a:ext cx="79930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320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9219" name="TextBox 10"/>
          <p:cNvSpPr>
            <a:spLocks noChangeArrowheads="1"/>
          </p:cNvSpPr>
          <p:nvPr/>
        </p:nvSpPr>
        <p:spPr bwMode="auto">
          <a:xfrm>
            <a:off x="0" y="1533465"/>
            <a:ext cx="806608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In 1984, the United States defeated rival countries to win its first Olympic all-around gold medal in </a:t>
            </a:r>
            <a:r>
              <a:rPr lang="en-US" sz="2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gymnastics, even so, they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did not win again until 2004.</a:t>
            </a:r>
            <a:endParaRPr lang="zh-CN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even so,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so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 they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gymnastics; as a result,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gymnastics, but it</a:t>
            </a:r>
            <a:endParaRPr lang="zh-CN" altLang="en-US" sz="24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  <a:p>
            <a:endParaRPr lang="zh-CN" altLang="en-US" sz="3200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>
            <a:spLocks noChangeArrowheads="1"/>
          </p:cNvSpPr>
          <p:nvPr/>
        </p:nvSpPr>
        <p:spPr bwMode="auto">
          <a:xfrm>
            <a:off x="0" y="836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2. 2 Improving Sentences: Point 7 ---</a:t>
            </a:r>
            <a:r>
              <a:rPr lang="zh-CN" altLang="en-US" sz="2800" b="1" dirty="0">
                <a:solidFill>
                  <a:srgbClr val="FF3300"/>
                </a:solidFill>
                <a:latin typeface="Calibri" pitchFamily="34" charset="0"/>
                <a:sym typeface="Calibri" pitchFamily="34" charset="0"/>
              </a:rPr>
              <a:t>不间断句子</a:t>
            </a:r>
          </a:p>
          <a:p>
            <a:endParaRPr lang="zh-CN" altLang="en-US" sz="2800" b="1" dirty="0">
              <a:solidFill>
                <a:srgbClr val="FF33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Box 9"/>
          <p:cNvSpPr>
            <a:spLocks noChangeArrowheads="1"/>
          </p:cNvSpPr>
          <p:nvPr/>
        </p:nvSpPr>
        <p:spPr bwMode="auto">
          <a:xfrm>
            <a:off x="539750" y="1844675"/>
            <a:ext cx="7921625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0066"/>
                </a:solidFill>
              </a:rPr>
              <a:t>不间断句，没有任何连接词或冒号、分号来对两个句子进行连接,在英文中称为</a:t>
            </a:r>
            <a:r>
              <a:rPr lang="zh-CN" altLang="en-US" sz="2800" dirty="0">
                <a:solidFill>
                  <a:srgbClr val="000066"/>
                </a:solidFill>
                <a:latin typeface="Franklin Gothic Demi Cond" pitchFamily="34" charset="0"/>
                <a:sym typeface="Franklin Gothic Demi Cond" pitchFamily="34" charset="0"/>
              </a:rPr>
              <a:t>run-on sentence</a:t>
            </a:r>
            <a:r>
              <a:rPr lang="zh-CN" altLang="en-US" sz="2000" dirty="0">
                <a:solidFill>
                  <a:srgbClr val="000066"/>
                </a:solidFill>
              </a:rPr>
              <a:t>，是指两个完整的独立句之间。如：</a:t>
            </a:r>
            <a:endParaRPr lang="zh-CN" altLang="en-US" sz="2000" dirty="0">
              <a:solidFill>
                <a:srgbClr val="000066"/>
              </a:solidFill>
              <a:latin typeface="Calibri" pitchFamily="34" charset="0"/>
              <a:sym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CC0066"/>
                </a:solidFill>
                <a:latin typeface="Franklin Gothic Demi Cond" pitchFamily="34" charset="0"/>
                <a:sym typeface="Franklin Gothic Demi Cond" pitchFamily="34" charset="0"/>
              </a:rPr>
              <a:t>      </a:t>
            </a:r>
            <a:r>
              <a:rPr lang="zh-CN" altLang="en-US" sz="20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I love English, Mary loves French.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   这个句子包含了两个独立的完整句，但中间没有连接词，也没有冒号或分号，所以是不间断句子。正确的表达应该是：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CC0066"/>
                </a:solidFill>
                <a:latin typeface="Franklin Gothic Demi Cond" pitchFamily="34" charset="0"/>
                <a:sym typeface="Franklin Gothic Demi Cond" pitchFamily="34" charset="0"/>
              </a:rPr>
              <a:t>  		</a:t>
            </a:r>
            <a:r>
              <a:rPr lang="zh-CN" altLang="en-US" sz="20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I love English while Mary loves French.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		I love English; Mary loves French. </a:t>
            </a:r>
            <a:r>
              <a:rPr lang="zh-CN" altLang="en-US" sz="2000" dirty="0">
                <a:solidFill>
                  <a:srgbClr val="CC0066"/>
                </a:solidFill>
                <a:latin typeface="Franklin Gothic Demi Cond" pitchFamily="34" charset="0"/>
                <a:sym typeface="Franklin Gothic Demi Cond" pitchFamily="34" charset="0"/>
              </a:rPr>
              <a:t> </a:t>
            </a:r>
            <a:r>
              <a:rPr lang="zh-CN" altLang="en-US" sz="2000" dirty="0">
                <a:solidFill>
                  <a:srgbClr val="5D5D00"/>
                </a:solidFill>
                <a:latin typeface="Franklin Gothic Demi Cond" pitchFamily="34" charset="0"/>
                <a:sym typeface="Franklin Gothic Demi Cond" pitchFamily="34" charset="0"/>
              </a:rPr>
              <a:t>(</a:t>
            </a:r>
            <a:r>
              <a:rPr lang="zh-CN" altLang="en-US" sz="2000" dirty="0">
                <a:solidFill>
                  <a:srgbClr val="5D5D00"/>
                </a:solidFill>
              </a:rPr>
              <a:t>分号的功能相当于一个连词)</a:t>
            </a:r>
            <a:endParaRPr lang="zh-CN" altLang="en-US" sz="2000" dirty="0">
              <a:solidFill>
                <a:srgbClr val="5D5D00"/>
              </a:solidFill>
              <a:latin typeface="Calibri" pitchFamily="34" charset="0"/>
              <a:sym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   上述两个句子分别用</a:t>
            </a:r>
            <a:r>
              <a:rPr lang="zh-CN" altLang="en-US" sz="2000" dirty="0">
                <a:solidFill>
                  <a:srgbClr val="000000"/>
                </a:solidFill>
                <a:latin typeface="Franklin Gothic Demi Cond" pitchFamily="34" charset="0"/>
                <a:sym typeface="Franklin Gothic Demi Cond" pitchFamily="34" charset="0"/>
              </a:rPr>
              <a:t>while</a:t>
            </a:r>
            <a:r>
              <a:rPr lang="zh-CN" altLang="en-US" sz="2000" dirty="0">
                <a:solidFill>
                  <a:srgbClr val="000000"/>
                </a:solidFill>
              </a:rPr>
              <a:t>和分号作为连接成分，而且用</a:t>
            </a:r>
            <a:r>
              <a:rPr lang="zh-CN" altLang="en-US" sz="2000" dirty="0">
                <a:solidFill>
                  <a:srgbClr val="000000"/>
                </a:solidFill>
                <a:latin typeface="Franklin Gothic Demi Cond" pitchFamily="34" charset="0"/>
                <a:sym typeface="Franklin Gothic Demi Cond" pitchFamily="34" charset="0"/>
              </a:rPr>
              <a:t>while</a:t>
            </a:r>
            <a:r>
              <a:rPr lang="zh-CN" altLang="en-US" sz="2000" dirty="0">
                <a:solidFill>
                  <a:srgbClr val="000000"/>
                </a:solidFill>
              </a:rPr>
              <a:t>或分号也可以表达出两个句子的对比关系。</a:t>
            </a:r>
          </a:p>
        </p:txBody>
      </p:sp>
      <p:sp>
        <p:nvSpPr>
          <p:cNvPr id="10243" name="TextBox 14"/>
          <p:cNvSpPr>
            <a:spLocks noChangeArrowheads="1"/>
          </p:cNvSpPr>
          <p:nvPr/>
        </p:nvSpPr>
        <p:spPr bwMode="auto">
          <a:xfrm>
            <a:off x="3419920" y="1340855"/>
            <a:ext cx="2305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sym typeface="宋体" pitchFamily="2" charset="-122"/>
              </a:rPr>
              <a:t>不间断句子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9"/>
          <p:cNvSpPr>
            <a:spLocks noChangeArrowheads="1"/>
          </p:cNvSpPr>
          <p:nvPr/>
        </p:nvSpPr>
        <p:spPr bwMode="auto">
          <a:xfrm>
            <a:off x="395288" y="836613"/>
            <a:ext cx="8424862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sym typeface="Arial" pitchFamily="34" charset="0"/>
              </a:rPr>
              <a:t>在SAT的improving sentence中，五个选项里往往有多个选项含有不间断句子这样的错误，所以正确认识run-on sentence可以帮助我们迅速排除无关选项，从而更容易找出正确答案。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Many players became truculent in the playing field,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although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calm in their daily life, they do the contrary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when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 in a match.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66"/>
                </a:solidFill>
              </a:rPr>
              <a:t>                            </a:t>
            </a:r>
            <a:r>
              <a:rPr lang="zh-CN" altLang="en-US" sz="2400" i="1" dirty="0">
                <a:solidFill>
                  <a:srgbClr val="000000"/>
                </a:solidFill>
              </a:rPr>
              <a:t>完整化：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 Narrow" pitchFamily="34" charset="0"/>
                <a:sym typeface="Arial Narrow" pitchFamily="34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Comic Sans MS" pitchFamily="66" charset="0"/>
              </a:rPr>
              <a:t>Many players became truculent in the playing field, although (they are) calm in their daily life, they do the contrary when (they are) in a match.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Pages>0</Pages>
  <Words>4111</Words>
  <Characters>0</Characters>
  <Application>Microsoft Office PowerPoint</Application>
  <DocSecurity>0</DocSecurity>
  <PresentationFormat>全屏显示(4:3)</PresentationFormat>
  <Lines>0</Lines>
  <Paragraphs>342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自定义设计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hs</cp:lastModifiedBy>
  <cp:revision>344</cp:revision>
  <dcterms:created xsi:type="dcterms:W3CDTF">2015-04-01T05:14:00Z</dcterms:created>
  <dcterms:modified xsi:type="dcterms:W3CDTF">2018-07-04T05:52:09Z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