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0275213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41" userDrawn="1">
          <p15:clr>
            <a:srgbClr val="A4A3A4"/>
          </p15:clr>
        </p15:guide>
        <p15:guide id="2" pos="373" userDrawn="1">
          <p15:clr>
            <a:srgbClr val="A4A3A4"/>
          </p15:clr>
        </p15:guide>
        <p15:guide id="3" orient="horz" pos="4748" userDrawn="1">
          <p15:clr>
            <a:srgbClr val="A4A3A4"/>
          </p15:clr>
        </p15:guide>
        <p15:guide id="4" orient="horz" pos="23368" userDrawn="1">
          <p15:clr>
            <a:srgbClr val="A4A3A4"/>
          </p15:clr>
        </p15:guide>
        <p15:guide id="5" pos="9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57A"/>
    <a:srgbClr val="C25C1F"/>
    <a:srgbClr val="70AD47"/>
    <a:srgbClr val="228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68"/>
    <p:restoredTop sz="96914"/>
  </p:normalViewPr>
  <p:slideViewPr>
    <p:cSldViewPr snapToGrid="0" snapToObjects="1">
      <p:cViewPr>
        <p:scale>
          <a:sx n="50" d="100"/>
          <a:sy n="50" d="100"/>
        </p:scale>
        <p:origin x="2440" y="-392"/>
      </p:cViewPr>
      <p:guideLst>
        <p:guide orient="horz" pos="23141"/>
        <p:guide pos="373"/>
        <p:guide orient="horz" pos="4748"/>
        <p:guide orient="horz" pos="23368"/>
        <p:guide pos="9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FA40-4BE8-C34C-A124-D158A158015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1143000"/>
            <a:ext cx="243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493E2-586E-7449-9D6A-BF3F08D17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1pPr>
    <a:lvl2pPr marL="1648297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2pPr>
    <a:lvl3pPr marL="3296595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3pPr>
    <a:lvl4pPr marL="4944892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4pPr>
    <a:lvl5pPr marL="6593190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5pPr>
    <a:lvl6pPr marL="8241487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6pPr>
    <a:lvl7pPr marL="9889785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7pPr>
    <a:lvl8pPr marL="11538082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8pPr>
    <a:lvl9pPr marL="13186380" algn="l" defTabSz="3296595" rtl="0" eaLnBrk="1" latinLnBrk="0" hangingPunct="1">
      <a:defRPr sz="43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93E2-586E-7449-9D6A-BF3F08D17E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285233"/>
            <a:ext cx="25733931" cy="1337056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0171413"/>
            <a:ext cx="22706410" cy="9272267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044700"/>
            <a:ext cx="6528093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044700"/>
            <a:ext cx="19205838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1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9574541"/>
            <a:ext cx="26112371" cy="1597532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5701001"/>
            <a:ext cx="26112371" cy="840104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223500"/>
            <a:ext cx="12866966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223500"/>
            <a:ext cx="12866966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044708"/>
            <a:ext cx="26112371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414513"/>
            <a:ext cx="12807832" cy="46139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028420"/>
            <a:ext cx="1280783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414513"/>
            <a:ext cx="12870909" cy="46139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028420"/>
            <a:ext cx="12870909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560320"/>
            <a:ext cx="9764544" cy="896112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529588"/>
            <a:ext cx="15326827" cy="27292300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1521440"/>
            <a:ext cx="9764544" cy="2134489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560320"/>
            <a:ext cx="9764544" cy="896112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529588"/>
            <a:ext cx="15326827" cy="27292300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1521440"/>
            <a:ext cx="9764544" cy="2134489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044708"/>
            <a:ext cx="26112371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223500"/>
            <a:ext cx="26112371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5595568"/>
            <a:ext cx="6811923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8D6A-D17B-8449-B47B-A7F1C7502D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5595568"/>
            <a:ext cx="10217884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5595568"/>
            <a:ext cx="6811923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438F-F89D-2948-99FF-2EA23071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32" Type="http://schemas.openxmlformats.org/officeDocument/2006/relationships/image" Target="../media/image20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19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1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43" descr="A close up of a map&#10;&#10;Description automatically generated">
            <a:extLst>
              <a:ext uri="{FF2B5EF4-FFF2-40B4-BE49-F238E27FC236}">
                <a16:creationId xmlns:a16="http://schemas.microsoft.com/office/drawing/2014/main" id="{A78A690E-8F0A-664E-98DD-FF45F6D5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686" y="29349488"/>
            <a:ext cx="10285450" cy="7298997"/>
          </a:xfrm>
          <a:prstGeom prst="rect">
            <a:avLst/>
          </a:prstGeom>
        </p:spPr>
      </p:pic>
      <p:pic>
        <p:nvPicPr>
          <p:cNvPr id="164" name="Picture 163" descr="A picture containing kite, man&#10;&#10;Description automatically generated">
            <a:extLst>
              <a:ext uri="{FF2B5EF4-FFF2-40B4-BE49-F238E27FC236}">
                <a16:creationId xmlns:a16="http://schemas.microsoft.com/office/drawing/2014/main" id="{84766BFF-DD6E-2649-A8E8-40F6E0E4A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510" y="6732469"/>
            <a:ext cx="2743200" cy="1828800"/>
          </a:xfrm>
          <a:prstGeom prst="rect">
            <a:avLst/>
          </a:prstGeom>
        </p:spPr>
      </p:pic>
      <p:pic>
        <p:nvPicPr>
          <p:cNvPr id="159" name="Picture 158" descr="A close up of a logo&#10;&#10;Description automatically generated">
            <a:extLst>
              <a:ext uri="{FF2B5EF4-FFF2-40B4-BE49-F238E27FC236}">
                <a16:creationId xmlns:a16="http://schemas.microsoft.com/office/drawing/2014/main" id="{E8943D05-504E-4243-8A5A-B72983FE6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835" y="10239493"/>
            <a:ext cx="3793458" cy="2528972"/>
          </a:xfrm>
          <a:prstGeom prst="rect">
            <a:avLst/>
          </a:prstGeom>
        </p:spPr>
      </p:pic>
      <p:pic>
        <p:nvPicPr>
          <p:cNvPr id="157" name="Picture 156" descr="A picture containing kite, man&#10;&#10;Description automatically generated">
            <a:extLst>
              <a:ext uri="{FF2B5EF4-FFF2-40B4-BE49-F238E27FC236}">
                <a16:creationId xmlns:a16="http://schemas.microsoft.com/office/drawing/2014/main" id="{C930F597-7800-2249-AE95-7A5BFADA9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772" y="12565236"/>
            <a:ext cx="2743200" cy="18288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B567D79-F60F-C944-BE37-E0C22B2B0554}"/>
              </a:ext>
            </a:extLst>
          </p:cNvPr>
          <p:cNvSpPr/>
          <p:nvPr/>
        </p:nvSpPr>
        <p:spPr>
          <a:xfrm>
            <a:off x="1285532" y="6902124"/>
            <a:ext cx="28403964" cy="30194576"/>
          </a:xfrm>
          <a:prstGeom prst="roundRect">
            <a:avLst>
              <a:gd name="adj" fmla="val 2073"/>
            </a:avLst>
          </a:prstGeom>
          <a:noFill/>
          <a:ln w="76200">
            <a:solidFill>
              <a:srgbClr val="13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1C720-9000-AE44-99DD-2D388EF238BC}"/>
              </a:ext>
            </a:extLst>
          </p:cNvPr>
          <p:cNvSpPr/>
          <p:nvPr/>
        </p:nvSpPr>
        <p:spPr>
          <a:xfrm>
            <a:off x="3576491" y="-3021"/>
            <a:ext cx="23253643" cy="3545821"/>
          </a:xfrm>
          <a:prstGeom prst="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F52DD-4644-9546-B34F-F2CA7D92DEA1}"/>
              </a:ext>
            </a:extLst>
          </p:cNvPr>
          <p:cNvSpPr txBox="1"/>
          <p:nvPr/>
        </p:nvSpPr>
        <p:spPr>
          <a:xfrm>
            <a:off x="4829928" y="214186"/>
            <a:ext cx="207467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 err="1">
                <a:solidFill>
                  <a:schemeClr val="bg1"/>
                </a:solidFill>
              </a:rPr>
              <a:t>ECGadv</a:t>
            </a:r>
            <a:r>
              <a:rPr lang="en-US" altLang="zh-CN" sz="7200" b="1" dirty="0">
                <a:solidFill>
                  <a:schemeClr val="bg1"/>
                </a:solidFill>
              </a:rPr>
              <a:t>: Generating Adversarial Electrocardiogram to </a:t>
            </a:r>
          </a:p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Misguide Arrhythmia Classiﬁcation System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6B292-517A-834B-93AD-7EAF7AA06098}"/>
              </a:ext>
            </a:extLst>
          </p:cNvPr>
          <p:cNvSpPr/>
          <p:nvPr/>
        </p:nvSpPr>
        <p:spPr>
          <a:xfrm>
            <a:off x="2087217" y="2502190"/>
            <a:ext cx="26232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</a:rPr>
              <a:t>Huangxun Chen</a:t>
            </a:r>
            <a:r>
              <a:rPr lang="en-US" sz="4800" b="1" i="1" baseline="30000" dirty="0">
                <a:solidFill>
                  <a:schemeClr val="bg1"/>
                </a:solidFill>
              </a:rPr>
              <a:t>1†</a:t>
            </a:r>
            <a:r>
              <a:rPr lang="en-US" sz="4800" b="1" i="1" dirty="0">
                <a:solidFill>
                  <a:schemeClr val="bg1"/>
                </a:solidFill>
              </a:rPr>
              <a:t>, </a:t>
            </a:r>
            <a:r>
              <a:rPr lang="en-US" sz="4800" b="1" i="1" dirty="0" err="1">
                <a:solidFill>
                  <a:schemeClr val="bg1"/>
                </a:solidFill>
              </a:rPr>
              <a:t>Chenyu</a:t>
            </a:r>
            <a:r>
              <a:rPr lang="en-US" sz="4800" b="1" i="1" dirty="0">
                <a:solidFill>
                  <a:schemeClr val="bg1"/>
                </a:solidFill>
              </a:rPr>
              <a:t> Huang</a:t>
            </a:r>
            <a:r>
              <a:rPr lang="en-US" sz="4800" b="1" i="1" baseline="30000" dirty="0">
                <a:solidFill>
                  <a:schemeClr val="bg1"/>
                </a:solidFill>
              </a:rPr>
              <a:t>1†</a:t>
            </a:r>
            <a:r>
              <a:rPr lang="en-US" sz="4800" b="1" i="1" dirty="0">
                <a:solidFill>
                  <a:schemeClr val="bg1"/>
                </a:solidFill>
              </a:rPr>
              <a:t>, </a:t>
            </a:r>
            <a:r>
              <a:rPr lang="en-US" sz="4800" b="1" i="1" dirty="0" err="1">
                <a:solidFill>
                  <a:schemeClr val="bg1"/>
                </a:solidFill>
              </a:rPr>
              <a:t>Qianyi</a:t>
            </a:r>
            <a:r>
              <a:rPr lang="en-US" sz="4800" b="1" i="1" dirty="0">
                <a:solidFill>
                  <a:schemeClr val="bg1"/>
                </a:solidFill>
              </a:rPr>
              <a:t> </a:t>
            </a:r>
            <a:r>
              <a:rPr lang="en-US" sz="4400" b="1" i="1" dirty="0">
                <a:solidFill>
                  <a:schemeClr val="bg1"/>
                </a:solidFill>
              </a:rPr>
              <a:t>Huang</a:t>
            </a:r>
            <a:r>
              <a:rPr lang="en-US" sz="4400" b="1" i="1" baseline="30000" dirty="0">
                <a:solidFill>
                  <a:schemeClr val="bg1"/>
                </a:solidFill>
              </a:rPr>
              <a:t>2</a:t>
            </a:r>
            <a:r>
              <a:rPr lang="zh-CN" altLang="en-US" sz="4800" b="1" i="1" baseline="30000" dirty="0">
                <a:solidFill>
                  <a:schemeClr val="bg1"/>
                </a:solidFill>
              </a:rPr>
              <a:t> </a:t>
            </a:r>
            <a:r>
              <a:rPr lang="en-US" sz="4800" b="1" i="1" baseline="30000" dirty="0">
                <a:solidFill>
                  <a:schemeClr val="bg1"/>
                </a:solidFill>
              </a:rPr>
              <a:t>1</a:t>
            </a:r>
            <a:r>
              <a:rPr lang="en-US" sz="4800" b="1" i="1" dirty="0">
                <a:solidFill>
                  <a:schemeClr val="bg1"/>
                </a:solidFill>
              </a:rPr>
              <a:t>, Qian Zhang</a:t>
            </a:r>
            <a:r>
              <a:rPr lang="en-US" sz="4800" b="1" i="1" baseline="30000" dirty="0">
                <a:solidFill>
                  <a:schemeClr val="bg1"/>
                </a:solidFill>
              </a:rPr>
              <a:t>1</a:t>
            </a:r>
            <a:r>
              <a:rPr lang="en-US" sz="4800" b="1" i="1" dirty="0">
                <a:solidFill>
                  <a:schemeClr val="bg1"/>
                </a:solidFill>
              </a:rPr>
              <a:t> , Wei Wang</a:t>
            </a:r>
            <a:r>
              <a:rPr lang="en-US" sz="4800" b="1" i="1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1662A-00CF-8F45-AD5F-E4318B3AFCE5}"/>
              </a:ext>
            </a:extLst>
          </p:cNvPr>
          <p:cNvSpPr/>
          <p:nvPr/>
        </p:nvSpPr>
        <p:spPr>
          <a:xfrm>
            <a:off x="13174442" y="3765446"/>
            <a:ext cx="169996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baseline="30000" dirty="0"/>
              <a:t>1</a:t>
            </a:r>
            <a:r>
              <a:rPr lang="en-US" sz="4400" b="1" i="1" dirty="0"/>
              <a:t>The Hong Kong University of Science and Technology </a:t>
            </a:r>
          </a:p>
          <a:p>
            <a:r>
              <a:rPr lang="en-US" altLang="zh-CN" sz="4400" b="1" i="1" baseline="30000" dirty="0"/>
              <a:t>2</a:t>
            </a:r>
            <a:r>
              <a:rPr lang="en-US" sz="4400" b="1" i="1" dirty="0"/>
              <a:t>Southern University of Science and Technology, Peng Cheng Laboratory </a:t>
            </a:r>
          </a:p>
          <a:p>
            <a:r>
              <a:rPr lang="en-US" sz="4400" b="1" i="1" baseline="30000" dirty="0"/>
              <a:t>3</a:t>
            </a:r>
            <a:r>
              <a:rPr lang="en-US" sz="4400" b="1" i="1" dirty="0"/>
              <a:t>Huazhong University of Science and Technology</a:t>
            </a:r>
          </a:p>
          <a:p>
            <a:r>
              <a:rPr lang="en-US" sz="4400" b="1" i="1" dirty="0"/>
              <a:t>†Co-primary Authors</a:t>
            </a:r>
          </a:p>
        </p:txBody>
      </p:sp>
      <p:pic>
        <p:nvPicPr>
          <p:cNvPr id="11" name="Picture 10" descr="A picture containing table, sign, light&#10;&#10;Description automatically generated">
            <a:extLst>
              <a:ext uri="{FF2B5EF4-FFF2-40B4-BE49-F238E27FC236}">
                <a16:creationId xmlns:a16="http://schemas.microsoft.com/office/drawing/2014/main" id="{6C2AB1F8-05A6-A042-A19C-A423E3722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81" y="3765446"/>
            <a:ext cx="1850759" cy="2844000"/>
          </a:xfrm>
          <a:prstGeom prst="rect">
            <a:avLst/>
          </a:prstGeom>
        </p:spPr>
      </p:pic>
      <p:pic>
        <p:nvPicPr>
          <p:cNvPr id="13" name="Picture 12" descr="A picture containing white, plate, sign, holding&#10;&#10;Description automatically generated">
            <a:extLst>
              <a:ext uri="{FF2B5EF4-FFF2-40B4-BE49-F238E27FC236}">
                <a16:creationId xmlns:a16="http://schemas.microsoft.com/office/drawing/2014/main" id="{6124E2FF-B996-BC46-AB7F-F66A5947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619" y="3765446"/>
            <a:ext cx="2845337" cy="2845337"/>
          </a:xfrm>
          <a:prstGeom prst="rect">
            <a:avLst/>
          </a:prstGeom>
        </p:spPr>
      </p:pic>
      <p:pic>
        <p:nvPicPr>
          <p:cNvPr id="17" name="Picture 16" descr="A picture containing cup, room&#10;&#10;Description automatically generated">
            <a:extLst>
              <a:ext uri="{FF2B5EF4-FFF2-40B4-BE49-F238E27FC236}">
                <a16:creationId xmlns:a16="http://schemas.microsoft.com/office/drawing/2014/main" id="{CDAA17DA-6B3C-FD4C-816F-D11B0D02BD4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3461" y="3765446"/>
            <a:ext cx="2845337" cy="2845337"/>
          </a:xfrm>
          <a:prstGeom prst="rect">
            <a:avLst/>
          </a:prstGeom>
        </p:spPr>
      </p:pic>
      <p:pic>
        <p:nvPicPr>
          <p:cNvPr id="19" name="Picture 18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7C805279-96C5-2442-95EA-B5955D7E83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437" b="6650"/>
          <a:stretch/>
        </p:blipFill>
        <p:spPr>
          <a:xfrm>
            <a:off x="8897777" y="3765446"/>
            <a:ext cx="4245585" cy="284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96E03A-AEFD-4249-95F3-A053C27406B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51" t="5767" r="11165"/>
          <a:stretch/>
        </p:blipFill>
        <p:spPr>
          <a:xfrm>
            <a:off x="-2" y="-3021"/>
            <a:ext cx="3526973" cy="34704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018D37-95B6-0E4A-920F-47B0F5D7D794}"/>
              </a:ext>
            </a:extLst>
          </p:cNvPr>
          <p:cNvSpPr/>
          <p:nvPr/>
        </p:nvSpPr>
        <p:spPr>
          <a:xfrm>
            <a:off x="-3" y="37316229"/>
            <a:ext cx="30275215" cy="1168947"/>
          </a:xfrm>
          <a:prstGeom prst="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CAD04C-5592-4544-9D67-EFBE32CD495F}"/>
              </a:ext>
            </a:extLst>
          </p:cNvPr>
          <p:cNvSpPr/>
          <p:nvPr/>
        </p:nvSpPr>
        <p:spPr>
          <a:xfrm>
            <a:off x="15670525" y="37546759"/>
            <a:ext cx="14138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panose="020F0502020204030204" pitchFamily="34" charset="0"/>
              </a:rPr>
              <a:t>Thirty-Fourth AAAI Conference on Artificial Intelligence (AAAI-20)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351812-764D-F64A-9CE2-904276ACFBCA}"/>
              </a:ext>
            </a:extLst>
          </p:cNvPr>
          <p:cNvSpPr/>
          <p:nvPr/>
        </p:nvSpPr>
        <p:spPr>
          <a:xfrm>
            <a:off x="465881" y="37546759"/>
            <a:ext cx="10078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Contact: {hchenay, chuangak}@connect.ust.hk</a:t>
            </a:r>
          </a:p>
        </p:txBody>
      </p:sp>
      <p:pic>
        <p:nvPicPr>
          <p:cNvPr id="37" name="Picture 36" descr="A picture containing black, computer, clock, sitting&#10;&#10;Description automatically generated">
            <a:extLst>
              <a:ext uri="{FF2B5EF4-FFF2-40B4-BE49-F238E27FC236}">
                <a16:creationId xmlns:a16="http://schemas.microsoft.com/office/drawing/2014/main" id="{1D438C7E-433E-0445-9887-9668E08DFF4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765" r="13839"/>
          <a:stretch/>
        </p:blipFill>
        <p:spPr>
          <a:xfrm>
            <a:off x="10487584" y="12189666"/>
            <a:ext cx="2453597" cy="2757805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B5484E8-BFC0-4241-98C4-511EDB030101}"/>
              </a:ext>
            </a:extLst>
          </p:cNvPr>
          <p:cNvSpPr/>
          <p:nvPr/>
        </p:nvSpPr>
        <p:spPr>
          <a:xfrm rot="16200000">
            <a:off x="-1123093" y="10192670"/>
            <a:ext cx="5028706" cy="1611085"/>
          </a:xfrm>
          <a:prstGeom prst="round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/>
              <a:t>WHAT</a:t>
            </a:r>
            <a:endParaRPr lang="en-US" sz="11500" b="1" dirty="0"/>
          </a:p>
        </p:txBody>
      </p:sp>
      <p:pic>
        <p:nvPicPr>
          <p:cNvPr id="40" name="Picture 39" descr="A picture containing appliance, sitting, cat&#10;&#10;Description automatically generated">
            <a:extLst>
              <a:ext uri="{FF2B5EF4-FFF2-40B4-BE49-F238E27FC236}">
                <a16:creationId xmlns:a16="http://schemas.microsoft.com/office/drawing/2014/main" id="{1FDCC0A9-3530-8842-8604-E36B0756B0E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1492" t="14708"/>
          <a:stretch/>
        </p:blipFill>
        <p:spPr>
          <a:xfrm>
            <a:off x="10157591" y="7717805"/>
            <a:ext cx="3464196" cy="1877814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D278AF1-642F-9F46-B792-14A0B85973C3}"/>
              </a:ext>
            </a:extLst>
          </p:cNvPr>
          <p:cNvSpPr/>
          <p:nvPr/>
        </p:nvSpPr>
        <p:spPr>
          <a:xfrm rot="16200000">
            <a:off x="-1123093" y="19873996"/>
            <a:ext cx="5028706" cy="1611085"/>
          </a:xfrm>
          <a:prstGeom prst="round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/>
              <a:t>HOW</a:t>
            </a:r>
            <a:endParaRPr lang="en-US" sz="11500" b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13A3768-21FE-2549-81B2-7837C5B4DAC4}"/>
              </a:ext>
            </a:extLst>
          </p:cNvPr>
          <p:cNvSpPr/>
          <p:nvPr/>
        </p:nvSpPr>
        <p:spPr>
          <a:xfrm rot="16200000">
            <a:off x="-1443571" y="30859744"/>
            <a:ext cx="5664878" cy="1611085"/>
          </a:xfrm>
          <a:prstGeom prst="round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/>
              <a:t>RESULT</a:t>
            </a:r>
            <a:endParaRPr lang="en-US" sz="115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7EAEB7-7712-5D46-8BCD-BD7DAD48795D}"/>
              </a:ext>
            </a:extLst>
          </p:cNvPr>
          <p:cNvCxnSpPr/>
          <p:nvPr/>
        </p:nvCxnSpPr>
        <p:spPr>
          <a:xfrm>
            <a:off x="1468543" y="15400345"/>
            <a:ext cx="28403964" cy="0"/>
          </a:xfrm>
          <a:prstGeom prst="line">
            <a:avLst/>
          </a:prstGeom>
          <a:ln w="76200">
            <a:solidFill>
              <a:srgbClr val="1345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B81AD89A-42DD-CF40-B041-EA112AE5A8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1206"/>
          <a:stretch/>
        </p:blipFill>
        <p:spPr>
          <a:xfrm>
            <a:off x="12656805" y="12239428"/>
            <a:ext cx="4218376" cy="2449746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13C9B3C8-5968-ED48-8DB5-6E90C567CC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91585" y="9924657"/>
            <a:ext cx="2016000" cy="2016000"/>
          </a:xfrm>
          <a:prstGeom prst="rect">
            <a:avLst/>
          </a:prstGeom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D6702A8A-5254-0D46-8015-409E072919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782397" y="9894929"/>
            <a:ext cx="2016000" cy="201600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11F865-6AC3-9D41-BF8D-F6B935092783}"/>
              </a:ext>
            </a:extLst>
          </p:cNvPr>
          <p:cNvGrpSpPr>
            <a:grpSpLocks noChangeAspect="1"/>
          </p:cNvGrpSpPr>
          <p:nvPr/>
        </p:nvGrpSpPr>
        <p:grpSpPr>
          <a:xfrm>
            <a:off x="13698574" y="8509727"/>
            <a:ext cx="2880000" cy="918050"/>
            <a:chOff x="18529261" y="10069840"/>
            <a:chExt cx="3167743" cy="100977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225BC30-FB19-9A4A-9BB5-9283FD290D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29261" y="10666190"/>
              <a:ext cx="3167743" cy="0"/>
            </a:xfrm>
            <a:prstGeom prst="line">
              <a:avLst/>
            </a:prstGeom>
            <a:ln w="76200">
              <a:solidFill>
                <a:srgbClr val="1345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 descr="A close up of a logo&#10;&#10;Description automatically generated">
              <a:extLst>
                <a:ext uri="{FF2B5EF4-FFF2-40B4-BE49-F238E27FC236}">
                  <a16:creationId xmlns:a16="http://schemas.microsoft.com/office/drawing/2014/main" id="{0070E840-3339-0E46-A73C-7D36B4C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042683" flipH="1">
              <a:off x="19521764" y="9365281"/>
              <a:ext cx="1009773" cy="2418891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2666A2B-D6C8-9A4A-9C23-4A6E92970165}"/>
              </a:ext>
            </a:extLst>
          </p:cNvPr>
          <p:cNvGrpSpPr>
            <a:grpSpLocks noChangeAspect="1"/>
          </p:cNvGrpSpPr>
          <p:nvPr/>
        </p:nvGrpSpPr>
        <p:grpSpPr>
          <a:xfrm rot="20006648">
            <a:off x="6957661" y="9081813"/>
            <a:ext cx="2880000" cy="918050"/>
            <a:chOff x="9166401" y="10077823"/>
            <a:chExt cx="3167743" cy="1009773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BEAC68E-4E92-E543-8EE7-09670E403615}"/>
                </a:ext>
              </a:extLst>
            </p:cNvPr>
            <p:cNvCxnSpPr>
              <a:cxnSpLocks/>
            </p:cNvCxnSpPr>
            <p:nvPr/>
          </p:nvCxnSpPr>
          <p:spPr>
            <a:xfrm>
              <a:off x="9166401" y="10674173"/>
              <a:ext cx="3167743" cy="0"/>
            </a:xfrm>
            <a:prstGeom prst="line">
              <a:avLst/>
            </a:prstGeom>
            <a:ln w="76200">
              <a:solidFill>
                <a:srgbClr val="1345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 descr="A close up of a logo&#10;&#10;Description automatically generated">
              <a:extLst>
                <a:ext uri="{FF2B5EF4-FFF2-40B4-BE49-F238E27FC236}">
                  <a16:creationId xmlns:a16="http://schemas.microsoft.com/office/drawing/2014/main" id="{D0356774-CF45-3644-A1FA-D045689D4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042683" flipH="1">
              <a:off x="10158904" y="9373264"/>
              <a:ext cx="1009773" cy="2418891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2E9D46D-1AD3-1F4A-80C9-F2E988D71F1E}"/>
              </a:ext>
            </a:extLst>
          </p:cNvPr>
          <p:cNvGrpSpPr>
            <a:grpSpLocks noChangeAspect="1"/>
          </p:cNvGrpSpPr>
          <p:nvPr/>
        </p:nvGrpSpPr>
        <p:grpSpPr>
          <a:xfrm rot="1302686">
            <a:off x="6966614" y="11781767"/>
            <a:ext cx="2880000" cy="918050"/>
            <a:chOff x="9148005" y="14015986"/>
            <a:chExt cx="3167743" cy="1009773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37C5D7-AE50-5449-A737-BD63EDF7B26D}"/>
                </a:ext>
              </a:extLst>
            </p:cNvPr>
            <p:cNvCxnSpPr>
              <a:cxnSpLocks/>
            </p:cNvCxnSpPr>
            <p:nvPr/>
          </p:nvCxnSpPr>
          <p:spPr>
            <a:xfrm>
              <a:off x="9148005" y="14612336"/>
              <a:ext cx="3167743" cy="0"/>
            </a:xfrm>
            <a:prstGeom prst="line">
              <a:avLst/>
            </a:prstGeom>
            <a:ln w="76200">
              <a:solidFill>
                <a:srgbClr val="1345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 descr="A close up of a logo&#10;&#10;Description automatically generated">
              <a:extLst>
                <a:ext uri="{FF2B5EF4-FFF2-40B4-BE49-F238E27FC236}">
                  <a16:creationId xmlns:a16="http://schemas.microsoft.com/office/drawing/2014/main" id="{CA479484-44C8-6945-B507-0E25391E5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042683" flipH="1">
              <a:off x="10140508" y="13311427"/>
              <a:ext cx="1009773" cy="2418891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92BC8EF-FA17-FA42-B15A-EFDE77B13660}"/>
              </a:ext>
            </a:extLst>
          </p:cNvPr>
          <p:cNvSpPr txBox="1"/>
          <p:nvPr/>
        </p:nvSpPr>
        <p:spPr>
          <a:xfrm>
            <a:off x="16612950" y="13285813"/>
            <a:ext cx="3317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Normal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56F87127-5898-ED4B-9643-C8576AB80D1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11206"/>
          <a:stretch/>
        </p:blipFill>
        <p:spPr>
          <a:xfrm>
            <a:off x="18985729" y="7483647"/>
            <a:ext cx="3770715" cy="2189774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DA24D299-66D5-834F-B758-7423503BC9F5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50685" y="7555482"/>
            <a:ext cx="2162227" cy="2162227"/>
          </a:xfrm>
          <a:prstGeom prst="rect">
            <a:avLst/>
          </a:prstGeom>
        </p:spPr>
      </p:pic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4FA0E569-2ED3-B946-9E74-54DF55B12BC0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 flipV="1">
            <a:off x="23496498" y="12148756"/>
            <a:ext cx="3317344" cy="170554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8F0F242-29D5-F94A-85C8-574B6C5FBC53}"/>
              </a:ext>
            </a:extLst>
          </p:cNvPr>
          <p:cNvSpPr txBox="1"/>
          <p:nvPr/>
        </p:nvSpPr>
        <p:spPr>
          <a:xfrm>
            <a:off x="23496499" y="12769091"/>
            <a:ext cx="3317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25C1F"/>
                </a:solidFill>
              </a:rPr>
              <a:t>Arrhythmia</a:t>
            </a:r>
            <a:endParaRPr lang="en-US" sz="4400" dirty="0">
              <a:solidFill>
                <a:srgbClr val="C25C1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93B954-0448-DF4A-94EF-783CCD312083}"/>
              </a:ext>
            </a:extLst>
          </p:cNvPr>
          <p:cNvSpPr txBox="1"/>
          <p:nvPr/>
        </p:nvSpPr>
        <p:spPr>
          <a:xfrm>
            <a:off x="10262336" y="10367031"/>
            <a:ext cx="1173815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211082"/>
                      <a:gd name="connsiteY0" fmla="*/ 0 h 1569660"/>
                      <a:gd name="connsiteX1" fmla="*/ 13211082 w 13211082"/>
                      <a:gd name="connsiteY1" fmla="*/ 0 h 1569660"/>
                      <a:gd name="connsiteX2" fmla="*/ 13211082 w 13211082"/>
                      <a:gd name="connsiteY2" fmla="*/ 1569660 h 1569660"/>
                      <a:gd name="connsiteX3" fmla="*/ 0 w 13211082"/>
                      <a:gd name="connsiteY3" fmla="*/ 1569660 h 1569660"/>
                      <a:gd name="connsiteX4" fmla="*/ 0 w 13211082"/>
                      <a:gd name="connsiteY4" fmla="*/ 0 h 1569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11082" h="1569660" fill="none" extrusionOk="0">
                        <a:moveTo>
                          <a:pt x="0" y="0"/>
                        </a:moveTo>
                        <a:cubicBezTo>
                          <a:pt x="4036767" y="-49533"/>
                          <a:pt x="9390070" y="-14809"/>
                          <a:pt x="13211082" y="0"/>
                        </a:cubicBezTo>
                        <a:cubicBezTo>
                          <a:pt x="13108202" y="604354"/>
                          <a:pt x="13190288" y="1131347"/>
                          <a:pt x="13211082" y="1569660"/>
                        </a:cubicBezTo>
                        <a:cubicBezTo>
                          <a:pt x="9970922" y="1521429"/>
                          <a:pt x="4500902" y="1654115"/>
                          <a:pt x="0" y="1569660"/>
                        </a:cubicBezTo>
                        <a:cubicBezTo>
                          <a:pt x="14018" y="1225496"/>
                          <a:pt x="120773" y="553610"/>
                          <a:pt x="0" y="0"/>
                        </a:cubicBezTo>
                        <a:close/>
                      </a:path>
                      <a:path w="13211082" h="1569660" stroke="0" extrusionOk="0">
                        <a:moveTo>
                          <a:pt x="0" y="0"/>
                        </a:moveTo>
                        <a:cubicBezTo>
                          <a:pt x="6567054" y="118645"/>
                          <a:pt x="11117698" y="116012"/>
                          <a:pt x="13211082" y="0"/>
                        </a:cubicBezTo>
                        <a:cubicBezTo>
                          <a:pt x="13211563" y="487818"/>
                          <a:pt x="13198860" y="792603"/>
                          <a:pt x="13211082" y="1569660"/>
                        </a:cubicBezTo>
                        <a:cubicBezTo>
                          <a:pt x="9030745" y="1704260"/>
                          <a:pt x="4251620" y="1412464"/>
                          <a:pt x="0" y="1569660"/>
                        </a:cubicBezTo>
                        <a:cubicBezTo>
                          <a:pt x="94608" y="1029083"/>
                          <a:pt x="141027" y="2013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3457A"/>
                </a:solidFill>
              </a:rPr>
              <a:t>Are</a:t>
            </a:r>
            <a:r>
              <a:rPr lang="zh-CN" altLang="en-US" sz="4800" b="1" dirty="0">
                <a:solidFill>
                  <a:srgbClr val="13457A"/>
                </a:solidFill>
              </a:rPr>
              <a:t> </a:t>
            </a:r>
            <a:r>
              <a:rPr lang="en-US" altLang="zh-CN" sz="4800" b="1" dirty="0">
                <a:solidFill>
                  <a:srgbClr val="13457A"/>
                </a:solidFill>
              </a:rPr>
              <a:t>DNN-based</a:t>
            </a:r>
            <a:r>
              <a:rPr lang="zh-CN" altLang="en-US" sz="4800" b="1" dirty="0">
                <a:solidFill>
                  <a:srgbClr val="13457A"/>
                </a:solidFill>
              </a:rPr>
              <a:t> </a:t>
            </a:r>
            <a:r>
              <a:rPr lang="en-US" altLang="zh-CN" sz="4800" b="1" dirty="0">
                <a:solidFill>
                  <a:srgbClr val="13457A"/>
                </a:solidFill>
              </a:rPr>
              <a:t>arrhythmia classifiers</a:t>
            </a:r>
            <a:r>
              <a:rPr lang="zh-CN" altLang="en-US" sz="4800" b="1" dirty="0">
                <a:solidFill>
                  <a:srgbClr val="13457A"/>
                </a:solidFill>
              </a:rPr>
              <a:t> </a:t>
            </a:r>
            <a:r>
              <a:rPr lang="en-US" altLang="zh-CN" sz="4800" b="1" dirty="0">
                <a:solidFill>
                  <a:srgbClr val="13457A"/>
                </a:solidFill>
              </a:rPr>
              <a:t>vulnerable</a:t>
            </a:r>
            <a:r>
              <a:rPr lang="zh-CN" altLang="en-US" sz="4800" b="1" dirty="0">
                <a:solidFill>
                  <a:srgbClr val="13457A"/>
                </a:solidFill>
              </a:rPr>
              <a:t> </a:t>
            </a:r>
            <a:r>
              <a:rPr lang="en-US" altLang="zh-CN" sz="4800" b="1" dirty="0">
                <a:solidFill>
                  <a:srgbClr val="13457A"/>
                </a:solidFill>
              </a:rPr>
              <a:t>to</a:t>
            </a:r>
            <a:r>
              <a:rPr lang="zh-CN" altLang="en-US" sz="4800" b="1" dirty="0">
                <a:solidFill>
                  <a:srgbClr val="13457A"/>
                </a:solidFill>
              </a:rPr>
              <a:t> </a:t>
            </a:r>
            <a:r>
              <a:rPr lang="en-US" altLang="zh-CN" sz="4800" b="1" dirty="0">
                <a:solidFill>
                  <a:srgbClr val="13457A"/>
                </a:solidFill>
              </a:rPr>
              <a:t>adversarial</a:t>
            </a:r>
            <a:r>
              <a:rPr lang="zh-CN" altLang="en-US" sz="4800" b="1" dirty="0">
                <a:solidFill>
                  <a:srgbClr val="13457A"/>
                </a:solidFill>
              </a:rPr>
              <a:t> </a:t>
            </a:r>
            <a:r>
              <a:rPr lang="en-US" altLang="zh-CN" sz="4800" b="1" dirty="0">
                <a:solidFill>
                  <a:srgbClr val="13457A"/>
                </a:solidFill>
              </a:rPr>
              <a:t>examples?</a:t>
            </a:r>
            <a:r>
              <a:rPr lang="zh-CN" altLang="en-US" sz="4800" b="1" dirty="0">
                <a:solidFill>
                  <a:srgbClr val="13457A"/>
                </a:solidFill>
              </a:rPr>
              <a:t>  </a:t>
            </a:r>
            <a:endParaRPr lang="en-US" sz="4800" b="1" dirty="0">
              <a:solidFill>
                <a:srgbClr val="13457A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583C722-1D5D-614C-93C1-D8AFBBED4299}"/>
              </a:ext>
            </a:extLst>
          </p:cNvPr>
          <p:cNvCxnSpPr>
            <a:cxnSpLocks/>
          </p:cNvCxnSpPr>
          <p:nvPr/>
        </p:nvCxnSpPr>
        <p:spPr>
          <a:xfrm>
            <a:off x="1377659" y="26083241"/>
            <a:ext cx="13851281" cy="0"/>
          </a:xfrm>
          <a:prstGeom prst="line">
            <a:avLst/>
          </a:prstGeom>
          <a:ln w="76200">
            <a:solidFill>
              <a:srgbClr val="1345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7EA5990-6B73-AE45-AC51-F2B3B5FA7552}"/>
              </a:ext>
            </a:extLst>
          </p:cNvPr>
          <p:cNvGrpSpPr/>
          <p:nvPr/>
        </p:nvGrpSpPr>
        <p:grpSpPr>
          <a:xfrm>
            <a:off x="2394205" y="15713809"/>
            <a:ext cx="12540458" cy="3269056"/>
            <a:chOff x="2394205" y="15713809"/>
            <a:chExt cx="12540458" cy="326905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DF036D-8911-F646-B619-405EBEDD6961}"/>
                </a:ext>
              </a:extLst>
            </p:cNvPr>
            <p:cNvSpPr/>
            <p:nvPr/>
          </p:nvSpPr>
          <p:spPr>
            <a:xfrm>
              <a:off x="2447859" y="16171758"/>
              <a:ext cx="12486804" cy="2811107"/>
            </a:xfrm>
            <a:prstGeom prst="rect">
              <a:avLst/>
            </a:prstGeom>
            <a:noFill/>
            <a:ln w="76200">
              <a:solidFill>
                <a:srgbClr val="1345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34A8736-F003-8447-930F-35D4B36F31F2}"/>
                    </a:ext>
                  </a:extLst>
                </p:cNvPr>
                <p:cNvSpPr txBox="1"/>
                <p:nvPr/>
              </p:nvSpPr>
              <p:spPr>
                <a:xfrm>
                  <a:off x="2669596" y="16699129"/>
                  <a:ext cx="12241621" cy="20313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400" dirty="0"/>
                    <a:t>Given an m-class classifier: </a:t>
                  </a:r>
                  <a14:m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a14:m>
                  <a:r>
                    <a:rPr lang="en-US" sz="4400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𝑙𝑜𝑔𝑖𝑡𝑠</m:t>
                      </m:r>
                    </m:oMath>
                  </a14:m>
                  <a:r>
                    <a:rPr lang="en-US" sz="4400" dirty="0"/>
                    <a:t> </a:t>
                  </a:r>
                </a:p>
                <a:p>
                  <a:r>
                    <a:rPr lang="en-US" sz="4400" dirty="0"/>
                    <a:t>an adversary generates adversarial example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</m:oMath>
                  </a14:m>
                  <a:r>
                    <a:rPr lang="en-US" sz="4400" dirty="0"/>
                    <a:t> </a:t>
                  </a:r>
                </a:p>
                <a:p>
                  <a:r>
                    <a:rPr lang="en-US" sz="4400" dirty="0"/>
                    <a:t>so that  </a:t>
                  </a:r>
                  <a14:m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4400" dirty="0"/>
                    <a:t> (targeted attack) </a:t>
                  </a: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34A8736-F003-8447-930F-35D4B36F3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596" y="16699129"/>
                  <a:ext cx="12241621" cy="2031325"/>
                </a:xfrm>
                <a:prstGeom prst="rect">
                  <a:avLst/>
                </a:prstGeom>
                <a:blipFill>
                  <a:blip r:embed="rId21"/>
                  <a:stretch>
                    <a:fillRect l="-2694" t="-8075" b="-155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A96AE344-EDED-6B48-888B-CE5498343E02}"/>
                </a:ext>
              </a:extLst>
            </p:cNvPr>
            <p:cNvSpPr/>
            <p:nvPr/>
          </p:nvSpPr>
          <p:spPr>
            <a:xfrm>
              <a:off x="2394205" y="15713809"/>
              <a:ext cx="3754851" cy="915900"/>
            </a:xfrm>
            <a:prstGeom prst="roundRect">
              <a:avLst/>
            </a:prstGeom>
            <a:solidFill>
              <a:srgbClr val="134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/>
                <a:t>Attack goal</a:t>
              </a:r>
              <a:endParaRPr lang="en-US" sz="5400" b="1" dirty="0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B058E01-0A05-3F40-949A-3FC4925BAAC2}"/>
              </a:ext>
            </a:extLst>
          </p:cNvPr>
          <p:cNvGrpSpPr/>
          <p:nvPr/>
        </p:nvGrpSpPr>
        <p:grpSpPr>
          <a:xfrm>
            <a:off x="2394205" y="19348721"/>
            <a:ext cx="14471372" cy="6338507"/>
            <a:chOff x="2394205" y="19493099"/>
            <a:chExt cx="14471372" cy="63385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BD6088-5E62-7D4F-9E8D-91209894BD71}"/>
                </a:ext>
              </a:extLst>
            </p:cNvPr>
            <p:cNvSpPr/>
            <p:nvPr/>
          </p:nvSpPr>
          <p:spPr>
            <a:xfrm>
              <a:off x="2467956" y="20147881"/>
              <a:ext cx="12466707" cy="5683725"/>
            </a:xfrm>
            <a:prstGeom prst="rect">
              <a:avLst/>
            </a:prstGeom>
            <a:noFill/>
            <a:ln w="76200">
              <a:solidFill>
                <a:srgbClr val="1345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4157C62-7CB4-DB4A-90A3-7CE96B06AEA7}"/>
                    </a:ext>
                  </a:extLst>
                </p:cNvPr>
                <p:cNvSpPr txBox="1"/>
                <p:nvPr/>
              </p:nvSpPr>
              <p:spPr>
                <a:xfrm>
                  <a:off x="3208703" y="21361536"/>
                  <a:ext cx="9768963" cy="742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 i="1" smtClean="0">
                            <a:latin typeface="Cambria Math" panose="02040503050406030204" pitchFamily="18" charset="0"/>
                          </a:rPr>
                          <m:t>minimize</m:t>
                        </m:r>
                        <m:r>
                          <a:rPr lang="zh-CN" altLang="en-US" sz="4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𝑎𝑑𝑣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4157C62-7CB4-DB4A-90A3-7CE96B06A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703" y="21361536"/>
                  <a:ext cx="9768963" cy="742191"/>
                </a:xfrm>
                <a:prstGeom prst="rect">
                  <a:avLst/>
                </a:prstGeom>
                <a:blipFill>
                  <a:blip r:embed="rId22"/>
                  <a:stretch>
                    <a:fillRect l="-1818" t="-5085" b="-254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F134A3A-0B51-F14E-9A5E-775DC22A1198}"/>
                    </a:ext>
                  </a:extLst>
                </p:cNvPr>
                <p:cNvSpPr txBox="1"/>
                <p:nvPr/>
              </p:nvSpPr>
              <p:spPr>
                <a:xfrm>
                  <a:off x="2709885" y="23149097"/>
                  <a:ext cx="14155692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4400" b="1" i="1" dirty="0">
                      <a:solidFill>
                        <a:srgbClr val="13457A"/>
                      </a:solidFill>
                    </a:rPr>
                    <a:t>Similarity metric: S</a:t>
                  </a:r>
                  <a:r>
                    <a:rPr lang="en-US" altLang="zh-CN" sz="4400" b="1" i="1" dirty="0">
                      <a:solidFill>
                        <a:srgbClr val="13457A"/>
                      </a:solidFill>
                    </a:rPr>
                    <a:t>moothness of perturbation</a:t>
                  </a:r>
                  <a:r>
                    <a:rPr lang="en-US" altLang="zh-CN" sz="4400" b="1" i="1" dirty="0">
                      <a:solidFill>
                        <a:srgbClr val="13457A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4400" b="1" i="1">
                          <a:solidFill>
                            <a:srgbClr val="13457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a14:m>
                  <a:endParaRPr lang="en-US" sz="4400" b="1" i="1" dirty="0">
                    <a:solidFill>
                      <a:srgbClr val="13457A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F134A3A-0B51-F14E-9A5E-775DC22A1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885" y="23149097"/>
                  <a:ext cx="14155692" cy="677108"/>
                </a:xfrm>
                <a:prstGeom prst="rect">
                  <a:avLst/>
                </a:prstGeom>
                <a:blipFill>
                  <a:blip r:embed="rId23"/>
                  <a:stretch>
                    <a:fillRect l="-2330" t="-21818" b="-4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F48123C-D8BF-894E-B4F2-3A95ABC1C5F0}"/>
                    </a:ext>
                  </a:extLst>
                </p:cNvPr>
                <p:cNvSpPr txBox="1"/>
                <p:nvPr/>
              </p:nvSpPr>
              <p:spPr>
                <a:xfrm>
                  <a:off x="3208703" y="23941631"/>
                  <a:ext cx="10207538" cy="764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𝑎𝑑𝑣</m:t>
                                </m:r>
                              </m:sub>
                            </m:sSub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𝑠𝑚𝑜𝑜𝑡h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𝑑𝑖𝑓𝑓</m:t>
                            </m:r>
                            <m:d>
                              <m:d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4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F48123C-D8BF-894E-B4F2-3A95ABC1C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703" y="23941631"/>
                  <a:ext cx="10207538" cy="764248"/>
                </a:xfrm>
                <a:prstGeom prst="rect">
                  <a:avLst/>
                </a:prstGeom>
                <a:blipFill>
                  <a:blip r:embed="rId24"/>
                  <a:stretch>
                    <a:fillRect l="-746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1EBADE90-31DD-5641-A189-795784BE4B34}"/>
                </a:ext>
              </a:extLst>
            </p:cNvPr>
            <p:cNvSpPr/>
            <p:nvPr/>
          </p:nvSpPr>
          <p:spPr>
            <a:xfrm>
              <a:off x="2394205" y="19493099"/>
              <a:ext cx="10991828" cy="915900"/>
            </a:xfrm>
            <a:prstGeom prst="roundRect">
              <a:avLst/>
            </a:prstGeom>
            <a:solidFill>
              <a:srgbClr val="134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Main issue in Case I: Imperceptibility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A0933A9-59C8-E247-A15D-4CC8430B1738}"/>
                    </a:ext>
                  </a:extLst>
                </p:cNvPr>
                <p:cNvSpPr/>
                <p:nvPr/>
              </p:nvSpPr>
              <p:spPr>
                <a:xfrm>
                  <a:off x="3208703" y="22209150"/>
                  <a:ext cx="11485763" cy="8245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4400" i="1">
                                    <a:latin typeface="Cambria Math" panose="02040503050406030204" pitchFamily="18" charset="0"/>
                                  </a:rPr>
                                  <m:t>𝑎𝑑𝑣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altLang="zh-CN" sz="4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A0933A9-59C8-E247-A15D-4CC8430B17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703" y="22209150"/>
                  <a:ext cx="11485763" cy="824521"/>
                </a:xfrm>
                <a:prstGeom prst="rect">
                  <a:avLst/>
                </a:prstGeom>
                <a:blipFill>
                  <a:blip r:embed="rId25"/>
                  <a:stretch>
                    <a:fillRect l="-143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DF1D4D8-777F-D54A-B1BA-F135CB2ED70A}"/>
                    </a:ext>
                  </a:extLst>
                </p:cNvPr>
                <p:cNvSpPr/>
                <p:nvPr/>
              </p:nvSpPr>
              <p:spPr>
                <a:xfrm>
                  <a:off x="3208703" y="24821306"/>
                  <a:ext cx="1169230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4400" dirty="0"/>
                    <a:t>; </a:t>
                  </a:r>
                  <a14:m>
                    <m:oMath xmlns:m="http://schemas.openxmlformats.org/officeDocument/2006/math">
                      <m:r>
                        <a:rPr lang="en-US" altLang="zh-CN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DF1D4D8-777F-D54A-B1BA-F135CB2ED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703" y="24821306"/>
                  <a:ext cx="11692303" cy="769441"/>
                </a:xfrm>
                <a:prstGeom prst="rect">
                  <a:avLst/>
                </a:prstGeom>
                <a:blipFill>
                  <a:blip r:embed="rId26"/>
                  <a:stretch>
                    <a:fillRect l="-1412" t="-16129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A3525CE-BE06-5A44-A977-CBFE10B6A5BE}"/>
                </a:ext>
              </a:extLst>
            </p:cNvPr>
            <p:cNvSpPr txBox="1"/>
            <p:nvPr/>
          </p:nvSpPr>
          <p:spPr>
            <a:xfrm>
              <a:off x="2709885" y="20569002"/>
              <a:ext cx="9768963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400" b="1" i="1" dirty="0">
                  <a:solidFill>
                    <a:srgbClr val="13457A"/>
                  </a:solidFill>
                </a:rPr>
                <a:t>Attack strategy 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EE7F682-B39F-DF4F-AE41-05EBEB196BDC}"/>
              </a:ext>
            </a:extLst>
          </p:cNvPr>
          <p:cNvGrpSpPr/>
          <p:nvPr/>
        </p:nvGrpSpPr>
        <p:grpSpPr>
          <a:xfrm>
            <a:off x="15361546" y="15723184"/>
            <a:ext cx="14957003" cy="7023278"/>
            <a:chOff x="15361546" y="15723184"/>
            <a:chExt cx="14957003" cy="702327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860CE24-91B5-AA47-983A-C0F566F7F1AC}"/>
                </a:ext>
              </a:extLst>
            </p:cNvPr>
            <p:cNvSpPr/>
            <p:nvPr/>
          </p:nvSpPr>
          <p:spPr>
            <a:xfrm>
              <a:off x="15394203" y="16377965"/>
              <a:ext cx="13860000" cy="6368497"/>
            </a:xfrm>
            <a:prstGeom prst="rect">
              <a:avLst/>
            </a:prstGeom>
            <a:noFill/>
            <a:ln w="76200">
              <a:solidFill>
                <a:srgbClr val="1345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E6F0CD03-A6A4-FD4D-B68F-95228CD98E2A}"/>
                </a:ext>
              </a:extLst>
            </p:cNvPr>
            <p:cNvSpPr/>
            <p:nvPr/>
          </p:nvSpPr>
          <p:spPr>
            <a:xfrm>
              <a:off x="15361546" y="15723184"/>
              <a:ext cx="11939825" cy="915900"/>
            </a:xfrm>
            <a:prstGeom prst="roundRect">
              <a:avLst/>
            </a:prstGeom>
            <a:solidFill>
              <a:srgbClr val="134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Main issues in Case II: Skewing, Filtering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2D03D42-A585-A340-AB3E-C77F9FFE9417}"/>
                    </a:ext>
                  </a:extLst>
                </p:cNvPr>
                <p:cNvSpPr txBox="1"/>
                <p:nvPr/>
              </p:nvSpPr>
              <p:spPr>
                <a:xfrm>
                  <a:off x="16257833" y="19190544"/>
                  <a:ext cx="10421718" cy="14628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4400" dirty="0"/>
                    <a:t> minimize	</a:t>
                  </a:r>
                  <a14:m>
                    <m:oMath xmlns:m="http://schemas.openxmlformats.org/officeDocument/2006/math">
                      <m:r>
                        <a:rPr lang="zh-CN" alt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sSub>
                                <m:sSubPr>
                                  <m:ctrlP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𝑎𝑑𝑣</m:t>
                                  </m:r>
                                </m:sub>
                              </m:s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endParaRPr lang="en-US" altLang="zh-CN" sz="4400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sz="4400" b="0" dirty="0"/>
                    <a:t>                   </a:t>
                  </a:r>
                  <a14:m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𝑡𝑓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𝑎𝑑𝑣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2D03D42-A585-A340-AB3E-C77F9FFE9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7833" y="19190544"/>
                  <a:ext cx="10421718" cy="1462836"/>
                </a:xfrm>
                <a:prstGeom prst="rect">
                  <a:avLst/>
                </a:prstGeom>
                <a:blipFill>
                  <a:blip r:embed="rId27"/>
                  <a:stretch>
                    <a:fillRect l="-1946" t="-10345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A993C0A-08C1-8E49-92AF-DB126E166DBE}"/>
                    </a:ext>
                  </a:extLst>
                </p:cNvPr>
                <p:cNvSpPr txBox="1"/>
                <p:nvPr/>
              </p:nvSpPr>
              <p:spPr>
                <a:xfrm>
                  <a:off x="16257833" y="18436438"/>
                  <a:ext cx="14060716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4400" dirty="0"/>
                    <a:t>Given a distribution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4400" dirty="0"/>
                    <a:t> of transformation function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en-US" sz="4400" dirty="0"/>
                    <a:t>:</a:t>
                  </a: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A993C0A-08C1-8E49-92AF-DB126E166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7833" y="18436438"/>
                  <a:ext cx="14060716" cy="677108"/>
                </a:xfrm>
                <a:prstGeom prst="rect">
                  <a:avLst/>
                </a:prstGeom>
                <a:blipFill>
                  <a:blip r:embed="rId28"/>
                  <a:stretch>
                    <a:fillRect l="-2347" t="-26415" b="-490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D05545-9BBB-B745-A546-91818DF17988}"/>
                </a:ext>
              </a:extLst>
            </p:cNvPr>
            <p:cNvSpPr txBox="1"/>
            <p:nvPr/>
          </p:nvSpPr>
          <p:spPr>
            <a:xfrm>
              <a:off x="15662082" y="16807651"/>
              <a:ext cx="9768963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400" b="1" i="1" dirty="0">
                  <a:solidFill>
                    <a:srgbClr val="13457A"/>
                  </a:solidFill>
                </a:rPr>
                <a:t>Attack strategy 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9970D9-DA36-5442-AB5E-A512340CFD74}"/>
                </a:ext>
              </a:extLst>
            </p:cNvPr>
            <p:cNvSpPr txBox="1"/>
            <p:nvPr/>
          </p:nvSpPr>
          <p:spPr>
            <a:xfrm>
              <a:off x="15662082" y="20795692"/>
              <a:ext cx="14155692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400" b="1" i="1" dirty="0">
                  <a:solidFill>
                    <a:srgbClr val="13457A"/>
                  </a:solidFill>
                </a:rPr>
                <a:t>2. Cooperate filtering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A180C4C-4FC8-824D-942F-351B78C2C914}"/>
                    </a:ext>
                  </a:extLst>
                </p:cNvPr>
                <p:cNvSpPr txBox="1"/>
                <p:nvPr/>
              </p:nvSpPr>
              <p:spPr>
                <a:xfrm>
                  <a:off x="16257833" y="21582456"/>
                  <a:ext cx="11871904" cy="7778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𝑝𝑒𝑟𝑡𝑢𝑟𝑏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a14:m>
                  <a:r>
                    <a:rPr lang="en-US" sz="4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sz="44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is a rectangular filter</a:t>
                  </a: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A180C4C-4FC8-824D-942F-351B78C2C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7833" y="21582456"/>
                  <a:ext cx="11871904" cy="777842"/>
                </a:xfrm>
                <a:prstGeom prst="rect">
                  <a:avLst/>
                </a:prstGeom>
                <a:blipFill>
                  <a:blip r:embed="rId29"/>
                  <a:stretch>
                    <a:fillRect l="-1068" t="-11111" r="-1816" b="-365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23783C0-7554-CE41-8EBC-56D1D83EF888}"/>
                </a:ext>
              </a:extLst>
            </p:cNvPr>
            <p:cNvSpPr txBox="1"/>
            <p:nvPr/>
          </p:nvSpPr>
          <p:spPr>
            <a:xfrm>
              <a:off x="15662082" y="17649675"/>
              <a:ext cx="14155692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400" b="1" i="1" dirty="0">
                  <a:solidFill>
                    <a:srgbClr val="13457A"/>
                  </a:solidFill>
                </a:rPr>
                <a:t>1. Cooperate time domain skewing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88FE100-85A3-5D4C-A3EA-10A9451099A9}"/>
              </a:ext>
            </a:extLst>
          </p:cNvPr>
          <p:cNvCxnSpPr>
            <a:cxnSpLocks/>
          </p:cNvCxnSpPr>
          <p:nvPr/>
        </p:nvCxnSpPr>
        <p:spPr>
          <a:xfrm>
            <a:off x="15228940" y="23005075"/>
            <a:ext cx="14489954" cy="0"/>
          </a:xfrm>
          <a:prstGeom prst="line">
            <a:avLst/>
          </a:prstGeom>
          <a:ln w="76200">
            <a:solidFill>
              <a:srgbClr val="1345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928D92E-D0B9-904E-A794-B370364CF19A}"/>
              </a:ext>
            </a:extLst>
          </p:cNvPr>
          <p:cNvCxnSpPr>
            <a:cxnSpLocks/>
          </p:cNvCxnSpPr>
          <p:nvPr/>
        </p:nvCxnSpPr>
        <p:spPr>
          <a:xfrm>
            <a:off x="15203313" y="23028521"/>
            <a:ext cx="0" cy="3132761"/>
          </a:xfrm>
          <a:prstGeom prst="line">
            <a:avLst/>
          </a:prstGeom>
          <a:ln w="76200">
            <a:solidFill>
              <a:srgbClr val="1345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DB2BF7A-EBF5-F841-A167-C7D6A1CC14E2}"/>
              </a:ext>
            </a:extLst>
          </p:cNvPr>
          <p:cNvSpPr/>
          <p:nvPr/>
        </p:nvSpPr>
        <p:spPr>
          <a:xfrm>
            <a:off x="2447859" y="27100131"/>
            <a:ext cx="12486803" cy="9646343"/>
          </a:xfrm>
          <a:prstGeom prst="rect">
            <a:avLst/>
          </a:prstGeom>
          <a:noFill/>
          <a:ln w="76200">
            <a:solidFill>
              <a:srgbClr val="13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00B6F839-B98E-CC47-880A-52AD198790F7}"/>
              </a:ext>
            </a:extLst>
          </p:cNvPr>
          <p:cNvSpPr/>
          <p:nvPr/>
        </p:nvSpPr>
        <p:spPr>
          <a:xfrm>
            <a:off x="2394205" y="26445350"/>
            <a:ext cx="10025381" cy="915900"/>
          </a:xfrm>
          <a:prstGeom prst="round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Case I: Human Perceptual Study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07430E5-17E3-A34A-86F8-62F67C9C9B03}"/>
              </a:ext>
            </a:extLst>
          </p:cNvPr>
          <p:cNvSpPr/>
          <p:nvPr/>
        </p:nvSpPr>
        <p:spPr>
          <a:xfrm>
            <a:off x="15481029" y="23595024"/>
            <a:ext cx="13773169" cy="2507742"/>
          </a:xfrm>
          <a:prstGeom prst="rect">
            <a:avLst/>
          </a:prstGeom>
          <a:noFill/>
          <a:ln w="76200">
            <a:solidFill>
              <a:srgbClr val="13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7893DBD2-A876-4145-A3D2-DD751F5151B8}"/>
              </a:ext>
            </a:extLst>
          </p:cNvPr>
          <p:cNvSpPr/>
          <p:nvPr/>
        </p:nvSpPr>
        <p:spPr>
          <a:xfrm>
            <a:off x="15361546" y="23221596"/>
            <a:ext cx="5716541" cy="625336"/>
          </a:xfrm>
          <a:prstGeom prst="round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Dataset and Victim Model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A959F4E-1D21-9A44-AAAF-9BA8E9A495FC}"/>
              </a:ext>
            </a:extLst>
          </p:cNvPr>
          <p:cNvSpPr/>
          <p:nvPr/>
        </p:nvSpPr>
        <p:spPr>
          <a:xfrm>
            <a:off x="15442183" y="27054158"/>
            <a:ext cx="13812017" cy="9646343"/>
          </a:xfrm>
          <a:prstGeom prst="rect">
            <a:avLst/>
          </a:prstGeom>
          <a:noFill/>
          <a:ln w="76200">
            <a:solidFill>
              <a:srgbClr val="13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AE999FB-4F09-E64E-8A28-B055E3315BA9}"/>
              </a:ext>
            </a:extLst>
          </p:cNvPr>
          <p:cNvSpPr/>
          <p:nvPr/>
        </p:nvSpPr>
        <p:spPr>
          <a:xfrm>
            <a:off x="15361545" y="26445350"/>
            <a:ext cx="12167171" cy="915900"/>
          </a:xfrm>
          <a:prstGeom prst="roundRect">
            <a:avLst/>
          </a:prstGeom>
          <a:solidFill>
            <a:srgbClr val="13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Case II: Success Rate and Attack Duration  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07AE2A8-6802-1048-841D-FFE217D7F66C}"/>
              </a:ext>
            </a:extLst>
          </p:cNvPr>
          <p:cNvGrpSpPr/>
          <p:nvPr/>
        </p:nvGrpSpPr>
        <p:grpSpPr>
          <a:xfrm>
            <a:off x="2960145" y="28672344"/>
            <a:ext cx="6377821" cy="7263629"/>
            <a:chOff x="2757118" y="28726920"/>
            <a:chExt cx="6772452" cy="7713070"/>
          </a:xfrm>
        </p:grpSpPr>
        <p:pic>
          <p:nvPicPr>
            <p:cNvPr id="145" name="Picture 144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205A23E3-F49A-BF4A-A2B8-1FE6F49A7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757118" y="28726920"/>
              <a:ext cx="6772452" cy="7713070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83AE11-9C39-5A4C-82CD-F52151529C9A}"/>
                </a:ext>
              </a:extLst>
            </p:cNvPr>
            <p:cNvSpPr txBox="1"/>
            <p:nvPr/>
          </p:nvSpPr>
          <p:spPr>
            <a:xfrm>
              <a:off x="5426218" y="28909600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Original signal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694D884-0342-4646-890C-7CE125E062FA}"/>
                </a:ext>
              </a:extLst>
            </p:cNvPr>
            <p:cNvSpPr txBox="1"/>
            <p:nvPr/>
          </p:nvSpPr>
          <p:spPr>
            <a:xfrm>
              <a:off x="5113504" y="30365567"/>
              <a:ext cx="2281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Metric: Smoothness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94F2C0-F972-4E45-ABC0-701DE6555CA2}"/>
                </a:ext>
              </a:extLst>
            </p:cNvPr>
            <p:cNvSpPr txBox="1"/>
            <p:nvPr/>
          </p:nvSpPr>
          <p:spPr>
            <a:xfrm>
              <a:off x="5313078" y="31821534"/>
              <a:ext cx="18825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Metric: L2-norm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5730FCE-D335-834F-B292-4E4654DD8E40}"/>
                </a:ext>
              </a:extLst>
            </p:cNvPr>
            <p:cNvSpPr txBox="1"/>
            <p:nvPr/>
          </p:nvSpPr>
          <p:spPr>
            <a:xfrm>
              <a:off x="4609359" y="33224336"/>
              <a:ext cx="3289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Metric: Smoothness+L2-norm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BC34487-5492-9F48-B285-98654F791E0F}"/>
                </a:ext>
              </a:extLst>
            </p:cNvPr>
            <p:cNvSpPr txBox="1"/>
            <p:nvPr/>
          </p:nvSpPr>
          <p:spPr>
            <a:xfrm>
              <a:off x="5255145" y="34733469"/>
              <a:ext cx="1998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Metric: Soft-DTW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A128813-5B6B-A64C-A3B8-F764E607B6C8}"/>
              </a:ext>
            </a:extLst>
          </p:cNvPr>
          <p:cNvSpPr txBox="1"/>
          <p:nvPr/>
        </p:nvSpPr>
        <p:spPr>
          <a:xfrm>
            <a:off x="3516898" y="9636528"/>
            <a:ext cx="33173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An ECG </a:t>
            </a:r>
            <a:r>
              <a:rPr lang="en-US" altLang="zh-CN" sz="4000" b="1" dirty="0"/>
              <a:t>signal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C25C1F"/>
                </a:solidFill>
              </a:rPr>
              <a:t>(Arrhythmia)</a:t>
            </a:r>
            <a:endParaRPr lang="en-US" sz="3600" dirty="0">
              <a:solidFill>
                <a:srgbClr val="C25C1F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D646BA-3207-0D47-8D35-96F2E9A342E7}"/>
              </a:ext>
            </a:extLst>
          </p:cNvPr>
          <p:cNvSpPr txBox="1"/>
          <p:nvPr/>
        </p:nvSpPr>
        <p:spPr>
          <a:xfrm>
            <a:off x="6433690" y="14120171"/>
            <a:ext cx="331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28B22"/>
                </a:solidFill>
              </a:rPr>
              <a:t>Injected  Perturbation</a:t>
            </a:r>
            <a:endParaRPr lang="en-US" sz="3200" dirty="0">
              <a:solidFill>
                <a:srgbClr val="228B22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3EE7AAD-D8DB-8242-8C81-68B16279B08C}"/>
              </a:ext>
            </a:extLst>
          </p:cNvPr>
          <p:cNvCxnSpPr>
            <a:cxnSpLocks/>
          </p:cNvCxnSpPr>
          <p:nvPr/>
        </p:nvCxnSpPr>
        <p:spPr>
          <a:xfrm flipV="1">
            <a:off x="8092363" y="12700553"/>
            <a:ext cx="0" cy="837548"/>
          </a:xfrm>
          <a:prstGeom prst="straightConnector1">
            <a:avLst/>
          </a:prstGeom>
          <a:ln w="76200">
            <a:solidFill>
              <a:srgbClr val="228B2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A5C9F02-C597-464C-A2A9-3E70EAE71DE2}"/>
              </a:ext>
            </a:extLst>
          </p:cNvPr>
          <p:cNvSpPr txBox="1"/>
          <p:nvPr/>
        </p:nvSpPr>
        <p:spPr>
          <a:xfrm>
            <a:off x="10223726" y="9434782"/>
            <a:ext cx="331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ECG patch</a:t>
            </a:r>
            <a:endParaRPr lang="en-US" sz="2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DFD7CF2-F866-A841-B9B9-EBEBDE13A2F2}"/>
              </a:ext>
            </a:extLst>
          </p:cNvPr>
          <p:cNvSpPr txBox="1"/>
          <p:nvPr/>
        </p:nvSpPr>
        <p:spPr>
          <a:xfrm>
            <a:off x="12840847" y="14663504"/>
            <a:ext cx="331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Local DNN model</a:t>
            </a:r>
            <a:endParaRPr lang="en-US" sz="2800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E2C7C54D-BBE3-2D49-A14C-367012BBEBEB}"/>
              </a:ext>
            </a:extLst>
          </p:cNvPr>
          <p:cNvSpPr/>
          <p:nvPr/>
        </p:nvSpPr>
        <p:spPr>
          <a:xfrm>
            <a:off x="16834794" y="13177397"/>
            <a:ext cx="2453597" cy="1038144"/>
          </a:xfrm>
          <a:custGeom>
            <a:avLst/>
            <a:gdLst>
              <a:gd name="connsiteX0" fmla="*/ 427465 w 2193831"/>
              <a:gd name="connsiteY0" fmla="*/ 0 h 933881"/>
              <a:gd name="connsiteX1" fmla="*/ 2093047 w 2193831"/>
              <a:gd name="connsiteY1" fmla="*/ 0 h 933881"/>
              <a:gd name="connsiteX2" fmla="*/ 2193831 w 2193831"/>
              <a:gd name="connsiteY2" fmla="*/ 100784 h 933881"/>
              <a:gd name="connsiteX3" fmla="*/ 2193831 w 2193831"/>
              <a:gd name="connsiteY3" fmla="*/ 833097 h 933881"/>
              <a:gd name="connsiteX4" fmla="*/ 2093047 w 2193831"/>
              <a:gd name="connsiteY4" fmla="*/ 933881 h 933881"/>
              <a:gd name="connsiteX5" fmla="*/ 427465 w 2193831"/>
              <a:gd name="connsiteY5" fmla="*/ 933881 h 933881"/>
              <a:gd name="connsiteX6" fmla="*/ 326681 w 2193831"/>
              <a:gd name="connsiteY6" fmla="*/ 833097 h 933881"/>
              <a:gd name="connsiteX7" fmla="*/ 326681 w 2193831"/>
              <a:gd name="connsiteY7" fmla="*/ 493812 h 933881"/>
              <a:gd name="connsiteX8" fmla="*/ 0 w 2193831"/>
              <a:gd name="connsiteY8" fmla="*/ 185674 h 933881"/>
              <a:gd name="connsiteX9" fmla="*/ 326681 w 2193831"/>
              <a:gd name="connsiteY9" fmla="*/ 185674 h 933881"/>
              <a:gd name="connsiteX10" fmla="*/ 326681 w 2193831"/>
              <a:gd name="connsiteY10" fmla="*/ 100784 h 933881"/>
              <a:gd name="connsiteX11" fmla="*/ 427465 w 2193831"/>
              <a:gd name="connsiteY11" fmla="*/ 0 h 9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3831" h="933881">
                <a:moveTo>
                  <a:pt x="427465" y="0"/>
                </a:moveTo>
                <a:lnTo>
                  <a:pt x="2093047" y="0"/>
                </a:lnTo>
                <a:cubicBezTo>
                  <a:pt x="2148707" y="0"/>
                  <a:pt x="2193831" y="45123"/>
                  <a:pt x="2193831" y="100784"/>
                </a:cubicBezTo>
                <a:lnTo>
                  <a:pt x="2193831" y="833097"/>
                </a:lnTo>
                <a:cubicBezTo>
                  <a:pt x="2193831" y="888758"/>
                  <a:pt x="2148707" y="933881"/>
                  <a:pt x="2093047" y="933881"/>
                </a:cubicBezTo>
                <a:lnTo>
                  <a:pt x="427465" y="933881"/>
                </a:lnTo>
                <a:cubicBezTo>
                  <a:pt x="371804" y="933881"/>
                  <a:pt x="326681" y="888758"/>
                  <a:pt x="326681" y="833097"/>
                </a:cubicBezTo>
                <a:lnTo>
                  <a:pt x="326681" y="493812"/>
                </a:lnTo>
                <a:lnTo>
                  <a:pt x="0" y="185674"/>
                </a:lnTo>
                <a:lnTo>
                  <a:pt x="326681" y="185674"/>
                </a:lnTo>
                <a:lnTo>
                  <a:pt x="326681" y="100784"/>
                </a:lnTo>
                <a:cubicBezTo>
                  <a:pt x="326681" y="45123"/>
                  <a:pt x="371804" y="0"/>
                  <a:pt x="427465" y="0"/>
                </a:cubicBezTo>
                <a:close/>
              </a:path>
            </a:pathLst>
          </a:cu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34174D7-9700-AA4F-A221-39A9EE52184F}"/>
              </a:ext>
            </a:extLst>
          </p:cNvPr>
          <p:cNvSpPr txBox="1"/>
          <p:nvPr/>
        </p:nvSpPr>
        <p:spPr>
          <a:xfrm>
            <a:off x="19135151" y="9619290"/>
            <a:ext cx="331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Cloud DNN model</a:t>
            </a:r>
            <a:endParaRPr lang="en-US" sz="28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3C53E65-3B10-1D40-9387-1F50E4CFBB11}"/>
              </a:ext>
            </a:extLst>
          </p:cNvPr>
          <p:cNvSpPr txBox="1"/>
          <p:nvPr/>
        </p:nvSpPr>
        <p:spPr>
          <a:xfrm>
            <a:off x="12941181" y="7241687"/>
            <a:ext cx="47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28B22"/>
                </a:solidFill>
              </a:rPr>
              <a:t>Injected Perturbation</a:t>
            </a:r>
            <a:endParaRPr lang="en-US" sz="3200" dirty="0">
              <a:solidFill>
                <a:srgbClr val="228B22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C5A7678-2784-3649-B1AC-0F6A8AF73341}"/>
              </a:ext>
            </a:extLst>
          </p:cNvPr>
          <p:cNvCxnSpPr>
            <a:cxnSpLocks/>
          </p:cNvCxnSpPr>
          <p:nvPr/>
        </p:nvCxnSpPr>
        <p:spPr>
          <a:xfrm>
            <a:off x="15234656" y="8162451"/>
            <a:ext cx="0" cy="474144"/>
          </a:xfrm>
          <a:prstGeom prst="straightConnector1">
            <a:avLst/>
          </a:prstGeom>
          <a:ln w="76200">
            <a:solidFill>
              <a:srgbClr val="228B2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34B77D88-3126-A749-8365-E519DEE6320A}"/>
              </a:ext>
            </a:extLst>
          </p:cNvPr>
          <p:cNvSpPr txBox="1"/>
          <p:nvPr/>
        </p:nvSpPr>
        <p:spPr>
          <a:xfrm>
            <a:off x="22479729" y="8358859"/>
            <a:ext cx="3317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Normal</a:t>
            </a:r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02A92A8D-A3A1-5949-BC37-AF7F7E2BDD81}"/>
              </a:ext>
            </a:extLst>
          </p:cNvPr>
          <p:cNvSpPr/>
          <p:nvPr/>
        </p:nvSpPr>
        <p:spPr>
          <a:xfrm>
            <a:off x="22701573" y="8250443"/>
            <a:ext cx="2453597" cy="1038144"/>
          </a:xfrm>
          <a:custGeom>
            <a:avLst/>
            <a:gdLst>
              <a:gd name="connsiteX0" fmla="*/ 427465 w 2193831"/>
              <a:gd name="connsiteY0" fmla="*/ 0 h 933881"/>
              <a:gd name="connsiteX1" fmla="*/ 2093047 w 2193831"/>
              <a:gd name="connsiteY1" fmla="*/ 0 h 933881"/>
              <a:gd name="connsiteX2" fmla="*/ 2193831 w 2193831"/>
              <a:gd name="connsiteY2" fmla="*/ 100784 h 933881"/>
              <a:gd name="connsiteX3" fmla="*/ 2193831 w 2193831"/>
              <a:gd name="connsiteY3" fmla="*/ 833097 h 933881"/>
              <a:gd name="connsiteX4" fmla="*/ 2093047 w 2193831"/>
              <a:gd name="connsiteY4" fmla="*/ 933881 h 933881"/>
              <a:gd name="connsiteX5" fmla="*/ 427465 w 2193831"/>
              <a:gd name="connsiteY5" fmla="*/ 933881 h 933881"/>
              <a:gd name="connsiteX6" fmla="*/ 326681 w 2193831"/>
              <a:gd name="connsiteY6" fmla="*/ 833097 h 933881"/>
              <a:gd name="connsiteX7" fmla="*/ 326681 w 2193831"/>
              <a:gd name="connsiteY7" fmla="*/ 493812 h 933881"/>
              <a:gd name="connsiteX8" fmla="*/ 0 w 2193831"/>
              <a:gd name="connsiteY8" fmla="*/ 185674 h 933881"/>
              <a:gd name="connsiteX9" fmla="*/ 326681 w 2193831"/>
              <a:gd name="connsiteY9" fmla="*/ 185674 h 933881"/>
              <a:gd name="connsiteX10" fmla="*/ 326681 w 2193831"/>
              <a:gd name="connsiteY10" fmla="*/ 100784 h 933881"/>
              <a:gd name="connsiteX11" fmla="*/ 427465 w 2193831"/>
              <a:gd name="connsiteY11" fmla="*/ 0 h 9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3831" h="933881">
                <a:moveTo>
                  <a:pt x="427465" y="0"/>
                </a:moveTo>
                <a:lnTo>
                  <a:pt x="2093047" y="0"/>
                </a:lnTo>
                <a:cubicBezTo>
                  <a:pt x="2148707" y="0"/>
                  <a:pt x="2193831" y="45123"/>
                  <a:pt x="2193831" y="100784"/>
                </a:cubicBezTo>
                <a:lnTo>
                  <a:pt x="2193831" y="833097"/>
                </a:lnTo>
                <a:cubicBezTo>
                  <a:pt x="2193831" y="888758"/>
                  <a:pt x="2148707" y="933881"/>
                  <a:pt x="2093047" y="933881"/>
                </a:cubicBezTo>
                <a:lnTo>
                  <a:pt x="427465" y="933881"/>
                </a:lnTo>
                <a:cubicBezTo>
                  <a:pt x="371804" y="933881"/>
                  <a:pt x="326681" y="888758"/>
                  <a:pt x="326681" y="833097"/>
                </a:cubicBezTo>
                <a:lnTo>
                  <a:pt x="326681" y="493812"/>
                </a:lnTo>
                <a:lnTo>
                  <a:pt x="0" y="185674"/>
                </a:lnTo>
                <a:lnTo>
                  <a:pt x="326681" y="185674"/>
                </a:lnTo>
                <a:lnTo>
                  <a:pt x="326681" y="100784"/>
                </a:lnTo>
                <a:cubicBezTo>
                  <a:pt x="326681" y="45123"/>
                  <a:pt x="371804" y="0"/>
                  <a:pt x="427465" y="0"/>
                </a:cubicBezTo>
                <a:close/>
              </a:path>
            </a:pathLst>
          </a:cu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2A6987E-C7B2-2647-992F-3E87D96B0184}"/>
              </a:ext>
            </a:extLst>
          </p:cNvPr>
          <p:cNvSpPr/>
          <p:nvPr/>
        </p:nvSpPr>
        <p:spPr>
          <a:xfrm>
            <a:off x="2760541" y="36089501"/>
            <a:ext cx="6986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A sample: Arrhythmia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-&gt; </a:t>
            </a:r>
            <a:r>
              <a:rPr lang="en-US" sz="2800" i="1" dirty="0">
                <a:sym typeface="Wingdings" pitchFamily="2" charset="2"/>
              </a:rPr>
              <a:t>Normal </a:t>
            </a:r>
            <a:endParaRPr lang="en-US" sz="2800" i="1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700C3C9-8D10-5E4D-9810-9664D88ACD41}"/>
              </a:ext>
            </a:extLst>
          </p:cNvPr>
          <p:cNvCxnSpPr>
            <a:cxnSpLocks/>
            <a:endCxn id="213" idx="1"/>
          </p:cNvCxnSpPr>
          <p:nvPr/>
        </p:nvCxnSpPr>
        <p:spPr>
          <a:xfrm flipV="1">
            <a:off x="8950320" y="29970062"/>
            <a:ext cx="1179589" cy="837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D6CA86B-B1D1-364C-AA9B-6F1D9F467DFF}"/>
              </a:ext>
            </a:extLst>
          </p:cNvPr>
          <p:cNvCxnSpPr>
            <a:cxnSpLocks/>
            <a:endCxn id="213" idx="1"/>
          </p:cNvCxnSpPr>
          <p:nvPr/>
        </p:nvCxnSpPr>
        <p:spPr>
          <a:xfrm flipV="1">
            <a:off x="8959014" y="29970062"/>
            <a:ext cx="1170895" cy="22890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7" name="Picture 206">
            <a:extLst>
              <a:ext uri="{FF2B5EF4-FFF2-40B4-BE49-F238E27FC236}">
                <a16:creationId xmlns:a16="http://schemas.microsoft.com/office/drawing/2014/main" id="{9382043A-328A-6B40-BDFF-A1DCCFD8B64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148959" y="31342483"/>
            <a:ext cx="3924300" cy="215900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C4DF27E-1193-374F-983C-1788BE97FFBA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8936897" y="32235815"/>
            <a:ext cx="1212062" cy="1861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FAD024-DE8D-2F41-B8FD-D5EB693C1259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8936897" y="32421983"/>
            <a:ext cx="1212062" cy="1367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C208D43-61C3-B840-A5F3-CAF538A0ACE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129909" y="28884212"/>
            <a:ext cx="3962400" cy="2171700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23DEA6AA-B745-7143-A1A8-0C903C40B71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123559" y="33788053"/>
            <a:ext cx="3975100" cy="2184400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4796FAA7-82C0-6846-A21C-5C2A3AE40DD6}"/>
              </a:ext>
            </a:extLst>
          </p:cNvPr>
          <p:cNvSpPr/>
          <p:nvPr/>
        </p:nvSpPr>
        <p:spPr>
          <a:xfrm>
            <a:off x="3469750" y="27980933"/>
            <a:ext cx="10630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Which</a:t>
            </a:r>
            <a:r>
              <a:rPr lang="zh-CN" altLang="en-US" sz="3200" b="1" i="1" dirty="0"/>
              <a:t> </a:t>
            </a:r>
            <a:r>
              <a:rPr lang="en-US" altLang="zh-CN" sz="3200" b="1" i="1" dirty="0"/>
              <a:t>adversarial example</a:t>
            </a:r>
            <a:r>
              <a:rPr lang="zh-CN" altLang="en-US" sz="3200" b="1" i="1" dirty="0"/>
              <a:t> </a:t>
            </a:r>
            <a:r>
              <a:rPr lang="en-US" altLang="zh-CN" sz="3200" b="1" i="1" dirty="0"/>
              <a:t>is</a:t>
            </a:r>
            <a:r>
              <a:rPr lang="zh-CN" altLang="en-US" sz="3200" b="1" i="1" dirty="0"/>
              <a:t> </a:t>
            </a:r>
            <a:r>
              <a:rPr lang="en-US" altLang="zh-CN" sz="3200" b="1" i="1" dirty="0"/>
              <a:t>more similar to original signal? </a:t>
            </a:r>
            <a:endParaRPr lang="en-US" sz="3200" b="1" i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3006FC4-8E54-DE42-A4ED-97B77A713ADB}"/>
              </a:ext>
            </a:extLst>
          </p:cNvPr>
          <p:cNvSpPr txBox="1"/>
          <p:nvPr/>
        </p:nvSpPr>
        <p:spPr>
          <a:xfrm>
            <a:off x="2925154" y="27467036"/>
            <a:ext cx="97689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i="1" dirty="0">
                <a:solidFill>
                  <a:srgbClr val="13457A"/>
                </a:solidFill>
              </a:rPr>
              <a:t>Imperceptibility Test (57 AMT users)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1AF053E-2796-1D42-8208-A21298450692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8958643" y="33759650"/>
            <a:ext cx="1164916" cy="11206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96FDBF4-DCBC-CA4F-BC1B-F99D8ED09246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8958643" y="30807504"/>
            <a:ext cx="1164916" cy="40727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25D870A-EB8B-DC48-B535-457E1DDB2F60}"/>
              </a:ext>
            </a:extLst>
          </p:cNvPr>
          <p:cNvSpPr/>
          <p:nvPr/>
        </p:nvSpPr>
        <p:spPr>
          <a:xfrm>
            <a:off x="15670525" y="23901992"/>
            <a:ext cx="74218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3457A"/>
                </a:solidFill>
              </a:rPr>
              <a:t>Victim Model</a:t>
            </a:r>
            <a:r>
              <a:rPr lang="en-US" sz="3200" b="1" dirty="0"/>
              <a:t>: </a:t>
            </a:r>
            <a:r>
              <a:rPr lang="en-US" sz="3200" i="1" dirty="0"/>
              <a:t>34-layer Residual Networks*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F3B382F-85A9-9E41-90B4-2956549733D4}"/>
              </a:ext>
            </a:extLst>
          </p:cNvPr>
          <p:cNvSpPr/>
          <p:nvPr/>
        </p:nvSpPr>
        <p:spPr>
          <a:xfrm>
            <a:off x="15670525" y="24869311"/>
            <a:ext cx="13450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3457A"/>
                </a:solidFill>
              </a:rPr>
              <a:t>Dataset: </a:t>
            </a:r>
            <a:r>
              <a:rPr lang="en-US" sz="3200" i="1" dirty="0"/>
              <a:t>6,081 ECG segments, 4 classes (normal rhythm(N), atrial ﬁbrillation(A), other rhythm(O) and noise(~) )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33A26B8-DBB9-D341-8CFE-5999EA484E45}"/>
              </a:ext>
            </a:extLst>
          </p:cNvPr>
          <p:cNvSpPr/>
          <p:nvPr/>
        </p:nvSpPr>
        <p:spPr>
          <a:xfrm>
            <a:off x="16225650" y="24416429"/>
            <a:ext cx="8867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*https://github.com/fernandoandreotti/cinc-challenge2017</a:t>
            </a:r>
            <a:endParaRPr lang="en-US" sz="2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440501D-B75F-0D44-8343-A24D8DFD2D3F}"/>
              </a:ext>
            </a:extLst>
          </p:cNvPr>
          <p:cNvSpPr txBox="1"/>
          <p:nvPr/>
        </p:nvSpPr>
        <p:spPr>
          <a:xfrm>
            <a:off x="15774850" y="27498840"/>
            <a:ext cx="1152652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i="1" dirty="0">
                <a:solidFill>
                  <a:srgbClr val="13457A"/>
                </a:solidFill>
              </a:rPr>
              <a:t>Success attack rates with different attack duration 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3986F7F-78D0-3443-A5F4-D20621DBE3EF}"/>
              </a:ext>
            </a:extLst>
          </p:cNvPr>
          <p:cNvSpPr/>
          <p:nvPr/>
        </p:nvSpPr>
        <p:spPr>
          <a:xfrm>
            <a:off x="16225650" y="28042153"/>
            <a:ext cx="121671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Attack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duration:</a:t>
            </a:r>
            <a:r>
              <a:rPr lang="zh-CN" altLang="en-US" sz="2800" i="1" dirty="0"/>
              <a:t> </a:t>
            </a:r>
            <a:r>
              <a:rPr lang="en-US" sz="2800" i="1" dirty="0"/>
              <a:t>the part of an ECG affected by perturbation</a:t>
            </a:r>
          </a:p>
          <a:p>
            <a:r>
              <a:rPr lang="en-US" sz="2800" i="1" dirty="0"/>
              <a:t>Filter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1: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Rectangular ﬁlter</a:t>
            </a:r>
            <a:r>
              <a:rPr lang="zh-CN" altLang="en-US" sz="2800" i="1" dirty="0"/>
              <a:t> </a:t>
            </a:r>
            <a:endParaRPr lang="en-US" altLang="zh-CN" sz="2800" i="1" dirty="0"/>
          </a:p>
          <a:p>
            <a:r>
              <a:rPr lang="en-US" altLang="zh-CN" sz="2800" i="1" dirty="0"/>
              <a:t>Filter 2: A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high-pass Butterworth ﬁlter (0.05Hz cutoff)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+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Notch ﬁlters (50/60Hz)</a:t>
            </a:r>
            <a:endParaRPr lang="en-US" sz="2800" i="1" dirty="0"/>
          </a:p>
        </p:txBody>
      </p:sp>
      <p:pic>
        <p:nvPicPr>
          <p:cNvPr id="242" name="Picture 241" descr="A close up of a sign&#10;&#10;Description automatically generated">
            <a:extLst>
              <a:ext uri="{FF2B5EF4-FFF2-40B4-BE49-F238E27FC236}">
                <a16:creationId xmlns:a16="http://schemas.microsoft.com/office/drawing/2014/main" id="{0260E5AC-54AB-C84A-BFD1-E1CFC2B3F98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6704414" y="-3021"/>
            <a:ext cx="3537936" cy="35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3064</TotalTime>
  <Words>413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Huangxun CHEN</dc:creator>
  <cp:lastModifiedBy>Huangxun CHEN</cp:lastModifiedBy>
  <cp:revision>119</cp:revision>
  <dcterms:created xsi:type="dcterms:W3CDTF">2020-01-12T08:29:21Z</dcterms:created>
  <dcterms:modified xsi:type="dcterms:W3CDTF">2020-01-14T11:39:48Z</dcterms:modified>
</cp:coreProperties>
</file>