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58" r:id="rId4"/>
    <p:sldId id="260" r:id="rId5"/>
    <p:sldId id="259" r:id="rId6"/>
    <p:sldId id="261" r:id="rId7"/>
    <p:sldId id="264" r:id="rId8"/>
    <p:sldId id="262" r:id="rId9"/>
    <p:sldId id="265" r:id="rId10"/>
    <p:sldId id="266" r:id="rId11"/>
    <p:sldId id="267" r:id="rId12"/>
    <p:sldId id="273" r:id="rId13"/>
    <p:sldId id="274" r:id="rId14"/>
    <p:sldId id="275" r:id="rId15"/>
    <p:sldId id="276" r:id="rId16"/>
    <p:sldId id="277" r:id="rId17"/>
    <p:sldId id="278" r:id="rId18"/>
    <p:sldId id="270" r:id="rId19"/>
    <p:sldId id="279" r:id="rId20"/>
    <p:sldId id="280" r:id="rId21"/>
    <p:sldId id="281" r:id="rId22"/>
    <p:sldId id="271" r:id="rId23"/>
    <p:sldId id="282" r:id="rId24"/>
    <p:sldId id="283" r:id="rId25"/>
    <p:sldId id="284" r:id="rId26"/>
    <p:sldId id="272" r:id="rId27"/>
    <p:sldId id="285" r:id="rId28"/>
    <p:sldId id="269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eline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52F6"/>
    <a:srgbClr val="CC0000"/>
    <a:srgbClr val="92BE7C"/>
    <a:srgbClr val="2954A9"/>
    <a:srgbClr val="3366FF"/>
    <a:srgbClr val="FFFFFF"/>
    <a:srgbClr val="00297A"/>
    <a:srgbClr val="002F8E"/>
    <a:srgbClr val="54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68187" autoAdjust="0"/>
  </p:normalViewPr>
  <p:slideViewPr>
    <p:cSldViewPr>
      <p:cViewPr varScale="1">
        <p:scale>
          <a:sx n="63" d="100"/>
          <a:sy n="63" d="100"/>
        </p:scale>
        <p:origin x="21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image" Target="../media/image3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D5EA2-D7AA-40F9-ACF8-AFAA05755300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mc:AlternateContent xmlns:mc="http://schemas.openxmlformats.org/markup-compatibility/2006" xmlns:a14="http://schemas.microsoft.com/office/drawing/2010/main">
      <mc:Choice Requires="a14">
        <dgm:pt modelId="{A6B75D02-8C0D-4F48-8DF6-A53BF59486F9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  </m:t>
                        </m:r>
                        <m:acc>
                          <m:accPr>
                            <m:chr m:val="̃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m:oMathPara>
              </a14:m>
              <a:endParaRPr lang="zh-CN" altLang="en-US" sz="2000" dirty="0"/>
            </a:p>
          </dgm:t>
        </dgm:pt>
      </mc:Choice>
      <mc:Fallback xmlns="">
        <dgm:pt modelId="{A6B75D02-8C0D-4F48-8DF6-A53BF59486F9}">
          <dgm:prSet phldrT="[文本]" custT="1"/>
          <dgm:spPr/>
          <dgm:t>
            <a:bodyPr/>
            <a:lstStyle/>
            <a:p>
              <a:r>
                <a:rPr lang="en-US" altLang="zh-CN" sz="2000" b="0" i="0" smtClean="0">
                  <a:latin typeface="Cambria Math"/>
                </a:rPr>
                <a:t>〖  </a:t>
              </a:r>
              <a:r>
                <a:rPr lang="en-US" altLang="zh-CN" sz="2000" b="0" i="0" smtClean="0">
                  <a:latin typeface="Cambria Math"/>
                </a:rPr>
                <a:t>𝑔</a:t>
              </a:r>
              <a:r>
                <a:rPr lang="en-US" altLang="zh-CN" sz="2000" b="0" i="0" smtClean="0">
                  <a:latin typeface="Cambria Math"/>
                </a:rPr>
                <a:t> ̃〗_</a:t>
              </a:r>
              <a:r>
                <a:rPr lang="en-US" altLang="zh-CN" sz="2000" b="0" i="0" smtClean="0">
                  <a:latin typeface="Cambria Math"/>
                </a:rPr>
                <a:t>𝑙^</a:t>
              </a:r>
              <a:r>
                <a:rPr lang="en-US" altLang="zh-CN" sz="2000" b="0" i="0" smtClean="0">
                  <a:latin typeface="Cambria Math"/>
                </a:rPr>
                <a:t>3</a:t>
              </a:r>
              <a:endParaRPr lang="zh-CN" altLang="en-US" sz="2000" dirty="0"/>
            </a:p>
          </dgm:t>
        </dgm:pt>
      </mc:Fallback>
    </mc:AlternateContent>
    <dgm:pt modelId="{ABC84418-3079-400F-9EAC-09E6A944DA0F}" type="parTrans" cxnId="{7E5B46EE-E52C-45AA-A947-8438FEB534DF}">
      <dgm:prSet/>
      <dgm:spPr/>
      <dgm:t>
        <a:bodyPr/>
        <a:lstStyle/>
        <a:p>
          <a:endParaRPr lang="zh-CN" altLang="en-US"/>
        </a:p>
      </dgm:t>
    </dgm:pt>
    <dgm:pt modelId="{2EBF1E32-F4F9-4397-B010-7FF39FE5A84C}" type="sibTrans" cxnId="{7E5B46EE-E52C-45AA-A947-8438FEB534DF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C376691-558A-4C79-802F-0BDF0EEE46DB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Sup>
                      <m:sSub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m:oMathPara>
              </a14:m>
              <a:endParaRPr lang="zh-CN" altLang="en-US" sz="3200" dirty="0"/>
            </a:p>
          </dgm:t>
        </dgm:pt>
      </mc:Choice>
      <mc:Fallback xmlns="">
        <dgm:pt modelId="{4C376691-558A-4C79-802F-0BDF0EEE46DB}">
          <dgm:prSet phldrT="[文本]" custT="1"/>
          <dgm:spPr/>
          <dgm:t>
            <a:bodyPr/>
            <a:lstStyle/>
            <a:p>
              <a:r>
                <a:rPr lang="en-US" altLang="zh-CN" sz="3200" b="0" i="0" smtClean="0">
                  <a:latin typeface="Cambria Math"/>
                </a:rPr>
                <a:t>𝑔 ̃</a:t>
              </a:r>
              <a:r>
                <a:rPr lang="en-US" altLang="zh-CN" sz="3200" b="0" i="0" smtClean="0">
                  <a:latin typeface="Cambria Math"/>
                </a:rPr>
                <a:t>_</a:t>
              </a:r>
              <a:r>
                <a:rPr lang="en-US" altLang="zh-CN" sz="3200" b="0" i="0" smtClean="0">
                  <a:latin typeface="Cambria Math"/>
                </a:rPr>
                <a:t>𝑙^</a:t>
              </a:r>
              <a:r>
                <a:rPr lang="en-US" altLang="zh-CN" sz="3200" b="0" i="0" smtClean="0">
                  <a:latin typeface="Cambria Math"/>
                </a:rPr>
                <a:t>2</a:t>
              </a:r>
              <a:endParaRPr lang="zh-CN" altLang="en-US" sz="3200" dirty="0"/>
            </a:p>
          </dgm:t>
        </dgm:pt>
      </mc:Fallback>
    </mc:AlternateContent>
    <dgm:pt modelId="{73ED1357-5223-4919-9622-9F28DC20A051}" type="parTrans" cxnId="{0062CB30-0D0E-49F9-B878-B5E39B876C4E}">
      <dgm:prSet/>
      <dgm:spPr/>
      <dgm:t>
        <a:bodyPr/>
        <a:lstStyle/>
        <a:p>
          <a:endParaRPr lang="zh-CN" altLang="en-US"/>
        </a:p>
      </dgm:t>
    </dgm:pt>
    <dgm:pt modelId="{117714B6-442F-45E7-ABC1-B7393C332603}" type="sibTrans" cxnId="{0062CB30-0D0E-49F9-B878-B5E39B876C4E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6A43C4A-0749-4A10-ACCD-D38451C60963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Sup>
                      <m:sSub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altLang="zh-CN" sz="3600" b="0" i="1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m:oMathPara>
              </a14:m>
              <a:endParaRPr lang="zh-CN" altLang="en-US" sz="3600" dirty="0"/>
            </a:p>
          </dgm:t>
        </dgm:pt>
      </mc:Choice>
      <mc:Fallback xmlns="">
        <dgm:pt modelId="{36A43C4A-0749-4A10-ACCD-D38451C60963}">
          <dgm:prSet phldrT="[文本]" custT="1"/>
          <dgm:spPr/>
          <dgm:t>
            <a:bodyPr/>
            <a:lstStyle/>
            <a:p>
              <a:r>
                <a:rPr lang="en-US" altLang="zh-CN" sz="3600" b="0" i="0" smtClean="0">
                  <a:latin typeface="Cambria Math"/>
                </a:rPr>
                <a:t>𝑔 ̃_𝑙^1</a:t>
              </a:r>
              <a:endParaRPr lang="zh-CN" altLang="en-US" sz="3600" dirty="0"/>
            </a:p>
          </dgm:t>
        </dgm:pt>
      </mc:Fallback>
    </mc:AlternateContent>
    <dgm:pt modelId="{C41F7127-5388-4EDE-983F-6601D3F785F1}" type="parTrans" cxnId="{8BF58280-38A5-49D1-B1BE-067B65207390}">
      <dgm:prSet/>
      <dgm:spPr/>
      <dgm:t>
        <a:bodyPr/>
        <a:lstStyle/>
        <a:p>
          <a:endParaRPr lang="zh-CN" altLang="en-US"/>
        </a:p>
      </dgm:t>
    </dgm:pt>
    <dgm:pt modelId="{4F7A34DC-63A2-44B9-A269-81F1FE4197EF}" type="sibTrans" cxnId="{8BF58280-38A5-49D1-B1BE-067B65207390}">
      <dgm:prSet/>
      <dgm:spPr/>
      <dgm:t>
        <a:bodyPr/>
        <a:lstStyle/>
        <a:p>
          <a:endParaRPr lang="zh-CN" altLang="en-US"/>
        </a:p>
      </dgm:t>
    </dgm:pt>
    <dgm:pt modelId="{97943AC5-3ED7-4BF0-A516-663BFFF047DE}" type="pres">
      <dgm:prSet presAssocID="{DAED5EA2-D7AA-40F9-ACF8-AFAA05755300}" presName="Name0" presStyleCnt="0">
        <dgm:presLayoutVars>
          <dgm:dir/>
          <dgm:animLvl val="lvl"/>
          <dgm:resizeHandles val="exact"/>
        </dgm:presLayoutVars>
      </dgm:prSet>
      <dgm:spPr/>
    </dgm:pt>
    <dgm:pt modelId="{6CE97155-DA9D-4622-A710-BC0FAC8772BB}" type="pres">
      <dgm:prSet presAssocID="{A6B75D02-8C0D-4F48-8DF6-A53BF59486F9}" presName="Name8" presStyleCnt="0"/>
      <dgm:spPr/>
    </dgm:pt>
    <dgm:pt modelId="{7FCBE05A-928C-401C-A0E5-27DBBAC79F95}" type="pres">
      <dgm:prSet presAssocID="{A6B75D02-8C0D-4F48-8DF6-A53BF59486F9}" presName="level" presStyleLbl="node1" presStyleIdx="0" presStyleCnt="3" custLinFactNeighborX="11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0FBCEB-BD9A-4ADB-9295-498431D12BA6}" type="pres">
      <dgm:prSet presAssocID="{A6B75D02-8C0D-4F48-8DF6-A53BF59486F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1FF3B7-1DA9-47C2-9E6E-CD2DC811DD15}" type="pres">
      <dgm:prSet presAssocID="{4C376691-558A-4C79-802F-0BDF0EEE46DB}" presName="Name8" presStyleCnt="0"/>
      <dgm:spPr/>
    </dgm:pt>
    <dgm:pt modelId="{2D9C307F-D90B-4E68-B0BE-7EC0A3C14BC5}" type="pres">
      <dgm:prSet presAssocID="{4C376691-558A-4C79-802F-0BDF0EEE46DB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279A0E-D9E5-4C63-A18D-43BB3DCA0D0C}" type="pres">
      <dgm:prSet presAssocID="{4C376691-558A-4C79-802F-0BDF0EEE46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174341-1989-4613-A1CD-3311555C2FFE}" type="pres">
      <dgm:prSet presAssocID="{36A43C4A-0749-4A10-ACCD-D38451C60963}" presName="Name8" presStyleCnt="0"/>
      <dgm:spPr/>
    </dgm:pt>
    <dgm:pt modelId="{B48C8CE0-20FA-44C4-A62C-2FFC3339E2A8}" type="pres">
      <dgm:prSet presAssocID="{36A43C4A-0749-4A10-ACCD-D38451C60963}" presName="level" presStyleLbl="node1" presStyleIdx="2" presStyleCnt="3" custLinFactNeighborY="1015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4BD60E-D097-4C5D-96F5-AFB57E349823}" type="pres">
      <dgm:prSet presAssocID="{36A43C4A-0749-4A10-ACCD-D38451C6096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F58280-38A5-49D1-B1BE-067B65207390}" srcId="{DAED5EA2-D7AA-40F9-ACF8-AFAA05755300}" destId="{36A43C4A-0749-4A10-ACCD-D38451C60963}" srcOrd="2" destOrd="0" parTransId="{C41F7127-5388-4EDE-983F-6601D3F785F1}" sibTransId="{4F7A34DC-63A2-44B9-A269-81F1FE4197EF}"/>
    <dgm:cxn modelId="{31FEEB8C-7086-46EC-9391-605749A56130}" type="presOf" srcId="{36A43C4A-0749-4A10-ACCD-D38451C60963}" destId="{DF4BD60E-D097-4C5D-96F5-AFB57E349823}" srcOrd="1" destOrd="0" presId="urn:microsoft.com/office/officeart/2005/8/layout/pyramid1"/>
    <dgm:cxn modelId="{80158277-EAD4-4C3A-8D6E-A5063F7DBA56}" type="presOf" srcId="{4C376691-558A-4C79-802F-0BDF0EEE46DB}" destId="{2D9C307F-D90B-4E68-B0BE-7EC0A3C14BC5}" srcOrd="0" destOrd="0" presId="urn:microsoft.com/office/officeart/2005/8/layout/pyramid1"/>
    <dgm:cxn modelId="{0062CB30-0D0E-49F9-B878-B5E39B876C4E}" srcId="{DAED5EA2-D7AA-40F9-ACF8-AFAA05755300}" destId="{4C376691-558A-4C79-802F-0BDF0EEE46DB}" srcOrd="1" destOrd="0" parTransId="{73ED1357-5223-4919-9622-9F28DC20A051}" sibTransId="{117714B6-442F-45E7-ABC1-B7393C332603}"/>
    <dgm:cxn modelId="{8001BC4E-F51E-4BEF-A97F-33BF5FEA90B9}" type="presOf" srcId="{4C376691-558A-4C79-802F-0BDF0EEE46DB}" destId="{37279A0E-D9E5-4C63-A18D-43BB3DCA0D0C}" srcOrd="1" destOrd="0" presId="urn:microsoft.com/office/officeart/2005/8/layout/pyramid1"/>
    <dgm:cxn modelId="{E8574CBD-0E10-44E6-AF26-0BFD1790E44D}" type="presOf" srcId="{DAED5EA2-D7AA-40F9-ACF8-AFAA05755300}" destId="{97943AC5-3ED7-4BF0-A516-663BFFF047DE}" srcOrd="0" destOrd="0" presId="urn:microsoft.com/office/officeart/2005/8/layout/pyramid1"/>
    <dgm:cxn modelId="{03C9DED6-46A2-4A34-BBE9-2254CD4748B6}" type="presOf" srcId="{36A43C4A-0749-4A10-ACCD-D38451C60963}" destId="{B48C8CE0-20FA-44C4-A62C-2FFC3339E2A8}" srcOrd="0" destOrd="0" presId="urn:microsoft.com/office/officeart/2005/8/layout/pyramid1"/>
    <dgm:cxn modelId="{7E5B46EE-E52C-45AA-A947-8438FEB534DF}" srcId="{DAED5EA2-D7AA-40F9-ACF8-AFAA05755300}" destId="{A6B75D02-8C0D-4F48-8DF6-A53BF59486F9}" srcOrd="0" destOrd="0" parTransId="{ABC84418-3079-400F-9EAC-09E6A944DA0F}" sibTransId="{2EBF1E32-F4F9-4397-B010-7FF39FE5A84C}"/>
    <dgm:cxn modelId="{1DAC7929-9AF2-46B4-9E27-48F3E22C411F}" type="presOf" srcId="{A6B75D02-8C0D-4F48-8DF6-A53BF59486F9}" destId="{970FBCEB-BD9A-4ADB-9295-498431D12BA6}" srcOrd="1" destOrd="0" presId="urn:microsoft.com/office/officeart/2005/8/layout/pyramid1"/>
    <dgm:cxn modelId="{535CE0AB-6940-473B-AE7C-07895EE53279}" type="presOf" srcId="{A6B75D02-8C0D-4F48-8DF6-A53BF59486F9}" destId="{7FCBE05A-928C-401C-A0E5-27DBBAC79F95}" srcOrd="0" destOrd="0" presId="urn:microsoft.com/office/officeart/2005/8/layout/pyramid1"/>
    <dgm:cxn modelId="{A6A6B427-70AF-47CA-B1D8-E81FE7597B52}" type="presParOf" srcId="{97943AC5-3ED7-4BF0-A516-663BFFF047DE}" destId="{6CE97155-DA9D-4622-A710-BC0FAC8772BB}" srcOrd="0" destOrd="0" presId="urn:microsoft.com/office/officeart/2005/8/layout/pyramid1"/>
    <dgm:cxn modelId="{E996DABA-43CD-4E6F-AE91-EAE78F38C201}" type="presParOf" srcId="{6CE97155-DA9D-4622-A710-BC0FAC8772BB}" destId="{7FCBE05A-928C-401C-A0E5-27DBBAC79F95}" srcOrd="0" destOrd="0" presId="urn:microsoft.com/office/officeart/2005/8/layout/pyramid1"/>
    <dgm:cxn modelId="{68285BBD-EF63-43D9-A117-B0D87ED10568}" type="presParOf" srcId="{6CE97155-DA9D-4622-A710-BC0FAC8772BB}" destId="{970FBCEB-BD9A-4ADB-9295-498431D12BA6}" srcOrd="1" destOrd="0" presId="urn:microsoft.com/office/officeart/2005/8/layout/pyramid1"/>
    <dgm:cxn modelId="{D894CA00-5068-484F-9704-7173D2871DFB}" type="presParOf" srcId="{97943AC5-3ED7-4BF0-A516-663BFFF047DE}" destId="{351FF3B7-1DA9-47C2-9E6E-CD2DC811DD15}" srcOrd="1" destOrd="0" presId="urn:microsoft.com/office/officeart/2005/8/layout/pyramid1"/>
    <dgm:cxn modelId="{BF45C9B7-0CC2-4F2E-B3A1-ED16B9C00361}" type="presParOf" srcId="{351FF3B7-1DA9-47C2-9E6E-CD2DC811DD15}" destId="{2D9C307F-D90B-4E68-B0BE-7EC0A3C14BC5}" srcOrd="0" destOrd="0" presId="urn:microsoft.com/office/officeart/2005/8/layout/pyramid1"/>
    <dgm:cxn modelId="{76825DF3-774A-437D-BA72-EFE775531595}" type="presParOf" srcId="{351FF3B7-1DA9-47C2-9E6E-CD2DC811DD15}" destId="{37279A0E-D9E5-4C63-A18D-43BB3DCA0D0C}" srcOrd="1" destOrd="0" presId="urn:microsoft.com/office/officeart/2005/8/layout/pyramid1"/>
    <dgm:cxn modelId="{DED746EE-BCA7-4280-B9F7-3B07D87E6878}" type="presParOf" srcId="{97943AC5-3ED7-4BF0-A516-663BFFF047DE}" destId="{73174341-1989-4613-A1CD-3311555C2FFE}" srcOrd="2" destOrd="0" presId="urn:microsoft.com/office/officeart/2005/8/layout/pyramid1"/>
    <dgm:cxn modelId="{1653E7DF-7C27-4FD9-8649-EB63194BC77C}" type="presParOf" srcId="{73174341-1989-4613-A1CD-3311555C2FFE}" destId="{B48C8CE0-20FA-44C4-A62C-2FFC3339E2A8}" srcOrd="0" destOrd="0" presId="urn:microsoft.com/office/officeart/2005/8/layout/pyramid1"/>
    <dgm:cxn modelId="{0EFA50CF-5BC9-4FB2-BEED-C7ECCBDC2C84}" type="presParOf" srcId="{73174341-1989-4613-A1CD-3311555C2FFE}" destId="{DF4BD60E-D097-4C5D-96F5-AFB57E34982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ED5EA2-D7AA-40F9-ACF8-AFAA05755300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dgm:pt modelId="{A6B75D02-8C0D-4F48-8DF6-A53BF59486F9}">
      <dgm:prSet phldrT="[文本]" cust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ABC84418-3079-400F-9EAC-09E6A944DA0F}" type="parTrans" cxnId="{7E5B46EE-E52C-45AA-A947-8438FEB534DF}">
      <dgm:prSet/>
      <dgm:spPr/>
      <dgm:t>
        <a:bodyPr/>
        <a:lstStyle/>
        <a:p>
          <a:endParaRPr lang="zh-CN" altLang="en-US"/>
        </a:p>
      </dgm:t>
    </dgm:pt>
    <dgm:pt modelId="{2EBF1E32-F4F9-4397-B010-7FF39FE5A84C}" type="sibTrans" cxnId="{7E5B46EE-E52C-45AA-A947-8438FEB534DF}">
      <dgm:prSet/>
      <dgm:spPr/>
      <dgm:t>
        <a:bodyPr/>
        <a:lstStyle/>
        <a:p>
          <a:endParaRPr lang="zh-CN" altLang="en-US"/>
        </a:p>
      </dgm:t>
    </dgm:pt>
    <dgm:pt modelId="{4C376691-558A-4C79-802F-0BDF0EEE46DB}">
      <dgm:prSet phldrT="[文本]" cust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73ED1357-5223-4919-9622-9F28DC20A051}" type="parTrans" cxnId="{0062CB30-0D0E-49F9-B878-B5E39B876C4E}">
      <dgm:prSet/>
      <dgm:spPr/>
      <dgm:t>
        <a:bodyPr/>
        <a:lstStyle/>
        <a:p>
          <a:endParaRPr lang="zh-CN" altLang="en-US"/>
        </a:p>
      </dgm:t>
    </dgm:pt>
    <dgm:pt modelId="{117714B6-442F-45E7-ABC1-B7393C332603}" type="sibTrans" cxnId="{0062CB30-0D0E-49F9-B878-B5E39B876C4E}">
      <dgm:prSet/>
      <dgm:spPr/>
      <dgm:t>
        <a:bodyPr/>
        <a:lstStyle/>
        <a:p>
          <a:endParaRPr lang="zh-CN" altLang="en-US"/>
        </a:p>
      </dgm:t>
    </dgm:pt>
    <dgm:pt modelId="{36A43C4A-0749-4A10-ACCD-D38451C60963}">
      <dgm:prSet phldrT="[文本]" custT="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C41F7127-5388-4EDE-983F-6601D3F785F1}" type="parTrans" cxnId="{8BF58280-38A5-49D1-B1BE-067B65207390}">
      <dgm:prSet/>
      <dgm:spPr/>
      <dgm:t>
        <a:bodyPr/>
        <a:lstStyle/>
        <a:p>
          <a:endParaRPr lang="zh-CN" altLang="en-US"/>
        </a:p>
      </dgm:t>
    </dgm:pt>
    <dgm:pt modelId="{4F7A34DC-63A2-44B9-A269-81F1FE4197EF}" type="sibTrans" cxnId="{8BF58280-38A5-49D1-B1BE-067B65207390}">
      <dgm:prSet/>
      <dgm:spPr/>
      <dgm:t>
        <a:bodyPr/>
        <a:lstStyle/>
        <a:p>
          <a:endParaRPr lang="zh-CN" altLang="en-US"/>
        </a:p>
      </dgm:t>
    </dgm:pt>
    <dgm:pt modelId="{97943AC5-3ED7-4BF0-A516-663BFFF047DE}" type="pres">
      <dgm:prSet presAssocID="{DAED5EA2-D7AA-40F9-ACF8-AFAA05755300}" presName="Name0" presStyleCnt="0">
        <dgm:presLayoutVars>
          <dgm:dir/>
          <dgm:animLvl val="lvl"/>
          <dgm:resizeHandles val="exact"/>
        </dgm:presLayoutVars>
      </dgm:prSet>
      <dgm:spPr/>
    </dgm:pt>
    <dgm:pt modelId="{6CE97155-DA9D-4622-A710-BC0FAC8772BB}" type="pres">
      <dgm:prSet presAssocID="{A6B75D02-8C0D-4F48-8DF6-A53BF59486F9}" presName="Name8" presStyleCnt="0"/>
      <dgm:spPr/>
    </dgm:pt>
    <dgm:pt modelId="{7FCBE05A-928C-401C-A0E5-27DBBAC79F95}" type="pres">
      <dgm:prSet presAssocID="{A6B75D02-8C0D-4F48-8DF6-A53BF59486F9}" presName="level" presStyleLbl="node1" presStyleIdx="0" presStyleCnt="3" custLinFactNeighborX="11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0FBCEB-BD9A-4ADB-9295-498431D12BA6}" type="pres">
      <dgm:prSet presAssocID="{A6B75D02-8C0D-4F48-8DF6-A53BF59486F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1FF3B7-1DA9-47C2-9E6E-CD2DC811DD15}" type="pres">
      <dgm:prSet presAssocID="{4C376691-558A-4C79-802F-0BDF0EEE46DB}" presName="Name8" presStyleCnt="0"/>
      <dgm:spPr/>
    </dgm:pt>
    <dgm:pt modelId="{2D9C307F-D90B-4E68-B0BE-7EC0A3C14BC5}" type="pres">
      <dgm:prSet presAssocID="{4C376691-558A-4C79-802F-0BDF0EEE46DB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279A0E-D9E5-4C63-A18D-43BB3DCA0D0C}" type="pres">
      <dgm:prSet presAssocID="{4C376691-558A-4C79-802F-0BDF0EEE46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174341-1989-4613-A1CD-3311555C2FFE}" type="pres">
      <dgm:prSet presAssocID="{36A43C4A-0749-4A10-ACCD-D38451C60963}" presName="Name8" presStyleCnt="0"/>
      <dgm:spPr/>
    </dgm:pt>
    <dgm:pt modelId="{B48C8CE0-20FA-44C4-A62C-2FFC3339E2A8}" type="pres">
      <dgm:prSet presAssocID="{36A43C4A-0749-4A10-ACCD-D38451C60963}" presName="level" presStyleLbl="node1" presStyleIdx="2" presStyleCnt="3" custLinFactNeighborY="1015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4BD60E-D097-4C5D-96F5-AFB57E349823}" type="pres">
      <dgm:prSet presAssocID="{36A43C4A-0749-4A10-ACCD-D38451C6096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5B46EE-E52C-45AA-A947-8438FEB534DF}" srcId="{DAED5EA2-D7AA-40F9-ACF8-AFAA05755300}" destId="{A6B75D02-8C0D-4F48-8DF6-A53BF59486F9}" srcOrd="0" destOrd="0" parTransId="{ABC84418-3079-400F-9EAC-09E6A944DA0F}" sibTransId="{2EBF1E32-F4F9-4397-B010-7FF39FE5A84C}"/>
    <dgm:cxn modelId="{8001BC4E-F51E-4BEF-A97F-33BF5FEA90B9}" type="presOf" srcId="{4C376691-558A-4C79-802F-0BDF0EEE46DB}" destId="{37279A0E-D9E5-4C63-A18D-43BB3DCA0D0C}" srcOrd="1" destOrd="0" presId="urn:microsoft.com/office/officeart/2005/8/layout/pyramid1"/>
    <dgm:cxn modelId="{535CE0AB-6940-473B-AE7C-07895EE53279}" type="presOf" srcId="{A6B75D02-8C0D-4F48-8DF6-A53BF59486F9}" destId="{7FCBE05A-928C-401C-A0E5-27DBBAC79F95}" srcOrd="0" destOrd="0" presId="urn:microsoft.com/office/officeart/2005/8/layout/pyramid1"/>
    <dgm:cxn modelId="{0062CB30-0D0E-49F9-B878-B5E39B876C4E}" srcId="{DAED5EA2-D7AA-40F9-ACF8-AFAA05755300}" destId="{4C376691-558A-4C79-802F-0BDF0EEE46DB}" srcOrd="1" destOrd="0" parTransId="{73ED1357-5223-4919-9622-9F28DC20A051}" sibTransId="{117714B6-442F-45E7-ABC1-B7393C332603}"/>
    <dgm:cxn modelId="{E8574CBD-0E10-44E6-AF26-0BFD1790E44D}" type="presOf" srcId="{DAED5EA2-D7AA-40F9-ACF8-AFAA05755300}" destId="{97943AC5-3ED7-4BF0-A516-663BFFF047DE}" srcOrd="0" destOrd="0" presId="urn:microsoft.com/office/officeart/2005/8/layout/pyramid1"/>
    <dgm:cxn modelId="{03C9DED6-46A2-4A34-BBE9-2254CD4748B6}" type="presOf" srcId="{36A43C4A-0749-4A10-ACCD-D38451C60963}" destId="{B48C8CE0-20FA-44C4-A62C-2FFC3339E2A8}" srcOrd="0" destOrd="0" presId="urn:microsoft.com/office/officeart/2005/8/layout/pyramid1"/>
    <dgm:cxn modelId="{31FEEB8C-7086-46EC-9391-605749A56130}" type="presOf" srcId="{36A43C4A-0749-4A10-ACCD-D38451C60963}" destId="{DF4BD60E-D097-4C5D-96F5-AFB57E349823}" srcOrd="1" destOrd="0" presId="urn:microsoft.com/office/officeart/2005/8/layout/pyramid1"/>
    <dgm:cxn modelId="{8BF58280-38A5-49D1-B1BE-067B65207390}" srcId="{DAED5EA2-D7AA-40F9-ACF8-AFAA05755300}" destId="{36A43C4A-0749-4A10-ACCD-D38451C60963}" srcOrd="2" destOrd="0" parTransId="{C41F7127-5388-4EDE-983F-6601D3F785F1}" sibTransId="{4F7A34DC-63A2-44B9-A269-81F1FE4197EF}"/>
    <dgm:cxn modelId="{80158277-EAD4-4C3A-8D6E-A5063F7DBA56}" type="presOf" srcId="{4C376691-558A-4C79-802F-0BDF0EEE46DB}" destId="{2D9C307F-D90B-4E68-B0BE-7EC0A3C14BC5}" srcOrd="0" destOrd="0" presId="urn:microsoft.com/office/officeart/2005/8/layout/pyramid1"/>
    <dgm:cxn modelId="{1DAC7929-9AF2-46B4-9E27-48F3E22C411F}" type="presOf" srcId="{A6B75D02-8C0D-4F48-8DF6-A53BF59486F9}" destId="{970FBCEB-BD9A-4ADB-9295-498431D12BA6}" srcOrd="1" destOrd="0" presId="urn:microsoft.com/office/officeart/2005/8/layout/pyramid1"/>
    <dgm:cxn modelId="{A6A6B427-70AF-47CA-B1D8-E81FE7597B52}" type="presParOf" srcId="{97943AC5-3ED7-4BF0-A516-663BFFF047DE}" destId="{6CE97155-DA9D-4622-A710-BC0FAC8772BB}" srcOrd="0" destOrd="0" presId="urn:microsoft.com/office/officeart/2005/8/layout/pyramid1"/>
    <dgm:cxn modelId="{E996DABA-43CD-4E6F-AE91-EAE78F38C201}" type="presParOf" srcId="{6CE97155-DA9D-4622-A710-BC0FAC8772BB}" destId="{7FCBE05A-928C-401C-A0E5-27DBBAC79F95}" srcOrd="0" destOrd="0" presId="urn:microsoft.com/office/officeart/2005/8/layout/pyramid1"/>
    <dgm:cxn modelId="{68285BBD-EF63-43D9-A117-B0D87ED10568}" type="presParOf" srcId="{6CE97155-DA9D-4622-A710-BC0FAC8772BB}" destId="{970FBCEB-BD9A-4ADB-9295-498431D12BA6}" srcOrd="1" destOrd="0" presId="urn:microsoft.com/office/officeart/2005/8/layout/pyramid1"/>
    <dgm:cxn modelId="{D894CA00-5068-484F-9704-7173D2871DFB}" type="presParOf" srcId="{97943AC5-3ED7-4BF0-A516-663BFFF047DE}" destId="{351FF3B7-1DA9-47C2-9E6E-CD2DC811DD15}" srcOrd="1" destOrd="0" presId="urn:microsoft.com/office/officeart/2005/8/layout/pyramid1"/>
    <dgm:cxn modelId="{BF45C9B7-0CC2-4F2E-B3A1-ED16B9C00361}" type="presParOf" srcId="{351FF3B7-1DA9-47C2-9E6E-CD2DC811DD15}" destId="{2D9C307F-D90B-4E68-B0BE-7EC0A3C14BC5}" srcOrd="0" destOrd="0" presId="urn:microsoft.com/office/officeart/2005/8/layout/pyramid1"/>
    <dgm:cxn modelId="{76825DF3-774A-437D-BA72-EFE775531595}" type="presParOf" srcId="{351FF3B7-1DA9-47C2-9E6E-CD2DC811DD15}" destId="{37279A0E-D9E5-4C63-A18D-43BB3DCA0D0C}" srcOrd="1" destOrd="0" presId="urn:microsoft.com/office/officeart/2005/8/layout/pyramid1"/>
    <dgm:cxn modelId="{DED746EE-BCA7-4280-B9F7-3B07D87E6878}" type="presParOf" srcId="{97943AC5-3ED7-4BF0-A516-663BFFF047DE}" destId="{73174341-1989-4613-A1CD-3311555C2FFE}" srcOrd="2" destOrd="0" presId="urn:microsoft.com/office/officeart/2005/8/layout/pyramid1"/>
    <dgm:cxn modelId="{1653E7DF-7C27-4FD9-8649-EB63194BC77C}" type="presParOf" srcId="{73174341-1989-4613-A1CD-3311555C2FFE}" destId="{B48C8CE0-20FA-44C4-A62C-2FFC3339E2A8}" srcOrd="0" destOrd="0" presId="urn:microsoft.com/office/officeart/2005/8/layout/pyramid1"/>
    <dgm:cxn modelId="{0EFA50CF-5BC9-4FB2-BEED-C7ECCBDC2C84}" type="presParOf" srcId="{73174341-1989-4613-A1CD-3311555C2FFE}" destId="{DF4BD60E-D097-4C5D-96F5-AFB57E34982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BE05A-928C-401C-A0E5-27DBBAC79F95}">
      <dsp:nvSpPr>
        <dsp:cNvPr id="0" name=""/>
        <dsp:cNvSpPr/>
      </dsp:nvSpPr>
      <dsp:spPr>
        <a:xfrm>
          <a:off x="1067850" y="0"/>
          <a:ext cx="1056117" cy="798578"/>
        </a:xfrm>
        <a:prstGeom prst="trapezoid">
          <a:avLst>
            <a:gd name="adj" fmla="val 6612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Sup>
                  <m:sSubSupPr>
                    <m:ctrlPr>
                      <a:rPr lang="en-US" altLang="zh-CN" sz="2000" b="0" i="1" kern="1200" smtClean="0"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altLang="zh-CN" sz="2000" b="0" i="1" kern="1200" smtClean="0">
                        <a:latin typeface="Cambria Math"/>
                      </a:rPr>
                      <m:t>  </m:t>
                    </m:r>
                    <m:acc>
                      <m:accPr>
                        <m:chr m:val="̃"/>
                        <m:ctrlPr>
                          <a:rPr lang="en-US" altLang="zh-CN" sz="2000" b="0" i="1" kern="12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kern="1200" smtClean="0">
                            <a:latin typeface="Cambria Math"/>
                          </a:rPr>
                          <m:t>𝑔</m:t>
                        </m:r>
                      </m:e>
                    </m:acc>
                  </m:e>
                  <m:sub>
                    <m:r>
                      <a:rPr lang="en-US" altLang="zh-CN" sz="2000" b="0" i="1" kern="1200" smtClean="0">
                        <a:latin typeface="Cambria Math"/>
                      </a:rPr>
                      <m:t>𝑙</m:t>
                    </m:r>
                  </m:sub>
                  <m:sup>
                    <m:r>
                      <a:rPr lang="en-US" altLang="zh-CN" sz="2000" b="0" i="1" kern="1200" smtClean="0">
                        <a:latin typeface="Cambria Math"/>
                      </a:rPr>
                      <m:t>3</m:t>
                    </m:r>
                  </m:sup>
                </m:sSubSup>
              </m:oMath>
            </m:oMathPara>
          </a14:m>
          <a:endParaRPr lang="zh-CN" altLang="en-US" sz="2000" kern="1200" dirty="0"/>
        </a:p>
      </dsp:txBody>
      <dsp:txXfrm>
        <a:off x="1067850" y="0"/>
        <a:ext cx="1056117" cy="798578"/>
      </dsp:txXfrm>
    </dsp:sp>
    <dsp:sp modelId="{2D9C307F-D90B-4E68-B0BE-7EC0A3C14BC5}">
      <dsp:nvSpPr>
        <dsp:cNvPr id="0" name=""/>
        <dsp:cNvSpPr/>
      </dsp:nvSpPr>
      <dsp:spPr>
        <a:xfrm>
          <a:off x="528058" y="798578"/>
          <a:ext cx="2112234" cy="798578"/>
        </a:xfrm>
        <a:prstGeom prst="trapezoid">
          <a:avLst>
            <a:gd name="adj" fmla="val 66125"/>
          </a:avLst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Sup>
                  <m:sSubSupPr>
                    <m:ctrlPr>
                      <a:rPr lang="en-US" altLang="zh-CN" sz="3200" b="0" i="1" kern="1200" smtClean="0">
                        <a:latin typeface="Cambria Math" panose="02040503050406030204" pitchFamily="18" charset="0"/>
                      </a:rPr>
                    </m:ctrlPr>
                  </m:sSubSupPr>
                  <m:e>
                    <m:acc>
                      <m:accPr>
                        <m:chr m:val="̃"/>
                        <m:ctrlPr>
                          <a:rPr lang="en-US" altLang="zh-CN" sz="3200" b="0" i="1" kern="12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kern="1200" smtClean="0">
                            <a:latin typeface="Cambria Math"/>
                          </a:rPr>
                          <m:t>𝑔</m:t>
                        </m:r>
                      </m:e>
                    </m:acc>
                  </m:e>
                  <m:sub>
                    <m:r>
                      <a:rPr lang="en-US" altLang="zh-CN" sz="3200" b="0" i="1" kern="1200" smtClean="0">
                        <a:latin typeface="Cambria Math"/>
                      </a:rPr>
                      <m:t>𝑙</m:t>
                    </m:r>
                  </m:sub>
                  <m:sup>
                    <m:r>
                      <a:rPr lang="en-US" altLang="zh-CN" sz="3200" b="0" i="1" kern="1200" smtClean="0">
                        <a:latin typeface="Cambria Math"/>
                      </a:rPr>
                      <m:t>2</m:t>
                    </m:r>
                  </m:sup>
                </m:sSubSup>
              </m:oMath>
            </m:oMathPara>
          </a14:m>
          <a:endParaRPr lang="zh-CN" altLang="en-US" sz="3200" kern="1200" dirty="0"/>
        </a:p>
      </dsp:txBody>
      <dsp:txXfrm>
        <a:off x="897699" y="798578"/>
        <a:ext cx="1372952" cy="798578"/>
      </dsp:txXfrm>
    </dsp:sp>
    <dsp:sp modelId="{B48C8CE0-20FA-44C4-A62C-2FFC3339E2A8}">
      <dsp:nvSpPr>
        <dsp:cNvPr id="0" name=""/>
        <dsp:cNvSpPr/>
      </dsp:nvSpPr>
      <dsp:spPr>
        <a:xfrm>
          <a:off x="0" y="1597157"/>
          <a:ext cx="3168351" cy="798578"/>
        </a:xfrm>
        <a:prstGeom prst="trapezoid">
          <a:avLst>
            <a:gd name="adj" fmla="val 66125"/>
          </a:avLst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Sup>
                  <m:sSubSupPr>
                    <m:ctrlPr>
                      <a:rPr lang="en-US" altLang="zh-CN" sz="3600" b="0" i="1" kern="1200" smtClean="0">
                        <a:latin typeface="Cambria Math" panose="02040503050406030204" pitchFamily="18" charset="0"/>
                      </a:rPr>
                    </m:ctrlPr>
                  </m:sSubSupPr>
                  <m:e>
                    <m:acc>
                      <m:accPr>
                        <m:chr m:val="̃"/>
                        <m:ctrlPr>
                          <a:rPr lang="en-US" altLang="zh-CN" sz="3600" b="0" i="1" kern="12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b="0" i="1" kern="1200" smtClean="0">
                            <a:latin typeface="Cambria Math"/>
                          </a:rPr>
                          <m:t>𝑔</m:t>
                        </m:r>
                      </m:e>
                    </m:acc>
                  </m:e>
                  <m:sub>
                    <m:r>
                      <a:rPr lang="en-US" altLang="zh-CN" sz="3600" b="0" i="1" kern="1200" smtClean="0">
                        <a:latin typeface="Cambria Math"/>
                      </a:rPr>
                      <m:t>𝑙</m:t>
                    </m:r>
                  </m:sub>
                  <m:sup>
                    <m:r>
                      <a:rPr lang="en-US" altLang="zh-CN" sz="3600" b="0" i="1" kern="1200" smtClean="0">
                        <a:latin typeface="Cambria Math"/>
                      </a:rPr>
                      <m:t>1</m:t>
                    </m:r>
                  </m:sup>
                </m:sSubSup>
              </m:oMath>
            </m:oMathPara>
          </a14:m>
          <a:endParaRPr lang="zh-CN" altLang="en-US" sz="3600" kern="1200" dirty="0"/>
        </a:p>
      </dsp:txBody>
      <dsp:txXfrm>
        <a:off x="554461" y="1597157"/>
        <a:ext cx="2059428" cy="798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F4FA7-7FDD-44C3-A48E-FB203CC8BC1F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E349-4369-4D16-A2B9-737E7381F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0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0E349-4369-4D16-A2B9-737E7381F7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24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a)</a:t>
                </a:r>
                <a:r>
                  <a:rPr lang="zh-CN" altLang="en-US" baseline="0" dirty="0" smtClean="0"/>
                  <a:t> </a:t>
                </a:r>
                <a:endParaRPr lang="en-US" altLang="zh-CN" baseline="0" dirty="0" smtClean="0"/>
              </a:p>
              <a:p>
                <a:r>
                  <a:rPr lang="en-US" altLang="zh-CN" baseline="0" dirty="0" smtClean="0"/>
                  <a:t>b) Bidder </a:t>
                </a:r>
                <a:r>
                  <a:rPr lang="zh-CN" altLang="en-US" b="0" baseline="0" dirty="0" smtClean="0"/>
                  <a:t>𝒊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receives her order preserving encrypted bid from the agent via oblivious transfer. </a:t>
                </a:r>
                <a:r>
                  <a:rPr lang="en-US" altLang="zh-CN" baseline="0" dirty="0" smtClean="0"/>
                  <a:t>Oblivious transfer</a:t>
                </a:r>
                <a:r>
                  <a:rPr lang="en-US" altLang="zh-CN" baseline="0" dirty="0" smtClean="0"/>
                  <a:t> prevents the agent from learning her bid.</a:t>
                </a:r>
              </a:p>
              <a:p>
                <a:r>
                  <a:rPr lang="en-US" altLang="zh-CN" baseline="0" dirty="0" smtClean="0"/>
                  <a:t>c) </a:t>
                </a:r>
                <a:r>
                  <a:rPr lang="en-US" altLang="zh-CN" sz="1200" b="0" kern="1200" dirty="0" smtClean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Bidder </a:t>
                </a:r>
                <a:r>
                  <a:rPr lang="en-US" altLang="zh-CN" sz="1200" b="0" i="0">
                    <a:latin typeface="Cambria Math"/>
                  </a:rPr>
                  <a:t>𝑖 </a:t>
                </a:r>
                <a:r>
                  <a:rPr lang="en-US" altLang="zh-CN" sz="1200" b="0" kern="1200" dirty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encrypts </a:t>
                </a:r>
                <a:r>
                  <a:rPr lang="en-US" altLang="zh-CN" sz="1200" b="0" kern="1200" dirty="0" smtClean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her order preserving </a:t>
                </a:r>
                <a:r>
                  <a:rPr lang="en-US" altLang="zh-CN" b="0" baseline="0" dirty="0" smtClean="0"/>
                  <a:t>encrypted bid </a:t>
                </a:r>
                <a:r>
                  <a:rPr lang="en-US" altLang="zh-CN" sz="1200" b="0" kern="1200" dirty="0" smtClean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with </a:t>
                </a:r>
                <a:r>
                  <a:rPr lang="en-US" altLang="zh-CN" sz="1200" b="0" kern="1200" dirty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the auctioneer’s public </a:t>
                </a:r>
                <a:r>
                  <a:rPr lang="en-US" altLang="zh-CN" sz="1200" b="0" kern="1200" dirty="0" smtClean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key. Only</a:t>
                </a:r>
                <a:r>
                  <a:rPr lang="en-US" altLang="zh-CN" sz="1200" b="0" kern="1200" baseline="0" dirty="0" smtClean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the auctioneer can decrypt the </a:t>
                </a:r>
                <a:r>
                  <a:rPr lang="en-US" altLang="zh-CN" sz="1200" b="0" kern="1200" baseline="0" dirty="0" err="1" smtClean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ciphertexts</a:t>
                </a:r>
                <a:r>
                  <a:rPr lang="en-US" altLang="zh-CN" sz="1200" b="0" kern="1200" baseline="0" dirty="0" smtClean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.  </a:t>
                </a:r>
                <a:r>
                  <a:rPr lang="en-US" altLang="zh-CN" sz="1200" b="0" kern="1200" dirty="0" smtClean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</a:t>
                </a:r>
                <a:endParaRPr lang="en-US" altLang="zh-CN" b="0" baseline="0" dirty="0" smtClean="0"/>
              </a:p>
              <a:p>
                <a:r>
                  <a:rPr lang="en-US" altLang="zh-CN" baseline="0" dirty="0" smtClean="0"/>
                  <a:t>d) </a:t>
                </a:r>
              </a:p>
              <a:p>
                <a:r>
                  <a:rPr lang="en-US" altLang="zh-CN" baseline="0" dirty="0" smtClean="0"/>
                  <a:t>e)</a:t>
                </a:r>
              </a:p>
              <a:p>
                <a:endParaRPr lang="en-US" altLang="zh-CN" baseline="0" dirty="0" smtClean="0"/>
              </a:p>
              <a:p>
                <a:r>
                  <a:rPr lang="en-US" altLang="zh-CN" baseline="0" dirty="0" smtClean="0"/>
                  <a:t>As shown in the table, 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there is no one-to-one correspondence between the bidders and the sequence of encrypted bids. 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0E349-4369-4D16-A2B9-737E7381F7E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57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altLang="zh-CN" sz="1200" b="1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0E349-4369-4D16-A2B9-737E7381F7E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66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0E349-4369-4D16-A2B9-737E7381F7E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84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0E349-4369-4D16-A2B9-737E7381F7E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343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0E349-4369-4D16-A2B9-737E7381F7E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832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0E349-4369-4D16-A2B9-737E7381F7E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26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0E349-4369-4D16-A2B9-737E7381F7E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09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0E349-4369-4D16-A2B9-737E7381F7E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0E349-4369-4D16-A2B9-737E7381F7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8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0E349-4369-4D16-A2B9-737E7381F7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35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0E349-4369-4D16-A2B9-737E7381F7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16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0E349-4369-4D16-A2B9-737E7381F7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82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0E349-4369-4D16-A2B9-737E7381F7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8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0E349-4369-4D16-A2B9-737E7381F7E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37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0E349-4369-4D16-A2B9-737E7381F7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60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0E349-4369-4D16-A2B9-737E7381F7E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42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609600" y="1524000"/>
            <a:ext cx="7848600" cy="2209800"/>
          </a:xfrm>
          <a:prstGeom prst="roundRect">
            <a:avLst/>
          </a:prstGeom>
          <a:solidFill>
            <a:srgbClr val="2954A9"/>
          </a:solidFill>
          <a:ln>
            <a:noFill/>
          </a:ln>
          <a:effectLst>
            <a:outerShdw blurRad="50800" dist="203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772400" cy="14700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 anchor="t" anchorCtr="0"/>
          <a:lstStyle>
            <a:lvl1pPr algn="l">
              <a:defRPr sz="14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 anchor="t" anchorCtr="0"/>
          <a:lstStyle>
            <a:lvl1pPr>
              <a:defRPr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4FC6F00-BB52-4046-89BF-42A8A8F628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295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10000">
                <a:schemeClr val="bg1"/>
              </a:gs>
              <a:gs pos="90000">
                <a:srgbClr val="00339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 descr="ece-logo-gt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486650" y="6400800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762B5-2ACA-470C-A82E-883B448C0F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BD73D-8FB6-4C15-8AAC-BFE54F7C80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C2DD8-4B43-430A-8327-670F8C02BA3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B3BA3-81BB-40C3-AD69-1150ACFD7D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1961F-A285-44A1-897F-FF84CA13F8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4EAEC-4BAF-4025-A373-319DCFD5B6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CF2C6-4F00-4798-8656-1AD7A777B2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0BD73-1287-42BD-8E38-3B17482BF7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F91F3-A61A-4810-803C-008190DD1E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21242-C817-4E5F-AF1F-3C992B3F8F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86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>
              <a:defRPr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381750"/>
            <a:ext cx="990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84B0AB7-86AA-4FF8-A74B-0C66A4EEB5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838200"/>
            <a:ext cx="9144000" cy="76200"/>
          </a:xfrm>
          <a:prstGeom prst="rect">
            <a:avLst/>
          </a:prstGeom>
          <a:gradFill flip="none" rotWithShape="1">
            <a:gsLst>
              <a:gs pos="10000">
                <a:schemeClr val="bg1"/>
              </a:gs>
              <a:gs pos="90000">
                <a:srgbClr val="003399"/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10000">
                <a:schemeClr val="bg1"/>
              </a:gs>
              <a:gs pos="90000">
                <a:srgbClr val="00339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ece-logo-gt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7696200" y="6458606"/>
            <a:ext cx="1447800" cy="39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4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6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SPRING: A Strategy-Proof and Privacy Preserving Spectrum Auction Mechanism</a:t>
            </a:r>
            <a:endParaRPr lang="en-US" sz="32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 err="1">
                <a:latin typeface="+mj-lt"/>
              </a:rPr>
              <a:t>Qianyi</a:t>
            </a:r>
            <a:r>
              <a:rPr lang="en-US" sz="2000" b="1" dirty="0">
                <a:latin typeface="+mj-lt"/>
              </a:rPr>
              <a:t> Huang, </a:t>
            </a:r>
            <a:r>
              <a:rPr lang="en-US" sz="2000" b="1" dirty="0" err="1">
                <a:latin typeface="+mj-lt"/>
              </a:rPr>
              <a:t>Yixin</a:t>
            </a:r>
            <a:r>
              <a:rPr lang="en-US" sz="2000" b="1" dirty="0">
                <a:latin typeface="+mj-lt"/>
              </a:rPr>
              <a:t> Tao, and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Fan 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Wu</a:t>
            </a:r>
          </a:p>
          <a:p>
            <a:r>
              <a:rPr lang="en-US" sz="2000" b="1" dirty="0">
                <a:latin typeface="+mj-lt"/>
              </a:rPr>
              <a:t>Department of Computer Science and Engineering</a:t>
            </a:r>
          </a:p>
          <a:p>
            <a:r>
              <a:rPr lang="en-US" sz="2000" b="1" dirty="0">
                <a:latin typeface="+mj-lt"/>
              </a:rPr>
              <a:t>Shanghai Jiao Tong University, China</a:t>
            </a:r>
          </a:p>
          <a:p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Oblivious Transfer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94198"/>
            <a:ext cx="11239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62" y="2060848"/>
            <a:ext cx="15621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89323"/>
            <a:ext cx="208823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54" y="1289323"/>
            <a:ext cx="2444660" cy="10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3764" y="1412776"/>
                <a:ext cx="19620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4" y="1412776"/>
                <a:ext cx="196201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59926" y="1480150"/>
                <a:ext cx="2376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/>
                          <a:ea typeface="Cambria Math"/>
                        </a:rPr>
                        <m:t>c</m:t>
                      </m:r>
                      <m:r>
                        <a:rPr lang="en-US" altLang="zh-CN" sz="280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2800" b="0" i="0" smtClean="0">
                          <a:latin typeface="Cambria Math"/>
                          <a:ea typeface="Cambria Math"/>
                        </a:rPr>
                        <m:t>{1,2,…,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/>
                          <a:ea typeface="Cambria Math"/>
                        </a:rPr>
                        <m:t>z</m:t>
                      </m:r>
                      <m:r>
                        <a:rPr lang="en-US" altLang="zh-CN" sz="2800" b="0" i="0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926" y="1480150"/>
                <a:ext cx="2376676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21506" y="3712963"/>
            <a:ext cx="321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j-lt"/>
              </a:rPr>
              <a:t>Sender has </a:t>
            </a:r>
            <a:r>
              <a:rPr lang="en-US" altLang="zh-CN" sz="2400" b="1" i="1" dirty="0" smtClean="0">
                <a:latin typeface="+mj-lt"/>
              </a:rPr>
              <a:t>z</a:t>
            </a:r>
            <a:r>
              <a:rPr lang="en-US" altLang="zh-CN" sz="2400" b="1" dirty="0" smtClean="0">
                <a:latin typeface="+mj-lt"/>
              </a:rPr>
              <a:t> secrets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3712963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j-lt"/>
              </a:rPr>
              <a:t>Receiver has choice </a:t>
            </a:r>
            <a:r>
              <a:rPr lang="en-US" altLang="zh-CN" sz="2400" b="1" i="1" dirty="0" smtClean="0">
                <a:latin typeface="+mj-lt"/>
              </a:rPr>
              <a:t>c</a:t>
            </a:r>
            <a:endParaRPr lang="zh-CN" altLang="en-US" sz="2400" b="1" i="1" dirty="0">
              <a:latin typeface="+mj-lt"/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3563888" y="2492896"/>
            <a:ext cx="1080120" cy="648072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6" y="4865091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</a:rPr>
              <a:t>Sender doesn’t know </a:t>
            </a:r>
            <a:r>
              <a:rPr lang="en-US" altLang="zh-CN" sz="2400" b="1" i="1" dirty="0">
                <a:latin typeface="+mj-lt"/>
              </a:rPr>
              <a:t>c</a:t>
            </a:r>
            <a:endParaRPr lang="zh-CN" altLang="en-US" sz="2400" b="1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27984" y="4865091"/>
                <a:ext cx="3888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latin typeface="+mj-lt"/>
                  </a:rPr>
                  <a:t>Receiver only learns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𝒄</m:t>
                        </m:r>
                      </m:sub>
                    </m:sSub>
                  </m:oMath>
                </a14:m>
                <a:endParaRPr lang="zh-CN" altLang="en-US" sz="2400" b="1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865091"/>
                <a:ext cx="3888432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箭头 10"/>
          <p:cNvSpPr/>
          <p:nvPr/>
        </p:nvSpPr>
        <p:spPr>
          <a:xfrm>
            <a:off x="2073635" y="4310505"/>
            <a:ext cx="504056" cy="55051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5541603" y="4310505"/>
            <a:ext cx="504056" cy="55051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7" grpId="0"/>
      <p:bldP spid="11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Motivation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Preliminary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SPRING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SPRING with Multi-Channel Bids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Evaluation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727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Picture 16" descr="C:\Users\Administrator\Documents\Fetion\temp\772b1024375596b7dbd109d67141dd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64" y="2060848"/>
            <a:ext cx="3526000" cy="247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2155"/>
            <a:ext cx="15049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38848" y="48505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Oblivious Transfer</a:t>
            </a:r>
            <a:endParaRPr lang="zh-CN" altLang="en-US" b="1" dirty="0">
              <a:latin typeface="+mj-lt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2711680"/>
            <a:ext cx="1085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左右箭头 9"/>
          <p:cNvSpPr/>
          <p:nvPr/>
        </p:nvSpPr>
        <p:spPr>
          <a:xfrm>
            <a:off x="4710596" y="3255560"/>
            <a:ext cx="648072" cy="36004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5073191" y="3687608"/>
            <a:ext cx="0" cy="10189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右箭头 25"/>
          <p:cNvSpPr/>
          <p:nvPr/>
        </p:nvSpPr>
        <p:spPr>
          <a:xfrm>
            <a:off x="2704542" y="3227940"/>
            <a:ext cx="648072" cy="36004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9" name="直接连接符 1038"/>
          <p:cNvCxnSpPr/>
          <p:nvPr/>
        </p:nvCxnSpPr>
        <p:spPr>
          <a:xfrm>
            <a:off x="1619672" y="1798910"/>
            <a:ext cx="51759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组合 1043"/>
          <p:cNvGrpSpPr/>
          <p:nvPr/>
        </p:nvGrpSpPr>
        <p:grpSpPr>
          <a:xfrm>
            <a:off x="1619672" y="1798910"/>
            <a:ext cx="5175944" cy="333946"/>
            <a:chOff x="1619672" y="1196752"/>
            <a:chExt cx="5175944" cy="333946"/>
          </a:xfrm>
        </p:grpSpPr>
        <p:cxnSp>
          <p:nvCxnSpPr>
            <p:cNvPr id="1037" name="直接连接符 1036"/>
            <p:cNvCxnSpPr/>
            <p:nvPr/>
          </p:nvCxnSpPr>
          <p:spPr>
            <a:xfrm flipV="1">
              <a:off x="1619672" y="1196752"/>
              <a:ext cx="0" cy="3339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直接连接符 1040"/>
            <p:cNvCxnSpPr/>
            <p:nvPr/>
          </p:nvCxnSpPr>
          <p:spPr>
            <a:xfrm>
              <a:off x="6795616" y="1196752"/>
              <a:ext cx="0" cy="3339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1" name="TextBox 1050"/>
          <p:cNvSpPr txBox="1"/>
          <p:nvPr/>
        </p:nvSpPr>
        <p:spPr>
          <a:xfrm>
            <a:off x="1547664" y="1268760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j-lt"/>
              </a:rPr>
              <a:t>End-to-end Asymmetric </a:t>
            </a:r>
            <a:r>
              <a:rPr lang="en-US" altLang="zh-CN" sz="2400" b="1" dirty="0">
                <a:latin typeface="+mj-lt"/>
              </a:rPr>
              <a:t>E</a:t>
            </a:r>
            <a:r>
              <a:rPr lang="en-US" altLang="zh-CN" sz="2400" b="1" dirty="0" smtClean="0">
                <a:latin typeface="+mj-lt"/>
              </a:rPr>
              <a:t>ncryption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1054" name="矩形 1053"/>
          <p:cNvSpPr/>
          <p:nvPr/>
        </p:nvSpPr>
        <p:spPr>
          <a:xfrm>
            <a:off x="5184068" y="3615600"/>
            <a:ext cx="861251" cy="543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26" grpId="0" animBg="1"/>
      <p:bldP spid="10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56592" y="0"/>
            <a:ext cx="10836696" cy="990600"/>
          </a:xfrm>
        </p:spPr>
        <p:txBody>
          <a:bodyPr/>
          <a:lstStyle/>
          <a:p>
            <a:r>
              <a:rPr lang="en-US" altLang="zh-CN" sz="3600" dirty="0" smtClean="0"/>
              <a:t>Design Details - Step 1: Initialization</a:t>
            </a:r>
            <a:endParaRPr lang="zh-CN" altLang="en-US" sz="36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15018"/>
            <a:ext cx="1085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27784" y="1412776"/>
                <a:ext cx="597666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lphaLcParenR"/>
                </a:pPr>
                <a:r>
                  <a:rPr lang="en-US" altLang="zh-CN" sz="2400" b="1" dirty="0" smtClean="0">
                    <a:latin typeface="+mj-lt"/>
                  </a:rPr>
                  <a:t>SPRING defines a set of possible bid values as 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en-US" altLang="zh-CN" sz="2400" b="1" dirty="0">
                  <a:latin typeface="+mj-lt"/>
                </a:endParaRPr>
              </a:p>
              <a:p>
                <a:pPr marL="457200" indent="-457200">
                  <a:buFont typeface="+mj-lt"/>
                  <a:buAutoNum type="alphaLcParenR"/>
                </a:pPr>
                <a:endParaRPr lang="en-US" altLang="zh-CN" sz="2400" b="1" dirty="0" smtClean="0">
                  <a:latin typeface="+mj-lt"/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altLang="zh-CN" sz="2400" b="1" dirty="0" smtClean="0">
                    <a:latin typeface="+mj-lt"/>
                  </a:rPr>
                  <a:t>The agent applies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𝑶𝑷𝑬𝑺</m:t>
                    </m:r>
                  </m:oMath>
                </a14:m>
                <a:r>
                  <a:rPr lang="zh-CN" altLang="en-US" sz="2400" b="1" dirty="0" smtClean="0">
                    <a:latin typeface="+mj-lt"/>
                  </a:rPr>
                  <a:t> </a:t>
                </a:r>
                <a:r>
                  <a:rPr lang="en-US" altLang="zh-CN" sz="2400" b="1" dirty="0" smtClean="0">
                    <a:latin typeface="+mj-lt"/>
                  </a:rPr>
                  <a:t>on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/>
                      </a:rPr>
                      <m:t>𝜷</m:t>
                    </m:r>
                  </m:oMath>
                </a14:m>
                <a:r>
                  <a:rPr lang="zh-CN" altLang="en-US" sz="2400" b="1" dirty="0" smtClean="0">
                    <a:latin typeface="+mj-lt"/>
                  </a:rPr>
                  <a:t> </a:t>
                </a:r>
                <a:r>
                  <a:rPr lang="en-US" altLang="zh-CN" sz="2400" b="1" dirty="0" smtClean="0">
                    <a:latin typeface="+mj-lt"/>
                  </a:rPr>
                  <a:t>to get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en-US" altLang="zh-CN" sz="2400" b="1" dirty="0">
                  <a:latin typeface="+mj-lt"/>
                </a:endParaRPr>
              </a:p>
              <a:p>
                <a:pPr marL="457200" indent="-457200">
                  <a:buFont typeface="+mj-lt"/>
                  <a:buAutoNum type="alphaLcParenR"/>
                </a:pPr>
                <a:endParaRPr lang="en-US" altLang="zh-CN" sz="2400" b="1" dirty="0" smtClean="0">
                  <a:latin typeface="+mj-lt"/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altLang="zh-CN" sz="2400" b="1" dirty="0" smtClean="0">
                    <a:latin typeface="+mj-lt"/>
                  </a:rPr>
                  <a:t>The </a:t>
                </a:r>
                <a:r>
                  <a:rPr lang="en-US" altLang="zh-CN" sz="2400" b="1" dirty="0">
                    <a:latin typeface="+mj-lt"/>
                  </a:rPr>
                  <a:t>agent </a:t>
                </a:r>
                <a:r>
                  <a:rPr lang="en-US" altLang="zh-CN" sz="2400" b="1" dirty="0" smtClean="0">
                    <a:latin typeface="+mj-lt"/>
                  </a:rPr>
                  <a:t>initializes </a:t>
                </a:r>
                <a:r>
                  <a:rPr lang="en-US" altLang="zh-CN" sz="2400" b="1" dirty="0">
                    <a:latin typeface="+mj-lt"/>
                  </a:rPr>
                  <a:t>the parameters of oblivious </a:t>
                </a:r>
                <a:r>
                  <a:rPr lang="en-US" altLang="zh-CN" sz="2400" b="1" dirty="0" smtClean="0">
                    <a:latin typeface="+mj-lt"/>
                  </a:rPr>
                  <a:t>transfer.</a:t>
                </a:r>
                <a:endParaRPr lang="zh-CN" altLang="en-US" sz="2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412776"/>
                <a:ext cx="5976664" cy="3416320"/>
              </a:xfrm>
              <a:prstGeom prst="rect">
                <a:avLst/>
              </a:prstGeom>
              <a:blipFill rotWithShape="1">
                <a:blip r:embed="rId3"/>
                <a:stretch>
                  <a:fillRect l="-1327" t="-1429" b="-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1478" y="2243773"/>
                <a:ext cx="5366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/>
                        </a:rPr>
                        <m:t>𝛽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b="0" i="1" smtClean="0">
                              <a:latin typeface="Cambria Math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zh-CN" altLang="en-US" sz="2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…&lt;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478" y="2243773"/>
                <a:ext cx="536653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625100" y="3354296"/>
                <a:ext cx="60958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𝛾</m:t>
                      </m:r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>
                              <a:latin typeface="Cambria Math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&lt;…&lt;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100" y="3354296"/>
                <a:ext cx="609583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2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677520" y="1424460"/>
            <a:ext cx="3918816" cy="1990725"/>
            <a:chOff x="3677520" y="1424460"/>
            <a:chExt cx="3918816" cy="1990725"/>
          </a:xfrm>
        </p:grpSpPr>
        <p:pic>
          <p:nvPicPr>
            <p:cNvPr id="2049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520" y="1424460"/>
              <a:ext cx="3810000" cy="199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矩形 20"/>
            <p:cNvSpPr/>
            <p:nvPr/>
          </p:nvSpPr>
          <p:spPr>
            <a:xfrm>
              <a:off x="3995936" y="1458368"/>
              <a:ext cx="3600400" cy="276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619110" y="1318987"/>
            <a:ext cx="3564396" cy="2470053"/>
            <a:chOff x="3619110" y="1318987"/>
            <a:chExt cx="3564396" cy="2470053"/>
          </a:xfrm>
        </p:grpSpPr>
        <p:pic>
          <p:nvPicPr>
            <p:cNvPr id="18" name="Picture 16" descr="C:\Users\Administrator\Documents\Fetion\temp\772b1024375596b7dbd109d67141dd2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506" y="1318987"/>
              <a:ext cx="3526000" cy="2470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矩形 18"/>
            <p:cNvSpPr/>
            <p:nvPr/>
          </p:nvSpPr>
          <p:spPr>
            <a:xfrm>
              <a:off x="3619110" y="2873739"/>
              <a:ext cx="861251" cy="543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Design Details </a:t>
            </a:r>
            <a:r>
              <a:rPr lang="en-US" altLang="zh-CN" sz="3600" dirty="0" smtClean="0"/>
              <a:t>-</a:t>
            </a:r>
            <a:r>
              <a:rPr lang="en-US" altLang="zh-CN" sz="3600" dirty="0"/>
              <a:t> Step </a:t>
            </a:r>
            <a:r>
              <a:rPr lang="en-US" altLang="zh-CN" sz="3600" dirty="0" smtClean="0"/>
              <a:t>2: Bidding </a:t>
            </a:r>
            <a:endParaRPr lang="zh-CN" altLang="en-US" sz="36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73" y="1938176"/>
            <a:ext cx="1085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左右箭头 8"/>
          <p:cNvSpPr/>
          <p:nvPr/>
        </p:nvSpPr>
        <p:spPr>
          <a:xfrm>
            <a:off x="3204852" y="2482056"/>
            <a:ext cx="648072" cy="36004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5576" y="3789040"/>
                <a:ext cx="7992888" cy="2451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lphaLcParenR"/>
                </a:pPr>
                <a:r>
                  <a:rPr lang="en-US" altLang="zh-CN" sz="2400" b="1" dirty="0" smtClean="0">
                    <a:latin typeface="+mj-lt"/>
                  </a:rPr>
                  <a:t>Each bidder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en-US" altLang="zh-CN" sz="2400" b="1" dirty="0" smtClean="0">
                    <a:latin typeface="+mj-lt"/>
                  </a:rPr>
                  <a:t> chooses </a:t>
                </a:r>
                <a:r>
                  <a:rPr lang="en-US" altLang="zh-CN" sz="2400" b="1" dirty="0">
                    <a:latin typeface="+mj-lt"/>
                  </a:rPr>
                  <a:t>a </a:t>
                </a:r>
                <a:r>
                  <a:rPr lang="en-US" altLang="zh-CN" sz="2400" b="1" dirty="0" smtClean="0">
                    <a:latin typeface="+mj-lt"/>
                  </a:rPr>
                  <a:t>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zh-CN" altLang="en-US" sz="2400" b="1" i="1" smtClean="0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altLang="zh-CN" sz="2400" b="1" dirty="0" smtClean="0">
                    <a:latin typeface="+mj-lt"/>
                  </a:rPr>
                  <a:t>.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en-US" altLang="zh-CN" sz="2400" b="1" dirty="0" smtClean="0">
                  <a:latin typeface="+mj-lt"/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altLang="zh-CN" sz="2400" b="1" dirty="0">
                    <a:latin typeface="+mj-lt"/>
                  </a:rPr>
                  <a:t>B</a:t>
                </a:r>
                <a:r>
                  <a:rPr lang="en-US" altLang="zh-CN" sz="2400" b="1" dirty="0" smtClean="0">
                    <a:latin typeface="+mj-lt"/>
                  </a:rPr>
                  <a:t>idder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𝒊</m:t>
                    </m:r>
                    <m:r>
                      <a:rPr lang="en-US" altLang="zh-CN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400" b="1" dirty="0" smtClean="0">
                    <a:latin typeface="+mj-lt"/>
                  </a:rPr>
                  <a:t>receives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𝑶𝑷𝑬𝑺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latin typeface="Cambria Math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𝒙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/>
                          </a:rPr>
                          <m:t>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latin typeface="+mj-lt"/>
                  </a:rPr>
                  <a:t>.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en-US" altLang="zh-CN" sz="2000" b="1" dirty="0" smtClean="0">
                  <a:latin typeface="+mj-lt"/>
                </a:endParaRPr>
              </a:p>
              <a:p>
                <a:pPr marL="457200" indent="-457200">
                  <a:buFont typeface="+mj-lt"/>
                  <a:buAutoNum type="alphaLcParenR"/>
                </a:pPr>
                <a:endParaRPr lang="en-US" altLang="zh-CN" sz="2000" b="1" dirty="0" smtClean="0">
                  <a:latin typeface="+mj-lt"/>
                </a:endParaRPr>
              </a:p>
              <a:p>
                <a:pPr marL="457200" indent="-457200">
                  <a:buFont typeface="+mj-lt"/>
                  <a:buAutoNum type="alphaLcParenR"/>
                </a:pPr>
                <a:endParaRPr lang="en-US" altLang="zh-CN" sz="2000" b="1" dirty="0" smtClean="0">
                  <a:latin typeface="+mj-lt"/>
                </a:endParaRPr>
              </a:p>
              <a:p>
                <a:pPr marL="457200" indent="-457200">
                  <a:buFont typeface="+mj-lt"/>
                  <a:buAutoNum type="alphaLcParenR"/>
                </a:pPr>
                <a:endParaRPr lang="zh-CN" alt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789040"/>
                <a:ext cx="7992888" cy="2451377"/>
              </a:xfrm>
              <a:prstGeom prst="rect">
                <a:avLst/>
              </a:prstGeom>
              <a:blipFill rotWithShape="1">
                <a:blip r:embed="rId6"/>
                <a:stretch>
                  <a:fillRect l="-1068" t="-1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5576" y="3717032"/>
                <a:ext cx="7560840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lphaLcParenR" startAt="3"/>
                </a:pPr>
                <a:r>
                  <a:rPr lang="en-US" altLang="zh-CN" sz="2400" b="1" dirty="0" smtClean="0">
                    <a:latin typeface="+mj-lt"/>
                  </a:rPr>
                  <a:t>Bidder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/>
                      </a:rPr>
                      <m:t>𝒊</m:t>
                    </m:r>
                    <m:r>
                      <a:rPr lang="en-US" altLang="zh-CN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400" b="1" dirty="0">
                    <a:latin typeface="+mj-lt"/>
                  </a:rPr>
                  <a:t>encrypts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j-lt"/>
                  </a:rPr>
                  <a:t> </a:t>
                </a:r>
                <a:r>
                  <a:rPr lang="en-US" altLang="zh-CN" sz="2400" b="1" dirty="0" smtClean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r>
                      <a:rPr lang="en-US" altLang="zh-CN" sz="2400" b="1" i="1">
                        <a:latin typeface="Cambria Math"/>
                      </a:rPr>
                      <m:t>𝑬𝒏𝒄𝒓𝒚𝒑𝒕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𝑲𝒆𝒚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</a:rPr>
                              <m:t>𝒑𝒖𝒃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sz="2400" b="1" dirty="0" smtClean="0">
                  <a:latin typeface="+mj-lt"/>
                </a:endParaRPr>
              </a:p>
              <a:p>
                <a:pPr marL="457200" indent="-457200">
                  <a:buFont typeface="+mj-lt"/>
                  <a:buAutoNum type="alphaLcParenR" startAt="3"/>
                </a:pPr>
                <a:endParaRPr lang="en-US" altLang="zh-CN" sz="2400" b="1" dirty="0" smtClean="0">
                  <a:latin typeface="+mj-lt"/>
                </a:endParaRPr>
              </a:p>
              <a:p>
                <a:pPr marL="457200" indent="-457200">
                  <a:buFont typeface="+mj-lt"/>
                  <a:buAutoNum type="alphaLcParenR" startAt="3"/>
                </a:pPr>
                <a:r>
                  <a:rPr lang="en-US" altLang="zh-CN" sz="2400" b="1" dirty="0" smtClean="0">
                    <a:latin typeface="+mj-lt"/>
                  </a:rPr>
                  <a:t>Bidder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/>
                      </a:rPr>
                      <m:t>𝒊</m:t>
                    </m:r>
                  </m:oMath>
                </a14:m>
                <a:r>
                  <a:rPr lang="en-US" altLang="zh-CN" sz="2400" b="1" dirty="0" smtClean="0">
                    <a:latin typeface="+mj-lt"/>
                  </a:rPr>
                  <a:t>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j-lt"/>
                  </a:rPr>
                  <a:t> </a:t>
                </a:r>
                <a:r>
                  <a:rPr lang="en-US" altLang="zh-CN" sz="2400" b="1" dirty="0" smtClean="0">
                    <a:latin typeface="+mj-lt"/>
                  </a:rPr>
                  <a:t>to </a:t>
                </a:r>
                <a:r>
                  <a:rPr lang="en-US" altLang="zh-CN" sz="2400" b="1" dirty="0">
                    <a:latin typeface="+mj-lt"/>
                  </a:rPr>
                  <a:t>the agent.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717032"/>
                <a:ext cx="7560840" cy="1538883"/>
              </a:xfrm>
              <a:prstGeom prst="rect">
                <a:avLst/>
              </a:prstGeom>
              <a:blipFill rotWithShape="1">
                <a:blip r:embed="rId7"/>
                <a:stretch>
                  <a:fillRect l="-1129" t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83568" y="3933056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 startAt="5"/>
            </a:pPr>
            <a:r>
              <a:rPr lang="en-US" altLang="zh-CN" sz="2400" b="1" dirty="0">
                <a:latin typeface="+mj-lt"/>
              </a:rPr>
              <a:t>The agent collects bids, groups bidders in a bid-independent way, publishes the grouping </a:t>
            </a:r>
            <a:r>
              <a:rPr lang="en-US" altLang="zh-CN" sz="2400" b="1" dirty="0" smtClean="0">
                <a:latin typeface="+mj-lt"/>
              </a:rPr>
              <a:t>results </a:t>
            </a:r>
            <a:r>
              <a:rPr lang="en-US" altLang="zh-CN" sz="2400" b="1" dirty="0">
                <a:latin typeface="+mj-lt"/>
              </a:rPr>
              <a:t>and encrypted bids.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28520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1-out-of –</a:t>
            </a:r>
            <a:r>
              <a:rPr lang="en-US" altLang="zh-CN" b="1" i="1" dirty="0" smtClean="0">
                <a:latin typeface="+mj-lt"/>
              </a:rPr>
              <a:t>z</a:t>
            </a:r>
            <a:r>
              <a:rPr lang="en-US" altLang="zh-CN" b="1" dirty="0" smtClean="0">
                <a:latin typeface="+mj-lt"/>
              </a:rPr>
              <a:t> OT</a:t>
            </a:r>
            <a:endParaRPr lang="zh-CN" altLang="en-US" b="1" dirty="0">
              <a:latin typeface="+mj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/>
          <a:stretch/>
        </p:blipFill>
        <p:spPr>
          <a:xfrm>
            <a:off x="966284" y="1799771"/>
            <a:ext cx="7211432" cy="3059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918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uiExpand="1" build="allAtOnce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Design Details - Step </a:t>
            </a:r>
            <a:r>
              <a:rPr lang="en-US" altLang="zh-CN" sz="3600" dirty="0" smtClean="0"/>
              <a:t>3: Opening</a:t>
            </a:r>
            <a:endParaRPr lang="zh-CN" alt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65" y="1114520"/>
            <a:ext cx="15049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2173" y="2924944"/>
                <a:ext cx="8034283" cy="2348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lphaLcParenR"/>
                </a:pPr>
                <a:r>
                  <a:rPr lang="en-US" altLang="zh-CN" sz="2400" b="1" dirty="0" smtClean="0">
                    <a:latin typeface="+mj-lt"/>
                  </a:rPr>
                  <a:t>The auctioneer decrypts the bids.</a:t>
                </a:r>
              </a:p>
              <a:p>
                <a:pPr marL="342900" indent="-342900">
                  <a:buFont typeface="+mj-lt"/>
                  <a:buAutoNum type="alphaLcParenR"/>
                </a:pPr>
                <a:endParaRPr lang="en-US" altLang="zh-CN" sz="2400" b="1" dirty="0">
                  <a:latin typeface="+mj-lt"/>
                </a:endParaRP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altLang="zh-CN" sz="2400" b="1" dirty="0" smtClean="0">
                    <a:latin typeface="+mj-lt"/>
                  </a:rPr>
                  <a:t>The auctioneer locates the lowest bid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𝒃</m:t>
                            </m:r>
                          </m:e>
                        </m:acc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𝒎𝒊𝒏</m:t>
                        </m:r>
                      </m:sup>
                    </m:sSup>
                  </m:oMath>
                </a14:m>
                <a:r>
                  <a:rPr lang="en-US" altLang="zh-CN" sz="2400" b="1" dirty="0" smtClean="0">
                    <a:latin typeface="+mj-lt"/>
                  </a:rPr>
                  <a:t> in each group.</a:t>
                </a:r>
              </a:p>
              <a:p>
                <a:pPr marL="342900" indent="-342900">
                  <a:buFont typeface="+mj-lt"/>
                  <a:buAutoNum type="alphaLcParenR"/>
                </a:pPr>
                <a:endParaRPr lang="en-US" altLang="zh-CN" sz="2400" b="1" dirty="0">
                  <a:latin typeface="+mj-lt"/>
                </a:endParaRP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altLang="zh-CN" sz="2400" b="1" dirty="0" smtClean="0">
                    <a:latin typeface="+mj-lt"/>
                  </a:rPr>
                  <a:t>The auctioneer resorts to the agent to fetch the original value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𝒎𝒊𝒏</m:t>
                        </m:r>
                      </m:sup>
                    </m:sSup>
                  </m:oMath>
                </a14:m>
                <a:r>
                  <a:rPr lang="en-US" altLang="zh-CN" sz="2400" b="1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𝒃</m:t>
                            </m:r>
                          </m:e>
                        </m:acc>
                      </m:e>
                      <m:sup>
                        <m:r>
                          <a:rPr lang="en-US" altLang="zh-CN" sz="2400" b="1" i="1">
                            <a:latin typeface="Cambria Math"/>
                          </a:rPr>
                          <m:t>𝒎𝒊𝒏</m:t>
                        </m:r>
                      </m:sup>
                    </m:sSup>
                  </m:oMath>
                </a14:m>
                <a:r>
                  <a:rPr lang="en-US" altLang="zh-CN" sz="2400" b="1" dirty="0" smtClean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73" y="2924944"/>
                <a:ext cx="8034283" cy="2348207"/>
              </a:xfrm>
              <a:prstGeom prst="rect">
                <a:avLst/>
              </a:prstGeom>
              <a:blipFill rotWithShape="1">
                <a:blip r:embed="rId4"/>
                <a:stretch>
                  <a:fillRect l="-986" t="-1818" b="-20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26" y="1285970"/>
            <a:ext cx="1085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左右箭头 7"/>
          <p:cNvSpPr/>
          <p:nvPr/>
        </p:nvSpPr>
        <p:spPr>
          <a:xfrm>
            <a:off x="4150432" y="1649830"/>
            <a:ext cx="648072" cy="36004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2173" y="3212975"/>
            <a:ext cx="838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4"/>
            </a:pPr>
            <a:r>
              <a:rPr lang="en-US" altLang="zh-CN" sz="2400" b="1" dirty="0" smtClean="0">
                <a:latin typeface="+mj-lt"/>
              </a:rPr>
              <a:t>The auctioneer calculates group bids.</a:t>
            </a:r>
          </a:p>
          <a:p>
            <a:pPr marL="457200" indent="-457200">
              <a:buFont typeface="+mj-lt"/>
              <a:buAutoNum type="alphaLcParenR" startAt="4"/>
            </a:pPr>
            <a:endParaRPr lang="en-US" altLang="zh-CN" sz="2400" b="1" dirty="0">
              <a:latin typeface="+mj-lt"/>
            </a:endParaRPr>
          </a:p>
          <a:p>
            <a:pPr marL="457200" indent="-457200">
              <a:buFont typeface="+mj-lt"/>
              <a:buAutoNum type="alphaLcParenR" startAt="4"/>
            </a:pPr>
            <a:r>
              <a:rPr lang="en-US" altLang="zh-CN" sz="2400" b="1" dirty="0" smtClean="0">
                <a:latin typeface="+mj-lt"/>
              </a:rPr>
              <a:t>The auctioneer determines the winners and their charges.</a:t>
            </a:r>
            <a:endParaRPr lang="zh-CN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292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 Flow in SPRING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75656" y="2420888"/>
            <a:ext cx="518457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7" r="28134"/>
          <a:stretch/>
        </p:blipFill>
        <p:spPr bwMode="auto">
          <a:xfrm>
            <a:off x="683568" y="1023253"/>
            <a:ext cx="7618040" cy="481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572000" y="2348880"/>
            <a:ext cx="28332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572000" y="2780928"/>
            <a:ext cx="283320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64887" y="3284984"/>
            <a:ext cx="28332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572000" y="3717032"/>
            <a:ext cx="28332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720069" y="3753036"/>
            <a:ext cx="279041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720069" y="4113076"/>
            <a:ext cx="2772519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737965" y="4725144"/>
            <a:ext cx="2772519" cy="364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727472" y="5216919"/>
            <a:ext cx="2790000" cy="364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572000" y="5157192"/>
            <a:ext cx="283320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99707" y="3945756"/>
            <a:ext cx="144000" cy="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1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066800"/>
            <a:ext cx="8435280" cy="5334000"/>
          </a:xfrm>
        </p:spPr>
        <p:txBody>
          <a:bodyPr lIns="36000"/>
          <a:lstStyle/>
          <a:p>
            <a:r>
              <a:rPr lang="en-US" altLang="zh-CN" sz="2800" b="1" dirty="0"/>
              <a:t>Theorem </a:t>
            </a:r>
            <a:r>
              <a:rPr lang="en-US" altLang="zh-CN" sz="2800" b="1" dirty="0" smtClean="0"/>
              <a:t>1</a:t>
            </a:r>
            <a:r>
              <a:rPr lang="en-US" altLang="zh-CN" sz="2800" dirty="0" smtClean="0"/>
              <a:t>. SPRING </a:t>
            </a:r>
            <a:r>
              <a:rPr lang="en-US" altLang="zh-CN" sz="2800" dirty="0"/>
              <a:t>is a </a:t>
            </a:r>
            <a:r>
              <a:rPr lang="en-US" altLang="zh-CN" sz="2800" dirty="0">
                <a:solidFill>
                  <a:srgbClr val="FF0000"/>
                </a:solidFill>
              </a:rPr>
              <a:t>strategy-proof</a:t>
            </a:r>
            <a:r>
              <a:rPr lang="en-US" altLang="zh-CN" sz="2800" dirty="0"/>
              <a:t> spectrum </a:t>
            </a:r>
            <a:r>
              <a:rPr lang="en-US" altLang="zh-CN" sz="2800" dirty="0" smtClean="0"/>
              <a:t>auction mechanism.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We require that each bidder group must contain at least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bidders. Then we have </a:t>
            </a:r>
            <a:endParaRPr lang="en-US" altLang="zh-CN" dirty="0"/>
          </a:p>
          <a:p>
            <a:r>
              <a:rPr lang="en-US" altLang="zh-CN" sz="2800" b="1" dirty="0"/>
              <a:t>Theorem </a:t>
            </a:r>
            <a:r>
              <a:rPr lang="en-US" altLang="zh-CN" sz="2800" b="1" dirty="0" smtClean="0"/>
              <a:t>2</a:t>
            </a:r>
            <a:r>
              <a:rPr lang="en-US" altLang="zh-CN" sz="2800" dirty="0" smtClean="0"/>
              <a:t>. SPRING </a:t>
            </a:r>
            <a:r>
              <a:rPr lang="en-US" altLang="zh-CN" sz="2800" dirty="0"/>
              <a:t>guarantees </a:t>
            </a:r>
            <a:r>
              <a:rPr lang="en-US" altLang="zh-CN" sz="2800" dirty="0">
                <a:solidFill>
                  <a:srgbClr val="FF0000"/>
                </a:solidFill>
              </a:rPr>
              <a:t>k-anonymity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477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Motivation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Preliminary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SPRING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SPRING with Multi-Channel Bids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Evaluation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345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Group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76939152"/>
                  </p:ext>
                </p:extLst>
              </p:nvPr>
            </p:nvGraphicFramePr>
            <p:xfrm>
              <a:off x="539552" y="1988840"/>
              <a:ext cx="3168352" cy="23957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76939152"/>
                  </p:ext>
                </p:extLst>
              </p:nvPr>
            </p:nvGraphicFramePr>
            <p:xfrm>
              <a:off x="539552" y="1988840"/>
              <a:ext cx="3168352" cy="23957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23928" y="1844824"/>
                <a:ext cx="5029200" cy="97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smtClean="0">
                                  <a:latin typeface="Cambria Math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e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⋀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≥</m:t>
                          </m:r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844824"/>
                <a:ext cx="5029200" cy="9764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14800" y="2965450"/>
                <a:ext cx="4725716" cy="701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200" i="1" smtClean="0">
                                  <a:latin typeface="Cambria Math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/>
                          <a:ea typeface="Cambria Math"/>
                        </a:rPr>
                        <m:t>min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⁡{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65450"/>
                <a:ext cx="4725716" cy="70166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90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</a:rPr>
              <a:t>Motivation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 smtClean="0"/>
              <a:t>Preliminary</a:t>
            </a:r>
            <a:endParaRPr lang="en-US" altLang="zh-CN" dirty="0"/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 smtClean="0"/>
              <a:t>SPRING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 smtClean="0"/>
              <a:t>SPRING with Multi-Channel Bids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 smtClean="0"/>
              <a:t>Evaluation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 smtClean="0"/>
              <a:t>Conclusion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8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Extension Details – Step 2: Bidding</a:t>
            </a:r>
            <a:endParaRPr lang="zh-CN" altLang="en-US" sz="3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619110" y="1078690"/>
            <a:ext cx="3564396" cy="2470053"/>
            <a:chOff x="3619110" y="1318987"/>
            <a:chExt cx="3564396" cy="2470053"/>
          </a:xfrm>
        </p:grpSpPr>
        <p:pic>
          <p:nvPicPr>
            <p:cNvPr id="5" name="Picture 16" descr="C:\Users\Administrator\Documents\Fetion\temp\772b1024375596b7dbd109d67141dd2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506" y="1318987"/>
              <a:ext cx="3526000" cy="2470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3619110" y="2873739"/>
              <a:ext cx="861251" cy="543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06" y="1697879"/>
            <a:ext cx="1085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1600" y="3717032"/>
                <a:ext cx="784887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lphaLcParenR"/>
                </a:pPr>
                <a:r>
                  <a:rPr lang="en-US" altLang="zh-CN" sz="2400" b="1" dirty="0" smtClean="0">
                    <a:latin typeface="+mj-lt"/>
                  </a:rPr>
                  <a:t>The tuple </a:t>
                </a:r>
                <a:r>
                  <a:rPr lang="en-US" altLang="zh-CN" sz="2400" b="1" dirty="0">
                    <a:latin typeface="+mj-lt"/>
                  </a:rPr>
                  <a:t>submitted by bidder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en-US" altLang="zh-CN" sz="2400" b="1" dirty="0" smtClean="0">
                    <a:latin typeface="+mj-lt"/>
                  </a:rPr>
                  <a:t> to </a:t>
                </a:r>
                <a:r>
                  <a:rPr lang="en-US" altLang="zh-CN" sz="2400" b="1" dirty="0">
                    <a:latin typeface="+mj-lt"/>
                  </a:rPr>
                  <a:t>the agent </a:t>
                </a:r>
                <a:r>
                  <a:rPr lang="en-US" altLang="zh-CN" sz="2400" b="1" dirty="0" smtClean="0">
                    <a:latin typeface="+mj-lt"/>
                  </a:rPr>
                  <a:t>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latin typeface="+mj-lt"/>
                  </a:rPr>
                  <a:t>.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en-US" altLang="zh-CN" sz="2400" b="1" dirty="0" smtClean="0">
                  <a:latin typeface="+mj-lt"/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altLang="zh-CN" sz="2400" b="1" dirty="0" smtClean="0">
                    <a:latin typeface="+mj-lt"/>
                  </a:rPr>
                  <a:t>The agent separates bidders into non-conflicting groups, and publishes the grouping results, demands and encrypted bids. </a:t>
                </a:r>
                <a:endParaRPr lang="zh-CN" altLang="en-US" sz="2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717032"/>
                <a:ext cx="7848872" cy="2308324"/>
              </a:xfrm>
              <a:prstGeom prst="rect">
                <a:avLst/>
              </a:prstGeom>
              <a:blipFill rotWithShape="1">
                <a:blip r:embed="rId5"/>
                <a:stretch>
                  <a:fillRect l="-1009" t="-1852" r="-311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3674636" y="1272140"/>
            <a:ext cx="3918816" cy="1990725"/>
            <a:chOff x="3677520" y="1424460"/>
            <a:chExt cx="3918816" cy="1990725"/>
          </a:xfrm>
        </p:grpSpPr>
        <p:pic>
          <p:nvPicPr>
            <p:cNvPr id="10" name="Picture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520" y="1424460"/>
              <a:ext cx="3810000" cy="199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3995936" y="1458368"/>
              <a:ext cx="3600400" cy="276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左右箭头 11"/>
          <p:cNvSpPr/>
          <p:nvPr/>
        </p:nvSpPr>
        <p:spPr>
          <a:xfrm>
            <a:off x="3401663" y="2241759"/>
            <a:ext cx="648072" cy="36004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8"/>
          <a:stretch/>
        </p:blipFill>
        <p:spPr>
          <a:xfrm>
            <a:off x="1025209" y="1803399"/>
            <a:ext cx="7182853" cy="31265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79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Extension Details – Step </a:t>
            </a:r>
            <a:r>
              <a:rPr lang="en-US" altLang="zh-CN" sz="3600" dirty="0" smtClean="0"/>
              <a:t>3: Opening</a:t>
            </a:r>
            <a:endParaRPr lang="zh-CN" alt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65" y="1114520"/>
            <a:ext cx="15049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26" y="1285970"/>
            <a:ext cx="1085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左右箭头 5"/>
          <p:cNvSpPr/>
          <p:nvPr/>
        </p:nvSpPr>
        <p:spPr>
          <a:xfrm>
            <a:off x="4150432" y="1649830"/>
            <a:ext cx="648072" cy="36004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3608" y="3140968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altLang="zh-CN" sz="2400" b="1" dirty="0" smtClean="0">
                <a:latin typeface="+mj-lt"/>
              </a:rPr>
              <a:t>The auctioneer decrypts the encrypted bids.</a:t>
            </a:r>
          </a:p>
          <a:p>
            <a:pPr marL="457200" indent="-457200">
              <a:buFont typeface="+mj-lt"/>
              <a:buAutoNum type="alphaLcParenR"/>
            </a:pPr>
            <a:endParaRPr lang="en-US" altLang="zh-CN" sz="2400" b="1" dirty="0">
              <a:latin typeface="+mj-lt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zh-CN" sz="2400" b="1" dirty="0" smtClean="0">
                <a:latin typeface="+mj-lt"/>
              </a:rPr>
              <a:t>The auctioneer cooperates with the agent to calculate the group bids.</a:t>
            </a:r>
          </a:p>
          <a:p>
            <a:pPr marL="457200" indent="-457200">
              <a:buFont typeface="+mj-lt"/>
              <a:buAutoNum type="alphaLcParenR"/>
            </a:pPr>
            <a:endParaRPr lang="en-US" altLang="zh-CN" sz="2400" b="1" dirty="0" smtClean="0">
              <a:latin typeface="+mj-lt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zh-CN" sz="2400" b="1" dirty="0" smtClean="0">
                <a:latin typeface="+mj-lt"/>
              </a:rPr>
              <a:t>The auctioneer determines the winners and charges winners with their 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</a:rPr>
              <a:t>critical values</a:t>
            </a:r>
            <a:r>
              <a:rPr lang="en-US" altLang="zh-CN" sz="2400" b="1" dirty="0" smtClean="0">
                <a:latin typeface="+mj-lt"/>
              </a:rPr>
              <a:t>. </a:t>
            </a:r>
            <a:endParaRPr lang="zh-CN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978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Motivation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Preliminary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SPRING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SPRING with Multi-Channel Bids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Evaluation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345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/>
              <a:t>We implement </a:t>
            </a:r>
            <a:r>
              <a:rPr lang="en-US" altLang="zh-CN" sz="2800" b="1" dirty="0" smtClean="0"/>
              <a:t>SPRING </a:t>
            </a:r>
            <a:r>
              <a:rPr lang="en-US" altLang="zh-CN" sz="2800" b="1" dirty="0"/>
              <a:t>using JavaSE-1.7 with </a:t>
            </a:r>
            <a:r>
              <a:rPr lang="en-US" altLang="zh-CN" sz="2800" b="1" dirty="0" smtClean="0"/>
              <a:t>packages </a:t>
            </a:r>
            <a:r>
              <a:rPr lang="en-US" altLang="zh-CN" sz="2800" b="1" dirty="0" err="1" smtClean="0"/>
              <a:t>java.security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and </a:t>
            </a:r>
            <a:r>
              <a:rPr lang="en-US" altLang="zh-CN" sz="2800" b="1" dirty="0" err="1"/>
              <a:t>javax.crypto</a:t>
            </a:r>
            <a:r>
              <a:rPr lang="en-US" altLang="zh-CN" sz="2800" b="1" dirty="0"/>
              <a:t>, </a:t>
            </a:r>
            <a:r>
              <a:rPr lang="en-US" altLang="zh-CN" sz="2800" b="1" dirty="0" smtClean="0"/>
              <a:t>use </a:t>
            </a:r>
            <a:r>
              <a:rPr lang="en-US" altLang="zh-CN" sz="2800" b="1" dirty="0"/>
              <a:t>RSA </a:t>
            </a:r>
            <a:r>
              <a:rPr lang="en-US" altLang="zh-CN" sz="2800" b="1" dirty="0" smtClean="0"/>
              <a:t>to </a:t>
            </a:r>
            <a:r>
              <a:rPr lang="en-US" altLang="zh-CN" sz="2800" b="1" dirty="0"/>
              <a:t>do encryption/decryption and digital </a:t>
            </a:r>
            <a:r>
              <a:rPr lang="en-US" altLang="zh-CN" sz="2800" b="1" dirty="0" smtClean="0"/>
              <a:t>signature/verification</a:t>
            </a:r>
            <a:r>
              <a:rPr lang="en-US" altLang="zh-CN" sz="2800" b="1" dirty="0"/>
              <a:t>.</a:t>
            </a:r>
          </a:p>
          <a:p>
            <a:r>
              <a:rPr lang="en-US" altLang="zh-CN" b="1" dirty="0" smtClean="0"/>
              <a:t>Efficiency</a:t>
            </a:r>
          </a:p>
          <a:p>
            <a:pPr lvl="1"/>
            <a:r>
              <a:rPr lang="en-US" altLang="zh-CN" dirty="0" smtClean="0"/>
              <a:t>Channel Utilization</a:t>
            </a:r>
          </a:p>
          <a:p>
            <a:pPr lvl="1"/>
            <a:r>
              <a:rPr lang="en-US" altLang="zh-CN" dirty="0" smtClean="0"/>
              <a:t>Satisfaction ratio</a:t>
            </a:r>
          </a:p>
          <a:p>
            <a:pPr marL="342900" lvl="1" indent="-342900">
              <a:buChar char="•"/>
            </a:pPr>
            <a:r>
              <a:rPr lang="en-US" altLang="zh-CN" sz="3200" b="1" dirty="0" smtClean="0"/>
              <a:t>Overhead</a:t>
            </a:r>
            <a:endParaRPr lang="en-US" altLang="zh-CN" b="1" dirty="0" smtClean="0"/>
          </a:p>
          <a:p>
            <a:pPr lvl="1"/>
            <a:r>
              <a:rPr lang="en-US" altLang="zh-CN" dirty="0"/>
              <a:t>Computation overhead</a:t>
            </a:r>
          </a:p>
          <a:p>
            <a:pPr lvl="1"/>
            <a:r>
              <a:rPr lang="en-US" altLang="zh-CN" dirty="0"/>
              <a:t>Communication overhead</a:t>
            </a:r>
          </a:p>
        </p:txBody>
      </p:sp>
    </p:spTree>
    <p:extLst>
      <p:ext uri="{BB962C8B-B14F-4D97-AF65-F5344CB8AC3E}">
        <p14:creationId xmlns:p14="http://schemas.microsoft.com/office/powerpoint/2010/main" val="355760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8840"/>
            <a:ext cx="5614244" cy="37668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Computation Overhead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b="1" dirty="0" smtClean="0"/>
              <a:t>running environment </a:t>
            </a:r>
            <a:r>
              <a:rPr lang="en-US" altLang="zh-CN" b="1" dirty="0"/>
              <a:t>is Intel(R) Core(TM) i7 2.67GHz </a:t>
            </a:r>
            <a:r>
              <a:rPr lang="en-US" altLang="zh-CN" b="1" dirty="0" smtClean="0"/>
              <a:t>and Windows 7.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575566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j-lt"/>
              </a:rPr>
              <a:t>The computation overhead of each bidder is rather low.</a:t>
            </a:r>
            <a:endParaRPr lang="zh-CN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71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Communication Overhead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556792"/>
            <a:ext cx="5040560" cy="3401830"/>
          </a:xfrm>
        </p:spPr>
      </p:pic>
      <p:sp>
        <p:nvSpPr>
          <p:cNvPr id="5" name="TextBox 4"/>
          <p:cNvSpPr txBox="1"/>
          <p:nvPr/>
        </p:nvSpPr>
        <p:spPr>
          <a:xfrm>
            <a:off x="899592" y="5445224"/>
            <a:ext cx="766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j-lt"/>
              </a:rPr>
              <a:t>The communication overhead grows linearly with the number of bidders.</a:t>
            </a:r>
            <a:endParaRPr lang="zh-CN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41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Motivation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Preliminary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SPRING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SPRING with Multi-Channel Bids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Evaluation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345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/>
              <a:t>is the first </a:t>
            </a:r>
            <a:r>
              <a:rPr lang="en-US" altLang="zh-CN" dirty="0" smtClean="0">
                <a:solidFill>
                  <a:srgbClr val="FF0000"/>
                </a:solidFill>
              </a:rPr>
              <a:t>strategy-proof and </a:t>
            </a:r>
            <a:r>
              <a:rPr lang="en-US" altLang="zh-CN" dirty="0">
                <a:solidFill>
                  <a:srgbClr val="FF0000"/>
                </a:solidFill>
              </a:rPr>
              <a:t>privacy preserving</a:t>
            </a:r>
            <a:r>
              <a:rPr lang="en-US" altLang="zh-CN" dirty="0"/>
              <a:t> auction mechanism </a:t>
            </a:r>
            <a:r>
              <a:rPr lang="en-US" altLang="zh-CN" dirty="0" smtClean="0"/>
              <a:t>for spectrum </a:t>
            </a:r>
            <a:r>
              <a:rPr lang="en-US" altLang="zh-CN" dirty="0"/>
              <a:t>redistribution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SPRING guarantees </a:t>
            </a:r>
            <a:r>
              <a:rPr lang="en-US" altLang="zh-CN" dirty="0" smtClean="0">
                <a:solidFill>
                  <a:srgbClr val="FF0000"/>
                </a:solidFill>
              </a:rPr>
              <a:t>k-anonymous</a:t>
            </a:r>
            <a:r>
              <a:rPr lang="en-US" altLang="zh-CN" dirty="0" smtClean="0"/>
              <a:t> privacy protection both in single channel and multi-channel auctions.</a:t>
            </a:r>
          </a:p>
          <a:p>
            <a:r>
              <a:rPr lang="en-US" altLang="zh-CN" dirty="0"/>
              <a:t>We </a:t>
            </a:r>
            <a:r>
              <a:rPr lang="en-US" altLang="zh-CN" dirty="0" smtClean="0"/>
              <a:t>have implemented SPRING </a:t>
            </a:r>
            <a:r>
              <a:rPr lang="en-US" altLang="zh-CN" dirty="0"/>
              <a:t>and extensively </a:t>
            </a:r>
            <a:r>
              <a:rPr lang="en-US" altLang="zh-CN" dirty="0" smtClean="0"/>
              <a:t>evaluated </a:t>
            </a:r>
            <a:r>
              <a:rPr lang="en-US" altLang="zh-CN" dirty="0"/>
              <a:t>its performance.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70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12250" y="2967335"/>
            <a:ext cx="4519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52F6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Thank You!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52F6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261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178618" cy="4764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06028" y="5445224"/>
            <a:ext cx="8322634" cy="576064"/>
          </a:xfrm>
          <a:prstGeom prst="rect">
            <a:avLst/>
          </a:prstGeom>
          <a:noFill/>
          <a:ln w="57150">
            <a:solidFill>
              <a:srgbClr val="295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Spectrum Need Forecast ‐ Table of Results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652265"/>
            <a:ext cx="4686224" cy="37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3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Secondary Spectrum </a:t>
            </a:r>
            <a:r>
              <a:rPr lang="en-US" altLang="zh-CN" dirty="0" smtClean="0"/>
              <a:t>Market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435280" cy="5334000"/>
          </a:xfrm>
        </p:spPr>
        <p:txBody>
          <a:bodyPr/>
          <a:lstStyle/>
          <a:p>
            <a:r>
              <a:rPr lang="en-US" altLang="zh-CN" sz="2800" dirty="0"/>
              <a:t>Government</a:t>
            </a:r>
            <a:r>
              <a:rPr lang="en-US" altLang="zh-CN" dirty="0"/>
              <a:t>: static long term licenses</a:t>
            </a:r>
          </a:p>
          <a:p>
            <a:pPr lvl="1"/>
            <a:r>
              <a:rPr lang="en-US" altLang="zh-CN" sz="2400" dirty="0"/>
              <a:t>Radio spectrum </a:t>
            </a:r>
            <a:r>
              <a:rPr lang="en-US" altLang="zh-CN" sz="2400" dirty="0" smtClean="0"/>
              <a:t>is </a:t>
            </a:r>
            <a:r>
              <a:rPr lang="en-US" altLang="zh-CN" sz="2400" dirty="0"/>
              <a:t>not fully utilized</a:t>
            </a:r>
          </a:p>
          <a:p>
            <a:pPr lvl="1"/>
            <a:r>
              <a:rPr lang="en-US" altLang="zh-CN" sz="2400" dirty="0"/>
              <a:t>New wireless applications have to crowd into limited unlicensed bands</a:t>
            </a:r>
          </a:p>
          <a:p>
            <a:r>
              <a:rPr lang="en-US" altLang="zh-CN" sz="2800" dirty="0"/>
              <a:t>Need for Dynamic Spectrum </a:t>
            </a:r>
            <a:r>
              <a:rPr lang="en-US" altLang="zh-CN" sz="2800" dirty="0" smtClean="0"/>
              <a:t>Redistribution/ Auction</a:t>
            </a:r>
            <a:endParaRPr lang="zh-CN" altLang="en-US" sz="2800" dirty="0"/>
          </a:p>
          <a:p>
            <a:endParaRPr lang="zh-CN" altLang="en-US" dirty="0"/>
          </a:p>
        </p:txBody>
      </p:sp>
      <p:pic>
        <p:nvPicPr>
          <p:cNvPr id="6" name="Picture 2" descr="http://www.cio.com/images/content/articles/body/2012/09/fcc-wless-spectr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82364"/>
            <a:ext cx="2190446" cy="196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ectrum Brid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91"/>
          <a:stretch/>
        </p:blipFill>
        <p:spPr bwMode="auto">
          <a:xfrm>
            <a:off x="4860032" y="4509120"/>
            <a:ext cx="2648396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54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Traditional Spectrum Auctions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39006" y="1243330"/>
            <a:ext cx="8054975" cy="2905192"/>
            <a:chOff x="179512" y="3418685"/>
            <a:chExt cx="8796163" cy="3106659"/>
          </a:xfrm>
        </p:grpSpPr>
        <p:pic>
          <p:nvPicPr>
            <p:cNvPr id="5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010" y="3761711"/>
              <a:ext cx="2160240" cy="1716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370635"/>
              <a:ext cx="3805237" cy="88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Oval 5"/>
            <p:cNvSpPr/>
            <p:nvPr/>
          </p:nvSpPr>
          <p:spPr bwMode="auto">
            <a:xfrm>
              <a:off x="5364184" y="3572748"/>
              <a:ext cx="3611491" cy="268417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8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9980" y="4797152"/>
              <a:ext cx="808484" cy="80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6"/>
            <p:cNvSpPr/>
            <p:nvPr/>
          </p:nvSpPr>
          <p:spPr bwMode="auto">
            <a:xfrm>
              <a:off x="4622836" y="3572748"/>
              <a:ext cx="3611492" cy="268417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10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72" y="4060676"/>
              <a:ext cx="808484" cy="80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7"/>
            <p:cNvSpPr/>
            <p:nvPr/>
          </p:nvSpPr>
          <p:spPr bwMode="auto">
            <a:xfrm>
              <a:off x="3879901" y="3572748"/>
              <a:ext cx="3611492" cy="268417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12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326" y="4381500"/>
              <a:ext cx="808484" cy="80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6510" y="3811322"/>
              <a:ext cx="808484" cy="80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157" y="5202672"/>
              <a:ext cx="808484" cy="80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697" y="4086030"/>
              <a:ext cx="808484" cy="80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720" y="4966393"/>
              <a:ext cx="808484" cy="80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Straight Connector 14"/>
            <p:cNvCxnSpPr>
              <a:cxnSpLocks noChangeShapeType="1"/>
            </p:cNvCxnSpPr>
            <p:nvPr/>
          </p:nvCxnSpPr>
          <p:spPr bwMode="auto">
            <a:xfrm flipH="1">
              <a:off x="2843810" y="4086030"/>
              <a:ext cx="1440158" cy="1391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9"/>
            <p:cNvCxnSpPr>
              <a:cxnSpLocks noChangeShapeType="1"/>
              <a:stCxn id="11" idx="4"/>
            </p:cNvCxnSpPr>
            <p:nvPr/>
          </p:nvCxnSpPr>
          <p:spPr bwMode="auto">
            <a:xfrm flipH="1" flipV="1">
              <a:off x="2987824" y="6093296"/>
              <a:ext cx="2698220" cy="1631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Box 20"/>
            <p:cNvSpPr txBox="1">
              <a:spLocks noChangeArrowheads="1"/>
            </p:cNvSpPr>
            <p:nvPr/>
          </p:nvSpPr>
          <p:spPr bwMode="auto">
            <a:xfrm>
              <a:off x="1094379" y="3418685"/>
              <a:ext cx="15247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a typeface="楷体_GB2312" pitchFamily="49" charset="-122"/>
                </a:rPr>
                <a:t>Auctioneer</a:t>
              </a:r>
              <a:endParaRPr lang="zh-CN" altLang="en-US" sz="2000" b="1">
                <a:ea typeface="楷体_GB2312" pitchFamily="49" charset="-122"/>
              </a:endParaRPr>
            </a:p>
          </p:txBody>
        </p:sp>
        <p:sp>
          <p:nvSpPr>
            <p:cNvPr id="20" name="TextBox 21"/>
            <p:cNvSpPr txBox="1">
              <a:spLocks noChangeArrowheads="1"/>
            </p:cNvSpPr>
            <p:nvPr/>
          </p:nvSpPr>
          <p:spPr bwMode="auto">
            <a:xfrm>
              <a:off x="899592" y="6125234"/>
              <a:ext cx="13404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a typeface="楷体_GB2312" pitchFamily="49" charset="-122"/>
                </a:rPr>
                <a:t>Channels</a:t>
              </a:r>
              <a:endParaRPr lang="zh-CN" altLang="en-US" sz="2000" b="1">
                <a:ea typeface="楷体_GB2312" pitchFamily="49" charset="-122"/>
              </a:endParaRPr>
            </a:p>
          </p:txBody>
        </p:sp>
        <p:sp>
          <p:nvSpPr>
            <p:cNvPr id="21" name="TextBox 22"/>
            <p:cNvSpPr txBox="1">
              <a:spLocks noChangeArrowheads="1"/>
            </p:cNvSpPr>
            <p:nvPr/>
          </p:nvSpPr>
          <p:spPr bwMode="auto">
            <a:xfrm>
              <a:off x="4998881" y="4694459"/>
              <a:ext cx="1134678" cy="42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atin typeface="+mj-lt"/>
                  <a:ea typeface="楷体_GB2312" pitchFamily="49" charset="-122"/>
                </a:rPr>
                <a:t>Bidders</a:t>
              </a:r>
              <a:endParaRPr lang="zh-CN" altLang="en-US" sz="2000" b="1" dirty="0">
                <a:latin typeface="+mj-lt"/>
                <a:ea typeface="楷体_GB2312" pitchFamily="49" charset="-122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730782" y="4780309"/>
            <a:ext cx="75217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altLang="zh-CN" sz="2400" b="1" dirty="0">
                <a:latin typeface="+mj-lt"/>
              </a:rPr>
              <a:t>True valuations are sensitive information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400" b="1" dirty="0" smtClean="0">
                <a:latin typeface="+mj-lt"/>
              </a:rPr>
              <a:t>Corrupt auctioneer</a:t>
            </a:r>
          </a:p>
          <a:p>
            <a:pPr marL="514350" indent="-514350">
              <a:buFont typeface="+mj-lt"/>
              <a:buAutoNum type="alphaLcParenR"/>
            </a:pPr>
            <a:endParaRPr lang="zh-CN" altLang="en-US" sz="28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054" name="Picture 6" descr="C:\Users\Adeline\AppData\Local\Microsoft\Windows\Temporary Internet Files\Content.IE5\P506VQ5P\MC90035621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9" y="4633360"/>
            <a:ext cx="988639" cy="124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4780309"/>
            <a:ext cx="854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j-lt"/>
              </a:rPr>
              <a:t>Spectrum </a:t>
            </a:r>
            <a:r>
              <a:rPr lang="en-US" altLang="zh-CN" sz="2400" b="1" dirty="0">
                <a:latin typeface="+mj-lt"/>
              </a:rPr>
              <a:t>auction </a:t>
            </a:r>
            <a:r>
              <a:rPr lang="en-US" altLang="zh-CN" sz="2400" b="1" dirty="0" smtClean="0">
                <a:latin typeface="+mj-lt"/>
              </a:rPr>
              <a:t>mechanisms stimulate </a:t>
            </a:r>
            <a:r>
              <a:rPr lang="en-US" altLang="zh-CN" sz="2400" b="1" dirty="0">
                <a:latin typeface="+mj-lt"/>
              </a:rPr>
              <a:t>the bidders to truthfully reveal </a:t>
            </a:r>
            <a:r>
              <a:rPr lang="en-US" altLang="zh-CN" sz="2400" b="1" dirty="0" smtClean="0">
                <a:latin typeface="+mj-lt"/>
              </a:rPr>
              <a:t>their valuations </a:t>
            </a:r>
            <a:r>
              <a:rPr lang="en-US" altLang="zh-CN" sz="2400" b="1" dirty="0">
                <a:latin typeface="+mj-lt"/>
              </a:rPr>
              <a:t>of </a:t>
            </a:r>
            <a:r>
              <a:rPr lang="en-US" altLang="zh-CN" sz="2400" b="1" dirty="0" smtClean="0">
                <a:latin typeface="+mj-lt"/>
              </a:rPr>
              <a:t>spectrum/channels</a:t>
            </a:r>
            <a:r>
              <a:rPr lang="en-US" altLang="zh-CN" sz="2400" dirty="0" smtClean="0">
                <a:latin typeface="+mj-lt"/>
              </a:rPr>
              <a:t>.</a:t>
            </a:r>
            <a:endParaRPr lang="zh-CN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011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579296" cy="5334000"/>
          </a:xfrm>
        </p:spPr>
        <p:txBody>
          <a:bodyPr/>
          <a:lstStyle/>
          <a:p>
            <a:r>
              <a:rPr lang="en-US" altLang="zh-CN" sz="2800" dirty="0" smtClean="0"/>
              <a:t>Existing spectrum </a:t>
            </a:r>
            <a:r>
              <a:rPr lang="en-US" altLang="zh-CN" sz="2800" dirty="0"/>
              <a:t>auction mechanisms </a:t>
            </a:r>
            <a:r>
              <a:rPr lang="en-US" altLang="zh-CN" sz="2800" dirty="0" smtClean="0"/>
              <a:t>fail to protect bidders’ privacy.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Existing </a:t>
            </a:r>
            <a:r>
              <a:rPr lang="en-US" altLang="zh-CN" sz="2800" dirty="0"/>
              <a:t>privacy preserving </a:t>
            </a:r>
            <a:r>
              <a:rPr lang="en-US" altLang="zh-CN" sz="2800" dirty="0" smtClean="0"/>
              <a:t>auction mechanisms cannot </a:t>
            </a:r>
            <a:r>
              <a:rPr lang="en-US" altLang="zh-CN" sz="2800" dirty="0"/>
              <a:t>be directly applied to spectrum auctions.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897539" y="3692249"/>
            <a:ext cx="6975055" cy="2415045"/>
            <a:chOff x="693289" y="3823952"/>
            <a:chExt cx="6975055" cy="2415045"/>
          </a:xfrm>
        </p:grpSpPr>
        <p:pic>
          <p:nvPicPr>
            <p:cNvPr id="5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539" y="4604456"/>
              <a:ext cx="1080120" cy="1079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659" y="3940944"/>
              <a:ext cx="1080120" cy="1079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椭圆 3"/>
            <p:cNvSpPr/>
            <p:nvPr/>
          </p:nvSpPr>
          <p:spPr>
            <a:xfrm>
              <a:off x="1780306" y="3823952"/>
              <a:ext cx="1474825" cy="1357385"/>
            </a:xfrm>
            <a:prstGeom prst="ellipse">
              <a:avLst/>
            </a:prstGeom>
            <a:solidFill>
              <a:srgbClr val="7030A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69" y="5020518"/>
              <a:ext cx="1080120" cy="1079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椭圆 10"/>
            <p:cNvSpPr/>
            <p:nvPr/>
          </p:nvSpPr>
          <p:spPr>
            <a:xfrm>
              <a:off x="693289" y="4489115"/>
              <a:ext cx="1474825" cy="1357385"/>
            </a:xfrm>
            <a:prstGeom prst="ellipse">
              <a:avLst/>
            </a:prstGeom>
            <a:solidFill>
              <a:schemeClr val="accent1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222516" y="4881612"/>
              <a:ext cx="1474825" cy="1357385"/>
            </a:xfrm>
            <a:prstGeom prst="ellipse">
              <a:avLst/>
            </a:prstGeom>
            <a:solidFill>
              <a:schemeClr val="accent1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508105" y="4369049"/>
              <a:ext cx="504056" cy="470814"/>
            </a:xfrm>
            <a:prstGeom prst="ellipse">
              <a:avLst/>
            </a:prstGeom>
            <a:solidFill>
              <a:schemeClr val="accent1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6176" y="4419790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Channel 1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08105" y="4941522"/>
              <a:ext cx="504056" cy="470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6176" y="4992263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Channel 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62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6" y="2709932"/>
            <a:ext cx="1121225" cy="114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528" y="0"/>
            <a:ext cx="9468544" cy="990600"/>
          </a:xfrm>
        </p:spPr>
        <p:txBody>
          <a:bodyPr/>
          <a:lstStyle/>
          <a:p>
            <a:r>
              <a:rPr lang="en-US" altLang="zh-CN" sz="3600" dirty="0" smtClean="0"/>
              <a:t>Generic Strategy-Proof Spectrum Auction</a:t>
            </a:r>
            <a:endParaRPr lang="zh-CN" altLang="en-US" sz="3600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32" y="2202855"/>
            <a:ext cx="1080120" cy="107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47" y="1262893"/>
            <a:ext cx="1080120" cy="107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>
          <a:xfrm>
            <a:off x="1239994" y="1123987"/>
            <a:ext cx="1474825" cy="1357385"/>
          </a:xfrm>
          <a:prstGeom prst="ellipse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37" y="1941585"/>
            <a:ext cx="1080120" cy="107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 7"/>
          <p:cNvSpPr/>
          <p:nvPr/>
        </p:nvSpPr>
        <p:spPr>
          <a:xfrm>
            <a:off x="502582" y="2087514"/>
            <a:ext cx="1474825" cy="1357385"/>
          </a:xfrm>
          <a:prstGeom prst="ellipse">
            <a:avLst/>
          </a:prstGeom>
          <a:solidFill>
            <a:schemeClr val="accent1">
              <a:lumMod val="5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779784" y="1802680"/>
            <a:ext cx="1474825" cy="1357385"/>
          </a:xfrm>
          <a:prstGeom prst="ellipse">
            <a:avLst/>
          </a:prstGeom>
          <a:solidFill>
            <a:schemeClr val="accent1">
              <a:lumMod val="5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7" y="2578085"/>
            <a:ext cx="1475360" cy="1359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4379" y="2728440"/>
            <a:ext cx="68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j-lt"/>
              </a:rPr>
              <a:t>A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79059" y="1802679"/>
            <a:ext cx="68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</a:rPr>
              <a:t>B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45961" y="2535373"/>
            <a:ext cx="68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</a:rPr>
              <a:t>C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772" y="3444080"/>
            <a:ext cx="68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j-lt"/>
              </a:rPr>
              <a:t>D</a:t>
            </a:r>
            <a:endParaRPr lang="zh-CN" altLang="en-US" sz="24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1560" y="3849071"/>
                <a:ext cx="4259159" cy="1675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+mj-lt"/>
                  </a:rPr>
                  <a:t>={A, C},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   </m:t>
                        </m:r>
                        <m:r>
                          <a:rPr lang="en-US" altLang="zh-CN" sz="2800" b="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+mj-lt"/>
                  </a:rPr>
                  <a:t>={</a:t>
                </a:r>
                <a:r>
                  <a:rPr lang="en-US" altLang="zh-CN" sz="2800" dirty="0" smtClean="0">
                    <a:latin typeface="+mj-lt"/>
                  </a:rPr>
                  <a:t>B, D}</a:t>
                </a:r>
              </a:p>
              <a:p>
                <a:endParaRPr lang="en-US" altLang="zh-CN" dirty="0" smtClean="0">
                  <a:latin typeface="+mj-lt"/>
                </a:endParaRPr>
              </a:p>
              <a:p>
                <a:endParaRPr lang="en-US" altLang="zh-CN" dirty="0">
                  <a:latin typeface="+mj-lt"/>
                </a:endParaRPr>
              </a:p>
              <a:p>
                <a:endParaRPr lang="en-US" altLang="zh-CN" dirty="0">
                  <a:latin typeface="+mj-lt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849071"/>
                <a:ext cx="4259159" cy="1675972"/>
              </a:xfrm>
              <a:prstGeom prst="rect">
                <a:avLst/>
              </a:prstGeom>
              <a:blipFill rotWithShape="1">
                <a:blip r:embed="rId5"/>
                <a:stretch>
                  <a:fillRect t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5711" y="4252683"/>
                <a:ext cx="5833841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/>
                              <a:ea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=2×</m:t>
                      </m:r>
                      <m:r>
                        <a:rPr lang="en-US" altLang="zh-CN" sz="2800" b="0" i="0" smtClean="0">
                          <a:latin typeface="Cambria Math"/>
                          <a:ea typeface="Cambria Math"/>
                        </a:rPr>
                        <m:t>1=2</m:t>
                      </m:r>
                    </m:oMath>
                  </m:oMathPara>
                </a14:m>
                <a:endParaRPr lang="zh-CN" alt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11" y="4252683"/>
                <a:ext cx="5833841" cy="59881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44008" y="2221310"/>
                <a:ext cx="31683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=2,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=3, </m:t>
                      </m:r>
                    </m:oMath>
                  </m:oMathPara>
                </a14:m>
                <a:endParaRPr lang="en-US" altLang="zh-CN" sz="28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=1,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221310"/>
                <a:ext cx="3168352" cy="95410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4355976" y="1187138"/>
            <a:ext cx="4607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Four bidders are competing for one channel </a:t>
            </a:r>
            <a:endParaRPr lang="zh-CN" alt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55711" y="4796662"/>
                <a:ext cx="5862695" cy="598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/>
                              <a:ea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=2×</m:t>
                      </m:r>
                      <m:r>
                        <a:rPr lang="en-US" altLang="zh-CN" sz="2800" b="0" i="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US" altLang="zh-CN" sz="280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0" i="0" smtClean="0">
                          <a:latin typeface="Cambria Math"/>
                          <a:ea typeface="Cambria Math"/>
                        </a:rPr>
                        <m:t>6</m:t>
                      </m:r>
                    </m:oMath>
                  </m:oMathPara>
                </a14:m>
                <a:endParaRPr lang="zh-CN" alt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11" y="4796662"/>
                <a:ext cx="5862695" cy="59881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5711" y="5301208"/>
                <a:ext cx="7902603" cy="118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,  </m:t>
                    </m:r>
                  </m:oMath>
                </a14:m>
                <a:r>
                  <a:rPr lang="en-US" altLang="zh-CN" sz="2800" dirty="0" smtClean="0">
                    <a:latin typeface="+mj-lt"/>
                  </a:rPr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+mj-lt"/>
                  </a:rPr>
                  <a:t> </a:t>
                </a:r>
                <a:r>
                  <a:rPr lang="en-US" altLang="zh-CN" sz="2800" dirty="0" smtClean="0">
                    <a:latin typeface="+mj-lt"/>
                  </a:rPr>
                  <a:t>is the winning group. Both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zh-CN" sz="28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zh-CN" altLang="en-US" sz="2800" dirty="0" smtClean="0">
                    <a:latin typeface="+mj-lt"/>
                  </a:rPr>
                  <a:t> </a:t>
                </a:r>
                <a:r>
                  <a:rPr lang="en-US" altLang="zh-CN" sz="2800" dirty="0" smtClean="0">
                    <a:latin typeface="+mj-lt"/>
                  </a:rPr>
                  <a:t>are charged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CN" sz="2800" dirty="0" smtClean="0">
                    <a:latin typeface="+mj-lt"/>
                  </a:rPr>
                  <a:t>.</a:t>
                </a:r>
                <a:endParaRPr lang="zh-CN" alt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11" y="5301208"/>
                <a:ext cx="7902603" cy="1185902"/>
              </a:xfrm>
              <a:prstGeom prst="rect">
                <a:avLst/>
              </a:prstGeom>
              <a:blipFill rotWithShape="1">
                <a:blip r:embed="rId9"/>
                <a:stretch>
                  <a:fillRect t="-5155" b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30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9" grpId="0"/>
      <p:bldP spid="20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Motivation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Preliminary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SPRING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SPRING with Multi-Channel Bids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Evaluation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2000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 Preserving Encryption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19256" cy="5334000"/>
          </a:xfrm>
        </p:spPr>
        <p:txBody>
          <a:bodyPr/>
          <a:lstStyle/>
          <a:p>
            <a:r>
              <a:rPr lang="en-US" altLang="zh-CN" dirty="0" smtClean="0"/>
              <a:t>OPES </a:t>
            </a:r>
            <a:r>
              <a:rPr lang="en-US" altLang="zh-CN" dirty="0" smtClean="0">
                <a:solidFill>
                  <a:srgbClr val="FF0000"/>
                </a:solidFill>
              </a:rPr>
              <a:t>encrypts numeric data while preserving the order</a:t>
            </a:r>
            <a:r>
              <a:rPr lang="en-US" altLang="zh-CN" dirty="0" smtClean="0"/>
              <a:t>. It enables any comparison operation to be directly applied on the encrypted data.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57370" y="3501008"/>
                <a:ext cx="6628994" cy="594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𝛽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b="0" i="1" smtClean="0">
                              <a:latin typeface="Cambria Math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b="0" i="1" smtClean="0">
                              <a:latin typeface="Cambria Math"/>
                            </a:rPr>
                            <m:t>，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zh-CN" altLang="en-US" sz="28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…&lt;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70" y="3501008"/>
                <a:ext cx="6628994" cy="5948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67464" y="5068014"/>
                <a:ext cx="65189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𝛾</m:t>
                      </m:r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>
                              <a:latin typeface="Cambria Math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>
                              <a:latin typeface="Cambria Math"/>
                            </a:rPr>
                            <m:t>，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&lt;…&lt;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64" y="5068014"/>
                <a:ext cx="65189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箭头 5"/>
          <p:cNvSpPr/>
          <p:nvPr/>
        </p:nvSpPr>
        <p:spPr>
          <a:xfrm>
            <a:off x="3851920" y="4221088"/>
            <a:ext cx="576064" cy="72008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89016" y="4273932"/>
            <a:ext cx="135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+mj-lt"/>
              </a:rPr>
              <a:t>OPES</a:t>
            </a:r>
            <a:endParaRPr lang="zh-CN" alt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737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PPT_template_SJTU_blu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PPT_template_SJTU_blue</Template>
  <TotalTime>1281</TotalTime>
  <Words>599</Words>
  <Application>Microsoft Office PowerPoint</Application>
  <PresentationFormat>On-screen Show (4:3)</PresentationFormat>
  <Paragraphs>183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楷体_GB2312</vt:lpstr>
      <vt:lpstr>宋体</vt:lpstr>
      <vt:lpstr>Arial</vt:lpstr>
      <vt:lpstr>Cambria Math</vt:lpstr>
      <vt:lpstr>Times New Roman</vt:lpstr>
      <vt:lpstr>Wingdings</vt:lpstr>
      <vt:lpstr>PPT_template_SJTU_blue</vt:lpstr>
      <vt:lpstr>SPRING: A Strategy-Proof and Privacy Preserving Spectrum Auction Mechanism</vt:lpstr>
      <vt:lpstr>Outline </vt:lpstr>
      <vt:lpstr>Spectrum Need Forecast ‐ Table of Results</vt:lpstr>
      <vt:lpstr>Secondary Spectrum Market</vt:lpstr>
      <vt:lpstr>Traditional Spectrum Auctions</vt:lpstr>
      <vt:lpstr>Motivation</vt:lpstr>
      <vt:lpstr>Generic Strategy-Proof Spectrum Auction</vt:lpstr>
      <vt:lpstr>Outline</vt:lpstr>
      <vt:lpstr>Order Preserving Encryption </vt:lpstr>
      <vt:lpstr>Oblivious Transfer</vt:lpstr>
      <vt:lpstr>Outline</vt:lpstr>
      <vt:lpstr>SPRING</vt:lpstr>
      <vt:lpstr>Design Details - Step 1: Initialization</vt:lpstr>
      <vt:lpstr>Design Details - Step 2: Bidding </vt:lpstr>
      <vt:lpstr>Design Details - Step 3: Opening</vt:lpstr>
      <vt:lpstr>Message Flow in SPRING</vt:lpstr>
      <vt:lpstr>Analysis</vt:lpstr>
      <vt:lpstr>Outline</vt:lpstr>
      <vt:lpstr>Virtual Group</vt:lpstr>
      <vt:lpstr>Extension Details – Step 2: Bidding</vt:lpstr>
      <vt:lpstr>Extension Details – Step 3: Opening</vt:lpstr>
      <vt:lpstr>Outline</vt:lpstr>
      <vt:lpstr>Evaluation Setup</vt:lpstr>
      <vt:lpstr>Computation Overhead</vt:lpstr>
      <vt:lpstr>Communication Overhead</vt:lpstr>
      <vt:lpstr>Outline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SPRING: A Strategy-Proof and Privacy Preserving Spectrum Auction Mechanism</dc:title>
  <dc:creator>Adeline</dc:creator>
  <cp:lastModifiedBy>黄倩怡</cp:lastModifiedBy>
  <cp:revision>140</cp:revision>
  <dcterms:created xsi:type="dcterms:W3CDTF">2013-04-05T07:43:32Z</dcterms:created>
  <dcterms:modified xsi:type="dcterms:W3CDTF">2017-12-17T12:49:12Z</dcterms:modified>
</cp:coreProperties>
</file>