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6" r:id="rId3"/>
    <p:sldId id="258" r:id="rId4"/>
    <p:sldId id="259" r:id="rId5"/>
    <p:sldId id="260" r:id="rId6"/>
    <p:sldId id="261" r:id="rId7"/>
    <p:sldId id="262" r:id="rId8"/>
    <p:sldId id="265" r:id="rId9"/>
    <p:sldId id="263" r:id="rId10"/>
    <p:sldId id="269" r:id="rId11"/>
    <p:sldId id="274" r:id="rId12"/>
    <p:sldId id="264" r:id="rId13"/>
    <p:sldId id="273" r:id="rId14"/>
    <p:sldId id="267" r:id="rId15"/>
    <p:sldId id="272" r:id="rId16"/>
    <p:sldId id="279" r:id="rId17"/>
    <p:sldId id="281" r:id="rId18"/>
    <p:sldId id="287" r:id="rId19"/>
    <p:sldId id="277" r:id="rId20"/>
    <p:sldId id="280" r:id="rId21"/>
    <p:sldId id="282" r:id="rId22"/>
    <p:sldId id="283" r:id="rId23"/>
    <p:sldId id="284" r:id="rId24"/>
    <p:sldId id="285" r:id="rId25"/>
    <p:sldId id="286" r:id="rId26"/>
    <p:sldId id="275" r:id="rId27"/>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22" autoAdjust="0"/>
  </p:normalViewPr>
  <p:slideViewPr>
    <p:cSldViewPr snapToGrid="0">
      <p:cViewPr varScale="1">
        <p:scale>
          <a:sx n="70" d="100"/>
          <a:sy n="70" d="100"/>
        </p:scale>
        <p:origin x="2118" y="72"/>
      </p:cViewPr>
      <p:guideLst/>
    </p:cSldViewPr>
  </p:slideViewPr>
  <p:notesTextViewPr>
    <p:cViewPr>
      <p:scale>
        <a:sx n="3" d="2"/>
        <a:sy n="3" d="2"/>
      </p:scale>
      <p:origin x="0" y="0"/>
    </p:cViewPr>
  </p:notesTextViewPr>
  <p:notesViewPr>
    <p:cSldViewPr snapToGrid="0">
      <p:cViewPr varScale="1">
        <p:scale>
          <a:sx n="70" d="100"/>
          <a:sy n="70" d="100"/>
        </p:scale>
        <p:origin x="23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Research\Battery-free%20sensing%20platform\Paper\InfoCom\Figures\figure%206&amp;8&amp;9.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Research\Battery-free%20sensing%20platform\Paper\InfoCom\Figures\figure%206&amp;8&amp;9.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2" Type="http://schemas.openxmlformats.org/officeDocument/2006/relationships/oleObject" Target="file:///D:\Research\Battery-free%20sensing%20platform\Paper\InfoCom\Figures\figure%206&amp;8&amp;9+evaluation.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1" Type="http://schemas.openxmlformats.org/officeDocument/2006/relationships/oleObject" Target="file:///D:\Research\Battery-free%20sensing%20platform\Paper\InfoCom\Figures\figure%206&amp;8&amp;9+evalu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30353953359664"/>
          <c:y val="0.11464229651129455"/>
          <c:w val="0.68335236849387437"/>
          <c:h val="0.73745128745400834"/>
        </c:manualLayout>
      </c:layout>
      <c:lineChart>
        <c:grouping val="standard"/>
        <c:varyColors val="0"/>
        <c:ser>
          <c:idx val="0"/>
          <c:order val="0"/>
          <c:tx>
            <c:strRef>
              <c:f>figure6!$G$2</c:f>
              <c:strCache>
                <c:ptCount val="1"/>
                <c:pt idx="0">
                  <c:v>8 Bytes</c:v>
                </c:pt>
              </c:strCache>
            </c:strRef>
          </c:tx>
          <c:marker>
            <c:symbol val="diamond"/>
            <c:size val="10"/>
          </c:marker>
          <c:cat>
            <c:strRef>
              <c:f>figure6!$H$1:$K$1</c:f>
              <c:strCache>
                <c:ptCount val="4"/>
                <c:pt idx="0">
                  <c:v>Stand</c:v>
                </c:pt>
                <c:pt idx="1">
                  <c:v>Walk slowly</c:v>
                </c:pt>
                <c:pt idx="2">
                  <c:v>Walk normally</c:v>
                </c:pt>
                <c:pt idx="3">
                  <c:v>Jog</c:v>
                </c:pt>
              </c:strCache>
            </c:strRef>
          </c:cat>
          <c:val>
            <c:numRef>
              <c:f>figure6!$H$2:$K$2</c:f>
              <c:numCache>
                <c:formatCode>0.00_ </c:formatCode>
                <c:ptCount val="4"/>
                <c:pt idx="0">
                  <c:v>0.98522167487684731</c:v>
                </c:pt>
                <c:pt idx="1">
                  <c:v>0.63552589768033052</c:v>
                </c:pt>
                <c:pt idx="2">
                  <c:v>0.569313976658127</c:v>
                </c:pt>
                <c:pt idx="3">
                  <c:v>0.42799999999999999</c:v>
                </c:pt>
              </c:numCache>
            </c:numRef>
          </c:val>
          <c:smooth val="0"/>
        </c:ser>
        <c:ser>
          <c:idx val="1"/>
          <c:order val="1"/>
          <c:tx>
            <c:strRef>
              <c:f>figure6!$G$3</c:f>
              <c:strCache>
                <c:ptCount val="1"/>
                <c:pt idx="0">
                  <c:v>16 Bytes</c:v>
                </c:pt>
              </c:strCache>
            </c:strRef>
          </c:tx>
          <c:marker>
            <c:symbol val="square"/>
            <c:size val="9"/>
          </c:marker>
          <c:cat>
            <c:strRef>
              <c:f>figure6!$H$1:$K$1</c:f>
              <c:strCache>
                <c:ptCount val="4"/>
                <c:pt idx="0">
                  <c:v>Stand</c:v>
                </c:pt>
                <c:pt idx="1">
                  <c:v>Walk slowly</c:v>
                </c:pt>
                <c:pt idx="2">
                  <c:v>Walk normally</c:v>
                </c:pt>
                <c:pt idx="3">
                  <c:v>Jog</c:v>
                </c:pt>
              </c:strCache>
            </c:strRef>
          </c:cat>
          <c:val>
            <c:numRef>
              <c:f>figure6!$H$3:$K$3</c:f>
              <c:numCache>
                <c:formatCode>0.00_ </c:formatCode>
                <c:ptCount val="4"/>
                <c:pt idx="0">
                  <c:v>0.98765432098765427</c:v>
                </c:pt>
                <c:pt idx="1">
                  <c:v>0.50424787606196897</c:v>
                </c:pt>
                <c:pt idx="2">
                  <c:v>0.44505494505494503</c:v>
                </c:pt>
                <c:pt idx="3">
                  <c:v>0.3735</c:v>
                </c:pt>
              </c:numCache>
            </c:numRef>
          </c:val>
          <c:smooth val="0"/>
        </c:ser>
        <c:ser>
          <c:idx val="2"/>
          <c:order val="2"/>
          <c:tx>
            <c:strRef>
              <c:f>figure6!$G$4</c:f>
              <c:strCache>
                <c:ptCount val="1"/>
                <c:pt idx="0">
                  <c:v>32 Bytes</c:v>
                </c:pt>
              </c:strCache>
            </c:strRef>
          </c:tx>
          <c:marker>
            <c:symbol val="triangle"/>
            <c:size val="9"/>
          </c:marker>
          <c:cat>
            <c:strRef>
              <c:f>figure6!$H$1:$K$1</c:f>
              <c:strCache>
                <c:ptCount val="4"/>
                <c:pt idx="0">
                  <c:v>Stand</c:v>
                </c:pt>
                <c:pt idx="1">
                  <c:v>Walk slowly</c:v>
                </c:pt>
                <c:pt idx="2">
                  <c:v>Walk normally</c:v>
                </c:pt>
                <c:pt idx="3">
                  <c:v>Jog</c:v>
                </c:pt>
              </c:strCache>
            </c:strRef>
          </c:cat>
          <c:val>
            <c:numRef>
              <c:f>figure6!$H$4:$K$4</c:f>
              <c:numCache>
                <c:formatCode>0.00_ </c:formatCode>
                <c:ptCount val="4"/>
                <c:pt idx="0">
                  <c:v>0.964785335262904</c:v>
                </c:pt>
                <c:pt idx="1">
                  <c:v>0.34849999999999998</c:v>
                </c:pt>
                <c:pt idx="2">
                  <c:v>0.26759860209685471</c:v>
                </c:pt>
                <c:pt idx="3">
                  <c:v>0.22627372627372627</c:v>
                </c:pt>
              </c:numCache>
            </c:numRef>
          </c:val>
          <c:smooth val="0"/>
        </c:ser>
        <c:ser>
          <c:idx val="3"/>
          <c:order val="3"/>
          <c:tx>
            <c:strRef>
              <c:f>figure6!$G$5</c:f>
              <c:strCache>
                <c:ptCount val="1"/>
                <c:pt idx="0">
                  <c:v>64 Bytes</c:v>
                </c:pt>
              </c:strCache>
            </c:strRef>
          </c:tx>
          <c:marker>
            <c:symbol val="circle"/>
            <c:size val="9"/>
          </c:marker>
          <c:cat>
            <c:strRef>
              <c:f>figure6!$H$1:$K$1</c:f>
              <c:strCache>
                <c:ptCount val="4"/>
                <c:pt idx="0">
                  <c:v>Stand</c:v>
                </c:pt>
                <c:pt idx="1">
                  <c:v>Walk slowly</c:v>
                </c:pt>
                <c:pt idx="2">
                  <c:v>Walk normally</c:v>
                </c:pt>
                <c:pt idx="3">
                  <c:v>Jog</c:v>
                </c:pt>
              </c:strCache>
            </c:strRef>
          </c:cat>
          <c:val>
            <c:numRef>
              <c:f>figure6!$H$5:$K$5</c:f>
              <c:numCache>
                <c:formatCode>0.00_ </c:formatCode>
                <c:ptCount val="4"/>
                <c:pt idx="0">
                  <c:v>0.96852300242130751</c:v>
                </c:pt>
                <c:pt idx="1">
                  <c:v>0.31535066208925944</c:v>
                </c:pt>
                <c:pt idx="2">
                  <c:v>0.18790604697651175</c:v>
                </c:pt>
                <c:pt idx="3">
                  <c:v>5.9197651663405085E-2</c:v>
                </c:pt>
              </c:numCache>
            </c:numRef>
          </c:val>
          <c:smooth val="0"/>
        </c:ser>
        <c:dLbls>
          <c:showLegendKey val="0"/>
          <c:showVal val="0"/>
          <c:showCatName val="0"/>
          <c:showSerName val="0"/>
          <c:showPercent val="0"/>
          <c:showBubbleSize val="0"/>
        </c:dLbls>
        <c:marker val="1"/>
        <c:smooth val="0"/>
        <c:axId val="340096200"/>
        <c:axId val="340092672"/>
      </c:lineChart>
      <c:catAx>
        <c:axId val="340096200"/>
        <c:scaling>
          <c:orientation val="minMax"/>
        </c:scaling>
        <c:delete val="0"/>
        <c:axPos val="t"/>
        <c:minorGridlines/>
        <c:numFmt formatCode="General" sourceLinked="0"/>
        <c:majorTickMark val="out"/>
        <c:minorTickMark val="in"/>
        <c:tickLblPos val="high"/>
        <c:txPr>
          <a:bodyPr/>
          <a:lstStyle/>
          <a:p>
            <a:pPr>
              <a:defRPr baseline="0"/>
            </a:pPr>
            <a:endParaRPr lang="zh-CN"/>
          </a:p>
        </c:txPr>
        <c:crossAx val="340092672"/>
        <c:crosses val="autoZero"/>
        <c:auto val="1"/>
        <c:lblAlgn val="ctr"/>
        <c:lblOffset val="100"/>
        <c:noMultiLvlLbl val="0"/>
      </c:catAx>
      <c:valAx>
        <c:axId val="340092672"/>
        <c:scaling>
          <c:logBase val="2"/>
          <c:orientation val="maxMin"/>
        </c:scaling>
        <c:delete val="1"/>
        <c:axPos val="l"/>
        <c:majorGridlines/>
        <c:title>
          <c:tx>
            <c:rich>
              <a:bodyPr rot="-5400000" vert="horz"/>
              <a:lstStyle/>
              <a:p>
                <a:pPr>
                  <a:defRPr/>
                </a:pPr>
                <a:r>
                  <a:rPr lang="en-US"/>
                  <a:t>Packet</a:t>
                </a:r>
                <a:r>
                  <a:rPr lang="en-US" baseline="0"/>
                  <a:t> Error Rate</a:t>
                </a:r>
                <a:endParaRPr lang="zh-CN"/>
              </a:p>
            </c:rich>
          </c:tx>
          <c:layout>
            <c:manualLayout>
              <c:xMode val="edge"/>
              <c:yMode val="edge"/>
              <c:x val="2.0678298611111107E-2"/>
              <c:y val="0.30329305555555558"/>
            </c:manualLayout>
          </c:layout>
          <c:overlay val="0"/>
        </c:title>
        <c:numFmt formatCode="0.00_ " sourceLinked="0"/>
        <c:majorTickMark val="out"/>
        <c:minorTickMark val="none"/>
        <c:tickLblPos val="nextTo"/>
        <c:crossAx val="340096200"/>
        <c:crosses val="autoZero"/>
        <c:crossBetween val="between"/>
      </c:valAx>
    </c:plotArea>
    <c:legend>
      <c:legendPos val="r"/>
      <c:layout>
        <c:manualLayout>
          <c:xMode val="edge"/>
          <c:yMode val="edge"/>
          <c:x val="0.2748511208576998"/>
          <c:y val="0.13105115740740741"/>
          <c:w val="0.2828819400769792"/>
          <c:h val="0.27963518991611985"/>
        </c:manualLayout>
      </c:layout>
      <c:overlay val="0"/>
    </c:legend>
    <c:plotVisOnly val="1"/>
    <c:dispBlanksAs val="gap"/>
    <c:showDLblsOverMax val="0"/>
  </c:chart>
  <c:spPr>
    <a:ln>
      <a:noFill/>
    </a:ln>
  </c:spPr>
  <c:txPr>
    <a:bodyPr/>
    <a:lstStyle/>
    <a:p>
      <a:pPr>
        <a:defRPr sz="1800" baseline="0">
          <a:latin typeface="Times New Roman" panose="02020603050405020304" pitchFamily="18" charset="0"/>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4098350694444448"/>
          <c:y val="0.13901250000000001"/>
          <c:w val="0.73891460537129827"/>
          <c:h val="0.67827199053145493"/>
        </c:manualLayout>
      </c:layout>
      <c:scatterChart>
        <c:scatterStyle val="smoothMarker"/>
        <c:varyColors val="0"/>
        <c:ser>
          <c:idx val="0"/>
          <c:order val="0"/>
          <c:tx>
            <c:strRef>
              <c:f>figure9!$AB$1</c:f>
              <c:strCache>
                <c:ptCount val="1"/>
                <c:pt idx="0">
                  <c:v>Standing</c:v>
                </c:pt>
              </c:strCache>
            </c:strRef>
          </c:tx>
          <c:spPr>
            <a:ln w="19050" cap="rnd">
              <a:solidFill>
                <a:schemeClr val="accent1">
                  <a:shade val="65000"/>
                </a:schemeClr>
              </a:solidFill>
              <a:round/>
            </a:ln>
            <a:effectLst/>
          </c:spPr>
          <c:marker>
            <c:symbol val="circle"/>
            <c:size val="7"/>
            <c:spPr>
              <a:solidFill>
                <a:schemeClr val="accent1">
                  <a:shade val="65000"/>
                </a:schemeClr>
              </a:solidFill>
              <a:ln w="9525">
                <a:solidFill>
                  <a:schemeClr val="accent1">
                    <a:shade val="65000"/>
                  </a:schemeClr>
                </a:solidFill>
              </a:ln>
              <a:effectLst/>
            </c:spPr>
          </c:marker>
          <c:xVal>
            <c:numRef>
              <c:f>figure9!$AA$2:$AA$35</c:f>
              <c:numCache>
                <c:formatCode>General</c:formatCode>
                <c:ptCount val="3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numCache>
            </c:numRef>
          </c:xVal>
          <c:yVal>
            <c:numRef>
              <c:f>figure9!$AB$2:$AB$35</c:f>
              <c:numCache>
                <c:formatCode>General</c:formatCode>
                <c:ptCount val="34"/>
                <c:pt idx="0">
                  <c:v>0</c:v>
                </c:pt>
                <c:pt idx="1">
                  <c:v>0.98749999999994664</c:v>
                </c:pt>
                <c:pt idx="2">
                  <c:v>0.99999999999994527</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numCache>
            </c:numRef>
          </c:yVal>
          <c:smooth val="1"/>
        </c:ser>
        <c:ser>
          <c:idx val="2"/>
          <c:order val="1"/>
          <c:tx>
            <c:strRef>
              <c:f>figure9!$AD$1</c:f>
              <c:strCache>
                <c:ptCount val="1"/>
                <c:pt idx="0">
                  <c:v>Walking</c:v>
                </c:pt>
              </c:strCache>
            </c:strRef>
          </c:tx>
          <c:spPr>
            <a:ln w="19050" cap="rnd">
              <a:solidFill>
                <a:schemeClr val="accent1">
                  <a:tint val="65000"/>
                </a:schemeClr>
              </a:solidFill>
              <a:round/>
            </a:ln>
            <a:effectLst/>
          </c:spPr>
          <c:marker>
            <c:symbol val="triangle"/>
            <c:size val="7"/>
            <c:spPr>
              <a:solidFill>
                <a:schemeClr val="accent1">
                  <a:tint val="65000"/>
                </a:schemeClr>
              </a:solidFill>
              <a:ln w="9525">
                <a:solidFill>
                  <a:schemeClr val="accent1">
                    <a:tint val="65000"/>
                  </a:schemeClr>
                </a:solidFill>
              </a:ln>
              <a:effectLst/>
            </c:spPr>
          </c:marker>
          <c:xVal>
            <c:numRef>
              <c:f>figure9!$AA$2:$AA$35</c:f>
              <c:numCache>
                <c:formatCode>General</c:formatCode>
                <c:ptCount val="3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numCache>
            </c:numRef>
          </c:xVal>
          <c:yVal>
            <c:numRef>
              <c:f>figure9!$AD$2:$AD$35</c:f>
              <c:numCache>
                <c:formatCode>General</c:formatCode>
                <c:ptCount val="34"/>
                <c:pt idx="0">
                  <c:v>0</c:v>
                </c:pt>
                <c:pt idx="1">
                  <c:v>0.59371492704825812</c:v>
                </c:pt>
                <c:pt idx="2">
                  <c:v>0.73288439955106333</c:v>
                </c:pt>
                <c:pt idx="3">
                  <c:v>0.84062850729517058</c:v>
                </c:pt>
                <c:pt idx="4">
                  <c:v>0.88888888888888529</c:v>
                </c:pt>
                <c:pt idx="5">
                  <c:v>0.93041526374859329</c:v>
                </c:pt>
                <c:pt idx="6">
                  <c:v>0.95286195286194897</c:v>
                </c:pt>
                <c:pt idx="7">
                  <c:v>0.95959595959595567</c:v>
                </c:pt>
                <c:pt idx="8">
                  <c:v>0.96632996632996238</c:v>
                </c:pt>
                <c:pt idx="9">
                  <c:v>0.96969696969696573</c:v>
                </c:pt>
                <c:pt idx="10">
                  <c:v>0.978675645342308</c:v>
                </c:pt>
                <c:pt idx="11">
                  <c:v>0.9854096520763147</c:v>
                </c:pt>
                <c:pt idx="12">
                  <c:v>0.99102132435465362</c:v>
                </c:pt>
                <c:pt idx="13">
                  <c:v>0.99326599326598919</c:v>
                </c:pt>
                <c:pt idx="14">
                  <c:v>0.99326599326598919</c:v>
                </c:pt>
                <c:pt idx="15">
                  <c:v>0.99438832772165697</c:v>
                </c:pt>
                <c:pt idx="16">
                  <c:v>0.99663299663299254</c:v>
                </c:pt>
                <c:pt idx="17">
                  <c:v>0.99663299663299254</c:v>
                </c:pt>
                <c:pt idx="18">
                  <c:v>0.99775533108866032</c:v>
                </c:pt>
                <c:pt idx="19">
                  <c:v>0.99775533108866032</c:v>
                </c:pt>
                <c:pt idx="20">
                  <c:v>0.99775533108866032</c:v>
                </c:pt>
                <c:pt idx="21">
                  <c:v>0.99775533108866032</c:v>
                </c:pt>
                <c:pt idx="22">
                  <c:v>0.99887766554432811</c:v>
                </c:pt>
                <c:pt idx="23">
                  <c:v>0.99887766554432811</c:v>
                </c:pt>
                <c:pt idx="24">
                  <c:v>0.99999999999999589</c:v>
                </c:pt>
              </c:numCache>
            </c:numRef>
          </c:yVal>
          <c:smooth val="1"/>
        </c:ser>
        <c:dLbls>
          <c:showLegendKey val="0"/>
          <c:showVal val="0"/>
          <c:showCatName val="0"/>
          <c:showSerName val="0"/>
          <c:showPercent val="0"/>
          <c:showBubbleSize val="0"/>
        </c:dLbls>
        <c:axId val="388280624"/>
        <c:axId val="388279448"/>
      </c:scatterChart>
      <c:valAx>
        <c:axId val="388280624"/>
        <c:scaling>
          <c:orientation val="minMax"/>
          <c:max val="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600">
                    <a:solidFill>
                      <a:sysClr val="windowText" lastClr="000000"/>
                    </a:solidFill>
                    <a:latin typeface="Times New Roman" panose="02020603050405020304" pitchFamily="18" charset="0"/>
                    <a:cs typeface="Times New Roman" panose="02020603050405020304" pitchFamily="18" charset="0"/>
                  </a:rPr>
                  <a:t>Number of duplicate transmissions</a:t>
                </a:r>
              </a:p>
            </c:rich>
          </c:tx>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388279448"/>
        <c:crosses val="autoZero"/>
        <c:crossBetween val="midCat"/>
      </c:valAx>
      <c:valAx>
        <c:axId val="388279448"/>
        <c:scaling>
          <c:orientation val="minMax"/>
          <c:max val="1"/>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200" b="1">
                    <a:solidFill>
                      <a:sysClr val="windowText" lastClr="000000"/>
                    </a:solidFill>
                    <a:latin typeface="Times New Roman" panose="02020603050405020304" pitchFamily="18" charset="0"/>
                    <a:cs typeface="Times New Roman" panose="02020603050405020304" pitchFamily="18" charset="0"/>
                  </a:rPr>
                  <a:t>CDF</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388280624"/>
        <c:crosses val="autoZero"/>
        <c:crossBetween val="midCat"/>
      </c:valAx>
      <c:spPr>
        <a:noFill/>
        <a:ln>
          <a:noFill/>
        </a:ln>
        <a:effectLst/>
      </c:spPr>
    </c:plotArea>
    <c:legend>
      <c:legendPos val="r"/>
      <c:layout>
        <c:manualLayout>
          <c:xMode val="edge"/>
          <c:yMode val="edge"/>
          <c:x val="0.55543341508540944"/>
          <c:y val="0.60121776748805844"/>
          <c:w val="0.29649860160922509"/>
          <c:h val="0.1384222222222222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413760618738597"/>
          <c:y val="0.15906918116088167"/>
          <c:w val="0.82618936805318954"/>
          <c:h val="0.6702607858886519"/>
        </c:manualLayout>
      </c:layout>
      <c:lineChart>
        <c:grouping val="standard"/>
        <c:varyColors val="0"/>
        <c:ser>
          <c:idx val="1"/>
          <c:order val="0"/>
          <c:tx>
            <c:strRef>
              <c:f>Evalutation!$N$12</c:f>
              <c:strCache>
                <c:ptCount val="1"/>
                <c:pt idx="0">
                  <c:v>Complete</c:v>
                </c:pt>
              </c:strCache>
            </c:strRef>
          </c:tx>
          <c:spPr>
            <a:ln>
              <a:solidFill>
                <a:srgbClr val="FF0000"/>
              </a:solidFill>
            </a:ln>
          </c:spPr>
          <c:marker>
            <c:symbol val="square"/>
            <c:size val="14"/>
            <c:spPr>
              <a:solidFill>
                <a:srgbClr val="FF0000"/>
              </a:solidFill>
              <a:ln>
                <a:solidFill>
                  <a:srgbClr val="FF0000"/>
                </a:solidFill>
              </a:ln>
            </c:spPr>
          </c:marker>
          <c:cat>
            <c:strRef>
              <c:f>Evalutation!$L$13:$L$15</c:f>
              <c:strCache>
                <c:ptCount val="3"/>
                <c:pt idx="0">
                  <c:v>1step/s</c:v>
                </c:pt>
                <c:pt idx="1">
                  <c:v>2steps/s</c:v>
                </c:pt>
                <c:pt idx="2">
                  <c:v>3steps/s</c:v>
                </c:pt>
              </c:strCache>
            </c:strRef>
          </c:cat>
          <c:val>
            <c:numRef>
              <c:f>Evalutation!$N$13:$N$15</c:f>
              <c:numCache>
                <c:formatCode>General</c:formatCode>
                <c:ptCount val="3"/>
                <c:pt idx="0">
                  <c:v>0.29249916483641453</c:v>
                </c:pt>
                <c:pt idx="1">
                  <c:v>0.1742896667608225</c:v>
                </c:pt>
                <c:pt idx="2">
                  <c:v>5.4907966760259788E-2</c:v>
                </c:pt>
              </c:numCache>
            </c:numRef>
          </c:val>
          <c:smooth val="0"/>
        </c:ser>
        <c:ser>
          <c:idx val="0"/>
          <c:order val="1"/>
          <c:tx>
            <c:strRef>
              <c:f>Evalutation!$M$12</c:f>
              <c:strCache>
                <c:ptCount val="1"/>
                <c:pt idx="0">
                  <c:v>Sequential</c:v>
                </c:pt>
              </c:strCache>
            </c:strRef>
          </c:tx>
          <c:marker>
            <c:symbol val="diamond"/>
            <c:size val="14"/>
          </c:marker>
          <c:cat>
            <c:strRef>
              <c:f>Evalutation!$L$13:$L$15</c:f>
              <c:strCache>
                <c:ptCount val="3"/>
                <c:pt idx="0">
                  <c:v>1step/s</c:v>
                </c:pt>
                <c:pt idx="1">
                  <c:v>2steps/s</c:v>
                </c:pt>
                <c:pt idx="2">
                  <c:v>3steps/s</c:v>
                </c:pt>
              </c:strCache>
            </c:strRef>
          </c:cat>
          <c:val>
            <c:numRef>
              <c:f>Evalutation!$M$13:$M$15</c:f>
              <c:numCache>
                <c:formatCode>General</c:formatCode>
                <c:ptCount val="3"/>
                <c:pt idx="0">
                  <c:v>0.35875245855577398</c:v>
                </c:pt>
                <c:pt idx="1">
                  <c:v>0.27319021467798305</c:v>
                </c:pt>
                <c:pt idx="2">
                  <c:v>0.11527377521613832</c:v>
                </c:pt>
              </c:numCache>
            </c:numRef>
          </c:val>
          <c:smooth val="0"/>
        </c:ser>
        <c:ser>
          <c:idx val="2"/>
          <c:order val="3"/>
          <c:tx>
            <c:strRef>
              <c:f>Evalutation!$O$12</c:f>
              <c:strCache>
                <c:ptCount val="1"/>
                <c:pt idx="0">
                  <c:v>Linear</c:v>
                </c:pt>
              </c:strCache>
            </c:strRef>
          </c:tx>
          <c:spPr>
            <a:ln w="44450">
              <a:solidFill>
                <a:srgbClr val="00B050"/>
              </a:solidFill>
            </a:ln>
          </c:spPr>
          <c:marker>
            <c:symbol val="triangle"/>
            <c:size val="14"/>
            <c:spPr>
              <a:solidFill>
                <a:srgbClr val="00B050"/>
              </a:solidFill>
              <a:ln>
                <a:solidFill>
                  <a:srgbClr val="00B050"/>
                </a:solidFill>
              </a:ln>
            </c:spPr>
          </c:marker>
          <c:cat>
            <c:strRef>
              <c:f>Evalutation!$L$13:$L$15</c:f>
              <c:strCache>
                <c:ptCount val="3"/>
                <c:pt idx="0">
                  <c:v>1step/s</c:v>
                </c:pt>
                <c:pt idx="1">
                  <c:v>2steps/s</c:v>
                </c:pt>
                <c:pt idx="2">
                  <c:v>3steps/s</c:v>
                </c:pt>
              </c:strCache>
            </c:strRef>
          </c:cat>
          <c:val>
            <c:numRef>
              <c:f>Evalutation!$O$13:$O$15</c:f>
              <c:numCache>
                <c:formatCode>General</c:formatCode>
                <c:ptCount val="3"/>
                <c:pt idx="0">
                  <c:v>0.38418885795197638</c:v>
                </c:pt>
                <c:pt idx="1">
                  <c:v>0.33120368004088935</c:v>
                </c:pt>
                <c:pt idx="2">
                  <c:v>0.27163636363636362</c:v>
                </c:pt>
              </c:numCache>
            </c:numRef>
          </c:val>
          <c:smooth val="0"/>
        </c:ser>
        <c:dLbls>
          <c:showLegendKey val="0"/>
          <c:showVal val="0"/>
          <c:showCatName val="0"/>
          <c:showSerName val="0"/>
          <c:showPercent val="0"/>
          <c:showBubbleSize val="0"/>
        </c:dLbls>
        <c:marker val="1"/>
        <c:smooth val="0"/>
        <c:axId val="340089928"/>
        <c:axId val="340093456"/>
        <c:extLst>
          <c:ext xmlns:c15="http://schemas.microsoft.com/office/drawing/2012/chart" uri="{02D57815-91ED-43cb-92C2-25804820EDAC}">
            <c15:filteredLineSeries>
              <c15:ser>
                <c:idx val="3"/>
                <c:order val="2"/>
                <c:tx>
                  <c:strRef>
                    <c:extLst>
                      <c:ext uri="{02D57815-91ED-43cb-92C2-25804820EDAC}">
                        <c15:formulaRef>
                          <c15:sqref>Evalutation!$P$12</c15:sqref>
                        </c15:formulaRef>
                      </c:ext>
                    </c:extLst>
                    <c:strCache>
                      <c:ptCount val="1"/>
                      <c:pt idx="0">
                        <c:v>Random</c:v>
                      </c:pt>
                    </c:strCache>
                  </c:strRef>
                </c:tx>
                <c:marker>
                  <c:symbol val="circle"/>
                  <c:size val="8"/>
                </c:marker>
                <c:cat>
                  <c:strRef>
                    <c:extLst>
                      <c:ext uri="{02D57815-91ED-43cb-92C2-25804820EDAC}">
                        <c15:formulaRef>
                          <c15:sqref>Evalutation!$L$13:$L$15</c15:sqref>
                        </c15:formulaRef>
                      </c:ext>
                    </c:extLst>
                    <c:strCache>
                      <c:ptCount val="3"/>
                      <c:pt idx="0">
                        <c:v>1step/s</c:v>
                      </c:pt>
                      <c:pt idx="1">
                        <c:v>2steps/s</c:v>
                      </c:pt>
                      <c:pt idx="2">
                        <c:v>3steps/s</c:v>
                      </c:pt>
                    </c:strCache>
                  </c:strRef>
                </c:cat>
                <c:val>
                  <c:numRef>
                    <c:extLst>
                      <c:ext uri="{02D57815-91ED-43cb-92C2-25804820EDAC}">
                        <c15:formulaRef>
                          <c15:sqref>Evalutation!$P$13:$P$15</c15:sqref>
                        </c15:formulaRef>
                      </c:ext>
                    </c:extLst>
                    <c:numCache>
                      <c:formatCode>General</c:formatCode>
                      <c:ptCount val="3"/>
                      <c:pt idx="0">
                        <c:v>0.36498431708012546</c:v>
                      </c:pt>
                      <c:pt idx="1">
                        <c:v>0.27471068108518309</c:v>
                      </c:pt>
                      <c:pt idx="2">
                        <c:v>0.1815991376577262</c:v>
                      </c:pt>
                    </c:numCache>
                  </c:numRef>
                </c:val>
                <c:smooth val="0"/>
              </c15:ser>
            </c15:filteredLineSeries>
          </c:ext>
        </c:extLst>
      </c:lineChart>
      <c:catAx>
        <c:axId val="340089928"/>
        <c:scaling>
          <c:orientation val="minMax"/>
        </c:scaling>
        <c:delete val="0"/>
        <c:axPos val="b"/>
        <c:title>
          <c:tx>
            <c:rich>
              <a:bodyPr/>
              <a:lstStyle/>
              <a:p>
                <a:pPr>
                  <a:defRPr lang="en-US"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2000" b="0" i="0" u="none" strike="noStrike" kern="1200" baseline="0">
                    <a:solidFill>
                      <a:schemeClr val="tx1"/>
                    </a:solidFill>
                    <a:latin typeface="Times New Roman" panose="02020603050405020304" pitchFamily="18" charset="0"/>
                    <a:ea typeface="+mn-ea"/>
                    <a:cs typeface="Times New Roman" panose="02020603050405020304" pitchFamily="18" charset="0"/>
                  </a:rPr>
                  <a:t>Moving Speed</a:t>
                </a:r>
              </a:p>
            </c:rich>
          </c:tx>
          <c:layout/>
          <c:overlay val="0"/>
        </c:title>
        <c:numFmt formatCode="General" sourceLinked="0"/>
        <c:majorTickMark val="out"/>
        <c:minorTickMark val="none"/>
        <c:tickLblPos val="nextTo"/>
        <c:txPr>
          <a:bodyPr/>
          <a:lstStyle/>
          <a:p>
            <a:pPr>
              <a:defRPr sz="1800"/>
            </a:pPr>
            <a:endParaRPr lang="zh-CN"/>
          </a:p>
        </c:txPr>
        <c:crossAx val="340093456"/>
        <c:crosses val="autoZero"/>
        <c:auto val="1"/>
        <c:lblAlgn val="ctr"/>
        <c:lblOffset val="100"/>
        <c:noMultiLvlLbl val="0"/>
      </c:catAx>
      <c:valAx>
        <c:axId val="340093456"/>
        <c:scaling>
          <c:orientation val="minMax"/>
          <c:max val="0.4"/>
          <c:min val="0"/>
        </c:scaling>
        <c:delete val="0"/>
        <c:axPos val="l"/>
        <c:title>
          <c:tx>
            <c:rich>
              <a:bodyPr/>
              <a:lstStyle/>
              <a:p>
                <a:pPr>
                  <a:defRPr/>
                </a:pPr>
                <a:r>
                  <a:rPr lang="en-US" dirty="0"/>
                  <a:t>Data Transmission Ratio</a:t>
                </a:r>
              </a:p>
            </c:rich>
          </c:tx>
          <c:layout>
            <c:manualLayout>
              <c:xMode val="edge"/>
              <c:yMode val="edge"/>
              <c:x val="2.8381241501438824E-4"/>
              <c:y val="0.21950220227127862"/>
            </c:manualLayout>
          </c:layout>
          <c:overlay val="0"/>
        </c:title>
        <c:numFmt formatCode="General" sourceLinked="1"/>
        <c:majorTickMark val="out"/>
        <c:minorTickMark val="none"/>
        <c:tickLblPos val="nextTo"/>
        <c:crossAx val="340089928"/>
        <c:crosses val="autoZero"/>
        <c:crossBetween val="between"/>
        <c:majorUnit val="0.1"/>
      </c:valAx>
    </c:plotArea>
    <c:legend>
      <c:legendPos val="r"/>
      <c:layout>
        <c:manualLayout>
          <c:xMode val="edge"/>
          <c:yMode val="edge"/>
          <c:x val="0.63815049702497595"/>
          <c:y val="1.7033027121608293E-4"/>
          <c:w val="0.3260286101115189"/>
          <c:h val="0.27656595788962501"/>
        </c:manualLayout>
      </c:layout>
      <c:overlay val="0"/>
    </c:legend>
    <c:plotVisOnly val="1"/>
    <c:dispBlanksAs val="gap"/>
    <c:showDLblsOverMax val="0"/>
  </c:chart>
  <c:spPr>
    <a:ln>
      <a:noFill/>
    </a:ln>
  </c:spPr>
  <c:txPr>
    <a:bodyPr/>
    <a:lstStyle/>
    <a:p>
      <a:pPr>
        <a:defRPr lang="zh-CN" altLang="en-US"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247138802298304"/>
          <c:y val="0.17041369685502239"/>
          <c:w val="0.77349497403765777"/>
          <c:h val="0.67045918297666285"/>
        </c:manualLayout>
      </c:layout>
      <c:lineChart>
        <c:grouping val="standard"/>
        <c:varyColors val="0"/>
        <c:ser>
          <c:idx val="1"/>
          <c:order val="0"/>
          <c:tx>
            <c:strRef>
              <c:f>Evalutation!$N$20</c:f>
              <c:strCache>
                <c:ptCount val="1"/>
                <c:pt idx="0">
                  <c:v>Complete</c:v>
                </c:pt>
              </c:strCache>
            </c:strRef>
          </c:tx>
          <c:spPr>
            <a:ln>
              <a:solidFill>
                <a:srgbClr val="FF0000"/>
              </a:solidFill>
            </a:ln>
          </c:spPr>
          <c:marker>
            <c:symbol val="square"/>
            <c:size val="14"/>
            <c:spPr>
              <a:solidFill>
                <a:srgbClr val="FF0000"/>
              </a:solidFill>
              <a:ln>
                <a:solidFill>
                  <a:srgbClr val="FF0000"/>
                </a:solidFill>
              </a:ln>
            </c:spPr>
          </c:marker>
          <c:cat>
            <c:strRef>
              <c:f>Evalutation!$L$21:$L$23</c:f>
              <c:strCache>
                <c:ptCount val="3"/>
                <c:pt idx="0">
                  <c:v>20cm/Step</c:v>
                </c:pt>
                <c:pt idx="1">
                  <c:v>40cm/Step</c:v>
                </c:pt>
                <c:pt idx="2">
                  <c:v>60cm/Step</c:v>
                </c:pt>
              </c:strCache>
            </c:strRef>
          </c:cat>
          <c:val>
            <c:numRef>
              <c:f>Evalutation!$N$21:$N$23</c:f>
              <c:numCache>
                <c:formatCode>General</c:formatCode>
                <c:ptCount val="3"/>
                <c:pt idx="0">
                  <c:v>0.32278260869565217</c:v>
                </c:pt>
                <c:pt idx="1">
                  <c:v>0.20962318840579711</c:v>
                </c:pt>
                <c:pt idx="2">
                  <c:v>0.1742896667608225</c:v>
                </c:pt>
              </c:numCache>
            </c:numRef>
          </c:val>
          <c:smooth val="0"/>
        </c:ser>
        <c:ser>
          <c:idx val="0"/>
          <c:order val="1"/>
          <c:tx>
            <c:strRef>
              <c:f>Evalutation!$M$20</c:f>
              <c:strCache>
                <c:ptCount val="1"/>
                <c:pt idx="0">
                  <c:v>Sequential</c:v>
                </c:pt>
              </c:strCache>
            </c:strRef>
          </c:tx>
          <c:marker>
            <c:symbol val="diamond"/>
            <c:size val="14"/>
          </c:marker>
          <c:cat>
            <c:strRef>
              <c:f>Evalutation!$L$21:$L$23</c:f>
              <c:strCache>
                <c:ptCount val="3"/>
                <c:pt idx="0">
                  <c:v>20cm/Step</c:v>
                </c:pt>
                <c:pt idx="1">
                  <c:v>40cm/Step</c:v>
                </c:pt>
                <c:pt idx="2">
                  <c:v>60cm/Step</c:v>
                </c:pt>
              </c:strCache>
            </c:strRef>
          </c:cat>
          <c:val>
            <c:numRef>
              <c:f>Evalutation!$M$21:$M$23</c:f>
              <c:numCache>
                <c:formatCode>General</c:formatCode>
                <c:ptCount val="3"/>
                <c:pt idx="0">
                  <c:v>0.56846307385229544</c:v>
                </c:pt>
                <c:pt idx="1">
                  <c:v>0.3327363184079602</c:v>
                </c:pt>
                <c:pt idx="2">
                  <c:v>0.27319021467798305</c:v>
                </c:pt>
              </c:numCache>
            </c:numRef>
          </c:val>
          <c:smooth val="0"/>
        </c:ser>
        <c:ser>
          <c:idx val="2"/>
          <c:order val="3"/>
          <c:tx>
            <c:strRef>
              <c:f>Evalutation!$O$20</c:f>
              <c:strCache>
                <c:ptCount val="1"/>
                <c:pt idx="0">
                  <c:v>Linear</c:v>
                </c:pt>
              </c:strCache>
            </c:strRef>
          </c:tx>
          <c:spPr>
            <a:ln>
              <a:solidFill>
                <a:srgbClr val="00B050"/>
              </a:solidFill>
            </a:ln>
          </c:spPr>
          <c:marker>
            <c:symbol val="triangle"/>
            <c:size val="14"/>
            <c:spPr>
              <a:solidFill>
                <a:srgbClr val="00B050"/>
              </a:solidFill>
              <a:ln>
                <a:solidFill>
                  <a:srgbClr val="00B050"/>
                </a:solidFill>
              </a:ln>
            </c:spPr>
          </c:marker>
          <c:dPt>
            <c:idx val="2"/>
            <c:bubble3D val="0"/>
          </c:dPt>
          <c:cat>
            <c:strRef>
              <c:f>Evalutation!$L$21:$L$23</c:f>
              <c:strCache>
                <c:ptCount val="3"/>
                <c:pt idx="0">
                  <c:v>20cm/Step</c:v>
                </c:pt>
                <c:pt idx="1">
                  <c:v>40cm/Step</c:v>
                </c:pt>
                <c:pt idx="2">
                  <c:v>60cm/Step</c:v>
                </c:pt>
              </c:strCache>
            </c:strRef>
          </c:cat>
          <c:val>
            <c:numRef>
              <c:f>Evalutation!$O$21:$O$23</c:f>
              <c:numCache>
                <c:formatCode>General</c:formatCode>
                <c:ptCount val="3"/>
                <c:pt idx="0">
                  <c:v>0.61958997722095677</c:v>
                </c:pt>
                <c:pt idx="1">
                  <c:v>0.43087971274685816</c:v>
                </c:pt>
                <c:pt idx="2">
                  <c:v>0.33120368004088935</c:v>
                </c:pt>
              </c:numCache>
            </c:numRef>
          </c:val>
          <c:smooth val="0"/>
        </c:ser>
        <c:dLbls>
          <c:showLegendKey val="0"/>
          <c:showVal val="0"/>
          <c:showCatName val="0"/>
          <c:showSerName val="0"/>
          <c:showPercent val="0"/>
          <c:showBubbleSize val="0"/>
        </c:dLbls>
        <c:marker val="1"/>
        <c:smooth val="0"/>
        <c:axId val="340094240"/>
        <c:axId val="340096592"/>
        <c:extLst>
          <c:ext xmlns:c15="http://schemas.microsoft.com/office/drawing/2012/chart" uri="{02D57815-91ED-43cb-92C2-25804820EDAC}">
            <c15:filteredLineSeries>
              <c15:ser>
                <c:idx val="3"/>
                <c:order val="2"/>
                <c:tx>
                  <c:strRef>
                    <c:extLst>
                      <c:ext uri="{02D57815-91ED-43cb-92C2-25804820EDAC}">
                        <c15:formulaRef>
                          <c15:sqref>Evalutation!$P$20</c15:sqref>
                        </c15:formulaRef>
                      </c:ext>
                    </c:extLst>
                    <c:strCache>
                      <c:ptCount val="1"/>
                      <c:pt idx="0">
                        <c:v>Random</c:v>
                      </c:pt>
                    </c:strCache>
                  </c:strRef>
                </c:tx>
                <c:marker>
                  <c:symbol val="circle"/>
                  <c:size val="8"/>
                </c:marker>
                <c:cat>
                  <c:strRef>
                    <c:extLst>
                      <c:ext uri="{02D57815-91ED-43cb-92C2-25804820EDAC}">
                        <c15:formulaRef>
                          <c15:sqref>Evalutation!$L$21:$L$23</c15:sqref>
                        </c15:formulaRef>
                      </c:ext>
                    </c:extLst>
                    <c:strCache>
                      <c:ptCount val="3"/>
                      <c:pt idx="0">
                        <c:v>20cm/Step</c:v>
                      </c:pt>
                      <c:pt idx="1">
                        <c:v>40cm/Step</c:v>
                      </c:pt>
                      <c:pt idx="2">
                        <c:v>60cm/Step</c:v>
                      </c:pt>
                    </c:strCache>
                  </c:strRef>
                </c:cat>
                <c:val>
                  <c:numRef>
                    <c:extLst>
                      <c:ext uri="{02D57815-91ED-43cb-92C2-25804820EDAC}">
                        <c15:formulaRef>
                          <c15:sqref>Evalutation!$P$21:$P$23</c15:sqref>
                        </c15:formulaRef>
                      </c:ext>
                    </c:extLst>
                    <c:numCache>
                      <c:formatCode>General</c:formatCode>
                      <c:ptCount val="3"/>
                      <c:pt idx="0">
                        <c:v>0.41821119665431039</c:v>
                      </c:pt>
                      <c:pt idx="1">
                        <c:v>0.36266666666666664</c:v>
                      </c:pt>
                      <c:pt idx="2">
                        <c:v>0.27471068108518309</c:v>
                      </c:pt>
                    </c:numCache>
                  </c:numRef>
                </c:val>
                <c:smooth val="0"/>
              </c15:ser>
            </c15:filteredLineSeries>
          </c:ext>
        </c:extLst>
      </c:lineChart>
      <c:catAx>
        <c:axId val="340094240"/>
        <c:scaling>
          <c:orientation val="minMax"/>
        </c:scaling>
        <c:delete val="0"/>
        <c:axPos val="b"/>
        <c:title>
          <c:tx>
            <c:rich>
              <a:bodyPr/>
              <a:lstStyle/>
              <a:p>
                <a:pPr>
                  <a:defRPr lang="en-US" altLang="zh-CN"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2000" b="0" i="0" u="none" strike="noStrike" kern="1200" baseline="0">
                    <a:solidFill>
                      <a:schemeClr val="tx1"/>
                    </a:solidFill>
                    <a:latin typeface="Times New Roman" panose="02020603050405020304" pitchFamily="18" charset="0"/>
                    <a:ea typeface="+mn-ea"/>
                    <a:cs typeface="Times New Roman" panose="02020603050405020304" pitchFamily="18" charset="0"/>
                  </a:rPr>
                  <a:t>Stride Length</a:t>
                </a:r>
              </a:p>
            </c:rich>
          </c:tx>
          <c:layout>
            <c:manualLayout>
              <c:xMode val="edge"/>
              <c:yMode val="edge"/>
              <c:x val="0.47584625000000003"/>
              <c:y val="0.92496666666666671"/>
            </c:manualLayout>
          </c:layout>
          <c:overlay val="0"/>
        </c:title>
        <c:numFmt formatCode="General" sourceLinked="0"/>
        <c:majorTickMark val="out"/>
        <c:minorTickMark val="none"/>
        <c:tickLblPos val="nextTo"/>
        <c:txPr>
          <a:bodyPr/>
          <a:lstStyle/>
          <a:p>
            <a:pPr algn="ctr">
              <a:defRPr lang="zh-CN" alt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340096592"/>
        <c:crosses val="autoZero"/>
        <c:auto val="1"/>
        <c:lblAlgn val="ctr"/>
        <c:lblOffset val="100"/>
        <c:noMultiLvlLbl val="0"/>
      </c:catAx>
      <c:valAx>
        <c:axId val="340096592"/>
        <c:scaling>
          <c:orientation val="minMax"/>
          <c:max val="0.65000000000000013"/>
          <c:min val="0"/>
        </c:scaling>
        <c:delete val="0"/>
        <c:axPos val="l"/>
        <c:title>
          <c:tx>
            <c:rich>
              <a:bodyPr/>
              <a:lstStyle/>
              <a:p>
                <a:pPr>
                  <a:defRPr lang="en-US" altLang="zh-CN"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2000" b="0" i="0" u="none" strike="noStrike" kern="1200" baseline="0">
                    <a:solidFill>
                      <a:schemeClr val="tx1"/>
                    </a:solidFill>
                    <a:latin typeface="Times New Roman" panose="02020603050405020304" pitchFamily="18" charset="0"/>
                    <a:ea typeface="+mn-ea"/>
                    <a:cs typeface="Times New Roman" panose="02020603050405020304" pitchFamily="18" charset="0"/>
                  </a:rPr>
                  <a:t>Data Transmission Ratio</a:t>
                </a:r>
              </a:p>
            </c:rich>
          </c:tx>
          <c:layout>
            <c:manualLayout>
              <c:xMode val="edge"/>
              <c:yMode val="edge"/>
              <c:x val="3.7753016080886534E-2"/>
              <c:y val="0.21509893531651533"/>
            </c:manualLayout>
          </c:layout>
          <c:overlay val="0"/>
        </c:title>
        <c:numFmt formatCode="General" sourceLinked="1"/>
        <c:majorTickMark val="out"/>
        <c:minorTickMark val="none"/>
        <c:tickLblPos val="nextTo"/>
        <c:crossAx val="340094240"/>
        <c:crosses val="autoZero"/>
        <c:crossBetween val="between"/>
      </c:valAx>
    </c:plotArea>
    <c:legend>
      <c:legendPos val="r"/>
      <c:layout>
        <c:manualLayout>
          <c:xMode val="edge"/>
          <c:yMode val="edge"/>
          <c:x val="0.57598202954536315"/>
          <c:y val="3.7305843370782021E-2"/>
          <c:w val="0.31897944974036169"/>
          <c:h val="0.27684444444444445"/>
        </c:manualLayout>
      </c:layout>
      <c:overlay val="0"/>
      <c:txPr>
        <a:bodyPr/>
        <a:lstStyle/>
        <a:p>
          <a:pPr>
            <a:defRPr lang="zh-CN" altLang="en-US"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ln>
      <a:noFill/>
    </a:ln>
  </c:spPr>
  <c:txPr>
    <a:bodyPr/>
    <a:lstStyle/>
    <a:p>
      <a:pPr>
        <a:defRPr sz="1600">
          <a:latin typeface="Times New Roman" panose="02020603050405020304" pitchFamily="18" charset="0"/>
          <a:cs typeface="Times New Roman" panose="02020603050405020304" pitchFamily="18" charset="0"/>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0.12867</cdr:x>
      <cdr:y>0.813</cdr:y>
    </cdr:from>
    <cdr:to>
      <cdr:x>0.22515</cdr:x>
      <cdr:y>0.90747</cdr:y>
    </cdr:to>
    <cdr:sp macro="" textlink="">
      <cdr:nvSpPr>
        <cdr:cNvPr id="4" name="TextBox 3"/>
        <cdr:cNvSpPr txBox="1"/>
      </cdr:nvSpPr>
      <cdr:spPr>
        <a:xfrm xmlns:a="http://schemas.openxmlformats.org/drawingml/2006/main">
          <a:off x="1115463" y="3512161"/>
          <a:ext cx="836427" cy="40811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r"/>
          <a:r>
            <a:rPr lang="en-US" altLang="zh-CN"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0</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0.05552</cdr:x>
      <cdr:y>0.22966</cdr:y>
    </cdr:from>
    <cdr:to>
      <cdr:x>0.2308</cdr:x>
      <cdr:y>0.30573</cdr:y>
    </cdr:to>
    <cdr:sp macro="" textlink="">
      <cdr:nvSpPr>
        <cdr:cNvPr id="5" name="TextBox 1"/>
        <cdr:cNvSpPr txBox="1"/>
      </cdr:nvSpPr>
      <cdr:spPr>
        <a:xfrm xmlns:a="http://schemas.openxmlformats.org/drawingml/2006/main">
          <a:off x="481287" y="992131"/>
          <a:ext cx="1519578" cy="32862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CN" sz="1800">
              <a:latin typeface="Times New Roman" panose="02020603050405020304" pitchFamily="18" charset="0"/>
              <a:cs typeface="Times New Roman" panose="02020603050405020304" pitchFamily="18" charset="0"/>
            </a:rPr>
            <a:t>93.75%</a:t>
          </a:r>
          <a:endParaRPr lang="zh-CN" altLang="en-US" sz="180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0.07691</cdr:x>
      <cdr:y>0.38559</cdr:y>
    </cdr:from>
    <cdr:to>
      <cdr:x>0.22648</cdr:x>
      <cdr:y>0.46674</cdr:y>
    </cdr:to>
    <cdr:sp macro="" textlink="">
      <cdr:nvSpPr>
        <cdr:cNvPr id="6" name="TextBox 1"/>
        <cdr:cNvSpPr txBox="1"/>
      </cdr:nvSpPr>
      <cdr:spPr>
        <a:xfrm xmlns:a="http://schemas.openxmlformats.org/drawingml/2006/main">
          <a:off x="666747" y="1665749"/>
          <a:ext cx="1296687" cy="350568"/>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CN"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87.5</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0.10771</cdr:x>
      <cdr:y>0.51976</cdr:y>
    </cdr:from>
    <cdr:to>
      <cdr:x>0.22412</cdr:x>
      <cdr:y>0.59583</cdr:y>
    </cdr:to>
    <cdr:sp macro="" textlink="">
      <cdr:nvSpPr>
        <cdr:cNvPr id="7" name="TextBox 1"/>
        <cdr:cNvSpPr txBox="1"/>
      </cdr:nvSpPr>
      <cdr:spPr>
        <a:xfrm xmlns:a="http://schemas.openxmlformats.org/drawingml/2006/main">
          <a:off x="933778" y="2245364"/>
          <a:ext cx="1009209" cy="32862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CN"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75</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0.04267</cdr:x>
      <cdr:y>0.0804</cdr:y>
    </cdr:from>
    <cdr:to>
      <cdr:x>0.23249</cdr:x>
      <cdr:y>0.16302</cdr:y>
    </cdr:to>
    <cdr:sp macro="" textlink="">
      <cdr:nvSpPr>
        <cdr:cNvPr id="8" name="TextBox 1"/>
        <cdr:cNvSpPr txBox="1"/>
      </cdr:nvSpPr>
      <cdr:spPr>
        <a:xfrm xmlns:a="http://schemas.openxmlformats.org/drawingml/2006/main">
          <a:off x="369912" y="347328"/>
          <a:ext cx="1645632" cy="356918"/>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CN" sz="1800">
              <a:latin typeface="Times New Roman" panose="02020603050405020304" pitchFamily="18" charset="0"/>
              <a:cs typeface="Times New Roman" panose="02020603050405020304" pitchFamily="18" charset="0"/>
            </a:rPr>
            <a:t>96.875%</a:t>
          </a:r>
          <a:endParaRPr lang="zh-CN" altLang="en-US" sz="180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0.10948</cdr:x>
      <cdr:y>0.67332</cdr:y>
    </cdr:from>
    <cdr:to>
      <cdr:x>0.22648</cdr:x>
      <cdr:y>0.74624</cdr:y>
    </cdr:to>
    <cdr:sp macro="" textlink="">
      <cdr:nvSpPr>
        <cdr:cNvPr id="10" name="TextBox 1"/>
        <cdr:cNvSpPr txBox="1"/>
      </cdr:nvSpPr>
      <cdr:spPr>
        <a:xfrm xmlns:a="http://schemas.openxmlformats.org/drawingml/2006/main">
          <a:off x="949123" y="2908742"/>
          <a:ext cx="1014324" cy="315015"/>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CN"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50</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302231" cy="341064"/>
          </a:xfrm>
          <a:prstGeom prst="rect">
            <a:avLst/>
          </a:prstGeom>
        </p:spPr>
        <p:txBody>
          <a:bodyPr vert="horz" lIns="91442" tIns="45721" rIns="91442" bIns="45721" rtlCol="0"/>
          <a:lstStyle>
            <a:lvl1pPr algn="l">
              <a:defRPr sz="1200"/>
            </a:lvl1pPr>
          </a:lstStyle>
          <a:p>
            <a:endParaRPr lang="zh-CN" altLang="en-US"/>
          </a:p>
        </p:txBody>
      </p:sp>
      <p:sp>
        <p:nvSpPr>
          <p:cNvPr id="3" name="Date Placeholder 2"/>
          <p:cNvSpPr>
            <a:spLocks noGrp="1"/>
          </p:cNvSpPr>
          <p:nvPr>
            <p:ph type="dt" sz="quarter" idx="1"/>
          </p:nvPr>
        </p:nvSpPr>
        <p:spPr>
          <a:xfrm>
            <a:off x="5623699" y="1"/>
            <a:ext cx="4302231" cy="341064"/>
          </a:xfrm>
          <a:prstGeom prst="rect">
            <a:avLst/>
          </a:prstGeom>
        </p:spPr>
        <p:txBody>
          <a:bodyPr vert="horz" lIns="91442" tIns="45721" rIns="91442" bIns="45721" rtlCol="0"/>
          <a:lstStyle>
            <a:lvl1pPr algn="r">
              <a:defRPr sz="1200"/>
            </a:lvl1pPr>
          </a:lstStyle>
          <a:p>
            <a:fld id="{715155FF-9DA8-461A-8062-E0751BC4DB26}" type="datetimeFigureOut">
              <a:rPr lang="zh-CN" altLang="en-US" smtClean="0"/>
              <a:t>2016/4/14</a:t>
            </a:fld>
            <a:endParaRPr lang="zh-CN" altLang="en-US"/>
          </a:p>
        </p:txBody>
      </p:sp>
      <p:sp>
        <p:nvSpPr>
          <p:cNvPr id="4" name="Footer Placeholder 3"/>
          <p:cNvSpPr>
            <a:spLocks noGrp="1"/>
          </p:cNvSpPr>
          <p:nvPr>
            <p:ph type="ftr" sz="quarter" idx="2"/>
          </p:nvPr>
        </p:nvSpPr>
        <p:spPr>
          <a:xfrm>
            <a:off x="2" y="6456617"/>
            <a:ext cx="4302231" cy="341063"/>
          </a:xfrm>
          <a:prstGeom prst="rect">
            <a:avLst/>
          </a:prstGeom>
        </p:spPr>
        <p:txBody>
          <a:bodyPr vert="horz" lIns="91442" tIns="45721" rIns="91442" bIns="45721"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9" y="6456617"/>
            <a:ext cx="4302231" cy="341063"/>
          </a:xfrm>
          <a:prstGeom prst="rect">
            <a:avLst/>
          </a:prstGeom>
        </p:spPr>
        <p:txBody>
          <a:bodyPr vert="horz" lIns="91442" tIns="45721" rIns="91442" bIns="45721" rtlCol="0" anchor="b"/>
          <a:lstStyle>
            <a:lvl1pPr algn="r">
              <a:defRPr sz="1200"/>
            </a:lvl1pPr>
          </a:lstStyle>
          <a:p>
            <a:fld id="{37810AA9-ED1A-43BA-A6E8-4AC7689F069C}" type="slidenum">
              <a:rPr lang="zh-CN" altLang="en-US" smtClean="0"/>
              <a:t>‹#›</a:t>
            </a:fld>
            <a:endParaRPr lang="zh-CN" altLang="en-US"/>
          </a:p>
        </p:txBody>
      </p:sp>
    </p:spTree>
    <p:extLst>
      <p:ext uri="{BB962C8B-B14F-4D97-AF65-F5344CB8AC3E}">
        <p14:creationId xmlns:p14="http://schemas.microsoft.com/office/powerpoint/2010/main" val="4264725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302231" cy="341064"/>
          </a:xfrm>
          <a:prstGeom prst="rect">
            <a:avLst/>
          </a:prstGeom>
        </p:spPr>
        <p:txBody>
          <a:bodyPr vert="horz" lIns="91442" tIns="45721" rIns="91442" bIns="45721" rtlCol="0"/>
          <a:lstStyle>
            <a:lvl1pPr algn="l">
              <a:defRPr sz="1200"/>
            </a:lvl1pPr>
          </a:lstStyle>
          <a:p>
            <a:endParaRPr lang="zh-CN" altLang="en-US"/>
          </a:p>
        </p:txBody>
      </p:sp>
      <p:sp>
        <p:nvSpPr>
          <p:cNvPr id="3" name="Date Placeholder 2"/>
          <p:cNvSpPr>
            <a:spLocks noGrp="1"/>
          </p:cNvSpPr>
          <p:nvPr>
            <p:ph type="dt" idx="1"/>
          </p:nvPr>
        </p:nvSpPr>
        <p:spPr>
          <a:xfrm>
            <a:off x="5623699" y="1"/>
            <a:ext cx="4302231" cy="341064"/>
          </a:xfrm>
          <a:prstGeom prst="rect">
            <a:avLst/>
          </a:prstGeom>
        </p:spPr>
        <p:txBody>
          <a:bodyPr vert="horz" lIns="91442" tIns="45721" rIns="91442" bIns="45721" rtlCol="0"/>
          <a:lstStyle>
            <a:lvl1pPr algn="r">
              <a:defRPr sz="1200"/>
            </a:lvl1pPr>
          </a:lstStyle>
          <a:p>
            <a:fld id="{7B2F921E-3033-4DC2-A579-221F1DD57C9C}" type="datetimeFigureOut">
              <a:rPr lang="zh-CN" altLang="en-US" smtClean="0"/>
              <a:t>2016/4/14</a:t>
            </a:fld>
            <a:endParaRPr lang="zh-CN" alt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2" tIns="45721" rIns="91442" bIns="45721" rtlCol="0" anchor="ctr"/>
          <a:lstStyle/>
          <a:p>
            <a:endParaRPr lang="zh-CN" altLang="en-US"/>
          </a:p>
        </p:txBody>
      </p:sp>
      <p:sp>
        <p:nvSpPr>
          <p:cNvPr id="5" name="Notes Placeholder 4"/>
          <p:cNvSpPr>
            <a:spLocks noGrp="1"/>
          </p:cNvSpPr>
          <p:nvPr>
            <p:ph type="body" sz="quarter" idx="3"/>
          </p:nvPr>
        </p:nvSpPr>
        <p:spPr>
          <a:xfrm>
            <a:off x="992823" y="3271385"/>
            <a:ext cx="7942580" cy="2676585"/>
          </a:xfrm>
          <a:prstGeom prst="rect">
            <a:avLst/>
          </a:prstGeom>
        </p:spPr>
        <p:txBody>
          <a:bodyPr vert="horz" lIns="91442" tIns="45721" rIns="91442" bIns="45721"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2" y="6456617"/>
            <a:ext cx="4302231" cy="341063"/>
          </a:xfrm>
          <a:prstGeom prst="rect">
            <a:avLst/>
          </a:prstGeom>
        </p:spPr>
        <p:txBody>
          <a:bodyPr vert="horz" lIns="91442" tIns="45721" rIns="91442" bIns="45721"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9" y="6456617"/>
            <a:ext cx="4302231" cy="341063"/>
          </a:xfrm>
          <a:prstGeom prst="rect">
            <a:avLst/>
          </a:prstGeom>
        </p:spPr>
        <p:txBody>
          <a:bodyPr vert="horz" lIns="91442" tIns="45721" rIns="91442" bIns="45721" rtlCol="0" anchor="b"/>
          <a:lstStyle>
            <a:lvl1pPr algn="r">
              <a:defRPr sz="1200"/>
            </a:lvl1pPr>
          </a:lstStyle>
          <a:p>
            <a:fld id="{D5F66EF9-5F1E-4F72-AF7F-DCD055403874}" type="slidenum">
              <a:rPr lang="zh-CN" altLang="en-US" smtClean="0"/>
              <a:t>‹#›</a:t>
            </a:fld>
            <a:endParaRPr lang="zh-CN" altLang="en-US"/>
          </a:p>
        </p:txBody>
      </p:sp>
    </p:spTree>
    <p:extLst>
      <p:ext uri="{BB962C8B-B14F-4D97-AF65-F5344CB8AC3E}">
        <p14:creationId xmlns:p14="http://schemas.microsoft.com/office/powerpoint/2010/main" val="140283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20"/>
            <a:r>
              <a:rPr lang="en-US" altLang="zh-CN" dirty="0"/>
              <a:t>Thanks for the introduction. </a:t>
            </a:r>
            <a:r>
              <a:rPr lang="en-US" altLang="zh-CN" dirty="0" smtClean="0"/>
              <a:t>Good morning, everyone.</a:t>
            </a:r>
            <a:r>
              <a:rPr lang="en-US" altLang="zh-CN" baseline="0" dirty="0" smtClean="0"/>
              <a:t> I am PhD student from </a:t>
            </a:r>
            <a:r>
              <a:rPr lang="en-US" altLang="zh-CN" dirty="0"/>
              <a:t>Hong Kong University of Science and Technology, under the supervision of Prof. Zhang Qian. Today, I will present our work on the battery-free sensing platform for wearable devices.</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a:t>
            </a:fld>
            <a:endParaRPr lang="zh-CN" altLang="en-US"/>
          </a:p>
        </p:txBody>
      </p:sp>
    </p:spTree>
    <p:extLst>
      <p:ext uri="{BB962C8B-B14F-4D97-AF65-F5344CB8AC3E}">
        <p14:creationId xmlns:p14="http://schemas.microsoft.com/office/powerpoint/2010/main" val="10968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on</a:t>
            </a:r>
            <a:r>
              <a:rPr lang="en-US" altLang="zh-CN" baseline="0" dirty="0" smtClean="0"/>
              <a:t> each foot, we have an energy harvesting insole, </a:t>
            </a:r>
            <a:r>
              <a:rPr lang="en-US" altLang="zh-CN" dirty="0"/>
              <a:t>which can convert the foot pressure into electrical current. The power management circuits are used to transfer the unstable and alternating voltage into stable DC voltage. On one feet, we got sensors; on the other foot, we have Bluetooth module. Two feet communicate by ambient backscatter. Next, I will introduce each component one by one.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10</a:t>
            </a:fld>
            <a:endParaRPr lang="zh-CN" altLang="en-US"/>
          </a:p>
        </p:txBody>
      </p:sp>
    </p:spTree>
    <p:extLst>
      <p:ext uri="{BB962C8B-B14F-4D97-AF65-F5344CB8AC3E}">
        <p14:creationId xmlns:p14="http://schemas.microsoft.com/office/powerpoint/2010/main" val="89426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First</a:t>
            </a:r>
            <a:r>
              <a:rPr lang="en-US" altLang="zh-CN" baseline="0" dirty="0" smtClean="0"/>
              <a:t> is the energy </a:t>
            </a:r>
            <a:r>
              <a:rPr lang="en-US" altLang="zh-CN" baseline="0" dirty="0" err="1" smtClean="0"/>
              <a:t>havesting</a:t>
            </a:r>
            <a:r>
              <a:rPr lang="en-US" altLang="zh-CN" baseline="0" dirty="0" smtClean="0"/>
              <a:t> insole.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11</a:t>
            </a:fld>
            <a:endParaRPr lang="zh-CN" altLang="en-US"/>
          </a:p>
        </p:txBody>
      </p:sp>
    </p:spTree>
    <p:extLst>
      <p:ext uri="{BB962C8B-B14F-4D97-AF65-F5344CB8AC3E}">
        <p14:creationId xmlns:p14="http://schemas.microsoft.com/office/powerpoint/2010/main" val="2463883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observe that during walking, there are two phases when the insole is under high pressure. An obvious one is the contact phase when the heel hit the ground. The other one is the propulsive phase, when the heel is off the ground and body weight is on the forefoot area. Based on this observation, we we mount piezoelectric materials in these two areas, as shown in the right figure. Piezoelectric materials can convert pressure into electricity. In this way, we can get 1mJ per step per foot, which is comparable to the current state of art.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12</a:t>
            </a:fld>
            <a:endParaRPr lang="zh-CN" altLang="en-US"/>
          </a:p>
        </p:txBody>
      </p:sp>
    </p:spTree>
    <p:extLst>
      <p:ext uri="{BB962C8B-B14F-4D97-AF65-F5344CB8AC3E}">
        <p14:creationId xmlns:p14="http://schemas.microsoft.com/office/powerpoint/2010/main" val="4084649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Next is the power management circuit.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13</a:t>
            </a:fld>
            <a:endParaRPr lang="zh-CN" altLang="en-US"/>
          </a:p>
        </p:txBody>
      </p:sp>
    </p:spTree>
    <p:extLst>
      <p:ext uri="{BB962C8B-B14F-4D97-AF65-F5344CB8AC3E}">
        <p14:creationId xmlns:p14="http://schemas.microsoft.com/office/powerpoint/2010/main" val="1496436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As</a:t>
            </a:r>
            <a:r>
              <a:rPr lang="en-US" altLang="zh-CN" baseline="0" dirty="0" smtClean="0"/>
              <a:t> mentioned before, we have two piezoelectric transducers. They are </a:t>
            </a:r>
            <a:r>
              <a:rPr lang="en-US" altLang="zh-CN" dirty="0"/>
              <a:t>connected in parallel, for we want more current instead of higher voltage. We use separate input capacitors and buck converters for micro-controller and sensors/Bluetooth. thus they can prevent some power-hungry sensors or Bluetooth from draining away the energy for micro-controllers. Thus, we can guarantee stable power supply for micro-controllers. The input capacitors are selected according to the load requirements. Here, the left hand side is the amount of energy required by loads. VIN is the voltage on the input capacitor and VTH is the shunt off voltage threshold for the buck converter.  \eta is the</a:t>
            </a:r>
          </a:p>
          <a:p>
            <a:r>
              <a:rPr lang="en-US" altLang="zh-CN" dirty="0"/>
              <a:t>efficiency of buck converter. The input capacitor should store enough energy for the loads before the buck converter shunts off. We can select an appropriate capacity for the capacitors.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14</a:t>
            </a:fld>
            <a:endParaRPr lang="zh-CN" altLang="en-US"/>
          </a:p>
        </p:txBody>
      </p:sp>
    </p:spTree>
    <p:extLst>
      <p:ext uri="{BB962C8B-B14F-4D97-AF65-F5344CB8AC3E}">
        <p14:creationId xmlns:p14="http://schemas.microsoft.com/office/powerpoint/2010/main" val="1038622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last component is the ambient backscatter module.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15</a:t>
            </a:fld>
            <a:endParaRPr lang="zh-CN" altLang="en-US"/>
          </a:p>
        </p:txBody>
      </p:sp>
    </p:spTree>
    <p:extLst>
      <p:ext uri="{BB962C8B-B14F-4D97-AF65-F5344CB8AC3E}">
        <p14:creationId xmlns:p14="http://schemas.microsoft.com/office/powerpoint/2010/main" val="1435109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As</a:t>
            </a:r>
            <a:r>
              <a:rPr lang="en-US" altLang="zh-CN" baseline="0" dirty="0" smtClean="0"/>
              <a:t> mentioned before, </a:t>
            </a:r>
            <a:r>
              <a:rPr lang="en-US" altLang="zh-CN" dirty="0"/>
              <a:t>ambient backscatter works by modulating existing RF (e.g., TV, </a:t>
            </a:r>
            <a:r>
              <a:rPr lang="en-US" altLang="zh-CN" dirty="0" err="1"/>
              <a:t>WiFi</a:t>
            </a:r>
            <a:r>
              <a:rPr lang="en-US" altLang="zh-CN" dirty="0"/>
              <a:t>) signals in the air. The reflected wave may either constructively or destructively superimpose on the ambient signals, which depends on the relative position of the transmitter and the receiver. During walking, the distance and orientation between the two feet keep changing. For one instant, the reflecting state at the transmitter side may correspond to a large signal amplitude at the receiver side; for the next instant, it may correspond to a small signal amplitude. Thus, compared with static scenarios, packet error rate between a pair of moving transmitter and receiver is significantly higher.</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16</a:t>
            </a:fld>
            <a:endParaRPr lang="zh-CN" altLang="en-US"/>
          </a:p>
        </p:txBody>
      </p:sp>
    </p:spTree>
    <p:extLst>
      <p:ext uri="{BB962C8B-B14F-4D97-AF65-F5344CB8AC3E}">
        <p14:creationId xmlns:p14="http://schemas.microsoft.com/office/powerpoint/2010/main" val="3626489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get a basic idea, we do a measurement study.  When the user is walking or running, the packet error rate is much higher than standing statically.  Furthermore, the error rate is subject to many factors, such as the speed of walking, stride length and ambient environment. In the right figure, we can see that in the walking scenario, for the majority of times, it requires at most 5 times of duplicate</a:t>
            </a:r>
          </a:p>
          <a:p>
            <a:r>
              <a:rPr lang="en-US" altLang="zh-CN" dirty="0"/>
              <a:t>transmission. However, in the worst case, it  requires more than 20 times of retransmissions. Traditional error control methods work by adding fixed ratio of redundancy in data transmission,</a:t>
            </a:r>
          </a:p>
          <a:p>
            <a:r>
              <a:rPr lang="en-US" altLang="zh-CN" dirty="0"/>
              <a:t>which is unsuitable in this case where the error rate fluctuates significantly.</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17</a:t>
            </a:fld>
            <a:endParaRPr lang="zh-CN" altLang="en-US"/>
          </a:p>
        </p:txBody>
      </p:sp>
    </p:spTree>
    <p:extLst>
      <p:ext uri="{BB962C8B-B14F-4D97-AF65-F5344CB8AC3E}">
        <p14:creationId xmlns:p14="http://schemas.microsoft.com/office/powerpoint/2010/main" val="9972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jointly tackle these two challenges, we borrow the idea from </a:t>
            </a:r>
            <a:r>
              <a:rPr lang="en-US" altLang="zh-CN" dirty="0" err="1"/>
              <a:t>rateless</a:t>
            </a:r>
            <a:r>
              <a:rPr lang="en-US" altLang="zh-CN" dirty="0"/>
              <a:t> codes. We divide the whole packet into k blocks of equal size. At each transmission, instead of transmitting a complete packet, we transmit a short sub-packet which is a combination of some of the k blocks. The transmitter continuously transmits sub-packets until the receiver has received enough number of sub-packets for decoding.</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19</a:t>
            </a:fld>
            <a:endParaRPr lang="zh-CN" altLang="en-US"/>
          </a:p>
        </p:txBody>
      </p:sp>
    </p:spTree>
    <p:extLst>
      <p:ext uri="{BB962C8B-B14F-4D97-AF65-F5344CB8AC3E}">
        <p14:creationId xmlns:p14="http://schemas.microsoft.com/office/powerpoint/2010/main" val="104358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20"/>
            <a:r>
              <a:rPr lang="en-US" altLang="zh-CN" dirty="0" smtClean="0"/>
              <a:t>In</a:t>
            </a:r>
            <a:r>
              <a:rPr lang="en-US" altLang="zh-CN" baseline="0" dirty="0" smtClean="0"/>
              <a:t> evaluation, w</a:t>
            </a:r>
            <a:r>
              <a:rPr lang="en-US" altLang="zh-CN" dirty="0" smtClean="0"/>
              <a:t>e </a:t>
            </a:r>
            <a:r>
              <a:rPr lang="en-US" altLang="zh-CN" dirty="0"/>
              <a:t>demonstrate the system as a pedometer. We invite five volunteers to participate in the experiments. They are all college students and staff, including one female and four male. For each volunteer, we put the energy harvesting insoles into his/her own shoes, and also attach the circuits to the shoes. They are instructed to walk at their preferred walking speed.  We evaluate the system from three aspect. </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20</a:t>
            </a:fld>
            <a:endParaRPr lang="zh-CN" altLang="en-US"/>
          </a:p>
        </p:txBody>
      </p:sp>
    </p:spTree>
    <p:extLst>
      <p:ext uri="{BB962C8B-B14F-4D97-AF65-F5344CB8AC3E}">
        <p14:creationId xmlns:p14="http://schemas.microsoft.com/office/powerpoint/2010/main" val="292050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Wearable technology is changing our life from many aspects. </a:t>
            </a:r>
            <a:r>
              <a:rPr lang="en-US" altLang="zh-CN" dirty="0"/>
              <a:t>Wearable devices provide health-care for the elderly people who are</a:t>
            </a:r>
          </a:p>
          <a:p>
            <a:r>
              <a:rPr lang="en-US" altLang="zh-CN" dirty="0"/>
              <a:t>living alone, and give out alerts to doctors or family members when detecting abnormal physiology. They may also provide assistance for those with disability to live a normal life.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a:t>
            </a:fld>
            <a:endParaRPr lang="zh-CN" altLang="en-US"/>
          </a:p>
        </p:txBody>
      </p:sp>
    </p:spTree>
    <p:extLst>
      <p:ext uri="{BB962C8B-B14F-4D97-AF65-F5344CB8AC3E}">
        <p14:creationId xmlns:p14="http://schemas.microsoft.com/office/powerpoint/2010/main" val="2595429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From this table, we can learn that the system can start-up shortly after the user starts walking. In our experiments, it takes 5-9 seconds’ walking to wake up the system. We expect this period to be even shorter in practical use, for it is very likely that the input capacitors have some initial charge, which is the residual energy from the last walking period. The system can sustain for at least 13 seconds after the user rests, which can prevent the micro-controller from being powered off frequently when the user comes to a short pause, such as stops to open the door, or encounters a friend and pauses for a</a:t>
            </a:r>
          </a:p>
          <a:p>
            <a:r>
              <a:rPr lang="en-US" altLang="zh-CN" dirty="0"/>
              <a:t>short conversation.</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21</a:t>
            </a:fld>
            <a:endParaRPr lang="zh-CN" altLang="en-US"/>
          </a:p>
        </p:txBody>
      </p:sp>
    </p:spTree>
    <p:extLst>
      <p:ext uri="{BB962C8B-B14F-4D97-AF65-F5344CB8AC3E}">
        <p14:creationId xmlns:p14="http://schemas.microsoft.com/office/powerpoint/2010/main" val="323123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Bluetooth throughput measures how many and how frequently data can be transmitted from our shoes to users’ smartphone. On average, during walking, Bluetooth can transmit about 48-byte data per minute. The first transmission starts after 1.5 minutes’ walking. During jogging, it can transmit about 60 bytes every 48 seconds. The first transmission starts after 1 minute on average. The system is suitable for applications which do not require always-on Bluetooth connection and only need to update information periodically. For applications such as pedometer and heart rate monitor, it is sufficient to synchronize with the smartphone once per minute. 48-60-byte per minute throughput</a:t>
            </a:r>
          </a:p>
          <a:p>
            <a:r>
              <a:rPr lang="en-US" altLang="zh-CN" dirty="0"/>
              <a:t>is adequate for carrying information about timestamps and step counts/heart rate.</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22</a:t>
            </a:fld>
            <a:endParaRPr lang="zh-CN" altLang="en-US"/>
          </a:p>
        </p:txBody>
      </p:sp>
    </p:spTree>
    <p:extLst>
      <p:ext uri="{BB962C8B-B14F-4D97-AF65-F5344CB8AC3E}">
        <p14:creationId xmlns:p14="http://schemas.microsoft.com/office/powerpoint/2010/main" val="264915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Last, we </a:t>
            </a:r>
            <a:r>
              <a:rPr lang="en-US" altLang="zh-CN" dirty="0"/>
              <a:t>show the evaluation results on </a:t>
            </a:r>
            <a:r>
              <a:rPr lang="en-US" altLang="zh-CN" dirty="0" err="1"/>
              <a:t>rateless</a:t>
            </a:r>
            <a:r>
              <a:rPr lang="en-US" altLang="zh-CN" dirty="0"/>
              <a:t> transmission. We compare our design with two other mechanisms: complete transmission and sequential transmission. Complete transmission directly transmits a complete packet with 64-byte data; sequential transmission divide the original packet into sub-packets and transmit the </a:t>
            </a:r>
            <a:r>
              <a:rPr lang="en-US" altLang="zh-CN" dirty="0" err="1"/>
              <a:t>subpackets</a:t>
            </a:r>
            <a:r>
              <a:rPr lang="en-US" altLang="zh-CN" dirty="0"/>
              <a:t> sequentially. In this evaluation, we vary the moving speed and stride length. From the figures, we can see that </a:t>
            </a:r>
            <a:r>
              <a:rPr lang="en-US" altLang="zh-CN" dirty="0" err="1"/>
              <a:t>rateless</a:t>
            </a:r>
            <a:r>
              <a:rPr lang="en-US" altLang="zh-CN" dirty="0"/>
              <a:t> transmission outperform the other </a:t>
            </a:r>
            <a:r>
              <a:rPr lang="en-US" altLang="zh-CN" dirty="0" err="1"/>
              <a:t>twho</a:t>
            </a:r>
            <a:r>
              <a:rPr lang="en-US" altLang="zh-CN" dirty="0"/>
              <a:t> especially when users are moving fast with large stride length.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23</a:t>
            </a:fld>
            <a:endParaRPr lang="zh-CN" altLang="en-US"/>
          </a:p>
        </p:txBody>
      </p:sp>
    </p:spTree>
    <p:extLst>
      <p:ext uri="{BB962C8B-B14F-4D97-AF65-F5344CB8AC3E}">
        <p14:creationId xmlns:p14="http://schemas.microsoft.com/office/powerpoint/2010/main" val="437228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24</a:t>
            </a:fld>
            <a:endParaRPr lang="zh-CN" altLang="en-US"/>
          </a:p>
        </p:txBody>
      </p:sp>
    </p:spTree>
    <p:extLst>
      <p:ext uri="{BB962C8B-B14F-4D97-AF65-F5344CB8AC3E}">
        <p14:creationId xmlns:p14="http://schemas.microsoft.com/office/powerpoint/2010/main" val="272108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25</a:t>
            </a:fld>
            <a:endParaRPr lang="zh-CN" altLang="en-US"/>
          </a:p>
        </p:txBody>
      </p:sp>
    </p:spTree>
    <p:extLst>
      <p:ext uri="{BB962C8B-B14F-4D97-AF65-F5344CB8AC3E}">
        <p14:creationId xmlns:p14="http://schemas.microsoft.com/office/powerpoint/2010/main" val="1679040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26</a:t>
            </a:fld>
            <a:endParaRPr lang="zh-CN" altLang="en-US"/>
          </a:p>
        </p:txBody>
      </p:sp>
    </p:spTree>
    <p:extLst>
      <p:ext uri="{BB962C8B-B14F-4D97-AF65-F5344CB8AC3E}">
        <p14:creationId xmlns:p14="http://schemas.microsoft.com/office/powerpoint/2010/main" val="3116425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main constraint in wearable technology today is battery life. The majority of wearable devices require frequent charging. This is a challenging requirement in the above mentioned scenarios. Elderly people easily forget to recharge their health tracking devices. The situation is even more challenging for those in cognitive decline, who may be already suffering from memory loss. Thus, we envision the wearable devices to be completely battery-free, relieve the burden of recharging.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3</a:t>
            </a:fld>
            <a:endParaRPr lang="zh-CN" altLang="en-US"/>
          </a:p>
        </p:txBody>
      </p:sp>
    </p:spTree>
    <p:extLst>
      <p:ext uri="{BB962C8B-B14F-4D97-AF65-F5344CB8AC3E}">
        <p14:creationId xmlns:p14="http://schemas.microsoft.com/office/powerpoint/2010/main" val="966708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Existing battery-free devices harvest energy from different sources, such as solar energy, RF signals. They are limited to specific environments, which require sunlight or a powerful RF source. These conditions can not be satisfied by wearable devices, as</a:t>
            </a:r>
          </a:p>
          <a:p>
            <a:r>
              <a:rPr lang="en-US" altLang="zh-CN" dirty="0"/>
              <a:t>users may wear them and go around.</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4</a:t>
            </a:fld>
            <a:endParaRPr lang="zh-CN" altLang="en-US"/>
          </a:p>
        </p:txBody>
      </p:sp>
    </p:spTree>
    <p:extLst>
      <p:ext uri="{BB962C8B-B14F-4D97-AF65-F5344CB8AC3E}">
        <p14:creationId xmlns:p14="http://schemas.microsoft.com/office/powerpoint/2010/main" val="363416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Different from wireless sensor nodes, wearable devices are worn by users for long periods of time. A measurement study from SIGMETRICS pointed out that when performing daily activity, our body generates substantial power. It brings the feasibility that wearable devices can harvest the energy from human body and no need to rely on battery.</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5</a:t>
            </a:fld>
            <a:endParaRPr lang="zh-CN" altLang="en-US"/>
          </a:p>
        </p:txBody>
      </p:sp>
    </p:spTree>
    <p:extLst>
      <p:ext uri="{BB962C8B-B14F-4D97-AF65-F5344CB8AC3E}">
        <p14:creationId xmlns:p14="http://schemas.microsoft.com/office/powerpoint/2010/main" val="130603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Although there are many possible designs to harness energy from human body</a:t>
            </a:r>
            <a:r>
              <a:rPr lang="zh-CN" altLang="en-US" dirty="0"/>
              <a:t>， </a:t>
            </a:r>
            <a:r>
              <a:rPr lang="en-US" altLang="zh-CN" dirty="0"/>
              <a:t>we design the battery-free platform as a pair of shoes for three reasons. First, there is promising amount of kinetic energy available during walking or running. </a:t>
            </a:r>
            <a:r>
              <a:rPr lang="en-US" altLang="zh-CN" dirty="0" smtClean="0"/>
              <a:t>Existing works on energy harvesting shoes can generate about 1-2 MJ</a:t>
            </a:r>
            <a:r>
              <a:rPr lang="en-US" altLang="zh-CN" baseline="0" dirty="0" smtClean="0"/>
              <a:t> per</a:t>
            </a:r>
            <a:r>
              <a:rPr lang="en-US" altLang="zh-CN" dirty="0" smtClean="0"/>
              <a:t> step;</a:t>
            </a:r>
            <a:r>
              <a:rPr lang="en-US" altLang="zh-CN" baseline="0" dirty="0" smtClean="0"/>
              <a:t> Second, shoes are ubiquitous. We wear shoes </a:t>
            </a:r>
            <a:r>
              <a:rPr lang="en-US" altLang="zh-CN" dirty="0"/>
              <a:t>for the majority of daily time, including the time spent in the office/school, going on a visit to a park or a supermarket; Last, smart shoes are gaining popularity. They play important roles in many aspects, such as assuring pedestrian safety, navigation and fitness tracking. </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6</a:t>
            </a:fld>
            <a:endParaRPr lang="zh-CN" altLang="en-US"/>
          </a:p>
        </p:txBody>
      </p:sp>
    </p:spTree>
    <p:extLst>
      <p:ext uri="{BB962C8B-B14F-4D97-AF65-F5344CB8AC3E}">
        <p14:creationId xmlns:p14="http://schemas.microsoft.com/office/powerpoint/2010/main" val="163904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Although there are a number of existing studies on energy harvesting shoes, they have one common problem. They only </a:t>
            </a:r>
            <a:r>
              <a:rPr lang="en-US" altLang="zh-CN" dirty="0"/>
              <a:t>utilize </a:t>
            </a:r>
            <a:r>
              <a:rPr lang="en-US" altLang="zh-CN" dirty="0" smtClean="0"/>
              <a:t>the </a:t>
            </a:r>
            <a:r>
              <a:rPr lang="en-US" altLang="zh-CN" dirty="0" err="1" smtClean="0"/>
              <a:t>kinect</a:t>
            </a:r>
            <a:r>
              <a:rPr lang="en-US" altLang="zh-CN" dirty="0" smtClean="0"/>
              <a:t> energy from one</a:t>
            </a:r>
            <a:r>
              <a:rPr lang="en-US" altLang="zh-CN" baseline="0" dirty="0" smtClean="0"/>
              <a:t> foot. </a:t>
            </a:r>
            <a:r>
              <a:rPr lang="en-US" altLang="zh-CN" dirty="0"/>
              <a:t>During walking or running, our two feet can generate almost equal amount of energy. Yet there is no existing feasible solution to combine these two parts of available energy to support a complete sensing system. The most straightforward solution is to transfer the energy from one foot to the other foot. Wireless power transfer needs a powerful source and works in short distance. Thus, it cannot work in our scenario. Since power transfer is infeasible, we come up with the idea of enabling a data channel between two feet to coordinate these two distributed parts. Traditional communication methods</a:t>
            </a:r>
          </a:p>
          <a:p>
            <a:r>
              <a:rPr lang="en-US" altLang="zh-CN" dirty="0"/>
              <a:t>(e.g., Bluetooth, </a:t>
            </a:r>
            <a:r>
              <a:rPr lang="en-US" altLang="zh-CN" dirty="0" err="1"/>
              <a:t>WiFi</a:t>
            </a:r>
            <a:r>
              <a:rPr lang="en-US" altLang="zh-CN" dirty="0"/>
              <a:t>) consume at least tens of </a:t>
            </a:r>
            <a:r>
              <a:rPr lang="en-US" altLang="zh-CN" dirty="0" err="1"/>
              <a:t>milliwatts</a:t>
            </a:r>
            <a:r>
              <a:rPr lang="en-US" altLang="zh-CN" dirty="0"/>
              <a:t>, which cannot be affordable by the energy harvesting platform.  Instead, we use ambient backscatter as the communication channel between two feet.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7</a:t>
            </a:fld>
            <a:endParaRPr lang="zh-CN" altLang="en-US"/>
          </a:p>
        </p:txBody>
      </p:sp>
    </p:spTree>
    <p:extLst>
      <p:ext uri="{BB962C8B-B14F-4D97-AF65-F5344CB8AC3E}">
        <p14:creationId xmlns:p14="http://schemas.microsoft.com/office/powerpoint/2010/main" val="3514066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Ambient backscatter works by modulating existing RF (e.g., TV, </a:t>
            </a:r>
            <a:r>
              <a:rPr lang="en-US" altLang="zh-CN" dirty="0" err="1"/>
              <a:t>WiFi</a:t>
            </a:r>
            <a:r>
              <a:rPr lang="en-US" altLang="zh-CN" dirty="0"/>
              <a:t>) signals in the air. Assume that Alice want to transmit a string of ‘0’s and ‘1’s to Bob. She will switch her antenna between reflecting and nonreflecting states. In non-reflecting state, Bob will only see the ambient signals; in reflecting state, the additional reflected wave from the Alice will superimpose the original ambient signals and create changes in signal envelop. Thus, Bob can distinguish these two states to decode the information. As the transmitter does not actively generate radio signals, it consumes almost zero power.  </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8</a:t>
            </a:fld>
            <a:endParaRPr lang="zh-CN" altLang="en-US"/>
          </a:p>
        </p:txBody>
      </p:sp>
    </p:spTree>
    <p:extLst>
      <p:ext uri="{BB962C8B-B14F-4D97-AF65-F5344CB8AC3E}">
        <p14:creationId xmlns:p14="http://schemas.microsoft.com/office/powerpoint/2010/main" val="388470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our design, we allocate separate tasks to each foot. One foot is equipped with sensing hardware (e.g., accelerometer, pulse sensor, temperature sensor). It senses user activity or ambient environment, and informs the other foot of the results by ambient backscatter. The other foot can transmit this</a:t>
            </a:r>
          </a:p>
          <a:p>
            <a:r>
              <a:rPr lang="en-US" altLang="zh-CN" dirty="0"/>
              <a:t>information wirelessly to users’ smartphone. In this way, we fully utilize the harvested energy on both feet.</a:t>
            </a:r>
            <a:endParaRPr lang="zh-CN" altLang="en-US" dirty="0"/>
          </a:p>
        </p:txBody>
      </p:sp>
      <p:sp>
        <p:nvSpPr>
          <p:cNvPr id="4" name="Slide Number Placeholder 3"/>
          <p:cNvSpPr>
            <a:spLocks noGrp="1"/>
          </p:cNvSpPr>
          <p:nvPr>
            <p:ph type="sldNum" sz="quarter" idx="10"/>
          </p:nvPr>
        </p:nvSpPr>
        <p:spPr/>
        <p:txBody>
          <a:bodyPr/>
          <a:lstStyle/>
          <a:p>
            <a:fld id="{D5F66EF9-5F1E-4F72-AF7F-DCD055403874}" type="slidenum">
              <a:rPr lang="zh-CN" altLang="en-US" smtClean="0"/>
              <a:t>9</a:t>
            </a:fld>
            <a:endParaRPr lang="zh-CN" altLang="en-US"/>
          </a:p>
        </p:txBody>
      </p:sp>
    </p:spTree>
    <p:extLst>
      <p:ext uri="{BB962C8B-B14F-4D97-AF65-F5344CB8AC3E}">
        <p14:creationId xmlns:p14="http://schemas.microsoft.com/office/powerpoint/2010/main" val="357543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2500430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166294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342343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0641"/>
            <a:ext cx="10515600" cy="4616322"/>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2D916C-F94F-4CD6-98C6-FBC96AE425F6}" type="slidenum">
              <a:rPr lang="zh-CN" altLang="en-US" smtClean="0"/>
              <a:t>‹#›</a:t>
            </a:fld>
            <a:endParaRPr lang="zh-CN" altLang="en-US"/>
          </a:p>
        </p:txBody>
      </p:sp>
      <p:sp>
        <p:nvSpPr>
          <p:cNvPr id="15" name="Rectangle 14"/>
          <p:cNvSpPr/>
          <p:nvPr userDrawn="1"/>
        </p:nvSpPr>
        <p:spPr>
          <a:xfrm>
            <a:off x="838200" y="236763"/>
            <a:ext cx="3200400" cy="1283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userDrawn="1"/>
        </p:nvSpPr>
        <p:spPr>
          <a:xfrm>
            <a:off x="4316185" y="229054"/>
            <a:ext cx="3559629" cy="1283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userDrawn="1"/>
        </p:nvSpPr>
        <p:spPr>
          <a:xfrm>
            <a:off x="8153399" y="232228"/>
            <a:ext cx="3200399" cy="1283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ounded Rectangle 18"/>
          <p:cNvSpPr/>
          <p:nvPr userDrawn="1"/>
        </p:nvSpPr>
        <p:spPr>
          <a:xfrm>
            <a:off x="838197" y="536802"/>
            <a:ext cx="10515601" cy="85216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latin typeface="+mj-lt"/>
            </a:endParaRPr>
          </a:p>
        </p:txBody>
      </p:sp>
      <p:sp>
        <p:nvSpPr>
          <p:cNvPr id="22" name="Title 21"/>
          <p:cNvSpPr>
            <a:spLocks noGrp="1"/>
          </p:cNvSpPr>
          <p:nvPr>
            <p:ph type="title"/>
          </p:nvPr>
        </p:nvSpPr>
        <p:spPr>
          <a:xfrm>
            <a:off x="838200" y="536802"/>
            <a:ext cx="10515600" cy="852160"/>
          </a:xfrm>
        </p:spPr>
        <p:txBody>
          <a:bodyPr/>
          <a:lstStyle>
            <a:lvl1pPr algn="ctr">
              <a:defRPr b="1">
                <a:solidFill>
                  <a:schemeClr val="bg1"/>
                </a:solidFill>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618899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1979828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39655606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25295708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4931149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313023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107780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248F7F2-0872-4206-82D4-4E46B6E17D81}" type="datetimeFigureOut">
              <a:rPr lang="zh-CN" altLang="en-US" smtClean="0"/>
              <a:t>2016/4/14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247975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8F7F2-0872-4206-82D4-4E46B6E17D81}" type="datetimeFigureOut">
              <a:rPr lang="zh-CN" altLang="en-US" smtClean="0"/>
              <a:t>2016/4/14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D916C-F94F-4CD6-98C6-FBC96AE425F6}" type="slidenum">
              <a:rPr lang="zh-CN" altLang="en-US" smtClean="0"/>
              <a:t>‹#›</a:t>
            </a:fld>
            <a:endParaRPr lang="zh-CN" altLang="en-US"/>
          </a:p>
        </p:txBody>
      </p:sp>
    </p:spTree>
    <p:extLst>
      <p:ext uri="{BB962C8B-B14F-4D97-AF65-F5344CB8AC3E}">
        <p14:creationId xmlns:p14="http://schemas.microsoft.com/office/powerpoint/2010/main" val="50875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image" Target="../media/image34.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13.emf"/><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0.emf"/><Relationship Id="rId7"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oundRect">
            <a:avLst/>
          </a:prstGeom>
          <a:solidFill>
            <a:srgbClr val="00B0F0"/>
          </a:solidFill>
        </p:spPr>
        <p:txBody>
          <a:bodyPr>
            <a:normAutofit/>
          </a:bodyPr>
          <a:lstStyle/>
          <a:p>
            <a:r>
              <a:rPr lang="en-US" altLang="zh-CN" sz="4800" b="1" dirty="0">
                <a:solidFill>
                  <a:schemeClr val="bg1"/>
                </a:solidFill>
              </a:rPr>
              <a:t>Battery-free Sensing Platform for </a:t>
            </a:r>
            <a:r>
              <a:rPr lang="en-US" altLang="zh-CN" sz="4800" b="1" dirty="0" smtClean="0">
                <a:solidFill>
                  <a:schemeClr val="bg1"/>
                </a:solidFill>
              </a:rPr>
              <a:t>Wearable Devices</a:t>
            </a:r>
            <a:r>
              <a:rPr lang="en-US" altLang="zh-CN" sz="4800" b="1" dirty="0">
                <a:solidFill>
                  <a:schemeClr val="bg1"/>
                </a:solidFill>
              </a:rPr>
              <a:t>: The Synergy Between Two Feet</a:t>
            </a:r>
            <a:endParaRPr lang="zh-CN" altLang="en-US" sz="4800" b="1" dirty="0">
              <a:solidFill>
                <a:schemeClr val="bg1"/>
              </a:solidFill>
            </a:endParaRPr>
          </a:p>
        </p:txBody>
      </p:sp>
      <p:sp>
        <p:nvSpPr>
          <p:cNvPr id="3" name="Subtitle 2"/>
          <p:cNvSpPr>
            <a:spLocks noGrp="1"/>
          </p:cNvSpPr>
          <p:nvPr>
            <p:ph type="subTitle" idx="1"/>
          </p:nvPr>
        </p:nvSpPr>
        <p:spPr>
          <a:xfrm>
            <a:off x="1524000" y="3817938"/>
            <a:ext cx="9144000" cy="1655762"/>
          </a:xfrm>
        </p:spPr>
        <p:txBody>
          <a:bodyPr/>
          <a:lstStyle/>
          <a:p>
            <a:r>
              <a:rPr lang="en-US" altLang="zh-CN" sz="2800" i="1" u="sng" dirty="0" err="1"/>
              <a:t>Qianyi</a:t>
            </a:r>
            <a:r>
              <a:rPr lang="en-US" altLang="zh-CN" sz="2800" i="1" u="sng" dirty="0"/>
              <a:t> Huang</a:t>
            </a:r>
            <a:r>
              <a:rPr lang="en-US" altLang="zh-CN" sz="2800" dirty="0"/>
              <a:t>, Yan Mei, Wei </a:t>
            </a:r>
            <a:r>
              <a:rPr lang="en-US" altLang="zh-CN" sz="2800" dirty="0" smtClean="0"/>
              <a:t>Wang </a:t>
            </a:r>
            <a:r>
              <a:rPr lang="en-US" altLang="zh-CN" sz="2800" dirty="0"/>
              <a:t>and </a:t>
            </a:r>
            <a:r>
              <a:rPr lang="en-US" altLang="zh-CN" sz="2800" b="1" dirty="0"/>
              <a:t>Qian </a:t>
            </a:r>
            <a:r>
              <a:rPr lang="en-US" altLang="zh-CN" sz="2800" b="1" dirty="0" smtClean="0"/>
              <a:t>Zhang</a:t>
            </a:r>
          </a:p>
          <a:p>
            <a:r>
              <a:rPr lang="en-US" altLang="zh-CN" sz="2800" dirty="0" smtClean="0"/>
              <a:t>Department of Computer Science and Engineering</a:t>
            </a:r>
          </a:p>
          <a:p>
            <a:r>
              <a:rPr lang="en-US" altLang="zh-CN" sz="2800" dirty="0" smtClean="0"/>
              <a:t>Hong </a:t>
            </a:r>
            <a:r>
              <a:rPr lang="en-US" altLang="zh-CN" sz="2800" dirty="0"/>
              <a:t>Kong University of Science and Technology</a:t>
            </a:r>
            <a:endParaRPr lang="zh-CN" altLang="en-US" sz="2800" dirty="0"/>
          </a:p>
        </p:txBody>
      </p:sp>
    </p:spTree>
    <p:extLst>
      <p:ext uri="{BB962C8B-B14F-4D97-AF65-F5344CB8AC3E}">
        <p14:creationId xmlns:p14="http://schemas.microsoft.com/office/powerpoint/2010/main" val="1942456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Overview</a:t>
            </a:r>
            <a:endParaRPr lang="zh-CN" altLang="en-US" dirty="0"/>
          </a:p>
        </p:txBody>
      </p:sp>
      <p:pic>
        <p:nvPicPr>
          <p:cNvPr id="6" name="Picture 5"/>
          <p:cNvPicPr>
            <a:picLocks noChangeAspect="1"/>
          </p:cNvPicPr>
          <p:nvPr/>
        </p:nvPicPr>
        <p:blipFill>
          <a:blip r:embed="rId3"/>
          <a:stretch>
            <a:fillRect/>
          </a:stretch>
        </p:blipFill>
        <p:spPr>
          <a:xfrm>
            <a:off x="2340663" y="1576552"/>
            <a:ext cx="7717501" cy="4924801"/>
          </a:xfrm>
          <a:prstGeom prst="rect">
            <a:avLst/>
          </a:prstGeom>
        </p:spPr>
      </p:pic>
      <p:pic>
        <p:nvPicPr>
          <p:cNvPr id="8" name="Picture 7"/>
          <p:cNvPicPr>
            <a:picLocks noChangeAspect="1"/>
          </p:cNvPicPr>
          <p:nvPr/>
        </p:nvPicPr>
        <p:blipFill>
          <a:blip r:embed="rId4"/>
          <a:stretch>
            <a:fillRect/>
          </a:stretch>
        </p:blipFill>
        <p:spPr>
          <a:xfrm>
            <a:off x="3747226" y="4312838"/>
            <a:ext cx="3126375" cy="1877200"/>
          </a:xfrm>
          <a:prstGeom prst="rect">
            <a:avLst/>
          </a:prstGeom>
        </p:spPr>
      </p:pic>
      <p:pic>
        <p:nvPicPr>
          <p:cNvPr id="10" name="Picture 9"/>
          <p:cNvPicPr>
            <a:picLocks noChangeAspect="1"/>
          </p:cNvPicPr>
          <p:nvPr/>
        </p:nvPicPr>
        <p:blipFill>
          <a:blip r:embed="rId5"/>
          <a:stretch>
            <a:fillRect/>
          </a:stretch>
        </p:blipFill>
        <p:spPr>
          <a:xfrm>
            <a:off x="3747226" y="1762185"/>
            <a:ext cx="3102750" cy="1907600"/>
          </a:xfrm>
          <a:prstGeom prst="rect">
            <a:avLst/>
          </a:prstGeom>
        </p:spPr>
      </p:pic>
      <p:pic>
        <p:nvPicPr>
          <p:cNvPr id="12" name="Picture 11"/>
          <p:cNvPicPr>
            <a:picLocks noChangeAspect="1"/>
          </p:cNvPicPr>
          <p:nvPr/>
        </p:nvPicPr>
        <p:blipFill>
          <a:blip r:embed="rId6"/>
          <a:stretch>
            <a:fillRect/>
          </a:stretch>
        </p:blipFill>
        <p:spPr>
          <a:xfrm>
            <a:off x="6332580" y="1830585"/>
            <a:ext cx="1748250" cy="1770800"/>
          </a:xfrm>
          <a:prstGeom prst="rect">
            <a:avLst/>
          </a:prstGeom>
        </p:spPr>
      </p:pic>
      <p:pic>
        <p:nvPicPr>
          <p:cNvPr id="13" name="Picture 12"/>
          <p:cNvPicPr>
            <a:picLocks noChangeAspect="1"/>
          </p:cNvPicPr>
          <p:nvPr/>
        </p:nvPicPr>
        <p:blipFill>
          <a:blip r:embed="rId7"/>
          <a:stretch>
            <a:fillRect/>
          </a:stretch>
        </p:blipFill>
        <p:spPr>
          <a:xfrm>
            <a:off x="6516914" y="4449638"/>
            <a:ext cx="2842875" cy="1740400"/>
          </a:xfrm>
          <a:prstGeom prst="rect">
            <a:avLst/>
          </a:prstGeom>
        </p:spPr>
      </p:pic>
      <p:pic>
        <p:nvPicPr>
          <p:cNvPr id="15" name="Picture 14"/>
          <p:cNvPicPr>
            <a:picLocks noChangeAspect="1"/>
          </p:cNvPicPr>
          <p:nvPr/>
        </p:nvPicPr>
        <p:blipFill>
          <a:blip r:embed="rId8"/>
          <a:stretch>
            <a:fillRect/>
          </a:stretch>
        </p:blipFill>
        <p:spPr>
          <a:xfrm>
            <a:off x="7920426" y="1682384"/>
            <a:ext cx="2047500" cy="3838001"/>
          </a:xfrm>
          <a:prstGeom prst="rect">
            <a:avLst/>
          </a:prstGeom>
        </p:spPr>
      </p:pic>
    </p:spTree>
    <p:extLst>
      <p:ext uri="{BB962C8B-B14F-4D97-AF65-F5344CB8AC3E}">
        <p14:creationId xmlns:p14="http://schemas.microsoft.com/office/powerpoint/2010/main" val="83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08050" y="2794000"/>
            <a:ext cx="10515600" cy="892175"/>
          </a:xfrm>
          <a:prstGeom prst="roundRect">
            <a:avLst/>
          </a:prstGeom>
          <a:solidFill>
            <a:srgbClr val="00B0F0"/>
          </a:solidFill>
        </p:spPr>
        <p:txBody>
          <a:bodyPr>
            <a:normAutofit/>
          </a:bodyPr>
          <a:lstStyle/>
          <a:p>
            <a:pPr algn="ctr"/>
            <a:r>
              <a:rPr lang="en-US" altLang="zh-CN" sz="4800" b="1" dirty="0">
                <a:solidFill>
                  <a:schemeClr val="bg1"/>
                </a:solidFill>
              </a:rPr>
              <a:t>Energy Harvesting Insole Design</a:t>
            </a:r>
            <a:endParaRPr lang="zh-CN" altLang="en-US" sz="4800" b="1" dirty="0">
              <a:solidFill>
                <a:schemeClr val="bg1"/>
              </a:solidFill>
            </a:endParaRPr>
          </a:p>
        </p:txBody>
      </p:sp>
    </p:spTree>
    <p:extLst>
      <p:ext uri="{BB962C8B-B14F-4D97-AF65-F5344CB8AC3E}">
        <p14:creationId xmlns:p14="http://schemas.microsoft.com/office/powerpoint/2010/main" val="2575014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Insole Design</a:t>
            </a:r>
            <a:endParaRPr lang="zh-CN" altLang="en-US" dirty="0"/>
          </a:p>
        </p:txBody>
      </p:sp>
      <p:pic>
        <p:nvPicPr>
          <p:cNvPr id="22" name="Picture 21"/>
          <p:cNvPicPr>
            <a:picLocks noChangeAspect="1"/>
          </p:cNvPicPr>
          <p:nvPr/>
        </p:nvPicPr>
        <p:blipFill>
          <a:blip r:embed="rId3"/>
          <a:stretch>
            <a:fillRect/>
          </a:stretch>
        </p:blipFill>
        <p:spPr>
          <a:xfrm>
            <a:off x="1055913" y="2548885"/>
            <a:ext cx="5426792" cy="1797617"/>
          </a:xfrm>
          <a:prstGeom prst="rect">
            <a:avLst/>
          </a:prstGeom>
        </p:spPr>
      </p:pic>
      <p:sp>
        <p:nvSpPr>
          <p:cNvPr id="28" name="Oval 27"/>
          <p:cNvSpPr/>
          <p:nvPr/>
        </p:nvSpPr>
        <p:spPr>
          <a:xfrm>
            <a:off x="1405672" y="3652929"/>
            <a:ext cx="864777" cy="4672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p:cNvSpPr/>
          <p:nvPr/>
        </p:nvSpPr>
        <p:spPr>
          <a:xfrm>
            <a:off x="5576949" y="3652929"/>
            <a:ext cx="1008907" cy="4672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ounded Rectangle 35"/>
          <p:cNvSpPr/>
          <p:nvPr/>
        </p:nvSpPr>
        <p:spPr>
          <a:xfrm>
            <a:off x="2192480" y="5224195"/>
            <a:ext cx="7777843" cy="646986"/>
          </a:xfrm>
          <a:prstGeom prst="roundRect">
            <a:avLst/>
          </a:prstGeom>
          <a:solidFill>
            <a:srgbClr val="00B050"/>
          </a:solidFill>
        </p:spPr>
        <p:txBody>
          <a:bodyPr wrap="square">
            <a:spAutoFit/>
          </a:bodyPr>
          <a:lstStyle/>
          <a:p>
            <a:pPr algn="ctr"/>
            <a:r>
              <a:rPr lang="en-US" altLang="zh-CN" sz="3200" dirty="0" smtClean="0">
                <a:solidFill>
                  <a:schemeClr val="bg1"/>
                </a:solidFill>
              </a:rPr>
              <a:t>We can get </a:t>
            </a:r>
            <a:r>
              <a:rPr lang="en-US" altLang="zh-CN" sz="3200" dirty="0" smtClean="0">
                <a:solidFill>
                  <a:schemeClr val="bg1"/>
                </a:solidFill>
              </a:rPr>
              <a:t>1 </a:t>
            </a:r>
            <a:r>
              <a:rPr lang="en-US" altLang="zh-CN" sz="3200" dirty="0" err="1" smtClean="0">
                <a:solidFill>
                  <a:schemeClr val="bg1"/>
                </a:solidFill>
              </a:rPr>
              <a:t>mJ</a:t>
            </a:r>
            <a:r>
              <a:rPr lang="en-US" altLang="zh-CN" sz="3200" dirty="0" smtClean="0">
                <a:solidFill>
                  <a:schemeClr val="bg1"/>
                </a:solidFill>
              </a:rPr>
              <a:t> per step per foot</a:t>
            </a:r>
            <a:endParaRPr lang="zh-CN" altLang="en-US" sz="3200" dirty="0">
              <a:solidFill>
                <a:schemeClr val="bg1"/>
              </a:solidFill>
            </a:endParaRPr>
          </a:p>
        </p:txBody>
      </p:sp>
      <p:pic>
        <p:nvPicPr>
          <p:cNvPr id="37" name="Picture 36" descr="Screen Clipping"/>
          <p:cNvPicPr>
            <a:picLocks noChangeAspect="1"/>
          </p:cNvPicPr>
          <p:nvPr/>
        </p:nvPicPr>
        <p:blipFill rotWithShape="1">
          <a:blip r:embed="rId4">
            <a:extLst>
              <a:ext uri="{28A0092B-C50C-407E-A947-70E740481C1C}">
                <a14:useLocalDpi xmlns:a14="http://schemas.microsoft.com/office/drawing/2010/main" val="0"/>
              </a:ext>
            </a:extLst>
          </a:blip>
          <a:srcRect t="2075" b="1"/>
          <a:stretch/>
        </p:blipFill>
        <p:spPr>
          <a:xfrm>
            <a:off x="6840840" y="1906656"/>
            <a:ext cx="4512960" cy="3082075"/>
          </a:xfrm>
          <a:prstGeom prst="rect">
            <a:avLst/>
          </a:prstGeom>
        </p:spPr>
      </p:pic>
    </p:spTree>
    <p:extLst>
      <p:ext uri="{BB962C8B-B14F-4D97-AF65-F5344CB8AC3E}">
        <p14:creationId xmlns:p14="http://schemas.microsoft.com/office/powerpoint/2010/main" val="116814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08050" y="2794000"/>
            <a:ext cx="10515600" cy="892175"/>
          </a:xfrm>
          <a:prstGeom prst="roundRect">
            <a:avLst/>
          </a:prstGeom>
          <a:solidFill>
            <a:srgbClr val="00B0F0"/>
          </a:solidFill>
        </p:spPr>
        <p:txBody>
          <a:bodyPr>
            <a:normAutofit/>
          </a:bodyPr>
          <a:lstStyle/>
          <a:p>
            <a:pPr algn="ctr"/>
            <a:r>
              <a:rPr lang="en-US" altLang="zh-CN" sz="4800" b="1" dirty="0">
                <a:solidFill>
                  <a:schemeClr val="bg1"/>
                </a:solidFill>
              </a:rPr>
              <a:t>Power Management Circuit Design</a:t>
            </a:r>
            <a:endParaRPr lang="zh-CN" altLang="en-US" sz="4800" b="1" dirty="0">
              <a:solidFill>
                <a:schemeClr val="bg1"/>
              </a:solidFill>
            </a:endParaRPr>
          </a:p>
        </p:txBody>
      </p:sp>
    </p:spTree>
    <p:extLst>
      <p:ext uri="{BB962C8B-B14F-4D97-AF65-F5344CB8AC3E}">
        <p14:creationId xmlns:p14="http://schemas.microsoft.com/office/powerpoint/2010/main" val="610502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Circuit Design</a:t>
            </a:r>
            <a:endParaRPr lang="zh-CN" altLang="en-US" dirty="0"/>
          </a:p>
        </p:txBody>
      </p:sp>
      <p:pic>
        <p:nvPicPr>
          <p:cNvPr id="6" name="Picture 5"/>
          <p:cNvPicPr>
            <a:picLocks noChangeAspect="1"/>
          </p:cNvPicPr>
          <p:nvPr/>
        </p:nvPicPr>
        <p:blipFill>
          <a:blip r:embed="rId3"/>
          <a:stretch>
            <a:fillRect/>
          </a:stretch>
        </p:blipFill>
        <p:spPr>
          <a:xfrm>
            <a:off x="4265699" y="4055814"/>
            <a:ext cx="4268327" cy="1032300"/>
          </a:xfrm>
          <a:prstGeom prst="rect">
            <a:avLst/>
          </a:prstGeom>
        </p:spPr>
      </p:pic>
      <p:pic>
        <p:nvPicPr>
          <p:cNvPr id="8" name="Picture 7"/>
          <p:cNvPicPr>
            <a:picLocks noChangeAspect="1"/>
          </p:cNvPicPr>
          <p:nvPr/>
        </p:nvPicPr>
        <p:blipFill>
          <a:blip r:embed="rId4"/>
          <a:stretch>
            <a:fillRect/>
          </a:stretch>
        </p:blipFill>
        <p:spPr>
          <a:xfrm>
            <a:off x="4265699" y="1830936"/>
            <a:ext cx="4365754" cy="1015616"/>
          </a:xfrm>
          <a:prstGeom prst="rect">
            <a:avLst/>
          </a:prstGeom>
        </p:spPr>
      </p:pic>
      <p:pic>
        <p:nvPicPr>
          <p:cNvPr id="11" name="Picture 10"/>
          <p:cNvPicPr>
            <a:picLocks noChangeAspect="1"/>
          </p:cNvPicPr>
          <p:nvPr/>
        </p:nvPicPr>
        <p:blipFill>
          <a:blip r:embed="rId5"/>
          <a:stretch>
            <a:fillRect/>
          </a:stretch>
        </p:blipFill>
        <p:spPr>
          <a:xfrm>
            <a:off x="838200" y="2322310"/>
            <a:ext cx="4118625" cy="2276475"/>
          </a:xfrm>
          <a:prstGeom prst="rect">
            <a:avLst/>
          </a:prstGeom>
        </p:spPr>
      </p:pic>
      <p:pic>
        <p:nvPicPr>
          <p:cNvPr id="13" name="Picture 12"/>
          <p:cNvPicPr>
            <a:picLocks noChangeAspect="1"/>
          </p:cNvPicPr>
          <p:nvPr/>
        </p:nvPicPr>
        <p:blipFill>
          <a:blip r:embed="rId6"/>
          <a:stretch>
            <a:fillRect/>
          </a:stretch>
        </p:blipFill>
        <p:spPr>
          <a:xfrm>
            <a:off x="7814326" y="2322310"/>
            <a:ext cx="3414840" cy="2276475"/>
          </a:xfrm>
          <a:prstGeom prst="rect">
            <a:avLst/>
          </a:prstGeom>
        </p:spPr>
      </p:pic>
      <p:pic>
        <p:nvPicPr>
          <p:cNvPr id="18" name="Picture 17"/>
          <p:cNvPicPr>
            <a:picLocks noChangeAspect="1"/>
          </p:cNvPicPr>
          <p:nvPr/>
        </p:nvPicPr>
        <p:blipFill>
          <a:blip r:embed="rId7"/>
          <a:stretch>
            <a:fillRect/>
          </a:stretch>
        </p:blipFill>
        <p:spPr>
          <a:xfrm>
            <a:off x="3386998" y="3021204"/>
            <a:ext cx="5418001" cy="972800"/>
          </a:xfrm>
          <a:prstGeom prst="rect">
            <a:avLst/>
          </a:prstGeom>
        </p:spPr>
      </p:pic>
      <p:pic>
        <p:nvPicPr>
          <p:cNvPr id="19" name="Picture 18"/>
          <p:cNvPicPr>
            <a:picLocks noChangeAspect="1"/>
          </p:cNvPicPr>
          <p:nvPr/>
        </p:nvPicPr>
        <p:blipFill>
          <a:blip r:embed="rId8"/>
          <a:stretch>
            <a:fillRect/>
          </a:stretch>
        </p:blipFill>
        <p:spPr>
          <a:xfrm>
            <a:off x="1315874" y="3104581"/>
            <a:ext cx="9560251" cy="896800"/>
          </a:xfrm>
          <a:prstGeom prst="rect">
            <a:avLst/>
          </a:prstGeom>
        </p:spPr>
      </p:pic>
      <p:pic>
        <p:nvPicPr>
          <p:cNvPr id="20" name="Picture 19" descr="Screen Clipping"/>
          <p:cNvPicPr>
            <a:picLocks noChangeAspect="1"/>
          </p:cNvPicPr>
          <p:nvPr/>
        </p:nvPicPr>
        <p:blipFill rotWithShape="1">
          <a:blip r:embed="rId9">
            <a:extLst>
              <a:ext uri="{28A0092B-C50C-407E-A947-70E740481C1C}">
                <a14:useLocalDpi xmlns:a14="http://schemas.microsoft.com/office/drawing/2010/main" val="0"/>
              </a:ext>
            </a:extLst>
          </a:blip>
          <a:srcRect t="16488"/>
          <a:stretch/>
        </p:blipFill>
        <p:spPr>
          <a:xfrm>
            <a:off x="4505205" y="5557965"/>
            <a:ext cx="3886742" cy="628496"/>
          </a:xfrm>
          <a:prstGeom prst="rect">
            <a:avLst/>
          </a:prstGeom>
        </p:spPr>
      </p:pic>
    </p:spTree>
    <p:extLst>
      <p:ext uri="{BB962C8B-B14F-4D97-AF65-F5344CB8AC3E}">
        <p14:creationId xmlns:p14="http://schemas.microsoft.com/office/powerpoint/2010/main" val="280970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08050" y="2794000"/>
            <a:ext cx="10515600" cy="892175"/>
          </a:xfrm>
          <a:prstGeom prst="roundRect">
            <a:avLst/>
          </a:prstGeom>
          <a:solidFill>
            <a:srgbClr val="00B0F0"/>
          </a:solidFill>
        </p:spPr>
        <p:txBody>
          <a:bodyPr>
            <a:normAutofit/>
          </a:bodyPr>
          <a:lstStyle/>
          <a:p>
            <a:pPr algn="ctr"/>
            <a:r>
              <a:rPr lang="en-US" altLang="zh-CN" sz="4800" b="1" dirty="0">
                <a:solidFill>
                  <a:schemeClr val="bg1"/>
                </a:solidFill>
              </a:rPr>
              <a:t>Ambient Backscatter Between Two Feet</a:t>
            </a:r>
            <a:endParaRPr lang="zh-CN" altLang="en-US" sz="4800" b="1" dirty="0">
              <a:solidFill>
                <a:schemeClr val="bg1"/>
              </a:solidFill>
            </a:endParaRPr>
          </a:p>
        </p:txBody>
      </p:sp>
    </p:spTree>
    <p:extLst>
      <p:ext uri="{BB962C8B-B14F-4D97-AF65-F5344CB8AC3E}">
        <p14:creationId xmlns:p14="http://schemas.microsoft.com/office/powerpoint/2010/main" val="32256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Challenges</a:t>
            </a:r>
            <a:endParaRPr lang="zh-CN" altLang="en-US" dirty="0"/>
          </a:p>
        </p:txBody>
      </p:sp>
      <p:pic>
        <p:nvPicPr>
          <p:cNvPr id="4" name="Content Placeholder 3"/>
          <p:cNvPicPr>
            <a:picLocks noGrp="1" noChangeAspect="1"/>
          </p:cNvPicPr>
          <p:nvPr>
            <p:ph idx="1"/>
          </p:nvPr>
        </p:nvPicPr>
        <p:blipFill>
          <a:blip r:embed="rId3"/>
          <a:stretch>
            <a:fillRect/>
          </a:stretch>
        </p:blipFill>
        <p:spPr>
          <a:xfrm>
            <a:off x="3182377" y="2064190"/>
            <a:ext cx="854149" cy="1163748"/>
          </a:xfrm>
          <a:prstGeom prst="rect">
            <a:avLst/>
          </a:prstGeom>
        </p:spPr>
      </p:pic>
      <p:pic>
        <p:nvPicPr>
          <p:cNvPr id="6" name="Picture 5"/>
          <p:cNvPicPr>
            <a:picLocks noChangeAspect="1"/>
          </p:cNvPicPr>
          <p:nvPr/>
        </p:nvPicPr>
        <p:blipFill rotWithShape="1">
          <a:blip r:embed="rId4"/>
          <a:srcRect b="51689"/>
          <a:stretch/>
        </p:blipFill>
        <p:spPr>
          <a:xfrm>
            <a:off x="1708944" y="4343791"/>
            <a:ext cx="3785742" cy="1016064"/>
          </a:xfrm>
          <a:prstGeom prst="rect">
            <a:avLst/>
          </a:prstGeom>
        </p:spPr>
      </p:pic>
      <p:grpSp>
        <p:nvGrpSpPr>
          <p:cNvPr id="14" name="Group 4"/>
          <p:cNvGrpSpPr>
            <a:grpSpLocks noChangeAspect="1"/>
          </p:cNvGrpSpPr>
          <p:nvPr/>
        </p:nvGrpSpPr>
        <p:grpSpPr bwMode="auto">
          <a:xfrm rot="11132311">
            <a:off x="4147083" y="3350990"/>
            <a:ext cx="958847" cy="906204"/>
            <a:chOff x="4306" y="2092"/>
            <a:chExt cx="1020" cy="964"/>
          </a:xfrm>
        </p:grpSpPr>
        <p:sp>
          <p:nvSpPr>
            <p:cNvPr id="15"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Group 4"/>
          <p:cNvGrpSpPr>
            <a:grpSpLocks noChangeAspect="1"/>
          </p:cNvGrpSpPr>
          <p:nvPr/>
        </p:nvGrpSpPr>
        <p:grpSpPr bwMode="auto">
          <a:xfrm rot="15411303">
            <a:off x="2048654" y="3381844"/>
            <a:ext cx="1055731" cy="997769"/>
            <a:chOff x="4306" y="2092"/>
            <a:chExt cx="1020" cy="964"/>
          </a:xfrm>
        </p:grpSpPr>
        <p:sp>
          <p:nvSpPr>
            <p:cNvPr id="25"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Group 4"/>
          <p:cNvGrpSpPr>
            <a:grpSpLocks noChangeAspect="1"/>
          </p:cNvGrpSpPr>
          <p:nvPr/>
        </p:nvGrpSpPr>
        <p:grpSpPr bwMode="auto">
          <a:xfrm rot="18565735">
            <a:off x="3167230" y="4650451"/>
            <a:ext cx="947011" cy="895171"/>
            <a:chOff x="4252" y="2040"/>
            <a:chExt cx="1023" cy="967"/>
          </a:xfrm>
        </p:grpSpPr>
        <p:sp>
          <p:nvSpPr>
            <p:cNvPr id="35" name="AutoShape 3"/>
            <p:cNvSpPr>
              <a:spLocks noChangeAspect="1" noChangeArrowheads="1" noTextEdit="1"/>
            </p:cNvSpPr>
            <p:nvPr/>
          </p:nvSpPr>
          <p:spPr bwMode="auto">
            <a:xfrm>
              <a:off x="4252" y="2040"/>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56" name="Picture 55"/>
          <p:cNvPicPr>
            <a:picLocks noChangeAspect="1"/>
          </p:cNvPicPr>
          <p:nvPr/>
        </p:nvPicPr>
        <p:blipFill>
          <a:blip r:embed="rId5"/>
          <a:stretch>
            <a:fillRect/>
          </a:stretch>
        </p:blipFill>
        <p:spPr>
          <a:xfrm>
            <a:off x="1685415" y="6033481"/>
            <a:ext cx="1281292" cy="616157"/>
          </a:xfrm>
          <a:prstGeom prst="rect">
            <a:avLst/>
          </a:prstGeom>
        </p:spPr>
      </p:pic>
      <p:sp>
        <p:nvSpPr>
          <p:cNvPr id="58" name="TextBox 57"/>
          <p:cNvSpPr txBox="1"/>
          <p:nvPr/>
        </p:nvSpPr>
        <p:spPr>
          <a:xfrm>
            <a:off x="1891879" y="5434100"/>
            <a:ext cx="1210358" cy="461665"/>
          </a:xfrm>
          <a:prstGeom prst="rect">
            <a:avLst/>
          </a:prstGeom>
          <a:noFill/>
        </p:spPr>
        <p:txBody>
          <a:bodyPr wrap="square" rtlCol="0">
            <a:spAutoFit/>
          </a:bodyPr>
          <a:lstStyle/>
          <a:p>
            <a:r>
              <a:rPr lang="en-US" altLang="zh-CN" sz="2400" dirty="0" smtClean="0"/>
              <a:t>Bob</a:t>
            </a:r>
            <a:endParaRPr lang="zh-CN" altLang="en-US" sz="2400" dirty="0"/>
          </a:p>
        </p:txBody>
      </p:sp>
      <p:sp>
        <p:nvSpPr>
          <p:cNvPr id="59" name="TextBox 58"/>
          <p:cNvSpPr txBox="1"/>
          <p:nvPr/>
        </p:nvSpPr>
        <p:spPr>
          <a:xfrm>
            <a:off x="4780504" y="5407635"/>
            <a:ext cx="1210358" cy="461665"/>
          </a:xfrm>
          <a:prstGeom prst="rect">
            <a:avLst/>
          </a:prstGeom>
          <a:noFill/>
        </p:spPr>
        <p:txBody>
          <a:bodyPr wrap="square" rtlCol="0">
            <a:spAutoFit/>
          </a:bodyPr>
          <a:lstStyle/>
          <a:p>
            <a:r>
              <a:rPr lang="en-US" altLang="zh-CN" sz="2400" dirty="0" smtClean="0"/>
              <a:t>Alice</a:t>
            </a:r>
            <a:endParaRPr lang="zh-CN" altLang="en-US" sz="2400" dirty="0"/>
          </a:p>
        </p:txBody>
      </p:sp>
      <p:pic>
        <p:nvPicPr>
          <p:cNvPr id="117" name="Content Placeholder 3"/>
          <p:cNvPicPr>
            <a:picLocks noChangeAspect="1"/>
          </p:cNvPicPr>
          <p:nvPr/>
        </p:nvPicPr>
        <p:blipFill>
          <a:blip r:embed="rId3"/>
          <a:stretch>
            <a:fillRect/>
          </a:stretch>
        </p:blipFill>
        <p:spPr>
          <a:xfrm>
            <a:off x="8930586" y="2064190"/>
            <a:ext cx="854149" cy="1163748"/>
          </a:xfrm>
          <a:prstGeom prst="rect">
            <a:avLst/>
          </a:prstGeom>
        </p:spPr>
      </p:pic>
      <p:pic>
        <p:nvPicPr>
          <p:cNvPr id="118" name="Picture 117"/>
          <p:cNvPicPr>
            <a:picLocks noChangeAspect="1"/>
          </p:cNvPicPr>
          <p:nvPr/>
        </p:nvPicPr>
        <p:blipFill rotWithShape="1">
          <a:blip r:embed="rId4"/>
          <a:srcRect b="51689"/>
          <a:stretch/>
        </p:blipFill>
        <p:spPr>
          <a:xfrm>
            <a:off x="7457153" y="4343791"/>
            <a:ext cx="3785742" cy="1016064"/>
          </a:xfrm>
          <a:prstGeom prst="rect">
            <a:avLst/>
          </a:prstGeom>
        </p:spPr>
      </p:pic>
      <p:grpSp>
        <p:nvGrpSpPr>
          <p:cNvPr id="119" name="Group 4"/>
          <p:cNvGrpSpPr>
            <a:grpSpLocks noChangeAspect="1"/>
          </p:cNvGrpSpPr>
          <p:nvPr/>
        </p:nvGrpSpPr>
        <p:grpSpPr bwMode="auto">
          <a:xfrm rot="11132311">
            <a:off x="9895292" y="3350990"/>
            <a:ext cx="958847" cy="906204"/>
            <a:chOff x="4306" y="2092"/>
            <a:chExt cx="1020" cy="964"/>
          </a:xfrm>
        </p:grpSpPr>
        <p:sp>
          <p:nvSpPr>
            <p:cNvPr id="120"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9" name="Group 4"/>
          <p:cNvGrpSpPr>
            <a:grpSpLocks noChangeAspect="1"/>
          </p:cNvGrpSpPr>
          <p:nvPr/>
        </p:nvGrpSpPr>
        <p:grpSpPr bwMode="auto">
          <a:xfrm rot="15411303">
            <a:off x="7796863" y="3381844"/>
            <a:ext cx="1055731" cy="997769"/>
            <a:chOff x="4306" y="2092"/>
            <a:chExt cx="1020" cy="964"/>
          </a:xfrm>
        </p:grpSpPr>
        <p:sp>
          <p:nvSpPr>
            <p:cNvPr id="130"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TextBox 149"/>
          <p:cNvSpPr txBox="1"/>
          <p:nvPr/>
        </p:nvSpPr>
        <p:spPr>
          <a:xfrm>
            <a:off x="7640088" y="5434100"/>
            <a:ext cx="1210358" cy="461665"/>
          </a:xfrm>
          <a:prstGeom prst="rect">
            <a:avLst/>
          </a:prstGeom>
          <a:noFill/>
        </p:spPr>
        <p:txBody>
          <a:bodyPr wrap="square" rtlCol="0">
            <a:spAutoFit/>
          </a:bodyPr>
          <a:lstStyle/>
          <a:p>
            <a:r>
              <a:rPr lang="en-US" altLang="zh-CN" sz="2400" dirty="0" smtClean="0"/>
              <a:t>Bob</a:t>
            </a:r>
            <a:endParaRPr lang="zh-CN" altLang="en-US" sz="2400" dirty="0"/>
          </a:p>
        </p:txBody>
      </p:sp>
      <p:sp>
        <p:nvSpPr>
          <p:cNvPr id="151" name="TextBox 150"/>
          <p:cNvSpPr txBox="1"/>
          <p:nvPr/>
        </p:nvSpPr>
        <p:spPr>
          <a:xfrm>
            <a:off x="10528713" y="5407635"/>
            <a:ext cx="1210358" cy="461665"/>
          </a:xfrm>
          <a:prstGeom prst="rect">
            <a:avLst/>
          </a:prstGeom>
          <a:noFill/>
        </p:spPr>
        <p:txBody>
          <a:bodyPr wrap="square" rtlCol="0">
            <a:spAutoFit/>
          </a:bodyPr>
          <a:lstStyle/>
          <a:p>
            <a:r>
              <a:rPr lang="en-US" altLang="zh-CN" sz="2400" dirty="0" smtClean="0"/>
              <a:t>Alice</a:t>
            </a:r>
            <a:endParaRPr lang="zh-CN" altLang="en-US" sz="2400" dirty="0"/>
          </a:p>
        </p:txBody>
      </p:sp>
      <p:pic>
        <p:nvPicPr>
          <p:cNvPr id="2" name="Picture 1"/>
          <p:cNvPicPr>
            <a:picLocks noChangeAspect="1"/>
          </p:cNvPicPr>
          <p:nvPr/>
        </p:nvPicPr>
        <p:blipFill>
          <a:blip r:embed="rId6"/>
          <a:stretch>
            <a:fillRect/>
          </a:stretch>
        </p:blipFill>
        <p:spPr>
          <a:xfrm>
            <a:off x="7345557" y="6033481"/>
            <a:ext cx="1326622" cy="616157"/>
          </a:xfrm>
          <a:prstGeom prst="rect">
            <a:avLst/>
          </a:prstGeom>
        </p:spPr>
      </p:pic>
      <p:grpSp>
        <p:nvGrpSpPr>
          <p:cNvPr id="64" name="Group 4"/>
          <p:cNvGrpSpPr>
            <a:grpSpLocks noChangeAspect="1"/>
          </p:cNvGrpSpPr>
          <p:nvPr/>
        </p:nvGrpSpPr>
        <p:grpSpPr bwMode="auto">
          <a:xfrm rot="18565735">
            <a:off x="8915199" y="4711064"/>
            <a:ext cx="947011" cy="895171"/>
            <a:chOff x="4252" y="2040"/>
            <a:chExt cx="1023" cy="967"/>
          </a:xfrm>
        </p:grpSpPr>
        <p:sp>
          <p:nvSpPr>
            <p:cNvPr id="65" name="AutoShape 3"/>
            <p:cNvSpPr>
              <a:spLocks noChangeAspect="1" noChangeArrowheads="1" noTextEdit="1"/>
            </p:cNvSpPr>
            <p:nvPr/>
          </p:nvSpPr>
          <p:spPr bwMode="auto">
            <a:xfrm>
              <a:off x="4252" y="2040"/>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9913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indefinite"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500"/>
                                        <p:tgtEl>
                                          <p:spTgt spid="14"/>
                                        </p:tgtEl>
                                      </p:cBhvr>
                                    </p:animEffect>
                                  </p:childTnLst>
                                </p:cTn>
                              </p:par>
                              <p:par>
                                <p:cTn id="8" presetID="22" presetClass="entr" presetSubtype="1" repeatCount="indefinite"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500"/>
                                        <p:tgtEl>
                                          <p:spTgt spid="24"/>
                                        </p:tgtEl>
                                      </p:cBhvr>
                                    </p:animEffect>
                                  </p:childTnLst>
                                </p:cTn>
                              </p:par>
                              <p:par>
                                <p:cTn id="11" presetID="22" presetClass="entr" presetSubtype="2" repeatCount="indefinite"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1500"/>
                                        <p:tgtEl>
                                          <p:spTgt spid="34"/>
                                        </p:tgtEl>
                                      </p:cBhvr>
                                    </p:animEffect>
                                  </p:childTnLst>
                                </p:cTn>
                              </p:par>
                              <p:par>
                                <p:cTn id="14" presetID="22" presetClass="entr" presetSubtype="1" repeatCount="indefinite" fill="hold"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wipe(up)">
                                      <p:cBhvr>
                                        <p:cTn id="16" dur="1500"/>
                                        <p:tgtEl>
                                          <p:spTgt spid="119"/>
                                        </p:tgtEl>
                                      </p:cBhvr>
                                    </p:animEffect>
                                  </p:childTnLst>
                                </p:cTn>
                              </p:par>
                              <p:par>
                                <p:cTn id="17" presetID="22" presetClass="entr" presetSubtype="1" repeatCount="indefinite"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wipe(up)">
                                      <p:cBhvr>
                                        <p:cTn id="19" dur="1500"/>
                                        <p:tgtEl>
                                          <p:spTgt spid="129"/>
                                        </p:tgtEl>
                                      </p:cBhvr>
                                    </p:animEffect>
                                  </p:childTnLst>
                                </p:cTn>
                              </p:par>
                              <p:par>
                                <p:cTn id="20" presetID="22" presetClass="entr" presetSubtype="2" repeatCount="indefinite"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right)">
                                      <p:cBhvr>
                                        <p:cTn id="22" dur="1500"/>
                                        <p:tgtEl>
                                          <p:spTgt spid="64"/>
                                        </p:tgtEl>
                                      </p:cBhvr>
                                    </p:animEffect>
                                  </p:childTnLst>
                                </p:cTn>
                              </p:par>
                            </p:childTnLst>
                          </p:cTn>
                        </p:par>
                        <p:par>
                          <p:cTn id="23" fill="hold">
                            <p:stCondLst>
                              <p:cond delay="1500"/>
                            </p:stCondLst>
                            <p:childTnLst>
                              <p:par>
                                <p:cTn id="24" presetID="22" presetClass="entr" presetSubtype="2" repeatCount="indefinite" fill="hold"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right)">
                                      <p:cBhvr>
                                        <p:cTn id="26" dur="1500"/>
                                        <p:tgtEl>
                                          <p:spTgt spid="56"/>
                                        </p:tgtEl>
                                      </p:cBhvr>
                                    </p:animEffect>
                                  </p:childTnLst>
                                </p:cTn>
                              </p:par>
                              <p:par>
                                <p:cTn id="27" presetID="22" presetClass="entr" presetSubtype="2" repeatCount="indefinite"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Challenges</a:t>
            </a:r>
            <a:endParaRPr lang="zh-CN" altLang="en-US" dirty="0"/>
          </a:p>
        </p:txBody>
      </p:sp>
      <p:graphicFrame>
        <p:nvGraphicFramePr>
          <p:cNvPr id="7" name="图表 4"/>
          <p:cNvGraphicFramePr>
            <a:graphicFrameLocks noGrp="1"/>
          </p:cNvGraphicFramePr>
          <p:nvPr>
            <p:ph idx="1"/>
            <p:extLst>
              <p:ext uri="{D42A27DB-BD31-4B8C-83A1-F6EECF244321}">
                <p14:modId xmlns:p14="http://schemas.microsoft.com/office/powerpoint/2010/main" val="1882698906"/>
              </p:ext>
            </p:extLst>
          </p:nvPr>
        </p:nvGraphicFramePr>
        <p:xfrm>
          <a:off x="2928208" y="1578748"/>
          <a:ext cx="5923188" cy="461645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2415429" y="4656703"/>
            <a:ext cx="8190138" cy="646986"/>
          </a:xfrm>
          <a:prstGeom prst="roundRect">
            <a:avLst/>
          </a:prstGeom>
          <a:solidFill>
            <a:srgbClr val="FF0000"/>
          </a:solidFill>
        </p:spPr>
        <p:txBody>
          <a:bodyPr wrap="square">
            <a:spAutoFit/>
          </a:bodyPr>
          <a:lstStyle/>
          <a:p>
            <a:pPr algn="ctr"/>
            <a:r>
              <a:rPr lang="en-US" altLang="zh-CN" sz="3200" dirty="0" smtClean="0">
                <a:solidFill>
                  <a:schemeClr val="bg1"/>
                </a:solidFill>
              </a:rPr>
              <a:t>High error rate for moving </a:t>
            </a:r>
            <a:r>
              <a:rPr lang="en-US" altLang="zh-CN" sz="3200" dirty="0" err="1" smtClean="0">
                <a:solidFill>
                  <a:schemeClr val="bg1"/>
                </a:solidFill>
              </a:rPr>
              <a:t>Tx</a:t>
            </a:r>
            <a:r>
              <a:rPr lang="en-US" altLang="zh-CN" sz="3200" dirty="0" smtClean="0">
                <a:solidFill>
                  <a:schemeClr val="bg1"/>
                </a:solidFill>
              </a:rPr>
              <a:t> and Rx</a:t>
            </a:r>
          </a:p>
        </p:txBody>
      </p:sp>
    </p:spTree>
    <p:extLst>
      <p:ext uri="{BB962C8B-B14F-4D97-AF65-F5344CB8AC3E}">
        <p14:creationId xmlns:p14="http://schemas.microsoft.com/office/powerpoint/2010/main" val="102992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zh-CN" altLang="en-US" dirty="0"/>
          </a:p>
        </p:txBody>
      </p:sp>
      <p:sp>
        <p:nvSpPr>
          <p:cNvPr id="3" name="Title 2"/>
          <p:cNvSpPr>
            <a:spLocks noGrp="1"/>
          </p:cNvSpPr>
          <p:nvPr>
            <p:ph type="title"/>
          </p:nvPr>
        </p:nvSpPr>
        <p:spPr/>
        <p:txBody>
          <a:bodyPr/>
          <a:lstStyle/>
          <a:p>
            <a:r>
              <a:rPr lang="en-US" altLang="zh-CN" dirty="0"/>
              <a:t>Challenges</a:t>
            </a:r>
            <a:endParaRPr lang="zh-CN" altLang="en-US" dirty="0"/>
          </a:p>
        </p:txBody>
      </p:sp>
      <p:graphicFrame>
        <p:nvGraphicFramePr>
          <p:cNvPr id="4" name="图表 3"/>
          <p:cNvGraphicFramePr>
            <a:graphicFrameLocks/>
          </p:cNvGraphicFramePr>
          <p:nvPr>
            <p:extLst>
              <p:ext uri="{D42A27DB-BD31-4B8C-83A1-F6EECF244321}">
                <p14:modId xmlns:p14="http://schemas.microsoft.com/office/powerpoint/2010/main" val="1757521114"/>
              </p:ext>
            </p:extLst>
          </p:nvPr>
        </p:nvGraphicFramePr>
        <p:xfrm>
          <a:off x="3310359" y="1469903"/>
          <a:ext cx="6138441" cy="4971771"/>
        </p:xfrm>
        <a:graphic>
          <a:graphicData uri="http://schemas.openxmlformats.org/drawingml/2006/chart">
            <c:chart xmlns:c="http://schemas.openxmlformats.org/drawingml/2006/chart" xmlns:r="http://schemas.openxmlformats.org/officeDocument/2006/relationships" r:id="rId2"/>
          </a:graphicData>
        </a:graphic>
      </p:graphicFrame>
      <p:sp>
        <p:nvSpPr>
          <p:cNvPr id="5" name="Rounded Rectangle 4"/>
          <p:cNvSpPr/>
          <p:nvPr/>
        </p:nvSpPr>
        <p:spPr>
          <a:xfrm>
            <a:off x="2458190" y="4460566"/>
            <a:ext cx="8190138" cy="646986"/>
          </a:xfrm>
          <a:prstGeom prst="roundRect">
            <a:avLst/>
          </a:prstGeom>
          <a:solidFill>
            <a:srgbClr val="FF0000"/>
          </a:solidFill>
        </p:spPr>
        <p:txBody>
          <a:bodyPr wrap="square">
            <a:spAutoFit/>
          </a:bodyPr>
          <a:lstStyle/>
          <a:p>
            <a:pPr algn="ctr"/>
            <a:r>
              <a:rPr lang="en-US" altLang="zh-CN" sz="3200" dirty="0" smtClean="0">
                <a:solidFill>
                  <a:schemeClr val="bg1"/>
                </a:solidFill>
              </a:rPr>
              <a:t>The error rate is unpredictable</a:t>
            </a:r>
          </a:p>
        </p:txBody>
      </p:sp>
    </p:spTree>
    <p:extLst>
      <p:ext uri="{BB962C8B-B14F-4D97-AF65-F5344CB8AC3E}">
        <p14:creationId xmlns:p14="http://schemas.microsoft.com/office/powerpoint/2010/main" val="96727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t>Rateless</a:t>
            </a:r>
            <a:r>
              <a:rPr lang="en-US" altLang="zh-CN" dirty="0" smtClean="0"/>
              <a:t> Transmission</a:t>
            </a:r>
            <a:endParaRPr lang="zh-CN" altLang="en-US" dirty="0"/>
          </a:p>
        </p:txBody>
      </p:sp>
      <p:sp>
        <p:nvSpPr>
          <p:cNvPr id="4" name="Rectangle 3"/>
          <p:cNvSpPr/>
          <p:nvPr/>
        </p:nvSpPr>
        <p:spPr>
          <a:xfrm>
            <a:off x="3480829" y="2046760"/>
            <a:ext cx="877329" cy="333632"/>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7" name="Rectangle 6"/>
          <p:cNvSpPr/>
          <p:nvPr/>
        </p:nvSpPr>
        <p:spPr>
          <a:xfrm>
            <a:off x="2603500" y="2046760"/>
            <a:ext cx="877329" cy="33363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9" name="Rectangle 8"/>
          <p:cNvSpPr/>
          <p:nvPr/>
        </p:nvSpPr>
        <p:spPr>
          <a:xfrm>
            <a:off x="5235487" y="2050879"/>
            <a:ext cx="877329" cy="329513"/>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4</a:t>
            </a:r>
            <a:endParaRPr lang="zh-CN" altLang="en-US" dirty="0">
              <a:solidFill>
                <a:schemeClr val="bg1"/>
              </a:solidFill>
            </a:endParaRPr>
          </a:p>
        </p:txBody>
      </p:sp>
      <p:sp>
        <p:nvSpPr>
          <p:cNvPr id="10" name="Rectangle 9"/>
          <p:cNvSpPr/>
          <p:nvPr/>
        </p:nvSpPr>
        <p:spPr>
          <a:xfrm>
            <a:off x="4358158" y="2050879"/>
            <a:ext cx="877329" cy="329513"/>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11" name="Rectangle 10"/>
          <p:cNvSpPr/>
          <p:nvPr/>
        </p:nvSpPr>
        <p:spPr>
          <a:xfrm>
            <a:off x="6990145" y="2046760"/>
            <a:ext cx="877329" cy="333632"/>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6</a:t>
            </a:r>
            <a:endParaRPr lang="zh-CN" altLang="en-US" dirty="0">
              <a:solidFill>
                <a:schemeClr val="bg1"/>
              </a:solidFill>
            </a:endParaRPr>
          </a:p>
        </p:txBody>
      </p:sp>
      <p:sp>
        <p:nvSpPr>
          <p:cNvPr id="12" name="Rectangle 11"/>
          <p:cNvSpPr/>
          <p:nvPr/>
        </p:nvSpPr>
        <p:spPr>
          <a:xfrm>
            <a:off x="6112816" y="2052595"/>
            <a:ext cx="877329" cy="32779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5</a:t>
            </a:r>
            <a:endParaRPr lang="zh-CN" altLang="en-US" dirty="0">
              <a:solidFill>
                <a:schemeClr val="bg1"/>
              </a:solidFill>
            </a:endParaRPr>
          </a:p>
        </p:txBody>
      </p:sp>
      <p:sp>
        <p:nvSpPr>
          <p:cNvPr id="13" name="Rectangle 12"/>
          <p:cNvSpPr/>
          <p:nvPr/>
        </p:nvSpPr>
        <p:spPr>
          <a:xfrm>
            <a:off x="8744803" y="2054741"/>
            <a:ext cx="877329" cy="329513"/>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8</a:t>
            </a:r>
            <a:endParaRPr lang="zh-CN" altLang="en-US" dirty="0">
              <a:solidFill>
                <a:schemeClr val="bg1"/>
              </a:solidFill>
            </a:endParaRPr>
          </a:p>
        </p:txBody>
      </p:sp>
      <p:sp>
        <p:nvSpPr>
          <p:cNvPr id="14" name="Rectangle 13"/>
          <p:cNvSpPr/>
          <p:nvPr/>
        </p:nvSpPr>
        <p:spPr>
          <a:xfrm>
            <a:off x="7867474" y="2050879"/>
            <a:ext cx="877329" cy="329513"/>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7</a:t>
            </a:r>
            <a:endParaRPr lang="zh-CN" altLang="en-US" dirty="0">
              <a:solidFill>
                <a:schemeClr val="bg1"/>
              </a:solidFill>
            </a:endParaRPr>
          </a:p>
        </p:txBody>
      </p:sp>
      <p:sp>
        <p:nvSpPr>
          <p:cNvPr id="30" name="Rectangle 29"/>
          <p:cNvSpPr/>
          <p:nvPr/>
        </p:nvSpPr>
        <p:spPr>
          <a:xfrm>
            <a:off x="3477054" y="3298912"/>
            <a:ext cx="877329" cy="33363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31" name="Rectangle 30"/>
          <p:cNvSpPr/>
          <p:nvPr/>
        </p:nvSpPr>
        <p:spPr>
          <a:xfrm>
            <a:off x="3477052" y="3983628"/>
            <a:ext cx="877329" cy="329513"/>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34" name="Rectangle 33"/>
          <p:cNvSpPr/>
          <p:nvPr/>
        </p:nvSpPr>
        <p:spPr>
          <a:xfrm>
            <a:off x="3477053" y="3641270"/>
            <a:ext cx="877329" cy="333632"/>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cxnSp>
        <p:nvCxnSpPr>
          <p:cNvPr id="37" name="Straight Arrow Connector 36"/>
          <p:cNvCxnSpPr/>
          <p:nvPr/>
        </p:nvCxnSpPr>
        <p:spPr>
          <a:xfrm>
            <a:off x="3027405" y="2471352"/>
            <a:ext cx="741406"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915716" y="2577442"/>
            <a:ext cx="0" cy="56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008734" y="2455446"/>
            <a:ext cx="724929" cy="72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501287" y="3290186"/>
            <a:ext cx="877329" cy="333632"/>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44" name="Rectangle 43"/>
          <p:cNvSpPr/>
          <p:nvPr/>
        </p:nvSpPr>
        <p:spPr>
          <a:xfrm>
            <a:off x="4501285" y="3974902"/>
            <a:ext cx="877329" cy="329513"/>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sp>
        <p:nvSpPr>
          <p:cNvPr id="45" name="Rectangle 44"/>
          <p:cNvSpPr/>
          <p:nvPr/>
        </p:nvSpPr>
        <p:spPr>
          <a:xfrm>
            <a:off x="4501286" y="3632544"/>
            <a:ext cx="877329" cy="33363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cxnSp>
        <p:nvCxnSpPr>
          <p:cNvPr id="46" name="Straight Arrow Connector 45"/>
          <p:cNvCxnSpPr/>
          <p:nvPr/>
        </p:nvCxnSpPr>
        <p:spPr>
          <a:xfrm>
            <a:off x="4051638" y="2462626"/>
            <a:ext cx="741406"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939949" y="2568716"/>
            <a:ext cx="0" cy="56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032967" y="2446720"/>
            <a:ext cx="724929" cy="72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525517" y="3290186"/>
            <a:ext cx="877329" cy="33363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0" name="Rectangle 49"/>
          <p:cNvSpPr/>
          <p:nvPr/>
        </p:nvSpPr>
        <p:spPr>
          <a:xfrm>
            <a:off x="5525515" y="3974902"/>
            <a:ext cx="877329" cy="329513"/>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5</a:t>
            </a:r>
            <a:endParaRPr lang="zh-CN" altLang="en-US" dirty="0">
              <a:solidFill>
                <a:schemeClr val="bg1"/>
              </a:solidFill>
            </a:endParaRPr>
          </a:p>
        </p:txBody>
      </p:sp>
      <p:sp>
        <p:nvSpPr>
          <p:cNvPr id="51" name="Rectangle 50"/>
          <p:cNvSpPr/>
          <p:nvPr/>
        </p:nvSpPr>
        <p:spPr>
          <a:xfrm>
            <a:off x="5525516" y="3632544"/>
            <a:ext cx="877329" cy="333632"/>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cxnSp>
        <p:nvCxnSpPr>
          <p:cNvPr id="52" name="Straight Arrow Connector 51"/>
          <p:cNvCxnSpPr/>
          <p:nvPr/>
        </p:nvCxnSpPr>
        <p:spPr>
          <a:xfrm>
            <a:off x="5075868" y="2462626"/>
            <a:ext cx="741406"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64179" y="2568716"/>
            <a:ext cx="0" cy="56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057197" y="2446720"/>
            <a:ext cx="724929" cy="72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990012" y="3290186"/>
            <a:ext cx="877329" cy="333632"/>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6</a:t>
            </a:r>
            <a:endParaRPr lang="zh-CN" altLang="en-US" dirty="0">
              <a:solidFill>
                <a:schemeClr val="bg1"/>
              </a:solidFill>
            </a:endParaRPr>
          </a:p>
        </p:txBody>
      </p:sp>
      <p:sp>
        <p:nvSpPr>
          <p:cNvPr id="56" name="Rectangle 55"/>
          <p:cNvSpPr/>
          <p:nvPr/>
        </p:nvSpPr>
        <p:spPr>
          <a:xfrm>
            <a:off x="7990010" y="3974902"/>
            <a:ext cx="877329" cy="329513"/>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8</a:t>
            </a:r>
            <a:endParaRPr lang="zh-CN" altLang="en-US" dirty="0">
              <a:solidFill>
                <a:schemeClr val="bg1"/>
              </a:solidFill>
            </a:endParaRPr>
          </a:p>
        </p:txBody>
      </p:sp>
      <p:sp>
        <p:nvSpPr>
          <p:cNvPr id="57" name="Rectangle 56"/>
          <p:cNvSpPr/>
          <p:nvPr/>
        </p:nvSpPr>
        <p:spPr>
          <a:xfrm>
            <a:off x="7990011" y="3632544"/>
            <a:ext cx="877329" cy="33363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bg1"/>
                </a:solidFill>
              </a:rPr>
              <a:t>7</a:t>
            </a:r>
            <a:endParaRPr lang="zh-CN" altLang="en-US" dirty="0">
              <a:solidFill>
                <a:schemeClr val="bg1"/>
              </a:solidFill>
            </a:endParaRPr>
          </a:p>
        </p:txBody>
      </p:sp>
      <p:cxnSp>
        <p:nvCxnSpPr>
          <p:cNvPr id="58" name="Straight Arrow Connector 57"/>
          <p:cNvCxnSpPr/>
          <p:nvPr/>
        </p:nvCxnSpPr>
        <p:spPr>
          <a:xfrm>
            <a:off x="7540363" y="2462626"/>
            <a:ext cx="741406"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428674" y="2568716"/>
            <a:ext cx="0" cy="56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521692" y="2446720"/>
            <a:ext cx="724929" cy="72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900130" y="5097308"/>
            <a:ext cx="10464651" cy="646986"/>
          </a:xfrm>
          <a:prstGeom prst="roundRect">
            <a:avLst/>
          </a:prstGeom>
          <a:solidFill>
            <a:srgbClr val="00B050"/>
          </a:solidFill>
        </p:spPr>
        <p:txBody>
          <a:bodyPr wrap="square">
            <a:spAutoFit/>
          </a:bodyPr>
          <a:lstStyle/>
          <a:p>
            <a:pPr algn="ctr"/>
            <a:r>
              <a:rPr lang="en-US" altLang="zh-CN" sz="3200" dirty="0" err="1" smtClean="0">
                <a:solidFill>
                  <a:schemeClr val="bg1"/>
                </a:solidFill>
              </a:rPr>
              <a:t>Rateless</a:t>
            </a:r>
            <a:r>
              <a:rPr lang="en-US" altLang="zh-CN" sz="3200" dirty="0" smtClean="0">
                <a:solidFill>
                  <a:schemeClr val="bg1"/>
                </a:solidFill>
              </a:rPr>
              <a:t> transmission can flexibly adapt to channel condition</a:t>
            </a:r>
          </a:p>
        </p:txBody>
      </p:sp>
    </p:spTree>
    <p:extLst>
      <p:ext uri="{BB962C8B-B14F-4D97-AF65-F5344CB8AC3E}">
        <p14:creationId xmlns:p14="http://schemas.microsoft.com/office/powerpoint/2010/main" val="280865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up)">
                                      <p:cBhvr>
                                        <p:cTn id="30" dur="500"/>
                                        <p:tgtEl>
                                          <p:spTgt spid="34"/>
                                        </p:tgtEl>
                                      </p:cBhvr>
                                    </p:animEffect>
                                  </p:childTnLst>
                                </p:cTn>
                              </p:par>
                              <p:par>
                                <p:cTn id="31" presetID="22" presetClass="entr" presetSubtype="1"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par>
                                <p:cTn id="34" presetID="22" presetClass="entr" presetSubtype="1"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par>
                                <p:cTn id="37" presetID="22" presetClass="entr" presetSubtype="1"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up)">
                                      <p:cBhvr>
                                        <p:cTn id="43" dur="500"/>
                                        <p:tgtEl>
                                          <p:spTgt spid="4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up)">
                                      <p:cBhvr>
                                        <p:cTn id="49" dur="500"/>
                                        <p:tgtEl>
                                          <p:spTgt spid="45"/>
                                        </p:tgtEl>
                                      </p:cBhvr>
                                    </p:animEffect>
                                  </p:childTnLst>
                                </p:cTn>
                              </p:par>
                              <p:par>
                                <p:cTn id="50" presetID="22" presetClass="entr" presetSubtype="1"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500"/>
                                        <p:tgtEl>
                                          <p:spTgt spid="46"/>
                                        </p:tgtEl>
                                      </p:cBhvr>
                                    </p:animEffect>
                                  </p:childTnLst>
                                </p:cTn>
                              </p:par>
                              <p:par>
                                <p:cTn id="53" presetID="22" presetClass="entr" presetSubtype="1"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par>
                                <p:cTn id="56" presetID="22" presetClass="entr" presetSubtype="1"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up)">
                                      <p:cBhvr>
                                        <p:cTn id="58" dur="500"/>
                                        <p:tgtEl>
                                          <p:spTgt spid="48"/>
                                        </p:tgtEl>
                                      </p:cBhvr>
                                    </p:animEffect>
                                  </p:childTnLst>
                                </p:cTn>
                              </p:par>
                            </p:childTnLst>
                          </p:cTn>
                        </p:par>
                        <p:par>
                          <p:cTn id="59" fill="hold">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up)">
                                      <p:cBhvr>
                                        <p:cTn id="62" dur="500"/>
                                        <p:tgtEl>
                                          <p:spTgt spid="49"/>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up)">
                                      <p:cBhvr>
                                        <p:cTn id="65" dur="500"/>
                                        <p:tgtEl>
                                          <p:spTgt spid="50"/>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up)">
                                      <p:cBhvr>
                                        <p:cTn id="68" dur="500"/>
                                        <p:tgtEl>
                                          <p:spTgt spid="51"/>
                                        </p:tgtEl>
                                      </p:cBhvr>
                                    </p:animEffect>
                                  </p:childTnLst>
                                </p:cTn>
                              </p:par>
                              <p:par>
                                <p:cTn id="69" presetID="22" presetClass="entr" presetSubtype="1"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up)">
                                      <p:cBhvr>
                                        <p:cTn id="71" dur="500"/>
                                        <p:tgtEl>
                                          <p:spTgt spid="52"/>
                                        </p:tgtEl>
                                      </p:cBhvr>
                                    </p:animEffect>
                                  </p:childTnLst>
                                </p:cTn>
                              </p:par>
                              <p:par>
                                <p:cTn id="72" presetID="22" presetClass="entr" presetSubtype="1"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up)">
                                      <p:cBhvr>
                                        <p:cTn id="74" dur="500"/>
                                        <p:tgtEl>
                                          <p:spTgt spid="53"/>
                                        </p:tgtEl>
                                      </p:cBhvr>
                                    </p:animEffect>
                                  </p:childTnLst>
                                </p:cTn>
                              </p:par>
                              <p:par>
                                <p:cTn id="75" presetID="22" presetClass="entr" presetSubtype="1"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up)">
                                      <p:cBhvr>
                                        <p:cTn id="77" dur="500"/>
                                        <p:tgtEl>
                                          <p:spTgt spid="54"/>
                                        </p:tgtEl>
                                      </p:cBhvr>
                                    </p:animEffect>
                                  </p:childTnLst>
                                </p:cTn>
                              </p:par>
                            </p:childTnLst>
                          </p:cTn>
                        </p:par>
                        <p:par>
                          <p:cTn id="78" fill="hold">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up)">
                                      <p:cBhvr>
                                        <p:cTn id="81" dur="500"/>
                                        <p:tgtEl>
                                          <p:spTgt spid="55"/>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up)">
                                      <p:cBhvr>
                                        <p:cTn id="84" dur="500"/>
                                        <p:tgtEl>
                                          <p:spTgt spid="56"/>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ipe(up)">
                                      <p:cBhvr>
                                        <p:cTn id="87" dur="500"/>
                                        <p:tgtEl>
                                          <p:spTgt spid="57"/>
                                        </p:tgtEl>
                                      </p:cBhvr>
                                    </p:animEffect>
                                  </p:childTnLst>
                                </p:cTn>
                              </p:par>
                              <p:par>
                                <p:cTn id="88" presetID="22" presetClass="entr" presetSubtype="1" fill="hold"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wipe(up)">
                                      <p:cBhvr>
                                        <p:cTn id="90" dur="500"/>
                                        <p:tgtEl>
                                          <p:spTgt spid="58"/>
                                        </p:tgtEl>
                                      </p:cBhvr>
                                    </p:animEffect>
                                  </p:childTnLst>
                                </p:cTn>
                              </p:par>
                              <p:par>
                                <p:cTn id="91" presetID="22" presetClass="entr" presetSubtype="1" fill="hold"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ipe(up)">
                                      <p:cBhvr>
                                        <p:cTn id="93" dur="500"/>
                                        <p:tgtEl>
                                          <p:spTgt spid="59"/>
                                        </p:tgtEl>
                                      </p:cBhvr>
                                    </p:animEffect>
                                  </p:childTnLst>
                                </p:cTn>
                              </p:par>
                              <p:par>
                                <p:cTn id="94" presetID="22" presetClass="entr" presetSubtype="1" fill="hold"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up)">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61"/>
                                        </p:tgtEl>
                                        <p:attrNameLst>
                                          <p:attrName>style.visibility</p:attrName>
                                        </p:attrNameLst>
                                      </p:cBhvr>
                                      <p:to>
                                        <p:strVal val="visible"/>
                                      </p:to>
                                    </p:set>
                                    <p:anim calcmode="lin" valueType="num">
                                      <p:cBhvr additive="base">
                                        <p:cTn id="101" dur="500" fill="hold"/>
                                        <p:tgtEl>
                                          <p:spTgt spid="61"/>
                                        </p:tgtEl>
                                        <p:attrNameLst>
                                          <p:attrName>ppt_x</p:attrName>
                                        </p:attrNameLst>
                                      </p:cBhvr>
                                      <p:tavLst>
                                        <p:tav tm="0">
                                          <p:val>
                                            <p:strVal val="#ppt_x"/>
                                          </p:val>
                                        </p:tav>
                                        <p:tav tm="100000">
                                          <p:val>
                                            <p:strVal val="#ppt_x"/>
                                          </p:val>
                                        </p:tav>
                                      </p:tavLst>
                                    </p:anim>
                                    <p:anim calcmode="lin" valueType="num">
                                      <p:cBhvr additive="base">
                                        <p:cTn id="10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1" grpId="0" animBg="1"/>
      <p:bldP spid="12" grpId="0" animBg="1"/>
      <p:bldP spid="13" grpId="0" animBg="1"/>
      <p:bldP spid="14" grpId="0" animBg="1"/>
      <p:bldP spid="30" grpId="0" animBg="1"/>
      <p:bldP spid="31" grpId="0" animBg="1"/>
      <p:bldP spid="34" grpId="0" animBg="1"/>
      <p:bldP spid="43" grpId="0" animBg="1"/>
      <p:bldP spid="44" grpId="0" animBg="1"/>
      <p:bldP spid="45" grpId="0" animBg="1"/>
      <p:bldP spid="49" grpId="0" animBg="1"/>
      <p:bldP spid="50" grpId="0" animBg="1"/>
      <p:bldP spid="51" grpId="0" animBg="1"/>
      <p:bldP spid="55" grpId="0" animBg="1"/>
      <p:bldP spid="56" grpId="0" animBg="1"/>
      <p:bldP spid="57"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8312616" y="2197322"/>
            <a:ext cx="3850578" cy="2567052"/>
          </a:xfrm>
          <a:prstGeom prst="rect">
            <a:avLst/>
          </a:prstGeom>
        </p:spPr>
      </p:pic>
      <p:sp>
        <p:nvSpPr>
          <p:cNvPr id="3" name="Title 2"/>
          <p:cNvSpPr>
            <a:spLocks noGrp="1"/>
          </p:cNvSpPr>
          <p:nvPr>
            <p:ph type="title"/>
          </p:nvPr>
        </p:nvSpPr>
        <p:spPr/>
        <p:txBody>
          <a:bodyPr/>
          <a:lstStyle/>
          <a:p>
            <a:r>
              <a:rPr lang="en-US" altLang="zh-CN" dirty="0" smtClean="0"/>
              <a:t>Life Changing Wearable Technology</a:t>
            </a:r>
            <a:endParaRPr lang="zh-CN" altLang="en-US" dirty="0"/>
          </a:p>
        </p:txBody>
      </p:sp>
      <p:pic>
        <p:nvPicPr>
          <p:cNvPr id="4" name="Picture 3"/>
          <p:cNvPicPr>
            <a:picLocks noChangeAspect="1"/>
          </p:cNvPicPr>
          <p:nvPr/>
        </p:nvPicPr>
        <p:blipFill>
          <a:blip r:embed="rId4"/>
          <a:stretch>
            <a:fillRect/>
          </a:stretch>
        </p:blipFill>
        <p:spPr>
          <a:xfrm>
            <a:off x="0" y="2260600"/>
            <a:ext cx="4156308" cy="2567052"/>
          </a:xfrm>
          <a:prstGeom prst="rect">
            <a:avLst/>
          </a:prstGeom>
        </p:spPr>
      </p:pic>
      <p:pic>
        <p:nvPicPr>
          <p:cNvPr id="6" name="Picture 5"/>
          <p:cNvPicPr>
            <a:picLocks noChangeAspect="1"/>
          </p:cNvPicPr>
          <p:nvPr/>
        </p:nvPicPr>
        <p:blipFill>
          <a:blip r:embed="rId5"/>
          <a:stretch>
            <a:fillRect/>
          </a:stretch>
        </p:blipFill>
        <p:spPr>
          <a:xfrm>
            <a:off x="4156308" y="2260600"/>
            <a:ext cx="4341813" cy="2440496"/>
          </a:xfrm>
          <a:prstGeom prst="rect">
            <a:avLst/>
          </a:prstGeom>
        </p:spPr>
      </p:pic>
    </p:spTree>
    <p:extLst>
      <p:ext uri="{BB962C8B-B14F-4D97-AF65-F5344CB8AC3E}">
        <p14:creationId xmlns:p14="http://schemas.microsoft.com/office/powerpoint/2010/main" val="1599390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9165" y="1722820"/>
            <a:ext cx="6242835" cy="3998357"/>
          </a:xfrm>
        </p:spPr>
      </p:pic>
      <p:sp>
        <p:nvSpPr>
          <p:cNvPr id="3" name="Title 2"/>
          <p:cNvSpPr>
            <a:spLocks noGrp="1"/>
          </p:cNvSpPr>
          <p:nvPr>
            <p:ph type="title"/>
          </p:nvPr>
        </p:nvSpPr>
        <p:spPr/>
        <p:txBody>
          <a:bodyPr>
            <a:normAutofit/>
          </a:bodyPr>
          <a:lstStyle/>
          <a:p>
            <a:r>
              <a:rPr lang="en-US" altLang="zh-CN" dirty="0" smtClean="0"/>
              <a:t>Implementation and Evaluation</a:t>
            </a:r>
            <a:endParaRPr lang="zh-CN" altLang="en-US" dirty="0"/>
          </a:p>
        </p:txBody>
      </p:sp>
      <p:sp>
        <p:nvSpPr>
          <p:cNvPr id="5" name="TextBox 4"/>
          <p:cNvSpPr txBox="1"/>
          <p:nvPr/>
        </p:nvSpPr>
        <p:spPr>
          <a:xfrm>
            <a:off x="838200" y="2273330"/>
            <a:ext cx="6215448" cy="2677656"/>
          </a:xfrm>
          <a:prstGeom prst="rect">
            <a:avLst/>
          </a:prstGeom>
          <a:noFill/>
        </p:spPr>
        <p:txBody>
          <a:bodyPr wrap="square" rtlCol="0">
            <a:spAutoFit/>
          </a:bodyPr>
          <a:lstStyle/>
          <a:p>
            <a:r>
              <a:rPr lang="en-US" altLang="zh-CN" sz="2400" dirty="0" smtClean="0"/>
              <a:t>We evaluate the system from three aspects </a:t>
            </a:r>
          </a:p>
          <a:p>
            <a:endParaRPr lang="en-US" altLang="zh-CN" sz="2400" dirty="0" smtClean="0"/>
          </a:p>
          <a:p>
            <a:pPr marL="285750" indent="-285750">
              <a:buFont typeface="Arial" panose="020B0604020202020204" pitchFamily="34" charset="0"/>
              <a:buChar char="•"/>
            </a:pPr>
            <a:r>
              <a:rPr lang="en-US" altLang="zh-CN" sz="2400" dirty="0" smtClean="0"/>
              <a:t>System start-up </a:t>
            </a:r>
            <a:r>
              <a:rPr lang="en-US" altLang="zh-CN" sz="2400" dirty="0"/>
              <a:t>and </a:t>
            </a:r>
            <a:r>
              <a:rPr lang="en-US" altLang="zh-CN" sz="2400" dirty="0" smtClean="0"/>
              <a:t>brownout time</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Bluetooth </a:t>
            </a:r>
            <a:r>
              <a:rPr lang="en-US" altLang="zh-CN" sz="2400" dirty="0" smtClean="0"/>
              <a:t>throughput</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Performance on </a:t>
            </a:r>
            <a:r>
              <a:rPr lang="en-US" altLang="zh-CN" sz="2400" dirty="0" err="1" smtClean="0"/>
              <a:t>rateless</a:t>
            </a:r>
            <a:r>
              <a:rPr lang="en-US" altLang="zh-CN" sz="2400" dirty="0" smtClean="0"/>
              <a:t> transmission</a:t>
            </a:r>
            <a:endParaRPr lang="zh-CN" altLang="en-US" sz="2400" dirty="0"/>
          </a:p>
        </p:txBody>
      </p:sp>
    </p:spTree>
    <p:extLst>
      <p:ext uri="{BB962C8B-B14F-4D97-AF65-F5344CB8AC3E}">
        <p14:creationId xmlns:p14="http://schemas.microsoft.com/office/powerpoint/2010/main" val="248976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652256"/>
              </p:ext>
            </p:extLst>
          </p:nvPr>
        </p:nvGraphicFramePr>
        <p:xfrm>
          <a:off x="1619250" y="2017713"/>
          <a:ext cx="8953500" cy="2743200"/>
        </p:xfrm>
        <a:graphic>
          <a:graphicData uri="http://schemas.openxmlformats.org/drawingml/2006/table">
            <a:tbl>
              <a:tblPr firstRow="1" bandRow="1">
                <a:tableStyleId>{5C22544A-7EE6-4342-B048-85BDC9FD1C3A}</a:tableStyleId>
              </a:tblPr>
              <a:tblGrid>
                <a:gridCol w="2984500"/>
                <a:gridCol w="2984500"/>
                <a:gridCol w="2984500"/>
              </a:tblGrid>
              <a:tr h="370840">
                <a:tc>
                  <a:txBody>
                    <a:bodyPr/>
                    <a:lstStyle/>
                    <a:p>
                      <a:pPr algn="ctr"/>
                      <a:r>
                        <a:rPr lang="en-US" altLang="zh-CN" sz="2400" b="0" i="0" u="none" strike="noStrike" kern="1200" baseline="0" dirty="0" smtClean="0">
                          <a:solidFill>
                            <a:schemeClr val="bg1"/>
                          </a:solidFill>
                          <a:latin typeface="+mn-lt"/>
                          <a:ea typeface="+mn-ea"/>
                          <a:cs typeface="+mn-cs"/>
                        </a:rPr>
                        <a:t>Experiment Number</a:t>
                      </a:r>
                      <a:endParaRPr lang="zh-CN" altLang="en-US" sz="2400" dirty="0">
                        <a:solidFill>
                          <a:schemeClr val="bg1"/>
                        </a:solidFill>
                      </a:endParaRPr>
                    </a:p>
                  </a:txBody>
                  <a:tcPr>
                    <a:solidFill>
                      <a:srgbClr val="00B0F0"/>
                    </a:solidFill>
                  </a:tcPr>
                </a:tc>
                <a:tc>
                  <a:txBody>
                    <a:bodyPr/>
                    <a:lstStyle/>
                    <a:p>
                      <a:pPr algn="ctr"/>
                      <a:r>
                        <a:rPr lang="en-US" altLang="zh-CN" sz="2400" b="0" i="0" u="none" strike="noStrike" kern="1200" baseline="0" dirty="0" smtClean="0">
                          <a:solidFill>
                            <a:schemeClr val="bg1"/>
                          </a:solidFill>
                          <a:latin typeface="+mn-lt"/>
                          <a:ea typeface="+mn-ea"/>
                          <a:cs typeface="+mn-cs"/>
                        </a:rPr>
                        <a:t>Start-up Time (sec)</a:t>
                      </a:r>
                      <a:endParaRPr lang="zh-CN" altLang="en-US" sz="2400" dirty="0">
                        <a:solidFill>
                          <a:schemeClr val="bg1"/>
                        </a:solidFill>
                      </a:endParaRPr>
                    </a:p>
                  </a:txBody>
                  <a:tcPr>
                    <a:solidFill>
                      <a:srgbClr val="00B0F0"/>
                    </a:solidFill>
                  </a:tcPr>
                </a:tc>
                <a:tc>
                  <a:txBody>
                    <a:bodyPr/>
                    <a:lstStyle/>
                    <a:p>
                      <a:pPr algn="ctr"/>
                      <a:r>
                        <a:rPr lang="en-US" altLang="zh-CN" sz="2400" b="0" i="0" u="none" strike="noStrike" kern="1200" baseline="0" dirty="0" smtClean="0">
                          <a:solidFill>
                            <a:schemeClr val="bg1"/>
                          </a:solidFill>
                          <a:latin typeface="+mn-lt"/>
                          <a:ea typeface="+mn-ea"/>
                          <a:cs typeface="+mn-cs"/>
                        </a:rPr>
                        <a:t>Brownout Time (sec)</a:t>
                      </a:r>
                      <a:endParaRPr lang="zh-CN" altLang="en-US" sz="2400" dirty="0">
                        <a:solidFill>
                          <a:schemeClr val="bg1"/>
                        </a:solidFill>
                      </a:endParaRPr>
                    </a:p>
                  </a:txBody>
                  <a:tcPr>
                    <a:solidFill>
                      <a:srgbClr val="00B0F0"/>
                    </a:solidFill>
                  </a:tcPr>
                </a:tc>
              </a:tr>
              <a:tr h="370840">
                <a:tc>
                  <a:txBody>
                    <a:bodyPr/>
                    <a:lstStyle/>
                    <a:p>
                      <a:pPr algn="ctr"/>
                      <a:r>
                        <a:rPr lang="en-US" altLang="zh-CN" sz="2400" dirty="0" smtClean="0">
                          <a:solidFill>
                            <a:schemeClr val="tx1"/>
                          </a:solidFill>
                        </a:rPr>
                        <a:t>1</a:t>
                      </a:r>
                    </a:p>
                  </a:txBody>
                  <a:tcPr/>
                </a:tc>
                <a:tc>
                  <a:txBody>
                    <a:bodyPr/>
                    <a:lstStyle/>
                    <a:p>
                      <a:pPr algn="ctr"/>
                      <a:r>
                        <a:rPr lang="en-US" altLang="zh-CN" sz="2400" b="0" i="0" u="none" strike="noStrike" kern="1200" baseline="0" dirty="0" smtClean="0">
                          <a:solidFill>
                            <a:schemeClr val="tx1"/>
                          </a:solidFill>
                          <a:latin typeface="+mn-lt"/>
                          <a:ea typeface="+mn-ea"/>
                          <a:cs typeface="+mn-cs"/>
                        </a:rPr>
                        <a:t>6.0</a:t>
                      </a:r>
                      <a:endParaRPr lang="zh-CN" altLang="en-US" sz="2400" dirty="0">
                        <a:solidFill>
                          <a:schemeClr val="tx1"/>
                        </a:solidFill>
                      </a:endParaRPr>
                    </a:p>
                  </a:txBody>
                  <a:tcPr/>
                </a:tc>
                <a:tc>
                  <a:txBody>
                    <a:bodyPr/>
                    <a:lstStyle/>
                    <a:p>
                      <a:pPr algn="ctr"/>
                      <a:r>
                        <a:rPr lang="en-US" altLang="zh-CN" sz="2400" dirty="0" smtClean="0">
                          <a:solidFill>
                            <a:schemeClr val="tx1"/>
                          </a:solidFill>
                        </a:rPr>
                        <a:t>13.8</a:t>
                      </a:r>
                      <a:endParaRPr lang="zh-CN" altLang="en-US" sz="2400" dirty="0">
                        <a:solidFill>
                          <a:schemeClr val="tx1"/>
                        </a:solidFill>
                      </a:endParaRPr>
                    </a:p>
                  </a:txBody>
                  <a:tcPr/>
                </a:tc>
              </a:tr>
              <a:tr h="370840">
                <a:tc>
                  <a:txBody>
                    <a:bodyPr/>
                    <a:lstStyle/>
                    <a:p>
                      <a:pPr algn="ctr"/>
                      <a:r>
                        <a:rPr lang="en-US" altLang="zh-CN" sz="2400" dirty="0" smtClean="0">
                          <a:solidFill>
                            <a:schemeClr val="tx1"/>
                          </a:solidFill>
                        </a:rPr>
                        <a:t>2</a:t>
                      </a:r>
                      <a:endParaRPr lang="zh-CN" altLang="en-US" sz="2400" dirty="0">
                        <a:solidFill>
                          <a:schemeClr val="tx1"/>
                        </a:solidFill>
                      </a:endParaRPr>
                    </a:p>
                  </a:txBody>
                  <a:tcPr/>
                </a:tc>
                <a:tc>
                  <a:txBody>
                    <a:bodyPr/>
                    <a:lstStyle/>
                    <a:p>
                      <a:pPr algn="ctr"/>
                      <a:r>
                        <a:rPr lang="en-US" altLang="zh-CN" sz="2400" b="0" i="0" u="none" strike="noStrike" kern="1200" baseline="0" dirty="0" smtClean="0">
                          <a:solidFill>
                            <a:schemeClr val="tx1"/>
                          </a:solidFill>
                          <a:latin typeface="+mn-lt"/>
                          <a:ea typeface="+mn-ea"/>
                          <a:cs typeface="+mn-cs"/>
                        </a:rPr>
                        <a:t>7.6</a:t>
                      </a:r>
                      <a:endParaRPr lang="zh-CN" altLang="en-US" sz="2400" dirty="0">
                        <a:solidFill>
                          <a:schemeClr val="tx1"/>
                        </a:solidFill>
                      </a:endParaRPr>
                    </a:p>
                  </a:txBody>
                  <a:tcPr/>
                </a:tc>
                <a:tc>
                  <a:txBody>
                    <a:bodyPr/>
                    <a:lstStyle/>
                    <a:p>
                      <a:pPr algn="ctr"/>
                      <a:r>
                        <a:rPr lang="en-US" altLang="zh-CN" sz="2400" dirty="0" smtClean="0">
                          <a:solidFill>
                            <a:schemeClr val="tx1"/>
                          </a:solidFill>
                        </a:rPr>
                        <a:t>22.2</a:t>
                      </a:r>
                      <a:endParaRPr lang="zh-CN" altLang="en-US" sz="2400" dirty="0">
                        <a:solidFill>
                          <a:schemeClr val="tx1"/>
                        </a:solidFill>
                      </a:endParaRPr>
                    </a:p>
                  </a:txBody>
                  <a:tcPr/>
                </a:tc>
              </a:tr>
              <a:tr h="370840">
                <a:tc>
                  <a:txBody>
                    <a:bodyPr/>
                    <a:lstStyle/>
                    <a:p>
                      <a:pPr algn="ctr"/>
                      <a:r>
                        <a:rPr lang="en-US" altLang="zh-CN" sz="2400" dirty="0" smtClean="0">
                          <a:solidFill>
                            <a:schemeClr val="tx1"/>
                          </a:solidFill>
                        </a:rPr>
                        <a:t>3</a:t>
                      </a:r>
                      <a:endParaRPr lang="zh-CN" altLang="en-US" sz="2400" dirty="0">
                        <a:solidFill>
                          <a:schemeClr val="tx1"/>
                        </a:solidFill>
                      </a:endParaRPr>
                    </a:p>
                  </a:txBody>
                  <a:tcPr/>
                </a:tc>
                <a:tc>
                  <a:txBody>
                    <a:bodyPr/>
                    <a:lstStyle/>
                    <a:p>
                      <a:pPr algn="ctr"/>
                      <a:r>
                        <a:rPr lang="en-US" altLang="zh-CN" sz="2400" dirty="0" smtClean="0">
                          <a:solidFill>
                            <a:schemeClr val="tx1"/>
                          </a:solidFill>
                        </a:rPr>
                        <a:t>9.0</a:t>
                      </a:r>
                      <a:endParaRPr lang="zh-CN" altLang="en-US" sz="2400" dirty="0">
                        <a:solidFill>
                          <a:schemeClr val="tx1"/>
                        </a:solidFill>
                      </a:endParaRPr>
                    </a:p>
                  </a:txBody>
                  <a:tcPr/>
                </a:tc>
                <a:tc>
                  <a:txBody>
                    <a:bodyPr/>
                    <a:lstStyle/>
                    <a:p>
                      <a:pPr algn="ctr"/>
                      <a:r>
                        <a:rPr lang="en-US" altLang="zh-CN" sz="2400" dirty="0" smtClean="0">
                          <a:solidFill>
                            <a:schemeClr val="tx1"/>
                          </a:solidFill>
                        </a:rPr>
                        <a:t>17.2</a:t>
                      </a:r>
                      <a:endParaRPr lang="zh-CN" altLang="en-US" sz="2400" dirty="0">
                        <a:solidFill>
                          <a:schemeClr val="tx1"/>
                        </a:solidFill>
                      </a:endParaRPr>
                    </a:p>
                  </a:txBody>
                  <a:tcPr/>
                </a:tc>
              </a:tr>
              <a:tr h="370840">
                <a:tc>
                  <a:txBody>
                    <a:bodyPr/>
                    <a:lstStyle/>
                    <a:p>
                      <a:pPr algn="ctr"/>
                      <a:r>
                        <a:rPr lang="en-US" altLang="zh-CN" sz="2400" dirty="0" smtClean="0">
                          <a:solidFill>
                            <a:schemeClr val="tx1"/>
                          </a:solidFill>
                        </a:rPr>
                        <a:t>4</a:t>
                      </a:r>
                      <a:endParaRPr lang="zh-CN" altLang="en-US" sz="2400" dirty="0">
                        <a:solidFill>
                          <a:schemeClr val="tx1"/>
                        </a:solidFill>
                      </a:endParaRPr>
                    </a:p>
                  </a:txBody>
                  <a:tcPr/>
                </a:tc>
                <a:tc>
                  <a:txBody>
                    <a:bodyPr/>
                    <a:lstStyle/>
                    <a:p>
                      <a:pPr algn="ctr"/>
                      <a:r>
                        <a:rPr lang="en-US" altLang="zh-CN" sz="2400" dirty="0" smtClean="0">
                          <a:solidFill>
                            <a:schemeClr val="tx1"/>
                          </a:solidFill>
                        </a:rPr>
                        <a:t>5.4</a:t>
                      </a:r>
                      <a:endParaRPr lang="zh-CN" altLang="en-US" sz="2400" dirty="0">
                        <a:solidFill>
                          <a:schemeClr val="tx1"/>
                        </a:solidFill>
                      </a:endParaRPr>
                    </a:p>
                  </a:txBody>
                  <a:tcPr/>
                </a:tc>
                <a:tc>
                  <a:txBody>
                    <a:bodyPr/>
                    <a:lstStyle/>
                    <a:p>
                      <a:pPr algn="ctr"/>
                      <a:r>
                        <a:rPr lang="en-US" altLang="zh-CN" sz="2400" dirty="0" smtClean="0">
                          <a:solidFill>
                            <a:schemeClr val="tx1"/>
                          </a:solidFill>
                        </a:rPr>
                        <a:t>25.0</a:t>
                      </a:r>
                      <a:endParaRPr lang="zh-CN" altLang="en-US" sz="2400" dirty="0">
                        <a:solidFill>
                          <a:schemeClr val="tx1"/>
                        </a:solidFill>
                      </a:endParaRPr>
                    </a:p>
                  </a:txBody>
                  <a:tcPr/>
                </a:tc>
              </a:tr>
              <a:tr h="370840">
                <a:tc>
                  <a:txBody>
                    <a:bodyPr/>
                    <a:lstStyle/>
                    <a:p>
                      <a:pPr algn="ctr"/>
                      <a:r>
                        <a:rPr lang="en-US" altLang="zh-CN" sz="2400" dirty="0" smtClean="0">
                          <a:solidFill>
                            <a:schemeClr val="tx1"/>
                          </a:solidFill>
                        </a:rPr>
                        <a:t>5</a:t>
                      </a:r>
                      <a:endParaRPr lang="zh-CN" altLang="en-US" sz="2400" dirty="0">
                        <a:solidFill>
                          <a:schemeClr val="tx1"/>
                        </a:solidFill>
                      </a:endParaRPr>
                    </a:p>
                  </a:txBody>
                  <a:tcPr/>
                </a:tc>
                <a:tc>
                  <a:txBody>
                    <a:bodyPr/>
                    <a:lstStyle/>
                    <a:p>
                      <a:pPr algn="ctr"/>
                      <a:r>
                        <a:rPr lang="en-US" altLang="zh-CN" sz="2400" dirty="0" smtClean="0">
                          <a:solidFill>
                            <a:schemeClr val="tx1"/>
                          </a:solidFill>
                        </a:rPr>
                        <a:t>6.6</a:t>
                      </a:r>
                      <a:endParaRPr lang="zh-CN" altLang="en-US" sz="2400" dirty="0">
                        <a:solidFill>
                          <a:schemeClr val="tx1"/>
                        </a:solidFill>
                      </a:endParaRPr>
                    </a:p>
                  </a:txBody>
                  <a:tcPr/>
                </a:tc>
                <a:tc>
                  <a:txBody>
                    <a:bodyPr/>
                    <a:lstStyle/>
                    <a:p>
                      <a:pPr algn="ctr"/>
                      <a:r>
                        <a:rPr lang="en-US" altLang="zh-CN" sz="2400" dirty="0" smtClean="0">
                          <a:solidFill>
                            <a:schemeClr val="tx1"/>
                          </a:solidFill>
                        </a:rPr>
                        <a:t>28.8</a:t>
                      </a:r>
                      <a:endParaRPr lang="zh-CN" altLang="en-US" sz="2400" dirty="0">
                        <a:solidFill>
                          <a:schemeClr val="tx1"/>
                        </a:solidFill>
                      </a:endParaRPr>
                    </a:p>
                  </a:txBody>
                  <a:tcPr/>
                </a:tc>
              </a:tr>
            </a:tbl>
          </a:graphicData>
        </a:graphic>
      </p:graphicFrame>
      <p:sp>
        <p:nvSpPr>
          <p:cNvPr id="3" name="Title 2"/>
          <p:cNvSpPr>
            <a:spLocks noGrp="1"/>
          </p:cNvSpPr>
          <p:nvPr>
            <p:ph type="title"/>
          </p:nvPr>
        </p:nvSpPr>
        <p:spPr/>
        <p:txBody>
          <a:bodyPr/>
          <a:lstStyle/>
          <a:p>
            <a:r>
              <a:rPr lang="en-US" altLang="zh-CN" b="0" dirty="0"/>
              <a:t>System Start-up and Brownout Time</a:t>
            </a:r>
            <a:endParaRPr lang="zh-CN" altLang="en-US" dirty="0"/>
          </a:p>
        </p:txBody>
      </p:sp>
      <p:sp>
        <p:nvSpPr>
          <p:cNvPr id="9" name="Rounded Rectangle 8"/>
          <p:cNvSpPr/>
          <p:nvPr/>
        </p:nvSpPr>
        <p:spPr>
          <a:xfrm>
            <a:off x="889149" y="5155071"/>
            <a:ext cx="10464651" cy="1191816"/>
          </a:xfrm>
          <a:prstGeom prst="roundRect">
            <a:avLst/>
          </a:prstGeom>
          <a:solidFill>
            <a:srgbClr val="00B050"/>
          </a:solidFill>
        </p:spPr>
        <p:txBody>
          <a:bodyPr wrap="square">
            <a:spAutoFit/>
          </a:bodyPr>
          <a:lstStyle/>
          <a:p>
            <a:pPr algn="ctr"/>
            <a:r>
              <a:rPr lang="en-US" altLang="zh-CN" sz="3200" dirty="0" smtClean="0">
                <a:solidFill>
                  <a:schemeClr val="bg1"/>
                </a:solidFill>
              </a:rPr>
              <a:t>The system takes 5-9 </a:t>
            </a:r>
            <a:r>
              <a:rPr lang="en-US" altLang="zh-CN" sz="3200" dirty="0">
                <a:solidFill>
                  <a:schemeClr val="bg1"/>
                </a:solidFill>
              </a:rPr>
              <a:t>seconds’ walking to wake </a:t>
            </a:r>
            <a:r>
              <a:rPr lang="en-US" altLang="zh-CN" sz="3200" dirty="0" smtClean="0">
                <a:solidFill>
                  <a:schemeClr val="bg1"/>
                </a:solidFill>
              </a:rPr>
              <a:t>up and can </a:t>
            </a:r>
            <a:r>
              <a:rPr lang="en-US" altLang="zh-CN" sz="3200" dirty="0">
                <a:solidFill>
                  <a:schemeClr val="bg1"/>
                </a:solidFill>
              </a:rPr>
              <a:t>sustain for at least 13 seconds after the user rests</a:t>
            </a:r>
            <a:endParaRPr lang="en-US" altLang="zh-CN" sz="3200" dirty="0" smtClean="0">
              <a:solidFill>
                <a:schemeClr val="bg1"/>
              </a:solidFill>
            </a:endParaRPr>
          </a:p>
        </p:txBody>
      </p:sp>
    </p:spTree>
    <p:extLst>
      <p:ext uri="{BB962C8B-B14F-4D97-AF65-F5344CB8AC3E}">
        <p14:creationId xmlns:p14="http://schemas.microsoft.com/office/powerpoint/2010/main" val="39101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20485871"/>
              </p:ext>
            </p:extLst>
          </p:nvPr>
        </p:nvGraphicFramePr>
        <p:xfrm>
          <a:off x="1460500" y="1522413"/>
          <a:ext cx="9271000" cy="5029200"/>
        </p:xfrm>
        <a:graphic>
          <a:graphicData uri="http://schemas.openxmlformats.org/drawingml/2006/table">
            <a:tbl>
              <a:tblPr firstRow="1" bandRow="1">
                <a:tableStyleId>{5C22544A-7EE6-4342-B048-85BDC9FD1C3A}</a:tableStyleId>
              </a:tblPr>
              <a:tblGrid>
                <a:gridCol w="1473200"/>
                <a:gridCol w="1003300"/>
                <a:gridCol w="1955800"/>
                <a:gridCol w="2108200"/>
                <a:gridCol w="2730500"/>
              </a:tblGrid>
              <a:tr h="370840">
                <a:tc>
                  <a:txBody>
                    <a:bodyPr/>
                    <a:lstStyle/>
                    <a:p>
                      <a:pPr algn="ctr"/>
                      <a:endParaRPr lang="zh-CN" altLang="en-US" sz="2400" dirty="0"/>
                    </a:p>
                  </a:txBody>
                  <a:tcPr>
                    <a:solidFill>
                      <a:srgbClr val="00B0F0"/>
                    </a:solidFill>
                  </a:tcPr>
                </a:tc>
                <a:tc>
                  <a:txBody>
                    <a:bodyPr/>
                    <a:lstStyle/>
                    <a:p>
                      <a:pPr algn="ctr"/>
                      <a:r>
                        <a:rPr lang="en-US" altLang="zh-CN" sz="2400" dirty="0" smtClean="0"/>
                        <a:t>No. </a:t>
                      </a:r>
                      <a:endParaRPr lang="zh-CN" altLang="en-US" sz="2400" dirty="0"/>
                    </a:p>
                  </a:txBody>
                  <a:tcPr>
                    <a:solidFill>
                      <a:srgbClr val="00B0F0"/>
                    </a:solidFill>
                  </a:tcPr>
                </a:tc>
                <a:tc>
                  <a:txBody>
                    <a:bodyPr/>
                    <a:lstStyle/>
                    <a:p>
                      <a:pPr algn="ctr"/>
                      <a:r>
                        <a:rPr lang="en-US" altLang="zh-CN" sz="2400" b="0" i="0" u="none" strike="noStrike" kern="1200" baseline="0" dirty="0" smtClean="0">
                          <a:solidFill>
                            <a:schemeClr val="lt1"/>
                          </a:solidFill>
                          <a:latin typeface="+mn-lt"/>
                          <a:ea typeface="+mn-ea"/>
                          <a:cs typeface="+mn-cs"/>
                        </a:rPr>
                        <a:t>Duration</a:t>
                      </a:r>
                      <a:endParaRPr lang="zh-CN" altLang="en-US" sz="2400" dirty="0"/>
                    </a:p>
                  </a:txBody>
                  <a:tcPr>
                    <a:solidFill>
                      <a:srgbClr val="00B0F0"/>
                    </a:solidFill>
                  </a:tcPr>
                </a:tc>
                <a:tc>
                  <a:txBody>
                    <a:bodyPr/>
                    <a:lstStyle/>
                    <a:p>
                      <a:pPr algn="ctr"/>
                      <a:r>
                        <a:rPr lang="en-US" altLang="zh-CN" sz="2400" b="0" i="0" u="none" strike="noStrike" kern="1200" baseline="0" dirty="0" smtClean="0">
                          <a:solidFill>
                            <a:schemeClr val="lt1"/>
                          </a:solidFill>
                          <a:latin typeface="+mn-lt"/>
                          <a:ea typeface="+mn-ea"/>
                          <a:cs typeface="+mn-cs"/>
                        </a:rPr>
                        <a:t>Throughput</a:t>
                      </a:r>
                      <a:endParaRPr lang="zh-CN" altLang="en-US" sz="2400" dirty="0"/>
                    </a:p>
                  </a:txBody>
                  <a:tcPr>
                    <a:solidFill>
                      <a:srgbClr val="00B0F0"/>
                    </a:solidFill>
                  </a:tcPr>
                </a:tc>
                <a:tc>
                  <a:txBody>
                    <a:bodyPr/>
                    <a:lstStyle/>
                    <a:p>
                      <a:pPr algn="ctr"/>
                      <a:r>
                        <a:rPr lang="en-US" altLang="zh-CN" sz="2400" b="0" i="0" u="none" strike="noStrike" kern="1200" baseline="0" dirty="0" smtClean="0">
                          <a:solidFill>
                            <a:schemeClr val="lt1"/>
                          </a:solidFill>
                          <a:latin typeface="+mn-lt"/>
                          <a:ea typeface="+mn-ea"/>
                          <a:cs typeface="+mn-cs"/>
                        </a:rPr>
                        <a:t>First Transmission</a:t>
                      </a:r>
                      <a:endParaRPr lang="zh-CN" altLang="en-US" sz="2400" dirty="0"/>
                    </a:p>
                  </a:txBody>
                  <a:tcPr>
                    <a:solidFill>
                      <a:srgbClr val="00B0F0"/>
                    </a:solidFill>
                  </a:tcPr>
                </a:tc>
              </a:tr>
              <a:tr h="370840">
                <a:tc rowSpan="5">
                  <a:txBody>
                    <a:bodyPr/>
                    <a:lstStyle/>
                    <a:p>
                      <a:pPr algn="ctr"/>
                      <a:r>
                        <a:rPr lang="en-US" altLang="zh-CN" sz="2400" b="0" i="0" u="none" strike="noStrike" kern="1200" baseline="0" dirty="0" smtClean="0">
                          <a:solidFill>
                            <a:schemeClr val="dk1"/>
                          </a:solidFill>
                          <a:latin typeface="+mn-lt"/>
                          <a:ea typeface="+mn-ea"/>
                          <a:cs typeface="+mn-cs"/>
                        </a:rPr>
                        <a:t>Walking</a:t>
                      </a:r>
                      <a:endParaRPr lang="zh-CN" altLang="en-US" sz="2400" dirty="0"/>
                    </a:p>
                  </a:txBody>
                  <a:tcPr anchor="ctr"/>
                </a:tc>
                <a:tc>
                  <a:txBody>
                    <a:bodyPr/>
                    <a:lstStyle/>
                    <a:p>
                      <a:pPr algn="ctr"/>
                      <a:r>
                        <a:rPr lang="en-US" altLang="zh-CN" sz="2400" dirty="0" smtClean="0"/>
                        <a:t>1</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489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56sec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426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1min 40sec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535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1min 14sec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4</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11min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492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2min 0sec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11min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541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1min 21sec</a:t>
                      </a:r>
                      <a:endParaRPr lang="zh-CN" altLang="en-US" sz="2400" dirty="0"/>
                    </a:p>
                  </a:txBody>
                  <a:tcPr/>
                </a:tc>
              </a:tr>
              <a:tr h="370840">
                <a:tc rowSpan="5">
                  <a:txBody>
                    <a:bodyPr/>
                    <a:lstStyle/>
                    <a:p>
                      <a:pPr algn="ctr"/>
                      <a:r>
                        <a:rPr lang="en-US" altLang="zh-CN" sz="2400" dirty="0" smtClean="0"/>
                        <a:t>Jogging</a:t>
                      </a:r>
                      <a:endParaRPr lang="zh-CN" altLang="en-US" sz="2400" dirty="0"/>
                    </a:p>
                  </a:txBody>
                  <a:tcPr anchor="ctr"/>
                </a:tc>
                <a:tc>
                  <a:txBody>
                    <a:bodyPr/>
                    <a:lstStyle/>
                    <a:p>
                      <a:pPr algn="ctr"/>
                      <a:r>
                        <a:rPr lang="en-US" altLang="zh-CN" sz="2400" dirty="0" smtClean="0"/>
                        <a:t>1</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8min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610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38sec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535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1min 1sec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856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1min 44sec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4</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718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1min 23sec</a:t>
                      </a:r>
                      <a:endParaRPr lang="zh-CN" altLang="en-US" sz="2400" dirty="0"/>
                    </a:p>
                  </a:txBody>
                  <a:tcPr/>
                </a:tc>
              </a:tr>
              <a:tr h="370840">
                <a:tc vMerge="1">
                  <a:txBody>
                    <a:bodyPr/>
                    <a:lstStyle/>
                    <a:p>
                      <a:endParaRPr lang="zh-CN" altLang="en-US"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10min</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901 bytes</a:t>
                      </a:r>
                      <a:endParaRPr lang="zh-CN" altLang="en-US" sz="2400" dirty="0"/>
                    </a:p>
                  </a:txBody>
                  <a:tcPr/>
                </a:tc>
                <a:tc>
                  <a:txBody>
                    <a:bodyPr/>
                    <a:lstStyle/>
                    <a:p>
                      <a:pPr algn="ctr"/>
                      <a:r>
                        <a:rPr lang="en-US" altLang="zh-CN" sz="2400" b="0" i="0" u="none" strike="noStrike" kern="1200" baseline="0" dirty="0" smtClean="0">
                          <a:solidFill>
                            <a:schemeClr val="dk1"/>
                          </a:solidFill>
                          <a:latin typeface="+mn-lt"/>
                          <a:ea typeface="+mn-ea"/>
                          <a:cs typeface="+mn-cs"/>
                        </a:rPr>
                        <a:t>53sec</a:t>
                      </a:r>
                      <a:endParaRPr lang="zh-CN" altLang="en-US" sz="2400" dirty="0"/>
                    </a:p>
                  </a:txBody>
                  <a:tcPr/>
                </a:tc>
              </a:tr>
            </a:tbl>
          </a:graphicData>
        </a:graphic>
      </p:graphicFrame>
      <p:sp>
        <p:nvSpPr>
          <p:cNvPr id="3" name="Title 2"/>
          <p:cNvSpPr>
            <a:spLocks noGrp="1"/>
          </p:cNvSpPr>
          <p:nvPr>
            <p:ph type="title"/>
          </p:nvPr>
        </p:nvSpPr>
        <p:spPr/>
        <p:txBody>
          <a:bodyPr>
            <a:normAutofit/>
          </a:bodyPr>
          <a:lstStyle/>
          <a:p>
            <a:r>
              <a:rPr lang="en-US" altLang="zh-CN" b="0" dirty="0"/>
              <a:t>Bluetooth </a:t>
            </a:r>
            <a:r>
              <a:rPr lang="en-US" altLang="zh-CN" b="0" dirty="0" smtClean="0"/>
              <a:t>Throughput</a:t>
            </a:r>
            <a:endParaRPr lang="zh-CN" altLang="en-US" dirty="0"/>
          </a:p>
        </p:txBody>
      </p:sp>
      <p:sp>
        <p:nvSpPr>
          <p:cNvPr id="5" name="Rounded Rectangle 4"/>
          <p:cNvSpPr/>
          <p:nvPr/>
        </p:nvSpPr>
        <p:spPr>
          <a:xfrm>
            <a:off x="978049" y="3732671"/>
            <a:ext cx="10464651" cy="1736646"/>
          </a:xfrm>
          <a:prstGeom prst="roundRect">
            <a:avLst/>
          </a:prstGeom>
          <a:solidFill>
            <a:srgbClr val="00B050"/>
          </a:solidFill>
        </p:spPr>
        <p:txBody>
          <a:bodyPr wrap="square">
            <a:spAutoFit/>
          </a:bodyPr>
          <a:lstStyle/>
          <a:p>
            <a:pPr algn="ctr"/>
            <a:r>
              <a:rPr lang="en-US" altLang="zh-CN" sz="3200" dirty="0" smtClean="0">
                <a:solidFill>
                  <a:schemeClr val="bg1"/>
                </a:solidFill>
              </a:rPr>
              <a:t>During </a:t>
            </a:r>
            <a:r>
              <a:rPr lang="en-US" altLang="zh-CN" sz="3200" dirty="0">
                <a:solidFill>
                  <a:schemeClr val="bg1"/>
                </a:solidFill>
              </a:rPr>
              <a:t>walking, Bluetooth can transmit about</a:t>
            </a:r>
          </a:p>
          <a:p>
            <a:pPr algn="ctr"/>
            <a:r>
              <a:rPr lang="en-US" altLang="zh-CN" sz="3200" dirty="0">
                <a:solidFill>
                  <a:schemeClr val="bg1"/>
                </a:solidFill>
              </a:rPr>
              <a:t>48-byte data per minute. </a:t>
            </a:r>
            <a:r>
              <a:rPr lang="en-US" altLang="zh-CN" sz="3200" dirty="0" smtClean="0">
                <a:solidFill>
                  <a:schemeClr val="bg1"/>
                </a:solidFill>
              </a:rPr>
              <a:t>During </a:t>
            </a:r>
            <a:r>
              <a:rPr lang="en-US" altLang="zh-CN" sz="3200" dirty="0">
                <a:solidFill>
                  <a:schemeClr val="bg1"/>
                </a:solidFill>
              </a:rPr>
              <a:t>jogging, it can transmit about </a:t>
            </a:r>
            <a:r>
              <a:rPr lang="en-US" altLang="zh-CN" sz="3200" dirty="0" smtClean="0">
                <a:solidFill>
                  <a:schemeClr val="bg1"/>
                </a:solidFill>
              </a:rPr>
              <a:t>60 bytes </a:t>
            </a:r>
            <a:r>
              <a:rPr lang="en-US" altLang="zh-CN" sz="3200" dirty="0">
                <a:solidFill>
                  <a:schemeClr val="bg1"/>
                </a:solidFill>
              </a:rPr>
              <a:t>every 48 seconds.</a:t>
            </a:r>
            <a:endParaRPr lang="en-US" altLang="zh-CN" sz="3200" dirty="0" smtClean="0">
              <a:solidFill>
                <a:schemeClr val="bg1"/>
              </a:solidFill>
            </a:endParaRPr>
          </a:p>
        </p:txBody>
      </p:sp>
    </p:spTree>
    <p:extLst>
      <p:ext uri="{BB962C8B-B14F-4D97-AF65-F5344CB8AC3E}">
        <p14:creationId xmlns:p14="http://schemas.microsoft.com/office/powerpoint/2010/main" val="41310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b="0" dirty="0"/>
              <a:t>Performance on </a:t>
            </a:r>
            <a:r>
              <a:rPr lang="en-US" altLang="zh-CN" b="0" dirty="0" err="1"/>
              <a:t>Rateless</a:t>
            </a:r>
            <a:r>
              <a:rPr lang="en-US" altLang="zh-CN" b="0" dirty="0"/>
              <a:t> Transmission</a:t>
            </a:r>
            <a:endParaRPr lang="zh-CN" altLang="en-US" dirty="0"/>
          </a:p>
        </p:txBody>
      </p:sp>
      <p:graphicFrame>
        <p:nvGraphicFramePr>
          <p:cNvPr id="4" name="图表 14"/>
          <p:cNvGraphicFramePr>
            <a:graphicFrameLocks noGrp="1"/>
          </p:cNvGraphicFramePr>
          <p:nvPr>
            <p:ph idx="1"/>
            <p:extLst>
              <p:ext uri="{D42A27DB-BD31-4B8C-83A1-F6EECF244321}">
                <p14:modId xmlns:p14="http://schemas.microsoft.com/office/powerpoint/2010/main" val="291075856"/>
              </p:ext>
            </p:extLst>
          </p:nvPr>
        </p:nvGraphicFramePr>
        <p:xfrm>
          <a:off x="673100" y="1981200"/>
          <a:ext cx="56134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1"/>
          <p:cNvGraphicFramePr>
            <a:graphicFrameLocks/>
          </p:cNvGraphicFramePr>
          <p:nvPr>
            <p:extLst>
              <p:ext uri="{D42A27DB-BD31-4B8C-83A1-F6EECF244321}">
                <p14:modId xmlns:p14="http://schemas.microsoft.com/office/powerpoint/2010/main" val="3344513958"/>
              </p:ext>
            </p:extLst>
          </p:nvPr>
        </p:nvGraphicFramePr>
        <p:xfrm>
          <a:off x="6096000" y="1951442"/>
          <a:ext cx="5670196" cy="3687358"/>
        </p:xfrm>
        <a:graphic>
          <a:graphicData uri="http://schemas.openxmlformats.org/drawingml/2006/chart">
            <c:chart xmlns:c="http://schemas.openxmlformats.org/drawingml/2006/chart" xmlns:r="http://schemas.openxmlformats.org/officeDocument/2006/relationships" r:id="rId4"/>
          </a:graphicData>
        </a:graphic>
      </p:graphicFrame>
      <p:sp>
        <p:nvSpPr>
          <p:cNvPr id="7" name="Rounded Rectangle 6"/>
          <p:cNvSpPr/>
          <p:nvPr/>
        </p:nvSpPr>
        <p:spPr>
          <a:xfrm>
            <a:off x="1219200" y="4476742"/>
            <a:ext cx="9944100" cy="1191816"/>
          </a:xfrm>
          <a:prstGeom prst="roundRect">
            <a:avLst/>
          </a:prstGeom>
          <a:solidFill>
            <a:srgbClr val="00B050"/>
          </a:solidFill>
        </p:spPr>
        <p:txBody>
          <a:bodyPr wrap="square">
            <a:spAutoFit/>
          </a:bodyPr>
          <a:lstStyle/>
          <a:p>
            <a:pPr algn="ctr"/>
            <a:r>
              <a:rPr lang="en-US" altLang="zh-CN" sz="3200" dirty="0" smtClean="0">
                <a:solidFill>
                  <a:schemeClr val="bg1"/>
                </a:solidFill>
              </a:rPr>
              <a:t>The </a:t>
            </a:r>
            <a:r>
              <a:rPr lang="en-US" altLang="zh-CN" sz="3200" dirty="0" err="1">
                <a:solidFill>
                  <a:schemeClr val="bg1"/>
                </a:solidFill>
              </a:rPr>
              <a:t>rateless</a:t>
            </a:r>
            <a:r>
              <a:rPr lang="en-US" altLang="zh-CN" sz="3200" dirty="0">
                <a:solidFill>
                  <a:schemeClr val="bg1"/>
                </a:solidFill>
              </a:rPr>
              <a:t> transmission mechanism </a:t>
            </a:r>
            <a:r>
              <a:rPr lang="en-US" altLang="zh-CN" sz="3200" dirty="0" smtClean="0">
                <a:solidFill>
                  <a:schemeClr val="bg1"/>
                </a:solidFill>
              </a:rPr>
              <a:t>can improve </a:t>
            </a:r>
            <a:r>
              <a:rPr lang="en-US" altLang="zh-CN" sz="3200" dirty="0">
                <a:solidFill>
                  <a:schemeClr val="bg1"/>
                </a:solidFill>
              </a:rPr>
              <a:t>the overall throughput</a:t>
            </a:r>
            <a:endParaRPr lang="en-US" altLang="zh-CN" sz="3200" dirty="0" smtClean="0">
              <a:solidFill>
                <a:schemeClr val="bg1"/>
              </a:solidFill>
            </a:endParaRPr>
          </a:p>
        </p:txBody>
      </p:sp>
    </p:spTree>
    <p:extLst>
      <p:ext uri="{BB962C8B-B14F-4D97-AF65-F5344CB8AC3E}">
        <p14:creationId xmlns:p14="http://schemas.microsoft.com/office/powerpoint/2010/main" val="27744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a:t>W</a:t>
            </a:r>
            <a:r>
              <a:rPr lang="en-US" altLang="zh-CN" dirty="0" smtClean="0"/>
              <a:t>e </a:t>
            </a:r>
            <a:r>
              <a:rPr lang="en-US" altLang="zh-CN" dirty="0"/>
              <a:t>have designed </a:t>
            </a:r>
            <a:r>
              <a:rPr lang="en-US" altLang="zh-CN" b="1" dirty="0">
                <a:solidFill>
                  <a:srgbClr val="00B0F0"/>
                </a:solidFill>
              </a:rPr>
              <a:t>a battery-free platform </a:t>
            </a:r>
            <a:r>
              <a:rPr lang="en-US" altLang="zh-CN" b="1" dirty="0" smtClean="0">
                <a:solidFill>
                  <a:srgbClr val="00B0F0"/>
                </a:solidFill>
              </a:rPr>
              <a:t>for wearable </a:t>
            </a:r>
            <a:r>
              <a:rPr lang="en-US" altLang="zh-CN" b="1" dirty="0">
                <a:solidFill>
                  <a:srgbClr val="00B0F0"/>
                </a:solidFill>
              </a:rPr>
              <a:t>devices </a:t>
            </a:r>
            <a:r>
              <a:rPr lang="en-US" altLang="zh-CN" dirty="0"/>
              <a:t>in the form-factor of shoes</a:t>
            </a:r>
            <a:r>
              <a:rPr lang="en-US" altLang="zh-CN" dirty="0" smtClean="0"/>
              <a:t>. </a:t>
            </a:r>
            <a:r>
              <a:rPr lang="en-US" altLang="zh-CN" dirty="0"/>
              <a:t>It supports sensing, processing and wireless </a:t>
            </a:r>
            <a:r>
              <a:rPr lang="en-US" altLang="zh-CN" dirty="0" smtClean="0"/>
              <a:t>communication with smartphone.</a:t>
            </a:r>
          </a:p>
          <a:p>
            <a:r>
              <a:rPr lang="en-US" altLang="zh-CN" dirty="0"/>
              <a:t>We have achieved this </a:t>
            </a:r>
            <a:r>
              <a:rPr lang="en-US" altLang="zh-CN" dirty="0" smtClean="0"/>
              <a:t>goal by </a:t>
            </a:r>
            <a:r>
              <a:rPr lang="en-US" altLang="zh-CN" b="1" dirty="0">
                <a:solidFill>
                  <a:srgbClr val="00B0F0"/>
                </a:solidFill>
              </a:rPr>
              <a:t>combining the harvestable energy from two feet</a:t>
            </a:r>
            <a:r>
              <a:rPr lang="en-US" altLang="zh-CN" dirty="0"/>
              <a:t>. </a:t>
            </a:r>
            <a:r>
              <a:rPr lang="en-US" altLang="zh-CN" dirty="0" smtClean="0"/>
              <a:t>Each foot </a:t>
            </a:r>
            <a:r>
              <a:rPr lang="en-US" altLang="zh-CN" dirty="0"/>
              <a:t>performs separate tasks and two feet are coordinated </a:t>
            </a:r>
            <a:r>
              <a:rPr lang="en-US" altLang="zh-CN" dirty="0" smtClean="0"/>
              <a:t>by </a:t>
            </a:r>
            <a:r>
              <a:rPr lang="en-US" altLang="zh-CN" b="1" dirty="0" smtClean="0">
                <a:solidFill>
                  <a:srgbClr val="00B0F0"/>
                </a:solidFill>
              </a:rPr>
              <a:t>ambient </a:t>
            </a:r>
            <a:r>
              <a:rPr lang="en-US" altLang="zh-CN" b="1" dirty="0">
                <a:solidFill>
                  <a:srgbClr val="00B0F0"/>
                </a:solidFill>
              </a:rPr>
              <a:t>backscatter</a:t>
            </a:r>
            <a:r>
              <a:rPr lang="en-US" altLang="zh-CN" dirty="0" smtClean="0"/>
              <a:t>.</a:t>
            </a:r>
          </a:p>
          <a:p>
            <a:r>
              <a:rPr lang="en-US" altLang="zh-CN" dirty="0"/>
              <a:t>We have implemented a prototype to </a:t>
            </a:r>
            <a:r>
              <a:rPr lang="en-US" altLang="zh-CN" dirty="0" smtClean="0"/>
              <a:t>demonstrate the </a:t>
            </a:r>
            <a:r>
              <a:rPr lang="en-US" altLang="zh-CN" dirty="0"/>
              <a:t>feasibility of our idea. Evaluation results show </a:t>
            </a:r>
            <a:r>
              <a:rPr lang="en-US" altLang="zh-CN" dirty="0" smtClean="0"/>
              <a:t>that our </a:t>
            </a:r>
            <a:r>
              <a:rPr lang="en-US" altLang="zh-CN" dirty="0"/>
              <a:t>design is robust enough for practical use.</a:t>
            </a:r>
            <a:endParaRPr lang="en-US" altLang="zh-CN" dirty="0" smtClean="0"/>
          </a:p>
          <a:p>
            <a:endParaRPr lang="en-US" altLang="zh-CN" dirty="0"/>
          </a:p>
          <a:p>
            <a:endParaRPr lang="en-US" altLang="zh-CN" dirty="0" smtClean="0"/>
          </a:p>
          <a:p>
            <a:endParaRPr lang="zh-CN" altLang="en-US" dirty="0"/>
          </a:p>
        </p:txBody>
      </p:sp>
      <p:sp>
        <p:nvSpPr>
          <p:cNvPr id="3" name="Title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400590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2260600"/>
            <a:ext cx="10515600" cy="1844675"/>
          </a:xfrm>
          <a:prstGeom prst="roundRect">
            <a:avLst/>
          </a:prstGeom>
          <a:solidFill>
            <a:srgbClr val="00B0F0"/>
          </a:solidFill>
        </p:spPr>
        <p:txBody>
          <a:bodyPr>
            <a:normAutofit fontScale="90000"/>
          </a:bodyPr>
          <a:lstStyle/>
          <a:p>
            <a:pPr algn="ctr"/>
            <a:r>
              <a:rPr lang="en-US" altLang="zh-CN" dirty="0" smtClean="0">
                <a:solidFill>
                  <a:schemeClr val="bg1"/>
                </a:solidFill>
              </a:rPr>
              <a:t>Thank you for your time</a:t>
            </a:r>
            <a:br>
              <a:rPr lang="en-US" altLang="zh-CN" dirty="0" smtClean="0">
                <a:solidFill>
                  <a:schemeClr val="bg1"/>
                </a:solidFill>
              </a:rPr>
            </a:br>
            <a:r>
              <a:rPr lang="en-US" altLang="zh-CN" dirty="0" smtClean="0">
                <a:solidFill>
                  <a:schemeClr val="bg1"/>
                </a:solidFill>
              </a:rPr>
              <a:t>Q &amp;A</a:t>
            </a:r>
            <a:endParaRPr lang="zh-CN" altLang="en-US" dirty="0">
              <a:solidFill>
                <a:schemeClr val="bg1"/>
              </a:solidFill>
            </a:endParaRPr>
          </a:p>
        </p:txBody>
      </p:sp>
    </p:spTree>
    <p:extLst>
      <p:ext uri="{BB962C8B-B14F-4D97-AF65-F5344CB8AC3E}">
        <p14:creationId xmlns:p14="http://schemas.microsoft.com/office/powerpoint/2010/main" val="3126433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Energy Harvesting Insole</a:t>
            </a:r>
            <a:endParaRPr lang="zh-CN" altLang="en-US" dirty="0"/>
          </a:p>
        </p:txBody>
      </p:sp>
      <p:pic>
        <p:nvPicPr>
          <p:cNvPr id="6" name="Content Placeholder 5"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r="548"/>
          <a:stretch/>
        </p:blipFill>
        <p:spPr>
          <a:xfrm>
            <a:off x="3922560" y="1986921"/>
            <a:ext cx="4973896" cy="3162741"/>
          </a:xfrm>
        </p:spPr>
      </p:pic>
    </p:spTree>
    <p:extLst>
      <p:ext uri="{BB962C8B-B14F-4D97-AF65-F5344CB8AC3E}">
        <p14:creationId xmlns:p14="http://schemas.microsoft.com/office/powerpoint/2010/main" val="3027326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4086044" y="2115553"/>
            <a:ext cx="4067356" cy="2615970"/>
          </a:xfrm>
          <a:prstGeom prst="rect">
            <a:avLst/>
          </a:prstGeom>
        </p:spPr>
      </p:pic>
      <p:sp>
        <p:nvSpPr>
          <p:cNvPr id="22" name="Title 21"/>
          <p:cNvSpPr>
            <a:spLocks noGrp="1"/>
          </p:cNvSpPr>
          <p:nvPr>
            <p:ph type="title"/>
          </p:nvPr>
        </p:nvSpPr>
        <p:spPr/>
        <p:txBody>
          <a:bodyPr/>
          <a:lstStyle/>
          <a:p>
            <a:r>
              <a:rPr lang="en-US" altLang="zh-CN" dirty="0"/>
              <a:t>F</a:t>
            </a:r>
            <a:r>
              <a:rPr lang="en-US" altLang="zh-CN" dirty="0" smtClean="0"/>
              <a:t>requent Charging</a:t>
            </a:r>
            <a:endParaRPr lang="zh-CN" altLang="en-US" dirty="0"/>
          </a:p>
        </p:txBody>
      </p:sp>
      <p:pic>
        <p:nvPicPr>
          <p:cNvPr id="4" name="Picture 3"/>
          <p:cNvPicPr>
            <a:picLocks noChangeAspect="1"/>
          </p:cNvPicPr>
          <p:nvPr/>
        </p:nvPicPr>
        <p:blipFill>
          <a:blip r:embed="rId4"/>
          <a:stretch>
            <a:fillRect/>
          </a:stretch>
        </p:blipFill>
        <p:spPr>
          <a:xfrm>
            <a:off x="8153400" y="2115553"/>
            <a:ext cx="4038600" cy="2642812"/>
          </a:xfrm>
          <a:prstGeom prst="rect">
            <a:avLst/>
          </a:prstGeom>
        </p:spPr>
      </p:pic>
      <p:pic>
        <p:nvPicPr>
          <p:cNvPr id="7" name="Picture 6"/>
          <p:cNvPicPr>
            <a:picLocks noChangeAspect="1"/>
          </p:cNvPicPr>
          <p:nvPr/>
        </p:nvPicPr>
        <p:blipFill>
          <a:blip r:embed="rId5"/>
          <a:stretch>
            <a:fillRect/>
          </a:stretch>
        </p:blipFill>
        <p:spPr>
          <a:xfrm>
            <a:off x="0" y="2031344"/>
            <a:ext cx="4476387" cy="2695576"/>
          </a:xfrm>
          <a:prstGeom prst="rect">
            <a:avLst/>
          </a:prstGeom>
        </p:spPr>
      </p:pic>
      <p:sp>
        <p:nvSpPr>
          <p:cNvPr id="16" name="Rectangle 15"/>
          <p:cNvSpPr/>
          <p:nvPr/>
        </p:nvSpPr>
        <p:spPr>
          <a:xfrm>
            <a:off x="3524748" y="5369302"/>
            <a:ext cx="6514284" cy="707886"/>
          </a:xfrm>
          <a:prstGeom prst="rect">
            <a:avLst/>
          </a:prstGeom>
        </p:spPr>
        <p:txBody>
          <a:bodyPr wrap="none">
            <a:spAutoFit/>
          </a:bodyPr>
          <a:lstStyle/>
          <a:p>
            <a:r>
              <a:rPr lang="en-US" altLang="zh-CN" sz="4000" dirty="0" smtClean="0"/>
              <a:t>Battery-free Wearable Devices</a:t>
            </a:r>
            <a:endParaRPr lang="zh-CN" altLang="en-US" sz="4000" dirty="0"/>
          </a:p>
        </p:txBody>
      </p:sp>
      <p:pic>
        <p:nvPicPr>
          <p:cNvPr id="18" name="Picture 17"/>
          <p:cNvPicPr>
            <a:picLocks noChangeAspect="1"/>
          </p:cNvPicPr>
          <p:nvPr/>
        </p:nvPicPr>
        <p:blipFill>
          <a:blip r:embed="rId6"/>
          <a:stretch>
            <a:fillRect/>
          </a:stretch>
        </p:blipFill>
        <p:spPr>
          <a:xfrm>
            <a:off x="1354473" y="4758365"/>
            <a:ext cx="2016569" cy="2016569"/>
          </a:xfrm>
          <a:prstGeom prst="rect">
            <a:avLst/>
          </a:prstGeom>
        </p:spPr>
      </p:pic>
    </p:spTree>
    <p:extLst>
      <p:ext uri="{BB962C8B-B14F-4D97-AF65-F5344CB8AC3E}">
        <p14:creationId xmlns:p14="http://schemas.microsoft.com/office/powerpoint/2010/main" val="425404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zh-CN" b="1" dirty="0" smtClean="0">
                <a:solidFill>
                  <a:schemeClr val="bg1"/>
                </a:solidFill>
              </a:rPr>
              <a:t>Battery-free Sensing Platform</a:t>
            </a:r>
            <a:r>
              <a:rPr lang="en-US" altLang="zh-CN" dirty="0" smtClean="0"/>
              <a:t>	 </a:t>
            </a:r>
            <a:endParaRPr lang="zh-CN" altLang="en-US" b="1" dirty="0"/>
          </a:p>
        </p:txBody>
      </p:sp>
      <p:pic>
        <p:nvPicPr>
          <p:cNvPr id="9" name="Content Placeholder 8"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900" y="1851897"/>
            <a:ext cx="6515100" cy="2547056"/>
          </a:xfrm>
        </p:spPr>
      </p:pic>
      <p:pic>
        <p:nvPicPr>
          <p:cNvPr id="13" name="Picture 12"/>
          <p:cNvPicPr>
            <a:picLocks noChangeAspect="1"/>
          </p:cNvPicPr>
          <p:nvPr/>
        </p:nvPicPr>
        <p:blipFill rotWithShape="1">
          <a:blip r:embed="rId4"/>
          <a:srcRect l="8154" r="20051"/>
          <a:stretch/>
        </p:blipFill>
        <p:spPr>
          <a:xfrm>
            <a:off x="8609587" y="1690688"/>
            <a:ext cx="1855715" cy="2869475"/>
          </a:xfrm>
          <a:prstGeom prst="rect">
            <a:avLst/>
          </a:prstGeom>
        </p:spPr>
      </p:pic>
      <p:sp>
        <p:nvSpPr>
          <p:cNvPr id="15" name="Rounded Rectangle 14"/>
          <p:cNvSpPr/>
          <p:nvPr/>
        </p:nvSpPr>
        <p:spPr>
          <a:xfrm>
            <a:off x="1167254" y="5124659"/>
            <a:ext cx="10092929" cy="646986"/>
          </a:xfrm>
          <a:prstGeom prst="roundRect">
            <a:avLst/>
          </a:prstGeom>
          <a:solidFill>
            <a:schemeClr val="accent4"/>
          </a:solidFill>
        </p:spPr>
        <p:txBody>
          <a:bodyPr wrap="square">
            <a:spAutoFit/>
          </a:bodyPr>
          <a:lstStyle/>
          <a:p>
            <a:pPr algn="ctr"/>
            <a:r>
              <a:rPr lang="en-US" altLang="zh-CN" sz="3200" dirty="0">
                <a:solidFill>
                  <a:schemeClr val="bg1"/>
                </a:solidFill>
              </a:rPr>
              <a:t>These conditions can not be satisfied by wearable </a:t>
            </a:r>
            <a:r>
              <a:rPr lang="en-US" altLang="zh-CN" sz="3200" dirty="0" smtClean="0">
                <a:solidFill>
                  <a:schemeClr val="bg1"/>
                </a:solidFill>
              </a:rPr>
              <a:t>devices </a:t>
            </a:r>
            <a:endParaRPr lang="zh-CN" altLang="en-US" sz="3200" dirty="0">
              <a:solidFill>
                <a:schemeClr val="bg1"/>
              </a:solidFill>
            </a:endParaRPr>
          </a:p>
        </p:txBody>
      </p:sp>
    </p:spTree>
    <p:extLst>
      <p:ext uri="{BB962C8B-B14F-4D97-AF65-F5344CB8AC3E}">
        <p14:creationId xmlns:p14="http://schemas.microsoft.com/office/powerpoint/2010/main" val="16406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zh-CN" dirty="0" smtClean="0"/>
              <a:t>Energy harvesting from </a:t>
            </a:r>
            <a:r>
              <a:rPr lang="en-US" altLang="zh-CN" dirty="0"/>
              <a:t>human body</a:t>
            </a:r>
            <a:endParaRPr lang="zh-CN" alt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38405412"/>
              </p:ext>
            </p:extLst>
          </p:nvPr>
        </p:nvGraphicFramePr>
        <p:xfrm>
          <a:off x="2527300" y="1690688"/>
          <a:ext cx="7404100" cy="2286000"/>
        </p:xfrm>
        <a:graphic>
          <a:graphicData uri="http://schemas.openxmlformats.org/drawingml/2006/table">
            <a:tbl>
              <a:tblPr firstRow="1" bandRow="1">
                <a:tableStyleId>{3C2FFA5D-87B4-456A-9821-1D502468CF0F}</a:tableStyleId>
              </a:tblPr>
              <a:tblGrid>
                <a:gridCol w="3702050"/>
                <a:gridCol w="3702050"/>
              </a:tblGrid>
              <a:tr h="370840">
                <a:tc>
                  <a:txBody>
                    <a:bodyPr/>
                    <a:lstStyle/>
                    <a:p>
                      <a:pPr algn="ctr"/>
                      <a:r>
                        <a:rPr lang="en-US" altLang="zh-CN" sz="2400" b="0" i="0" u="none" strike="noStrike" kern="1200" baseline="0" dirty="0" smtClean="0">
                          <a:solidFill>
                            <a:schemeClr val="lt1"/>
                          </a:solidFill>
                          <a:latin typeface="+mn-lt"/>
                          <a:ea typeface="+mn-ea"/>
                          <a:cs typeface="+mn-cs"/>
                        </a:rPr>
                        <a:t>Scenario</a:t>
                      </a:r>
                      <a:endParaRPr lang="zh-CN" altLang="en-US" sz="2400" dirty="0"/>
                    </a:p>
                  </a:txBody>
                  <a:tcPr>
                    <a:solidFill>
                      <a:srgbClr val="00B050"/>
                    </a:solidFill>
                  </a:tcPr>
                </a:tc>
                <a:tc>
                  <a:txBody>
                    <a:bodyPr/>
                    <a:lstStyle/>
                    <a:p>
                      <a:pPr algn="ctr"/>
                      <a:r>
                        <a:rPr lang="en-US" altLang="zh-CN" sz="2400" dirty="0" smtClean="0"/>
                        <a:t>Power</a:t>
                      </a:r>
                      <a:endParaRPr lang="zh-CN" altLang="en-US" sz="2400" dirty="0"/>
                    </a:p>
                  </a:txBody>
                  <a:tcPr>
                    <a:solidFill>
                      <a:srgbClr val="00B050"/>
                    </a:solidFill>
                  </a:tcPr>
                </a:tc>
              </a:tr>
              <a:tr h="370840">
                <a:tc>
                  <a:txBody>
                    <a:bodyPr/>
                    <a:lstStyle/>
                    <a:p>
                      <a:pPr algn="ctr"/>
                      <a:r>
                        <a:rPr lang="en-US" altLang="zh-CN" sz="2400" b="0" i="0" u="none" strike="noStrike" kern="1200" baseline="0" dirty="0" smtClean="0">
                          <a:solidFill>
                            <a:schemeClr val="dk1"/>
                          </a:solidFill>
                          <a:latin typeface="+mn-lt"/>
                          <a:ea typeface="+mn-ea"/>
                          <a:cs typeface="+mn-cs"/>
                        </a:rPr>
                        <a:t>Taking a book off a shelf</a:t>
                      </a:r>
                      <a:endParaRPr lang="zh-CN" altLang="en-US" sz="2400" dirty="0"/>
                    </a:p>
                  </a:txBody>
                  <a:tcPr>
                    <a:solidFill>
                      <a:schemeClr val="bg1"/>
                    </a:solidFill>
                  </a:tcPr>
                </a:tc>
                <a:tc>
                  <a:txBody>
                    <a:bodyPr/>
                    <a:lstStyle/>
                    <a:p>
                      <a:pPr algn="ctr"/>
                      <a:r>
                        <a:rPr lang="en-US" altLang="zh-CN" sz="2400" b="0" i="0" u="none" strike="noStrike" kern="1200" baseline="0" dirty="0" smtClean="0">
                          <a:solidFill>
                            <a:schemeClr val="dk1"/>
                          </a:solidFill>
                          <a:latin typeface="+mn-lt"/>
                          <a:ea typeface="+mn-ea"/>
                          <a:cs typeface="+mn-cs"/>
                        </a:rPr>
                        <a:t>&lt;10 </a:t>
                      </a:r>
                      <a:r>
                        <a:rPr lang="el-GR" altLang="zh-CN" sz="2400" b="0" i="0" u="none" strike="noStrike" kern="1200" baseline="0" dirty="0" smtClean="0">
                          <a:solidFill>
                            <a:schemeClr val="dk1"/>
                          </a:solidFill>
                          <a:latin typeface="+mn-lt"/>
                          <a:ea typeface="+mn-ea"/>
                          <a:cs typeface="+mn-cs"/>
                        </a:rPr>
                        <a:t>μ</a:t>
                      </a:r>
                      <a:r>
                        <a:rPr lang="en-US" altLang="zh-CN" sz="2400" b="0" i="0" u="none" strike="noStrike" kern="1200" baseline="0" dirty="0" smtClean="0">
                          <a:solidFill>
                            <a:schemeClr val="dk1"/>
                          </a:solidFill>
                          <a:latin typeface="+mn-lt"/>
                          <a:ea typeface="+mn-ea"/>
                          <a:cs typeface="+mn-cs"/>
                        </a:rPr>
                        <a:t>W</a:t>
                      </a:r>
                      <a:endParaRPr lang="zh-CN" altLang="en-US" sz="2400" dirty="0"/>
                    </a:p>
                  </a:txBody>
                  <a:tcPr>
                    <a:solidFill>
                      <a:schemeClr val="bg1"/>
                    </a:solidFill>
                  </a:tcPr>
                </a:tc>
              </a:tr>
              <a:tr h="370840">
                <a:tc>
                  <a:txBody>
                    <a:bodyPr/>
                    <a:lstStyle/>
                    <a:p>
                      <a:pPr algn="ctr"/>
                      <a:r>
                        <a:rPr lang="en-US" altLang="zh-CN" sz="2400" b="0" i="0" u="none" strike="noStrike" kern="1200" baseline="0" dirty="0" smtClean="0">
                          <a:solidFill>
                            <a:schemeClr val="dk1"/>
                          </a:solidFill>
                          <a:latin typeface="+mn-lt"/>
                          <a:ea typeface="+mn-ea"/>
                          <a:cs typeface="+mn-cs"/>
                        </a:rPr>
                        <a:t>Writing with a pencil</a:t>
                      </a:r>
                      <a:endParaRPr lang="zh-CN" altLang="en-US" sz="2400"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u="none" strike="noStrike" kern="1200" baseline="0" dirty="0" smtClean="0">
                          <a:solidFill>
                            <a:schemeClr val="dk1"/>
                          </a:solidFill>
                          <a:latin typeface="+mn-lt"/>
                          <a:ea typeface="+mn-ea"/>
                          <a:cs typeface="+mn-cs"/>
                        </a:rPr>
                        <a:t>10-15 </a:t>
                      </a:r>
                      <a:r>
                        <a:rPr lang="el-GR" altLang="zh-CN" sz="2400" b="0" i="0" u="none" strike="noStrike" kern="1200" baseline="0" dirty="0" smtClean="0">
                          <a:solidFill>
                            <a:schemeClr val="dk1"/>
                          </a:solidFill>
                          <a:latin typeface="+mn-lt"/>
                          <a:ea typeface="+mn-ea"/>
                          <a:cs typeface="+mn-cs"/>
                        </a:rPr>
                        <a:t>μ</a:t>
                      </a:r>
                      <a:r>
                        <a:rPr lang="en-US" altLang="zh-CN" sz="2400" b="0" i="0" u="none" strike="noStrike" kern="1200" baseline="0" dirty="0" smtClean="0">
                          <a:solidFill>
                            <a:schemeClr val="dk1"/>
                          </a:solidFill>
                          <a:latin typeface="+mn-lt"/>
                          <a:ea typeface="+mn-ea"/>
                          <a:cs typeface="+mn-cs"/>
                        </a:rPr>
                        <a:t>W</a:t>
                      </a:r>
                      <a:endParaRPr lang="zh-CN" altLang="en-US" sz="2400" dirty="0" smtClean="0"/>
                    </a:p>
                  </a:txBody>
                  <a:tcPr>
                    <a:solidFill>
                      <a:schemeClr val="bg1"/>
                    </a:solidFill>
                  </a:tcPr>
                </a:tc>
              </a:tr>
              <a:tr h="370840">
                <a:tc>
                  <a:txBody>
                    <a:bodyPr/>
                    <a:lstStyle/>
                    <a:p>
                      <a:pPr algn="ctr"/>
                      <a:r>
                        <a:rPr lang="en-US" altLang="zh-CN" sz="2400" b="0" i="0" u="none" strike="noStrike" kern="1200" baseline="0" dirty="0" smtClean="0">
                          <a:solidFill>
                            <a:schemeClr val="dk1"/>
                          </a:solidFill>
                          <a:latin typeface="+mn-lt"/>
                          <a:ea typeface="+mn-ea"/>
                          <a:cs typeface="+mn-cs"/>
                        </a:rPr>
                        <a:t>Opening a drawer</a:t>
                      </a:r>
                      <a:endParaRPr lang="zh-CN" altLang="en-US" sz="2400"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u="none" strike="noStrike" kern="1200" baseline="0" dirty="0" smtClean="0">
                          <a:solidFill>
                            <a:schemeClr val="dk1"/>
                          </a:solidFill>
                          <a:latin typeface="+mn-lt"/>
                          <a:ea typeface="+mn-ea"/>
                          <a:cs typeface="+mn-cs"/>
                        </a:rPr>
                        <a:t>10-30 </a:t>
                      </a:r>
                      <a:r>
                        <a:rPr lang="el-GR" altLang="zh-CN" sz="2400" b="0" i="0" u="none" strike="noStrike" kern="1200" baseline="0" dirty="0" smtClean="0">
                          <a:solidFill>
                            <a:schemeClr val="dk1"/>
                          </a:solidFill>
                          <a:latin typeface="+mn-lt"/>
                          <a:ea typeface="+mn-ea"/>
                          <a:cs typeface="+mn-cs"/>
                        </a:rPr>
                        <a:t>μ</a:t>
                      </a:r>
                      <a:r>
                        <a:rPr lang="en-US" altLang="zh-CN" sz="2400" b="0" i="0" u="none" strike="noStrike" kern="1200" baseline="0" dirty="0" smtClean="0">
                          <a:solidFill>
                            <a:schemeClr val="dk1"/>
                          </a:solidFill>
                          <a:latin typeface="+mn-lt"/>
                          <a:ea typeface="+mn-ea"/>
                          <a:cs typeface="+mn-cs"/>
                        </a:rPr>
                        <a:t>W</a:t>
                      </a:r>
                      <a:endParaRPr lang="zh-CN" altLang="en-US" sz="2400" dirty="0" smtClean="0"/>
                    </a:p>
                  </a:txBody>
                  <a:tcPr>
                    <a:solidFill>
                      <a:schemeClr val="bg1"/>
                    </a:solidFill>
                  </a:tcPr>
                </a:tc>
              </a:tr>
              <a:tr h="370840">
                <a:tc>
                  <a:txBody>
                    <a:bodyPr/>
                    <a:lstStyle/>
                    <a:p>
                      <a:pPr algn="ctr"/>
                      <a:r>
                        <a:rPr lang="en-US" altLang="zh-CN" sz="2400" b="0" i="0" u="none" strike="noStrike" kern="1200" baseline="0" dirty="0" smtClean="0">
                          <a:solidFill>
                            <a:schemeClr val="dk1"/>
                          </a:solidFill>
                          <a:latin typeface="+mn-lt"/>
                          <a:ea typeface="+mn-ea"/>
                          <a:cs typeface="+mn-cs"/>
                        </a:rPr>
                        <a:t>Shaking an object</a:t>
                      </a:r>
                      <a:endParaRPr lang="zh-CN" altLang="en-US" sz="2400" dirty="0"/>
                    </a:p>
                  </a:txBody>
                  <a:tcPr>
                    <a:solidFill>
                      <a:schemeClr val="bg1"/>
                    </a:solidFill>
                  </a:tcPr>
                </a:tc>
                <a:tc>
                  <a:txBody>
                    <a:bodyPr/>
                    <a:lstStyle/>
                    <a:p>
                      <a:pPr algn="ctr"/>
                      <a:r>
                        <a:rPr lang="en-US" altLang="zh-CN" sz="2400" dirty="0" smtClean="0"/>
                        <a:t>&gt; 3000 </a:t>
                      </a:r>
                      <a:r>
                        <a:rPr lang="el-GR" altLang="zh-CN" sz="2400" dirty="0" smtClean="0"/>
                        <a:t>μ</a:t>
                      </a:r>
                      <a:r>
                        <a:rPr lang="en-US" altLang="zh-CN" sz="2400" dirty="0" smtClean="0"/>
                        <a:t>W</a:t>
                      </a:r>
                      <a:endParaRPr lang="zh-CN" altLang="en-US" sz="2400" dirty="0"/>
                    </a:p>
                  </a:txBody>
                  <a:tcPr>
                    <a:solidFill>
                      <a:schemeClr val="bg1"/>
                    </a:solidFill>
                  </a:tcPr>
                </a:tc>
              </a:tr>
            </a:tbl>
          </a:graphicData>
        </a:graphic>
      </p:graphicFrame>
      <p:sp>
        <p:nvSpPr>
          <p:cNvPr id="7" name="Rectangle 6"/>
          <p:cNvSpPr/>
          <p:nvPr/>
        </p:nvSpPr>
        <p:spPr>
          <a:xfrm>
            <a:off x="196850" y="6327914"/>
            <a:ext cx="12065000" cy="400110"/>
          </a:xfrm>
          <a:prstGeom prst="rect">
            <a:avLst/>
          </a:prstGeom>
        </p:spPr>
        <p:txBody>
          <a:bodyPr wrap="square">
            <a:spAutoFit/>
          </a:bodyPr>
          <a:lstStyle/>
          <a:p>
            <a:r>
              <a:rPr lang="en-US" altLang="zh-CN" sz="2000" b="0" i="0" dirty="0" err="1" smtClean="0">
                <a:effectLst/>
                <a:latin typeface="+mj-lt"/>
              </a:rPr>
              <a:t>Gorlatova</a:t>
            </a:r>
            <a:r>
              <a:rPr lang="en-US" altLang="zh-CN" sz="2000" b="0" i="0" dirty="0" smtClean="0">
                <a:effectLst/>
                <a:latin typeface="+mj-lt"/>
              </a:rPr>
              <a:t>, Maria, et al. "Movers and shakers: Kinetic energy harvesting for the internet of things."  </a:t>
            </a:r>
            <a:r>
              <a:rPr lang="en-US" altLang="zh-CN" sz="2000" b="0" i="1" dirty="0" smtClean="0">
                <a:effectLst/>
                <a:latin typeface="+mj-lt"/>
              </a:rPr>
              <a:t>SIGMETRICS '14.</a:t>
            </a:r>
            <a:endParaRPr lang="zh-CN" altLang="en-US" sz="2000" dirty="0">
              <a:latin typeface="+mj-lt"/>
            </a:endParaRPr>
          </a:p>
        </p:txBody>
      </p:sp>
      <p:sp>
        <p:nvSpPr>
          <p:cNvPr id="8" name="Rounded Rectangle 7"/>
          <p:cNvSpPr/>
          <p:nvPr/>
        </p:nvSpPr>
        <p:spPr>
          <a:xfrm>
            <a:off x="1104900" y="4613692"/>
            <a:ext cx="10248900" cy="1191816"/>
          </a:xfrm>
          <a:prstGeom prst="roundRect">
            <a:avLst/>
          </a:prstGeom>
          <a:solidFill>
            <a:srgbClr val="00B050"/>
          </a:solidFill>
        </p:spPr>
        <p:txBody>
          <a:bodyPr wrap="square">
            <a:spAutoFit/>
          </a:bodyPr>
          <a:lstStyle/>
          <a:p>
            <a:pPr algn="ctr"/>
            <a:r>
              <a:rPr lang="en-US" altLang="zh-CN" sz="3200" dirty="0" smtClean="0">
                <a:solidFill>
                  <a:schemeClr val="bg1"/>
                </a:solidFill>
              </a:rPr>
              <a:t>Wearable devices </a:t>
            </a:r>
            <a:r>
              <a:rPr lang="en-US" altLang="zh-CN" sz="3200" dirty="0">
                <a:solidFill>
                  <a:schemeClr val="bg1"/>
                </a:solidFill>
              </a:rPr>
              <a:t>can be energy self-sufficiency, by harvesting </a:t>
            </a:r>
            <a:r>
              <a:rPr lang="en-US" altLang="zh-CN" sz="3200" dirty="0" smtClean="0">
                <a:solidFill>
                  <a:schemeClr val="bg1"/>
                </a:solidFill>
              </a:rPr>
              <a:t>energy from </a:t>
            </a:r>
            <a:r>
              <a:rPr lang="en-US" altLang="zh-CN" sz="3200" dirty="0">
                <a:solidFill>
                  <a:schemeClr val="bg1"/>
                </a:solidFill>
              </a:rPr>
              <a:t>human body.</a:t>
            </a:r>
            <a:endParaRPr lang="zh-CN" altLang="en-US" sz="3200" dirty="0">
              <a:solidFill>
                <a:schemeClr val="bg1"/>
              </a:solidFill>
            </a:endParaRPr>
          </a:p>
        </p:txBody>
      </p:sp>
    </p:spTree>
    <p:extLst>
      <p:ext uri="{BB962C8B-B14F-4D97-AF65-F5344CB8AC3E}">
        <p14:creationId xmlns:p14="http://schemas.microsoft.com/office/powerpoint/2010/main" val="104448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ontent Placeholder 113"/>
          <p:cNvSpPr>
            <a:spLocks noGrp="1"/>
          </p:cNvSpPr>
          <p:nvPr>
            <p:ph idx="1"/>
          </p:nvPr>
        </p:nvSpPr>
        <p:spPr/>
        <p:txBody>
          <a:bodyPr/>
          <a:lstStyle/>
          <a:p>
            <a:r>
              <a:rPr lang="en-US" altLang="zh-CN" dirty="0" smtClean="0">
                <a:solidFill>
                  <a:srgbClr val="00B0F0"/>
                </a:solidFill>
              </a:rPr>
              <a:t>Energy source</a:t>
            </a:r>
          </a:p>
          <a:p>
            <a:pPr lvl="1"/>
            <a:r>
              <a:rPr lang="en-US" altLang="zh-CN" dirty="0" smtClean="0"/>
              <a:t>Promising amount </a:t>
            </a:r>
            <a:r>
              <a:rPr lang="en-US" altLang="zh-CN" dirty="0"/>
              <a:t>of kinetic energy available during walking or </a:t>
            </a:r>
            <a:r>
              <a:rPr lang="en-US" altLang="zh-CN" dirty="0" smtClean="0"/>
              <a:t>running</a:t>
            </a:r>
          </a:p>
          <a:p>
            <a:pPr lvl="1"/>
            <a:r>
              <a:rPr lang="en-US" altLang="zh-CN" dirty="0"/>
              <a:t>Existing works on energy </a:t>
            </a:r>
            <a:r>
              <a:rPr lang="en-US" altLang="zh-CN" dirty="0" smtClean="0"/>
              <a:t>harvesting shoes </a:t>
            </a:r>
            <a:r>
              <a:rPr lang="en-US" altLang="zh-CN" dirty="0"/>
              <a:t>can generate about </a:t>
            </a:r>
            <a:r>
              <a:rPr lang="en-US" altLang="zh-CN" dirty="0" smtClean="0"/>
              <a:t>1-2 </a:t>
            </a:r>
            <a:r>
              <a:rPr lang="en-US" altLang="zh-CN" dirty="0" err="1" smtClean="0"/>
              <a:t>mW</a:t>
            </a:r>
            <a:endParaRPr lang="en-US" altLang="zh-CN" dirty="0" smtClean="0"/>
          </a:p>
          <a:p>
            <a:pPr lvl="1"/>
            <a:endParaRPr lang="en-US" altLang="zh-CN" dirty="0" smtClean="0"/>
          </a:p>
          <a:p>
            <a:pPr marL="228600" lvl="1">
              <a:spcBef>
                <a:spcPts val="1000"/>
              </a:spcBef>
            </a:pPr>
            <a:r>
              <a:rPr lang="en-US" altLang="zh-CN" sz="2800" dirty="0" smtClean="0">
                <a:solidFill>
                  <a:srgbClr val="00B0F0"/>
                </a:solidFill>
              </a:rPr>
              <a:t>Ubiquitous</a:t>
            </a:r>
            <a:endParaRPr lang="en-US" altLang="zh-CN" sz="2800" dirty="0">
              <a:solidFill>
                <a:srgbClr val="00B0F0"/>
              </a:solidFill>
            </a:endParaRPr>
          </a:p>
          <a:p>
            <a:pPr lvl="1"/>
            <a:r>
              <a:rPr lang="en-US" altLang="zh-CN" dirty="0" smtClean="0"/>
              <a:t>Shoes </a:t>
            </a:r>
            <a:r>
              <a:rPr lang="en-US" altLang="zh-CN" dirty="0"/>
              <a:t>are worn by users for the majority of </a:t>
            </a:r>
            <a:r>
              <a:rPr lang="en-US" altLang="zh-CN" dirty="0" smtClean="0"/>
              <a:t>time</a:t>
            </a:r>
          </a:p>
          <a:p>
            <a:pPr lvl="1"/>
            <a:endParaRPr lang="en-US" altLang="zh-CN" dirty="0" smtClean="0"/>
          </a:p>
          <a:p>
            <a:pPr marL="228600" lvl="1">
              <a:spcBef>
                <a:spcPts val="1000"/>
              </a:spcBef>
            </a:pPr>
            <a:r>
              <a:rPr lang="en-US" altLang="zh-CN" sz="2800" dirty="0">
                <a:solidFill>
                  <a:srgbClr val="00B0F0"/>
                </a:solidFill>
              </a:rPr>
              <a:t>Smart shoes are gaining </a:t>
            </a:r>
            <a:r>
              <a:rPr lang="en-US" altLang="zh-CN" sz="2800" dirty="0" smtClean="0">
                <a:solidFill>
                  <a:srgbClr val="00B0F0"/>
                </a:solidFill>
              </a:rPr>
              <a:t>popularity</a:t>
            </a:r>
          </a:p>
          <a:p>
            <a:pPr lvl="1"/>
            <a:r>
              <a:rPr lang="en-US" altLang="zh-CN" dirty="0" smtClean="0"/>
              <a:t>Pedestrian </a:t>
            </a:r>
            <a:r>
              <a:rPr lang="en-US" altLang="zh-CN" dirty="0"/>
              <a:t>safety, navigation, fitness tracking</a:t>
            </a:r>
          </a:p>
          <a:p>
            <a:pPr marL="685800" lvl="2">
              <a:spcBef>
                <a:spcPts val="1000"/>
              </a:spcBef>
            </a:pPr>
            <a:endParaRPr lang="zh-CN" altLang="en-US" dirty="0"/>
          </a:p>
        </p:txBody>
      </p:sp>
      <p:sp>
        <p:nvSpPr>
          <p:cNvPr id="3" name="Title 2"/>
          <p:cNvSpPr>
            <a:spLocks noGrp="1"/>
          </p:cNvSpPr>
          <p:nvPr>
            <p:ph type="title"/>
          </p:nvPr>
        </p:nvSpPr>
        <p:spPr/>
        <p:txBody>
          <a:bodyPr/>
          <a:lstStyle/>
          <a:p>
            <a:r>
              <a:rPr lang="en-US" altLang="zh-CN" dirty="0"/>
              <a:t>Why </a:t>
            </a:r>
            <a:r>
              <a:rPr lang="en-US" altLang="zh-CN" dirty="0" smtClean="0"/>
              <a:t>We Favor Shoes</a:t>
            </a:r>
            <a:endParaRPr lang="zh-CN" altLang="en-US" dirty="0"/>
          </a:p>
        </p:txBody>
      </p:sp>
    </p:spTree>
    <p:extLst>
      <p:ext uri="{BB962C8B-B14F-4D97-AF65-F5344CB8AC3E}">
        <p14:creationId xmlns:p14="http://schemas.microsoft.com/office/powerpoint/2010/main" val="21435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We Have Two Feet</a:t>
            </a:r>
            <a:endParaRPr lang="zh-CN" altLang="en-US" dirty="0"/>
          </a:p>
        </p:txBody>
      </p:sp>
      <p:pic>
        <p:nvPicPr>
          <p:cNvPr id="4" name="Content Placeholder 3"/>
          <p:cNvPicPr>
            <a:picLocks noGrp="1" noChangeAspect="1"/>
          </p:cNvPicPr>
          <p:nvPr>
            <p:ph idx="1"/>
          </p:nvPr>
        </p:nvPicPr>
        <p:blipFill>
          <a:blip r:embed="rId3"/>
          <a:stretch>
            <a:fillRect/>
          </a:stretch>
        </p:blipFill>
        <p:spPr>
          <a:xfrm>
            <a:off x="2434635" y="1598613"/>
            <a:ext cx="7551330" cy="4616450"/>
          </a:xfrm>
          <a:prstGeom prst="rect">
            <a:avLst/>
          </a:prstGeom>
        </p:spPr>
      </p:pic>
      <p:sp>
        <p:nvSpPr>
          <p:cNvPr id="5" name="Rounded Rectangle 4"/>
          <p:cNvSpPr/>
          <p:nvPr/>
        </p:nvSpPr>
        <p:spPr>
          <a:xfrm>
            <a:off x="3793535" y="4473406"/>
            <a:ext cx="5502865" cy="646986"/>
          </a:xfrm>
          <a:prstGeom prst="roundRect">
            <a:avLst/>
          </a:prstGeom>
          <a:solidFill>
            <a:srgbClr val="FF0000"/>
          </a:solidFill>
        </p:spPr>
        <p:txBody>
          <a:bodyPr wrap="square">
            <a:spAutoFit/>
          </a:bodyPr>
          <a:lstStyle/>
          <a:p>
            <a:pPr algn="ctr"/>
            <a:r>
              <a:rPr lang="en-US" altLang="zh-CN" sz="3200" dirty="0" smtClean="0">
                <a:solidFill>
                  <a:schemeClr val="bg1"/>
                </a:solidFill>
              </a:rPr>
              <a:t>Power transfer is infeasible</a:t>
            </a:r>
          </a:p>
        </p:txBody>
      </p:sp>
    </p:spTree>
    <p:extLst>
      <p:ext uri="{BB962C8B-B14F-4D97-AF65-F5344CB8AC3E}">
        <p14:creationId xmlns:p14="http://schemas.microsoft.com/office/powerpoint/2010/main" val="398493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zh-CN" altLang="en-US"/>
          </a:p>
        </p:txBody>
      </p:sp>
      <p:sp>
        <p:nvSpPr>
          <p:cNvPr id="3" name="Title 2"/>
          <p:cNvSpPr>
            <a:spLocks noGrp="1"/>
          </p:cNvSpPr>
          <p:nvPr>
            <p:ph type="title"/>
          </p:nvPr>
        </p:nvSpPr>
        <p:spPr/>
        <p:txBody>
          <a:bodyPr>
            <a:normAutofit/>
          </a:bodyPr>
          <a:lstStyle/>
          <a:p>
            <a:r>
              <a:rPr lang="en-US" altLang="zh-CN" b="0" dirty="0"/>
              <a:t>Ambient B</a:t>
            </a:r>
            <a:r>
              <a:rPr lang="en-US" altLang="zh-CN" b="0" dirty="0" smtClean="0"/>
              <a:t>ackscatter Can Bridge The Gap</a:t>
            </a:r>
            <a:endParaRPr lang="zh-CN" altLang="en-US" dirty="0"/>
          </a:p>
        </p:txBody>
      </p:sp>
      <p:pic>
        <p:nvPicPr>
          <p:cNvPr id="4" name="Content Placeholder 3"/>
          <p:cNvPicPr>
            <a:picLocks noChangeAspect="1"/>
          </p:cNvPicPr>
          <p:nvPr/>
        </p:nvPicPr>
        <p:blipFill>
          <a:blip r:embed="rId3"/>
          <a:stretch>
            <a:fillRect/>
          </a:stretch>
        </p:blipFill>
        <p:spPr>
          <a:xfrm>
            <a:off x="8833369" y="2063027"/>
            <a:ext cx="854149" cy="1163748"/>
          </a:xfrm>
          <a:prstGeom prst="rect">
            <a:avLst/>
          </a:prstGeom>
        </p:spPr>
      </p:pic>
      <p:pic>
        <p:nvPicPr>
          <p:cNvPr id="5" name="Picture 4"/>
          <p:cNvPicPr>
            <a:picLocks noChangeAspect="1"/>
          </p:cNvPicPr>
          <p:nvPr/>
        </p:nvPicPr>
        <p:blipFill rotWithShape="1">
          <a:blip r:embed="rId4"/>
          <a:srcRect b="51689"/>
          <a:stretch/>
        </p:blipFill>
        <p:spPr>
          <a:xfrm>
            <a:off x="7359936" y="4342628"/>
            <a:ext cx="3785742" cy="1016064"/>
          </a:xfrm>
          <a:prstGeom prst="rect">
            <a:avLst/>
          </a:prstGeom>
        </p:spPr>
      </p:pic>
      <p:grpSp>
        <p:nvGrpSpPr>
          <p:cNvPr id="6" name="Group 4"/>
          <p:cNvGrpSpPr>
            <a:grpSpLocks noChangeAspect="1"/>
          </p:cNvGrpSpPr>
          <p:nvPr/>
        </p:nvGrpSpPr>
        <p:grpSpPr bwMode="auto">
          <a:xfrm rot="11132311">
            <a:off x="9798075" y="3349827"/>
            <a:ext cx="958847" cy="906204"/>
            <a:chOff x="4306" y="2092"/>
            <a:chExt cx="1020" cy="964"/>
          </a:xfrm>
        </p:grpSpPr>
        <p:sp>
          <p:nvSpPr>
            <p:cNvPr id="7"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Group 4"/>
          <p:cNvGrpSpPr>
            <a:grpSpLocks noChangeAspect="1"/>
          </p:cNvGrpSpPr>
          <p:nvPr/>
        </p:nvGrpSpPr>
        <p:grpSpPr bwMode="auto">
          <a:xfrm rot="15411303">
            <a:off x="7699646" y="3380681"/>
            <a:ext cx="1055731" cy="997769"/>
            <a:chOff x="4306" y="2092"/>
            <a:chExt cx="1020" cy="964"/>
          </a:xfrm>
        </p:grpSpPr>
        <p:sp>
          <p:nvSpPr>
            <p:cNvPr id="17"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Group 4"/>
          <p:cNvGrpSpPr>
            <a:grpSpLocks noChangeAspect="1"/>
          </p:cNvGrpSpPr>
          <p:nvPr/>
        </p:nvGrpSpPr>
        <p:grpSpPr bwMode="auto">
          <a:xfrm rot="18565735">
            <a:off x="8818222" y="4649288"/>
            <a:ext cx="947011" cy="895171"/>
            <a:chOff x="4252" y="2040"/>
            <a:chExt cx="1023" cy="967"/>
          </a:xfrm>
        </p:grpSpPr>
        <p:sp>
          <p:nvSpPr>
            <p:cNvPr id="27" name="AutoShape 3"/>
            <p:cNvSpPr>
              <a:spLocks noChangeAspect="1" noChangeArrowheads="1" noTextEdit="1"/>
            </p:cNvSpPr>
            <p:nvPr/>
          </p:nvSpPr>
          <p:spPr bwMode="auto">
            <a:xfrm>
              <a:off x="4252" y="2040"/>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6" name="Picture 35"/>
          <p:cNvPicPr>
            <a:picLocks noChangeAspect="1"/>
          </p:cNvPicPr>
          <p:nvPr/>
        </p:nvPicPr>
        <p:blipFill>
          <a:blip r:embed="rId5"/>
          <a:stretch>
            <a:fillRect/>
          </a:stretch>
        </p:blipFill>
        <p:spPr>
          <a:xfrm>
            <a:off x="5899360" y="4737075"/>
            <a:ext cx="1281292" cy="616157"/>
          </a:xfrm>
          <a:prstGeom prst="rect">
            <a:avLst/>
          </a:prstGeom>
        </p:spPr>
      </p:pic>
      <p:sp>
        <p:nvSpPr>
          <p:cNvPr id="37" name="TextBox 36"/>
          <p:cNvSpPr txBox="1"/>
          <p:nvPr/>
        </p:nvSpPr>
        <p:spPr>
          <a:xfrm>
            <a:off x="7542871" y="5432937"/>
            <a:ext cx="1210358" cy="461665"/>
          </a:xfrm>
          <a:prstGeom prst="rect">
            <a:avLst/>
          </a:prstGeom>
          <a:noFill/>
        </p:spPr>
        <p:txBody>
          <a:bodyPr wrap="square" rtlCol="0">
            <a:spAutoFit/>
          </a:bodyPr>
          <a:lstStyle/>
          <a:p>
            <a:r>
              <a:rPr lang="en-US" altLang="zh-CN" sz="2400" dirty="0" smtClean="0"/>
              <a:t>Bob</a:t>
            </a:r>
            <a:endParaRPr lang="zh-CN" altLang="en-US" sz="2400" dirty="0"/>
          </a:p>
        </p:txBody>
      </p:sp>
      <p:sp>
        <p:nvSpPr>
          <p:cNvPr id="38" name="TextBox 37"/>
          <p:cNvSpPr txBox="1"/>
          <p:nvPr/>
        </p:nvSpPr>
        <p:spPr>
          <a:xfrm>
            <a:off x="10431496" y="5406472"/>
            <a:ext cx="1210358" cy="461665"/>
          </a:xfrm>
          <a:prstGeom prst="rect">
            <a:avLst/>
          </a:prstGeom>
          <a:noFill/>
        </p:spPr>
        <p:txBody>
          <a:bodyPr wrap="square" rtlCol="0">
            <a:spAutoFit/>
          </a:bodyPr>
          <a:lstStyle/>
          <a:p>
            <a:r>
              <a:rPr lang="en-US" altLang="zh-CN" sz="2400" dirty="0" smtClean="0"/>
              <a:t>Alice</a:t>
            </a:r>
            <a:endParaRPr lang="zh-CN" altLang="en-US" sz="2400" dirty="0"/>
          </a:p>
        </p:txBody>
      </p:sp>
      <p:pic>
        <p:nvPicPr>
          <p:cNvPr id="39" name="Content Placeholder 3"/>
          <p:cNvPicPr>
            <a:picLocks noChangeAspect="1"/>
          </p:cNvPicPr>
          <p:nvPr/>
        </p:nvPicPr>
        <p:blipFill>
          <a:blip r:embed="rId3"/>
          <a:stretch>
            <a:fillRect/>
          </a:stretch>
        </p:blipFill>
        <p:spPr>
          <a:xfrm>
            <a:off x="3262923" y="2063027"/>
            <a:ext cx="854149" cy="1163748"/>
          </a:xfrm>
          <a:prstGeom prst="rect">
            <a:avLst/>
          </a:prstGeom>
        </p:spPr>
      </p:pic>
      <p:pic>
        <p:nvPicPr>
          <p:cNvPr id="40" name="Picture 39"/>
          <p:cNvPicPr>
            <a:picLocks noChangeAspect="1"/>
          </p:cNvPicPr>
          <p:nvPr/>
        </p:nvPicPr>
        <p:blipFill rotWithShape="1">
          <a:blip r:embed="rId4"/>
          <a:srcRect b="51689"/>
          <a:stretch/>
        </p:blipFill>
        <p:spPr>
          <a:xfrm>
            <a:off x="1789490" y="4342628"/>
            <a:ext cx="3785742" cy="1016064"/>
          </a:xfrm>
          <a:prstGeom prst="rect">
            <a:avLst/>
          </a:prstGeom>
        </p:spPr>
      </p:pic>
      <p:grpSp>
        <p:nvGrpSpPr>
          <p:cNvPr id="41" name="Group 4"/>
          <p:cNvGrpSpPr>
            <a:grpSpLocks noChangeAspect="1"/>
          </p:cNvGrpSpPr>
          <p:nvPr/>
        </p:nvGrpSpPr>
        <p:grpSpPr bwMode="auto">
          <a:xfrm rot="11132311">
            <a:off x="4227629" y="3349827"/>
            <a:ext cx="958847" cy="906204"/>
            <a:chOff x="4306" y="2092"/>
            <a:chExt cx="1020" cy="964"/>
          </a:xfrm>
        </p:grpSpPr>
        <p:sp>
          <p:nvSpPr>
            <p:cNvPr id="42"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Group 4"/>
          <p:cNvGrpSpPr>
            <a:grpSpLocks noChangeAspect="1"/>
          </p:cNvGrpSpPr>
          <p:nvPr/>
        </p:nvGrpSpPr>
        <p:grpSpPr bwMode="auto">
          <a:xfrm rot="15411303">
            <a:off x="2129200" y="3380681"/>
            <a:ext cx="1055731" cy="997769"/>
            <a:chOff x="4306" y="2092"/>
            <a:chExt cx="1020" cy="964"/>
          </a:xfrm>
        </p:grpSpPr>
        <p:sp>
          <p:nvSpPr>
            <p:cNvPr id="52" name="AutoShape 3"/>
            <p:cNvSpPr>
              <a:spLocks noChangeAspect="1" noChangeArrowheads="1" noTextEdit="1"/>
            </p:cNvSpPr>
            <p:nvPr/>
          </p:nvSpPr>
          <p:spPr bwMode="auto">
            <a:xfrm>
              <a:off x="4306" y="2092"/>
              <a:ext cx="1020"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4697" y="2460"/>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8"/>
                    <a:pt x="66" y="197"/>
                    <a:pt x="0" y="35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
            <p:cNvSpPr>
              <a:spLocks/>
            </p:cNvSpPr>
            <p:nvPr/>
          </p:nvSpPr>
          <p:spPr bwMode="auto">
            <a:xfrm>
              <a:off x="4650" y="2415"/>
              <a:ext cx="418" cy="354"/>
            </a:xfrm>
            <a:custGeom>
              <a:avLst/>
              <a:gdLst>
                <a:gd name="T0" fmla="*/ 418 w 418"/>
                <a:gd name="T1" fmla="*/ 0 h 354"/>
                <a:gd name="T2" fmla="*/ 0 w 418"/>
                <a:gd name="T3" fmla="*/ 354 h 354"/>
              </a:gdLst>
              <a:ahLst/>
              <a:cxnLst>
                <a:cxn ang="0">
                  <a:pos x="T0" y="T1"/>
                </a:cxn>
                <a:cxn ang="0">
                  <a:pos x="T2" y="T3"/>
                </a:cxn>
              </a:cxnLst>
              <a:rect l="0" t="0" r="r" b="b"/>
              <a:pathLst>
                <a:path w="418" h="354">
                  <a:moveTo>
                    <a:pt x="418" y="0"/>
                  </a:moveTo>
                  <a:cubicBezTo>
                    <a:pt x="253" y="37"/>
                    <a:pt x="66" y="196"/>
                    <a:pt x="0" y="35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
            <p:cNvSpPr>
              <a:spLocks/>
            </p:cNvSpPr>
            <p:nvPr/>
          </p:nvSpPr>
          <p:spPr bwMode="auto">
            <a:xfrm>
              <a:off x="4968" y="2713"/>
              <a:ext cx="234" cy="194"/>
            </a:xfrm>
            <a:custGeom>
              <a:avLst/>
              <a:gdLst>
                <a:gd name="T0" fmla="*/ 234 w 234"/>
                <a:gd name="T1" fmla="*/ 0 h 194"/>
                <a:gd name="T2" fmla="*/ 0 w 234"/>
                <a:gd name="T3" fmla="*/ 194 h 194"/>
              </a:gdLst>
              <a:ahLst/>
              <a:cxnLst>
                <a:cxn ang="0">
                  <a:pos x="T0" y="T1"/>
                </a:cxn>
                <a:cxn ang="0">
                  <a:pos x="T2" y="T3"/>
                </a:cxn>
              </a:cxnLst>
              <a:rect l="0" t="0" r="r" b="b"/>
              <a:pathLst>
                <a:path w="234" h="194">
                  <a:moveTo>
                    <a:pt x="234" y="0"/>
                  </a:moveTo>
                  <a:cubicBezTo>
                    <a:pt x="143" y="27"/>
                    <a:pt x="38" y="113"/>
                    <a:pt x="0" y="19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
            <p:cNvSpPr>
              <a:spLocks/>
            </p:cNvSpPr>
            <p:nvPr/>
          </p:nvSpPr>
          <p:spPr bwMode="auto">
            <a:xfrm>
              <a:off x="4921" y="2668"/>
              <a:ext cx="234" cy="193"/>
            </a:xfrm>
            <a:custGeom>
              <a:avLst/>
              <a:gdLst>
                <a:gd name="T0" fmla="*/ 234 w 234"/>
                <a:gd name="T1" fmla="*/ 0 h 193"/>
                <a:gd name="T2" fmla="*/ 0 w 234"/>
                <a:gd name="T3" fmla="*/ 193 h 193"/>
              </a:gdLst>
              <a:ahLst/>
              <a:cxnLst>
                <a:cxn ang="0">
                  <a:pos x="T0" y="T1"/>
                </a:cxn>
                <a:cxn ang="0">
                  <a:pos x="T2" y="T3"/>
                </a:cxn>
              </a:cxnLst>
              <a:rect l="0" t="0" r="r" b="b"/>
              <a:pathLst>
                <a:path w="234" h="193">
                  <a:moveTo>
                    <a:pt x="234" y="0"/>
                  </a:moveTo>
                  <a:cubicBezTo>
                    <a:pt x="143" y="26"/>
                    <a:pt x="38" y="112"/>
                    <a:pt x="0" y="193"/>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9"/>
            <p:cNvSpPr>
              <a:spLocks/>
            </p:cNvSpPr>
            <p:nvPr/>
          </p:nvSpPr>
          <p:spPr bwMode="auto">
            <a:xfrm>
              <a:off x="5194" y="2933"/>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9" y="47"/>
                    <a:pt x="45" y="14"/>
                    <a:pt x="81" y="0"/>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
            <p:cNvSpPr>
              <a:spLocks/>
            </p:cNvSpPr>
            <p:nvPr/>
          </p:nvSpPr>
          <p:spPr bwMode="auto">
            <a:xfrm>
              <a:off x="5147" y="2888"/>
              <a:ext cx="81" cy="74"/>
            </a:xfrm>
            <a:custGeom>
              <a:avLst/>
              <a:gdLst>
                <a:gd name="T0" fmla="*/ 0 w 81"/>
                <a:gd name="T1" fmla="*/ 74 h 74"/>
                <a:gd name="T2" fmla="*/ 81 w 81"/>
                <a:gd name="T3" fmla="*/ 0 h 74"/>
              </a:gdLst>
              <a:ahLst/>
              <a:cxnLst>
                <a:cxn ang="0">
                  <a:pos x="T0" y="T1"/>
                </a:cxn>
                <a:cxn ang="0">
                  <a:pos x="T2" y="T3"/>
                </a:cxn>
              </a:cxnLst>
              <a:rect l="0" t="0" r="r" b="b"/>
              <a:pathLst>
                <a:path w="81" h="74">
                  <a:moveTo>
                    <a:pt x="0" y="74"/>
                  </a:moveTo>
                  <a:cubicBezTo>
                    <a:pt x="8" y="46"/>
                    <a:pt x="45" y="13"/>
                    <a:pt x="81" y="0"/>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
            <p:cNvSpPr>
              <a:spLocks/>
            </p:cNvSpPr>
            <p:nvPr/>
          </p:nvSpPr>
          <p:spPr bwMode="auto">
            <a:xfrm>
              <a:off x="4404" y="2187"/>
              <a:ext cx="609" cy="524"/>
            </a:xfrm>
            <a:custGeom>
              <a:avLst/>
              <a:gdLst>
                <a:gd name="T0" fmla="*/ 609 w 609"/>
                <a:gd name="T1" fmla="*/ 0 h 524"/>
                <a:gd name="T2" fmla="*/ 0 w 609"/>
                <a:gd name="T3" fmla="*/ 524 h 524"/>
              </a:gdLst>
              <a:ahLst/>
              <a:cxnLst>
                <a:cxn ang="0">
                  <a:pos x="T0" y="T1"/>
                </a:cxn>
                <a:cxn ang="0">
                  <a:pos x="T2" y="T3"/>
                </a:cxn>
              </a:cxnLst>
              <a:rect l="0" t="0" r="r" b="b"/>
              <a:pathLst>
                <a:path w="609" h="524">
                  <a:moveTo>
                    <a:pt x="609" y="0"/>
                  </a:moveTo>
                  <a:cubicBezTo>
                    <a:pt x="378" y="68"/>
                    <a:pt x="105" y="303"/>
                    <a:pt x="0" y="524"/>
                  </a:cubicBezTo>
                </a:path>
              </a:pathLst>
            </a:custGeom>
            <a:noFill/>
            <a:ln w="141288" cap="flat">
              <a:solidFill>
                <a:srgbClr val="BFCFE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
            <p:cNvSpPr>
              <a:spLocks/>
            </p:cNvSpPr>
            <p:nvPr/>
          </p:nvSpPr>
          <p:spPr bwMode="auto">
            <a:xfrm>
              <a:off x="4357" y="2141"/>
              <a:ext cx="608" cy="524"/>
            </a:xfrm>
            <a:custGeom>
              <a:avLst/>
              <a:gdLst>
                <a:gd name="T0" fmla="*/ 608 w 608"/>
                <a:gd name="T1" fmla="*/ 0 h 524"/>
                <a:gd name="T2" fmla="*/ 0 w 608"/>
                <a:gd name="T3" fmla="*/ 524 h 524"/>
              </a:gdLst>
              <a:ahLst/>
              <a:cxnLst>
                <a:cxn ang="0">
                  <a:pos x="T0" y="T1"/>
                </a:cxn>
                <a:cxn ang="0">
                  <a:pos x="T2" y="T3"/>
                </a:cxn>
              </a:cxnLst>
              <a:rect l="0" t="0" r="r" b="b"/>
              <a:pathLst>
                <a:path w="608" h="524">
                  <a:moveTo>
                    <a:pt x="608" y="0"/>
                  </a:moveTo>
                  <a:cubicBezTo>
                    <a:pt x="377" y="68"/>
                    <a:pt x="105" y="303"/>
                    <a:pt x="0" y="524"/>
                  </a:cubicBezTo>
                </a:path>
              </a:pathLst>
            </a:custGeom>
            <a:noFill/>
            <a:ln w="141288"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TextBox 60"/>
          <p:cNvSpPr txBox="1"/>
          <p:nvPr/>
        </p:nvSpPr>
        <p:spPr>
          <a:xfrm>
            <a:off x="1972425" y="5432937"/>
            <a:ext cx="1210358" cy="461665"/>
          </a:xfrm>
          <a:prstGeom prst="rect">
            <a:avLst/>
          </a:prstGeom>
          <a:noFill/>
        </p:spPr>
        <p:txBody>
          <a:bodyPr wrap="square" rtlCol="0">
            <a:spAutoFit/>
          </a:bodyPr>
          <a:lstStyle/>
          <a:p>
            <a:r>
              <a:rPr lang="en-US" altLang="zh-CN" sz="2400" dirty="0" smtClean="0"/>
              <a:t>Bob</a:t>
            </a:r>
            <a:endParaRPr lang="zh-CN" altLang="en-US" sz="2400" dirty="0"/>
          </a:p>
        </p:txBody>
      </p:sp>
      <p:sp>
        <p:nvSpPr>
          <p:cNvPr id="62" name="TextBox 61"/>
          <p:cNvSpPr txBox="1"/>
          <p:nvPr/>
        </p:nvSpPr>
        <p:spPr>
          <a:xfrm>
            <a:off x="4861050" y="5406472"/>
            <a:ext cx="1210358" cy="461665"/>
          </a:xfrm>
          <a:prstGeom prst="rect">
            <a:avLst/>
          </a:prstGeom>
          <a:noFill/>
        </p:spPr>
        <p:txBody>
          <a:bodyPr wrap="square" rtlCol="0">
            <a:spAutoFit/>
          </a:bodyPr>
          <a:lstStyle/>
          <a:p>
            <a:r>
              <a:rPr lang="en-US" altLang="zh-CN" sz="2400" dirty="0" smtClean="0"/>
              <a:t>Alice</a:t>
            </a:r>
            <a:endParaRPr lang="zh-CN" altLang="en-US" sz="2400" dirty="0"/>
          </a:p>
        </p:txBody>
      </p:sp>
      <p:pic>
        <p:nvPicPr>
          <p:cNvPr id="63" name="Picture 62"/>
          <p:cNvPicPr>
            <a:picLocks noChangeAspect="1"/>
          </p:cNvPicPr>
          <p:nvPr/>
        </p:nvPicPr>
        <p:blipFill>
          <a:blip r:embed="rId6"/>
          <a:stretch>
            <a:fillRect/>
          </a:stretch>
        </p:blipFill>
        <p:spPr>
          <a:xfrm>
            <a:off x="489688" y="4717585"/>
            <a:ext cx="1238265" cy="604786"/>
          </a:xfrm>
          <a:prstGeom prst="rect">
            <a:avLst/>
          </a:prstGeom>
        </p:spPr>
      </p:pic>
    </p:spTree>
    <p:extLst>
      <p:ext uri="{BB962C8B-B14F-4D97-AF65-F5344CB8AC3E}">
        <p14:creationId xmlns:p14="http://schemas.microsoft.com/office/powerpoint/2010/main" val="373627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indefinite"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par>
                                <p:cTn id="8" presetID="22" presetClass="entr" presetSubtype="1" repeatCount="indefinite"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1500"/>
                                        <p:tgtEl>
                                          <p:spTgt spid="16"/>
                                        </p:tgtEl>
                                      </p:cBhvr>
                                    </p:animEffect>
                                  </p:childTnLst>
                                </p:cTn>
                              </p:par>
                              <p:par>
                                <p:cTn id="11" presetID="22" presetClass="entr" presetSubtype="2" repeatCount="indefinite"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1500"/>
                                        <p:tgtEl>
                                          <p:spTgt spid="26"/>
                                        </p:tgtEl>
                                      </p:cBhvr>
                                    </p:animEffect>
                                  </p:childTnLst>
                                </p:cTn>
                              </p:par>
                              <p:par>
                                <p:cTn id="14" presetID="22" presetClass="entr" presetSubtype="1" repeatCount="indefinite"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1500"/>
                                        <p:tgtEl>
                                          <p:spTgt spid="41"/>
                                        </p:tgtEl>
                                      </p:cBhvr>
                                    </p:animEffect>
                                  </p:childTnLst>
                                </p:cTn>
                              </p:par>
                              <p:par>
                                <p:cTn id="17" presetID="22" presetClass="entr" presetSubtype="1" repeatCount="indefinite"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up)">
                                      <p:cBhvr>
                                        <p:cTn id="19" dur="1500"/>
                                        <p:tgtEl>
                                          <p:spTgt spid="51"/>
                                        </p:tgtEl>
                                      </p:cBhvr>
                                    </p:animEffect>
                                  </p:childTnLst>
                                </p:cTn>
                              </p:par>
                            </p:childTnLst>
                          </p:cTn>
                        </p:par>
                        <p:par>
                          <p:cTn id="20" fill="hold">
                            <p:stCondLst>
                              <p:cond delay="1500"/>
                            </p:stCondLst>
                            <p:childTnLst>
                              <p:par>
                                <p:cTn id="21" presetID="22" presetClass="entr" presetSubtype="2" repeatCount="indefinite"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right)">
                                      <p:cBhvr>
                                        <p:cTn id="23" dur="1500"/>
                                        <p:tgtEl>
                                          <p:spTgt spid="63"/>
                                        </p:tgtEl>
                                      </p:cBhvr>
                                    </p:animEffect>
                                  </p:childTnLst>
                                </p:cTn>
                              </p:par>
                              <p:par>
                                <p:cTn id="24" presetID="22" presetClass="entr" presetSubtype="2" repeatCount="indefinite"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right)">
                                      <p:cBhvr>
                                        <p:cTn id="26" dur="1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082335" y="2108199"/>
            <a:ext cx="6655454" cy="4068763"/>
          </a:xfrm>
          <a:prstGeom prst="rect">
            <a:avLst/>
          </a:prstGeom>
        </p:spPr>
      </p:pic>
      <p:sp>
        <p:nvSpPr>
          <p:cNvPr id="3" name="Title 2"/>
          <p:cNvSpPr>
            <a:spLocks noGrp="1"/>
          </p:cNvSpPr>
          <p:nvPr>
            <p:ph type="title"/>
          </p:nvPr>
        </p:nvSpPr>
        <p:spPr/>
        <p:txBody>
          <a:bodyPr/>
          <a:lstStyle/>
          <a:p>
            <a:r>
              <a:rPr lang="en-US" altLang="zh-CN" b="0" dirty="0"/>
              <a:t>The Synergy Between Two Feet</a:t>
            </a:r>
            <a:endParaRPr lang="zh-CN" altLang="en-US" dirty="0"/>
          </a:p>
        </p:txBody>
      </p:sp>
      <p:pic>
        <p:nvPicPr>
          <p:cNvPr id="7" name="Picture 6"/>
          <p:cNvPicPr>
            <a:picLocks noChangeAspect="1"/>
          </p:cNvPicPr>
          <p:nvPr/>
        </p:nvPicPr>
        <p:blipFill>
          <a:blip r:embed="rId4"/>
          <a:stretch>
            <a:fillRect/>
          </a:stretch>
        </p:blipFill>
        <p:spPr>
          <a:xfrm>
            <a:off x="9183110" y="1755269"/>
            <a:ext cx="1061931" cy="1446844"/>
          </a:xfrm>
          <a:prstGeom prst="rect">
            <a:avLst/>
          </a:prstGeom>
        </p:spPr>
      </p:pic>
      <p:pic>
        <p:nvPicPr>
          <p:cNvPr id="8" name="Picture 7"/>
          <p:cNvPicPr>
            <a:picLocks noChangeAspect="1"/>
          </p:cNvPicPr>
          <p:nvPr/>
        </p:nvPicPr>
        <p:blipFill>
          <a:blip r:embed="rId5"/>
          <a:stretch>
            <a:fillRect/>
          </a:stretch>
        </p:blipFill>
        <p:spPr>
          <a:xfrm>
            <a:off x="6309859" y="2637998"/>
            <a:ext cx="2054061" cy="1361515"/>
          </a:xfrm>
          <a:prstGeom prst="rect">
            <a:avLst/>
          </a:prstGeom>
        </p:spPr>
      </p:pic>
      <p:pic>
        <p:nvPicPr>
          <p:cNvPr id="9" name="Picture 8"/>
          <p:cNvPicPr>
            <a:picLocks noChangeAspect="1"/>
          </p:cNvPicPr>
          <p:nvPr/>
        </p:nvPicPr>
        <p:blipFill>
          <a:blip r:embed="rId6"/>
          <a:stretch>
            <a:fillRect/>
          </a:stretch>
        </p:blipFill>
        <p:spPr>
          <a:xfrm>
            <a:off x="6136631" y="2767851"/>
            <a:ext cx="2341589" cy="2187878"/>
          </a:xfrm>
          <a:prstGeom prst="rect">
            <a:avLst/>
          </a:prstGeom>
        </p:spPr>
      </p:pic>
      <p:pic>
        <p:nvPicPr>
          <p:cNvPr id="11" name="Picture 10"/>
          <p:cNvPicPr>
            <a:picLocks noChangeAspect="1"/>
          </p:cNvPicPr>
          <p:nvPr/>
        </p:nvPicPr>
        <p:blipFill>
          <a:blip r:embed="rId7"/>
          <a:stretch>
            <a:fillRect/>
          </a:stretch>
        </p:blipFill>
        <p:spPr>
          <a:xfrm>
            <a:off x="7828623" y="4875363"/>
            <a:ext cx="1692634" cy="433296"/>
          </a:xfrm>
          <a:prstGeom prst="rect">
            <a:avLst/>
          </a:prstGeom>
        </p:spPr>
      </p:pic>
      <p:pic>
        <p:nvPicPr>
          <p:cNvPr id="12" name="Picture 11"/>
          <p:cNvPicPr>
            <a:picLocks noChangeAspect="1"/>
          </p:cNvPicPr>
          <p:nvPr/>
        </p:nvPicPr>
        <p:blipFill>
          <a:blip r:embed="rId8"/>
          <a:stretch>
            <a:fillRect/>
          </a:stretch>
        </p:blipFill>
        <p:spPr>
          <a:xfrm>
            <a:off x="3082335" y="4801746"/>
            <a:ext cx="1644825" cy="580530"/>
          </a:xfrm>
          <a:prstGeom prst="rect">
            <a:avLst/>
          </a:prstGeom>
        </p:spPr>
      </p:pic>
      <p:pic>
        <p:nvPicPr>
          <p:cNvPr id="13" name="Picture 12"/>
          <p:cNvPicPr>
            <a:picLocks noChangeAspect="1"/>
          </p:cNvPicPr>
          <p:nvPr/>
        </p:nvPicPr>
        <p:blipFill>
          <a:blip r:embed="rId9"/>
          <a:stretch>
            <a:fillRect/>
          </a:stretch>
        </p:blipFill>
        <p:spPr>
          <a:xfrm>
            <a:off x="2130511" y="2795267"/>
            <a:ext cx="1710391" cy="1989568"/>
          </a:xfrm>
          <a:prstGeom prst="rect">
            <a:avLst/>
          </a:prstGeom>
        </p:spPr>
      </p:pic>
    </p:spTree>
    <p:extLst>
      <p:ext uri="{BB962C8B-B14F-4D97-AF65-F5344CB8AC3E}">
        <p14:creationId xmlns:p14="http://schemas.microsoft.com/office/powerpoint/2010/main" val="62136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p:stCondLst>
                              <p:cond delay="500"/>
                            </p:stCondLst>
                            <p:childTnLst>
                              <p:par>
                                <p:cTn id="14" presetID="6" presetClass="entr" presetSubtype="1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21"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2141</TotalTime>
  <Words>2477</Words>
  <Application>Microsoft Office PowerPoint</Application>
  <PresentationFormat>Widescreen</PresentationFormat>
  <Paragraphs>233</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Times New Roman</vt:lpstr>
      <vt:lpstr>Office Theme</vt:lpstr>
      <vt:lpstr>Battery-free Sensing Platform for Wearable Devices: The Synergy Between Two Feet</vt:lpstr>
      <vt:lpstr>Life Changing Wearable Technology</vt:lpstr>
      <vt:lpstr>Frequent Charging</vt:lpstr>
      <vt:lpstr>Battery-free Sensing Platform  </vt:lpstr>
      <vt:lpstr>Energy harvesting from human body</vt:lpstr>
      <vt:lpstr>Why We Favor Shoes</vt:lpstr>
      <vt:lpstr>We Have Two Feet</vt:lpstr>
      <vt:lpstr>Ambient Backscatter Can Bridge The Gap</vt:lpstr>
      <vt:lpstr>The Synergy Between Two Feet</vt:lpstr>
      <vt:lpstr>Overview</vt:lpstr>
      <vt:lpstr>Energy Harvesting Insole Design</vt:lpstr>
      <vt:lpstr>Insole Design</vt:lpstr>
      <vt:lpstr>Power Management Circuit Design</vt:lpstr>
      <vt:lpstr>Circuit Design</vt:lpstr>
      <vt:lpstr>Ambient Backscatter Between Two Feet</vt:lpstr>
      <vt:lpstr>Challenges</vt:lpstr>
      <vt:lpstr>Challenges</vt:lpstr>
      <vt:lpstr>Challenges</vt:lpstr>
      <vt:lpstr>Rateless Transmission</vt:lpstr>
      <vt:lpstr>Implementation and Evaluation</vt:lpstr>
      <vt:lpstr>System Start-up and Brownout Time</vt:lpstr>
      <vt:lpstr>Bluetooth Throughput</vt:lpstr>
      <vt:lpstr>Performance on Rateless Transmission</vt:lpstr>
      <vt:lpstr>Conclusion</vt:lpstr>
      <vt:lpstr>Thank you for your time Q &amp;A</vt:lpstr>
      <vt:lpstr>Energy Harvesting Insole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黄倩怡</dc:creator>
  <cp:lastModifiedBy>黄倩怡</cp:lastModifiedBy>
  <cp:revision>286</cp:revision>
  <cp:lastPrinted>2016-04-09T12:49:54Z</cp:lastPrinted>
  <dcterms:created xsi:type="dcterms:W3CDTF">2016-04-06T07:36:57Z</dcterms:created>
  <dcterms:modified xsi:type="dcterms:W3CDTF">2016-04-14T06:41:22Z</dcterms:modified>
</cp:coreProperties>
</file>