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446" r:id="rId3"/>
    <p:sldId id="308" r:id="rId4"/>
    <p:sldId id="309" r:id="rId5"/>
    <p:sldId id="311" r:id="rId6"/>
    <p:sldId id="312" r:id="rId7"/>
    <p:sldId id="310" r:id="rId8"/>
    <p:sldId id="313" r:id="rId9"/>
    <p:sldId id="315" r:id="rId10"/>
    <p:sldId id="314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1C69D-38B0-485C-B9E5-D704BD8D2FF1}" type="datetimeFigureOut">
              <a:rPr lang="zh-CN" altLang="en-US" smtClean="0"/>
              <a:t>2025/06/18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9216-A80C-49D8-862C-F937C568CA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ヒラギノ角ゴ Pro W3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charset="0"/>
                <a:ea typeface="ヒラギノ角ゴ Pro W3" pitchFamily="125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E6F6-BA09-4D3A-864F-60865DF8F63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6853A-1237-4654-B31A-B91C2AB65A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6961C-10EA-4245-8BFC-230F93BE3B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3FD3-E0EC-496C-84FA-311D50CA0BD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D7B7-32F5-4E94-BD18-E5C265D103E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DD778-C7B0-4BA8-9F81-850D511B382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87205-2628-4D5A-A2B6-83A4E930A4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FAA80-CBC4-41B9-9190-6DD1A6BCA4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31E3-0574-4CAF-9145-1A72B37C922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6DAD9-331B-4310-B0A1-3DF397BDDCD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81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81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B3BE4-C849-47C6-B736-CCD8ED2457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22438"/>
            <a:ext cx="4038600" cy="44497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4497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555CF-AB9A-4BE5-BC27-FF532A59D3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4497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22438"/>
            <a:ext cx="4038600" cy="21478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22725"/>
            <a:ext cx="4038600" cy="21494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CACA-485B-4937-8DA3-1F4CCE8C84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533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22438"/>
            <a:ext cx="4038600" cy="44497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22438"/>
            <a:ext cx="4038600" cy="21478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22725"/>
            <a:ext cx="4038600" cy="21494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E8E4-D9CE-4269-A175-BC89E5FF29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szl_b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9144000" cy="5265738"/>
          </a:xfrm>
          <a:prstGeom prst="rect">
            <a:avLst/>
          </a:prstGeom>
          <a:gradFill rotWithShape="1">
            <a:gsLst>
              <a:gs pos="0">
                <a:schemeClr val="bg1">
                  <a:alpha val="46999"/>
                </a:schemeClr>
              </a:gs>
              <a:gs pos="100000">
                <a:srgbClr val="FFFFFF">
                  <a:alpha val="46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7772400" cy="831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altLang="zh-CN" noProof="1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539DD0-C16D-46A3-A582-9BFC5BF4E29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22438"/>
            <a:ext cx="82296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Digital Circuits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Spring, 2025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F6853A-1237-4654-B31A-B91C2AB65AB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Fundamentals of Semiconductor Memory</a:t>
            </a:r>
          </a:p>
          <a:p>
            <a:pPr eaLnBrk="1" hangingPunct="1"/>
            <a:r>
              <a:rPr lang="en-US" altLang="zh-CN" sz="2400" dirty="0"/>
              <a:t>Random-Access Memories (RAM)</a:t>
            </a:r>
          </a:p>
          <a:p>
            <a:pPr eaLnBrk="1" hangingPunct="1"/>
            <a:r>
              <a:rPr lang="en-US" altLang="zh-CN" sz="2400" dirty="0"/>
              <a:t>Read-Only Memories (ROM)</a:t>
            </a:r>
          </a:p>
          <a:p>
            <a:pPr eaLnBrk="1" hangingPunct="1"/>
            <a:r>
              <a:rPr lang="en-US" altLang="zh-CN" sz="2400" dirty="0"/>
              <a:t>Programmable ROMs (PROMs)</a:t>
            </a:r>
          </a:p>
          <a:p>
            <a:pPr eaLnBrk="1" hangingPunct="1"/>
            <a:r>
              <a:rPr lang="en-US" altLang="zh-CN" sz="2400" dirty="0"/>
              <a:t>Flash Memories</a:t>
            </a:r>
          </a:p>
          <a:p>
            <a:pPr eaLnBrk="1" hangingPunct="1"/>
            <a:r>
              <a:rPr lang="en-US" altLang="zh-CN" sz="2400" dirty="0"/>
              <a:t>Memory Expansion</a:t>
            </a:r>
          </a:p>
          <a:p>
            <a:pPr eaLnBrk="1" hangingPunct="1"/>
            <a:r>
              <a:rPr lang="en-US" altLang="zh-CN" sz="2400" dirty="0"/>
              <a:t>Special Types of Memories</a:t>
            </a:r>
          </a:p>
          <a:p>
            <a:pPr eaLnBrk="1" hangingPunct="1"/>
            <a:endParaRPr lang="en-US" altLang="zh-CN" sz="2400" dirty="0"/>
          </a:p>
          <a:p>
            <a:r>
              <a:rPr kumimoji="1" lang="en-US" altLang="zh-CN" sz="2400" dirty="0"/>
              <a:t>Chapter from 11-8 and onwards are out of scope</a:t>
            </a:r>
            <a:endParaRPr kumimoji="1" lang="zh-CN" altLang="en-US" sz="2400" dirty="0"/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Basic concepts of A/D and D/A</a:t>
            </a:r>
          </a:p>
          <a:p>
            <a:pPr eaLnBrk="1" hangingPunct="1"/>
            <a:r>
              <a:rPr lang="en-US" altLang="zh-CN" sz="2400" dirty="0"/>
              <a:t>A/D and D/A Conversion Methods</a:t>
            </a:r>
          </a:p>
          <a:p>
            <a:pPr eaLnBrk="1" hangingPunct="1"/>
            <a:r>
              <a:rPr lang="en-US" altLang="zh-CN" sz="2400" dirty="0"/>
              <a:t>Performances of A/D and D/A systems</a:t>
            </a:r>
          </a:p>
          <a:p>
            <a:pPr eaLnBrk="1" hangingPunct="1"/>
            <a:r>
              <a:rPr lang="en-US" altLang="zh-CN" sz="2400" dirty="0"/>
              <a:t>DSP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Basic Operational Characteristics and Parameters</a:t>
            </a:r>
          </a:p>
          <a:p>
            <a:pPr eaLnBrk="1" hangingPunct="1"/>
            <a:r>
              <a:rPr lang="en-US" altLang="zh-CN" sz="2400" dirty="0"/>
              <a:t>CMOS Circuits</a:t>
            </a:r>
          </a:p>
          <a:p>
            <a:pPr eaLnBrk="1" hangingPunct="1"/>
            <a:r>
              <a:rPr lang="en-US" altLang="zh-CN" sz="2400" dirty="0"/>
              <a:t>TTL Circuits</a:t>
            </a:r>
          </a:p>
          <a:p>
            <a:pPr eaLnBrk="1" hangingPunct="1"/>
            <a:r>
              <a:rPr lang="en-US" altLang="zh-CN" sz="2400" dirty="0"/>
              <a:t>Practical Considerations in the Use of TTL</a:t>
            </a:r>
          </a:p>
          <a:p>
            <a:pPr eaLnBrk="1" hangingPunct="1"/>
            <a:r>
              <a:rPr lang="en-US" altLang="zh-CN" sz="2400" dirty="0"/>
              <a:t>Comparison of CMOS and TTL Performance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kumimoji="1" lang="en-US" altLang="zh-CN" sz="2400" dirty="0"/>
              <a:t>Chapter 15-6, 15-7 out of scope</a:t>
            </a:r>
            <a:endParaRPr kumimoji="1" lang="zh-CN" altLang="en-US" sz="2400" dirty="0"/>
          </a:p>
          <a:p>
            <a:pPr eaLnBrk="1" hangingPunct="1"/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/>
          <a:p>
            <a:r>
              <a:rPr kumimoji="1" lang="en-US" altLang="zh-CN" dirty="0"/>
              <a:t>Chapter 2</a:t>
            </a:r>
            <a:endParaRPr kumimoji="1" lang="zh-CN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/>
          <a:p>
            <a:r>
              <a:rPr kumimoji="1" lang="en-US" altLang="zh-CN" sz="2400" dirty="0"/>
              <a:t>Number systems (Decimal, Binary, Octal, Hexadecimal)</a:t>
            </a:r>
          </a:p>
          <a:p>
            <a:r>
              <a:rPr kumimoji="1" lang="en-US" altLang="zh-CN" sz="2400" dirty="0"/>
              <a:t>Conversions</a:t>
            </a:r>
          </a:p>
          <a:p>
            <a:r>
              <a:rPr kumimoji="1" lang="en-US" altLang="zh-CN" sz="2400" dirty="0"/>
              <a:t>Signed Numbers: sign-magnitude/1’s/2’s complement</a:t>
            </a:r>
          </a:p>
          <a:p>
            <a:r>
              <a:rPr kumimoji="1" lang="en-US" altLang="zh-CN" sz="2400" dirty="0"/>
              <a:t>Arithmetic</a:t>
            </a:r>
          </a:p>
          <a:p>
            <a:r>
              <a:rPr kumimoji="1" lang="en-US" altLang="zh-CN" sz="2400" dirty="0"/>
              <a:t>BCD, ASCII, parity code</a:t>
            </a:r>
          </a:p>
          <a:p>
            <a:r>
              <a:rPr kumimoji="1" lang="en-US" altLang="zh-CN" sz="2400" dirty="0"/>
              <a:t>Gray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The Inverter</a:t>
            </a:r>
          </a:p>
          <a:p>
            <a:r>
              <a:rPr kumimoji="1" lang="en-US" altLang="zh-CN" sz="2400" dirty="0"/>
              <a:t>The AND Gate</a:t>
            </a:r>
          </a:p>
          <a:p>
            <a:r>
              <a:rPr kumimoji="1" lang="en-US" altLang="zh-CN" sz="2400" dirty="0"/>
              <a:t>The OR Gate</a:t>
            </a:r>
          </a:p>
          <a:p>
            <a:r>
              <a:rPr kumimoji="1" lang="en-US" altLang="zh-CN" sz="2400" dirty="0"/>
              <a:t>The NAND Gate</a:t>
            </a:r>
          </a:p>
          <a:p>
            <a:r>
              <a:rPr kumimoji="1" lang="en-US" altLang="zh-CN" sz="2400" dirty="0"/>
              <a:t>The NOR Gate</a:t>
            </a:r>
          </a:p>
          <a:p>
            <a:r>
              <a:rPr kumimoji="1" lang="en-US" altLang="zh-CN" sz="2400" dirty="0"/>
              <a:t>The Exclusive-OR and Exclusive-NOR Gates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Chapter from 3-7 and onwards are out of scope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Laws and Rules of Boolean Algebra</a:t>
            </a:r>
          </a:p>
          <a:p>
            <a:r>
              <a:rPr kumimoji="1" lang="en-US" altLang="zh-CN" sz="2400" dirty="0" err="1"/>
              <a:t>DeMorgan’s</a:t>
            </a:r>
            <a:r>
              <a:rPr kumimoji="1" lang="en-US" altLang="zh-CN" sz="2400" dirty="0"/>
              <a:t> Theorems</a:t>
            </a:r>
          </a:p>
          <a:p>
            <a:r>
              <a:rPr kumimoji="1" lang="en-US" altLang="zh-CN" sz="2400" dirty="0"/>
              <a:t>Standard Forms of Boolean Expression</a:t>
            </a:r>
          </a:p>
          <a:p>
            <a:r>
              <a:rPr kumimoji="1" lang="en-US" altLang="zh-CN" sz="2400" dirty="0"/>
              <a:t>Simplification by using algebra rules</a:t>
            </a:r>
          </a:p>
          <a:p>
            <a:r>
              <a:rPr kumimoji="1" lang="en-US" altLang="zh-CN" sz="2400" dirty="0"/>
              <a:t>Karnaugh map and logic simplification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Chapter from 4-10 and onwards are out of scope</a:t>
            </a:r>
            <a:endParaRPr kumimoji="1" lang="zh-CN" altLang="en-US" sz="2400" dirty="0"/>
          </a:p>
          <a:p>
            <a:endParaRPr kumimoji="1"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Analysis of combinational logic</a:t>
            </a:r>
          </a:p>
          <a:p>
            <a:r>
              <a:rPr kumimoji="1" lang="en-US" altLang="zh-CN" sz="2400" dirty="0"/>
              <a:t>Implementation of combinational logic</a:t>
            </a:r>
          </a:p>
          <a:p>
            <a:r>
              <a:rPr kumimoji="1" lang="en-US" altLang="zh-CN" sz="2400" dirty="0"/>
              <a:t>NAND/NOR universal gates and applications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Chapter from 5-6 and onwards are out of scope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Adders</a:t>
            </a:r>
          </a:p>
          <a:p>
            <a:r>
              <a:rPr kumimoji="1" lang="en-US" altLang="zh-CN" sz="2400" dirty="0"/>
              <a:t>Comparators</a:t>
            </a:r>
          </a:p>
          <a:p>
            <a:r>
              <a:rPr kumimoji="1" lang="en-US" altLang="zh-CN" sz="2400" dirty="0"/>
              <a:t>Decoders</a:t>
            </a:r>
          </a:p>
          <a:p>
            <a:r>
              <a:rPr kumimoji="1" lang="en-US" altLang="zh-CN" sz="2400" dirty="0"/>
              <a:t>Encoders</a:t>
            </a:r>
          </a:p>
          <a:p>
            <a:r>
              <a:rPr kumimoji="1" lang="en-US" altLang="zh-CN" sz="2400" dirty="0"/>
              <a:t>Code converters</a:t>
            </a:r>
          </a:p>
          <a:p>
            <a:r>
              <a:rPr kumimoji="1" lang="en-US" altLang="zh-CN" sz="2400" dirty="0"/>
              <a:t>Multiplexers ( data selectors )</a:t>
            </a:r>
          </a:p>
          <a:p>
            <a:r>
              <a:rPr kumimoji="1" lang="en-US" altLang="zh-CN" sz="2400" dirty="0"/>
              <a:t>De-multiplexers</a:t>
            </a:r>
          </a:p>
          <a:p>
            <a:r>
              <a:rPr kumimoji="1" lang="en-US" altLang="zh-CN" sz="2400" dirty="0"/>
              <a:t>Parity generators/checkers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Latches</a:t>
            </a:r>
            <a:endParaRPr kumimoji="1" lang="zh-CN" altLang="en-US" sz="2400" dirty="0"/>
          </a:p>
          <a:p>
            <a:r>
              <a:rPr kumimoji="1" lang="en-US" altLang="zh-CN" sz="2400" dirty="0"/>
              <a:t>Edge-triggered Flip-Flops </a:t>
            </a:r>
          </a:p>
          <a:p>
            <a:r>
              <a:rPr kumimoji="1" lang="en-US" altLang="zh-CN" sz="2400" dirty="0"/>
              <a:t>Flip-Flop Operating </a:t>
            </a:r>
            <a:r>
              <a:rPr kumimoji="1" lang="en-US" altLang="zh-CN" sz="2400" dirty="0" err="1"/>
              <a:t>Charateristics</a:t>
            </a:r>
            <a:endParaRPr kumimoji="1" lang="en-US" altLang="zh-CN" sz="2400" dirty="0"/>
          </a:p>
          <a:p>
            <a:r>
              <a:rPr kumimoji="1" lang="en-US" altLang="zh-CN" sz="2400" dirty="0"/>
              <a:t>Flip-Flop applications</a:t>
            </a:r>
          </a:p>
          <a:p>
            <a:r>
              <a:rPr kumimoji="1" lang="en-US" altLang="zh-CN" sz="2400" dirty="0"/>
              <a:t>One-shots/Astable Multivibrator </a:t>
            </a:r>
          </a:p>
          <a:p>
            <a:r>
              <a:rPr kumimoji="1" lang="en-US" altLang="zh-CN" sz="2400" dirty="0"/>
              <a:t>The 555 timer </a:t>
            </a:r>
            <a:endParaRPr kumimoji="1"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Shift Register Operations</a:t>
            </a:r>
          </a:p>
          <a:p>
            <a:r>
              <a:rPr lang="en-US" altLang="zh-CN" sz="2800" dirty="0"/>
              <a:t>Types of Shift Register Data I/</a:t>
            </a:r>
            <a:r>
              <a:rPr lang="en-US" altLang="zh-CN" sz="2800" dirty="0" err="1"/>
              <a:t>Os</a:t>
            </a:r>
            <a:endParaRPr lang="en-US" altLang="zh-CN" sz="2800" dirty="0"/>
          </a:p>
          <a:p>
            <a:r>
              <a:rPr lang="en-US" altLang="zh-CN" sz="2800" dirty="0"/>
              <a:t>Bidirectional Shift Registers</a:t>
            </a:r>
          </a:p>
          <a:p>
            <a:r>
              <a:rPr lang="en-US" altLang="zh-CN" sz="2800" dirty="0"/>
              <a:t>Shift Register Counters</a:t>
            </a:r>
          </a:p>
          <a:p>
            <a:pPr lvl="1"/>
            <a:r>
              <a:rPr lang="en-US" altLang="zh-CN" sz="2400" dirty="0"/>
              <a:t>Ring counter/Johnson counter</a:t>
            </a:r>
          </a:p>
          <a:p>
            <a:r>
              <a:rPr lang="en-US" altLang="zh-CN" sz="2800" dirty="0"/>
              <a:t>Shift Register Applications</a:t>
            </a:r>
          </a:p>
          <a:p>
            <a:endParaRPr lang="en-US" altLang="zh-CN" sz="2800" dirty="0"/>
          </a:p>
          <a:p>
            <a:r>
              <a:rPr kumimoji="1" lang="en-US" altLang="zh-CN" sz="2800" dirty="0"/>
              <a:t>Chapter from 8-6 and onwards are out of scope</a:t>
            </a:r>
            <a:endParaRPr kumimoji="1"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Asynchronous Counter Operation</a:t>
            </a:r>
          </a:p>
          <a:p>
            <a:r>
              <a:rPr kumimoji="1" lang="en-US" altLang="zh-CN" sz="2400" dirty="0"/>
              <a:t>Synchronous Counter Operation</a:t>
            </a:r>
          </a:p>
          <a:p>
            <a:r>
              <a:rPr kumimoji="1" lang="en-US" altLang="zh-CN" sz="2400" dirty="0"/>
              <a:t>Up/Down Synchronous Counters</a:t>
            </a:r>
          </a:p>
          <a:p>
            <a:r>
              <a:rPr kumimoji="1" lang="en-US" altLang="zh-CN" sz="2400" dirty="0"/>
              <a:t>Design of Synchronous Counters</a:t>
            </a:r>
          </a:p>
          <a:p>
            <a:r>
              <a:rPr kumimoji="1" lang="en-US" altLang="zh-CN" sz="2400" dirty="0"/>
              <a:t>Cascaded Counters</a:t>
            </a:r>
          </a:p>
          <a:p>
            <a:r>
              <a:rPr kumimoji="1" lang="en-US" altLang="zh-CN" sz="2400" dirty="0"/>
              <a:t>Counter Decoding</a:t>
            </a:r>
          </a:p>
          <a:p>
            <a:r>
              <a:rPr kumimoji="1" lang="en-US" altLang="zh-CN" sz="2400" dirty="0"/>
              <a:t>Counter Applications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Chapter from 9-9 and onwards are out of scope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ヒラギノ角ゴ Pro W3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TCS">
  <a:themeElements>
    <a:clrScheme name="1_TT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TTCS">
      <a:majorFont>
        <a:latin typeface="Arial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T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T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T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T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T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T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T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</Words>
  <Application>Microsoft Office PowerPoint</Application>
  <PresentationFormat>全屏显示(4:3)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Times New Roman</vt:lpstr>
      <vt:lpstr>Hightech027 Print PowerPlugs Favorites 2</vt:lpstr>
      <vt:lpstr>1_TTCS</vt:lpstr>
      <vt:lpstr>Digital Circuits</vt:lpstr>
      <vt:lpstr>Chapter 2</vt:lpstr>
      <vt:lpstr>Chapter 3</vt:lpstr>
      <vt:lpstr>Chapter 4</vt:lpstr>
      <vt:lpstr>Chapter 5</vt:lpstr>
      <vt:lpstr>Chapter 6</vt:lpstr>
      <vt:lpstr>Chapter 7</vt:lpstr>
      <vt:lpstr>Chapter 8</vt:lpstr>
      <vt:lpstr>Chapter 9</vt:lpstr>
      <vt:lpstr>Chapter 11</vt:lpstr>
      <vt:lpstr>Chapter 12</vt:lpstr>
      <vt:lpstr>Chapter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20</cp:revision>
  <dcterms:created xsi:type="dcterms:W3CDTF">2024-06-19T05:14:00Z</dcterms:created>
  <dcterms:modified xsi:type="dcterms:W3CDTF">2025-06-18T02:10:53Z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4D12F2FFA0C947EA8E05D68717BD6263_12</vt:lpwstr>
  </property>
  <property fmtid="{D5CDD505-2E9C-101B-9397-08002B2CF9AE}" pid="3" name="KSOProductBuildVer">
    <vt:lpwstr>2052-12.1.0.21541</vt:lpwstr>
  </property>
</Properties>
</file>