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875" r:id="rId2"/>
    <p:sldMasterId id="2147484098" r:id="rId3"/>
  </p:sldMasterIdLst>
  <p:notesMasterIdLst>
    <p:notesMasterId r:id="rId11"/>
  </p:notesMasterIdLst>
  <p:handoutMasterIdLst>
    <p:handoutMasterId r:id="rId12"/>
  </p:handoutMasterIdLst>
  <p:sldIdLst>
    <p:sldId id="668" r:id="rId4"/>
    <p:sldId id="680" r:id="rId5"/>
    <p:sldId id="506" r:id="rId6"/>
    <p:sldId id="403" r:id="rId7"/>
    <p:sldId id="507" r:id="rId8"/>
    <p:sldId id="681" r:id="rId9"/>
    <p:sldId id="633" r:id="rId10"/>
  </p:sldIdLst>
  <p:sldSz cx="9144000" cy="6858000" type="screen4x3"/>
  <p:notesSz cx="6761163" cy="9931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96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C0051C"/>
    <a:srgbClr val="000000"/>
    <a:srgbClr val="D4F127"/>
    <a:srgbClr val="CCFFCC"/>
    <a:srgbClr val="C7051C"/>
    <a:srgbClr val="ECD882"/>
    <a:srgbClr val="D9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4" autoAdjust="0"/>
    <p:restoredTop sz="85839" autoAdjust="0"/>
  </p:normalViewPr>
  <p:slideViewPr>
    <p:cSldViewPr snapToGrid="0">
      <p:cViewPr varScale="1">
        <p:scale>
          <a:sx n="106" d="100"/>
          <a:sy n="106" d="100"/>
        </p:scale>
        <p:origin x="38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notesViewPr>
    <p:cSldViewPr snapToGrid="0">
      <p:cViewPr>
        <p:scale>
          <a:sx n="100" d="100"/>
          <a:sy n="100" d="100"/>
        </p:scale>
        <p:origin x="-1278" y="1224"/>
      </p:cViewPr>
      <p:guideLst>
        <p:guide orient="horz" pos="3128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ea typeface="+mn-ea"/>
              </a:defRPr>
            </a:lvl1pPr>
          </a:lstStyle>
          <a:p>
            <a:pPr>
              <a:defRPr/>
            </a:pPr>
            <a:fld id="{C96687EB-1D1A-4B49-992D-147B58DBC3B6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943068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8050"/>
            <a:ext cx="4957763" cy="4468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/>
              <a:t>Click to edit Master text styles</a:t>
            </a:r>
          </a:p>
          <a:p>
            <a:pPr lvl="1"/>
            <a:r>
              <a:rPr lang="en-GB" altLang="zh-CN" noProof="0"/>
              <a:t>Second level</a:t>
            </a:r>
          </a:p>
          <a:p>
            <a:pPr lvl="2"/>
            <a:r>
              <a:rPr lang="en-GB" altLang="zh-CN" noProof="0"/>
              <a:t>Third level</a:t>
            </a:r>
          </a:p>
          <a:p>
            <a:pPr lvl="3"/>
            <a:r>
              <a:rPr lang="en-GB" altLang="zh-CN" noProof="0"/>
              <a:t>Fourth level</a:t>
            </a:r>
          </a:p>
          <a:p>
            <a:pPr lvl="4"/>
            <a:r>
              <a:rPr lang="en-GB" altLang="zh-CN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34513"/>
            <a:ext cx="2930525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730" tIns="45865" rIns="91730" bIns="45865" numCol="1" anchor="b" anchorCtr="0" compatLnSpc="1">
            <a:prstTxWarp prst="textNoShape">
              <a:avLst/>
            </a:prstTxWarp>
          </a:bodyPr>
          <a:lstStyle>
            <a:lvl1pPr algn="r" defTabSz="917575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effectLst/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4B4DCDA2-C986-4388-953F-142FEE88A34B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85260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7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3C724-BAAA-481A-B440-4513D4E4F981}" type="slidenum">
              <a:rPr kumimoji="0" lang="zh-CN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75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5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buClr>
                <a:srgbClr val="0000FF"/>
              </a:buClr>
              <a:defRPr/>
            </a:pPr>
            <a:fld id="{25621CD1-6C7B-4124-80CC-57C228BC2306}" type="slidenum">
              <a:rPr lang="zh-CN" altLang="en-GB">
                <a:solidFill>
                  <a:prstClr val="black"/>
                </a:solidFill>
              </a:rPr>
              <a:pPr>
                <a:buClr>
                  <a:srgbClr val="0000FF"/>
                </a:buClr>
                <a:defRPr/>
              </a:pPr>
              <a:t>7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4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59A8-07B8-41DC-8086-99238E2540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68B7-7BA5-4D32-BCBC-45CE56E846A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8116-60DB-4F94-93BB-A111D53639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063F-562B-4B81-9512-DF9CAC57B68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GB" altLang="zh-CN"/>
          </a:p>
        </p:txBody>
      </p:sp>
      <p:sp>
        <p:nvSpPr>
          <p:cNvPr id="4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 kumimoji="1" sz="1400" b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2153B89-7627-42D6-8C42-02A45539733F}" type="datetime1">
              <a:rPr lang="zh-CN" altLang="en-US"/>
              <a:pPr>
                <a:defRPr/>
              </a:pPr>
              <a:t>2025/05/07</a:t>
            </a:fld>
            <a:endParaRPr lang="en-US" altLang="zh-CN"/>
          </a:p>
        </p:txBody>
      </p:sp>
      <p:sp>
        <p:nvSpPr>
          <p:cNvPr id="5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9341E-252E-4C9A-9F2D-7D79DDA556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itchFamily="18" charset="0"/>
                <a:ea typeface="黑体" pitchFamily="49" charset="-122"/>
              </a:defRPr>
            </a:lvl1pPr>
            <a:lvl2pPr>
              <a:defRPr baseline="0">
                <a:latin typeface="Times New Roman" pitchFamily="18" charset="0"/>
                <a:ea typeface="黑体" pitchFamily="49" charset="-122"/>
              </a:defRPr>
            </a:lvl2pPr>
            <a:lvl3pPr>
              <a:defRPr baseline="0">
                <a:latin typeface="Times New Roman" pitchFamily="18" charset="0"/>
                <a:ea typeface="黑体" pitchFamily="49" charset="-122"/>
              </a:defRPr>
            </a:lvl3pPr>
            <a:lvl4pPr>
              <a:defRPr baseline="0">
                <a:latin typeface="Times New Roman" pitchFamily="18" charset="0"/>
                <a:ea typeface="黑体" pitchFamily="49" charset="-122"/>
              </a:defRPr>
            </a:lvl4pPr>
            <a:lvl5pPr>
              <a:defRPr baseline="0">
                <a:latin typeface="Times New Roman" pitchFamily="18" charset="0"/>
                <a:ea typeface="黑体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9D2DE8-3683-4B97-BA12-CBF361AC5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99189-2700-4E2A-B2A0-C2A2FDCAAE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3B8637-33D7-4C87-B05E-C013772ED2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C59B1-69D9-4A2B-8B42-37121AEDF7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8F218-CA49-400B-ADAC-7423016E52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FC249-0138-4740-AD7C-C31857BF085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79A1E-5E89-4860-BB17-B9340206C1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E0DBA-7C1A-4C41-A0D1-DE7B0D4EDC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E1DF5-C9BB-42EA-A751-F295E986CE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A8E42-A7D9-4DC3-A61D-20F596608A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A8B91-41A6-4863-80F3-9071761ACB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4689D-D10F-47D3-89B9-8936446D3B1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  <p:transition advTm="12468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D05E2F-9975-466C-89FF-C8586972BF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88AA1-B9CF-4FD1-9114-2B9F7DDE4B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B3339-F9E9-4518-B66E-16F18D267B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3BC0E-2E6E-4B85-9C45-186FC3904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6822-C03E-4123-AAA3-694892E930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99BD1-D188-4CAA-A586-4A5B3250B1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1_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81C22-1019-4BEB-AE87-7D5032454C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advTm="12468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4"/>
          <p:cNvSpPr>
            <a:spLocks noChangeArrowheads="1"/>
          </p:cNvSpPr>
          <p:nvPr userDrawn="1"/>
        </p:nvSpPr>
        <p:spPr bwMode="auto">
          <a:xfrm>
            <a:off x="468313" y="3732213"/>
            <a:ext cx="8207375" cy="46037"/>
          </a:xfrm>
          <a:prstGeom prst="flowChartProcess">
            <a:avLst/>
          </a:prstGeom>
          <a:solidFill>
            <a:srgbClr val="800080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folHlink"/>
              </a:solidFill>
              <a:latin typeface="+mn-lt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4400" smtClean="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139952" y="4113076"/>
            <a:ext cx="4536504" cy="1752600"/>
          </a:xfrm>
          <a:prstGeom prst="rect">
            <a:avLst/>
          </a:prstGeom>
        </p:spPr>
        <p:txBody>
          <a:bodyPr/>
          <a:lstStyle>
            <a:lvl1pPr marL="0" indent="0" algn="l">
              <a:buFont typeface="Wingdings" pitchFamily="2" charset="2"/>
              <a:buNone/>
              <a:defRPr sz="2800" smtClean="0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solidFill>
                  <a:srgbClr val="000000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250825" y="1412776"/>
            <a:ext cx="8642350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 b="1">
                <a:solidFill>
                  <a:srgbClr val="3333CC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1800" b="1">
                <a:solidFill>
                  <a:srgbClr val="800080"/>
                </a:solidFill>
              </a:defRPr>
            </a:lvl3pPr>
            <a:lvl4pPr>
              <a:defRPr sz="1800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B20E-8408-4477-A85C-F24A0245747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222C-173E-4A7C-B73A-F7CC3637EE5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9196-5D3D-4F53-8B0A-565DFA859A9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02A2A-6DB3-4403-9570-03352F0E6C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E5A7-5DDB-4451-B975-4037761C40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4871-2467-47A4-B708-05C19D2BCB0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</p:grpSp>
        <p:sp>
          <p:nvSpPr>
            <p:cNvPr id="1029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42025B0-EAF8-4C53-8CFA-55DF906C4A5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0" r:id="rId1"/>
    <p:sldLayoutId id="2147484372" r:id="rId2"/>
    <p:sldLayoutId id="2147484373" r:id="rId3"/>
    <p:sldLayoutId id="2147484374" r:id="rId4"/>
    <p:sldLayoutId id="2147484375" r:id="rId5"/>
    <p:sldLayoutId id="2147484376" r:id="rId6"/>
    <p:sldLayoutId id="2147484377" r:id="rId7"/>
    <p:sldLayoutId id="2147484378" r:id="rId8"/>
    <p:sldLayoutId id="2147484379" r:id="rId9"/>
    <p:sldLayoutId id="2147484380" r:id="rId10"/>
    <p:sldLayoutId id="2147484381" r:id="rId11"/>
    <p:sldLayoutId id="2147484382" r:id="rId12"/>
    <p:sldLayoutId id="214748438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2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2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8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3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5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206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solidFill>
                    <a:srgbClr val="E6ECFE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80000"/>
                    </a:lnSpc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kumimoji="1" lang="zh-CN" altLang="en-US" sz="2400">
                    <a:solidFill>
                      <a:srgbClr val="40458C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</a:endParaRPr>
                </a:p>
              </p:txBody>
            </p:sp>
          </p:grpSp>
        </p:grpSp>
        <p:sp>
          <p:nvSpPr>
            <p:cNvPr id="10297" name="Rectangle 57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rgbClr val="E6ECFE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kumimoji="1" lang="zh-CN" altLang="en-US" sz="2400">
                <a:solidFill>
                  <a:srgbClr val="40458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rgbClr val="E6ECFE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kumimoji="1" lang="zh-CN" altLang="en-US" sz="2400">
                <a:solidFill>
                  <a:srgbClr val="4045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2058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E6ECFE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80000"/>
                  </a:lnSpc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kumimoji="1" lang="zh-CN" altLang="en-US" sz="2400">
                  <a:solidFill>
                    <a:srgbClr val="40458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endParaRPr>
              </a:p>
            </p:txBody>
          </p:sp>
        </p:grpSp>
      </p:grpSp>
      <p:sp>
        <p:nvSpPr>
          <p:cNvPr id="205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GB" altLang="zh-CN"/>
          </a:p>
        </p:txBody>
      </p:sp>
      <p:sp>
        <p:nvSpPr>
          <p:cNvPr id="205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Font typeface="Wingdings" pitchFamily="2" charset="2"/>
              <a:buNone/>
              <a:defRPr kumimoji="1" sz="1400" b="0">
                <a:solidFill>
                  <a:srgbClr val="40458C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4388" y="6356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1" sz="1400" b="0">
                <a:solidFill>
                  <a:srgbClr val="40458C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471F03D2-5D12-49D0-AF00-62E53E5AED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1" r:id="rId1"/>
    <p:sldLayoutId id="2147484384" r:id="rId2"/>
    <p:sldLayoutId id="2147484385" r:id="rId3"/>
    <p:sldLayoutId id="2147484386" r:id="rId4"/>
    <p:sldLayoutId id="2147484387" r:id="rId5"/>
    <p:sldLayoutId id="2147484388" r:id="rId6"/>
    <p:sldLayoutId id="2147484389" r:id="rId7"/>
    <p:sldLayoutId id="2147484390" r:id="rId8"/>
    <p:sldLayoutId id="2147484391" r:id="rId9"/>
    <p:sldLayoutId id="2147484392" r:id="rId10"/>
    <p:sldLayoutId id="2147484393" r:id="rId11"/>
    <p:sldLayoutId id="2147484402" r:id="rId12"/>
    <p:sldLayoutId id="2147484394" r:id="rId13"/>
    <p:sldLayoutId id="2147484395" r:id="rId14"/>
    <p:sldLayoutId id="2147484396" r:id="rId15"/>
    <p:sldLayoutId id="2147484397" r:id="rId16"/>
    <p:sldLayoutId id="2147484398" r:id="rId17"/>
    <p:sldLayoutId id="2147484399" r:id="rId18"/>
  </p:sldLayoutIdLst>
  <p:transition advTm="12468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20"/>
        </a:buBlip>
        <a:defRPr sz="3200" b="1">
          <a:solidFill>
            <a:schemeClr val="tx1"/>
          </a:solidFill>
          <a:latin typeface="黑体" pitchFamily="2" charset="-122"/>
          <a:ea typeface="黑体" pitchFamily="2" charset="-122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 b="1">
          <a:solidFill>
            <a:schemeClr val="tx1"/>
          </a:solidFill>
          <a:latin typeface="黑体" pitchFamily="2" charset="-122"/>
          <a:ea typeface="黑体" pitchFamily="2" charset="-122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 b="1">
          <a:solidFill>
            <a:schemeClr val="tx1"/>
          </a:solidFill>
          <a:latin typeface="黑体" pitchFamily="2" charset="-122"/>
          <a:ea typeface="黑体" pitchFamily="2" charset="-122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 b="1">
          <a:solidFill>
            <a:schemeClr val="tx1"/>
          </a:solidFill>
          <a:latin typeface="黑体" pitchFamily="2" charset="-122"/>
          <a:ea typeface="黑体" pitchFamily="2" charset="-122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 b="1">
          <a:solidFill>
            <a:schemeClr val="tx1"/>
          </a:solidFill>
          <a:latin typeface="黑体" pitchFamily="2" charset="-122"/>
          <a:ea typeface="黑体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6985000" cy="8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" name="AutoShape 14"/>
          <p:cNvSpPr>
            <a:spLocks noChangeArrowheads="1"/>
          </p:cNvSpPr>
          <p:nvPr userDrawn="1"/>
        </p:nvSpPr>
        <p:spPr bwMode="auto">
          <a:xfrm flipV="1">
            <a:off x="250825" y="1233488"/>
            <a:ext cx="8642350" cy="46037"/>
          </a:xfrm>
          <a:prstGeom prst="flowChartProcess">
            <a:avLst/>
          </a:prstGeom>
          <a:solidFill>
            <a:srgbClr val="800080"/>
          </a:solidFill>
          <a:ln w="6350">
            <a:solidFill>
              <a:srgbClr val="80008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chemeClr val="folHlink"/>
              </a:solidFill>
              <a:latin typeface="+mn-lt"/>
            </a:endParaRPr>
          </a:p>
        </p:txBody>
      </p:sp>
      <p:pic>
        <p:nvPicPr>
          <p:cNvPr id="3076" name="图片 1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850188" y="157163"/>
            <a:ext cx="1042987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altLang="en-US" sz="1200">
                <a:solidFill>
                  <a:srgbClr val="80008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>
              <a:defRPr/>
            </a:pPr>
            <a:fld id="{B94C8BB2-E2FA-47B8-9CC3-3E9AF6182307}" type="datetimeFigureOut">
              <a:rPr lang="en-US" altLang="zh-CN"/>
              <a:pPr>
                <a:defRPr/>
              </a:pPr>
              <a:t>5/7/2025</a:t>
            </a:fld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200" kern="1200">
                <a:solidFill>
                  <a:srgbClr val="800080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</a:lstStyle>
          <a:p>
            <a:pPr>
              <a:defRPr/>
            </a:pPr>
            <a:fld id="{D2F06E92-6C1C-4C92-BC41-041D2E3FFBB2}" type="slidenum">
              <a:rPr lang="en-US" altLang="zh-CN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07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250825" y="1412875"/>
            <a:ext cx="8642350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1" name="Rectangle 6"/>
          <p:cNvSpPr>
            <a:spLocks noChangeArrowheads="1"/>
          </p:cNvSpPr>
          <p:nvPr userDrawn="1"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254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342900" indent="-342900" algn="ctr">
              <a:spcBef>
                <a:spcPct val="20000"/>
              </a:spcBef>
              <a:buFontTx/>
              <a:buChar char="•"/>
              <a:defRPr/>
            </a:pPr>
            <a:endParaRPr lang="zh-CN" altLang="zh-CN" sz="280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404" r:id="rId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80"/>
          </a:solidFill>
          <a:latin typeface="华文新魏" pitchFamily="2" charset="-122"/>
          <a:ea typeface="华文新魏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00080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n"/>
        <a:defRPr sz="2800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Ø"/>
        <a:defRPr sz="24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257300" indent="-3429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ü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00080"/>
        </a:buClr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hyperlink" Target="mailto:huangqy89@mail.sysu.edu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Text Box 3"/>
          <p:cNvSpPr txBox="1">
            <a:spLocks noChangeArrowheads="1"/>
          </p:cNvSpPr>
          <p:nvPr/>
        </p:nvSpPr>
        <p:spPr bwMode="auto">
          <a:xfrm>
            <a:off x="342902" y="1876950"/>
            <a:ext cx="8640762" cy="1198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5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数字电路与逻辑设计实验</a:t>
            </a: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617538" y="3863975"/>
            <a:ext cx="7991475" cy="1918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计算机学院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黄倩怡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24-2025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学年第二学期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96819-576F-4C8D-A556-A96DE184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AB7999-1FDE-405C-A6B6-C6BDA4879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25F678-5889-4A52-8B3D-0D717855A4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D9D2DE8-3683-4B97-BA12-CBF361AC562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356CB-BF28-450A-8933-809FEF3C7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60820" y="-906130"/>
            <a:ext cx="6422359" cy="85598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DC7A0FC-EBC3-4EA5-A6FE-BA1CFEA79664}"/>
              </a:ext>
            </a:extLst>
          </p:cNvPr>
          <p:cNvSpPr/>
          <p:nvPr/>
        </p:nvSpPr>
        <p:spPr bwMode="auto">
          <a:xfrm>
            <a:off x="1765738" y="409903"/>
            <a:ext cx="2501462" cy="137444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  <p:txBody>
          <a:bodyPr lIns="90000" rtlCol="0" anchor="ctr"/>
          <a:lstStyle/>
          <a:p>
            <a:pPr algn="ctr">
              <a:lnSpc>
                <a:spcPct val="120000"/>
              </a:lnSpc>
            </a:pPr>
            <a:endParaRPr lang="zh-CN" altLang="en-US" sz="3200" dirty="0">
              <a:solidFill>
                <a:srgbClr val="800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504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F3D2A8C-4AE6-4700-8C67-9DB91BEC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800" y="2784307"/>
            <a:ext cx="3600400" cy="23568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CA1605-2386-4FEF-A0A1-60BBA12E4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91069"/>
            <a:ext cx="3528392" cy="4281403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976FF7-057F-462D-A0A9-2B506D0E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64B019-0E79-4B88-9F29-A92EBDFFB05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/>
                <a:ea typeface="宋体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/>
              <a:ea typeface="宋体" pitchFamily="2" charset="-122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9918BC8-2D20-EC1E-5ABC-741E9B3439BE}"/>
              </a:ext>
            </a:extLst>
          </p:cNvPr>
          <p:cNvSpPr txBox="1">
            <a:spLocks/>
          </p:cNvSpPr>
          <p:nvPr/>
        </p:nvSpPr>
        <p:spPr>
          <a:xfrm>
            <a:off x="457200" y="39267"/>
            <a:ext cx="8229600" cy="11525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实验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7</a:t>
            </a: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译码显示电路（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1</a:t>
            </a: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）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数码管的扫描式显示</a:t>
            </a:r>
          </a:p>
        </p:txBody>
      </p:sp>
    </p:spTree>
    <p:extLst>
      <p:ext uri="{BB962C8B-B14F-4D97-AF65-F5344CB8AC3E}">
        <p14:creationId xmlns:p14="http://schemas.microsoft.com/office/powerpoint/2010/main" val="171620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EC6D27D-8A3F-4DCD-A801-23B39068C94C}"/>
              </a:ext>
            </a:extLst>
          </p:cNvPr>
          <p:cNvSpPr txBox="1">
            <a:spLocks/>
          </p:cNvSpPr>
          <p:nvPr/>
        </p:nvSpPr>
        <p:spPr bwMode="auto">
          <a:xfrm>
            <a:off x="714605" y="1647015"/>
            <a:ext cx="8229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实验要求：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A6C372-9CFA-45F8-A03B-2C408685A9DF}"/>
              </a:ext>
            </a:extLst>
          </p:cNvPr>
          <p:cNvSpPr txBox="1">
            <a:spLocks/>
          </p:cNvSpPr>
          <p:nvPr/>
        </p:nvSpPr>
        <p:spPr bwMode="auto">
          <a:xfrm>
            <a:off x="611417" y="2546689"/>
            <a:ext cx="8435975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自行设计电路，在实验箱的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数码管同时显示出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位学号。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73050" marR="0" lvl="0" indent="-27305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要求使用示波器记录时钟信号、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位数码管位选通信号以及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8421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码的波形。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73050" marR="0" lvl="0" indent="-27305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可使用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74LS197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74LS138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及必要的门电路完成设计。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056C83F-F612-4F6D-9FA4-3E6BBEC0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B25936-6DF3-4DC2-A4E6-B914B3576D4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/>
                <a:ea typeface="宋体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/>
              <a:ea typeface="宋体" pitchFamily="2" charset="-122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33F277C-7FB1-F0A3-E320-6E1C0A3A27AE}"/>
              </a:ext>
            </a:extLst>
          </p:cNvPr>
          <p:cNvSpPr txBox="1">
            <a:spLocks/>
          </p:cNvSpPr>
          <p:nvPr/>
        </p:nvSpPr>
        <p:spPr>
          <a:xfrm>
            <a:off x="457200" y="39267"/>
            <a:ext cx="8229600" cy="11525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实验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7</a:t>
            </a: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译码显示电路（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1</a:t>
            </a: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）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数码管的扫描式显示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6C7F93C-A7DA-4678-AB03-D021E472413C}"/>
              </a:ext>
            </a:extLst>
          </p:cNvPr>
          <p:cNvSpPr txBox="1">
            <a:spLocks/>
          </p:cNvSpPr>
          <p:nvPr/>
        </p:nvSpPr>
        <p:spPr>
          <a:xfrm>
            <a:off x="587829" y="2393504"/>
            <a:ext cx="8435975" cy="4464496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0" lvl="0" indent="-27305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可采用“显示内容决定显示位置”的设计方法。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73050" marR="0" lvl="0" indent="-27305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----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利用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74LS197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产生十六进制或八进制计数，计数值作为数码管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8421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码的输入；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73050" marR="0" lvl="0" indent="-27305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----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将学号中的每位数字的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8421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码进行译码，得到数码管位选信号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273050" marR="0" lvl="0" indent="-273050" algn="l" defTabSz="4572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Tx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7B69D2-96FF-4C67-9459-4543122156A6}"/>
              </a:ext>
            </a:extLst>
          </p:cNvPr>
          <p:cNvSpPr txBox="1">
            <a:spLocks/>
          </p:cNvSpPr>
          <p:nvPr/>
        </p:nvSpPr>
        <p:spPr>
          <a:xfrm>
            <a:off x="587829" y="1522512"/>
            <a:ext cx="8229600" cy="63341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ahoma"/>
                <a:ea typeface="+mj-ea"/>
                <a:cs typeface="+mj-cs"/>
              </a:rPr>
              <a:t>提示：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81A997-D93C-4B53-9BFF-0954202E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64B019-0E79-4B88-9F29-A92EBDFFB05A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/>
                <a:ea typeface="宋体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/>
              <a:ea typeface="宋体" pitchFamily="2" charset="-122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2DE5DC-40C1-023B-1E5D-DC5734C285DC}"/>
              </a:ext>
            </a:extLst>
          </p:cNvPr>
          <p:cNvSpPr txBox="1">
            <a:spLocks/>
          </p:cNvSpPr>
          <p:nvPr/>
        </p:nvSpPr>
        <p:spPr>
          <a:xfrm>
            <a:off x="457200" y="39267"/>
            <a:ext cx="8229600" cy="115255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实验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7</a:t>
            </a: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译码显示电路（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1</a:t>
            </a: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）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数码管的扫描式显示</a:t>
            </a:r>
          </a:p>
        </p:txBody>
      </p:sp>
    </p:spTree>
    <p:extLst>
      <p:ext uri="{BB962C8B-B14F-4D97-AF65-F5344CB8AC3E}">
        <p14:creationId xmlns:p14="http://schemas.microsoft.com/office/powerpoint/2010/main" val="143166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5BD418F-EEB7-4915-996D-A9922837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8D5C02-AE9D-46CB-9549-2B485812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难点：</a:t>
            </a:r>
            <a:endParaRPr lang="en-US" altLang="zh-CN" dirty="0"/>
          </a:p>
          <a:p>
            <a:pPr lvl="1"/>
            <a:r>
              <a:rPr lang="zh-CN" altLang="en-US" dirty="0"/>
              <a:t>学号里同时包含</a:t>
            </a:r>
            <a:r>
              <a:rPr lang="en-US" altLang="zh-CN" dirty="0"/>
              <a:t>0&amp;8</a:t>
            </a:r>
            <a:r>
              <a:rPr lang="zh-CN" altLang="en-US" dirty="0"/>
              <a:t>，</a:t>
            </a:r>
            <a:r>
              <a:rPr lang="en-US" altLang="zh-CN"/>
              <a:t>1&amp;9</a:t>
            </a:r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984E2F-9590-4883-833D-D0000C61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02A2A-6DB3-4403-9570-03352F0E6CA5}" type="slidenum">
              <a:rPr lang="zh-CN" altLang="en-GB" smtClean="0"/>
              <a:pPr>
                <a:defRPr/>
              </a:pPr>
              <a:t>6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8877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Text Box 2"/>
          <p:cNvSpPr txBox="1">
            <a:spLocks noChangeArrowheads="1"/>
          </p:cNvSpPr>
          <p:nvPr/>
        </p:nvSpPr>
        <p:spPr bwMode="auto">
          <a:xfrm>
            <a:off x="1543844" y="1313180"/>
            <a:ext cx="6119812" cy="18288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12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谢  谢！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C22AEAC-51C0-4EF4-8FC4-2DD7D8A5C93D}" type="slidenum">
              <a:rPr lang="zh-CN" altLang="en-US" smtClean="0"/>
              <a:pPr/>
              <a:t>7</a:t>
            </a:fld>
            <a:endParaRPr lang="en-GB" altLang="zh-CN" sz="1200">
              <a:solidFill>
                <a:srgbClr val="40458C"/>
              </a:solidFill>
            </a:endParaRPr>
          </a:p>
        </p:txBody>
      </p:sp>
      <p:sp>
        <p:nvSpPr>
          <p:cNvPr id="4" name="内容占位符 5"/>
          <p:cNvSpPr txBox="1">
            <a:spLocks/>
          </p:cNvSpPr>
          <p:nvPr/>
        </p:nvSpPr>
        <p:spPr>
          <a:xfrm>
            <a:off x="898525" y="3249613"/>
            <a:ext cx="7410450" cy="3243262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zh-CN" altLang="en-US" sz="32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联系信息：</a:t>
            </a:r>
            <a:endParaRPr lang="en-US" altLang="zh-CN" sz="32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超算中心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529F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Email: 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4"/>
              </a:rPr>
              <a:t>huangqy89@mail.sysu.edu.cn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企业微信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None/>
              <a:defRPr/>
            </a:pPr>
            <a:r>
              <a:rPr lang="en-US" altLang="zh-CN" sz="18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400" b="0" u="sng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advTm="12468"/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8_Blueprint">
  <a:themeElements>
    <a:clrScheme name="Blueprint 14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000066"/>
      </a:hlink>
      <a:folHlink>
        <a:srgbClr val="000000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38100">
          <a:solidFill>
            <a:schemeClr val="tx2"/>
          </a:solidFill>
          <a:miter lim="800000"/>
          <a:headEnd/>
          <a:tailEnd/>
        </a:ln>
      </a:spPr>
      <a:bodyPr lIns="90000" anchor="ctr"/>
      <a:lstStyle>
        <a:defPPr algn="ctr">
          <a:lnSpc>
            <a:spcPct val="120000"/>
          </a:lnSpc>
          <a:defRPr sz="3200" dirty="0" smtClean="0">
            <a:solidFill>
              <a:srgbClr val="80008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itchFamily="2" charset="-122"/>
            <a:ea typeface="黑体" pitchFamily="2" charset="-122"/>
          </a:defRPr>
        </a:defPPr>
      </a:lstStyle>
    </a:spDef>
    <a:lnDef>
      <a:spPr bwMode="auto">
        <a:solidFill>
          <a:schemeClr val="tx1"/>
        </a:solidFill>
        <a:ln w="19050" cap="flat" cmpd="sng" algn="ctr">
          <a:solidFill>
            <a:schemeClr val="accent5">
              <a:lumMod val="10000"/>
            </a:schemeClr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28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ea typeface="黑体" pitchFamily="49" charset="-122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9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D38F1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0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1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748DF8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A2FCC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3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3E61F4"/>
        </a:hlink>
        <a:folHlink>
          <a:srgbClr val="DF6A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14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000066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HQ的报告">
  <a:themeElements>
    <a:clrScheme name="报告-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报告-标题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报告-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报告-标题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报告-标题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27982</TotalTime>
  <Words>208</Words>
  <Application>Microsoft Office PowerPoint</Application>
  <PresentationFormat>全屏显示(4:3)</PresentationFormat>
  <Paragraphs>34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黑体</vt:lpstr>
      <vt:lpstr>华文彩云</vt:lpstr>
      <vt:lpstr>华文新魏</vt:lpstr>
      <vt:lpstr>宋体</vt:lpstr>
      <vt:lpstr>微软雅黑</vt:lpstr>
      <vt:lpstr>Arial</vt:lpstr>
      <vt:lpstr>Tahoma</vt:lpstr>
      <vt:lpstr>Times New Roman</vt:lpstr>
      <vt:lpstr>Wingdings</vt:lpstr>
      <vt:lpstr>Wingdings 2</vt:lpstr>
      <vt:lpstr>Blueprint</vt:lpstr>
      <vt:lpstr>8_Blueprint</vt:lpstr>
      <vt:lpstr>HQ的报告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2LQoS-- Two-Layered QoS For Mobile Ad Hoc Networks</dc:title>
  <dc:creator>Administrator</dc:creator>
  <cp:lastModifiedBy>倩怡 黄</cp:lastModifiedBy>
  <cp:revision>2110</cp:revision>
  <dcterms:modified xsi:type="dcterms:W3CDTF">2025-05-07T14:54:35Z</dcterms:modified>
</cp:coreProperties>
</file>