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668" r:id="rId3"/>
    <p:sldId id="482" r:id="rId4"/>
    <p:sldId id="671" r:id="rId5"/>
    <p:sldId id="500" r:id="rId6"/>
    <p:sldId id="501" r:id="rId7"/>
    <p:sldId id="672" r:id="rId8"/>
    <p:sldId id="483" r:id="rId9"/>
    <p:sldId id="673" r:id="rId10"/>
    <p:sldId id="676" r:id="rId11"/>
    <p:sldId id="63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593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62D59-4EC1-4534-A012-653D6B34D8B8}" type="datetimeFigureOut">
              <a:rPr lang="zh-CN" altLang="en-US" smtClean="0"/>
              <a:t>2025/04/24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7D909-A830-4C0F-BADC-DC86D2C6C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7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3C724-BAAA-481A-B440-4513D4E4F981}" type="slidenum">
              <a:rPr kumimoji="0" lang="zh-CN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75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5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4DCDA2-C986-4388-953F-142FEE88A34B}" type="slidenum">
              <a:rPr lang="zh-CN" altLang="en-GB" smtClean="0"/>
              <a:pPr>
                <a:defRPr/>
              </a:pPr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35014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7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DCDA2-C986-4388-953F-142FEE88A34B}" type="slidenum">
              <a:rPr kumimoji="0" lang="zh-CN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75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6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buClr>
                <a:srgbClr val="0000FF"/>
              </a:buClr>
              <a:defRPr/>
            </a:pPr>
            <a:fld id="{25621CD1-6C7B-4124-80CC-57C228BC2306}" type="slidenum">
              <a:rPr lang="zh-CN" altLang="en-GB">
                <a:solidFill>
                  <a:prstClr val="black"/>
                </a:solidFill>
              </a:rPr>
              <a:pPr>
                <a:buClr>
                  <a:srgbClr val="0000FF"/>
                </a:buClr>
                <a:defRPr/>
              </a:pPr>
              <a:t>10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4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D85B9-919B-49C1-93EE-7B97AB680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5A0415-AE53-459F-B615-BD0630044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74769-752C-49EA-AD05-E808E994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138D9-0662-464A-B1D6-E390BA81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2A959-7411-4E8F-AA7C-7901A514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81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99701-F545-4278-84DF-222E1095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CCF3C-8B56-4E4A-9438-D37508242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1D6D8-98EB-4490-9A80-4A22F378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D21C3-FFAD-44AB-9D23-C65BBEC6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54109-4201-4A9C-B0F2-C70A1A5D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2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903BA6-AAAE-4D9D-A51C-3F7077C17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C18789-20F6-4B31-BF79-829AF817F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D7724-9C37-4F12-9DB7-18964AC7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25841-91D9-409A-A635-33BE1188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B16D3-7352-41F8-AB15-A75285D8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58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46969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59A8-07B8-41DC-8086-99238E2540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98988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FC249-0138-4740-AD7C-C31857BF085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51231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6822-C03E-4123-AAA3-694892E930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79761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B20E-8408-4477-A85C-F24A0245747E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96879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222C-173E-4A7C-B73A-F7CC3637EE5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05438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19196-5D3D-4F53-8B0A-565DFA859A9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8489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02A2A-6DB3-4403-9570-03352F0E6C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1907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F6BCA-21CD-4472-A52E-2C456515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37691-0450-45D2-9740-CD02E3DC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ABBC2-609D-4513-A265-5CFC83F0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67B0F-CAB1-471C-A8D9-2B486174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8D2A0-3DF9-4798-9420-B3C9F063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76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E5A7-5DDB-4451-B975-4037761C40A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59061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E4871-2467-47A4-B708-05C19D2BCB0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84190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68B7-7BA5-4D32-BCBC-45CE56E846A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54038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8116-60DB-4F94-93BB-A111D53639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67157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30606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063F-562B-4B81-9512-DF9CAC57B68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7855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42C11-3FB6-45E8-A0F5-316F0956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A3C7BC-802F-449B-AEE8-663926ED6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3B005-0EF3-4AA5-BAF7-E0D1610E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756AE-3307-4583-8793-9DBB0DE3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E15D8-A083-49C7-BD3F-5917A128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3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A7635-547D-4B21-A628-601C4345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BDB2C-43FF-482B-BA05-55A487ED4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B6B577-3AEE-470F-82DB-1883C1CF0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38274-30AE-4963-B170-0A86FCB9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9AEA0-5674-4194-A222-847BE93E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D41EB3-5EE4-46FE-BB2B-60D7488C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30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EC84E-C880-4874-BEE6-C8DF2A51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545A1-DB70-4BEC-841C-980BC1B28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B974EB-CD24-4EE2-9E36-3A8550AEB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9EAFF4-3037-4AAE-A156-A70DBDBC3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F6D417-B448-486F-96E7-21D8615BA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F79D99-1A65-4A7B-A504-796DA68B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AB2854-6EB3-4B5F-ABDB-CFC39620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854AA0-2478-4FFF-8EB4-31AF2775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44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FE852-F27D-46F6-ACD8-771C859D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806BDA-CF4E-4ED8-9552-1F84F41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F026E7-1D4E-4CBE-9076-A23A5E8E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335494-5E5D-4413-94C7-7116155D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0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662EE2-AE39-484B-8671-41A42BC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6261D7-766B-43A3-89A4-AC4C6853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BBF52-F9CD-4059-84EC-6CA72B4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2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687B9-98C0-4DC2-9FA2-9A6A4E29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FBA3A-5C64-4471-B7CA-5620C3ACD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20BCF7-3E3A-4E5A-8867-12BBD68FB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8992E-E94D-4B01-8868-8802AC2A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A6EC5F-42E9-4055-AFE3-D2F4628F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262F5B-CEFF-478B-B13E-77031336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7EDC0-BFF8-4FE4-A6E2-46C29050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B5617B-2837-41A3-90EB-6BE247693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27D317-7BD1-4E00-8A9B-E3476C874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F7230-7E8D-44E7-B781-461B2820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5E296-B6C2-4779-8233-AB8037E9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FD3EC2-9408-467A-B9A4-1C0BEF11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8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0316BA-4190-4DCD-88F2-CF15E8ED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6E865-F7B2-45CD-B09E-AE370A78D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3515E-B9FE-4C14-A7BA-EF8FCAFE4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6D7C0-F416-44CA-916C-773736C7848F}" type="datetimeFigureOut">
              <a:rPr lang="zh-CN" altLang="en-US" smtClean="0"/>
              <a:t>2025/04/24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35943-3EC4-48F5-9873-6FC0C51DE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A579D-7824-4BCC-9951-4E85EAF23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6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</p:grpSp>
        <p:sp>
          <p:nvSpPr>
            <p:cNvPr id="1029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42025B0-EAF8-4C53-8CFA-55DF906C4A5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9835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huangqy89@mail.sysu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tmp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1" name="Text Box 3"/>
          <p:cNvSpPr txBox="1">
            <a:spLocks noChangeArrowheads="1"/>
          </p:cNvSpPr>
          <p:nvPr/>
        </p:nvSpPr>
        <p:spPr bwMode="auto">
          <a:xfrm>
            <a:off x="342902" y="1876950"/>
            <a:ext cx="8640762" cy="1198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5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数字电路与逻辑设计实验</a:t>
            </a: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617538" y="3863975"/>
            <a:ext cx="7991475" cy="1918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计算机学院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黄倩怡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24-2025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学年第二学期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Text Box 2"/>
          <p:cNvSpPr txBox="1">
            <a:spLocks noChangeArrowheads="1"/>
          </p:cNvSpPr>
          <p:nvPr/>
        </p:nvSpPr>
        <p:spPr bwMode="auto">
          <a:xfrm>
            <a:off x="1543844" y="1313180"/>
            <a:ext cx="6119812" cy="18288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12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谢  谢！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 anchor="ctr"/>
          <a:lstStyle/>
          <a:p>
            <a:fld id="{520EDDB9-1FB7-4669-BA99-D914B01342A4}" type="slidenum">
              <a:rPr lang="zh-CN" altLang="en-GB" sz="1200" smtClean="0">
                <a:solidFill>
                  <a:srgbClr val="40458C"/>
                </a:solidFill>
              </a:rPr>
              <a:pPr/>
              <a:t>10</a:t>
            </a:fld>
            <a:endParaRPr lang="en-GB" altLang="zh-CN" sz="1200">
              <a:solidFill>
                <a:srgbClr val="40458C"/>
              </a:solidFill>
            </a:endParaRPr>
          </a:p>
        </p:txBody>
      </p:sp>
      <p:sp>
        <p:nvSpPr>
          <p:cNvPr id="4" name="内容占位符 5"/>
          <p:cNvSpPr txBox="1">
            <a:spLocks/>
          </p:cNvSpPr>
          <p:nvPr/>
        </p:nvSpPr>
        <p:spPr>
          <a:xfrm>
            <a:off x="898525" y="3249613"/>
            <a:ext cx="7410450" cy="3243262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zh-CN" altLang="en-US" sz="32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联系信息：</a:t>
            </a:r>
            <a:endParaRPr lang="en-US" altLang="zh-CN" sz="32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超算中心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529F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Email: 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4"/>
              </a:rPr>
              <a:t>huangqy89@mail.sysu.edu.cn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企业微信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None/>
              <a:defRPr/>
            </a:pPr>
            <a:r>
              <a:rPr lang="en-US" altLang="zh-CN" sz="18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400" b="0" u="sng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84061-508F-4F78-B5FC-8BDF51D0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译码器电路原理与应用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21C0D-CD7A-4F56-BA1C-EA1825486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熟悉译码器等组合逻辑功能模块的功能与使用方法</a:t>
            </a:r>
            <a:endParaRPr lang="en-US" altLang="zh-CN" sz="2800" dirty="0"/>
          </a:p>
          <a:p>
            <a:r>
              <a:rPr lang="zh-CN" altLang="en-US" sz="2800" dirty="0"/>
              <a:t>掌握用</a:t>
            </a:r>
            <a:r>
              <a:rPr lang="en-US" altLang="zh-CN" sz="2800" dirty="0"/>
              <a:t>MSI</a:t>
            </a:r>
            <a:r>
              <a:rPr lang="zh-CN" altLang="en-US" sz="2800" dirty="0"/>
              <a:t>设计组合逻辑电路的方法</a:t>
            </a:r>
            <a:endParaRPr lang="en-US" altLang="zh-CN" sz="2800" dirty="0"/>
          </a:p>
          <a:p>
            <a:r>
              <a:rPr lang="zh-CN" altLang="en-US" sz="2800" dirty="0"/>
              <a:t>利用</a:t>
            </a:r>
            <a:r>
              <a:rPr lang="en-US" altLang="zh-CN" sz="2800" dirty="0"/>
              <a:t>3</a:t>
            </a:r>
            <a:r>
              <a:rPr lang="zh-CN" altLang="en-US" sz="2800" dirty="0"/>
              <a:t>线</a:t>
            </a:r>
            <a:r>
              <a:rPr lang="en-US" altLang="zh-CN" sz="2800" dirty="0"/>
              <a:t>-8</a:t>
            </a:r>
            <a:r>
              <a:rPr lang="zh-CN" altLang="en-US" sz="2800" dirty="0"/>
              <a:t>线译码器实现一个简单的算术单元（</a:t>
            </a:r>
            <a:r>
              <a:rPr lang="en-US" altLang="zh-CN" sz="2800" dirty="0"/>
              <a:t>AU</a:t>
            </a:r>
            <a:r>
              <a:rPr lang="zh-CN" altLang="en-US" sz="2800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299C1B-D2DF-40E3-A0E5-D1C51ACA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07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9F539E1-B24D-4E02-A581-09A0A3D6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0" y="2657961"/>
            <a:ext cx="2790121" cy="2569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E99F90-8057-4030-9F75-F83351B12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113" y="1741911"/>
            <a:ext cx="5210691" cy="39910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997B8D-A936-486E-A4FF-17E8B7451B81}"/>
              </a:ext>
            </a:extLst>
          </p:cNvPr>
          <p:cNvSpPr txBox="1"/>
          <p:nvPr/>
        </p:nvSpPr>
        <p:spPr>
          <a:xfrm>
            <a:off x="445399" y="3911407"/>
            <a:ext cx="50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(D)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6141CCC-378E-42A2-9B05-D376BB71E03A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kumimoji="1"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译码器电路原理与应用</a:t>
            </a:r>
            <a:endParaRPr kumimoji="1" lang="zh-CN" altLang="en-US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4704BA-A7A1-4A85-8D1B-FB6A90CF2D3E}"/>
              </a:ext>
            </a:extLst>
          </p:cNvPr>
          <p:cNvSpPr txBox="1"/>
          <p:nvPr/>
        </p:nvSpPr>
        <p:spPr>
          <a:xfrm>
            <a:off x="481126" y="4219184"/>
            <a:ext cx="50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(0)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F2D4E4-CEAF-4B67-B5BD-C50BE064FE38}"/>
              </a:ext>
            </a:extLst>
          </p:cNvPr>
          <p:cNvSpPr txBox="1"/>
          <p:nvPr/>
        </p:nvSpPr>
        <p:spPr>
          <a:xfrm>
            <a:off x="473940" y="4471753"/>
            <a:ext cx="50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(0)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1E6E2-6F76-4404-BCB6-82E014CC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31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E3FD-2CF8-4954-9223-446AB7D3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14" y="1025721"/>
            <a:ext cx="8305800" cy="50632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例：利用译码器实现组合逻辑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3F8D04D-7F28-47EF-BCBC-8F7A549F9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2" y="1532041"/>
            <a:ext cx="2790121" cy="2569850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363BCF0-B5DD-4DA4-95E6-5DB2CE23AF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899348"/>
              </p:ext>
            </p:extLst>
          </p:nvPr>
        </p:nvGraphicFramePr>
        <p:xfrm>
          <a:off x="4899355" y="1446244"/>
          <a:ext cx="901700" cy="290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685800" imgH="2209680" progId="Equation.DSMT4">
                  <p:embed/>
                </p:oleObj>
              </mc:Choice>
              <mc:Fallback>
                <p:oleObj name="Equation" r:id="rId5" imgW="685800" imgH="22096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363BCF0-B5DD-4DA4-95E6-5DB2CE23AF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9355" y="1446244"/>
                        <a:ext cx="901700" cy="290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98AFDD63-F84D-4B90-AC21-F7D714E12695}"/>
              </a:ext>
            </a:extLst>
          </p:cNvPr>
          <p:cNvSpPr txBox="1"/>
          <p:nvPr/>
        </p:nvSpPr>
        <p:spPr>
          <a:xfrm>
            <a:off x="732012" y="435295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可以在</a:t>
            </a:r>
            <a:r>
              <a:rPr lang="en-US" altLang="zh-CN" sz="2400" dirty="0"/>
              <a:t>74LS138</a:t>
            </a:r>
            <a:r>
              <a:rPr lang="zh-CN" altLang="en-US" sz="2400" dirty="0"/>
              <a:t>的输出端口得到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A</a:t>
            </a:r>
            <a:r>
              <a:rPr lang="zh-CN" altLang="en-US" sz="2400" dirty="0"/>
              <a:t>构成的所有乘积项（最小项）；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3D415B-89C9-43C8-8580-7D214809F05E}"/>
              </a:ext>
            </a:extLst>
          </p:cNvPr>
          <p:cNvSpPr txBox="1"/>
          <p:nvPr/>
        </p:nvSpPr>
        <p:spPr>
          <a:xfrm>
            <a:off x="732012" y="5165631"/>
            <a:ext cx="8411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以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A</a:t>
            </a:r>
            <a:r>
              <a:rPr lang="zh-CN" altLang="en-US" sz="2400" dirty="0"/>
              <a:t>为输入的所有逻辑表达式都可以表示为三变量的标准</a:t>
            </a:r>
            <a:r>
              <a:rPr lang="en-US" altLang="zh-CN" sz="2400" dirty="0"/>
              <a:t>SOP</a:t>
            </a:r>
            <a:r>
              <a:rPr lang="zh-CN" altLang="en-US" sz="2400" dirty="0"/>
              <a:t>形式；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FD40C9-EEAA-4664-84A0-9CABEE39DCE1}"/>
              </a:ext>
            </a:extLst>
          </p:cNvPr>
          <p:cNvSpPr txBox="1"/>
          <p:nvPr/>
        </p:nvSpPr>
        <p:spPr>
          <a:xfrm>
            <a:off x="732012" y="5996628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可以基于</a:t>
            </a:r>
            <a:r>
              <a:rPr lang="en-US" altLang="zh-CN" sz="2400" dirty="0"/>
              <a:t>74LS138</a:t>
            </a:r>
            <a:r>
              <a:rPr lang="zh-CN" altLang="en-US" sz="2400" dirty="0"/>
              <a:t>实现任意的三变量逻辑。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9E38CABC-2DE4-4600-8A31-16F49544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5C6A60-03F5-4CA0-A925-065A1C846A1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E7C55E-7C2D-BABB-1CAB-03B95B24BFEE}"/>
              </a:ext>
            </a:extLst>
          </p:cNvPr>
          <p:cNvSpPr txBox="1">
            <a:spLocks/>
          </p:cNvSpPr>
          <p:nvPr/>
        </p:nvSpPr>
        <p:spPr bwMode="auto">
          <a:xfrm>
            <a:off x="613656" y="152400"/>
            <a:ext cx="8229600" cy="743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译码器电路原理与应用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2C49B2-CB2C-4227-A072-64ABC02B3997}"/>
                  </a:ext>
                </a:extLst>
              </p:cNvPr>
              <p:cNvSpPr txBox="1"/>
              <p:nvPr/>
            </p:nvSpPr>
            <p:spPr>
              <a:xfrm>
                <a:off x="5847448" y="1495483"/>
                <a:ext cx="601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2C49B2-CB2C-4227-A072-64ABC02B3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1495483"/>
                <a:ext cx="601062" cy="276999"/>
              </a:xfrm>
              <a:prstGeom prst="rect">
                <a:avLst/>
              </a:prstGeom>
              <a:blipFill>
                <a:blip r:embed="rId7"/>
                <a:stretch>
                  <a:fillRect l="-3030" r="-303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CFE1BE8-ED75-459A-B961-A6F38B7D32BF}"/>
                  </a:ext>
                </a:extLst>
              </p:cNvPr>
              <p:cNvSpPr txBox="1"/>
              <p:nvPr/>
            </p:nvSpPr>
            <p:spPr>
              <a:xfrm>
                <a:off x="5847448" y="1855206"/>
                <a:ext cx="601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CFE1BE8-ED75-459A-B961-A6F38B7D3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1855206"/>
                <a:ext cx="601062" cy="276999"/>
              </a:xfrm>
              <a:prstGeom prst="rect">
                <a:avLst/>
              </a:prstGeom>
              <a:blipFill>
                <a:blip r:embed="rId8"/>
                <a:stretch>
                  <a:fillRect l="-2020" r="-202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1CD231-5E7F-40AF-9E29-ED4F4BBF55AB}"/>
                  </a:ext>
                </a:extLst>
              </p:cNvPr>
              <p:cNvSpPr txBox="1"/>
              <p:nvPr/>
            </p:nvSpPr>
            <p:spPr>
              <a:xfrm>
                <a:off x="5847448" y="2226918"/>
                <a:ext cx="601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1CD231-5E7F-40AF-9E29-ED4F4BBF5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2226918"/>
                <a:ext cx="601062" cy="276999"/>
              </a:xfrm>
              <a:prstGeom prst="rect">
                <a:avLst/>
              </a:prstGeom>
              <a:blipFill>
                <a:blip r:embed="rId9"/>
                <a:stretch>
                  <a:fillRect l="-3030" r="-303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2D64CC8-A5C1-4BBA-8A33-E4AFD7E3CC69}"/>
                  </a:ext>
                </a:extLst>
              </p:cNvPr>
              <p:cNvSpPr txBox="1"/>
              <p:nvPr/>
            </p:nvSpPr>
            <p:spPr>
              <a:xfrm>
                <a:off x="5847448" y="2592154"/>
                <a:ext cx="601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2D64CC8-A5C1-4BBA-8A33-E4AFD7E3C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2592154"/>
                <a:ext cx="601062" cy="276999"/>
              </a:xfrm>
              <a:prstGeom prst="rect">
                <a:avLst/>
              </a:prstGeom>
              <a:blipFill>
                <a:blip r:embed="rId10"/>
                <a:stretch>
                  <a:fillRect l="-3030" r="-303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B820207-BEF5-4731-A7C6-3015340B2050}"/>
                  </a:ext>
                </a:extLst>
              </p:cNvPr>
              <p:cNvSpPr txBox="1"/>
              <p:nvPr/>
            </p:nvSpPr>
            <p:spPr>
              <a:xfrm>
                <a:off x="5856888" y="2989487"/>
                <a:ext cx="601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B820207-BEF5-4731-A7C6-3015340B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888" y="2989487"/>
                <a:ext cx="601062" cy="276999"/>
              </a:xfrm>
              <a:prstGeom prst="rect">
                <a:avLst/>
              </a:prstGeom>
              <a:blipFill>
                <a:blip r:embed="rId11"/>
                <a:stretch>
                  <a:fillRect l="-4082" r="-3061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01F5EFF-D25B-438C-996C-883C2FECA6F6}"/>
                  </a:ext>
                </a:extLst>
              </p:cNvPr>
              <p:cNvSpPr txBox="1"/>
              <p:nvPr/>
            </p:nvSpPr>
            <p:spPr>
              <a:xfrm>
                <a:off x="5856888" y="3379051"/>
                <a:ext cx="601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01F5EFF-D25B-438C-996C-883C2FECA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888" y="3379051"/>
                <a:ext cx="601062" cy="276999"/>
              </a:xfrm>
              <a:prstGeom prst="rect">
                <a:avLst/>
              </a:prstGeom>
              <a:blipFill>
                <a:blip r:embed="rId12"/>
                <a:stretch>
                  <a:fillRect l="-4082" r="-408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6B8D439-6FF5-4857-9994-30E7DB433942}"/>
                  </a:ext>
                </a:extLst>
              </p:cNvPr>
              <p:cNvSpPr txBox="1"/>
              <p:nvPr/>
            </p:nvSpPr>
            <p:spPr>
              <a:xfrm>
                <a:off x="5856888" y="3716608"/>
                <a:ext cx="601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6B8D439-6FF5-4857-9994-30E7DB433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888" y="3716608"/>
                <a:ext cx="601062" cy="276999"/>
              </a:xfrm>
              <a:prstGeom prst="rect">
                <a:avLst/>
              </a:prstGeom>
              <a:blipFill>
                <a:blip r:embed="rId13"/>
                <a:stretch>
                  <a:fillRect l="-4082" r="-306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A918245-87A5-4316-AE42-5265218DBBF8}"/>
                  </a:ext>
                </a:extLst>
              </p:cNvPr>
              <p:cNvSpPr txBox="1"/>
              <p:nvPr/>
            </p:nvSpPr>
            <p:spPr>
              <a:xfrm>
                <a:off x="5847448" y="4068014"/>
                <a:ext cx="601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A918245-87A5-4316-AE42-5265218DB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4068014"/>
                <a:ext cx="601062" cy="276999"/>
              </a:xfrm>
              <a:prstGeom prst="rect">
                <a:avLst/>
              </a:prstGeom>
              <a:blipFill>
                <a:blip r:embed="rId14"/>
                <a:stretch>
                  <a:fillRect l="-3030" r="-303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02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92E909-0C07-436D-B2AC-D71CDFE22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" y="1688485"/>
            <a:ext cx="2952328" cy="38859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7B85A4-F427-411E-B4D3-5128CA5D1C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223"/>
          <a:stretch/>
        </p:blipFill>
        <p:spPr>
          <a:xfrm>
            <a:off x="4188588" y="1915376"/>
            <a:ext cx="3504379" cy="3107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A020E4-B1D8-4718-A242-918115C6C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328" y="3316151"/>
            <a:ext cx="5923112" cy="3156744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2F29A1-99AD-44C1-8575-4CDD1617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4B019-0E79-4B88-9F29-A92EBDFFB05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6EBD8ED-23EF-E2B8-90CA-2017E05CBED4}"/>
              </a:ext>
            </a:extLst>
          </p:cNvPr>
          <p:cNvSpPr txBox="1">
            <a:spLocks/>
          </p:cNvSpPr>
          <p:nvPr/>
        </p:nvSpPr>
        <p:spPr bwMode="auto">
          <a:xfrm>
            <a:off x="613656" y="152400"/>
            <a:ext cx="8229600" cy="743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译码器电路原理与应用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804BF81-8528-7D02-90A6-1F808F80EE71}"/>
              </a:ext>
            </a:extLst>
          </p:cNvPr>
          <p:cNvSpPr txBox="1">
            <a:spLocks/>
          </p:cNvSpPr>
          <p:nvPr/>
        </p:nvSpPr>
        <p:spPr>
          <a:xfrm>
            <a:off x="626814" y="1025721"/>
            <a:ext cx="8305800" cy="5063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zh-CN" altLang="en-US" sz="2800" b="0" kern="0"/>
              <a:t>例：利用译码器实现组合逻辑</a:t>
            </a:r>
            <a:endParaRPr lang="zh-CN" altLang="en-US" sz="28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F95590-38F9-4C5E-8371-BCF9F2BD7161}"/>
                  </a:ext>
                </a:extLst>
              </p:cNvPr>
              <p:cNvSpPr txBox="1"/>
              <p:nvPr/>
            </p:nvSpPr>
            <p:spPr>
              <a:xfrm>
                <a:off x="4399532" y="2262461"/>
                <a:ext cx="2326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F95590-38F9-4C5E-8371-BCF9F2BD7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32" y="2262461"/>
                <a:ext cx="2326791" cy="276999"/>
              </a:xfrm>
              <a:prstGeom prst="rect">
                <a:avLst/>
              </a:prstGeom>
              <a:blipFill>
                <a:blip r:embed="rId5"/>
                <a:stretch>
                  <a:fillRect l="-525" r="-52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099639-E433-42F9-B4DC-C8271EB8FF51}"/>
                  </a:ext>
                </a:extLst>
              </p:cNvPr>
              <p:cNvSpPr txBox="1"/>
              <p:nvPr/>
            </p:nvSpPr>
            <p:spPr>
              <a:xfrm>
                <a:off x="4399532" y="2659654"/>
                <a:ext cx="2067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altLang="zh-CN" b="0" dirty="0"/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099639-E433-42F9-B4DC-C8271EB8F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32" y="2659654"/>
                <a:ext cx="2067104" cy="276999"/>
              </a:xfrm>
              <a:prstGeom prst="rect">
                <a:avLst/>
              </a:prstGeom>
              <a:blipFill>
                <a:blip r:embed="rId6"/>
                <a:stretch>
                  <a:fillRect l="-590" r="-29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D905857-B2EB-4CE8-A92A-F6F5E9A94851}"/>
                  </a:ext>
                </a:extLst>
              </p:cNvPr>
              <p:cNvSpPr txBox="1"/>
              <p:nvPr/>
            </p:nvSpPr>
            <p:spPr>
              <a:xfrm>
                <a:off x="4399532" y="3039152"/>
                <a:ext cx="1634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D905857-B2EB-4CE8-A92A-F6F5E9A94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32" y="3039152"/>
                <a:ext cx="1634998" cy="276999"/>
              </a:xfrm>
              <a:prstGeom prst="rect">
                <a:avLst/>
              </a:prstGeom>
              <a:blipFill>
                <a:blip r:embed="rId7"/>
                <a:stretch>
                  <a:fillRect l="-1119" r="-74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98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92E909-0C07-436D-B2AC-D71CDFE22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" y="1708604"/>
            <a:ext cx="2952328" cy="38859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A020E4-B1D8-4718-A242-918115C6C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116" y="3328564"/>
            <a:ext cx="5923112" cy="3156744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2F29A1-99AD-44C1-8575-4CDD1617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4B019-0E79-4B88-9F29-A92EBDFFB05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6EBD8ED-23EF-E2B8-90CA-2017E05CBED4}"/>
              </a:ext>
            </a:extLst>
          </p:cNvPr>
          <p:cNvSpPr txBox="1">
            <a:spLocks/>
          </p:cNvSpPr>
          <p:nvPr/>
        </p:nvSpPr>
        <p:spPr bwMode="auto">
          <a:xfrm>
            <a:off x="613656" y="152400"/>
            <a:ext cx="8229600" cy="743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译码器电路原理与应用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804BF81-8528-7D02-90A6-1F808F80EE71}"/>
              </a:ext>
            </a:extLst>
          </p:cNvPr>
          <p:cNvSpPr txBox="1">
            <a:spLocks/>
          </p:cNvSpPr>
          <p:nvPr/>
        </p:nvSpPr>
        <p:spPr>
          <a:xfrm>
            <a:off x="626814" y="1025721"/>
            <a:ext cx="8305800" cy="5063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zh-CN" altLang="en-US" sz="2800" b="0" kern="0"/>
              <a:t>例：利用译码器实现组合逻辑</a:t>
            </a:r>
            <a:endParaRPr lang="zh-CN" altLang="en-US" sz="28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F95590-38F9-4C5E-8371-BCF9F2BD7161}"/>
                  </a:ext>
                </a:extLst>
              </p:cNvPr>
              <p:cNvSpPr txBox="1"/>
              <p:nvPr/>
            </p:nvSpPr>
            <p:spPr>
              <a:xfrm>
                <a:off x="4860124" y="2375310"/>
                <a:ext cx="2326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F95590-38F9-4C5E-8371-BCF9F2BD7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124" y="2375310"/>
                <a:ext cx="2326791" cy="276999"/>
              </a:xfrm>
              <a:prstGeom prst="rect">
                <a:avLst/>
              </a:prstGeom>
              <a:blipFill>
                <a:blip r:embed="rId4"/>
                <a:stretch>
                  <a:fillRect l="-524" r="-524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099639-E433-42F9-B4DC-C8271EB8FF51}"/>
                  </a:ext>
                </a:extLst>
              </p:cNvPr>
              <p:cNvSpPr txBox="1"/>
              <p:nvPr/>
            </p:nvSpPr>
            <p:spPr>
              <a:xfrm>
                <a:off x="4860124" y="2772503"/>
                <a:ext cx="2067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altLang="zh-CN" b="0" dirty="0"/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099639-E433-42F9-B4DC-C8271EB8F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124" y="2772503"/>
                <a:ext cx="2067104" cy="276999"/>
              </a:xfrm>
              <a:prstGeom prst="rect">
                <a:avLst/>
              </a:prstGeom>
              <a:blipFill>
                <a:blip r:embed="rId5"/>
                <a:stretch>
                  <a:fillRect l="-590" r="-8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D905857-B2EB-4CE8-A92A-F6F5E9A94851}"/>
                  </a:ext>
                </a:extLst>
              </p:cNvPr>
              <p:cNvSpPr txBox="1"/>
              <p:nvPr/>
            </p:nvSpPr>
            <p:spPr>
              <a:xfrm>
                <a:off x="4860124" y="3152001"/>
                <a:ext cx="1640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D905857-B2EB-4CE8-A92A-F6F5E9A94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124" y="3152001"/>
                <a:ext cx="1640321" cy="276999"/>
              </a:xfrm>
              <a:prstGeom prst="rect">
                <a:avLst/>
              </a:prstGeom>
              <a:blipFill>
                <a:blip r:embed="rId6"/>
                <a:stretch>
                  <a:fillRect l="-743" r="-111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C4215244-6AB1-41F2-8C31-2F862802FF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87" y="1974280"/>
            <a:ext cx="3187864" cy="3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1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6A772-1E29-4878-BC04-454B7A1B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8" y="1121229"/>
            <a:ext cx="4568415" cy="461300"/>
          </a:xfrm>
        </p:spPr>
        <p:txBody>
          <a:bodyPr/>
          <a:lstStyle/>
          <a:p>
            <a:r>
              <a:rPr lang="en-US" altLang="zh-CN" sz="2800" dirty="0"/>
              <a:t>AU</a:t>
            </a:r>
            <a:r>
              <a:rPr lang="zh-CN" altLang="en-US" sz="2800" dirty="0"/>
              <a:t>（算术单元）设计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D7443-0443-4A4C-8C33-51A188335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60" y="1582529"/>
            <a:ext cx="8229600" cy="2717973"/>
          </a:xfrm>
        </p:spPr>
        <p:txBody>
          <a:bodyPr/>
          <a:lstStyle/>
          <a:p>
            <a:r>
              <a:rPr lang="zh-CN" altLang="en-US" sz="2000" dirty="0"/>
              <a:t>利用</a:t>
            </a:r>
            <a:r>
              <a:rPr lang="en-US" altLang="zh-CN" sz="2000" dirty="0"/>
              <a:t>74LS138</a:t>
            </a:r>
            <a:r>
              <a:rPr lang="zh-CN" altLang="en-US" sz="2000" dirty="0"/>
              <a:t>实现具有以下功能的电路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先画出真值表</a:t>
            </a:r>
            <a:endParaRPr lang="en-US" altLang="zh-CN" sz="2000" dirty="0"/>
          </a:p>
          <a:p>
            <a:r>
              <a:rPr lang="zh-CN" altLang="en-US" sz="2000" dirty="0"/>
              <a:t>得到输出与输入之间的逻辑关系（逻辑表达式）</a:t>
            </a:r>
            <a:endParaRPr lang="en-US" altLang="zh-CN" sz="2000" dirty="0"/>
          </a:p>
          <a:p>
            <a:r>
              <a:rPr lang="zh-CN" altLang="en-US" sz="2000" dirty="0"/>
              <a:t>使用译码器、与非门实现电路</a:t>
            </a:r>
            <a:endParaRPr lang="en-US" altLang="zh-CN" sz="2000" dirty="0"/>
          </a:p>
          <a:p>
            <a:r>
              <a:rPr lang="zh-CN" altLang="en-US" sz="2000" dirty="0"/>
              <a:t>利用</a:t>
            </a:r>
            <a:r>
              <a:rPr lang="en-US" altLang="zh-CN" sz="2000" dirty="0"/>
              <a:t>74LS197</a:t>
            </a:r>
            <a:r>
              <a:rPr lang="zh-CN" altLang="en-US" sz="2000" dirty="0"/>
              <a:t>提供周期性的输入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5FCFEE3-D426-4A91-9F68-C8441D8B2886}"/>
              </a:ext>
            </a:extLst>
          </p:cNvPr>
          <p:cNvGraphicFramePr>
            <a:graphicFrameLocks noGrp="1"/>
          </p:cNvGraphicFramePr>
          <p:nvPr/>
        </p:nvGraphicFramePr>
        <p:xfrm>
          <a:off x="708093" y="2043829"/>
          <a:ext cx="8040726" cy="1328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8292">
                  <a:extLst>
                    <a:ext uri="{9D8B030D-6E8A-4147-A177-3AD203B41FA5}">
                      <a16:colId xmlns:a16="http://schemas.microsoft.com/office/drawing/2014/main" val="3267797713"/>
                    </a:ext>
                  </a:extLst>
                </a:gridCol>
                <a:gridCol w="1322717">
                  <a:extLst>
                    <a:ext uri="{9D8B030D-6E8A-4147-A177-3AD203B41FA5}">
                      <a16:colId xmlns:a16="http://schemas.microsoft.com/office/drawing/2014/main" val="1982949612"/>
                    </a:ext>
                  </a:extLst>
                </a:gridCol>
                <a:gridCol w="1392333">
                  <a:extLst>
                    <a:ext uri="{9D8B030D-6E8A-4147-A177-3AD203B41FA5}">
                      <a16:colId xmlns:a16="http://schemas.microsoft.com/office/drawing/2014/main" val="2786608071"/>
                    </a:ext>
                  </a:extLst>
                </a:gridCol>
                <a:gridCol w="1879650">
                  <a:extLst>
                    <a:ext uri="{9D8B030D-6E8A-4147-A177-3AD203B41FA5}">
                      <a16:colId xmlns:a16="http://schemas.microsoft.com/office/drawing/2014/main" val="2630895102"/>
                    </a:ext>
                  </a:extLst>
                </a:gridCol>
                <a:gridCol w="2227734">
                  <a:extLst>
                    <a:ext uri="{9D8B030D-6E8A-4147-A177-3AD203B41FA5}">
                      <a16:colId xmlns:a16="http://schemas.microsoft.com/office/drawing/2014/main" val="1708563150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输入</a:t>
                      </a: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输入</a:t>
                      </a: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输出（和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差）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输出（进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借位</a:t>
                      </a:r>
                      <a:r>
                        <a:rPr lang="en-US" altLang="zh-CN" sz="1600" dirty="0"/>
                        <a:t>Cn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67182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A+B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进位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8655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A-B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借位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101145"/>
                  </a:ext>
                </a:extLst>
              </a:tr>
            </a:tbl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CA812-B39B-4A0E-9EFE-7FEB4B2D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B25936-6DF3-4DC2-A4E6-B914B3576D4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7BD0A6D-2962-B9CC-B0DE-407F731E5A53}"/>
              </a:ext>
            </a:extLst>
          </p:cNvPr>
          <p:cNvSpPr txBox="1">
            <a:spLocks/>
          </p:cNvSpPr>
          <p:nvPr/>
        </p:nvSpPr>
        <p:spPr bwMode="auto">
          <a:xfrm>
            <a:off x="613656" y="152400"/>
            <a:ext cx="8229600" cy="743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实验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5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译码器电路原理与应用</a:t>
            </a:r>
          </a:p>
        </p:txBody>
      </p:sp>
    </p:spTree>
    <p:extLst>
      <p:ext uri="{BB962C8B-B14F-4D97-AF65-F5344CB8AC3E}">
        <p14:creationId xmlns:p14="http://schemas.microsoft.com/office/powerpoint/2010/main" val="315748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>
            <a:extLst>
              <a:ext uri="{FF2B5EF4-FFF2-40B4-BE49-F238E27FC236}">
                <a16:creationId xmlns:a16="http://schemas.microsoft.com/office/drawing/2014/main" id="{37377A58-D9A5-4C0F-B309-58F8A95D99B6}"/>
              </a:ext>
            </a:extLst>
          </p:cNvPr>
          <p:cNvGrpSpPr>
            <a:grpSpLocks/>
          </p:cNvGrpSpPr>
          <p:nvPr/>
        </p:nvGrpSpPr>
        <p:grpSpPr bwMode="auto">
          <a:xfrm>
            <a:off x="1139177" y="972684"/>
            <a:ext cx="7488238" cy="360362"/>
            <a:chOff x="794" y="119"/>
            <a:chExt cx="4717" cy="227"/>
          </a:xfrm>
        </p:grpSpPr>
        <p:sp>
          <p:nvSpPr>
            <p:cNvPr id="53310" name="Line 3">
              <a:extLst>
                <a:ext uri="{FF2B5EF4-FFF2-40B4-BE49-F238E27FC236}">
                  <a16:creationId xmlns:a16="http://schemas.microsoft.com/office/drawing/2014/main" id="{B7A60BFC-359C-4058-AA7D-0532B60B0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1" name="Line 4">
              <a:extLst>
                <a:ext uri="{FF2B5EF4-FFF2-40B4-BE49-F238E27FC236}">
                  <a16:creationId xmlns:a16="http://schemas.microsoft.com/office/drawing/2014/main" id="{EA08A544-F6C7-49D3-86DC-FB85E7E05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2" name="Line 5">
              <a:extLst>
                <a:ext uri="{FF2B5EF4-FFF2-40B4-BE49-F238E27FC236}">
                  <a16:creationId xmlns:a16="http://schemas.microsoft.com/office/drawing/2014/main" id="{D6AA179D-9924-42E8-B543-D5EB24955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3" name="Line 6">
              <a:extLst>
                <a:ext uri="{FF2B5EF4-FFF2-40B4-BE49-F238E27FC236}">
                  <a16:creationId xmlns:a16="http://schemas.microsoft.com/office/drawing/2014/main" id="{11DEA4DB-E07F-4B8A-97B5-B5162DAFE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4" name="Line 7">
              <a:extLst>
                <a:ext uri="{FF2B5EF4-FFF2-40B4-BE49-F238E27FC236}">
                  <a16:creationId xmlns:a16="http://schemas.microsoft.com/office/drawing/2014/main" id="{EA87F3F8-B521-40F3-BF6E-262A2A47D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5" name="Line 8">
              <a:extLst>
                <a:ext uri="{FF2B5EF4-FFF2-40B4-BE49-F238E27FC236}">
                  <a16:creationId xmlns:a16="http://schemas.microsoft.com/office/drawing/2014/main" id="{C4B22812-5BD3-401D-971C-2ECFA4D93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6" name="Line 9">
              <a:extLst>
                <a:ext uri="{FF2B5EF4-FFF2-40B4-BE49-F238E27FC236}">
                  <a16:creationId xmlns:a16="http://schemas.microsoft.com/office/drawing/2014/main" id="{99448F75-EE4C-405F-85EA-00AA35565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7" name="Line 10">
              <a:extLst>
                <a:ext uri="{FF2B5EF4-FFF2-40B4-BE49-F238E27FC236}">
                  <a16:creationId xmlns:a16="http://schemas.microsoft.com/office/drawing/2014/main" id="{0E220E71-5114-4029-BC96-C482ABAE0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8" name="Line 11">
              <a:extLst>
                <a:ext uri="{FF2B5EF4-FFF2-40B4-BE49-F238E27FC236}">
                  <a16:creationId xmlns:a16="http://schemas.microsoft.com/office/drawing/2014/main" id="{9A5459CB-A1B9-46FD-ABBF-FC5498443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9" name="Line 12">
              <a:extLst>
                <a:ext uri="{FF2B5EF4-FFF2-40B4-BE49-F238E27FC236}">
                  <a16:creationId xmlns:a16="http://schemas.microsoft.com/office/drawing/2014/main" id="{259B5CCD-2EC6-4F33-885A-DB8939A38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0" name="Line 13">
              <a:extLst>
                <a:ext uri="{FF2B5EF4-FFF2-40B4-BE49-F238E27FC236}">
                  <a16:creationId xmlns:a16="http://schemas.microsoft.com/office/drawing/2014/main" id="{32AE551A-3A22-4774-9819-B176DA051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1" name="Line 14">
              <a:extLst>
                <a:ext uri="{FF2B5EF4-FFF2-40B4-BE49-F238E27FC236}">
                  <a16:creationId xmlns:a16="http://schemas.microsoft.com/office/drawing/2014/main" id="{305CC84D-2BF2-4018-B81E-C9EE048DE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2" name="Line 15">
              <a:extLst>
                <a:ext uri="{FF2B5EF4-FFF2-40B4-BE49-F238E27FC236}">
                  <a16:creationId xmlns:a16="http://schemas.microsoft.com/office/drawing/2014/main" id="{D221A67B-82AC-458E-AAFC-A522FE729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3" name="Line 16">
              <a:extLst>
                <a:ext uri="{FF2B5EF4-FFF2-40B4-BE49-F238E27FC236}">
                  <a16:creationId xmlns:a16="http://schemas.microsoft.com/office/drawing/2014/main" id="{8DBFC5EA-76D3-4F1A-9778-A33860D6C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4" name="Line 17">
              <a:extLst>
                <a:ext uri="{FF2B5EF4-FFF2-40B4-BE49-F238E27FC236}">
                  <a16:creationId xmlns:a16="http://schemas.microsoft.com/office/drawing/2014/main" id="{1693C292-1C76-4CD2-B657-BEE1245AA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5" name="Line 18">
              <a:extLst>
                <a:ext uri="{FF2B5EF4-FFF2-40B4-BE49-F238E27FC236}">
                  <a16:creationId xmlns:a16="http://schemas.microsoft.com/office/drawing/2014/main" id="{915EC59F-DBF4-4C49-8067-313A4D6BB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6" name="Line 19">
              <a:extLst>
                <a:ext uri="{FF2B5EF4-FFF2-40B4-BE49-F238E27FC236}">
                  <a16:creationId xmlns:a16="http://schemas.microsoft.com/office/drawing/2014/main" id="{2B3E0E90-CE44-452D-81CE-840977829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7" name="Line 20">
              <a:extLst>
                <a:ext uri="{FF2B5EF4-FFF2-40B4-BE49-F238E27FC236}">
                  <a16:creationId xmlns:a16="http://schemas.microsoft.com/office/drawing/2014/main" id="{31FB4FD7-946D-4D86-8A6D-9D1BEE95C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8" name="Line 21">
              <a:extLst>
                <a:ext uri="{FF2B5EF4-FFF2-40B4-BE49-F238E27FC236}">
                  <a16:creationId xmlns:a16="http://schemas.microsoft.com/office/drawing/2014/main" id="{ADA894D2-3F29-4FAE-A341-26BAEFD97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9" name="Line 22">
              <a:extLst>
                <a:ext uri="{FF2B5EF4-FFF2-40B4-BE49-F238E27FC236}">
                  <a16:creationId xmlns:a16="http://schemas.microsoft.com/office/drawing/2014/main" id="{82D0180B-C831-44FE-A792-BF3049204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0" name="Line 23">
              <a:extLst>
                <a:ext uri="{FF2B5EF4-FFF2-40B4-BE49-F238E27FC236}">
                  <a16:creationId xmlns:a16="http://schemas.microsoft.com/office/drawing/2014/main" id="{18D9832C-1A19-4FE2-ABC3-288215025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1" name="Line 24">
              <a:extLst>
                <a:ext uri="{FF2B5EF4-FFF2-40B4-BE49-F238E27FC236}">
                  <a16:creationId xmlns:a16="http://schemas.microsoft.com/office/drawing/2014/main" id="{DB278D36-81D6-4448-A9DC-525B686F1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2" name="Line 25">
              <a:extLst>
                <a:ext uri="{FF2B5EF4-FFF2-40B4-BE49-F238E27FC236}">
                  <a16:creationId xmlns:a16="http://schemas.microsoft.com/office/drawing/2014/main" id="{0455CA88-4028-4A6F-9AFF-6201C5B40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3" name="Line 26">
              <a:extLst>
                <a:ext uri="{FF2B5EF4-FFF2-40B4-BE49-F238E27FC236}">
                  <a16:creationId xmlns:a16="http://schemas.microsoft.com/office/drawing/2014/main" id="{ACEC39D1-3DB9-40D0-9E7B-133731866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4" name="Line 27">
              <a:extLst>
                <a:ext uri="{FF2B5EF4-FFF2-40B4-BE49-F238E27FC236}">
                  <a16:creationId xmlns:a16="http://schemas.microsoft.com/office/drawing/2014/main" id="{A634A81A-1B35-4B0C-A92B-1F2977963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5" name="Line 28">
              <a:extLst>
                <a:ext uri="{FF2B5EF4-FFF2-40B4-BE49-F238E27FC236}">
                  <a16:creationId xmlns:a16="http://schemas.microsoft.com/office/drawing/2014/main" id="{155C01E3-DB9E-4E84-BE34-979B2EC4A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6" name="Line 29">
              <a:extLst>
                <a:ext uri="{FF2B5EF4-FFF2-40B4-BE49-F238E27FC236}">
                  <a16:creationId xmlns:a16="http://schemas.microsoft.com/office/drawing/2014/main" id="{1969DD78-B448-4D5D-AC34-542FC3613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7" name="Line 30">
              <a:extLst>
                <a:ext uri="{FF2B5EF4-FFF2-40B4-BE49-F238E27FC236}">
                  <a16:creationId xmlns:a16="http://schemas.microsoft.com/office/drawing/2014/main" id="{D7E9532F-CBA8-400B-A11D-0224F4D7C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8" name="Line 31">
              <a:extLst>
                <a:ext uri="{FF2B5EF4-FFF2-40B4-BE49-F238E27FC236}">
                  <a16:creationId xmlns:a16="http://schemas.microsoft.com/office/drawing/2014/main" id="{4ADC1600-673A-4CE2-8950-25733FCA5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9" name="Line 32">
              <a:extLst>
                <a:ext uri="{FF2B5EF4-FFF2-40B4-BE49-F238E27FC236}">
                  <a16:creationId xmlns:a16="http://schemas.microsoft.com/office/drawing/2014/main" id="{E72FDCF8-3E0C-4FB9-BDFF-9659E9D75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0" name="Line 33">
              <a:extLst>
                <a:ext uri="{FF2B5EF4-FFF2-40B4-BE49-F238E27FC236}">
                  <a16:creationId xmlns:a16="http://schemas.microsoft.com/office/drawing/2014/main" id="{33B1B36F-9C9D-44A9-865C-E323BD0E0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1" name="Line 34">
              <a:extLst>
                <a:ext uri="{FF2B5EF4-FFF2-40B4-BE49-F238E27FC236}">
                  <a16:creationId xmlns:a16="http://schemas.microsoft.com/office/drawing/2014/main" id="{AEC4C584-4DA1-4138-B92F-742792C61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2" name="Line 35">
              <a:extLst>
                <a:ext uri="{FF2B5EF4-FFF2-40B4-BE49-F238E27FC236}">
                  <a16:creationId xmlns:a16="http://schemas.microsoft.com/office/drawing/2014/main" id="{239DEABC-3C0A-4C14-A863-AC212C852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3" name="Line 36">
              <a:extLst>
                <a:ext uri="{FF2B5EF4-FFF2-40B4-BE49-F238E27FC236}">
                  <a16:creationId xmlns:a16="http://schemas.microsoft.com/office/drawing/2014/main" id="{DA94117C-3FC6-46C3-965A-2E2B56531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4" name="Line 37">
              <a:extLst>
                <a:ext uri="{FF2B5EF4-FFF2-40B4-BE49-F238E27FC236}">
                  <a16:creationId xmlns:a16="http://schemas.microsoft.com/office/drawing/2014/main" id="{D72FD168-7C7C-46AC-A7D6-0D93A0FFE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5" name="Line 38">
              <a:extLst>
                <a:ext uri="{FF2B5EF4-FFF2-40B4-BE49-F238E27FC236}">
                  <a16:creationId xmlns:a16="http://schemas.microsoft.com/office/drawing/2014/main" id="{A5E74882-CEF1-4DCC-B06A-6832D8F81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6" name="Line 39">
              <a:extLst>
                <a:ext uri="{FF2B5EF4-FFF2-40B4-BE49-F238E27FC236}">
                  <a16:creationId xmlns:a16="http://schemas.microsoft.com/office/drawing/2014/main" id="{EAA3A9CD-FF71-4654-89E6-9F1F932C4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7" name="Line 40">
              <a:extLst>
                <a:ext uri="{FF2B5EF4-FFF2-40B4-BE49-F238E27FC236}">
                  <a16:creationId xmlns:a16="http://schemas.microsoft.com/office/drawing/2014/main" id="{B119051C-97B3-4185-A3CC-4BD3154A9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8" name="Line 41">
              <a:extLst>
                <a:ext uri="{FF2B5EF4-FFF2-40B4-BE49-F238E27FC236}">
                  <a16:creationId xmlns:a16="http://schemas.microsoft.com/office/drawing/2014/main" id="{10714186-18D6-4813-95F1-E40CBDF8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9" name="Line 42">
              <a:extLst>
                <a:ext uri="{FF2B5EF4-FFF2-40B4-BE49-F238E27FC236}">
                  <a16:creationId xmlns:a16="http://schemas.microsoft.com/office/drawing/2014/main" id="{C21F7B40-4B51-4677-8CB6-8AD4FAF4F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0" name="Line 43">
              <a:extLst>
                <a:ext uri="{FF2B5EF4-FFF2-40B4-BE49-F238E27FC236}">
                  <a16:creationId xmlns:a16="http://schemas.microsoft.com/office/drawing/2014/main" id="{E34B85A0-98D4-497A-99BF-AA26A36C3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1" name="Line 44">
              <a:extLst>
                <a:ext uri="{FF2B5EF4-FFF2-40B4-BE49-F238E27FC236}">
                  <a16:creationId xmlns:a16="http://schemas.microsoft.com/office/drawing/2014/main" id="{BA27608E-D1C3-447E-AB27-6222D8868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2" name="Line 45">
              <a:extLst>
                <a:ext uri="{FF2B5EF4-FFF2-40B4-BE49-F238E27FC236}">
                  <a16:creationId xmlns:a16="http://schemas.microsoft.com/office/drawing/2014/main" id="{0DE5FDF0-0B56-41B4-8FF5-12BC9EFC9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3" name="Line 46">
              <a:extLst>
                <a:ext uri="{FF2B5EF4-FFF2-40B4-BE49-F238E27FC236}">
                  <a16:creationId xmlns:a16="http://schemas.microsoft.com/office/drawing/2014/main" id="{A66C550C-70E5-48C3-A47B-418AC844C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4" name="Line 47">
              <a:extLst>
                <a:ext uri="{FF2B5EF4-FFF2-40B4-BE49-F238E27FC236}">
                  <a16:creationId xmlns:a16="http://schemas.microsoft.com/office/drawing/2014/main" id="{843D4F9C-E911-4DE5-AB76-658212828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5" name="Line 48">
              <a:extLst>
                <a:ext uri="{FF2B5EF4-FFF2-40B4-BE49-F238E27FC236}">
                  <a16:creationId xmlns:a16="http://schemas.microsoft.com/office/drawing/2014/main" id="{20B3D74A-502E-408F-89C8-75BB50FC7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6" name="Line 49">
              <a:extLst>
                <a:ext uri="{FF2B5EF4-FFF2-40B4-BE49-F238E27FC236}">
                  <a16:creationId xmlns:a16="http://schemas.microsoft.com/office/drawing/2014/main" id="{34268BE5-11DF-4AE1-89DC-9A86A3138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7" name="Line 50">
              <a:extLst>
                <a:ext uri="{FF2B5EF4-FFF2-40B4-BE49-F238E27FC236}">
                  <a16:creationId xmlns:a16="http://schemas.microsoft.com/office/drawing/2014/main" id="{6AB33C3E-6E32-4BEF-AB72-26DE490AE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8" name="Line 51">
              <a:extLst>
                <a:ext uri="{FF2B5EF4-FFF2-40B4-BE49-F238E27FC236}">
                  <a16:creationId xmlns:a16="http://schemas.microsoft.com/office/drawing/2014/main" id="{7433EB78-0186-42EF-872B-464C18146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9" name="Line 52">
              <a:extLst>
                <a:ext uri="{FF2B5EF4-FFF2-40B4-BE49-F238E27FC236}">
                  <a16:creationId xmlns:a16="http://schemas.microsoft.com/office/drawing/2014/main" id="{BF916550-63A9-483B-813B-0B9C7B42A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0" name="Line 53">
              <a:extLst>
                <a:ext uri="{FF2B5EF4-FFF2-40B4-BE49-F238E27FC236}">
                  <a16:creationId xmlns:a16="http://schemas.microsoft.com/office/drawing/2014/main" id="{1297EEE4-3D63-489C-86D7-C9B7C947F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1" name="Line 54">
              <a:extLst>
                <a:ext uri="{FF2B5EF4-FFF2-40B4-BE49-F238E27FC236}">
                  <a16:creationId xmlns:a16="http://schemas.microsoft.com/office/drawing/2014/main" id="{1A33641D-7D24-4BB7-97DC-76BA0AA9E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2" name="Line 55">
              <a:extLst>
                <a:ext uri="{FF2B5EF4-FFF2-40B4-BE49-F238E27FC236}">
                  <a16:creationId xmlns:a16="http://schemas.microsoft.com/office/drawing/2014/main" id="{5BD44585-3AC3-4D47-A699-99893652C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3" name="Line 56">
              <a:extLst>
                <a:ext uri="{FF2B5EF4-FFF2-40B4-BE49-F238E27FC236}">
                  <a16:creationId xmlns:a16="http://schemas.microsoft.com/office/drawing/2014/main" id="{5D3873E3-2684-4414-8AD5-E5902B7D0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4" name="Line 57">
              <a:extLst>
                <a:ext uri="{FF2B5EF4-FFF2-40B4-BE49-F238E27FC236}">
                  <a16:creationId xmlns:a16="http://schemas.microsoft.com/office/drawing/2014/main" id="{072978D8-142A-42D7-B371-5E56116FB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5" name="Line 58">
              <a:extLst>
                <a:ext uri="{FF2B5EF4-FFF2-40B4-BE49-F238E27FC236}">
                  <a16:creationId xmlns:a16="http://schemas.microsoft.com/office/drawing/2014/main" id="{63A732DF-C66B-4215-B690-B9D52C1E3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6" name="Line 59">
              <a:extLst>
                <a:ext uri="{FF2B5EF4-FFF2-40B4-BE49-F238E27FC236}">
                  <a16:creationId xmlns:a16="http://schemas.microsoft.com/office/drawing/2014/main" id="{2438B4C0-76D5-4C8F-BBA1-5BCCAA8F5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7" name="Line 60">
              <a:extLst>
                <a:ext uri="{FF2B5EF4-FFF2-40B4-BE49-F238E27FC236}">
                  <a16:creationId xmlns:a16="http://schemas.microsoft.com/office/drawing/2014/main" id="{EE2F01E1-C755-45A9-97F6-7AB9EA210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8" name="Line 61">
              <a:extLst>
                <a:ext uri="{FF2B5EF4-FFF2-40B4-BE49-F238E27FC236}">
                  <a16:creationId xmlns:a16="http://schemas.microsoft.com/office/drawing/2014/main" id="{800D8BB3-5EB0-4D1A-ACC9-A37A131DF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9" name="Line 62">
              <a:extLst>
                <a:ext uri="{FF2B5EF4-FFF2-40B4-BE49-F238E27FC236}">
                  <a16:creationId xmlns:a16="http://schemas.microsoft.com/office/drawing/2014/main" id="{9CF632FC-6AF3-4D68-AE0F-F531D1F78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0" name="Line 63">
              <a:extLst>
                <a:ext uri="{FF2B5EF4-FFF2-40B4-BE49-F238E27FC236}">
                  <a16:creationId xmlns:a16="http://schemas.microsoft.com/office/drawing/2014/main" id="{46C6A54F-FDFB-4EEC-BDE5-700B9ECF6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1" name="Line 64">
              <a:extLst>
                <a:ext uri="{FF2B5EF4-FFF2-40B4-BE49-F238E27FC236}">
                  <a16:creationId xmlns:a16="http://schemas.microsoft.com/office/drawing/2014/main" id="{E073FFAB-8A6E-4135-8B07-22B58CDFA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2" name="Line 65">
              <a:extLst>
                <a:ext uri="{FF2B5EF4-FFF2-40B4-BE49-F238E27FC236}">
                  <a16:creationId xmlns:a16="http://schemas.microsoft.com/office/drawing/2014/main" id="{5391D386-93D2-4E44-B6E7-2CC82D516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3" name="Line 66">
              <a:extLst>
                <a:ext uri="{FF2B5EF4-FFF2-40B4-BE49-F238E27FC236}">
                  <a16:creationId xmlns:a16="http://schemas.microsoft.com/office/drawing/2014/main" id="{5A8D5F77-AB6F-4D69-B613-A899215F1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4" name="Line 67">
              <a:extLst>
                <a:ext uri="{FF2B5EF4-FFF2-40B4-BE49-F238E27FC236}">
                  <a16:creationId xmlns:a16="http://schemas.microsoft.com/office/drawing/2014/main" id="{084504FE-38C6-4FEB-B6EC-68BD7CFCA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5" name="Line 68">
              <a:extLst>
                <a:ext uri="{FF2B5EF4-FFF2-40B4-BE49-F238E27FC236}">
                  <a16:creationId xmlns:a16="http://schemas.microsoft.com/office/drawing/2014/main" id="{E8F1BD3F-E589-4B36-98F8-2DB62EB8B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6" name="Line 69">
              <a:extLst>
                <a:ext uri="{FF2B5EF4-FFF2-40B4-BE49-F238E27FC236}">
                  <a16:creationId xmlns:a16="http://schemas.microsoft.com/office/drawing/2014/main" id="{171B0942-9D2B-4650-8EF7-D31095F0B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7" name="Line 70">
              <a:extLst>
                <a:ext uri="{FF2B5EF4-FFF2-40B4-BE49-F238E27FC236}">
                  <a16:creationId xmlns:a16="http://schemas.microsoft.com/office/drawing/2014/main" id="{92797646-26E9-4E18-AC41-86A161B95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8" name="Line 71">
              <a:extLst>
                <a:ext uri="{FF2B5EF4-FFF2-40B4-BE49-F238E27FC236}">
                  <a16:creationId xmlns:a16="http://schemas.microsoft.com/office/drawing/2014/main" id="{99120934-0807-48BB-8E48-957AF9E39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9" name="Line 72">
              <a:extLst>
                <a:ext uri="{FF2B5EF4-FFF2-40B4-BE49-F238E27FC236}">
                  <a16:creationId xmlns:a16="http://schemas.microsoft.com/office/drawing/2014/main" id="{FED25710-AA68-4C4D-84CD-A55CC6B7F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0" name="Line 73">
              <a:extLst>
                <a:ext uri="{FF2B5EF4-FFF2-40B4-BE49-F238E27FC236}">
                  <a16:creationId xmlns:a16="http://schemas.microsoft.com/office/drawing/2014/main" id="{C39507CD-E398-4ACE-ACA6-3E94B9481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1" name="Line 74">
              <a:extLst>
                <a:ext uri="{FF2B5EF4-FFF2-40B4-BE49-F238E27FC236}">
                  <a16:creationId xmlns:a16="http://schemas.microsoft.com/office/drawing/2014/main" id="{FB50FC83-77FB-45E7-9FE9-0893EA1ED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2" name="Line 75">
              <a:extLst>
                <a:ext uri="{FF2B5EF4-FFF2-40B4-BE49-F238E27FC236}">
                  <a16:creationId xmlns:a16="http://schemas.microsoft.com/office/drawing/2014/main" id="{22884EB3-EAA6-48DB-860D-BEDC83626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3" name="Line 76">
              <a:extLst>
                <a:ext uri="{FF2B5EF4-FFF2-40B4-BE49-F238E27FC236}">
                  <a16:creationId xmlns:a16="http://schemas.microsoft.com/office/drawing/2014/main" id="{3A0AF9BF-42CC-434C-9D32-109B1A98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4" name="Line 77">
              <a:extLst>
                <a:ext uri="{FF2B5EF4-FFF2-40B4-BE49-F238E27FC236}">
                  <a16:creationId xmlns:a16="http://schemas.microsoft.com/office/drawing/2014/main" id="{C0BF9ADB-FAB4-4239-89E1-4D7CD1572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5" name="Line 78">
              <a:extLst>
                <a:ext uri="{FF2B5EF4-FFF2-40B4-BE49-F238E27FC236}">
                  <a16:creationId xmlns:a16="http://schemas.microsoft.com/office/drawing/2014/main" id="{21FD4E5D-6C89-4BE4-9657-1C10B6F2D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6" name="Line 79">
              <a:extLst>
                <a:ext uri="{FF2B5EF4-FFF2-40B4-BE49-F238E27FC236}">
                  <a16:creationId xmlns:a16="http://schemas.microsoft.com/office/drawing/2014/main" id="{6A9AC662-931E-45E0-BB26-8E795CBD9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7" name="Line 80">
              <a:extLst>
                <a:ext uri="{FF2B5EF4-FFF2-40B4-BE49-F238E27FC236}">
                  <a16:creationId xmlns:a16="http://schemas.microsoft.com/office/drawing/2014/main" id="{B6CE1B68-91EE-4200-8972-4C7A613EC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8" name="Line 81">
              <a:extLst>
                <a:ext uri="{FF2B5EF4-FFF2-40B4-BE49-F238E27FC236}">
                  <a16:creationId xmlns:a16="http://schemas.microsoft.com/office/drawing/2014/main" id="{7A876681-95CB-460E-A347-C984F40F1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9" name="Line 82">
              <a:extLst>
                <a:ext uri="{FF2B5EF4-FFF2-40B4-BE49-F238E27FC236}">
                  <a16:creationId xmlns:a16="http://schemas.microsoft.com/office/drawing/2014/main" id="{CBBEC2A4-8A2F-482B-AD0E-9130A1EBC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51" name="Line 83">
            <a:extLst>
              <a:ext uri="{FF2B5EF4-FFF2-40B4-BE49-F238E27FC236}">
                <a16:creationId xmlns:a16="http://schemas.microsoft.com/office/drawing/2014/main" id="{6CB41CDE-F016-4117-B4F5-04FAEFD51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9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2" name="Line 84">
            <a:extLst>
              <a:ext uri="{FF2B5EF4-FFF2-40B4-BE49-F238E27FC236}">
                <a16:creationId xmlns:a16="http://schemas.microsoft.com/office/drawing/2014/main" id="{F088C1BB-A64F-4226-95B0-AEBD64C6D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27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3" name="Line 85">
            <a:extLst>
              <a:ext uri="{FF2B5EF4-FFF2-40B4-BE49-F238E27FC236}">
                <a16:creationId xmlns:a16="http://schemas.microsoft.com/office/drawing/2014/main" id="{609BEF08-B60C-4C7B-89F3-BDCDCBC5C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45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4" name="Line 86">
            <a:extLst>
              <a:ext uri="{FF2B5EF4-FFF2-40B4-BE49-F238E27FC236}">
                <a16:creationId xmlns:a16="http://schemas.microsoft.com/office/drawing/2014/main" id="{92CCAA30-E5DB-4F3F-8A72-0703A9E58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63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Line 87">
            <a:extLst>
              <a:ext uri="{FF2B5EF4-FFF2-40B4-BE49-F238E27FC236}">
                <a16:creationId xmlns:a16="http://schemas.microsoft.com/office/drawing/2014/main" id="{AB374280-B7AF-4CD4-8B32-A7BA9CDC3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97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6" name="Line 88">
            <a:extLst>
              <a:ext uri="{FF2B5EF4-FFF2-40B4-BE49-F238E27FC236}">
                <a16:creationId xmlns:a16="http://schemas.microsoft.com/office/drawing/2014/main" id="{6F62A8E7-D45D-409D-A061-EA21BAE91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15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Line 89">
            <a:extLst>
              <a:ext uri="{FF2B5EF4-FFF2-40B4-BE49-F238E27FC236}">
                <a16:creationId xmlns:a16="http://schemas.microsoft.com/office/drawing/2014/main" id="{5F756315-4749-4085-984D-655AB83BF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33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8" name="Line 90">
            <a:extLst>
              <a:ext uri="{FF2B5EF4-FFF2-40B4-BE49-F238E27FC236}">
                <a16:creationId xmlns:a16="http://schemas.microsoft.com/office/drawing/2014/main" id="{1CBDB5AA-5034-4045-8EAF-AF51677BF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5165" y="1404484"/>
            <a:ext cx="0" cy="4967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9" name="Line 91">
            <a:extLst>
              <a:ext uri="{FF2B5EF4-FFF2-40B4-BE49-F238E27FC236}">
                <a16:creationId xmlns:a16="http://schemas.microsoft.com/office/drawing/2014/main" id="{4F4B58BF-B535-4B65-A835-E67BFFD12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9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0" name="Line 92">
            <a:extLst>
              <a:ext uri="{FF2B5EF4-FFF2-40B4-BE49-F238E27FC236}">
                <a16:creationId xmlns:a16="http://schemas.microsoft.com/office/drawing/2014/main" id="{F1DFA916-1AAA-43D2-AE12-BA3209E5B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87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Line 93">
            <a:extLst>
              <a:ext uri="{FF2B5EF4-FFF2-40B4-BE49-F238E27FC236}">
                <a16:creationId xmlns:a16="http://schemas.microsoft.com/office/drawing/2014/main" id="{66ECACB4-C43B-4A9D-B27D-DCB9A15D8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3590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Line 94">
            <a:extLst>
              <a:ext uri="{FF2B5EF4-FFF2-40B4-BE49-F238E27FC236}">
                <a16:creationId xmlns:a16="http://schemas.microsoft.com/office/drawing/2014/main" id="{F2B4CBB9-7C46-4859-AD28-67E6804AE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5390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3" name="Line 95">
            <a:extLst>
              <a:ext uri="{FF2B5EF4-FFF2-40B4-BE49-F238E27FC236}">
                <a16:creationId xmlns:a16="http://schemas.microsoft.com/office/drawing/2014/main" id="{03BF6B08-1367-4221-A99C-5D1357F20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8627" y="1260021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4" name="Line 96">
            <a:extLst>
              <a:ext uri="{FF2B5EF4-FFF2-40B4-BE49-F238E27FC236}">
                <a16:creationId xmlns:a16="http://schemas.microsoft.com/office/drawing/2014/main" id="{A94CFF90-AD2A-4DE7-A2FD-ED9B2652B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3452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5" name="Line 97">
            <a:extLst>
              <a:ext uri="{FF2B5EF4-FFF2-40B4-BE49-F238E27FC236}">
                <a16:creationId xmlns:a16="http://schemas.microsoft.com/office/drawing/2014/main" id="{A3F1F75C-0A35-4A47-A46C-578CCE379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6690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6" name="Line 98">
            <a:extLst>
              <a:ext uri="{FF2B5EF4-FFF2-40B4-BE49-F238E27FC236}">
                <a16:creationId xmlns:a16="http://schemas.microsoft.com/office/drawing/2014/main" id="{ABCE2072-147B-4297-B838-7A702D482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151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7" name="Line 99">
            <a:extLst>
              <a:ext uri="{FF2B5EF4-FFF2-40B4-BE49-F238E27FC236}">
                <a16:creationId xmlns:a16="http://schemas.microsoft.com/office/drawing/2014/main" id="{8DDA443F-6AAD-4446-8D88-03E21891E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152" y="1764846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8" name="Line 100">
            <a:extLst>
              <a:ext uri="{FF2B5EF4-FFF2-40B4-BE49-F238E27FC236}">
                <a16:creationId xmlns:a16="http://schemas.microsoft.com/office/drawing/2014/main" id="{C9DF2A26-5709-4A12-AE5E-837D2A3A85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0977" y="147592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9" name="Line 101">
            <a:extLst>
              <a:ext uri="{FF2B5EF4-FFF2-40B4-BE49-F238E27FC236}">
                <a16:creationId xmlns:a16="http://schemas.microsoft.com/office/drawing/2014/main" id="{992DC874-AFF0-4F1C-81C1-0DA812654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977" y="1475921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0" name="Line 102">
            <a:extLst>
              <a:ext uri="{FF2B5EF4-FFF2-40B4-BE49-F238E27FC236}">
                <a16:creationId xmlns:a16="http://schemas.microsoft.com/office/drawing/2014/main" id="{36470B27-7455-45BC-9D3C-234F8E1CF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2777" y="1475922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0" name="Line 112">
            <a:extLst>
              <a:ext uri="{FF2B5EF4-FFF2-40B4-BE49-F238E27FC236}">
                <a16:creationId xmlns:a16="http://schemas.microsoft.com/office/drawing/2014/main" id="{08846E0E-EB29-44D0-8240-A069B5F4A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152" y="2341109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1" name="Line 113">
            <a:extLst>
              <a:ext uri="{FF2B5EF4-FFF2-40B4-BE49-F238E27FC236}">
                <a16:creationId xmlns:a16="http://schemas.microsoft.com/office/drawing/2014/main" id="{71453807-E9E1-4856-92AD-34EF5EB59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2775" y="2052181"/>
            <a:ext cx="8769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2" name="Line 114">
            <a:extLst>
              <a:ext uri="{FF2B5EF4-FFF2-40B4-BE49-F238E27FC236}">
                <a16:creationId xmlns:a16="http://schemas.microsoft.com/office/drawing/2014/main" id="{289542E9-CEE3-4E24-B513-78E072B26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2777" y="205218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8" name="Line 120">
            <a:extLst>
              <a:ext uri="{FF2B5EF4-FFF2-40B4-BE49-F238E27FC236}">
                <a16:creationId xmlns:a16="http://schemas.microsoft.com/office/drawing/2014/main" id="{7DCD7772-0F09-4177-BD57-EB3539A57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3577" y="205218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1" name="Line 123">
            <a:extLst>
              <a:ext uri="{FF2B5EF4-FFF2-40B4-BE49-F238E27FC236}">
                <a16:creationId xmlns:a16="http://schemas.microsoft.com/office/drawing/2014/main" id="{69FB7ACF-1329-447F-A1BE-E7D59239D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1516" y="2341109"/>
            <a:ext cx="4428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2" name="Line 124">
            <a:extLst>
              <a:ext uri="{FF2B5EF4-FFF2-40B4-BE49-F238E27FC236}">
                <a16:creationId xmlns:a16="http://schemas.microsoft.com/office/drawing/2014/main" id="{187AEE6D-2777-4398-B7AC-369DB5827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1515" y="205218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3" name="Line 125">
            <a:extLst>
              <a:ext uri="{FF2B5EF4-FFF2-40B4-BE49-F238E27FC236}">
                <a16:creationId xmlns:a16="http://schemas.microsoft.com/office/drawing/2014/main" id="{EBB8F221-6766-4B30-86D7-C60C90DFB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355" y="3053397"/>
            <a:ext cx="27754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1" name="Text Box 133">
            <a:extLst>
              <a:ext uri="{FF2B5EF4-FFF2-40B4-BE49-F238E27FC236}">
                <a16:creationId xmlns:a16="http://schemas.microsoft.com/office/drawing/2014/main" id="{3EE9037F-F595-4516-BA1B-A621091DD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840" y="885503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B</a:t>
            </a:r>
          </a:p>
        </p:txBody>
      </p:sp>
      <p:sp>
        <p:nvSpPr>
          <p:cNvPr id="53302" name="Text Box 134">
            <a:extLst>
              <a:ext uri="{FF2B5EF4-FFF2-40B4-BE49-F238E27FC236}">
                <a16:creationId xmlns:a16="http://schemas.microsoft.com/office/drawing/2014/main" id="{CC2135FF-B0AA-482C-ABF5-47106BE09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1" y="1968046"/>
            <a:ext cx="42469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S</a:t>
            </a:r>
          </a:p>
        </p:txBody>
      </p:sp>
      <p:sp>
        <p:nvSpPr>
          <p:cNvPr id="53303" name="Text Box 135">
            <a:extLst>
              <a:ext uri="{FF2B5EF4-FFF2-40B4-BE49-F238E27FC236}">
                <a16:creationId xmlns:a16="http://schemas.microsoft.com/office/drawing/2014/main" id="{143EF4AE-D82A-477C-AC4C-8C961F0D3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46" y="2723695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Y1</a:t>
            </a:r>
          </a:p>
        </p:txBody>
      </p:sp>
      <p:sp>
        <p:nvSpPr>
          <p:cNvPr id="53304" name="Text Box 136">
            <a:extLst>
              <a:ext uri="{FF2B5EF4-FFF2-40B4-BE49-F238E27FC236}">
                <a16:creationId xmlns:a16="http://schemas.microsoft.com/office/drawing/2014/main" id="{0DC240C3-6EF0-4AEE-B354-132775C18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41" y="3420601"/>
            <a:ext cx="62068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Y2</a:t>
            </a:r>
          </a:p>
        </p:txBody>
      </p:sp>
      <p:sp>
        <p:nvSpPr>
          <p:cNvPr id="53305" name="Text Box 137">
            <a:extLst>
              <a:ext uri="{FF2B5EF4-FFF2-40B4-BE49-F238E27FC236}">
                <a16:creationId xmlns:a16="http://schemas.microsoft.com/office/drawing/2014/main" id="{D9C43E7B-EDBD-43C2-914E-B3B86D02B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45" y="1391791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A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8FA3AE-2749-47F0-B913-AD19B34B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kern="120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B8B5F724-CEF5-4D8A-942A-DC8E1200393A}" type="slidenum">
              <a:rPr lang="zh-CN" altLang="en-GB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D5135CD-6DA1-585D-C1E9-3B9CEF619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868" y="131301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1" lang="zh-CN" altLang="en-US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实验</a:t>
            </a:r>
            <a:r>
              <a:rPr kumimoji="1" lang="en-US" altLang="zh-CN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 </a:t>
            </a:r>
            <a:r>
              <a:rPr kumimoji="1" lang="zh-CN" altLang="en-US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译码器电路原理与应用</a:t>
            </a:r>
          </a:p>
        </p:txBody>
      </p:sp>
      <p:sp>
        <p:nvSpPr>
          <p:cNvPr id="144" name="Line 125">
            <a:extLst>
              <a:ext uri="{FF2B5EF4-FFF2-40B4-BE49-F238E27FC236}">
                <a16:creationId xmlns:a16="http://schemas.microsoft.com/office/drawing/2014/main" id="{73479302-9EB7-446E-88D5-B2EBA777C7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55077" y="2723688"/>
            <a:ext cx="4302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" name="Line 126">
            <a:extLst>
              <a:ext uri="{FF2B5EF4-FFF2-40B4-BE49-F238E27FC236}">
                <a16:creationId xmlns:a16="http://schemas.microsoft.com/office/drawing/2014/main" id="{BBE4E76E-6119-46C9-87E1-DCF1663B5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5077" y="2723698"/>
            <a:ext cx="0" cy="3365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" name="Line 126">
            <a:extLst>
              <a:ext uri="{FF2B5EF4-FFF2-40B4-BE49-F238E27FC236}">
                <a16:creationId xmlns:a16="http://schemas.microsoft.com/office/drawing/2014/main" id="{67A05E2B-7130-4D17-A53B-77371F204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6877" y="2723689"/>
            <a:ext cx="4732" cy="3297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" name="Line 125">
            <a:extLst>
              <a:ext uri="{FF2B5EF4-FFF2-40B4-BE49-F238E27FC236}">
                <a16:creationId xmlns:a16="http://schemas.microsoft.com/office/drawing/2014/main" id="{1BE31821-620C-43EC-B084-389081E176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8469" y="3053397"/>
            <a:ext cx="4302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" name="Line 83">
            <a:extLst>
              <a:ext uri="{FF2B5EF4-FFF2-40B4-BE49-F238E27FC236}">
                <a16:creationId xmlns:a16="http://schemas.microsoft.com/office/drawing/2014/main" id="{E100E8D6-E78F-4444-A20F-24BEECE3C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8677" y="1326904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" name="Line 83">
            <a:extLst>
              <a:ext uri="{FF2B5EF4-FFF2-40B4-BE49-F238E27FC236}">
                <a16:creationId xmlns:a16="http://schemas.microsoft.com/office/drawing/2014/main" id="{481FFBDF-1EF1-4BF3-838C-41F96B95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285" y="1342703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" name="Line 83">
            <a:extLst>
              <a:ext uri="{FF2B5EF4-FFF2-40B4-BE49-F238E27FC236}">
                <a16:creationId xmlns:a16="http://schemas.microsoft.com/office/drawing/2014/main" id="{7978273D-1FA1-449B-B2F0-6C7D07B26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1898" y="1342703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" name="Line 99">
            <a:extLst>
              <a:ext uri="{FF2B5EF4-FFF2-40B4-BE49-F238E27FC236}">
                <a16:creationId xmlns:a16="http://schemas.microsoft.com/office/drawing/2014/main" id="{3B5658B7-5A5E-4908-8BD8-24545577D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2777" y="178011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" name="Line 100">
            <a:extLst>
              <a:ext uri="{FF2B5EF4-FFF2-40B4-BE49-F238E27FC236}">
                <a16:creationId xmlns:a16="http://schemas.microsoft.com/office/drawing/2014/main" id="{5356D1CD-A48B-445F-BEF2-AA70D308E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4577" y="149119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" name="Line 101">
            <a:extLst>
              <a:ext uri="{FF2B5EF4-FFF2-40B4-BE49-F238E27FC236}">
                <a16:creationId xmlns:a16="http://schemas.microsoft.com/office/drawing/2014/main" id="{D02CC208-52F2-4BB4-9481-E65718842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4577" y="149119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" name="Line 102">
            <a:extLst>
              <a:ext uri="{FF2B5EF4-FFF2-40B4-BE49-F238E27FC236}">
                <a16:creationId xmlns:a16="http://schemas.microsoft.com/office/drawing/2014/main" id="{6C235D42-CF8B-4022-ADD4-E03D3E3E1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6377" y="1491194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99">
            <a:extLst>
              <a:ext uri="{FF2B5EF4-FFF2-40B4-BE49-F238E27FC236}">
                <a16:creationId xmlns:a16="http://schemas.microsoft.com/office/drawing/2014/main" id="{0E45EE9C-B9AB-411E-A562-E9726748E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7965" y="178011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" name="Line 100">
            <a:extLst>
              <a:ext uri="{FF2B5EF4-FFF2-40B4-BE49-F238E27FC236}">
                <a16:creationId xmlns:a16="http://schemas.microsoft.com/office/drawing/2014/main" id="{EA39D82F-89E7-4126-8973-D8BC368AF2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9765" y="149119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" name="Line 101">
            <a:extLst>
              <a:ext uri="{FF2B5EF4-FFF2-40B4-BE49-F238E27FC236}">
                <a16:creationId xmlns:a16="http://schemas.microsoft.com/office/drawing/2014/main" id="{C5033488-39CD-420C-A902-720CF5999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9765" y="149119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" name="Line 102">
            <a:extLst>
              <a:ext uri="{FF2B5EF4-FFF2-40B4-BE49-F238E27FC236}">
                <a16:creationId xmlns:a16="http://schemas.microsoft.com/office/drawing/2014/main" id="{CE082A62-B9AC-4B9B-9C81-31B0F1226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1565" y="1491194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" name="Line 99">
            <a:extLst>
              <a:ext uri="{FF2B5EF4-FFF2-40B4-BE49-F238E27FC236}">
                <a16:creationId xmlns:a16="http://schemas.microsoft.com/office/drawing/2014/main" id="{E8AA7FDE-A856-4304-A35A-F12C58FAE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976" y="179387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" name="Line 100">
            <a:extLst>
              <a:ext uri="{FF2B5EF4-FFF2-40B4-BE49-F238E27FC236}">
                <a16:creationId xmlns:a16="http://schemas.microsoft.com/office/drawing/2014/main" id="{6CB2A3E6-2CC9-470F-86C6-E8E232E9B4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1776" y="150495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" name="Line 101">
            <a:extLst>
              <a:ext uri="{FF2B5EF4-FFF2-40B4-BE49-F238E27FC236}">
                <a16:creationId xmlns:a16="http://schemas.microsoft.com/office/drawing/2014/main" id="{2FA8DA86-9017-46D9-9F51-C2620DD7A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1776" y="150495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Line 102">
            <a:extLst>
              <a:ext uri="{FF2B5EF4-FFF2-40B4-BE49-F238E27FC236}">
                <a16:creationId xmlns:a16="http://schemas.microsoft.com/office/drawing/2014/main" id="{26BC69EF-E08F-4AF3-B624-462B1E127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3576" y="1504954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" name="Line 99">
            <a:extLst>
              <a:ext uri="{FF2B5EF4-FFF2-40B4-BE49-F238E27FC236}">
                <a16:creationId xmlns:a16="http://schemas.microsoft.com/office/drawing/2014/main" id="{E7C66A2F-4500-4553-B661-C38EB7624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2636" y="1794861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" name="Line 100">
            <a:extLst>
              <a:ext uri="{FF2B5EF4-FFF2-40B4-BE49-F238E27FC236}">
                <a16:creationId xmlns:a16="http://schemas.microsoft.com/office/drawing/2014/main" id="{5CA57391-B5E6-46CF-A296-CE38B9D749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4436" y="150593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101">
            <a:extLst>
              <a:ext uri="{FF2B5EF4-FFF2-40B4-BE49-F238E27FC236}">
                <a16:creationId xmlns:a16="http://schemas.microsoft.com/office/drawing/2014/main" id="{D75EF5F5-6C91-4B9D-93DF-D9D671CE9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4436" y="1505936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102">
            <a:extLst>
              <a:ext uri="{FF2B5EF4-FFF2-40B4-BE49-F238E27FC236}">
                <a16:creationId xmlns:a16="http://schemas.microsoft.com/office/drawing/2014/main" id="{307B30AC-98E8-4D5D-AF0D-0FC872585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6236" y="1505937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99">
            <a:extLst>
              <a:ext uri="{FF2B5EF4-FFF2-40B4-BE49-F238E27FC236}">
                <a16:creationId xmlns:a16="http://schemas.microsoft.com/office/drawing/2014/main" id="{DF924785-FCC1-449F-8FAA-A9DD87274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4646" y="1808620"/>
            <a:ext cx="507355" cy="5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Line 100">
            <a:extLst>
              <a:ext uri="{FF2B5EF4-FFF2-40B4-BE49-F238E27FC236}">
                <a16:creationId xmlns:a16="http://schemas.microsoft.com/office/drawing/2014/main" id="{AC8C6EE0-185D-4695-AEAC-8E7A4D548F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2430" y="151969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" name="Line 101">
            <a:extLst>
              <a:ext uri="{FF2B5EF4-FFF2-40B4-BE49-F238E27FC236}">
                <a16:creationId xmlns:a16="http://schemas.microsoft.com/office/drawing/2014/main" id="{DDA20B17-980E-410D-900C-E387DB46D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2001" y="1519696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" name="Line 102">
            <a:extLst>
              <a:ext uri="{FF2B5EF4-FFF2-40B4-BE49-F238E27FC236}">
                <a16:creationId xmlns:a16="http://schemas.microsoft.com/office/drawing/2014/main" id="{D5BCD298-6131-45AF-8756-6356FCC19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3801" y="1519696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" name="Line 99">
            <a:extLst>
              <a:ext uri="{FF2B5EF4-FFF2-40B4-BE49-F238E27FC236}">
                <a16:creationId xmlns:a16="http://schemas.microsoft.com/office/drawing/2014/main" id="{AD5EFD81-3E28-42A8-81B7-148A3A754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3801" y="1823892"/>
            <a:ext cx="5048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" name="Line 100">
            <a:extLst>
              <a:ext uri="{FF2B5EF4-FFF2-40B4-BE49-F238E27FC236}">
                <a16:creationId xmlns:a16="http://schemas.microsoft.com/office/drawing/2014/main" id="{00B91663-C0DE-437B-A5DC-EA90092D12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98627" y="1534967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" name="Line 101">
            <a:extLst>
              <a:ext uri="{FF2B5EF4-FFF2-40B4-BE49-F238E27FC236}">
                <a16:creationId xmlns:a16="http://schemas.microsoft.com/office/drawing/2014/main" id="{824E4759-396C-47F7-93AB-3C2987BA7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8626" y="1534967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" name="Line 102">
            <a:extLst>
              <a:ext uri="{FF2B5EF4-FFF2-40B4-BE49-F238E27FC236}">
                <a16:creationId xmlns:a16="http://schemas.microsoft.com/office/drawing/2014/main" id="{43FC77D5-9B53-4CDF-9592-F866D2AC8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3452" y="1534967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" name="Line 99">
            <a:extLst>
              <a:ext uri="{FF2B5EF4-FFF2-40B4-BE49-F238E27FC236}">
                <a16:creationId xmlns:a16="http://schemas.microsoft.com/office/drawing/2014/main" id="{90DFC0E8-6154-4AA3-8ABB-9EEF804005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3450" y="1836063"/>
            <a:ext cx="50165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82" name="Line 100">
            <a:extLst>
              <a:ext uri="{FF2B5EF4-FFF2-40B4-BE49-F238E27FC236}">
                <a16:creationId xmlns:a16="http://schemas.microsoft.com/office/drawing/2014/main" id="{01F325C6-5CB4-4F93-AEF0-F959E561C5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9547" y="1548727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" name="Line 101">
            <a:extLst>
              <a:ext uri="{FF2B5EF4-FFF2-40B4-BE49-F238E27FC236}">
                <a16:creationId xmlns:a16="http://schemas.microsoft.com/office/drawing/2014/main" id="{56A80DE9-15CB-438F-8B3D-86BC9DDB92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9546" y="1546067"/>
            <a:ext cx="520163" cy="26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" name="Line 102">
            <a:extLst>
              <a:ext uri="{FF2B5EF4-FFF2-40B4-BE49-F238E27FC236}">
                <a16:creationId xmlns:a16="http://schemas.microsoft.com/office/drawing/2014/main" id="{DFEBA9F0-37FD-4F59-ACCA-8F519BDF2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3314" y="1548726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" name="Line 113">
            <a:extLst>
              <a:ext uri="{FF2B5EF4-FFF2-40B4-BE49-F238E27FC236}">
                <a16:creationId xmlns:a16="http://schemas.microsoft.com/office/drawing/2014/main" id="{1BDD5E35-1C07-4CA9-881D-0BEBB9984B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6377" y="2341109"/>
            <a:ext cx="8769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" name="Line 114">
            <a:extLst>
              <a:ext uri="{FF2B5EF4-FFF2-40B4-BE49-F238E27FC236}">
                <a16:creationId xmlns:a16="http://schemas.microsoft.com/office/drawing/2014/main" id="{D68A527A-BC3F-4615-B5DB-50A0982D8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6377" y="205218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" name="Line 113">
            <a:extLst>
              <a:ext uri="{FF2B5EF4-FFF2-40B4-BE49-F238E27FC236}">
                <a16:creationId xmlns:a16="http://schemas.microsoft.com/office/drawing/2014/main" id="{6A971CFE-46B3-4498-8F4C-9D34020554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9976" y="2053312"/>
            <a:ext cx="8769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" name="Line 114">
            <a:extLst>
              <a:ext uri="{FF2B5EF4-FFF2-40B4-BE49-F238E27FC236}">
                <a16:creationId xmlns:a16="http://schemas.microsoft.com/office/drawing/2014/main" id="{3848C4DD-5585-46BB-92BA-208AC8F3C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978" y="205331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" name="Line 113">
            <a:extLst>
              <a:ext uri="{FF2B5EF4-FFF2-40B4-BE49-F238E27FC236}">
                <a16:creationId xmlns:a16="http://schemas.microsoft.com/office/drawing/2014/main" id="{F5285534-B21D-4F89-AF5A-0F406DB39F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3578" y="2342240"/>
            <a:ext cx="8769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0" name="Line 114">
            <a:extLst>
              <a:ext uri="{FF2B5EF4-FFF2-40B4-BE49-F238E27FC236}">
                <a16:creationId xmlns:a16="http://schemas.microsoft.com/office/drawing/2014/main" id="{CF90FA58-901B-4A98-8D9B-7D4656122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3578" y="205331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" name="Line 113">
            <a:extLst>
              <a:ext uri="{FF2B5EF4-FFF2-40B4-BE49-F238E27FC236}">
                <a16:creationId xmlns:a16="http://schemas.microsoft.com/office/drawing/2014/main" id="{5D4C9EA2-9477-4013-9D27-7155C8CCF6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4646" y="2052181"/>
            <a:ext cx="9391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2" name="Line 114">
            <a:extLst>
              <a:ext uri="{FF2B5EF4-FFF2-40B4-BE49-F238E27FC236}">
                <a16:creationId xmlns:a16="http://schemas.microsoft.com/office/drawing/2014/main" id="{EAC03EA4-AA81-4EFD-B479-4413AA022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4648" y="205218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" name="Line 113">
            <a:extLst>
              <a:ext uri="{FF2B5EF4-FFF2-40B4-BE49-F238E27FC236}">
                <a16:creationId xmlns:a16="http://schemas.microsoft.com/office/drawing/2014/main" id="{827D4415-9466-4D6D-8C15-E31960B249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3801" y="2341106"/>
            <a:ext cx="10096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" name="Line 114">
            <a:extLst>
              <a:ext uri="{FF2B5EF4-FFF2-40B4-BE49-F238E27FC236}">
                <a16:creationId xmlns:a16="http://schemas.microsoft.com/office/drawing/2014/main" id="{1E6C791B-C790-47C0-AC58-91987C12F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3801" y="205218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97" name="Line 113">
            <a:extLst>
              <a:ext uri="{FF2B5EF4-FFF2-40B4-BE49-F238E27FC236}">
                <a16:creationId xmlns:a16="http://schemas.microsoft.com/office/drawing/2014/main" id="{7C5954E4-B511-44E6-A6A5-551BBFD6AA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3450" y="2052181"/>
            <a:ext cx="10162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9" name="Line 114">
            <a:extLst>
              <a:ext uri="{FF2B5EF4-FFF2-40B4-BE49-F238E27FC236}">
                <a16:creationId xmlns:a16="http://schemas.microsoft.com/office/drawing/2014/main" id="{E5564990-8FEF-4B41-B64C-35C34C298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3314" y="205218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0" name="Line 114">
            <a:extLst>
              <a:ext uri="{FF2B5EF4-FFF2-40B4-BE49-F238E27FC236}">
                <a16:creationId xmlns:a16="http://schemas.microsoft.com/office/drawing/2014/main" id="{A935C1E2-B396-4D61-885C-C92B8BB37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3450" y="205218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1" name="Line 85">
            <a:extLst>
              <a:ext uri="{FF2B5EF4-FFF2-40B4-BE49-F238E27FC236}">
                <a16:creationId xmlns:a16="http://schemas.microsoft.com/office/drawing/2014/main" id="{81E29F73-7FFF-4317-B927-C1D13ECCC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2277" y="1326904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" name="Line 85">
            <a:extLst>
              <a:ext uri="{FF2B5EF4-FFF2-40B4-BE49-F238E27FC236}">
                <a16:creationId xmlns:a16="http://schemas.microsoft.com/office/drawing/2014/main" id="{22800202-DC00-4AE3-912B-A1D664071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0477" y="1326904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" name="Line 85">
            <a:extLst>
              <a:ext uri="{FF2B5EF4-FFF2-40B4-BE49-F238E27FC236}">
                <a16:creationId xmlns:a16="http://schemas.microsoft.com/office/drawing/2014/main" id="{C9A8DB8F-6E2E-4C11-B838-7FFD8E08E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4077" y="1326904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" name="Line 85">
            <a:extLst>
              <a:ext uri="{FF2B5EF4-FFF2-40B4-BE49-F238E27FC236}">
                <a16:creationId xmlns:a16="http://schemas.microsoft.com/office/drawing/2014/main" id="{CA190B65-985F-4A0E-84B1-F1529CCF0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7465" y="1342703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" name="Line 125">
            <a:extLst>
              <a:ext uri="{FF2B5EF4-FFF2-40B4-BE49-F238E27FC236}">
                <a16:creationId xmlns:a16="http://schemas.microsoft.com/office/drawing/2014/main" id="{1C368FEE-51FF-4F4C-BEE6-442339E2CD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8677" y="2739639"/>
            <a:ext cx="4302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" name="Line 125">
            <a:extLst>
              <a:ext uri="{FF2B5EF4-FFF2-40B4-BE49-F238E27FC236}">
                <a16:creationId xmlns:a16="http://schemas.microsoft.com/office/drawing/2014/main" id="{74B7E899-224E-4EDB-8004-FDA29775A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5135" y="3053397"/>
            <a:ext cx="4534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" name="Line 114">
            <a:extLst>
              <a:ext uri="{FF2B5EF4-FFF2-40B4-BE49-F238E27FC236}">
                <a16:creationId xmlns:a16="http://schemas.microsoft.com/office/drawing/2014/main" id="{5A6764A1-EC43-4968-9824-BCAB7D363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8677" y="274010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" name="Line 114">
            <a:extLst>
              <a:ext uri="{FF2B5EF4-FFF2-40B4-BE49-F238E27FC236}">
                <a16:creationId xmlns:a16="http://schemas.microsoft.com/office/drawing/2014/main" id="{4120892A-1324-499D-9843-9567796C6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8885" y="274010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" name="Line 125">
            <a:extLst>
              <a:ext uri="{FF2B5EF4-FFF2-40B4-BE49-F238E27FC236}">
                <a16:creationId xmlns:a16="http://schemas.microsoft.com/office/drawing/2014/main" id="{97224E1D-50E1-424D-B747-A12057BEA1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83869" y="2739639"/>
            <a:ext cx="4302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" name="Line 125">
            <a:extLst>
              <a:ext uri="{FF2B5EF4-FFF2-40B4-BE49-F238E27FC236}">
                <a16:creationId xmlns:a16="http://schemas.microsoft.com/office/drawing/2014/main" id="{81306534-AF1A-4099-821F-3DBF7B97FC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17261" y="3069348"/>
            <a:ext cx="4302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" name="Line 125">
            <a:extLst>
              <a:ext uri="{FF2B5EF4-FFF2-40B4-BE49-F238E27FC236}">
                <a16:creationId xmlns:a16="http://schemas.microsoft.com/office/drawing/2014/main" id="{529A0E0D-C526-4258-A8D3-9AB3F2425F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7469" y="2755590"/>
            <a:ext cx="4302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" name="Line 125">
            <a:extLst>
              <a:ext uri="{FF2B5EF4-FFF2-40B4-BE49-F238E27FC236}">
                <a16:creationId xmlns:a16="http://schemas.microsoft.com/office/drawing/2014/main" id="{926A692A-BEEF-49B2-897D-91847E1DE8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3927" y="3069348"/>
            <a:ext cx="4534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" name="Line 114">
            <a:extLst>
              <a:ext uri="{FF2B5EF4-FFF2-40B4-BE49-F238E27FC236}">
                <a16:creationId xmlns:a16="http://schemas.microsoft.com/office/drawing/2014/main" id="{5A2C0F6C-E2DB-412C-9EF6-6134518D6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7469" y="2756052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" name="Line 114">
            <a:extLst>
              <a:ext uri="{FF2B5EF4-FFF2-40B4-BE49-F238E27FC236}">
                <a16:creationId xmlns:a16="http://schemas.microsoft.com/office/drawing/2014/main" id="{FA0126EA-7433-4A22-A0F6-A75F9F169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7677" y="2764471"/>
            <a:ext cx="0" cy="3048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" name="Line 114">
            <a:extLst>
              <a:ext uri="{FF2B5EF4-FFF2-40B4-BE49-F238E27FC236}">
                <a16:creationId xmlns:a16="http://schemas.microsoft.com/office/drawing/2014/main" id="{43C72288-C48F-4DB2-A07A-CFE6E215C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2277" y="2764472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" name="Line 114">
            <a:extLst>
              <a:ext uri="{FF2B5EF4-FFF2-40B4-BE49-F238E27FC236}">
                <a16:creationId xmlns:a16="http://schemas.microsoft.com/office/drawing/2014/main" id="{14A28C3C-277D-4B0B-81A8-F1633D255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4077" y="275559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" name="Line 89">
            <a:extLst>
              <a:ext uri="{FF2B5EF4-FFF2-40B4-BE49-F238E27FC236}">
                <a16:creationId xmlns:a16="http://schemas.microsoft.com/office/drawing/2014/main" id="{2D3F6BA0-B4D3-45B4-AB97-88E3428F4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7677" y="1326904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" name="Line 125">
            <a:extLst>
              <a:ext uri="{FF2B5EF4-FFF2-40B4-BE49-F238E27FC236}">
                <a16:creationId xmlns:a16="http://schemas.microsoft.com/office/drawing/2014/main" id="{8AAA8A47-E10D-4364-B4ED-4DBBA55F7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3905" y="3743665"/>
            <a:ext cx="6419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" name="Line 125">
            <a:extLst>
              <a:ext uri="{FF2B5EF4-FFF2-40B4-BE49-F238E27FC236}">
                <a16:creationId xmlns:a16="http://schemas.microsoft.com/office/drawing/2014/main" id="{6684562F-4EA0-4524-9759-1A4180F0EC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5821" y="3429000"/>
            <a:ext cx="2269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" name="Line 114">
            <a:extLst>
              <a:ext uri="{FF2B5EF4-FFF2-40B4-BE49-F238E27FC236}">
                <a16:creationId xmlns:a16="http://schemas.microsoft.com/office/drawing/2014/main" id="{9F02A9E7-4841-409E-A47C-89C7FE042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285" y="344336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" name="Line 114">
            <a:extLst>
              <a:ext uri="{FF2B5EF4-FFF2-40B4-BE49-F238E27FC236}">
                <a16:creationId xmlns:a16="http://schemas.microsoft.com/office/drawing/2014/main" id="{918B913D-A20C-40AA-BEE3-4E2019C06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2775" y="3429000"/>
            <a:ext cx="0" cy="3146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" name="Line 125">
            <a:extLst>
              <a:ext uri="{FF2B5EF4-FFF2-40B4-BE49-F238E27FC236}">
                <a16:creationId xmlns:a16="http://schemas.microsoft.com/office/drawing/2014/main" id="{71998AE8-3945-4A15-9C81-94BE6F36F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2775" y="3750015"/>
            <a:ext cx="216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" name="Line 125">
            <a:extLst>
              <a:ext uri="{FF2B5EF4-FFF2-40B4-BE49-F238E27FC236}">
                <a16:creationId xmlns:a16="http://schemas.microsoft.com/office/drawing/2014/main" id="{A56B8AE3-C00F-4EFE-A283-AAFBF52A68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7623" y="3429000"/>
            <a:ext cx="2269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" name="Line 114">
            <a:extLst>
              <a:ext uri="{FF2B5EF4-FFF2-40B4-BE49-F238E27FC236}">
                <a16:creationId xmlns:a16="http://schemas.microsoft.com/office/drawing/2014/main" id="{3D29AB99-B147-4D19-8050-0B2D3ADD2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8677" y="3429000"/>
            <a:ext cx="0" cy="3146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" name="Line 114">
            <a:extLst>
              <a:ext uri="{FF2B5EF4-FFF2-40B4-BE49-F238E27FC236}">
                <a16:creationId xmlns:a16="http://schemas.microsoft.com/office/drawing/2014/main" id="{F08A8177-98BF-4630-ADB5-7849EF4E0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2339" y="3443364"/>
            <a:ext cx="0" cy="3146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" name="Line 125">
            <a:extLst>
              <a:ext uri="{FF2B5EF4-FFF2-40B4-BE49-F238E27FC236}">
                <a16:creationId xmlns:a16="http://schemas.microsoft.com/office/drawing/2014/main" id="{ECD4668C-7429-431D-9EF6-6D26C0E53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0361" y="3758029"/>
            <a:ext cx="4260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" name="Line 125">
            <a:extLst>
              <a:ext uri="{FF2B5EF4-FFF2-40B4-BE49-F238E27FC236}">
                <a16:creationId xmlns:a16="http://schemas.microsoft.com/office/drawing/2014/main" id="{11216AAE-4E4F-44D3-86DA-36CADF49B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3631" y="3757952"/>
            <a:ext cx="6419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" name="Line 125">
            <a:extLst>
              <a:ext uri="{FF2B5EF4-FFF2-40B4-BE49-F238E27FC236}">
                <a16:creationId xmlns:a16="http://schemas.microsoft.com/office/drawing/2014/main" id="{E5D7312C-298A-4F42-B97D-3AEAD786F1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547" y="3443287"/>
            <a:ext cx="2269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" name="Line 114">
            <a:extLst>
              <a:ext uri="{FF2B5EF4-FFF2-40B4-BE49-F238E27FC236}">
                <a16:creationId xmlns:a16="http://schemas.microsoft.com/office/drawing/2014/main" id="{61C00B58-DAE8-4A00-AA35-59F9F7E5E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5011" y="345765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" name="Line 114">
            <a:extLst>
              <a:ext uri="{FF2B5EF4-FFF2-40B4-BE49-F238E27FC236}">
                <a16:creationId xmlns:a16="http://schemas.microsoft.com/office/drawing/2014/main" id="{0C4CBDDB-660A-4D2B-8E51-11B072602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501" y="3443287"/>
            <a:ext cx="0" cy="3146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" name="Line 125">
            <a:extLst>
              <a:ext uri="{FF2B5EF4-FFF2-40B4-BE49-F238E27FC236}">
                <a16:creationId xmlns:a16="http://schemas.microsoft.com/office/drawing/2014/main" id="{01112868-0165-43B6-96A0-CB2B88A92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2501" y="3764302"/>
            <a:ext cx="216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" name="Line 125">
            <a:extLst>
              <a:ext uri="{FF2B5EF4-FFF2-40B4-BE49-F238E27FC236}">
                <a16:creationId xmlns:a16="http://schemas.microsoft.com/office/drawing/2014/main" id="{F91B5BDC-474D-4369-AF91-CC8A60357E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7349" y="3443287"/>
            <a:ext cx="2269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" name="Line 114">
            <a:extLst>
              <a:ext uri="{FF2B5EF4-FFF2-40B4-BE49-F238E27FC236}">
                <a16:creationId xmlns:a16="http://schemas.microsoft.com/office/drawing/2014/main" id="{1FD00A53-CCA5-4D19-BA63-4610054AC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403" y="3443287"/>
            <a:ext cx="0" cy="3146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" name="Line 114">
            <a:extLst>
              <a:ext uri="{FF2B5EF4-FFF2-40B4-BE49-F238E27FC236}">
                <a16:creationId xmlns:a16="http://schemas.microsoft.com/office/drawing/2014/main" id="{69D50D95-EB1E-4B28-AE54-BECA1E372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2065" y="3457651"/>
            <a:ext cx="0" cy="3146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" name="Line 125">
            <a:extLst>
              <a:ext uri="{FF2B5EF4-FFF2-40B4-BE49-F238E27FC236}">
                <a16:creationId xmlns:a16="http://schemas.microsoft.com/office/drawing/2014/main" id="{E6E8D60D-C903-49C7-9BC6-F4C4143B6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087" y="3772316"/>
            <a:ext cx="4260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37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9690C9-CE01-4F9F-B328-6225A8ECA76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638106"/>
            <a:ext cx="8001000" cy="5381694"/>
          </a:xfrm>
        </p:spPr>
        <p:txBody>
          <a:bodyPr/>
          <a:lstStyle/>
          <a:p>
            <a:r>
              <a:rPr kumimoji="1"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思考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-457200">
              <a:spcBef>
                <a:spcPts val="750"/>
              </a:spcBef>
            </a:pPr>
            <a:endParaRPr lang="en-US" altLang="zh-CN" sz="2000" dirty="0"/>
          </a:p>
          <a:p>
            <a:pPr marL="457200" lvl="1" indent="-457200">
              <a:spcBef>
                <a:spcPts val="750"/>
              </a:spcBef>
            </a:pPr>
            <a:r>
              <a:rPr lang="zh-CN" altLang="en-US" sz="2000" dirty="0"/>
              <a:t>设计</a:t>
            </a:r>
            <a:r>
              <a:rPr lang="en-US" altLang="zh-CN" sz="2000" dirty="0"/>
              <a:t>4-16</a:t>
            </a:r>
            <a:r>
              <a:rPr lang="zh-CN" altLang="en-US" sz="2000" dirty="0"/>
              <a:t>译码器</a:t>
            </a:r>
            <a:endParaRPr lang="en-US" altLang="zh-CN" sz="2000" dirty="0"/>
          </a:p>
          <a:p>
            <a:pPr marL="457200" lvl="1" indent="-457200">
              <a:spcBef>
                <a:spcPts val="750"/>
              </a:spcBef>
            </a:pPr>
            <a:r>
              <a:rPr lang="zh-CN" altLang="en-US" sz="2000" dirty="0"/>
              <a:t>全加减器</a:t>
            </a:r>
            <a:endParaRPr lang="en-US" altLang="zh-CN" sz="2000" dirty="0"/>
          </a:p>
          <a:p>
            <a:pPr marL="457200" lvl="1" indent="-457200">
              <a:spcBef>
                <a:spcPts val="750"/>
              </a:spcBef>
            </a:pPr>
            <a:r>
              <a:rPr lang="zh-CN" altLang="en-US" sz="2000" dirty="0"/>
              <a:t>门电路实现</a:t>
            </a:r>
            <a:endParaRPr lang="en-US" altLang="zh-CN" sz="2000" dirty="0"/>
          </a:p>
          <a:p>
            <a:pPr marL="457200" lvl="1" indent="-457200">
              <a:spcBef>
                <a:spcPts val="750"/>
              </a:spcBef>
            </a:pPr>
            <a:r>
              <a:rPr lang="zh-CN" altLang="en-US" sz="2000" dirty="0"/>
              <a:t>消除毛刺</a:t>
            </a:r>
          </a:p>
        </p:txBody>
      </p:sp>
    </p:spTree>
    <p:extLst>
      <p:ext uri="{BB962C8B-B14F-4D97-AF65-F5344CB8AC3E}">
        <p14:creationId xmlns:p14="http://schemas.microsoft.com/office/powerpoint/2010/main" val="245142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340</Words>
  <Application>Microsoft Office PowerPoint</Application>
  <PresentationFormat>全屏显示(4:3)</PresentationFormat>
  <Paragraphs>90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等线</vt:lpstr>
      <vt:lpstr>等线 Light</vt:lpstr>
      <vt:lpstr>黑体</vt:lpstr>
      <vt:lpstr>华文彩云</vt:lpstr>
      <vt:lpstr>Arial</vt:lpstr>
      <vt:lpstr>Cambria Math</vt:lpstr>
      <vt:lpstr>Tahoma</vt:lpstr>
      <vt:lpstr>Times New Roman</vt:lpstr>
      <vt:lpstr>Wingdings</vt:lpstr>
      <vt:lpstr>Office 主题​​</vt:lpstr>
      <vt:lpstr>Blueprint</vt:lpstr>
      <vt:lpstr>Equation</vt:lpstr>
      <vt:lpstr>PowerPoint 演示文稿</vt:lpstr>
      <vt:lpstr>实验5 译码器电路原理与应用</vt:lpstr>
      <vt:lpstr>PowerPoint 演示文稿</vt:lpstr>
      <vt:lpstr>例：利用译码器实现组合逻辑</vt:lpstr>
      <vt:lpstr>PowerPoint 演示文稿</vt:lpstr>
      <vt:lpstr>PowerPoint 演示文稿</vt:lpstr>
      <vt:lpstr>AU（算术单元）设计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黄倩怡</dc:creator>
  <cp:lastModifiedBy>倩怡 黄</cp:lastModifiedBy>
  <cp:revision>27</cp:revision>
  <dcterms:created xsi:type="dcterms:W3CDTF">2024-04-01T13:50:15Z</dcterms:created>
  <dcterms:modified xsi:type="dcterms:W3CDTF">2025-04-24T09:58:03Z</dcterms:modified>
</cp:coreProperties>
</file>