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</p:sldMasterIdLst>
  <p:notesMasterIdLst>
    <p:notesMasterId r:id="rId20"/>
  </p:notesMasterIdLst>
  <p:handoutMasterIdLst>
    <p:handoutMasterId r:id="rId21"/>
  </p:handoutMasterIdLst>
  <p:sldIdLst>
    <p:sldId id="548" r:id="rId4"/>
    <p:sldId id="670" r:id="rId5"/>
    <p:sldId id="672" r:id="rId6"/>
    <p:sldId id="673" r:id="rId7"/>
    <p:sldId id="674" r:id="rId8"/>
    <p:sldId id="426" r:id="rId9"/>
    <p:sldId id="669" r:id="rId10"/>
    <p:sldId id="427" r:id="rId11"/>
    <p:sldId id="428" r:id="rId12"/>
    <p:sldId id="429" r:id="rId13"/>
    <p:sldId id="430" r:id="rId14"/>
    <p:sldId id="666" r:id="rId15"/>
    <p:sldId id="667" r:id="rId16"/>
    <p:sldId id="433" r:id="rId17"/>
    <p:sldId id="671" r:id="rId18"/>
    <p:sldId id="633" r:id="rId19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0051C"/>
    <a:srgbClr val="000000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85839" autoAdjust="0"/>
  </p:normalViewPr>
  <p:slideViewPr>
    <p:cSldViewPr snapToGrid="0">
      <p:cViewPr varScale="1">
        <p:scale>
          <a:sx n="106" d="100"/>
          <a:sy n="106" d="100"/>
        </p:scale>
        <p:origin x="384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A43C724-BAAA-481A-B440-4513D4E4F981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2025/06/13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6/13/2025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kumimoji="1" lang="zh-CN" altLang="en-US" sz="5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计算机学院</a:t>
            </a:r>
            <a:endParaRPr lang="en-US" altLang="zh-CN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5000"/>
              </a:lnSpc>
              <a:defRPr/>
            </a:pPr>
            <a:r>
              <a:rPr kumimoji="1"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</a:p>
          <a:p>
            <a:pPr algn="ctr">
              <a:lnSpc>
                <a:spcPct val="135000"/>
              </a:lnSpc>
              <a:defRPr/>
            </a:pPr>
            <a:r>
              <a:rPr kumimoji="1" lang="zh-CN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kumimoji="1" lang="en-US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24-2025</a:t>
            </a: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学年第二学期</a:t>
            </a:r>
            <a:endParaRPr kumimoji="1"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Group 2">
            <a:extLst>
              <a:ext uri="{FF2B5EF4-FFF2-40B4-BE49-F238E27FC236}">
                <a16:creationId xmlns:a16="http://schemas.microsoft.com/office/drawing/2014/main" id="{72B5EE99-CDF1-43C6-9C6D-F66F82A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22047"/>
              </p:ext>
            </p:extLst>
          </p:nvPr>
        </p:nvGraphicFramePr>
        <p:xfrm>
          <a:off x="179388" y="498475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9160" name="Line 72">
            <a:extLst>
              <a:ext uri="{FF2B5EF4-FFF2-40B4-BE49-F238E27FC236}">
                <a16:creationId xmlns:a16="http://schemas.microsoft.com/office/drawing/2014/main" id="{0A7EDCF1-2B9C-4EA0-BFB4-26C043ACC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858838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1" name="Line 73">
            <a:extLst>
              <a:ext uri="{FF2B5EF4-FFF2-40B4-BE49-F238E27FC236}">
                <a16:creationId xmlns:a16="http://schemas.microsoft.com/office/drawing/2014/main" id="{86AE709F-9D5B-410F-8E7A-B3E363215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498475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2" name="Text Box 74">
            <a:extLst>
              <a:ext uri="{FF2B5EF4-FFF2-40B4-BE49-F238E27FC236}">
                <a16:creationId xmlns:a16="http://schemas.microsoft.com/office/drawing/2014/main" id="{9DC6B733-4615-4B68-9EF3-84886B5D0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642938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89163" name="Text Box 75">
            <a:extLst>
              <a:ext uri="{FF2B5EF4-FFF2-40B4-BE49-F238E27FC236}">
                <a16:creationId xmlns:a16="http://schemas.microsoft.com/office/drawing/2014/main" id="{0BD6FEF1-D705-472D-A9A3-4AE32C959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30275"/>
            <a:ext cx="144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/>
              <a:t>S</a:t>
            </a:r>
            <a:endParaRPr lang="en-US" altLang="zh-CN" sz="2000" baseline="30000" dirty="0"/>
          </a:p>
        </p:txBody>
      </p:sp>
      <p:sp>
        <p:nvSpPr>
          <p:cNvPr id="89164" name="Text Box 76">
            <a:extLst>
              <a:ext uri="{FF2B5EF4-FFF2-40B4-BE49-F238E27FC236}">
                <a16:creationId xmlns:a16="http://schemas.microsoft.com/office/drawing/2014/main" id="{7FC2FAD4-9CC1-4289-94E3-113E860E6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294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ED1374-91AE-C53D-0431-D2D95F64E75E}"/>
              </a:ext>
            </a:extLst>
          </p:cNvPr>
          <p:cNvGrpSpPr/>
          <p:nvPr/>
        </p:nvGrpSpPr>
        <p:grpSpPr>
          <a:xfrm>
            <a:off x="2916238" y="4365625"/>
            <a:ext cx="647700" cy="2159000"/>
            <a:chOff x="2916238" y="4365625"/>
            <a:chExt cx="647700" cy="2159000"/>
          </a:xfrm>
        </p:grpSpPr>
        <p:sp>
          <p:nvSpPr>
            <p:cNvPr id="89250" name="Line 78">
              <a:extLst>
                <a:ext uri="{FF2B5EF4-FFF2-40B4-BE49-F238E27FC236}">
                  <a16:creationId xmlns:a16="http://schemas.microsoft.com/office/drawing/2014/main" id="{A7A9305B-C0FE-47C1-BE2B-E726E1460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6524625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1" name="Line 79">
              <a:extLst>
                <a:ext uri="{FF2B5EF4-FFF2-40B4-BE49-F238E27FC236}">
                  <a16:creationId xmlns:a16="http://schemas.microsoft.com/office/drawing/2014/main" id="{2972B7A1-BF19-438C-8A5F-F4DD48564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6237288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2" name="Line 80">
              <a:extLst>
                <a:ext uri="{FF2B5EF4-FFF2-40B4-BE49-F238E27FC236}">
                  <a16:creationId xmlns:a16="http://schemas.microsoft.com/office/drawing/2014/main" id="{5EA28BC1-CEA0-4930-9677-C1E2E0968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5805488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3" name="Line 81">
              <a:extLst>
                <a:ext uri="{FF2B5EF4-FFF2-40B4-BE49-F238E27FC236}">
                  <a16:creationId xmlns:a16="http://schemas.microsoft.com/office/drawing/2014/main" id="{8089DF09-0677-461F-AEDF-DC7C9A290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5084763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4" name="Line 82">
              <a:extLst>
                <a:ext uri="{FF2B5EF4-FFF2-40B4-BE49-F238E27FC236}">
                  <a16:creationId xmlns:a16="http://schemas.microsoft.com/office/drawing/2014/main" id="{A91D0168-2CEB-4209-A5B9-0E1122B96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652963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5" name="Line 83">
              <a:extLst>
                <a:ext uri="{FF2B5EF4-FFF2-40B4-BE49-F238E27FC236}">
                  <a16:creationId xmlns:a16="http://schemas.microsoft.com/office/drawing/2014/main" id="{C1FD730C-B110-49F0-8AE5-BB0D65038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238" y="4365625"/>
              <a:ext cx="64770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256" name="Line 84">
              <a:extLst>
                <a:ext uri="{FF2B5EF4-FFF2-40B4-BE49-F238E27FC236}">
                  <a16:creationId xmlns:a16="http://schemas.microsoft.com/office/drawing/2014/main" id="{ACD9F375-68E0-4B04-9860-A8E7DCD67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3938" y="4365625"/>
              <a:ext cx="0" cy="21590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166" name="Line 85">
            <a:extLst>
              <a:ext uri="{FF2B5EF4-FFF2-40B4-BE49-F238E27FC236}">
                <a16:creationId xmlns:a16="http://schemas.microsoft.com/office/drawing/2014/main" id="{A9CE2DA3-F17B-4DB8-B4AD-948ED50F1A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54451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7" name="Line 86">
            <a:extLst>
              <a:ext uri="{FF2B5EF4-FFF2-40B4-BE49-F238E27FC236}">
                <a16:creationId xmlns:a16="http://schemas.microsoft.com/office/drawing/2014/main" id="{21863797-4A4B-4136-ABA7-030FECBFCD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400526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8" name="Line 87">
            <a:extLst>
              <a:ext uri="{FF2B5EF4-FFF2-40B4-BE49-F238E27FC236}">
                <a16:creationId xmlns:a16="http://schemas.microsoft.com/office/drawing/2014/main" id="{A45DEC3B-1B86-451B-9C86-051C3B836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4005263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69" name="Text Box 88">
            <a:extLst>
              <a:ext uri="{FF2B5EF4-FFF2-40B4-BE49-F238E27FC236}">
                <a16:creationId xmlns:a16="http://schemas.microsoft.com/office/drawing/2014/main" id="{013CBCEA-88DB-4E1A-A1FF-DF291B4A2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2" y="838996"/>
            <a:ext cx="2735262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S8</a:t>
            </a:r>
            <a:r>
              <a:rPr lang="zh-CN" altLang="en-US" sz="2400" dirty="0"/>
              <a:t>、</a:t>
            </a:r>
            <a:r>
              <a:rPr lang="en-US" altLang="zh-CN" sz="2400" dirty="0"/>
              <a:t>S9</a:t>
            </a:r>
            <a:r>
              <a:rPr lang="zh-CN" altLang="en-US" sz="2400" dirty="0"/>
              <a:t>、</a:t>
            </a:r>
            <a:r>
              <a:rPr lang="en-US" altLang="zh-CN" sz="2400" dirty="0"/>
              <a:t>S10</a:t>
            </a:r>
            <a:r>
              <a:rPr lang="zh-CN" altLang="en-US" sz="2400" dirty="0"/>
              <a:t>、</a:t>
            </a:r>
            <a:r>
              <a:rPr lang="en-US" altLang="zh-CN" sz="2400" dirty="0"/>
              <a:t>S12</a:t>
            </a:r>
            <a:r>
              <a:rPr lang="zh-CN" altLang="en-US" sz="2400" dirty="0"/>
              <a:t>、</a:t>
            </a:r>
            <a:r>
              <a:rPr lang="en-US" altLang="zh-CN" sz="2400" dirty="0"/>
              <a:t>S13</a:t>
            </a:r>
            <a:r>
              <a:rPr lang="zh-CN" altLang="en-US" sz="2400" dirty="0"/>
              <a:t>、</a:t>
            </a:r>
            <a:r>
              <a:rPr lang="en-US" altLang="zh-CN" sz="2400" dirty="0"/>
              <a:t>S14</a:t>
            </a:r>
            <a:r>
              <a:rPr lang="zh-CN" altLang="en-US" sz="2400" dirty="0"/>
              <a:t>为等效状态，合并为</a:t>
            </a:r>
            <a:r>
              <a:rPr lang="en-US" altLang="zh-CN" sz="2400" dirty="0"/>
              <a:t>S8</a:t>
            </a:r>
            <a:r>
              <a:rPr lang="zh-CN" altLang="en-US" sz="2400" dirty="0"/>
              <a:t>，在出现这些状态的地方用</a:t>
            </a:r>
            <a:r>
              <a:rPr lang="en-US" altLang="zh-CN" sz="2400" dirty="0"/>
              <a:t>S8</a:t>
            </a:r>
            <a:r>
              <a:rPr lang="zh-CN" altLang="en-US" sz="2400" dirty="0"/>
              <a:t>代替。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S7</a:t>
            </a:r>
            <a:r>
              <a:rPr lang="zh-CN" altLang="en-US" sz="2400" dirty="0"/>
              <a:t>和</a:t>
            </a:r>
            <a:r>
              <a:rPr lang="en-US" altLang="zh-CN" sz="2400" dirty="0"/>
              <a:t>S11</a:t>
            </a:r>
            <a:r>
              <a:rPr lang="zh-CN" altLang="en-US" sz="2400" dirty="0"/>
              <a:t>等效合并后用</a:t>
            </a:r>
            <a:r>
              <a:rPr lang="en-US" altLang="zh-CN" sz="2400" dirty="0"/>
              <a:t>S7</a:t>
            </a:r>
            <a:r>
              <a:rPr lang="zh-CN" altLang="en-US" sz="2400" dirty="0"/>
              <a:t>表示。</a:t>
            </a:r>
          </a:p>
        </p:txBody>
      </p:sp>
      <p:graphicFrame>
        <p:nvGraphicFramePr>
          <p:cNvPr id="206937" name="Group 89">
            <a:extLst>
              <a:ext uri="{FF2B5EF4-FFF2-40B4-BE49-F238E27FC236}">
                <a16:creationId xmlns:a16="http://schemas.microsoft.com/office/drawing/2014/main" id="{C116EBD3-EA82-458A-BFA8-128715910C04}"/>
              </a:ext>
            </a:extLst>
          </p:cNvPr>
          <p:cNvGraphicFramePr>
            <a:graphicFrameLocks noGrp="1"/>
          </p:cNvGraphicFramePr>
          <p:nvPr/>
        </p:nvGraphicFramePr>
        <p:xfrm>
          <a:off x="6227763" y="331788"/>
          <a:ext cx="2736850" cy="6288094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1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07007" name="Line 159">
            <a:extLst>
              <a:ext uri="{FF2B5EF4-FFF2-40B4-BE49-F238E27FC236}">
                <a16:creationId xmlns:a16="http://schemas.microsoft.com/office/drawing/2014/main" id="{6AB98972-39F8-4C1C-986A-55037421F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692150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08" name="Line 160">
            <a:extLst>
              <a:ext uri="{FF2B5EF4-FFF2-40B4-BE49-F238E27FC236}">
                <a16:creationId xmlns:a16="http://schemas.microsoft.com/office/drawing/2014/main" id="{94CF7E49-B3BD-46DF-8C7D-614CFC2E8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331788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09" name="Text Box 161">
            <a:extLst>
              <a:ext uri="{FF2B5EF4-FFF2-40B4-BE49-F238E27FC236}">
                <a16:creationId xmlns:a16="http://schemas.microsoft.com/office/drawing/2014/main" id="{AF783987-2E50-4135-8F4F-1A5607860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76250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207010" name="Text Box 162">
            <a:extLst>
              <a:ext uri="{FF2B5EF4-FFF2-40B4-BE49-F238E27FC236}">
                <a16:creationId xmlns:a16="http://schemas.microsoft.com/office/drawing/2014/main" id="{7BA814EB-3DC5-487B-9F12-A378D775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763588"/>
            <a:ext cx="144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207011" name="Line 163">
            <a:extLst>
              <a:ext uri="{FF2B5EF4-FFF2-40B4-BE49-F238E27FC236}">
                <a16:creationId xmlns:a16="http://schemas.microsoft.com/office/drawing/2014/main" id="{3B26106D-7631-4096-B810-95B02A51E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589588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2" name="Line 164">
            <a:extLst>
              <a:ext uri="{FF2B5EF4-FFF2-40B4-BE49-F238E27FC236}">
                <a16:creationId xmlns:a16="http://schemas.microsoft.com/office/drawing/2014/main" id="{4EAD7837-59C3-4438-9F2E-8D10E342A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94995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3" name="Line 165">
            <a:extLst>
              <a:ext uri="{FF2B5EF4-FFF2-40B4-BE49-F238E27FC236}">
                <a16:creationId xmlns:a16="http://schemas.microsoft.com/office/drawing/2014/main" id="{22693123-1E9F-464C-984A-EBC8968C5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63087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4" name="Line 166">
            <a:extLst>
              <a:ext uri="{FF2B5EF4-FFF2-40B4-BE49-F238E27FC236}">
                <a16:creationId xmlns:a16="http://schemas.microsoft.com/office/drawing/2014/main" id="{CBD58437-6066-47ED-83E2-F324EA5A3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868863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5" name="Line 167">
            <a:extLst>
              <a:ext uri="{FF2B5EF4-FFF2-40B4-BE49-F238E27FC236}">
                <a16:creationId xmlns:a16="http://schemas.microsoft.com/office/drawing/2014/main" id="{2FBF9276-B694-483A-BBCC-835005971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508500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016" name="Line 168">
            <a:extLst>
              <a:ext uri="{FF2B5EF4-FFF2-40B4-BE49-F238E27FC236}">
                <a16:creationId xmlns:a16="http://schemas.microsoft.com/office/drawing/2014/main" id="{1742181A-61FA-4C60-8EF6-B5B0ACD98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5229225"/>
            <a:ext cx="3203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3E50E5-9FDF-4332-822B-3944F76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advTm="12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0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09" grpId="0"/>
      <p:bldP spid="2070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874" name="Group 2">
            <a:extLst>
              <a:ext uri="{FF2B5EF4-FFF2-40B4-BE49-F238E27FC236}">
                <a16:creationId xmlns:a16="http://schemas.microsoft.com/office/drawing/2014/main" id="{AC11667B-A094-40A2-A1E2-BA3FC53E4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27897"/>
              </p:ext>
            </p:extLst>
          </p:nvPr>
        </p:nvGraphicFramePr>
        <p:xfrm>
          <a:off x="468313" y="698727"/>
          <a:ext cx="2736850" cy="4057652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160" name="Line 48">
            <a:extLst>
              <a:ext uri="{FF2B5EF4-FFF2-40B4-BE49-F238E27FC236}">
                <a16:creationId xmlns:a16="http://schemas.microsoft.com/office/drawing/2014/main" id="{5322C73B-9018-4638-B8AC-7B58BB76F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059090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1" name="Line 49">
            <a:extLst>
              <a:ext uri="{FF2B5EF4-FFF2-40B4-BE49-F238E27FC236}">
                <a16:creationId xmlns:a16="http://schemas.microsoft.com/office/drawing/2014/main" id="{0C150358-A484-4B22-8DDE-DDBA7526F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6" y="698727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2" name="Text Box 50">
            <a:extLst>
              <a:ext uri="{FF2B5EF4-FFF2-40B4-BE49-F238E27FC236}">
                <a16:creationId xmlns:a16="http://schemas.microsoft.com/office/drawing/2014/main" id="{AAC4E612-33AF-4A12-9489-5D372A9F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43190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0163" name="Text Box 51">
            <a:extLst>
              <a:ext uri="{FF2B5EF4-FFF2-40B4-BE49-F238E27FC236}">
                <a16:creationId xmlns:a16="http://schemas.microsoft.com/office/drawing/2014/main" id="{C67C2B51-4DD2-4BA9-8809-4C8854A1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130527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0164" name="Line 52">
            <a:extLst>
              <a:ext uri="{FF2B5EF4-FFF2-40B4-BE49-F238E27FC236}">
                <a16:creationId xmlns:a16="http://schemas.microsoft.com/office/drawing/2014/main" id="{D64E382D-7ED2-46CB-8D05-3BBAC20877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6" y="3073627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5" name="Line 53">
            <a:extLst>
              <a:ext uri="{FF2B5EF4-FFF2-40B4-BE49-F238E27FC236}">
                <a16:creationId xmlns:a16="http://schemas.microsoft.com/office/drawing/2014/main" id="{F79FBDD8-BB7D-467D-8837-AD7B7A5A2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3576" y="3794352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6" name="Line 54">
            <a:extLst>
              <a:ext uri="{FF2B5EF4-FFF2-40B4-BE49-F238E27FC236}">
                <a16:creationId xmlns:a16="http://schemas.microsoft.com/office/drawing/2014/main" id="{435F8060-505A-4B13-8862-9028974FD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1" y="3073627"/>
            <a:ext cx="0" cy="7207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7" name="Line 55">
            <a:extLst>
              <a:ext uri="{FF2B5EF4-FFF2-40B4-BE49-F238E27FC236}">
                <a16:creationId xmlns:a16="http://schemas.microsoft.com/office/drawing/2014/main" id="{DEFD64EC-69F6-4FEC-A4FE-0AF05D154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6" y="3507015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8" name="Line 56">
            <a:extLst>
              <a:ext uri="{FF2B5EF4-FFF2-40B4-BE49-F238E27FC236}">
                <a16:creationId xmlns:a16="http://schemas.microsoft.com/office/drawing/2014/main" id="{40356A8D-90CA-4E57-9543-F24215AF5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6" y="2714852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69" name="Line 57">
            <a:extLst>
              <a:ext uri="{FF2B5EF4-FFF2-40B4-BE49-F238E27FC236}">
                <a16:creationId xmlns:a16="http://schemas.microsoft.com/office/drawing/2014/main" id="{9A8AFF1C-F082-48C6-9DDC-4AF4F7A31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2714852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0" name="Text Box 58">
            <a:extLst>
              <a:ext uri="{FF2B5EF4-FFF2-40B4-BE49-F238E27FC236}">
                <a16:creationId xmlns:a16="http://schemas.microsoft.com/office/drawing/2014/main" id="{215EE997-E282-440F-AFC3-51F31587F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5091340"/>
            <a:ext cx="34559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S3</a:t>
            </a:r>
            <a:r>
              <a:rPr lang="zh-CN" altLang="en-US" sz="2400"/>
              <a:t>和</a:t>
            </a:r>
            <a:r>
              <a:rPr lang="en-US" altLang="zh-CN" sz="2400"/>
              <a:t>S5</a:t>
            </a:r>
            <a:r>
              <a:rPr lang="zh-CN" altLang="en-US" sz="2400"/>
              <a:t>等效，合并为</a:t>
            </a:r>
            <a:r>
              <a:rPr lang="en-US" altLang="zh-CN" sz="2400"/>
              <a:t>S3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S4</a:t>
            </a:r>
            <a:r>
              <a:rPr lang="zh-CN" altLang="en-US" sz="2400"/>
              <a:t>和</a:t>
            </a:r>
            <a:r>
              <a:rPr lang="en-US" altLang="zh-CN" sz="2400"/>
              <a:t>S6</a:t>
            </a:r>
            <a:r>
              <a:rPr lang="zh-CN" altLang="en-US" sz="2400"/>
              <a:t>等效，合并为</a:t>
            </a:r>
            <a:r>
              <a:rPr lang="en-US" altLang="zh-CN" sz="2400"/>
              <a:t>S4</a:t>
            </a:r>
          </a:p>
        </p:txBody>
      </p:sp>
      <p:graphicFrame>
        <p:nvGraphicFramePr>
          <p:cNvPr id="207931" name="Group 59">
            <a:extLst>
              <a:ext uri="{FF2B5EF4-FFF2-40B4-BE49-F238E27FC236}">
                <a16:creationId xmlns:a16="http://schemas.microsoft.com/office/drawing/2014/main" id="{45ECA0E5-5F6A-4179-9183-8D5CE4A8E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025"/>
              </p:ext>
            </p:extLst>
          </p:nvPr>
        </p:nvGraphicFramePr>
        <p:xfrm>
          <a:off x="5578474" y="705420"/>
          <a:ext cx="2736850" cy="4057652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0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7977" name="Line 105">
            <a:extLst>
              <a:ext uri="{FF2B5EF4-FFF2-40B4-BE49-F238E27FC236}">
                <a16:creationId xmlns:a16="http://schemas.microsoft.com/office/drawing/2014/main" id="{01261B65-8981-413C-AEEA-5AA4C3B92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474" y="106578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78" name="Line 106">
            <a:extLst>
              <a:ext uri="{FF2B5EF4-FFF2-40B4-BE49-F238E27FC236}">
                <a16:creationId xmlns:a16="http://schemas.microsoft.com/office/drawing/2014/main" id="{C6FE733F-91A0-4552-8046-D4A7C731D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6" y="70542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79" name="Text Box 107">
            <a:extLst>
              <a:ext uri="{FF2B5EF4-FFF2-40B4-BE49-F238E27FC236}">
                <a16:creationId xmlns:a16="http://schemas.microsoft.com/office/drawing/2014/main" id="{EFF8F15D-7858-400C-8F6E-604A6F424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9" y="84988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207980" name="Text Box 108">
            <a:extLst>
              <a:ext uri="{FF2B5EF4-FFF2-40B4-BE49-F238E27FC236}">
                <a16:creationId xmlns:a16="http://schemas.microsoft.com/office/drawing/2014/main" id="{FDC94896-A28A-48B3-BC89-9716CBC5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99" y="113722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207981" name="Line 109">
            <a:extLst>
              <a:ext uri="{FF2B5EF4-FFF2-40B4-BE49-F238E27FC236}">
                <a16:creationId xmlns:a16="http://schemas.microsoft.com/office/drawing/2014/main" id="{622BEDFA-0654-42E1-8A24-8E17C4868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11" y="3513708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82" name="Line 110">
            <a:extLst>
              <a:ext uri="{FF2B5EF4-FFF2-40B4-BE49-F238E27FC236}">
                <a16:creationId xmlns:a16="http://schemas.microsoft.com/office/drawing/2014/main" id="{7FF381CC-9785-4D2A-83C4-FCECE42A0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8111" y="3872483"/>
            <a:ext cx="34925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6C5B29-3593-4B86-9A0E-0D439869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" name="Text Box 76">
            <a:extLst>
              <a:ext uri="{FF2B5EF4-FFF2-40B4-BE49-F238E27FC236}">
                <a16:creationId xmlns:a16="http://schemas.microsoft.com/office/drawing/2014/main" id="{4C601E75-8F96-40B6-A603-CEC3424F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1" y="126436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</p:spTree>
  </p:cSld>
  <p:clrMapOvr>
    <a:masterClrMapping/>
  </p:clrMapOvr>
  <p:transition advTm="124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79" grpId="0"/>
      <p:bldP spid="2079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Group 2">
            <a:extLst>
              <a:ext uri="{FF2B5EF4-FFF2-40B4-BE49-F238E27FC236}">
                <a16:creationId xmlns:a16="http://schemas.microsoft.com/office/drawing/2014/main" id="{ECB55B4B-5BB9-43B1-B406-750B9099C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132008"/>
              </p:ext>
            </p:extLst>
          </p:nvPr>
        </p:nvGraphicFramePr>
        <p:xfrm>
          <a:off x="839676" y="1947862"/>
          <a:ext cx="2736850" cy="3325814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176" name="Line 40">
            <a:extLst>
              <a:ext uri="{FF2B5EF4-FFF2-40B4-BE49-F238E27FC236}">
                <a16:creationId xmlns:a16="http://schemas.microsoft.com/office/drawing/2014/main" id="{2704B9A8-776C-4C8E-AE36-B68768D6D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76" y="2308224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77" name="Line 41">
            <a:extLst>
              <a:ext uri="{FF2B5EF4-FFF2-40B4-BE49-F238E27FC236}">
                <a16:creationId xmlns:a16="http://schemas.microsoft.com/office/drawing/2014/main" id="{59869C79-488E-4B90-8349-AD898E74C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0039" y="1947862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78" name="Text Box 42">
            <a:extLst>
              <a:ext uri="{FF2B5EF4-FFF2-40B4-BE49-F238E27FC236}">
                <a16:creationId xmlns:a16="http://schemas.microsoft.com/office/drawing/2014/main" id="{A1961155-F2A4-49C4-B75A-9541ADE6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01" y="2092324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1179" name="Text Box 43">
            <a:extLst>
              <a:ext uri="{FF2B5EF4-FFF2-40B4-BE49-F238E27FC236}">
                <a16:creationId xmlns:a16="http://schemas.microsoft.com/office/drawing/2014/main" id="{5FE478E7-5F32-433E-B941-3FA7653DD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01" y="2379662"/>
            <a:ext cx="1444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1180" name="Line 44">
            <a:extLst>
              <a:ext uri="{FF2B5EF4-FFF2-40B4-BE49-F238E27FC236}">
                <a16:creationId xmlns:a16="http://schemas.microsoft.com/office/drawing/2014/main" id="{0DFA79CC-3417-4A00-9651-9610229E6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5050" y="3187704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81" name="Line 45">
            <a:extLst>
              <a:ext uri="{FF2B5EF4-FFF2-40B4-BE49-F238E27FC236}">
                <a16:creationId xmlns:a16="http://schemas.microsoft.com/office/drawing/2014/main" id="{E41DC70D-2A23-488C-B8B5-248D45ED08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3462" y="3546479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82" name="Line 46">
            <a:extLst>
              <a:ext uri="{FF2B5EF4-FFF2-40B4-BE49-F238E27FC236}">
                <a16:creationId xmlns:a16="http://schemas.microsoft.com/office/drawing/2014/main" id="{123B39A9-C79A-4957-9247-0C843B65E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3187704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183" name="Text Box 47">
            <a:extLst>
              <a:ext uri="{FF2B5EF4-FFF2-40B4-BE49-F238E27FC236}">
                <a16:creationId xmlns:a16="http://schemas.microsoft.com/office/drawing/2014/main" id="{656558CB-57D6-40EC-B030-B10D3CC7E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14" y="563245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S1</a:t>
            </a:r>
            <a:r>
              <a:rPr lang="zh-CN" altLang="en-US" sz="2400" dirty="0"/>
              <a:t>和</a:t>
            </a:r>
            <a:r>
              <a:rPr lang="en-US" altLang="zh-CN" sz="2400" dirty="0"/>
              <a:t>S2</a:t>
            </a:r>
            <a:r>
              <a:rPr lang="zh-CN" altLang="en-US" sz="2400" dirty="0"/>
              <a:t>等效合并为</a:t>
            </a:r>
            <a:r>
              <a:rPr lang="en-US" altLang="zh-CN" sz="2400" dirty="0"/>
              <a:t>S1</a:t>
            </a:r>
          </a:p>
        </p:txBody>
      </p:sp>
      <p:graphicFrame>
        <p:nvGraphicFramePr>
          <p:cNvPr id="208944" name="Group 48">
            <a:extLst>
              <a:ext uri="{FF2B5EF4-FFF2-40B4-BE49-F238E27FC236}">
                <a16:creationId xmlns:a16="http://schemas.microsoft.com/office/drawing/2014/main" id="{E0D96FAB-4BA2-441D-97FC-852EFF817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3557"/>
              </p:ext>
            </p:extLst>
          </p:nvPr>
        </p:nvGraphicFramePr>
        <p:xfrm>
          <a:off x="5786664" y="1944686"/>
          <a:ext cx="2736850" cy="3325815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8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982" name="Line 86">
            <a:extLst>
              <a:ext uri="{FF2B5EF4-FFF2-40B4-BE49-F238E27FC236}">
                <a16:creationId xmlns:a16="http://schemas.microsoft.com/office/drawing/2014/main" id="{D31008B7-FA50-4433-8B27-2129C5E7F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664" y="2305049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83" name="Line 87">
            <a:extLst>
              <a:ext uri="{FF2B5EF4-FFF2-40B4-BE49-F238E27FC236}">
                <a16:creationId xmlns:a16="http://schemas.microsoft.com/office/drawing/2014/main" id="{AAB25B0D-6EFA-4820-9AB0-D9B7D89C7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7027" y="1944686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84" name="Text Box 88">
            <a:extLst>
              <a:ext uri="{FF2B5EF4-FFF2-40B4-BE49-F238E27FC236}">
                <a16:creationId xmlns:a16="http://schemas.microsoft.com/office/drawing/2014/main" id="{6ED7E7EA-8E2E-4D98-A643-B24907D31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689" y="2089149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208985" name="Text Box 89">
            <a:extLst>
              <a:ext uri="{FF2B5EF4-FFF2-40B4-BE49-F238E27FC236}">
                <a16:creationId xmlns:a16="http://schemas.microsoft.com/office/drawing/2014/main" id="{3953A22A-E5FC-466D-A488-2100665E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689" y="2376486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208986" name="Line 90">
            <a:extLst>
              <a:ext uri="{FF2B5EF4-FFF2-40B4-BE49-F238E27FC236}">
                <a16:creationId xmlns:a16="http://schemas.microsoft.com/office/drawing/2014/main" id="{754E9EFE-9BA8-4FC0-84CF-F83FB9A0C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4864" y="3602036"/>
            <a:ext cx="33845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748B71-F81C-4E87-86E7-34C70087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" name="Text Box 76">
            <a:extLst>
              <a:ext uri="{FF2B5EF4-FFF2-40B4-BE49-F238E27FC236}">
                <a16:creationId xmlns:a16="http://schemas.microsoft.com/office/drawing/2014/main" id="{B587D6A1-C930-6224-6F8C-1D2144F9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414" y="1105693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</p:spTree>
    <p:extLst>
      <p:ext uri="{BB962C8B-B14F-4D97-AF65-F5344CB8AC3E}">
        <p14:creationId xmlns:p14="http://schemas.microsoft.com/office/powerpoint/2010/main" val="336867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0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0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0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84" grpId="0"/>
      <p:bldP spid="2089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Group 2">
            <a:extLst>
              <a:ext uri="{FF2B5EF4-FFF2-40B4-BE49-F238E27FC236}">
                <a16:creationId xmlns:a16="http://schemas.microsoft.com/office/drawing/2014/main" id="{FA318335-CC23-4194-81F1-AC8D8D39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23914"/>
              </p:ext>
            </p:extLst>
          </p:nvPr>
        </p:nvGraphicFramePr>
        <p:xfrm>
          <a:off x="717552" y="209414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196" name="Line 36">
            <a:extLst>
              <a:ext uri="{FF2B5EF4-FFF2-40B4-BE49-F238E27FC236}">
                <a16:creationId xmlns:a16="http://schemas.microsoft.com/office/drawing/2014/main" id="{7046C9DB-1C0F-4122-9B06-286E243C4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2" y="2454503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7" name="Line 37">
            <a:extLst>
              <a:ext uri="{FF2B5EF4-FFF2-40B4-BE49-F238E27FC236}">
                <a16:creationId xmlns:a16="http://schemas.microsoft.com/office/drawing/2014/main" id="{75AB77EC-B89F-43E7-8266-4F34092DD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915" y="209414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98" name="Text Box 38">
            <a:extLst>
              <a:ext uri="{FF2B5EF4-FFF2-40B4-BE49-F238E27FC236}">
                <a16:creationId xmlns:a16="http://schemas.microsoft.com/office/drawing/2014/main" id="{E250E8C5-FA16-4BA2-A21F-627B0A088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7" y="223860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2199" name="Text Box 39">
            <a:extLst>
              <a:ext uri="{FF2B5EF4-FFF2-40B4-BE49-F238E27FC236}">
                <a16:creationId xmlns:a16="http://schemas.microsoft.com/office/drawing/2014/main" id="{16EB0DB3-F1B2-42D0-8641-ABEA598C2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7" y="2525940"/>
            <a:ext cx="1444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2200" name="Text Box 40">
            <a:extLst>
              <a:ext uri="{FF2B5EF4-FFF2-40B4-BE49-F238E27FC236}">
                <a16:creationId xmlns:a16="http://schemas.microsoft.com/office/drawing/2014/main" id="{0D75CFB1-1D1E-4F7B-966B-855D11D6A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1" y="1684224"/>
            <a:ext cx="252095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令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S0=A</a:t>
            </a:r>
            <a:r>
              <a:rPr lang="zh-CN" altLang="en-US" sz="2400" dirty="0"/>
              <a:t>，</a:t>
            </a:r>
            <a:r>
              <a:rPr lang="en-US" altLang="zh-CN" sz="2400" dirty="0"/>
              <a:t>S1=B</a:t>
            </a:r>
            <a:r>
              <a:rPr lang="zh-CN" altLang="en-US" sz="2400" dirty="0"/>
              <a:t>，</a:t>
            </a:r>
            <a:r>
              <a:rPr lang="en-US" altLang="zh-CN" sz="2400" dirty="0"/>
              <a:t>S3=C</a:t>
            </a:r>
            <a:r>
              <a:rPr lang="zh-CN" altLang="en-US" sz="2400" dirty="0"/>
              <a:t>，</a:t>
            </a:r>
            <a:r>
              <a:rPr lang="en-US" altLang="zh-CN" sz="2400" dirty="0"/>
              <a:t>S4=D</a:t>
            </a:r>
            <a:r>
              <a:rPr lang="zh-CN" altLang="en-US" sz="2400" dirty="0"/>
              <a:t>，</a:t>
            </a:r>
            <a:r>
              <a:rPr lang="en-US" altLang="zh-CN" sz="2400" dirty="0"/>
              <a:t>S7=E</a:t>
            </a:r>
            <a:r>
              <a:rPr lang="zh-CN" altLang="en-US" sz="2400" dirty="0"/>
              <a:t>，</a:t>
            </a:r>
            <a:r>
              <a:rPr lang="en-US" altLang="zh-CN" sz="2400" dirty="0"/>
              <a:t>S8=F</a:t>
            </a:r>
          </a:p>
        </p:txBody>
      </p:sp>
      <p:graphicFrame>
        <p:nvGraphicFramePr>
          <p:cNvPr id="209961" name="Group 41">
            <a:extLst>
              <a:ext uri="{FF2B5EF4-FFF2-40B4-BE49-F238E27FC236}">
                <a16:creationId xmlns:a16="http://schemas.microsoft.com/office/drawing/2014/main" id="{27742036-3B8C-4DCE-A661-EFBA74173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79041"/>
              </p:ext>
            </p:extLst>
          </p:nvPr>
        </p:nvGraphicFramePr>
        <p:xfrm>
          <a:off x="6011863" y="209414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235" name="Line 75">
            <a:extLst>
              <a:ext uri="{FF2B5EF4-FFF2-40B4-BE49-F238E27FC236}">
                <a16:creationId xmlns:a16="http://schemas.microsoft.com/office/drawing/2014/main" id="{9ADCAB53-2B38-4884-A7DB-E9CF43086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45450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6" name="Line 76">
            <a:extLst>
              <a:ext uri="{FF2B5EF4-FFF2-40B4-BE49-F238E27FC236}">
                <a16:creationId xmlns:a16="http://schemas.microsoft.com/office/drawing/2014/main" id="{A18C190C-5708-47D5-949A-3A532A983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09414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7" name="Text Box 77">
            <a:extLst>
              <a:ext uri="{FF2B5EF4-FFF2-40B4-BE49-F238E27FC236}">
                <a16:creationId xmlns:a16="http://schemas.microsoft.com/office/drawing/2014/main" id="{1D5152FF-E2EA-4B24-93E4-354BD527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23860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92238" name="Text Box 78">
            <a:extLst>
              <a:ext uri="{FF2B5EF4-FFF2-40B4-BE49-F238E27FC236}">
                <a16:creationId xmlns:a16="http://schemas.microsoft.com/office/drawing/2014/main" id="{C20C39BD-82A1-4265-84EF-9A6E66762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52594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endParaRPr lang="en-US" altLang="zh-CN" sz="1800" baseline="30000" dirty="0"/>
          </a:p>
        </p:txBody>
      </p:sp>
      <p:sp>
        <p:nvSpPr>
          <p:cNvPr id="92239" name="AutoShape 79">
            <a:extLst>
              <a:ext uri="{FF2B5EF4-FFF2-40B4-BE49-F238E27FC236}">
                <a16:creationId xmlns:a16="http://schemas.microsoft.com/office/drawing/2014/main" id="{D7B9BD45-0138-4264-8C6A-A5F993EE8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4" y="3307443"/>
            <a:ext cx="2447925" cy="576263"/>
          </a:xfrm>
          <a:prstGeom prst="rightArrow">
            <a:avLst>
              <a:gd name="adj1" fmla="val 50000"/>
              <a:gd name="adj2" fmla="val 1061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B39B4E-28F8-42CF-BAC2-D317ADDE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Text Box 76">
            <a:extLst>
              <a:ext uri="{FF2B5EF4-FFF2-40B4-BE49-F238E27FC236}">
                <a16:creationId xmlns:a16="http://schemas.microsoft.com/office/drawing/2014/main" id="{F95929F1-D273-2D43-982D-2EF805847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44" y="990601"/>
            <a:ext cx="482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、状态化简（找出等效状态合并）</a:t>
            </a:r>
          </a:p>
        </p:txBody>
      </p:sp>
    </p:spTree>
    <p:extLst>
      <p:ext uri="{BB962C8B-B14F-4D97-AF65-F5344CB8AC3E}">
        <p14:creationId xmlns:p14="http://schemas.microsoft.com/office/powerpoint/2010/main" val="28801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A8FB713-0216-4EFC-885B-40BA26D8D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03275"/>
            <a:ext cx="8496300" cy="647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、状态分配</a:t>
            </a:r>
          </a:p>
        </p:txBody>
      </p:sp>
      <p:grpSp>
        <p:nvGrpSpPr>
          <p:cNvPr id="93187" name="Group 3">
            <a:extLst>
              <a:ext uri="{FF2B5EF4-FFF2-40B4-BE49-F238E27FC236}">
                <a16:creationId xmlns:a16="http://schemas.microsoft.com/office/drawing/2014/main" id="{BE78C1D3-09AC-4E89-B0EE-88E9B0A090B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560059"/>
            <a:ext cx="3743325" cy="1568450"/>
            <a:chOff x="316" y="638"/>
            <a:chExt cx="2358" cy="988"/>
          </a:xfrm>
        </p:grpSpPr>
        <p:sp>
          <p:nvSpPr>
            <p:cNvPr id="93265" name="Rectangle 4">
              <a:extLst>
                <a:ext uri="{FF2B5EF4-FFF2-40B4-BE49-F238E27FC236}">
                  <a16:creationId xmlns:a16="http://schemas.microsoft.com/office/drawing/2014/main" id="{4362CBEA-FBF2-4357-B398-570482A5B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X</a:t>
              </a:r>
            </a:p>
          </p:txBody>
        </p:sp>
        <p:sp>
          <p:nvSpPr>
            <p:cNvPr id="93266" name="Rectangle 5">
              <a:extLst>
                <a:ext uri="{FF2B5EF4-FFF2-40B4-BE49-F238E27FC236}">
                  <a16:creationId xmlns:a16="http://schemas.microsoft.com/office/drawing/2014/main" id="{347442B2-F068-4D47-ABE9-425EDEFF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13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X</a:t>
              </a:r>
            </a:p>
          </p:txBody>
        </p:sp>
        <p:sp>
          <p:nvSpPr>
            <p:cNvPr id="93267" name="Rectangle 6">
              <a:extLst>
                <a:ext uri="{FF2B5EF4-FFF2-40B4-BE49-F238E27FC236}">
                  <a16:creationId xmlns:a16="http://schemas.microsoft.com/office/drawing/2014/main" id="{1EB49934-9ADD-49B4-A456-19B897CFD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326"/>
              <a:ext cx="4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E</a:t>
              </a:r>
            </a:p>
          </p:txBody>
        </p:sp>
        <p:sp>
          <p:nvSpPr>
            <p:cNvPr id="93268" name="Rectangle 7">
              <a:extLst>
                <a:ext uri="{FF2B5EF4-FFF2-40B4-BE49-F238E27FC236}">
                  <a16:creationId xmlns:a16="http://schemas.microsoft.com/office/drawing/2014/main" id="{2BD6DF1F-C9E0-4F10-A333-57769802F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3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F</a:t>
              </a:r>
            </a:p>
          </p:txBody>
        </p:sp>
        <p:sp>
          <p:nvSpPr>
            <p:cNvPr id="93269" name="Rectangle 8">
              <a:extLst>
                <a:ext uri="{FF2B5EF4-FFF2-40B4-BE49-F238E27FC236}">
                  <a16:creationId xmlns:a16="http://schemas.microsoft.com/office/drawing/2014/main" id="{D66CED7E-77F8-4165-AE2C-25DBC492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B</a:t>
              </a:r>
            </a:p>
          </p:txBody>
        </p:sp>
        <p:sp>
          <p:nvSpPr>
            <p:cNvPr id="93270" name="Rectangle 9">
              <a:extLst>
                <a:ext uri="{FF2B5EF4-FFF2-40B4-BE49-F238E27FC236}">
                  <a16:creationId xmlns:a16="http://schemas.microsoft.com/office/drawing/2014/main" id="{6EA34B77-E649-4D1A-AFD2-9659A1E0D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1026"/>
              <a:ext cx="4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C</a:t>
              </a:r>
            </a:p>
          </p:txBody>
        </p:sp>
        <p:sp>
          <p:nvSpPr>
            <p:cNvPr id="93271" name="Rectangle 10">
              <a:extLst>
                <a:ext uri="{FF2B5EF4-FFF2-40B4-BE49-F238E27FC236}">
                  <a16:creationId xmlns:a16="http://schemas.microsoft.com/office/drawing/2014/main" id="{F42AE196-D2F7-4E98-9A8D-0041D671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026"/>
              <a:ext cx="158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D</a:t>
              </a:r>
            </a:p>
          </p:txBody>
        </p:sp>
        <p:sp>
          <p:nvSpPr>
            <p:cNvPr id="93272" name="Rectangle 11">
              <a:extLst>
                <a:ext uri="{FF2B5EF4-FFF2-40B4-BE49-F238E27FC236}">
                  <a16:creationId xmlns:a16="http://schemas.microsoft.com/office/drawing/2014/main" id="{19124C53-E2ED-40C4-825B-E855BED5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026"/>
              <a:ext cx="46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1800" dirty="0"/>
                <a:t>A</a:t>
              </a:r>
            </a:p>
          </p:txBody>
        </p:sp>
        <p:sp>
          <p:nvSpPr>
            <p:cNvPr id="93273" name="Line 12">
              <a:extLst>
                <a:ext uri="{FF2B5EF4-FFF2-40B4-BE49-F238E27FC236}">
                  <a16:creationId xmlns:a16="http://schemas.microsoft.com/office/drawing/2014/main" id="{41F39001-164E-4BD1-ADBC-069207DE5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026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4" name="Line 13">
              <a:extLst>
                <a:ext uri="{FF2B5EF4-FFF2-40B4-BE49-F238E27FC236}">
                  <a16:creationId xmlns:a16="http://schemas.microsoft.com/office/drawing/2014/main" id="{AA7A7102-D634-494F-A549-59F307C1A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326"/>
              <a:ext cx="18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5" name="Line 14">
              <a:extLst>
                <a:ext uri="{FF2B5EF4-FFF2-40B4-BE49-F238E27FC236}">
                  <a16:creationId xmlns:a16="http://schemas.microsoft.com/office/drawing/2014/main" id="{9D1DB12F-49C0-4B15-807E-2AE1273D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1590"/>
              <a:ext cx="184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6" name="Line 15">
              <a:extLst>
                <a:ext uri="{FF2B5EF4-FFF2-40B4-BE49-F238E27FC236}">
                  <a16:creationId xmlns:a16="http://schemas.microsoft.com/office/drawing/2014/main" id="{F6E7B06F-29F7-42CF-9213-6DE641230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1026"/>
              <a:ext cx="0" cy="5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7" name="Line 16">
              <a:extLst>
                <a:ext uri="{FF2B5EF4-FFF2-40B4-BE49-F238E27FC236}">
                  <a16:creationId xmlns:a16="http://schemas.microsoft.com/office/drawing/2014/main" id="{9306CA88-9C31-4BBB-9EC4-6615C9AFB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" y="865"/>
              <a:ext cx="515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8" name="Text Box 17">
              <a:extLst>
                <a:ext uri="{FF2B5EF4-FFF2-40B4-BE49-F238E27FC236}">
                  <a16:creationId xmlns:a16="http://schemas.microsoft.com/office/drawing/2014/main" id="{AB54B9FF-F946-4411-8040-1DF809962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092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0</a:t>
              </a:r>
            </a:p>
          </p:txBody>
        </p:sp>
        <p:sp>
          <p:nvSpPr>
            <p:cNvPr id="93279" name="Text Box 18">
              <a:extLst>
                <a:ext uri="{FF2B5EF4-FFF2-40B4-BE49-F238E27FC236}">
                  <a16:creationId xmlns:a16="http://schemas.microsoft.com/office/drawing/2014/main" id="{266993A8-B80C-4199-8453-A693FE91B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364"/>
              <a:ext cx="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</a:t>
              </a:r>
            </a:p>
          </p:txBody>
        </p:sp>
        <p:sp>
          <p:nvSpPr>
            <p:cNvPr id="93280" name="Text Box 19">
              <a:extLst>
                <a:ext uri="{FF2B5EF4-FFF2-40B4-BE49-F238E27FC236}">
                  <a16:creationId xmlns:a16="http://schemas.microsoft.com/office/drawing/2014/main" id="{1D45ADAD-E02B-45E3-8AA3-71C6B09A7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921" y="790"/>
              <a:ext cx="25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00</a:t>
              </a:r>
            </a:p>
          </p:txBody>
        </p:sp>
        <p:sp>
          <p:nvSpPr>
            <p:cNvPr id="93281" name="Text Box 20">
              <a:extLst>
                <a:ext uri="{FF2B5EF4-FFF2-40B4-BE49-F238E27FC236}">
                  <a16:creationId xmlns:a16="http://schemas.microsoft.com/office/drawing/2014/main" id="{DDAA60B1-7DE0-4FBF-BC4E-62A60AF20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77" y="790"/>
              <a:ext cx="2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01</a:t>
              </a:r>
            </a:p>
          </p:txBody>
        </p:sp>
        <p:sp>
          <p:nvSpPr>
            <p:cNvPr id="93282" name="Text Box 21">
              <a:extLst>
                <a:ext uri="{FF2B5EF4-FFF2-40B4-BE49-F238E27FC236}">
                  <a16:creationId xmlns:a16="http://schemas.microsoft.com/office/drawing/2014/main" id="{6846926A-AF6C-407D-B445-E573CD25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99" y="790"/>
              <a:ext cx="18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10</a:t>
              </a:r>
            </a:p>
          </p:txBody>
        </p:sp>
        <p:sp>
          <p:nvSpPr>
            <p:cNvPr id="93283" name="Text Box 22">
              <a:extLst>
                <a:ext uri="{FF2B5EF4-FFF2-40B4-BE49-F238E27FC236}">
                  <a16:creationId xmlns:a16="http://schemas.microsoft.com/office/drawing/2014/main" id="{197CB160-E408-4AED-A8F1-C9F936C3B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937" y="790"/>
              <a:ext cx="23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11</a:t>
              </a:r>
            </a:p>
          </p:txBody>
        </p:sp>
        <p:sp>
          <p:nvSpPr>
            <p:cNvPr id="93284" name="Text Box 23">
              <a:extLst>
                <a:ext uri="{FF2B5EF4-FFF2-40B4-BE49-F238E27FC236}">
                  <a16:creationId xmlns:a16="http://schemas.microsoft.com/office/drawing/2014/main" id="{055AF4A4-99D1-47DD-BA99-F0E53E4BB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" y="955"/>
              <a:ext cx="2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Q</a:t>
              </a:r>
              <a:r>
                <a:rPr lang="en-US" altLang="zh-CN" sz="1800" baseline="-25000" dirty="0"/>
                <a:t>3</a:t>
              </a:r>
              <a:r>
                <a:rPr lang="en-US" altLang="zh-CN" sz="1800" baseline="30000" dirty="0"/>
                <a:t>n</a:t>
              </a:r>
            </a:p>
          </p:txBody>
        </p:sp>
        <p:sp>
          <p:nvSpPr>
            <p:cNvPr id="93285" name="Text Box 24">
              <a:extLst>
                <a:ext uri="{FF2B5EF4-FFF2-40B4-BE49-F238E27FC236}">
                  <a16:creationId xmlns:a16="http://schemas.microsoft.com/office/drawing/2014/main" id="{53CB77DD-1587-41A1-BC6D-AA19CE0D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638"/>
              <a:ext cx="4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Q</a:t>
              </a:r>
              <a:r>
                <a:rPr lang="en-US" altLang="zh-CN" sz="1800" baseline="-25000" dirty="0"/>
                <a:t>2</a:t>
              </a:r>
              <a:r>
                <a:rPr lang="en-US" altLang="zh-CN" sz="1800" baseline="30000" dirty="0"/>
                <a:t>n</a:t>
              </a:r>
              <a:r>
                <a:rPr lang="en-US" altLang="zh-CN" sz="1800" dirty="0"/>
                <a:t>Q</a:t>
              </a:r>
              <a:r>
                <a:rPr lang="en-US" altLang="zh-CN" sz="1800" baseline="-25000" dirty="0"/>
                <a:t>1</a:t>
              </a:r>
              <a:r>
                <a:rPr lang="en-US" altLang="zh-CN" sz="1800" baseline="30000" dirty="0"/>
                <a:t>n</a:t>
              </a:r>
            </a:p>
          </p:txBody>
        </p:sp>
        <p:sp>
          <p:nvSpPr>
            <p:cNvPr id="93286" name="Line 25">
              <a:extLst>
                <a:ext uri="{FF2B5EF4-FFF2-40B4-BE49-F238E27FC236}">
                  <a16:creationId xmlns:a16="http://schemas.microsoft.com/office/drawing/2014/main" id="{95A4F912-B41E-4FC1-9A74-0792AB43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7" name="Line 26">
              <a:extLst>
                <a:ext uri="{FF2B5EF4-FFF2-40B4-BE49-F238E27FC236}">
                  <a16:creationId xmlns:a16="http://schemas.microsoft.com/office/drawing/2014/main" id="{A5383249-8C32-40EA-883B-77D26D48E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" y="1046"/>
              <a:ext cx="0" cy="5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8" name="Line 27">
              <a:extLst>
                <a:ext uri="{FF2B5EF4-FFF2-40B4-BE49-F238E27FC236}">
                  <a16:creationId xmlns:a16="http://schemas.microsoft.com/office/drawing/2014/main" id="{2BCB93DD-B434-4D61-9E93-82A82CB67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046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9" name="Line 28">
              <a:extLst>
                <a:ext uri="{FF2B5EF4-FFF2-40B4-BE49-F238E27FC236}">
                  <a16:creationId xmlns:a16="http://schemas.microsoft.com/office/drawing/2014/main" id="{4E5250D8-01B8-4D29-A6BE-3257BBC91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" y="104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188" name="Text Box 29">
            <a:extLst>
              <a:ext uri="{FF2B5EF4-FFF2-40B4-BE49-F238E27FC236}">
                <a16:creationId xmlns:a16="http://schemas.microsoft.com/office/drawing/2014/main" id="{C4EE9A02-0F52-41F1-BAAF-ED1DD888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989" y="1168060"/>
            <a:ext cx="352901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即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A=000</a:t>
            </a:r>
            <a:r>
              <a:rPr lang="zh-CN" altLang="en-US" sz="2400" dirty="0"/>
              <a:t>、</a:t>
            </a:r>
            <a:r>
              <a:rPr lang="en-US" altLang="zh-CN" sz="2400" dirty="0"/>
              <a:t>B=010</a:t>
            </a:r>
            <a:r>
              <a:rPr lang="zh-CN" altLang="en-US" sz="2400" dirty="0"/>
              <a:t>、</a:t>
            </a:r>
            <a:r>
              <a:rPr lang="en-US" altLang="zh-CN" sz="2400" dirty="0"/>
              <a:t>C=011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D=001</a:t>
            </a:r>
            <a:r>
              <a:rPr lang="zh-CN" altLang="en-US" sz="2400" dirty="0"/>
              <a:t>、</a:t>
            </a:r>
            <a:r>
              <a:rPr lang="en-US" altLang="zh-CN" sz="2400" dirty="0"/>
              <a:t>E=101</a:t>
            </a:r>
            <a:r>
              <a:rPr lang="zh-CN" altLang="en-US" sz="2400" dirty="0"/>
              <a:t>、</a:t>
            </a:r>
            <a:r>
              <a:rPr lang="en-US" altLang="zh-CN" sz="2400" dirty="0"/>
              <a:t>F=100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代入简化状态表。</a:t>
            </a:r>
          </a:p>
        </p:txBody>
      </p:sp>
      <p:graphicFrame>
        <p:nvGraphicFramePr>
          <p:cNvPr id="210974" name="Group 30">
            <a:extLst>
              <a:ext uri="{FF2B5EF4-FFF2-40B4-BE49-F238E27FC236}">
                <a16:creationId xmlns:a16="http://schemas.microsoft.com/office/drawing/2014/main" id="{9705726D-EB64-4146-8827-AD834F92A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97013"/>
              </p:ext>
            </p:extLst>
          </p:nvPr>
        </p:nvGraphicFramePr>
        <p:xfrm>
          <a:off x="5292725" y="3429000"/>
          <a:ext cx="3673475" cy="2960688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000/1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223" name="Line 64">
            <a:extLst>
              <a:ext uri="{FF2B5EF4-FFF2-40B4-BE49-F238E27FC236}">
                <a16:creationId xmlns:a16="http://schemas.microsoft.com/office/drawing/2014/main" id="{75FC5DD9-EB99-48F9-8645-F207C90FF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429000"/>
            <a:ext cx="18732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3224" name="Text Box 65">
            <a:extLst>
              <a:ext uri="{FF2B5EF4-FFF2-40B4-BE49-F238E27FC236}">
                <a16:creationId xmlns:a16="http://schemas.microsoft.com/office/drawing/2014/main" id="{57C1425A-4188-4596-8F4C-93A157B69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89363"/>
            <a:ext cx="1295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Q</a:t>
            </a:r>
            <a:r>
              <a:rPr lang="en-US" altLang="zh-CN" sz="1800" baseline="-25000"/>
              <a:t>3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2</a:t>
            </a:r>
            <a:r>
              <a:rPr lang="en-US" altLang="zh-CN" sz="1800" baseline="30000"/>
              <a:t>n</a:t>
            </a:r>
            <a:r>
              <a:rPr lang="en-US" altLang="zh-CN" sz="1800"/>
              <a:t>Q</a:t>
            </a:r>
            <a:r>
              <a:rPr lang="en-US" altLang="zh-CN" sz="1800" baseline="-25000"/>
              <a:t>1</a:t>
            </a:r>
            <a:r>
              <a:rPr lang="en-US" altLang="zh-CN" sz="1800" baseline="30000"/>
              <a:t>n</a:t>
            </a:r>
          </a:p>
        </p:txBody>
      </p:sp>
      <p:graphicFrame>
        <p:nvGraphicFramePr>
          <p:cNvPr id="211010" name="Group 66">
            <a:extLst>
              <a:ext uri="{FF2B5EF4-FFF2-40B4-BE49-F238E27FC236}">
                <a16:creationId xmlns:a16="http://schemas.microsoft.com/office/drawing/2014/main" id="{E78C2147-DC2C-4324-920E-85892D200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0968"/>
              </p:ext>
            </p:extLst>
          </p:nvPr>
        </p:nvGraphicFramePr>
        <p:xfrm>
          <a:off x="179388" y="3644900"/>
          <a:ext cx="2736850" cy="2960688"/>
        </p:xfrm>
        <a:graphic>
          <a:graphicData uri="http://schemas.openxmlformats.org/drawingml/2006/table">
            <a:tbl>
              <a:tblPr/>
              <a:tblGrid>
                <a:gridCol w="865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259" name="Line 100">
            <a:extLst>
              <a:ext uri="{FF2B5EF4-FFF2-40B4-BE49-F238E27FC236}">
                <a16:creationId xmlns:a16="http://schemas.microsoft.com/office/drawing/2014/main" id="{3AA11C03-8F3B-4D9A-A9FB-9B7D354B9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4005263"/>
            <a:ext cx="79216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3260" name="Line 101">
            <a:extLst>
              <a:ext uri="{FF2B5EF4-FFF2-40B4-BE49-F238E27FC236}">
                <a16:creationId xmlns:a16="http://schemas.microsoft.com/office/drawing/2014/main" id="{6F8616A2-5230-4EAD-8067-45B9007D3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3644900"/>
            <a:ext cx="4318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3261" name="Text Box 102">
            <a:extLst>
              <a:ext uri="{FF2B5EF4-FFF2-40B4-BE49-F238E27FC236}">
                <a16:creationId xmlns:a16="http://schemas.microsoft.com/office/drawing/2014/main" id="{49DA063D-EC64-47EC-A4EF-5E38F465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789363"/>
            <a:ext cx="431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S</a:t>
            </a:r>
            <a:r>
              <a:rPr lang="en-US" altLang="zh-CN" sz="1800" baseline="30000"/>
              <a:t>n+1</a:t>
            </a:r>
          </a:p>
        </p:txBody>
      </p:sp>
      <p:sp>
        <p:nvSpPr>
          <p:cNvPr id="93262" name="Text Box 103">
            <a:extLst>
              <a:ext uri="{FF2B5EF4-FFF2-40B4-BE49-F238E27FC236}">
                <a16:creationId xmlns:a16="http://schemas.microsoft.com/office/drawing/2014/main" id="{43858CC0-9971-47E8-9B37-119DD747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076700"/>
            <a:ext cx="1444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/>
              <a:t>S</a:t>
            </a:r>
            <a:endParaRPr lang="en-US" altLang="zh-CN" sz="1800" baseline="30000"/>
          </a:p>
        </p:txBody>
      </p:sp>
      <p:sp>
        <p:nvSpPr>
          <p:cNvPr id="93263" name="AutoShape 104">
            <a:extLst>
              <a:ext uri="{FF2B5EF4-FFF2-40B4-BE49-F238E27FC236}">
                <a16:creationId xmlns:a16="http://schemas.microsoft.com/office/drawing/2014/main" id="{26EAD1C7-2FA5-4067-B8DC-34F28178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868863"/>
            <a:ext cx="2232025" cy="576262"/>
          </a:xfrm>
          <a:prstGeom prst="rightArrow">
            <a:avLst>
              <a:gd name="adj1" fmla="val 50000"/>
              <a:gd name="adj2" fmla="val 968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00"/>
          </a:p>
        </p:txBody>
      </p:sp>
      <p:sp>
        <p:nvSpPr>
          <p:cNvPr id="93264" name="Text Box 105">
            <a:extLst>
              <a:ext uri="{FF2B5EF4-FFF2-40B4-BE49-F238E27FC236}">
                <a16:creationId xmlns:a16="http://schemas.microsoft.com/office/drawing/2014/main" id="{6CC3C579-33A3-4D80-953D-3352B231A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783132"/>
            <a:ext cx="223202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A=000</a:t>
            </a:r>
            <a:r>
              <a:rPr lang="zh-CN" altLang="en-US" sz="1800" dirty="0"/>
              <a:t>、</a:t>
            </a:r>
            <a:r>
              <a:rPr lang="en-US" altLang="zh-CN" sz="1800" dirty="0"/>
              <a:t>B=010</a:t>
            </a:r>
            <a:r>
              <a:rPr lang="zh-CN" altLang="en-US" sz="1800" dirty="0"/>
              <a:t>、</a:t>
            </a:r>
            <a:r>
              <a:rPr lang="en-US" altLang="zh-CN" sz="1800" dirty="0"/>
              <a:t>C=011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/>
              <a:t>D=001</a:t>
            </a:r>
            <a:r>
              <a:rPr lang="zh-CN" altLang="en-US" sz="1800" dirty="0"/>
              <a:t>、</a:t>
            </a:r>
            <a:r>
              <a:rPr lang="en-US" altLang="zh-CN" sz="1800" dirty="0"/>
              <a:t>E=101</a:t>
            </a:r>
            <a:r>
              <a:rPr lang="zh-CN" altLang="en-US" sz="1800" dirty="0"/>
              <a:t>、</a:t>
            </a:r>
            <a:r>
              <a:rPr lang="en-US" altLang="zh-CN" sz="1800" dirty="0"/>
              <a:t>F=100</a:t>
            </a:r>
          </a:p>
          <a:p>
            <a:pPr eaLnBrk="1" hangingPunct="1">
              <a:spcBef>
                <a:spcPct val="50000"/>
              </a:spcBef>
            </a:pPr>
            <a:endParaRPr lang="en-US" altLang="zh-CN" sz="1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8AC808-6614-4F95-B439-D8E16A07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z="1800" smtClean="0"/>
              <a:pPr>
                <a:defRPr/>
              </a:pPr>
              <a:t>14</a:t>
            </a:fld>
            <a:endParaRPr lang="en-US" altLang="zh-CN" sz="1800"/>
          </a:p>
        </p:txBody>
      </p:sp>
    </p:spTree>
  </p:cSld>
  <p:clrMapOvr>
    <a:masterClrMapping/>
  </p:clrMapOvr>
  <p:transition advTm="1246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7C8F5-3418-438D-9CBE-E2E0DBF2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B9E95-F97C-44A8-91FF-3762E065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zh-CN" altLang="en-US" dirty="0"/>
              <a:t>用移位寄存器实现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BCD</a:t>
            </a:r>
            <a:r>
              <a:rPr lang="zh-CN" altLang="en-US" dirty="0"/>
              <a:t>码检测</a:t>
            </a:r>
            <a:endParaRPr lang="en-US" altLang="zh-CN" dirty="0"/>
          </a:p>
          <a:p>
            <a:pPr lvl="1"/>
            <a:r>
              <a:rPr lang="zh-CN" altLang="en-US" dirty="0"/>
              <a:t>解决竞争冒险现象</a:t>
            </a:r>
            <a:endParaRPr lang="en-US" altLang="zh-CN" dirty="0"/>
          </a:p>
          <a:p>
            <a:pPr lvl="1"/>
            <a:r>
              <a:rPr lang="zh-CN" altLang="en-US" dirty="0"/>
              <a:t>从高位送数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97509-3EA3-42A4-9C5C-A502A123D6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917612"/>
      </p:ext>
    </p:extLst>
  </p:cSld>
  <p:clrMapOvr>
    <a:masterClrMapping/>
  </p:clrMapOvr>
  <p:transition advTm="1246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22AEAC-51C0-4EF4-8FC4-2DD7D8A5C93D}" type="slidenum">
              <a:rPr lang="zh-CN" altLang="en-US" smtClean="0"/>
              <a:pPr/>
              <a:t>16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Tm="1246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9C3B4-2DE4-48C7-A62B-6B265646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考试时间和注意事项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3A49B-6F3A-46DD-AAE1-979C65A7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8224024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考试时间：十七周周四</a:t>
            </a:r>
            <a:r>
              <a:rPr lang="en-US" altLang="zh-CN" sz="2400" dirty="0"/>
              <a:t>18:30-21:30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考试地点：丰盛堂</a:t>
            </a:r>
            <a:r>
              <a:rPr lang="en-US" altLang="zh-CN" sz="2400" dirty="0"/>
              <a:t>C503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考察形式：现场命题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注意事项：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携带笔和证件（带照片）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现场提供草稿纸，电脑上会有电子版实验教材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独立完全，禁止任何形式的通信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在老师检查前，任何同学不能使用手机、自带电脑、</a:t>
            </a:r>
            <a:r>
              <a:rPr lang="en-US" altLang="zh-CN" sz="2000" dirty="0"/>
              <a:t>U</a:t>
            </a:r>
            <a:r>
              <a:rPr lang="zh-CN" altLang="en-US" sz="2000" dirty="0"/>
              <a:t>盘等任何个人电子设备；在老师检查后，可以使用手机进行拍照，以及使用个人自带电脑写报告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按座位表就坐，不要随意走动</a:t>
            </a:r>
            <a:r>
              <a:rPr lang="en-US" altLang="zh-CN" sz="2000" dirty="0"/>
              <a:t>, </a:t>
            </a:r>
            <a:r>
              <a:rPr lang="zh-CN" altLang="en-US" sz="2000" dirty="0"/>
              <a:t>离开座位需获得老师</a:t>
            </a:r>
            <a:r>
              <a:rPr lang="en-US" altLang="zh-CN" sz="2000" dirty="0"/>
              <a:t>/</a:t>
            </a:r>
            <a:r>
              <a:rPr lang="zh-CN" altLang="en-US" sz="2000" dirty="0"/>
              <a:t>助教同意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完成</a:t>
            </a:r>
            <a:r>
              <a:rPr lang="zh-CN" altLang="en-US" sz="2000" dirty="0">
                <a:solidFill>
                  <a:srgbClr val="FF0000"/>
                </a:solidFill>
              </a:rPr>
              <a:t>现场检查</a:t>
            </a:r>
            <a:r>
              <a:rPr lang="en-US" altLang="zh-CN" sz="2000" dirty="0">
                <a:solidFill>
                  <a:srgbClr val="FF0000"/>
                </a:solidFill>
              </a:rPr>
              <a:t>(50%)</a:t>
            </a:r>
            <a:r>
              <a:rPr lang="en-US" altLang="zh-CN" sz="2000" dirty="0"/>
              <a:t>+</a:t>
            </a:r>
            <a:r>
              <a:rPr lang="zh-CN" altLang="en-US" sz="2000" dirty="0">
                <a:solidFill>
                  <a:srgbClr val="FF0000"/>
                </a:solidFill>
              </a:rPr>
              <a:t>提交实验报告</a:t>
            </a:r>
            <a:r>
              <a:rPr lang="en-US" altLang="zh-CN" sz="2000" dirty="0">
                <a:solidFill>
                  <a:srgbClr val="FF0000"/>
                </a:solidFill>
              </a:rPr>
              <a:t>(50%)</a:t>
            </a:r>
            <a:r>
              <a:rPr lang="zh-CN" altLang="en-US" sz="2000" dirty="0"/>
              <a:t>后离开考场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B7463-CFA7-4158-B036-3CA31868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5278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677C9-AC1C-4DEB-BCD5-255C3F9C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10B63-719E-4785-AB20-0E9E95C3E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60</a:t>
            </a:r>
            <a:r>
              <a:rPr lang="zh-CN" altLang="en-US" dirty="0"/>
              <a:t>进制计数器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2F4B1-FF21-462E-A23F-F00C2994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58C799-B1A1-464A-9787-866B4E0C1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" y="2576520"/>
            <a:ext cx="8049600" cy="37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0595B-3F39-470E-AA1D-5EC4D4C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5551F-1882-4FDA-A13D-24CBF69C4A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2800" y="378600"/>
            <a:ext cx="7772400" cy="4114800"/>
          </a:xfrm>
        </p:spPr>
        <p:txBody>
          <a:bodyPr/>
          <a:lstStyle/>
          <a:p>
            <a:r>
              <a:rPr lang="zh-CN" altLang="en-US" dirty="0"/>
              <a:t>特殊进制计数器 </a:t>
            </a:r>
            <a:r>
              <a:rPr lang="en-US" altLang="zh-CN" dirty="0"/>
              <a:t>– 10</a:t>
            </a:r>
            <a:r>
              <a:rPr lang="zh-CN" altLang="en-US" dirty="0"/>
              <a:t>的显示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DE943-53A9-41CD-85C1-7878A446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011"/>
            <a:ext cx="9144000" cy="50259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4C5F9F-CBD3-4C75-8FF0-E3AD7A627DDC}"/>
              </a:ext>
            </a:extLst>
          </p:cNvPr>
          <p:cNvSpPr/>
          <p:nvPr/>
        </p:nvSpPr>
        <p:spPr bwMode="auto">
          <a:xfrm>
            <a:off x="2822400" y="5270400"/>
            <a:ext cx="2642400" cy="734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5AA530-8063-4747-BE8A-4395B1533E53}"/>
              </a:ext>
            </a:extLst>
          </p:cNvPr>
          <p:cNvSpPr txBox="1"/>
          <p:nvPr/>
        </p:nvSpPr>
        <p:spPr>
          <a:xfrm>
            <a:off x="5488645" y="5637600"/>
            <a:ext cx="2129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判断计数至</a:t>
            </a:r>
            <a:r>
              <a:rPr lang="en-US" altLang="zh-CN" sz="2000" dirty="0"/>
              <a:t>1010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46E6F2-FF1E-4C1E-AF29-4FC92E839A02}"/>
              </a:ext>
            </a:extLst>
          </p:cNvPr>
          <p:cNvSpPr txBox="1"/>
          <p:nvPr/>
        </p:nvSpPr>
        <p:spPr>
          <a:xfrm>
            <a:off x="2359262" y="2312400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在</a:t>
            </a:r>
            <a:r>
              <a:rPr lang="en-US" altLang="zh-CN" sz="2000" dirty="0"/>
              <a:t>0001/0000</a:t>
            </a:r>
            <a:r>
              <a:rPr lang="zh-CN" altLang="en-US" sz="2000" dirty="0"/>
              <a:t>之间切换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9A322E-89B6-47CF-97D1-9891D91A2AF6}"/>
              </a:ext>
            </a:extLst>
          </p:cNvPr>
          <p:cNvCxnSpPr/>
          <p:nvPr/>
        </p:nvCxnSpPr>
        <p:spPr bwMode="auto">
          <a:xfrm flipH="1">
            <a:off x="2764800" y="2692800"/>
            <a:ext cx="122400" cy="259200"/>
          </a:xfrm>
          <a:prstGeom prst="straightConnector1">
            <a:avLst/>
          </a:prstGeom>
          <a:solidFill>
            <a:schemeClr val="tx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819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0595B-3F39-470E-AA1D-5EC4D4C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15551F-1882-4FDA-A13D-24CBF69C4A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2800" y="378600"/>
            <a:ext cx="7772400" cy="4114800"/>
          </a:xfrm>
        </p:spPr>
        <p:txBody>
          <a:bodyPr/>
          <a:lstStyle/>
          <a:p>
            <a:r>
              <a:rPr lang="zh-CN" altLang="en-US" dirty="0"/>
              <a:t>特殊进制计数器 </a:t>
            </a:r>
            <a:r>
              <a:rPr lang="en-US" altLang="zh-CN" dirty="0"/>
              <a:t>– 10</a:t>
            </a:r>
            <a:r>
              <a:rPr lang="zh-CN" altLang="en-US" dirty="0"/>
              <a:t>的显示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A908199-8E36-4E83-A21D-D9F5B453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1" y="1584000"/>
            <a:ext cx="8495038" cy="425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A3D8C8-E575-458E-A742-BED567A60579}"/>
              </a:ext>
            </a:extLst>
          </p:cNvPr>
          <p:cNvSpPr txBox="1"/>
          <p:nvPr/>
        </p:nvSpPr>
        <p:spPr>
          <a:xfrm>
            <a:off x="707390" y="2978071"/>
            <a:ext cx="5561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Q3</a:t>
            </a:r>
            <a:r>
              <a:rPr lang="zh-CN" altLang="en-US" sz="1400" dirty="0"/>
              <a:t>、</a:t>
            </a:r>
            <a:r>
              <a:rPr lang="en-US" altLang="zh-CN" sz="1400" dirty="0"/>
              <a:t>Q1</a:t>
            </a:r>
            <a:r>
              <a:rPr lang="zh-CN" altLang="en-US" sz="1400" dirty="0"/>
              <a:t>与非的结果为</a:t>
            </a:r>
            <a:r>
              <a:rPr lang="en-US" altLang="zh-CN" sz="1400" dirty="0"/>
              <a:t>X</a:t>
            </a:r>
            <a:r>
              <a:rPr lang="zh-CN" altLang="en-US" sz="1400" dirty="0"/>
              <a:t>，则</a:t>
            </a:r>
            <a:r>
              <a:rPr lang="en-US" altLang="zh-CN" sz="1400" dirty="0"/>
              <a:t>X=0</a:t>
            </a:r>
            <a:r>
              <a:rPr lang="zh-CN" altLang="en-US" sz="1400" dirty="0"/>
              <a:t>当且仅当</a:t>
            </a:r>
            <a:r>
              <a:rPr lang="en-US" altLang="zh-CN" sz="1400" dirty="0"/>
              <a:t>Q3=Q1=1(1010)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70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AB51187-EE65-4A99-94C4-6324F155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52400"/>
            <a:ext cx="8229600" cy="706438"/>
          </a:xfrm>
        </p:spPr>
        <p:txBody>
          <a:bodyPr/>
          <a:lstStyle/>
          <a:p>
            <a:pPr algn="ctr" eaLnBrk="1" hangingPunct="1"/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实验十六 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8421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码检测电路的设计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3836A6E-7767-45CB-A466-6AEC8E79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2366"/>
            <a:ext cx="86423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实验内容：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采用 </a:t>
            </a:r>
            <a:r>
              <a:rPr lang="en-US" altLang="zh-CN" sz="2800" dirty="0">
                <a:solidFill>
                  <a:srgbClr val="FF0000"/>
                </a:solidFill>
              </a:rPr>
              <a:t>J-K </a:t>
            </a:r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搭建 </a:t>
            </a:r>
            <a:r>
              <a:rPr lang="en-US" altLang="zh-CN" sz="2800" dirty="0"/>
              <a:t>BCD </a:t>
            </a:r>
            <a:r>
              <a:rPr lang="zh-CN" altLang="en-US" sz="2800" dirty="0"/>
              <a:t>码序列检测电路</a:t>
            </a:r>
            <a:r>
              <a:rPr lang="en-US" altLang="zh-CN" sz="2800" dirty="0"/>
              <a:t>, </a:t>
            </a:r>
            <a:r>
              <a:rPr lang="zh-CN" altLang="en-US" sz="2800" dirty="0"/>
              <a:t>检测输入的四位代码是否为合法的</a:t>
            </a:r>
            <a:r>
              <a:rPr lang="en-US" altLang="zh-CN" sz="2800" dirty="0"/>
              <a:t>BCD</a:t>
            </a:r>
            <a:r>
              <a:rPr lang="zh-CN" altLang="en-US" sz="2800" dirty="0"/>
              <a:t>码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5A188F-F62A-4B59-B2FE-DDCC2B71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2CFFD639-6F27-41B2-A082-758F01E0D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68729"/>
              </p:ext>
            </p:extLst>
          </p:nvPr>
        </p:nvGraphicFramePr>
        <p:xfrm>
          <a:off x="1524000" y="3227942"/>
          <a:ext cx="6096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5154044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23067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021199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42411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6370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是否合法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LED</a:t>
                      </a:r>
                      <a:r>
                        <a:rPr lang="zh-CN" altLang="en-US" dirty="0"/>
                        <a:t>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2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1-1-0-0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45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1-0-1-0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7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1-0-0-1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27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0-1-0-1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405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0-0-1-1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1-0-1-1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363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0AB51187-EE65-4A99-94C4-6324F155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52400"/>
            <a:ext cx="8229600" cy="706438"/>
          </a:xfrm>
        </p:spPr>
        <p:txBody>
          <a:bodyPr/>
          <a:lstStyle/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16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8421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码检测电路的设计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13836A6E-7767-45CB-A466-6AEC8E79E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2366"/>
            <a:ext cx="8642350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、求原始状态转换图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设电路输入为</a:t>
            </a:r>
            <a:r>
              <a:rPr lang="en-US" altLang="zh-CN" sz="2800" dirty="0"/>
              <a:t>x</a:t>
            </a:r>
            <a:r>
              <a:rPr lang="zh-CN" altLang="en-US" sz="2800" dirty="0"/>
              <a:t>，电路输出为</a:t>
            </a:r>
            <a:r>
              <a:rPr lang="en-US" altLang="zh-CN" sz="2800" dirty="0"/>
              <a:t>F</a:t>
            </a:r>
            <a:r>
              <a:rPr lang="zh-CN" altLang="en-US" sz="2800" dirty="0"/>
              <a:t>，当输入为非法码时输出为</a:t>
            </a:r>
            <a:r>
              <a:rPr lang="en-US" altLang="zh-CN" sz="2800" dirty="0"/>
              <a:t>1</a:t>
            </a:r>
            <a:r>
              <a:rPr lang="zh-CN" altLang="en-US" sz="2800" dirty="0"/>
              <a:t>，否则输出为</a:t>
            </a:r>
            <a:r>
              <a:rPr lang="en-US" altLang="zh-CN" sz="2800" dirty="0"/>
              <a:t>0</a:t>
            </a:r>
            <a:r>
              <a:rPr lang="zh-CN" altLang="en-US" sz="2800" dirty="0"/>
              <a:t>。假设起始状态</a:t>
            </a:r>
            <a:r>
              <a:rPr lang="en-US" altLang="zh-CN" sz="2800" dirty="0"/>
              <a:t>S0</a:t>
            </a:r>
            <a:r>
              <a:rPr lang="zh-CN" altLang="en-US" sz="2800" dirty="0"/>
              <a:t>，从该状态开始根据输入是</a:t>
            </a:r>
            <a:r>
              <a:rPr lang="en-US" altLang="zh-CN" sz="2800" dirty="0"/>
              <a:t>0</a:t>
            </a:r>
            <a:r>
              <a:rPr lang="zh-CN" altLang="en-US" sz="2800" dirty="0"/>
              <a:t>还是</a:t>
            </a:r>
            <a:r>
              <a:rPr lang="en-US" altLang="zh-CN" sz="2800" dirty="0"/>
              <a:t>1</a:t>
            </a:r>
            <a:r>
              <a:rPr lang="zh-CN" altLang="en-US" sz="2800" dirty="0"/>
              <a:t>，将分别转换到两个不同的状态</a:t>
            </a:r>
            <a:r>
              <a:rPr lang="en-US" altLang="zh-CN" sz="2800" dirty="0"/>
              <a:t>S1</a:t>
            </a:r>
            <a:r>
              <a:rPr lang="zh-CN" altLang="en-US" sz="2800" dirty="0"/>
              <a:t>和</a:t>
            </a:r>
            <a:r>
              <a:rPr lang="en-US" altLang="zh-CN" sz="2800" dirty="0"/>
              <a:t>S2</a:t>
            </a:r>
            <a:r>
              <a:rPr lang="zh-CN" altLang="en-US" sz="2800" dirty="0"/>
              <a:t>，从</a:t>
            </a:r>
            <a:r>
              <a:rPr lang="en-US" altLang="zh-CN" sz="2800" dirty="0"/>
              <a:t>S1</a:t>
            </a:r>
            <a:r>
              <a:rPr lang="zh-CN" altLang="en-US" sz="2800" dirty="0"/>
              <a:t>和</a:t>
            </a:r>
            <a:r>
              <a:rPr lang="en-US" altLang="zh-CN" sz="2800" dirty="0"/>
              <a:t>S2</a:t>
            </a:r>
            <a:r>
              <a:rPr lang="zh-CN" altLang="en-US" sz="2800" dirty="0"/>
              <a:t>接收第二个码元，又根据是</a:t>
            </a:r>
            <a:r>
              <a:rPr lang="en-US" altLang="zh-CN" sz="2800" dirty="0"/>
              <a:t>0</a:t>
            </a:r>
            <a:r>
              <a:rPr lang="zh-CN" altLang="en-US" sz="2800" dirty="0"/>
              <a:t>还是</a:t>
            </a:r>
            <a:r>
              <a:rPr lang="en-US" altLang="zh-CN" sz="2800" dirty="0"/>
              <a:t>1</a:t>
            </a:r>
            <a:r>
              <a:rPr lang="zh-CN" altLang="en-US" sz="2800" dirty="0"/>
              <a:t>又各自转换到两个不同的新状态。然后再接收第三、第四码元。在接收第四个码元后，根据所接收的代码是否是非法码而确定其输出是否是</a:t>
            </a:r>
            <a:r>
              <a:rPr lang="en-US" altLang="zh-CN" sz="2800" dirty="0"/>
              <a:t>1</a:t>
            </a:r>
            <a:r>
              <a:rPr lang="zh-CN" altLang="en-US" sz="2800" dirty="0"/>
              <a:t>，并回到初始状态</a:t>
            </a:r>
            <a:r>
              <a:rPr lang="en-US" altLang="zh-CN" sz="2800" dirty="0"/>
              <a:t>S0</a:t>
            </a:r>
            <a:r>
              <a:rPr lang="zh-CN" altLang="en-US" sz="2800" dirty="0"/>
              <a:t>，准备接受新的一组码组。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5A188F-F62A-4B59-B2FE-DDCC2B71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663A94-A723-00B0-9B14-2944FEF07ACD}"/>
              </a:ext>
            </a:extLst>
          </p:cNvPr>
          <p:cNvSpPr txBox="1"/>
          <p:nvPr/>
        </p:nvSpPr>
        <p:spPr>
          <a:xfrm>
            <a:off x="427944" y="967695"/>
            <a:ext cx="46863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一、设计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F577E9E-D9F6-116D-F9CD-BA2ACAF0CF11}"/>
              </a:ext>
            </a:extLst>
          </p:cNvPr>
          <p:cNvGrpSpPr/>
          <p:nvPr/>
        </p:nvGrpSpPr>
        <p:grpSpPr>
          <a:xfrm>
            <a:off x="228600" y="1407659"/>
            <a:ext cx="8857217" cy="5297941"/>
            <a:chOff x="0" y="188913"/>
            <a:chExt cx="9323386" cy="5630862"/>
          </a:xfrm>
        </p:grpSpPr>
        <p:sp>
          <p:nvSpPr>
            <p:cNvPr id="204831" name="Text Box 31">
              <a:extLst>
                <a:ext uri="{FF2B5EF4-FFF2-40B4-BE49-F238E27FC236}">
                  <a16:creationId xmlns:a16="http://schemas.microsoft.com/office/drawing/2014/main" id="{FDCEE555-EA61-45F1-A07E-3568CEF26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508500"/>
              <a:ext cx="544513" cy="427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800"/>
                <a:t>S0</a:t>
              </a:r>
            </a:p>
          </p:txBody>
        </p:sp>
        <p:sp>
          <p:nvSpPr>
            <p:cNvPr id="204852" name="Text Box 52">
              <a:extLst>
                <a:ext uri="{FF2B5EF4-FFF2-40B4-BE49-F238E27FC236}">
                  <a16:creationId xmlns:a16="http://schemas.microsoft.com/office/drawing/2014/main" id="{B9623FFD-2E95-498F-939A-518058A0A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60800"/>
              <a:ext cx="400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000" dirty="0"/>
                <a:t>0/0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9995C45-7E4E-A7F8-7403-A40DD3E67989}"/>
                </a:ext>
              </a:extLst>
            </p:cNvPr>
            <p:cNvGrpSpPr/>
            <p:nvPr/>
          </p:nvGrpSpPr>
          <p:grpSpPr>
            <a:xfrm>
              <a:off x="250825" y="188913"/>
              <a:ext cx="9072561" cy="5630862"/>
              <a:chOff x="250825" y="188913"/>
              <a:chExt cx="9072561" cy="5630862"/>
            </a:xfrm>
          </p:grpSpPr>
          <p:sp>
            <p:nvSpPr>
              <p:cNvPr id="204802" name="Text Box 2">
                <a:extLst>
                  <a:ext uri="{FF2B5EF4-FFF2-40B4-BE49-F238E27FC236}">
                    <a16:creationId xmlns:a16="http://schemas.microsoft.com/office/drawing/2014/main" id="{4B3A02E2-95A9-4106-8D81-24EA6CD303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4300" y="18891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03" name="Text Box 3">
                <a:extLst>
                  <a:ext uri="{FF2B5EF4-FFF2-40B4-BE49-F238E27FC236}">
                    <a16:creationId xmlns:a16="http://schemas.microsoft.com/office/drawing/2014/main" id="{CCDECBBE-197E-40CE-9BDF-52D14F823A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975" y="1125538"/>
                <a:ext cx="546100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S1</a:t>
                </a:r>
              </a:p>
            </p:txBody>
          </p:sp>
          <p:sp>
            <p:nvSpPr>
              <p:cNvPr id="204804" name="Text Box 4">
                <a:extLst>
                  <a:ext uri="{FF2B5EF4-FFF2-40B4-BE49-F238E27FC236}">
                    <a16:creationId xmlns:a16="http://schemas.microsoft.com/office/drawing/2014/main" id="{FF96E2D9-4806-4AC4-A7B6-15B14D130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6325" y="1052513"/>
                <a:ext cx="5429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S2</a:t>
                </a:r>
              </a:p>
            </p:txBody>
          </p:sp>
          <p:sp>
            <p:nvSpPr>
              <p:cNvPr id="204805" name="Text Box 5">
                <a:extLst>
                  <a:ext uri="{FF2B5EF4-FFF2-40B4-BE49-F238E27FC236}">
                    <a16:creationId xmlns:a16="http://schemas.microsoft.com/office/drawing/2014/main" id="{4A038A26-42B0-426F-9B44-6C6F68FF40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113" y="2276475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S3</a:t>
                </a:r>
              </a:p>
            </p:txBody>
          </p:sp>
          <p:sp>
            <p:nvSpPr>
              <p:cNvPr id="204806" name="Text Box 6">
                <a:extLst>
                  <a:ext uri="{FF2B5EF4-FFF2-40B4-BE49-F238E27FC236}">
                    <a16:creationId xmlns:a16="http://schemas.microsoft.com/office/drawing/2014/main" id="{A7CE8C52-024D-45CD-BCA8-5A99ED0CE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2349500"/>
                <a:ext cx="539750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S4</a:t>
                </a:r>
              </a:p>
            </p:txBody>
          </p:sp>
          <p:sp>
            <p:nvSpPr>
              <p:cNvPr id="204807" name="Text Box 7">
                <a:extLst>
                  <a:ext uri="{FF2B5EF4-FFF2-40B4-BE49-F238E27FC236}">
                    <a16:creationId xmlns:a16="http://schemas.microsoft.com/office/drawing/2014/main" id="{25025F4F-C324-4210-9528-B20B26462F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7625" y="2205038"/>
                <a:ext cx="5429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S6</a:t>
                </a:r>
              </a:p>
            </p:txBody>
          </p:sp>
          <p:sp>
            <p:nvSpPr>
              <p:cNvPr id="204808" name="Text Box 8">
                <a:extLst>
                  <a:ext uri="{FF2B5EF4-FFF2-40B4-BE49-F238E27FC236}">
                    <a16:creationId xmlns:a16="http://schemas.microsoft.com/office/drawing/2014/main" id="{C7ADB0B6-9AF5-48AD-9AFD-7E2BCFCA9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5600" y="2205038"/>
                <a:ext cx="5429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S5</a:t>
                </a:r>
              </a:p>
            </p:txBody>
          </p:sp>
          <p:sp>
            <p:nvSpPr>
              <p:cNvPr id="204809" name="Text Box 9">
                <a:extLst>
                  <a:ext uri="{FF2B5EF4-FFF2-40B4-BE49-F238E27FC236}">
                    <a16:creationId xmlns:a16="http://schemas.microsoft.com/office/drawing/2014/main" id="{6187B62F-05A3-4F10-B358-CD2824B86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50" y="3213100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S7</a:t>
                </a:r>
              </a:p>
            </p:txBody>
          </p:sp>
          <p:sp>
            <p:nvSpPr>
              <p:cNvPr id="204810" name="Text Box 10">
                <a:extLst>
                  <a:ext uri="{FF2B5EF4-FFF2-40B4-BE49-F238E27FC236}">
                    <a16:creationId xmlns:a16="http://schemas.microsoft.com/office/drawing/2014/main" id="{47857684-8ED2-4DA7-B042-EC9A0E8A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913" y="3213100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S8</a:t>
                </a:r>
              </a:p>
            </p:txBody>
          </p:sp>
          <p:sp>
            <p:nvSpPr>
              <p:cNvPr id="204811" name="Text Box 11">
                <a:extLst>
                  <a:ext uri="{FF2B5EF4-FFF2-40B4-BE49-F238E27FC236}">
                    <a16:creationId xmlns:a16="http://schemas.microsoft.com/office/drawing/2014/main" id="{9560B06D-AC14-4C0F-86A1-DA36530CC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438" y="3213100"/>
                <a:ext cx="5429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S9</a:t>
                </a:r>
              </a:p>
            </p:txBody>
          </p:sp>
          <p:sp>
            <p:nvSpPr>
              <p:cNvPr id="204812" name="Text Box 12">
                <a:extLst>
                  <a:ext uri="{FF2B5EF4-FFF2-40B4-BE49-F238E27FC236}">
                    <a16:creationId xmlns:a16="http://schemas.microsoft.com/office/drawing/2014/main" id="{926CB491-5642-4624-8FF5-A9BC954B4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5376" y="3213100"/>
                <a:ext cx="787904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S10</a:t>
                </a:r>
              </a:p>
            </p:txBody>
          </p:sp>
          <p:sp>
            <p:nvSpPr>
              <p:cNvPr id="204813" name="Text Box 13">
                <a:extLst>
                  <a:ext uri="{FF2B5EF4-FFF2-40B4-BE49-F238E27FC236}">
                    <a16:creationId xmlns:a16="http://schemas.microsoft.com/office/drawing/2014/main" id="{DA66E86B-9968-4826-B8A0-39A1831B3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9338" y="3213100"/>
                <a:ext cx="719137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S11</a:t>
                </a:r>
              </a:p>
            </p:txBody>
          </p:sp>
          <p:sp>
            <p:nvSpPr>
              <p:cNvPr id="204814" name="Text Box 14">
                <a:extLst>
                  <a:ext uri="{FF2B5EF4-FFF2-40B4-BE49-F238E27FC236}">
                    <a16:creationId xmlns:a16="http://schemas.microsoft.com/office/drawing/2014/main" id="{22D48736-203B-44B6-82B8-9FBA204C8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4888" y="3213100"/>
                <a:ext cx="755648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S12</a:t>
                </a:r>
              </a:p>
            </p:txBody>
          </p:sp>
          <p:sp>
            <p:nvSpPr>
              <p:cNvPr id="204815" name="Text Box 15">
                <a:extLst>
                  <a:ext uri="{FF2B5EF4-FFF2-40B4-BE49-F238E27FC236}">
                    <a16:creationId xmlns:a16="http://schemas.microsoft.com/office/drawing/2014/main" id="{A4BFB610-00EA-4E53-A04D-C4A6EC19E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35825" y="3213100"/>
                <a:ext cx="719137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S13</a:t>
                </a:r>
              </a:p>
            </p:txBody>
          </p:sp>
          <p:sp>
            <p:nvSpPr>
              <p:cNvPr id="204816" name="Text Box 16">
                <a:extLst>
                  <a:ext uri="{FF2B5EF4-FFF2-40B4-BE49-F238E27FC236}">
                    <a16:creationId xmlns:a16="http://schemas.microsoft.com/office/drawing/2014/main" id="{8A19A5DB-3C21-40B7-849D-73416C10B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96300" y="3213100"/>
                <a:ext cx="827086" cy="457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S14</a:t>
                </a:r>
              </a:p>
            </p:txBody>
          </p:sp>
          <p:sp>
            <p:nvSpPr>
              <p:cNvPr id="204817" name="Line 17">
                <a:extLst>
                  <a:ext uri="{FF2B5EF4-FFF2-40B4-BE49-F238E27FC236}">
                    <a16:creationId xmlns:a16="http://schemas.microsoft.com/office/drawing/2014/main" id="{EA1BD919-C74B-4B20-BD4B-29012E2B0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1775" y="476250"/>
                <a:ext cx="1152525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18" name="Line 18">
                <a:extLst>
                  <a:ext uri="{FF2B5EF4-FFF2-40B4-BE49-F238E27FC236}">
                    <a16:creationId xmlns:a16="http://schemas.microsoft.com/office/drawing/2014/main" id="{7B9F42FE-60DF-4F29-B8F7-3E80B544D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7538" y="476250"/>
                <a:ext cx="1584325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04819" name="Line 19">
                <a:extLst>
                  <a:ext uri="{FF2B5EF4-FFF2-40B4-BE49-F238E27FC236}">
                    <a16:creationId xmlns:a16="http://schemas.microsoft.com/office/drawing/2014/main" id="{ED995BE6-092E-4A71-9FE8-61295ECAC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313" y="1484313"/>
                <a:ext cx="504825" cy="865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0" name="Line 20">
                <a:extLst>
                  <a:ext uri="{FF2B5EF4-FFF2-40B4-BE49-F238E27FC236}">
                    <a16:creationId xmlns:a16="http://schemas.microsoft.com/office/drawing/2014/main" id="{30946C56-3CA3-4156-8D46-CDAE112CE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1913" y="1484313"/>
                <a:ext cx="1008062" cy="865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1" name="Line 21">
                <a:extLst>
                  <a:ext uri="{FF2B5EF4-FFF2-40B4-BE49-F238E27FC236}">
                    <a16:creationId xmlns:a16="http://schemas.microsoft.com/office/drawing/2014/main" id="{0854487D-EE57-411A-AB39-B3238D988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1188" y="2636838"/>
                <a:ext cx="360362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2" name="Line 22">
                <a:extLst>
                  <a:ext uri="{FF2B5EF4-FFF2-40B4-BE49-F238E27FC236}">
                    <a16:creationId xmlns:a16="http://schemas.microsoft.com/office/drawing/2014/main" id="{E1584CC4-6BA7-4812-933C-5647B958C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8888" y="2636838"/>
                <a:ext cx="360362" cy="6492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3" name="Line 23">
                <a:extLst>
                  <a:ext uri="{FF2B5EF4-FFF2-40B4-BE49-F238E27FC236}">
                    <a16:creationId xmlns:a16="http://schemas.microsoft.com/office/drawing/2014/main" id="{76CBC596-424F-40C8-9F36-8CF72C4B7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3213" y="2708275"/>
                <a:ext cx="433387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4" name="Line 24">
                <a:extLst>
                  <a:ext uri="{FF2B5EF4-FFF2-40B4-BE49-F238E27FC236}">
                    <a16:creationId xmlns:a16="http://schemas.microsoft.com/office/drawing/2014/main" id="{9426295C-9006-443D-AC27-4438FA6623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2708275"/>
                <a:ext cx="504825" cy="576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5" name="Line 25">
                <a:extLst>
                  <a:ext uri="{FF2B5EF4-FFF2-40B4-BE49-F238E27FC236}">
                    <a16:creationId xmlns:a16="http://schemas.microsoft.com/office/drawing/2014/main" id="{70A5FD1A-1675-483E-BD9A-A7389A41C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2225" y="1412875"/>
                <a:ext cx="1295400" cy="792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6" name="Line 26">
                <a:extLst>
                  <a:ext uri="{FF2B5EF4-FFF2-40B4-BE49-F238E27FC236}">
                    <a16:creationId xmlns:a16="http://schemas.microsoft.com/office/drawing/2014/main" id="{34E8A569-3BA9-42AE-A8FB-5974DB78C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24525" y="1484313"/>
                <a:ext cx="503238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7" name="Line 27">
                <a:extLst>
                  <a:ext uri="{FF2B5EF4-FFF2-40B4-BE49-F238E27FC236}">
                    <a16:creationId xmlns:a16="http://schemas.microsoft.com/office/drawing/2014/main" id="{87AE9BAA-94B4-4684-8A38-A203068390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19700" y="2636838"/>
                <a:ext cx="288925" cy="5762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8" name="Line 28">
                <a:extLst>
                  <a:ext uri="{FF2B5EF4-FFF2-40B4-BE49-F238E27FC236}">
                    <a16:creationId xmlns:a16="http://schemas.microsoft.com/office/drawing/2014/main" id="{B1896D64-05B9-4A03-9F95-A14A227CE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5963" y="2565400"/>
                <a:ext cx="576262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29" name="Line 29">
                <a:extLst>
                  <a:ext uri="{FF2B5EF4-FFF2-40B4-BE49-F238E27FC236}">
                    <a16:creationId xmlns:a16="http://schemas.microsoft.com/office/drawing/2014/main" id="{21741A80-851E-4743-91BE-D93B0285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1013" y="2636838"/>
                <a:ext cx="719137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0" name="Line 30">
                <a:extLst>
                  <a:ext uri="{FF2B5EF4-FFF2-40B4-BE49-F238E27FC236}">
                    <a16:creationId xmlns:a16="http://schemas.microsoft.com/office/drawing/2014/main" id="{9C3B75B9-B052-40C4-8CBE-C9100216C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524750" y="2636838"/>
                <a:ext cx="287338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32" name="Text Box 32">
                <a:extLst>
                  <a:ext uri="{FF2B5EF4-FFF2-40B4-BE49-F238E27FC236}">
                    <a16:creationId xmlns:a16="http://schemas.microsoft.com/office/drawing/2014/main" id="{F52780B2-0DFE-480A-AF17-CE39C7AF6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2500" y="451326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3" name="Text Box 33">
                <a:extLst>
                  <a:ext uri="{FF2B5EF4-FFF2-40B4-BE49-F238E27FC236}">
                    <a16:creationId xmlns:a16="http://schemas.microsoft.com/office/drawing/2014/main" id="{3742C6BE-7FAB-4C0A-B071-42005C141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450" y="4513263"/>
                <a:ext cx="5048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 dirty="0"/>
                  <a:t>S0</a:t>
                </a:r>
              </a:p>
            </p:txBody>
          </p:sp>
          <p:sp>
            <p:nvSpPr>
              <p:cNvPr id="204834" name="Text Box 34">
                <a:extLst>
                  <a:ext uri="{FF2B5EF4-FFF2-40B4-BE49-F238E27FC236}">
                    <a16:creationId xmlns:a16="http://schemas.microsoft.com/office/drawing/2014/main" id="{7282ACEC-4EA6-4F68-953A-0068D6BD0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88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5" name="Text Box 35">
                <a:extLst>
                  <a:ext uri="{FF2B5EF4-FFF2-40B4-BE49-F238E27FC236}">
                    <a16:creationId xmlns:a16="http://schemas.microsoft.com/office/drawing/2014/main" id="{0B01AAA6-108E-4FC9-9E4E-0DE5E4CF1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463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6" name="Text Box 36">
                <a:extLst>
                  <a:ext uri="{FF2B5EF4-FFF2-40B4-BE49-F238E27FC236}">
                    <a16:creationId xmlns:a16="http://schemas.microsoft.com/office/drawing/2014/main" id="{857A2BE6-CAC7-468C-A9C5-8DFAC4542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7988" y="4508500"/>
                <a:ext cx="503237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7" name="Text Box 37">
                <a:extLst>
                  <a:ext uri="{FF2B5EF4-FFF2-40B4-BE49-F238E27FC236}">
                    <a16:creationId xmlns:a16="http://schemas.microsoft.com/office/drawing/2014/main" id="{3CC5F1AA-185D-4C63-9F41-68831E26D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425" y="451326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8" name="Text Box 38">
                <a:extLst>
                  <a:ext uri="{FF2B5EF4-FFF2-40B4-BE49-F238E27FC236}">
                    <a16:creationId xmlns:a16="http://schemas.microsoft.com/office/drawing/2014/main" id="{49D7B6C1-B779-496D-909F-F2EA5C74C1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488" y="4508500"/>
                <a:ext cx="544512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39" name="Line 39">
                <a:extLst>
                  <a:ext uri="{FF2B5EF4-FFF2-40B4-BE49-F238E27FC236}">
                    <a16:creationId xmlns:a16="http://schemas.microsoft.com/office/drawing/2014/main" id="{F39EB7F9-7E7B-4D1A-9238-0FF859794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825" y="3500438"/>
                <a:ext cx="288925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0" name="Line 40">
                <a:extLst>
                  <a:ext uri="{FF2B5EF4-FFF2-40B4-BE49-F238E27FC236}">
                    <a16:creationId xmlns:a16="http://schemas.microsoft.com/office/drawing/2014/main" id="{36C5C5F0-8F5F-4698-804C-292D91D29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188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1" name="Line 41">
                <a:extLst>
                  <a:ext uri="{FF2B5EF4-FFF2-40B4-BE49-F238E27FC236}">
                    <a16:creationId xmlns:a16="http://schemas.microsoft.com/office/drawing/2014/main" id="{935642FD-568B-480E-9E76-A3ECE600A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03350" y="3573463"/>
                <a:ext cx="144463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2" name="Line 42">
                <a:extLst>
                  <a:ext uri="{FF2B5EF4-FFF2-40B4-BE49-F238E27FC236}">
                    <a16:creationId xmlns:a16="http://schemas.microsoft.com/office/drawing/2014/main" id="{7781FB64-65BA-4FF4-A1DD-28616D992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4438" y="3644900"/>
                <a:ext cx="287337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3" name="Line 43">
                <a:extLst>
                  <a:ext uri="{FF2B5EF4-FFF2-40B4-BE49-F238E27FC236}">
                    <a16:creationId xmlns:a16="http://schemas.microsoft.com/office/drawing/2014/main" id="{3E674038-73E4-473C-BBA5-5EB8D726D1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1775" y="3644900"/>
                <a:ext cx="287338" cy="9366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4" name="Line 44">
                <a:extLst>
                  <a:ext uri="{FF2B5EF4-FFF2-40B4-BE49-F238E27FC236}">
                    <a16:creationId xmlns:a16="http://schemas.microsoft.com/office/drawing/2014/main" id="{AD77E687-21C9-4E87-83D2-792F92CBE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96188" y="3644900"/>
                <a:ext cx="217487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45" name="Line 45">
                <a:extLst>
                  <a:ext uri="{FF2B5EF4-FFF2-40B4-BE49-F238E27FC236}">
                    <a16:creationId xmlns:a16="http://schemas.microsoft.com/office/drawing/2014/main" id="{43267C1C-8D30-4AF8-B0E3-89D75BCD4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08850" y="3644900"/>
                <a:ext cx="215900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6" name="Text Box 46">
                <a:extLst>
                  <a:ext uri="{FF2B5EF4-FFF2-40B4-BE49-F238E27FC236}">
                    <a16:creationId xmlns:a16="http://schemas.microsoft.com/office/drawing/2014/main" id="{FACB9CCE-07DD-4370-9B54-D357803BD8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313" y="260350"/>
                <a:ext cx="287337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</a:t>
                </a:r>
              </a:p>
            </p:txBody>
          </p:sp>
          <p:sp>
            <p:nvSpPr>
              <p:cNvPr id="87087" name="Text Box 47">
                <a:extLst>
                  <a:ext uri="{FF2B5EF4-FFF2-40B4-BE49-F238E27FC236}">
                    <a16:creationId xmlns:a16="http://schemas.microsoft.com/office/drawing/2014/main" id="{09993AB8-73AD-4D4F-8536-AF731630A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088" y="40481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x/F</a:t>
                </a:r>
              </a:p>
            </p:txBody>
          </p:sp>
          <p:sp>
            <p:nvSpPr>
              <p:cNvPr id="204848" name="Text Box 48">
                <a:extLst>
                  <a:ext uri="{FF2B5EF4-FFF2-40B4-BE49-F238E27FC236}">
                    <a16:creationId xmlns:a16="http://schemas.microsoft.com/office/drawing/2014/main" id="{C921BE3C-1BE6-4C09-9707-CB5CF0567D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213" y="333375"/>
                <a:ext cx="43338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0/0</a:t>
                </a:r>
              </a:p>
            </p:txBody>
          </p:sp>
          <p:sp>
            <p:nvSpPr>
              <p:cNvPr id="204849" name="Text Box 49">
                <a:extLst>
                  <a:ext uri="{FF2B5EF4-FFF2-40B4-BE49-F238E27FC236}">
                    <a16:creationId xmlns:a16="http://schemas.microsoft.com/office/drawing/2014/main" id="{EE7CBF6D-7886-4824-BF1B-AB0813AD8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3800" y="260350"/>
                <a:ext cx="433388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50" name="Text Box 50">
                <a:extLst>
                  <a:ext uri="{FF2B5EF4-FFF2-40B4-BE49-F238E27FC236}">
                    <a16:creationId xmlns:a16="http://schemas.microsoft.com/office/drawing/2014/main" id="{218EA504-CFCD-4C5C-80F8-2162CEE74D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913" y="1268413"/>
                <a:ext cx="433387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0/0</a:t>
                </a:r>
              </a:p>
            </p:txBody>
          </p:sp>
          <p:sp>
            <p:nvSpPr>
              <p:cNvPr id="204851" name="Text Box 51">
                <a:extLst>
                  <a:ext uri="{FF2B5EF4-FFF2-40B4-BE49-F238E27FC236}">
                    <a16:creationId xmlns:a16="http://schemas.microsoft.com/office/drawing/2014/main" id="{3F0DD21B-A047-41F6-AD70-AE5A15E99B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38" y="2565400"/>
                <a:ext cx="46831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53" name="Text Box 53">
                <a:extLst>
                  <a:ext uri="{FF2B5EF4-FFF2-40B4-BE49-F238E27FC236}">
                    <a16:creationId xmlns:a16="http://schemas.microsoft.com/office/drawing/2014/main" id="{A1A56FCD-D0B8-4231-A145-73107318D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6375" y="2565400"/>
                <a:ext cx="54451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54" name="Text Box 54">
                <a:extLst>
                  <a:ext uri="{FF2B5EF4-FFF2-40B4-BE49-F238E27FC236}">
                    <a16:creationId xmlns:a16="http://schemas.microsoft.com/office/drawing/2014/main" id="{02906093-B3C2-4399-A61B-CE18801804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713" y="4508500"/>
                <a:ext cx="544512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5" name="Line 55">
                <a:extLst>
                  <a:ext uri="{FF2B5EF4-FFF2-40B4-BE49-F238E27FC236}">
                    <a16:creationId xmlns:a16="http://schemas.microsoft.com/office/drawing/2014/main" id="{34B77372-BA20-4272-9B4A-97339FEC5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250" y="3573463"/>
                <a:ext cx="288925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56" name="Text Box 56">
                <a:extLst>
                  <a:ext uri="{FF2B5EF4-FFF2-40B4-BE49-F238E27FC236}">
                    <a16:creationId xmlns:a16="http://schemas.microsoft.com/office/drawing/2014/main" id="{BBB8C876-84A7-491C-8807-F2F44768A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975" y="4513263"/>
                <a:ext cx="5048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7" name="Text Box 57">
                <a:extLst>
                  <a:ext uri="{FF2B5EF4-FFF2-40B4-BE49-F238E27FC236}">
                    <a16:creationId xmlns:a16="http://schemas.microsoft.com/office/drawing/2014/main" id="{11ADD02E-E611-4ED4-BDAD-6F903E12B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238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8" name="Text Box 58">
                <a:extLst>
                  <a:ext uri="{FF2B5EF4-FFF2-40B4-BE49-F238E27FC236}">
                    <a16:creationId xmlns:a16="http://schemas.microsoft.com/office/drawing/2014/main" id="{71EB7F67-E5FB-4B39-AD5B-876B59C40C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725" y="4513263"/>
                <a:ext cx="504825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59" name="Text Box 59">
                <a:extLst>
                  <a:ext uri="{FF2B5EF4-FFF2-40B4-BE49-F238E27FC236}">
                    <a16:creationId xmlns:a16="http://schemas.microsoft.com/office/drawing/2014/main" id="{1633A396-781F-4192-93A1-87FEF1A76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175" y="4513263"/>
                <a:ext cx="544513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60" name="Text Box 60">
                <a:extLst>
                  <a:ext uri="{FF2B5EF4-FFF2-40B4-BE49-F238E27FC236}">
                    <a16:creationId xmlns:a16="http://schemas.microsoft.com/office/drawing/2014/main" id="{B5FDFE97-690B-4B21-AD39-72F316480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24750" y="4508500"/>
                <a:ext cx="5048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61" name="Text Box 61">
                <a:extLst>
                  <a:ext uri="{FF2B5EF4-FFF2-40B4-BE49-F238E27FC236}">
                    <a16:creationId xmlns:a16="http://schemas.microsoft.com/office/drawing/2014/main" id="{6A6FF1CF-4D4A-421B-9744-A6DB668FD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3663" y="4513263"/>
                <a:ext cx="544512" cy="427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62" name="Line 62">
                <a:extLst>
                  <a:ext uri="{FF2B5EF4-FFF2-40B4-BE49-F238E27FC236}">
                    <a16:creationId xmlns:a16="http://schemas.microsoft.com/office/drawing/2014/main" id="{70F52CB7-F176-4E73-AA3D-0510837B5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65525" y="3573463"/>
                <a:ext cx="28575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3" name="Line 63">
                <a:extLst>
                  <a:ext uri="{FF2B5EF4-FFF2-40B4-BE49-F238E27FC236}">
                    <a16:creationId xmlns:a16="http://schemas.microsoft.com/office/drawing/2014/main" id="{A246ABF7-4120-46FC-8BFE-CFEA2D530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275" y="3573463"/>
                <a:ext cx="288925" cy="10080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4" name="Line 64">
                <a:extLst>
                  <a:ext uri="{FF2B5EF4-FFF2-40B4-BE49-F238E27FC236}">
                    <a16:creationId xmlns:a16="http://schemas.microsoft.com/office/drawing/2014/main" id="{57ED3B19-0B1E-45B2-99E3-3F797238D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60925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5" name="Line 65">
                <a:extLst>
                  <a:ext uri="{FF2B5EF4-FFF2-40B4-BE49-F238E27FC236}">
                    <a16:creationId xmlns:a16="http://schemas.microsoft.com/office/drawing/2014/main" id="{D73D7F1D-6793-4C9C-B1F7-9EE2E47CD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8263" y="3573463"/>
                <a:ext cx="287337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6" name="Line 66">
                <a:extLst>
                  <a:ext uri="{FF2B5EF4-FFF2-40B4-BE49-F238E27FC236}">
                    <a16:creationId xmlns:a16="http://schemas.microsoft.com/office/drawing/2014/main" id="{E8220F77-65E9-4908-9BDE-491600006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84888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7" name="Line 67">
                <a:extLst>
                  <a:ext uri="{FF2B5EF4-FFF2-40B4-BE49-F238E27FC236}">
                    <a16:creationId xmlns:a16="http://schemas.microsoft.com/office/drawing/2014/main" id="{28F2288A-835D-4CB6-8948-56EA7861D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72225" y="3573463"/>
                <a:ext cx="215900" cy="935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8" name="Line 68">
                <a:extLst>
                  <a:ext uri="{FF2B5EF4-FFF2-40B4-BE49-F238E27FC236}">
                    <a16:creationId xmlns:a16="http://schemas.microsoft.com/office/drawing/2014/main" id="{7BC028D7-E3EE-449D-9043-FC716F1F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16913" y="3644900"/>
                <a:ext cx="358775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69" name="Line 69">
                <a:extLst>
                  <a:ext uri="{FF2B5EF4-FFF2-40B4-BE49-F238E27FC236}">
                    <a16:creationId xmlns:a16="http://schemas.microsoft.com/office/drawing/2014/main" id="{CE1766BA-60FE-4B2F-811F-E2D9D4ACE6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8713" y="3644900"/>
                <a:ext cx="144462" cy="86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870" name="Text Box 70">
                <a:extLst>
                  <a:ext uri="{FF2B5EF4-FFF2-40B4-BE49-F238E27FC236}">
                    <a16:creationId xmlns:a16="http://schemas.microsoft.com/office/drawing/2014/main" id="{3D0FEE82-A9BB-4B2F-B6DC-28C3B2C49C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9175" y="4514850"/>
                <a:ext cx="504825" cy="427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/>
                  <a:t>S0</a:t>
                </a:r>
              </a:p>
            </p:txBody>
          </p:sp>
          <p:sp>
            <p:nvSpPr>
              <p:cNvPr id="204871" name="Text Box 71">
                <a:extLst>
                  <a:ext uri="{FF2B5EF4-FFF2-40B4-BE49-F238E27FC236}">
                    <a16:creationId xmlns:a16="http://schemas.microsoft.com/office/drawing/2014/main" id="{DA2E7386-4E56-45EC-BC29-13A80F2DF2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2" y="3644900"/>
                <a:ext cx="541336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2" name="Text Box 72">
                <a:extLst>
                  <a:ext uri="{FF2B5EF4-FFF2-40B4-BE49-F238E27FC236}">
                    <a16:creationId xmlns:a16="http://schemas.microsoft.com/office/drawing/2014/main" id="{A9780477-E7DF-45C3-9708-4E88DFD99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237" y="1501777"/>
                <a:ext cx="6477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1/0</a:t>
                </a:r>
              </a:p>
            </p:txBody>
          </p:sp>
          <p:sp>
            <p:nvSpPr>
              <p:cNvPr id="204873" name="Text Box 73">
                <a:extLst>
                  <a:ext uri="{FF2B5EF4-FFF2-40B4-BE49-F238E27FC236}">
                    <a16:creationId xmlns:a16="http://schemas.microsoft.com/office/drawing/2014/main" id="{2D3E9BBA-0661-45F3-A8D3-E02E37E9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411" y="2652713"/>
                <a:ext cx="465138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74" name="Text Box 74">
                <a:extLst>
                  <a:ext uri="{FF2B5EF4-FFF2-40B4-BE49-F238E27FC236}">
                    <a16:creationId xmlns:a16="http://schemas.microsoft.com/office/drawing/2014/main" id="{F3E5364A-EA47-45FC-A14F-2530E0A8F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8400" y="2652713"/>
                <a:ext cx="46831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5" name="Text Box 75">
                <a:extLst>
                  <a:ext uri="{FF2B5EF4-FFF2-40B4-BE49-F238E27FC236}">
                    <a16:creationId xmlns:a16="http://schemas.microsoft.com/office/drawing/2014/main" id="{58151F01-948E-4F1F-A486-0905A409E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25" y="1411287"/>
                <a:ext cx="4318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76" name="Text Box 76">
                <a:extLst>
                  <a:ext uri="{FF2B5EF4-FFF2-40B4-BE49-F238E27FC236}">
                    <a16:creationId xmlns:a16="http://schemas.microsoft.com/office/drawing/2014/main" id="{4E29FA08-5CEF-4066-8005-9FE63E6FF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8487" y="1336677"/>
                <a:ext cx="6477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7" name="Text Box 77">
                <a:extLst>
                  <a:ext uri="{FF2B5EF4-FFF2-40B4-BE49-F238E27FC236}">
                    <a16:creationId xmlns:a16="http://schemas.microsoft.com/office/drawing/2014/main" id="{4C7BB788-C042-4CFF-9A66-77874DCC5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4263" y="2632075"/>
                <a:ext cx="46990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0/0</a:t>
                </a:r>
              </a:p>
            </p:txBody>
          </p:sp>
          <p:sp>
            <p:nvSpPr>
              <p:cNvPr id="204878" name="Text Box 78">
                <a:extLst>
                  <a:ext uri="{FF2B5EF4-FFF2-40B4-BE49-F238E27FC236}">
                    <a16:creationId xmlns:a16="http://schemas.microsoft.com/office/drawing/2014/main" id="{F46FC6C3-1EA3-4A72-8E37-5AB45A657E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1862" y="2570163"/>
                <a:ext cx="574677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79" name="Text Box 79">
                <a:extLst>
                  <a:ext uri="{FF2B5EF4-FFF2-40B4-BE49-F238E27FC236}">
                    <a16:creationId xmlns:a16="http://schemas.microsoft.com/office/drawing/2014/main" id="{8EAF8905-D946-4AFF-A8CE-0FDA55325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7208" y="2742504"/>
                <a:ext cx="57626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0" name="Text Box 80">
                <a:extLst>
                  <a:ext uri="{FF2B5EF4-FFF2-40B4-BE49-F238E27FC236}">
                    <a16:creationId xmlns:a16="http://schemas.microsoft.com/office/drawing/2014/main" id="{8E33A9AF-7820-4659-A5D5-7C093B147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8351" y="2420939"/>
                <a:ext cx="468312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1/0</a:t>
                </a:r>
              </a:p>
            </p:txBody>
          </p:sp>
          <p:sp>
            <p:nvSpPr>
              <p:cNvPr id="204881" name="Text Box 81">
                <a:extLst>
                  <a:ext uri="{FF2B5EF4-FFF2-40B4-BE49-F238E27FC236}">
                    <a16:creationId xmlns:a16="http://schemas.microsoft.com/office/drawing/2014/main" id="{516FBB94-9BAA-4056-BBFF-89ED3A06D2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7901" y="3860800"/>
                <a:ext cx="498475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2" name="Text Box 82">
                <a:extLst>
                  <a:ext uri="{FF2B5EF4-FFF2-40B4-BE49-F238E27FC236}">
                    <a16:creationId xmlns:a16="http://schemas.microsoft.com/office/drawing/2014/main" id="{8C2A1625-3FDC-4B9B-8DE9-2EB439DC5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712" y="3600935"/>
                <a:ext cx="501647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83" name="Text Box 83">
                <a:extLst>
                  <a:ext uri="{FF2B5EF4-FFF2-40B4-BE49-F238E27FC236}">
                    <a16:creationId xmlns:a16="http://schemas.microsoft.com/office/drawing/2014/main" id="{13A00D95-45A2-4058-92A7-592786E53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1049" y="4076700"/>
                <a:ext cx="504826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4" name="Text Box 84">
                <a:extLst>
                  <a:ext uri="{FF2B5EF4-FFF2-40B4-BE49-F238E27FC236}">
                    <a16:creationId xmlns:a16="http://schemas.microsoft.com/office/drawing/2014/main" id="{3B52B237-4BE2-437A-9640-D34D24FCA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3212" y="3695702"/>
                <a:ext cx="392111" cy="325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85" name="Text Box 85">
                <a:extLst>
                  <a:ext uri="{FF2B5EF4-FFF2-40B4-BE49-F238E27FC236}">
                    <a16:creationId xmlns:a16="http://schemas.microsoft.com/office/drawing/2014/main" id="{F713283E-4D16-4E8E-8935-47438D9DE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076700"/>
                <a:ext cx="430212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6" name="Text Box 86">
                <a:extLst>
                  <a:ext uri="{FF2B5EF4-FFF2-40B4-BE49-F238E27FC236}">
                    <a16:creationId xmlns:a16="http://schemas.microsoft.com/office/drawing/2014/main" id="{ACC32ADF-ABF6-4488-A20B-8E96C37EE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5737" y="3716338"/>
                <a:ext cx="430214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87" name="Text Box 87">
                <a:extLst>
                  <a:ext uri="{FF2B5EF4-FFF2-40B4-BE49-F238E27FC236}">
                    <a16:creationId xmlns:a16="http://schemas.microsoft.com/office/drawing/2014/main" id="{46D2E889-8F2F-44D0-9E47-764AFC2613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0562" y="4076700"/>
                <a:ext cx="431799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88" name="Text Box 88">
                <a:extLst>
                  <a:ext uri="{FF2B5EF4-FFF2-40B4-BE49-F238E27FC236}">
                    <a16:creationId xmlns:a16="http://schemas.microsoft.com/office/drawing/2014/main" id="{20A1A5A2-7581-46FD-B93A-10143CDC4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725" y="3928052"/>
                <a:ext cx="536575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1/0</a:t>
                </a:r>
              </a:p>
            </p:txBody>
          </p:sp>
          <p:sp>
            <p:nvSpPr>
              <p:cNvPr id="204889" name="Text Box 89">
                <a:extLst>
                  <a:ext uri="{FF2B5EF4-FFF2-40B4-BE49-F238E27FC236}">
                    <a16:creationId xmlns:a16="http://schemas.microsoft.com/office/drawing/2014/main" id="{0D89AD3B-7419-4133-A51C-898B4F1AA5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7400" y="3716338"/>
                <a:ext cx="431800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90" name="Text Box 90">
                <a:extLst>
                  <a:ext uri="{FF2B5EF4-FFF2-40B4-BE49-F238E27FC236}">
                    <a16:creationId xmlns:a16="http://schemas.microsoft.com/office/drawing/2014/main" id="{8B4A919C-9A67-48E9-A18B-891F4679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6688" y="3739480"/>
                <a:ext cx="430211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91" name="Text Box 91">
                <a:extLst>
                  <a:ext uri="{FF2B5EF4-FFF2-40B4-BE49-F238E27FC236}">
                    <a16:creationId xmlns:a16="http://schemas.microsoft.com/office/drawing/2014/main" id="{67B18B44-E8F2-4AF1-BD7A-3E3F43AF4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950" y="3694020"/>
                <a:ext cx="43021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92" name="Text Box 92">
                <a:extLst>
                  <a:ext uri="{FF2B5EF4-FFF2-40B4-BE49-F238E27FC236}">
                    <a16:creationId xmlns:a16="http://schemas.microsoft.com/office/drawing/2014/main" id="{1C8ED75F-49E8-4E67-AD39-29C57AED1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7625" y="3640138"/>
                <a:ext cx="466723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1/1</a:t>
                </a:r>
              </a:p>
            </p:txBody>
          </p:sp>
          <p:sp>
            <p:nvSpPr>
              <p:cNvPr id="204893" name="Text Box 93">
                <a:extLst>
                  <a:ext uri="{FF2B5EF4-FFF2-40B4-BE49-F238E27FC236}">
                    <a16:creationId xmlns:a16="http://schemas.microsoft.com/office/drawing/2014/main" id="{D482A207-045A-42CC-AD55-4873FA828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7988" y="4031427"/>
                <a:ext cx="468312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0/0</a:t>
                </a:r>
              </a:p>
            </p:txBody>
          </p:sp>
          <p:sp>
            <p:nvSpPr>
              <p:cNvPr id="204894" name="Text Box 94">
                <a:extLst>
                  <a:ext uri="{FF2B5EF4-FFF2-40B4-BE49-F238E27FC236}">
                    <a16:creationId xmlns:a16="http://schemas.microsoft.com/office/drawing/2014/main" id="{97A3EB51-7CBC-4A0D-BEB4-4D7DCC4452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83638" y="3797578"/>
                <a:ext cx="504825" cy="327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1/1</a:t>
                </a:r>
              </a:p>
            </p:txBody>
          </p:sp>
          <p:sp>
            <p:nvSpPr>
              <p:cNvPr id="204895" name="Text Box 95">
                <a:extLst>
                  <a:ext uri="{FF2B5EF4-FFF2-40B4-BE49-F238E27FC236}">
                    <a16:creationId xmlns:a16="http://schemas.microsoft.com/office/drawing/2014/main" id="{3C2D7C43-5876-4078-A563-433637EE1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8538" y="5300663"/>
                <a:ext cx="44640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/>
                  <a:t>8421</a:t>
                </a:r>
                <a:r>
                  <a:rPr lang="zh-CN" altLang="en-US" sz="2800" b="1"/>
                  <a:t>码检测器原始状态图</a:t>
                </a: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B48FB8-E133-4E51-BA6E-469F3E15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E04D3E-F0EA-5354-182C-AEC878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13" y="152400"/>
            <a:ext cx="8229600" cy="706438"/>
          </a:xfrm>
        </p:spPr>
        <p:txBody>
          <a:bodyPr/>
          <a:lstStyle/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16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8421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码检测电路的设计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2CD45D-C777-BF7A-48B6-5B68D1F82C5D}"/>
              </a:ext>
            </a:extLst>
          </p:cNvPr>
          <p:cNvSpPr txBox="1"/>
          <p:nvPr/>
        </p:nvSpPr>
        <p:spPr>
          <a:xfrm>
            <a:off x="433150" y="858094"/>
            <a:ext cx="46863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一、设计</a:t>
            </a:r>
          </a:p>
        </p:txBody>
      </p:sp>
    </p:spTree>
  </p:cSld>
  <p:clrMapOvr>
    <a:masterClrMapping/>
  </p:clrMapOvr>
  <p:transition advTm="12468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A76B6481-10A4-4E5C-8F3B-C8E3E15E9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7" y="6264275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原始状态转换表</a:t>
            </a:r>
          </a:p>
        </p:txBody>
      </p:sp>
      <p:graphicFrame>
        <p:nvGraphicFramePr>
          <p:cNvPr id="205827" name="Group 3">
            <a:extLst>
              <a:ext uri="{FF2B5EF4-FFF2-40B4-BE49-F238E27FC236}">
                <a16:creationId xmlns:a16="http://schemas.microsoft.com/office/drawing/2014/main" id="{1A53A4F0-4516-42E4-9C64-3F82DDCF3104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755061715"/>
              </p:ext>
            </p:extLst>
          </p:nvPr>
        </p:nvGraphicFramePr>
        <p:xfrm>
          <a:off x="539750" y="468314"/>
          <a:ext cx="2736850" cy="6253161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     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S14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S0/1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8137" name="Line 73">
            <a:extLst>
              <a:ext uri="{FF2B5EF4-FFF2-40B4-BE49-F238E27FC236}">
                <a16:creationId xmlns:a16="http://schemas.microsoft.com/office/drawing/2014/main" id="{99D8D3A2-E4D3-47BA-80D8-A1DD17234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828676"/>
            <a:ext cx="7921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38" name="Line 74">
            <a:extLst>
              <a:ext uri="{FF2B5EF4-FFF2-40B4-BE49-F238E27FC236}">
                <a16:creationId xmlns:a16="http://schemas.microsoft.com/office/drawing/2014/main" id="{859A0BBC-17C0-432F-B999-7FC03C76E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68314"/>
            <a:ext cx="4318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39" name="Text Box 75">
            <a:extLst>
              <a:ext uri="{FF2B5EF4-FFF2-40B4-BE49-F238E27FC236}">
                <a16:creationId xmlns:a16="http://schemas.microsoft.com/office/drawing/2014/main" id="{96454BDC-ABEC-4C0B-AD5C-521CB95B5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612776"/>
            <a:ext cx="431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dirty="0"/>
              <a:t>S</a:t>
            </a:r>
            <a:r>
              <a:rPr lang="en-US" altLang="zh-CN" sz="1800" baseline="30000" dirty="0"/>
              <a:t>n+1</a:t>
            </a:r>
          </a:p>
        </p:txBody>
      </p:sp>
      <p:sp>
        <p:nvSpPr>
          <p:cNvPr id="88140" name="Text Box 76">
            <a:extLst>
              <a:ext uri="{FF2B5EF4-FFF2-40B4-BE49-F238E27FC236}">
                <a16:creationId xmlns:a16="http://schemas.microsoft.com/office/drawing/2014/main" id="{7465FB94-8525-483A-9A7C-B908476A4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900114"/>
            <a:ext cx="144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dirty="0"/>
              <a:t>S</a:t>
            </a:r>
            <a:endParaRPr lang="en-US" altLang="zh-CN" sz="2000" baseline="30000" dirty="0"/>
          </a:p>
        </p:txBody>
      </p:sp>
      <p:sp>
        <p:nvSpPr>
          <p:cNvPr id="88141" name="Text Box 77">
            <a:extLst>
              <a:ext uri="{FF2B5EF4-FFF2-40B4-BE49-F238E27FC236}">
                <a16:creationId xmlns:a16="http://schemas.microsoft.com/office/drawing/2014/main" id="{5849CAAF-FED4-416A-B8A1-02DBDA05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49275"/>
            <a:ext cx="525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等效状态是输入相同输出相同并且次态也相同。等效状态可以合并。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169AF-82C2-4B6C-88D9-9CDED65D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9A7BDA36-31E3-408F-AB6E-4BDE80EA58D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advTm="12468"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27849</TotalTime>
  <Words>1198</Words>
  <Application>Microsoft Office PowerPoint</Application>
  <PresentationFormat>全屏显示(4:3)</PresentationFormat>
  <Paragraphs>572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黑体</vt:lpstr>
      <vt:lpstr>华文彩云</vt:lpstr>
      <vt:lpstr>华文新魏</vt:lpstr>
      <vt:lpstr>宋体</vt:lpstr>
      <vt:lpstr>Arial</vt:lpstr>
      <vt:lpstr>Tahoma</vt:lpstr>
      <vt:lpstr>Times New Roman</vt:lpstr>
      <vt:lpstr>Wingdings</vt:lpstr>
      <vt:lpstr>Blueprint</vt:lpstr>
      <vt:lpstr>8_Blueprint</vt:lpstr>
      <vt:lpstr>HQ的报告</vt:lpstr>
      <vt:lpstr>PowerPoint 演示文稿</vt:lpstr>
      <vt:lpstr>考试时间和注意事项</vt:lpstr>
      <vt:lpstr>PowerPoint 演示文稿</vt:lpstr>
      <vt:lpstr>PowerPoint 演示文稿</vt:lpstr>
      <vt:lpstr>PowerPoint 演示文稿</vt:lpstr>
      <vt:lpstr>实验十六 8421码检测电路的设计</vt:lpstr>
      <vt:lpstr>实验16 8421码检测电路的设计</vt:lpstr>
      <vt:lpstr>实验16 8421码检测电路的设计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2110</cp:revision>
  <dcterms:modified xsi:type="dcterms:W3CDTF">2025-06-13T02:50:51Z</dcterms:modified>
</cp:coreProperties>
</file>