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20"/>
  </p:notesMasterIdLst>
  <p:handoutMasterIdLst>
    <p:handoutMasterId r:id="rId21"/>
  </p:handoutMasterIdLst>
  <p:sldIdLst>
    <p:sldId id="548" r:id="rId4"/>
    <p:sldId id="621" r:id="rId5"/>
    <p:sldId id="331" r:id="rId6"/>
    <p:sldId id="280" r:id="rId7"/>
    <p:sldId id="699" r:id="rId8"/>
    <p:sldId id="333" r:id="rId9"/>
    <p:sldId id="695" r:id="rId10"/>
    <p:sldId id="694" r:id="rId11"/>
    <p:sldId id="696" r:id="rId12"/>
    <p:sldId id="701" r:id="rId13"/>
    <p:sldId id="332" r:id="rId14"/>
    <p:sldId id="700" r:id="rId15"/>
    <p:sldId id="666" r:id="rId16"/>
    <p:sldId id="698" r:id="rId17"/>
    <p:sldId id="669" r:id="rId18"/>
    <p:sldId id="633" r:id="rId19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66"/>
    <a:srgbClr val="C0051C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85839" autoAdjust="0"/>
  </p:normalViewPr>
  <p:slideViewPr>
    <p:cSldViewPr snapToGrid="0">
      <p:cViewPr varScale="1">
        <p:scale>
          <a:sx n="140" d="100"/>
          <a:sy n="140" d="100"/>
        </p:scale>
        <p:origin x="229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0A43C724-BAAA-481A-B440-4513D4E4F981}" type="slidenum">
              <a:rPr lang="zh-CN" altLang="en-GB" smtClean="0"/>
              <a:pPr>
                <a:defRPr/>
              </a:pPr>
              <a:t>1</a:t>
            </a:fld>
            <a:endParaRPr lang="en-GB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>
              <a:buClr>
                <a:srgbClr val="0000FF"/>
              </a:buClr>
              <a:defRPr/>
            </a:pPr>
            <a:fld id="{B44AD2B7-96EF-43A4-B1CE-C7467BEBC3FE}" type="slidenum">
              <a:rPr lang="zh-CN" altLang="en-GB" smtClean="0">
                <a:solidFill>
                  <a:srgbClr val="000000"/>
                </a:solidFill>
              </a:rPr>
              <a:pPr>
                <a:buClr>
                  <a:srgbClr val="0000FF"/>
                </a:buClr>
                <a:defRPr/>
              </a:pPr>
              <a:t>2</a:t>
            </a:fld>
            <a:endParaRPr lang="en-GB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85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16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2025/04/10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4/10/2025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hyperlink" Target="https://huangqy89.github.io/dc-2025/laboratori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buFont typeface="Wingdings" pitchFamily="2" charset="2"/>
              <a:buNone/>
              <a:defRPr/>
            </a:pPr>
            <a:r>
              <a:rPr kumimoji="1" lang="zh-CN" altLang="en-US" sz="5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35000"/>
              </a:lnSpc>
              <a:defRPr/>
            </a:pPr>
            <a:r>
              <a:rPr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计算机学院</a:t>
            </a:r>
            <a:endParaRPr lang="en-US" altLang="zh-CN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ct val="135000"/>
              </a:lnSpc>
              <a:defRPr/>
            </a:pPr>
            <a:r>
              <a:rPr kumimoji="1" lang="zh-CN" altLang="en-US" sz="3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</a:p>
          <a:p>
            <a:pPr algn="ctr">
              <a:lnSpc>
                <a:spcPct val="135000"/>
              </a:lnSpc>
              <a:defRPr/>
            </a:pPr>
            <a:r>
              <a:rPr kumimoji="1" lang="zh-CN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20</a:t>
            </a:r>
            <a:r>
              <a:rPr kumimoji="1" lang="en-US" altLang="zh-CN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24-2025</a:t>
            </a:r>
            <a:r>
              <a:rPr kumimoji="1" lang="zh-CN" altLang="en-US" sz="2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学年第二学期</a:t>
            </a:r>
            <a:endParaRPr kumimoji="1" lang="zh-CN" altLang="en-US" sz="32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3B103-BF03-45B3-B569-849FAB3C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776"/>
            <a:ext cx="7772400" cy="5455024"/>
          </a:xfrm>
        </p:spPr>
        <p:txBody>
          <a:bodyPr/>
          <a:lstStyle/>
          <a:p>
            <a:r>
              <a:rPr lang="zh-CN" altLang="en-US" dirty="0"/>
              <a:t>课程网站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https://huangqy89.github.io/dc-2025/laboratories/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《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实验指导书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》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密码：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dc-2025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736C6B-8CD2-48BB-8843-735303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10</a:t>
            </a:fld>
            <a:endParaRPr lang="en-GB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EA23E8-E095-4452-A780-E47F9A242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95" y="1838272"/>
            <a:ext cx="6873948" cy="33253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9C8198-58EE-46AC-8B50-C19C4E2F61DD}"/>
              </a:ext>
            </a:extLst>
          </p:cNvPr>
          <p:cNvSpPr/>
          <p:nvPr/>
        </p:nvSpPr>
        <p:spPr bwMode="auto">
          <a:xfrm>
            <a:off x="1473958" y="3916907"/>
            <a:ext cx="1892490" cy="2183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418C7F-FD36-412F-8BE5-83624E7DE27A}"/>
              </a:ext>
            </a:extLst>
          </p:cNvPr>
          <p:cNvSpPr/>
          <p:nvPr/>
        </p:nvSpPr>
        <p:spPr bwMode="auto">
          <a:xfrm>
            <a:off x="6859305" y="2508913"/>
            <a:ext cx="724301" cy="21836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45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3">
            <a:extLst>
              <a:ext uri="{FF2B5EF4-FFF2-40B4-BE49-F238E27FC236}">
                <a16:creationId xmlns:a16="http://schemas.microsoft.com/office/drawing/2014/main" id="{D1EE4C6B-3F9D-4A27-9383-2AF7AE28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65468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AAD06937-07A1-4347-88EA-92361D9CA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558" y="895350"/>
            <a:ext cx="8729442" cy="463550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r>
              <a:rPr lang="zh-CN" altLang="en-US" sz="36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课程教学计划安排：</a:t>
            </a:r>
            <a:endParaRPr lang="en-US" altLang="zh-CN" kern="1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F11FA-7017-8450-7260-CB31CDE53D45}"/>
              </a:ext>
            </a:extLst>
          </p:cNvPr>
          <p:cNvSpPr txBox="1">
            <a:spLocks/>
          </p:cNvSpPr>
          <p:nvPr/>
        </p:nvSpPr>
        <p:spPr>
          <a:xfrm>
            <a:off x="707643" y="1582068"/>
            <a:ext cx="8601989" cy="5015582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第一次：实验课概论（实验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组合逻辑电路分析与设计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译码器电路原理及应用（实验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第四次：</a:t>
            </a:r>
            <a:endParaRPr lang="en-US" altLang="zh-CN" sz="22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数据选择器电路原理及应用（实验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译码显示电路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数码管的扫描式显示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译码显示电路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点阵的原理和应用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触发器的应用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第六次：移位寄存器实现汽车尾灯控制电路 （实验</a:t>
            </a:r>
            <a:r>
              <a:rPr lang="en-US" altLang="zh-CN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第七次：</a:t>
            </a:r>
            <a:endParaRPr lang="en-US" altLang="zh-CN" sz="20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同步计数器与异步计数器的实现 （实验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 </a:t>
            </a:r>
            <a:r>
              <a:rPr lang="en-US" altLang="zh-CN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 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设计六十进制计数器 （</a:t>
            </a:r>
            <a:r>
              <a:rPr lang="zh-CN" altLang="en-US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1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18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7262-DFC5-438E-921A-4DB2CD56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320D5-BF0E-4393-A82F-D4D32D43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第八次：特殊计数器的实现 （</a:t>
            </a: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kern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第九次：</a:t>
            </a:r>
            <a:r>
              <a:rPr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8421 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码检测电路的设计 （实验</a:t>
            </a:r>
            <a:r>
              <a:rPr lang="en-US" altLang="zh-CN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kern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73050" marR="0" lvl="0" indent="-273050" defTabSz="914400" latinLnBrk="0">
              <a:lnSpc>
                <a:spcPct val="100000"/>
              </a:lnSpc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lang="zh-CN" altLang="en-US" sz="20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第十次：现场考核；</a:t>
            </a:r>
            <a:endParaRPr lang="en-US" altLang="zh-CN" sz="2000" kern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D9BE81-567C-474C-AC91-C1DA602B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12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174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530772" y="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</a:t>
            </a: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教学计划与分组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34007" y="1143000"/>
            <a:ext cx="8875986" cy="565908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800" dirty="0"/>
              <a:t>分组情况：</a:t>
            </a:r>
            <a:r>
              <a:rPr lang="en-US" altLang="zh-CN" sz="2800" dirty="0"/>
              <a:t>1</a:t>
            </a:r>
            <a:r>
              <a:rPr lang="zh-CN" altLang="en-US" sz="2800" dirty="0"/>
              <a:t>人</a:t>
            </a:r>
            <a:r>
              <a:rPr lang="en-US" altLang="zh-CN" sz="2800" dirty="0"/>
              <a:t>/</a:t>
            </a:r>
            <a:r>
              <a:rPr lang="zh-CN" altLang="en-US" sz="2800" dirty="0"/>
              <a:t>组，</a:t>
            </a:r>
            <a:r>
              <a:rPr lang="en-US" altLang="zh-CN" sz="2800" dirty="0">
                <a:solidFill>
                  <a:srgbClr val="C00000"/>
                </a:solidFill>
              </a:rPr>
              <a:t>1</a:t>
            </a:r>
            <a:r>
              <a:rPr lang="zh-CN" altLang="en-US" sz="2800" dirty="0"/>
              <a:t>次课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/>
              <a:t>小节</a:t>
            </a:r>
            <a:r>
              <a:rPr lang="en-US" altLang="zh-CN" sz="2800" dirty="0"/>
              <a:t>)/</a:t>
            </a:r>
            <a:r>
              <a:rPr lang="zh-CN" altLang="en-US" sz="2800" dirty="0"/>
              <a:t>周；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教学时间窗口：在</a:t>
            </a:r>
            <a:r>
              <a:rPr lang="en-US" altLang="zh-CN" sz="2800" dirty="0">
                <a:solidFill>
                  <a:srgbClr val="C00000"/>
                </a:solidFill>
              </a:rPr>
              <a:t>7-17</a:t>
            </a:r>
            <a:r>
              <a:rPr lang="zh-CN" altLang="en-US" sz="2800" dirty="0">
                <a:solidFill>
                  <a:srgbClr val="C00000"/>
                </a:solidFill>
              </a:rPr>
              <a:t>周周四晚上</a:t>
            </a:r>
            <a:r>
              <a:rPr lang="en-US" altLang="zh-CN" sz="2800" dirty="0">
                <a:solidFill>
                  <a:srgbClr val="C00000"/>
                </a:solidFill>
              </a:rPr>
              <a:t>9-11</a:t>
            </a:r>
            <a:r>
              <a:rPr lang="zh-CN" altLang="en-US" sz="2800" dirty="0">
                <a:solidFill>
                  <a:srgbClr val="C00000"/>
                </a:solidFill>
              </a:rPr>
              <a:t>节</a:t>
            </a:r>
            <a:r>
              <a:rPr lang="zh-CN" altLang="en-US" sz="2800" dirty="0"/>
              <a:t>，共</a:t>
            </a:r>
            <a:r>
              <a:rPr lang="en-US" altLang="zh-CN" sz="2800" dirty="0">
                <a:solidFill>
                  <a:srgbClr val="FF0000"/>
                </a:solidFill>
              </a:rPr>
              <a:t>9+1</a:t>
            </a:r>
            <a:r>
              <a:rPr lang="zh-CN" altLang="en-US" sz="2800" dirty="0"/>
              <a:t>周；</a:t>
            </a:r>
            <a:endParaRPr lang="en-US" altLang="zh-CN" sz="2800" dirty="0"/>
          </a:p>
          <a:p>
            <a:pPr>
              <a:lnSpc>
                <a:spcPct val="130000"/>
              </a:lnSpc>
            </a:pPr>
            <a:r>
              <a:rPr lang="zh-CN" altLang="en-US" sz="2800" dirty="0"/>
              <a:t>课程助教：</a:t>
            </a:r>
            <a:endParaRPr lang="en-US" altLang="zh-CN" sz="2800" dirty="0"/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罗志成，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邮箱：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58C"/>
                </a:solidFill>
              </a:rPr>
              <a:t>luozhch23@mail2.sysu.edu.cn</a:t>
            </a:r>
          </a:p>
          <a:p>
            <a:pPr lvl="1">
              <a:lnSpc>
                <a:spcPct val="130000"/>
              </a:lnSpc>
              <a:buClr>
                <a:srgbClr val="40458C"/>
              </a:buClr>
            </a:pPr>
            <a:r>
              <a:rPr lang="zh-CN" altLang="en-US" sz="2400" dirty="0">
                <a:solidFill>
                  <a:srgbClr val="40458C"/>
                </a:solidFill>
              </a:rPr>
              <a:t>肖捷，邮箱：</a:t>
            </a:r>
            <a:r>
              <a:rPr lang="en-US" altLang="zh-CN" sz="2400" dirty="0">
                <a:solidFill>
                  <a:srgbClr val="40458C"/>
                </a:solidFill>
              </a:rPr>
              <a:t>xiaoj78@mail2.sysu.edu.cn</a:t>
            </a:r>
          </a:p>
        </p:txBody>
      </p:sp>
    </p:spTree>
  </p:cSld>
  <p:clrMapOvr>
    <a:masterClrMapping/>
  </p:clrMapOvr>
  <p:transition advTm="12468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96893" y="0"/>
            <a:ext cx="7772400" cy="1143000"/>
          </a:xfrm>
        </p:spPr>
        <p:txBody>
          <a:bodyPr/>
          <a:lstStyle/>
          <a:p>
            <a:r>
              <a:rPr kumimoji="1" lang="zh-CN" altLang="en-US" sz="5400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cs typeface="+mn-cs"/>
              </a:rPr>
              <a:t>三、课程评分</a:t>
            </a:r>
          </a:p>
        </p:txBody>
      </p:sp>
      <p:sp>
        <p:nvSpPr>
          <p:cNvPr id="13315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90436" y="1678781"/>
            <a:ext cx="8256671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2060"/>
                </a:solidFill>
              </a:rPr>
              <a:t>课程评分规则：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平时：占比</a:t>
            </a:r>
            <a:r>
              <a:rPr lang="en-US" altLang="zh-CN" sz="2800" dirty="0">
                <a:solidFill>
                  <a:srgbClr val="C00000"/>
                </a:solidFill>
              </a:rPr>
              <a:t>40%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9</a:t>
            </a:r>
            <a:r>
              <a:rPr lang="zh-CN" altLang="en-US" sz="2800" dirty="0">
                <a:solidFill>
                  <a:srgbClr val="002060"/>
                </a:solidFill>
              </a:rPr>
              <a:t>周上课时间出勤、实验报告评分情况；</a:t>
            </a:r>
            <a:endParaRPr lang="en-US" altLang="zh-CN" sz="2800" dirty="0">
              <a:solidFill>
                <a:srgbClr val="002060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sz="2800" dirty="0">
                <a:solidFill>
                  <a:srgbClr val="002060"/>
                </a:solidFill>
              </a:rPr>
              <a:t>期末考试实际操作：共</a:t>
            </a:r>
            <a:r>
              <a:rPr lang="en-US" altLang="zh-CN" sz="2800" dirty="0">
                <a:solidFill>
                  <a:srgbClr val="C00000"/>
                </a:solidFill>
              </a:rPr>
              <a:t>60%</a:t>
            </a:r>
            <a:r>
              <a:rPr lang="en-US" altLang="zh-CN" sz="2800" dirty="0">
                <a:solidFill>
                  <a:srgbClr val="002060"/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（第</a:t>
            </a:r>
            <a:r>
              <a:rPr lang="en-US" altLang="zh-CN" sz="2800" dirty="0">
                <a:solidFill>
                  <a:srgbClr val="002060"/>
                </a:solidFill>
              </a:rPr>
              <a:t>17</a:t>
            </a:r>
            <a:r>
              <a:rPr lang="zh-CN" altLang="en-US" sz="2800" dirty="0">
                <a:solidFill>
                  <a:srgbClr val="002060"/>
                </a:solidFill>
              </a:rPr>
              <a:t>周）；</a:t>
            </a:r>
            <a:endParaRPr lang="en-US" altLang="zh-CN" sz="2800" dirty="0">
              <a:solidFill>
                <a:srgbClr val="002060"/>
              </a:solidFill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2B6FFD8-13AD-4991-8242-EEF8CEC9801D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979B9EF-568C-4043-B382-777FCC45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436" y="1039761"/>
            <a:ext cx="7879274" cy="63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围绕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教学大纲</a:t>
            </a:r>
            <a:r>
              <a:rPr lang="en-US" altLang="zh-CN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制定</a:t>
            </a:r>
          </a:p>
        </p:txBody>
      </p:sp>
    </p:spTree>
    <p:extLst>
      <p:ext uri="{BB962C8B-B14F-4D97-AF65-F5344CB8AC3E}">
        <p14:creationId xmlns:p14="http://schemas.microsoft.com/office/powerpoint/2010/main" val="2729358246"/>
      </p:ext>
    </p:extLst>
  </p:cSld>
  <p:clrMapOvr>
    <a:masterClrMapping/>
  </p:clrMapOvr>
  <p:transition advTm="1246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CEC199-91DC-4C32-8156-8303B38A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15</a:t>
            </a:fld>
            <a:endParaRPr lang="en-GB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D7F0D-C337-4E9C-B670-A60B0732318C}"/>
              </a:ext>
            </a:extLst>
          </p:cNvPr>
          <p:cNvSpPr txBox="1">
            <a:spLocks noChangeArrowheads="1"/>
          </p:cNvSpPr>
          <p:nvPr/>
        </p:nvSpPr>
        <p:spPr>
          <a:xfrm>
            <a:off x="497714" y="339146"/>
            <a:ext cx="8305800" cy="1143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实验报告要求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CD5017-019B-4591-A04B-4D902D928335}"/>
              </a:ext>
            </a:extLst>
          </p:cNvPr>
          <p:cNvSpPr txBox="1"/>
          <p:nvPr/>
        </p:nvSpPr>
        <p:spPr>
          <a:xfrm>
            <a:off x="563742" y="1728463"/>
            <a:ext cx="7894458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每个实验报告满分</a:t>
            </a:r>
            <a:r>
              <a:rPr lang="en-US" altLang="zh-CN" sz="2400" dirty="0"/>
              <a:t>4</a:t>
            </a:r>
            <a:r>
              <a:rPr lang="zh-CN" altLang="en-US" sz="2400" dirty="0"/>
              <a:t>分，评分标准：</a:t>
            </a:r>
            <a:endParaRPr lang="en-US" altLang="zh-CN" sz="24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A+</a:t>
            </a:r>
            <a:r>
              <a:rPr lang="zh-CN" altLang="en-US" sz="2000" dirty="0"/>
              <a:t>：按时完成实验</a:t>
            </a:r>
            <a:r>
              <a:rPr lang="en-US" altLang="zh-CN" sz="2000" dirty="0"/>
              <a:t>+</a:t>
            </a:r>
            <a:r>
              <a:rPr lang="zh-CN" altLang="en-US" sz="2000" dirty="0"/>
              <a:t>按时提交实验报告</a:t>
            </a:r>
            <a:r>
              <a:rPr lang="en-US" altLang="zh-CN" sz="2000" dirty="0"/>
              <a:t>+</a:t>
            </a:r>
            <a:r>
              <a:rPr lang="zh-CN" altLang="en-US" sz="2000" dirty="0"/>
              <a:t>创新点（</a:t>
            </a:r>
            <a:r>
              <a:rPr lang="zh-CN" altLang="en-US" sz="2000" dirty="0">
                <a:solidFill>
                  <a:srgbClr val="FF0000"/>
                </a:solidFill>
              </a:rPr>
              <a:t>新思路、新方法、新发现</a:t>
            </a:r>
            <a:r>
              <a:rPr lang="en-US" altLang="zh-CN" sz="2000" dirty="0"/>
              <a:t>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A</a:t>
            </a:r>
            <a:r>
              <a:rPr lang="zh-CN" altLang="en-US" sz="2000" dirty="0"/>
              <a:t>：按时完成实验</a:t>
            </a:r>
            <a:r>
              <a:rPr lang="en-US" altLang="zh-CN" sz="2000" dirty="0"/>
              <a:t>+</a:t>
            </a:r>
            <a:r>
              <a:rPr lang="zh-CN" altLang="en-US" sz="2000" dirty="0"/>
              <a:t>按时提交实验报告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B</a:t>
            </a:r>
            <a:r>
              <a:rPr lang="zh-CN" altLang="en-US" sz="2000" dirty="0"/>
              <a:t>：未按时 </a:t>
            </a:r>
            <a:r>
              <a:rPr lang="en-US" altLang="zh-CN" sz="2000" dirty="0"/>
              <a:t>(</a:t>
            </a:r>
            <a:r>
              <a:rPr lang="zh-CN" altLang="en-US" sz="2000" dirty="0"/>
              <a:t>下课前</a:t>
            </a:r>
            <a:r>
              <a:rPr lang="en-US" altLang="zh-CN" sz="2000" dirty="0"/>
              <a:t>) </a:t>
            </a:r>
            <a:r>
              <a:rPr lang="zh-CN" altLang="en-US" sz="2000" dirty="0"/>
              <a:t>完成实验、或未按时提交实验报告、或实验报告有缺项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C</a:t>
            </a:r>
            <a:r>
              <a:rPr lang="zh-CN" altLang="en-US" sz="2000" dirty="0"/>
              <a:t>：未完成实验或未提交实验报告</a:t>
            </a:r>
            <a:endParaRPr lang="en-US" altLang="zh-CN" sz="2000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/>
              <a:t>D</a:t>
            </a:r>
            <a:r>
              <a:rPr lang="zh-CN" altLang="en-US" sz="2000" dirty="0"/>
              <a:t>：未完成实验且未提交实验报告</a:t>
            </a: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322547"/>
      </p:ext>
    </p:extLst>
  </p:cSld>
  <p:clrMapOvr>
    <a:masterClrMapping/>
  </p:clrMapOvr>
  <p:transition advTm="1246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16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Text Box 2"/>
          <p:cNvSpPr txBox="1">
            <a:spLocks noChangeArrowheads="1"/>
          </p:cNvSpPr>
          <p:nvPr/>
        </p:nvSpPr>
        <p:spPr bwMode="auto">
          <a:xfrm>
            <a:off x="250825" y="333375"/>
            <a:ext cx="8435975" cy="106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defRPr/>
            </a:pPr>
            <a:r>
              <a:rPr kumimoji="1" lang="zh-CN" altLang="en-US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</a:t>
            </a:r>
          </a:p>
        </p:txBody>
      </p:sp>
      <p:sp>
        <p:nvSpPr>
          <p:cNvPr id="1325059" name="Text Box 3"/>
          <p:cNvSpPr txBox="1">
            <a:spLocks noChangeArrowheads="1"/>
          </p:cNvSpPr>
          <p:nvPr/>
        </p:nvSpPr>
        <p:spPr bwMode="auto">
          <a:xfrm>
            <a:off x="419100" y="371475"/>
            <a:ext cx="42719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52425" indent="-352425">
              <a:lnSpc>
                <a:spcPct val="120000"/>
              </a:lnSpc>
              <a:spcBef>
                <a:spcPct val="20000"/>
              </a:spcBef>
              <a:buClr>
                <a:srgbClr val="000066"/>
              </a:buClr>
              <a:buFont typeface="Wingdings" pitchFamily="2" charset="2"/>
              <a:buNone/>
              <a:defRPr/>
            </a:pP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  提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	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纲</a:t>
            </a:r>
            <a:endParaRPr kumimoji="1" lang="en-US" altLang="zh-CN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849438" y="1574800"/>
            <a:ext cx="5808662" cy="485457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3200" kern="1200">
                <a:solidFill>
                  <a:srgbClr val="000066"/>
                </a:solidFill>
                <a:latin typeface="Arial" pitchFamily="34" charset="0"/>
                <a:ea typeface="黑体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800000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一、课程介绍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二、教学计划与分组</a:t>
            </a:r>
            <a:endParaRPr kumimoji="1" lang="en-US" altLang="zh-CN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Tx/>
              <a:buFontTx/>
              <a:buNone/>
              <a:defRPr/>
            </a:pPr>
            <a:r>
              <a:rPr kumimoji="1" lang="zh-CN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三、课程评分</a:t>
            </a:r>
            <a:endParaRPr kumimoji="1" lang="en-US" altLang="zh-CN" sz="40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None/>
              <a:defRPr/>
            </a:pPr>
            <a:endParaRPr lang="zh-CN" altLang="en-US" sz="3600" dirty="0"/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2</a:t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3">
            <a:extLst>
              <a:ext uri="{FF2B5EF4-FFF2-40B4-BE49-F238E27FC236}">
                <a16:creationId xmlns:a16="http://schemas.microsoft.com/office/drawing/2014/main" id="{C0175F07-65F1-41A6-B8EB-7B4823B028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2C1EF9-1FB5-42D9-A9AD-7C0C31DB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31" y="1138237"/>
            <a:ext cx="860425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4675" indent="-609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课程名称：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数字电路与逻辑设计实验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课程种类：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必修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时 数：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36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学时（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*10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周）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    分： 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学分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上课地点： 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丰盛堂丰</a:t>
            </a:r>
            <a:r>
              <a:rPr lang="en-US" altLang="zh-CN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C503</a:t>
            </a: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课程定位：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巩固理论知识，增长实践经验，培养实验作风！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None/>
            </a:pPr>
            <a:r>
              <a:rPr lang="zh-CN" altLang="en-US" sz="30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课程特色：</a:t>
            </a:r>
            <a:r>
              <a:rPr lang="zh-CN" altLang="en-US" sz="3000" b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基础训练为本，软硬结合为线，设计创新牵引！</a:t>
            </a:r>
            <a:endParaRPr lang="en-US" altLang="zh-CN" sz="3000" b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13">
            <a:extLst>
              <a:ext uri="{FF2B5EF4-FFF2-40B4-BE49-F238E27FC236}">
                <a16:creationId xmlns:a16="http://schemas.microsoft.com/office/drawing/2014/main" id="{C887DE96-BCC3-4E07-986F-13EF2916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31" y="273050"/>
            <a:ext cx="644130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概要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8362DE3-9AC5-4570-A7A1-EBE275A7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3</a:t>
            </a:fld>
            <a:endParaRPr lang="en-GB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2">
            <a:extLst>
              <a:ext uri="{FF2B5EF4-FFF2-40B4-BE49-F238E27FC236}">
                <a16:creationId xmlns:a16="http://schemas.microsoft.com/office/drawing/2014/main" id="{E420B078-C400-4391-B022-E7B57B02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 b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124" name="Rectangle 14">
            <a:extLst>
              <a:ext uri="{FF2B5EF4-FFF2-40B4-BE49-F238E27FC236}">
                <a16:creationId xmlns:a16="http://schemas.microsoft.com/office/drawing/2014/main" id="{9D7BD41D-2F12-47C2-8F99-6F3AA067EE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1000" y="1076121"/>
            <a:ext cx="2743200" cy="5068887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课程内容：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C045EB77-54D1-46FF-809E-8F9ACD5E2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32" y="1091154"/>
            <a:ext cx="7885471" cy="5068887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Tx/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algn="just">
              <a:lnSpc>
                <a:spcPct val="150000"/>
              </a:lnSpc>
              <a:buFontTx/>
              <a:buNone/>
              <a:defRPr/>
            </a:pP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本课程目的是配合</a:t>
            </a:r>
            <a:r>
              <a:rPr lang="en-US" altLang="zh-CN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数字电路与逻辑设计</a:t>
            </a:r>
            <a:r>
              <a:rPr lang="en-US" altLang="zh-CN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理论课，通过实验，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让学生牢固掌握数字电路设计的基础知识和设计理论，从而使学生能够独立</a:t>
            </a:r>
            <a:r>
              <a:rPr lang="zh-CN" altLang="en-US" sz="2400" b="0" kern="1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一定复杂程度的数字系统并且具备</a:t>
            </a:r>
            <a:r>
              <a:rPr lang="zh-CN" altLang="en-US" sz="2400" b="0" kern="100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故障诊断</a:t>
            </a:r>
            <a:r>
              <a:rPr lang="zh-CN" altLang="en-US" sz="2400" b="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  <a:r>
              <a:rPr lang="zh-CN" altLang="en-US" sz="2400" b="0" kern="100" dirty="0">
                <a:latin typeface="黑体" panose="02010609060101010101" pitchFamily="49" charset="-122"/>
                <a:ea typeface="黑体" panose="02010609060101010101" pitchFamily="49" charset="-122"/>
              </a:rPr>
              <a:t>。教学内容包括数字电路概念、数字系统运作及编码、逻辑门、布尔数学运算和逻辑简化、组合逻辑电路分析及应用、可编程逻辑器件、触发器、计数器、移位记录器、记忆和存储、可编程逻辑及软件、信号接口和进程等。本课程的特点是理论与实践联系紧密，实用性强。</a:t>
            </a:r>
            <a:endParaRPr lang="zh-CN" altLang="zh-CN" sz="2400" b="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9" name="Rectangle 13">
            <a:extLst>
              <a:ext uri="{FF2B5EF4-FFF2-40B4-BE49-F238E27FC236}">
                <a16:creationId xmlns:a16="http://schemas.microsoft.com/office/drawing/2014/main" id="{06FFF929-A8FC-4E3A-9EE2-B6638252D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6003"/>
            <a:ext cx="86614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  <a:r>
              <a:rPr kumimoji="1" lang="en-US" altLang="zh-CN" sz="48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-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引用自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《</a:t>
            </a:r>
            <a:r>
              <a:rPr kumimoji="1" lang="zh-CN" altLang="en-US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教学大纲</a:t>
            </a:r>
            <a:r>
              <a:rPr kumimoji="1" lang="en-US" altLang="zh-CN" sz="40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》</a:t>
            </a:r>
            <a:endParaRPr kumimoji="1" lang="zh-CN" altLang="ru-RU" sz="54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56FFF2F-6A05-4693-876E-1076A55E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83047F06-F6AD-47B9-B043-BB2C393C5815}" type="slidenum">
              <a:rPr lang="zh-CN" altLang="en-GB" smtClean="0"/>
              <a:pPr/>
              <a:t>4</a:t>
            </a:fld>
            <a:endParaRPr lang="en-GB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38B4F00E-ADFC-4427-B801-6349B81E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E17820-229F-4283-A74D-F496DF4D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305F89-90D7-4A6D-B832-BA9F3F08BA9B}"/>
              </a:ext>
            </a:extLst>
          </p:cNvPr>
          <p:cNvSpPr/>
          <p:nvPr/>
        </p:nvSpPr>
        <p:spPr bwMode="auto">
          <a:xfrm>
            <a:off x="3024000" y="2196000"/>
            <a:ext cx="2743200" cy="14688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575D136-050A-4735-890E-17A9D1124D79}"/>
              </a:ext>
            </a:extLst>
          </p:cNvPr>
          <p:cNvCxnSpPr/>
          <p:nvPr/>
        </p:nvCxnSpPr>
        <p:spPr bwMode="auto">
          <a:xfrm>
            <a:off x="2308800" y="25056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C135100-573A-4679-8368-78C41A9C2B02}"/>
              </a:ext>
            </a:extLst>
          </p:cNvPr>
          <p:cNvCxnSpPr/>
          <p:nvPr/>
        </p:nvCxnSpPr>
        <p:spPr bwMode="auto">
          <a:xfrm>
            <a:off x="2308800" y="27804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8632405-B9E5-4211-AC0A-CE028C542D19}"/>
              </a:ext>
            </a:extLst>
          </p:cNvPr>
          <p:cNvCxnSpPr/>
          <p:nvPr/>
        </p:nvCxnSpPr>
        <p:spPr bwMode="auto">
          <a:xfrm>
            <a:off x="2308800" y="31116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083DFD-B119-423D-8BD4-8208D6AA5668}"/>
              </a:ext>
            </a:extLst>
          </p:cNvPr>
          <p:cNvCxnSpPr/>
          <p:nvPr/>
        </p:nvCxnSpPr>
        <p:spPr bwMode="auto">
          <a:xfrm>
            <a:off x="2308800" y="34140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4A11101-12AE-486F-86BC-C6FCAE39A60E}"/>
              </a:ext>
            </a:extLst>
          </p:cNvPr>
          <p:cNvCxnSpPr/>
          <p:nvPr/>
        </p:nvCxnSpPr>
        <p:spPr bwMode="auto">
          <a:xfrm>
            <a:off x="5767200" y="2989200"/>
            <a:ext cx="712800" cy="0"/>
          </a:xfrm>
          <a:prstGeom prst="lin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780EBE2-DBE5-4BDE-8FF7-C736E6E31760}"/>
              </a:ext>
            </a:extLst>
          </p:cNvPr>
          <p:cNvSpPr txBox="1"/>
          <p:nvPr/>
        </p:nvSpPr>
        <p:spPr>
          <a:xfrm>
            <a:off x="1893600" y="2274767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05C026-83FC-4B6F-B674-5E432026CF66}"/>
              </a:ext>
            </a:extLst>
          </p:cNvPr>
          <p:cNvSpPr txBox="1"/>
          <p:nvPr/>
        </p:nvSpPr>
        <p:spPr>
          <a:xfrm>
            <a:off x="1893600" y="2577166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44CCA3-2C8C-49F1-8A67-AC5AE6BB2843}"/>
              </a:ext>
            </a:extLst>
          </p:cNvPr>
          <p:cNvSpPr txBox="1"/>
          <p:nvPr/>
        </p:nvSpPr>
        <p:spPr>
          <a:xfrm>
            <a:off x="1893600" y="2911545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D40A4A-7B73-4F00-B2DC-D61B7F62F743}"/>
              </a:ext>
            </a:extLst>
          </p:cNvPr>
          <p:cNvSpPr txBox="1"/>
          <p:nvPr/>
        </p:nvSpPr>
        <p:spPr>
          <a:xfrm>
            <a:off x="1893600" y="3252588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DDE136-2908-44C8-9A26-7ECBA92A627F}"/>
              </a:ext>
            </a:extLst>
          </p:cNvPr>
          <p:cNvSpPr txBox="1"/>
          <p:nvPr/>
        </p:nvSpPr>
        <p:spPr>
          <a:xfrm>
            <a:off x="6273600" y="2577166"/>
            <a:ext cx="41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X</a:t>
            </a:r>
            <a:endParaRPr lang="zh-CN" altLang="en-US" sz="2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B5119E8-7A43-4E03-A16F-C97722FE2A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687" y="2473277"/>
            <a:ext cx="873825" cy="8738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3556B00-1586-439B-9626-7C55C0F71328}"/>
              </a:ext>
            </a:extLst>
          </p:cNvPr>
          <p:cNvSpPr txBox="1"/>
          <p:nvPr/>
        </p:nvSpPr>
        <p:spPr>
          <a:xfrm>
            <a:off x="2972512" y="4244146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X =F(A,B,C,D,…)</a:t>
            </a:r>
            <a:endParaRPr lang="zh-CN" altLang="en-US" sz="2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3D21F1E-B512-4E56-A03A-65067CD6B519}"/>
              </a:ext>
            </a:extLst>
          </p:cNvPr>
          <p:cNvSpPr txBox="1"/>
          <p:nvPr/>
        </p:nvSpPr>
        <p:spPr>
          <a:xfrm>
            <a:off x="609600" y="4936886"/>
            <a:ext cx="8043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第一步：将现实问题抽象成逻辑问题，写出</a:t>
            </a:r>
            <a:r>
              <a:rPr lang="en-US" altLang="zh-CN" sz="2000" dirty="0"/>
              <a:t>X</a:t>
            </a:r>
            <a:r>
              <a:rPr lang="zh-CN" altLang="en-US" sz="2000" dirty="0"/>
              <a:t>的逻辑表达式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第二步：分析与设计电路 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第三步：通过仿真软件进行仿真验证 </a:t>
            </a:r>
            <a:r>
              <a:rPr lang="en-US" altLang="zh-CN" sz="2000" dirty="0"/>
              <a:t>(</a:t>
            </a:r>
            <a:r>
              <a:rPr lang="zh-CN" altLang="en-US" sz="2000" dirty="0"/>
              <a:t>课前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第四步：电路实现 </a:t>
            </a:r>
            <a:r>
              <a:rPr lang="en-US" altLang="zh-CN" sz="2000" dirty="0"/>
              <a:t>(</a:t>
            </a:r>
            <a:r>
              <a:rPr lang="zh-CN" altLang="en-US" sz="2000" dirty="0"/>
              <a:t>课上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616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203598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实验目的及要求：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238249"/>
            <a:ext cx="808805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3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具备对基本数字电路的分析和设计的能力；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拟定实验步骤，对电路进行必要的检测，查出故障与排除故障的能力；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了解所用仪器，熟练使用仪器；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综合实验结果与写实验报告的能力；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要求独立完成设计、仿真、安装、调试的全过程；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实验中遇到问题尝试自行解决。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839392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实验预习及报告要求：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7" y="1166811"/>
            <a:ext cx="8271566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0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做实验之前要求先预习，完成电路设计和仿真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004"/>
              </a:spcBef>
              <a:buFontTx/>
              <a:buAutoNum type="arabicPeriod"/>
              <a:defRPr/>
            </a:pP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实验报告需要按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实验指导书</a:t>
            </a: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要求完成</a:t>
            </a: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实验报告由实验题目、目的、设备、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原理、</a:t>
            </a:r>
            <a:r>
              <a:rPr lang="zh-CN" altLang="en-US" u="sng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方法与步骤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、验证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en-US" altLang="zh-CN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、分析和讨论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等部分构成</a:t>
            </a: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kern="100" dirty="0"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kern="100" dirty="0">
                <a:latin typeface="黑体" panose="02010609060101010101" pitchFamily="49" charset="-122"/>
                <a:ea typeface="黑体" panose="02010609060101010101" pitchFamily="49" charset="-122"/>
              </a:rPr>
              <a:t> 电路图及波形用实拍照片或截图</a:t>
            </a:r>
            <a:endParaRPr lang="en-US" altLang="zh-CN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algn="just">
              <a:spcBef>
                <a:spcPts val="1004"/>
              </a:spcBef>
              <a:buNone/>
              <a:defRPr/>
            </a:pPr>
            <a:r>
              <a:rPr lang="en-US" altLang="zh-CN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每周三前提交上周实验的实验报告</a:t>
            </a:r>
            <a:endParaRPr lang="en-US" altLang="zh-CN" sz="2400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  <p:extLst>
      <p:ext uri="{BB962C8B-B14F-4D97-AF65-F5344CB8AC3E}">
        <p14:creationId xmlns:p14="http://schemas.microsoft.com/office/powerpoint/2010/main" val="113817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6" y="981075"/>
            <a:ext cx="3782117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实验室课堂要求：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B0427296-CA43-487E-A664-8138DB16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2" y="1238249"/>
            <a:ext cx="8221561" cy="4213225"/>
          </a:xfrm>
          <a:prstGeom prst="rect">
            <a:avLst/>
          </a:prstGeom>
          <a:noFill/>
        </p:spPr>
        <p:txBody>
          <a:bodyPr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8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24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20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Garamond" panose="02020404030301010803" pitchFamily="18" charset="0"/>
              <a:buChar char="−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 kern="12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spcBef>
                <a:spcPts val="1304"/>
              </a:spcBef>
              <a:buFontTx/>
              <a:buNone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实验过程中做好记录；</a:t>
            </a: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每做完一个实验的内容，先不要拆电路，待助教检查合格后签字才能整理实验台面；</a:t>
            </a:r>
            <a:endParaRPr lang="en-US" altLang="zh-CN" sz="2400" kern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1304"/>
              </a:spcBef>
              <a:buFontTx/>
              <a:buAutoNum type="arabicPeriod"/>
              <a:defRPr/>
            </a:pPr>
            <a:r>
              <a:rPr lang="zh-CN" altLang="en-US" sz="2400" kern="100" dirty="0">
                <a:latin typeface="黑体" panose="02010609060101010101" pitchFamily="49" charset="-122"/>
                <a:ea typeface="黑体" panose="02010609060101010101" pitchFamily="49" charset="-122"/>
              </a:rPr>
              <a:t>离开实验室之前，需要将实验台上仪器收拾整齐，关闭仪器电源，在实验仪器使用记录表中签字。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</p:spTree>
    <p:extLst>
      <p:ext uri="{BB962C8B-B14F-4D97-AF65-F5344CB8AC3E}">
        <p14:creationId xmlns:p14="http://schemas.microsoft.com/office/powerpoint/2010/main" val="30639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14">
            <a:extLst>
              <a:ext uri="{FF2B5EF4-FFF2-40B4-BE49-F238E27FC236}">
                <a16:creationId xmlns:a16="http://schemas.microsoft.com/office/drawing/2014/main" id="{51DD629C-D439-4C16-8B85-C352B82FA5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2677" y="981075"/>
            <a:ext cx="4203598" cy="944562"/>
          </a:xfrm>
          <a:prstGeom prst="rect">
            <a:avLst/>
          </a:prstGeom>
        </p:spPr>
        <p:txBody>
          <a:bodyPr/>
          <a:lstStyle/>
          <a:p>
            <a:pPr indent="0" algn="just">
              <a:buFontTx/>
              <a:buNone/>
              <a:defRPr/>
            </a:pPr>
            <a:r>
              <a:rPr lang="zh-CN" altLang="en-US" b="1" dirty="0"/>
              <a:t>实验教材及平台：</a:t>
            </a:r>
            <a:endParaRPr lang="en-US" altLang="zh-CN" b="1" dirty="0"/>
          </a:p>
          <a:p>
            <a:pPr indent="0" algn="just">
              <a:buFontTx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000" b="1" kern="100" dirty="0">
              <a:latin typeface="Times New Roman" panose="02020603050405020304" pitchFamily="18" charset="0"/>
            </a:endParaRP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53EE43B1-851C-438D-AEF3-88FB18730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49450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SzPct val="100000"/>
            </a:pPr>
            <a:r>
              <a:rPr kumimoji="1" lang="zh-CN" altLang="ru-RU" sz="54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一、课程介绍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B6A49-D66B-6705-EFDF-BA10677413BB}"/>
              </a:ext>
            </a:extLst>
          </p:cNvPr>
          <p:cNvSpPr txBox="1"/>
          <p:nvPr/>
        </p:nvSpPr>
        <p:spPr>
          <a:xfrm>
            <a:off x="1230702" y="6006616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实验指导书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767F98-18AD-8CD2-6AE0-97EEDCE82DE9}"/>
              </a:ext>
            </a:extLst>
          </p:cNvPr>
          <p:cNvSpPr txBox="1"/>
          <p:nvPr/>
        </p:nvSpPr>
        <p:spPr>
          <a:xfrm>
            <a:off x="4905097" y="5110584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南校丰盛堂数电实验箱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DD3E7-A044-40C3-8CF9-AB6DBA0E8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08" y="1769327"/>
            <a:ext cx="2838290" cy="40557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41A5F1-83EB-4302-8902-3F6EBCB2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9811" y="1574876"/>
            <a:ext cx="2912115" cy="388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3513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28419</TotalTime>
  <Words>976</Words>
  <Application>Microsoft Office PowerPoint</Application>
  <PresentationFormat>全屏显示(4:3)</PresentationFormat>
  <Paragraphs>148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黑体</vt:lpstr>
      <vt:lpstr>华文彩云</vt:lpstr>
      <vt:lpstr>华文新魏</vt:lpstr>
      <vt:lpstr>宋体</vt:lpstr>
      <vt:lpstr>微软雅黑</vt:lpstr>
      <vt:lpstr>Arial</vt:lpstr>
      <vt:lpstr>Calibri</vt:lpstr>
      <vt:lpstr>Garamond</vt:lpstr>
      <vt:lpstr>Tahoma</vt:lpstr>
      <vt:lpstr>Times New Roman</vt:lpstr>
      <vt:lpstr>Wingdings</vt:lpstr>
      <vt:lpstr>Wingdings 2</vt:lpstr>
      <vt:lpstr>Blueprint</vt:lpstr>
      <vt:lpstr>8_Blueprint</vt:lpstr>
      <vt:lpstr>HQ的报告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二、教学计划与分组</vt:lpstr>
      <vt:lpstr>三、课程评分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2128</cp:revision>
  <dcterms:modified xsi:type="dcterms:W3CDTF">2025-04-10T04:44:28Z</dcterms:modified>
</cp:coreProperties>
</file>