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4"/>
  </p:notesMasterIdLst>
  <p:sldIdLst>
    <p:sldId id="257" r:id="rId3"/>
    <p:sldId id="310" r:id="rId4"/>
    <p:sldId id="351" r:id="rId5"/>
    <p:sldId id="352" r:id="rId6"/>
    <p:sldId id="266" r:id="rId7"/>
    <p:sldId id="267" r:id="rId8"/>
    <p:sldId id="271" r:id="rId9"/>
    <p:sldId id="272" r:id="rId10"/>
    <p:sldId id="268" r:id="rId11"/>
    <p:sldId id="353" r:id="rId12"/>
    <p:sldId id="354" r:id="rId13"/>
    <p:sldId id="355" r:id="rId14"/>
    <p:sldId id="356" r:id="rId15"/>
    <p:sldId id="357" r:id="rId16"/>
    <p:sldId id="358" r:id="rId17"/>
    <p:sldId id="286" r:id="rId18"/>
    <p:sldId id="287" r:id="rId19"/>
    <p:sldId id="288" r:id="rId20"/>
    <p:sldId id="289" r:id="rId21"/>
    <p:sldId id="369" r:id="rId22"/>
    <p:sldId id="269" r:id="rId23"/>
    <p:sldId id="273" r:id="rId24"/>
    <p:sldId id="370" r:id="rId25"/>
    <p:sldId id="270" r:id="rId26"/>
    <p:sldId id="359" r:id="rId27"/>
    <p:sldId id="360" r:id="rId28"/>
    <p:sldId id="361" r:id="rId29"/>
    <p:sldId id="274" r:id="rId30"/>
    <p:sldId id="275" r:id="rId31"/>
    <p:sldId id="276" r:id="rId32"/>
    <p:sldId id="362" r:id="rId33"/>
    <p:sldId id="363" r:id="rId34"/>
    <p:sldId id="364" r:id="rId35"/>
    <p:sldId id="365" r:id="rId36"/>
    <p:sldId id="367" r:id="rId37"/>
    <p:sldId id="368" r:id="rId38"/>
    <p:sldId id="372" r:id="rId39"/>
    <p:sldId id="373" r:id="rId40"/>
    <p:sldId id="374" r:id="rId41"/>
    <p:sldId id="376" r:id="rId42"/>
    <p:sldId id="37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6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43205-15A4-4E74-9187-5304BE2AFFAB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FF281-8737-4A55-B9BC-10D2665A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6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F91FD18-31CC-4609-B223-5F8543ACFC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6A2551-1639-4319-ACA9-60F6767C02F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7C4D82E-F3DB-4F77-A86B-5814E5673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5A87DEC-FFFC-4603-8A39-9007D2031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255D9ABA-CBAF-416A-B049-264040C1B3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CF2A35-F288-49BE-8760-B3A3B1C1AC5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69FE077-F492-43F3-A107-50873B427E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B2A39388-1DF6-48AC-8A43-7898CD427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AE2CA38-4FC4-4859-B14D-952BEFC38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EC6C43-672F-4968-97A3-DB9F00CF94C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9BA063F-43DC-47AD-9DA6-F9996C574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42444ED5-588B-46CE-8F46-EBF31F415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C9330788-B6D9-445A-BA4D-04D39334E6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B8E12-6DD7-449D-A125-669A5FC9C24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D152E3F-684C-4737-854D-EB84AF369F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50F4CCB8-E683-4522-9DF6-FE9709384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42FF64EB-0445-4CD7-B35C-4130AEE93A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202F4E-3486-4382-AB0F-1911620F1E2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7DCC93A-8294-479C-9F39-1CFCD9798C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0E775A71-FA93-4411-8DFE-39A502FFC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072305E-0AB1-4BD6-A28A-5FCEF1C20C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0C8146-571C-4F58-8C7A-10F8399EBF7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E31AB45-DFB0-43CF-85D3-B2FBB19D46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21E95196-2176-44CF-BF4F-B64061B19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3B6BADD4-223A-4CD0-980C-4C4CAA410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9A1815-738B-4F0E-A8E9-6E9882DCA45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1A133F4-2396-402A-8696-CA4C3868B8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A18BE07F-D8CE-4AAB-8DF1-9FD298044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468B49E-812E-4488-9E8B-7123BC635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D7B662-A6AE-419F-8EEB-AFFE0FBACD6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5DF734D-18F9-45F1-B962-FEF00D44E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C7489623-1A35-45AE-9D94-D1708B2F9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3191DAB-CFF9-4AE6-B919-9F4924AA38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FA20DB-6D72-4E1C-B467-B4FAA0780AA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4C7268D-31D6-4F6B-B3C5-AFC5A37236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9CEE2E3B-028A-4B45-9CF8-80CF01C8E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47D47B3-98B2-4488-8E3E-2BFC8C0765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C5CBFE-08C4-4597-B676-F94A0703579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338E0A6-A4A0-45BD-B01A-234814B830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D4E7F83-F80F-480D-A4CC-DE5FF684B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790D196-3B38-49DE-AE51-6913090836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3BC3A5-F7E9-4D45-B3E3-4784F783BDC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903AF88-34E2-43F1-892F-F173458DA3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FCDD1E04-8293-4691-AEA5-B89EBAA20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6E09DF4-8C04-4323-B253-229706FDF9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204675-0ECC-4CD6-B421-93839F0A1A8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4E94533-6EB1-44E1-9C28-E17F0B201A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9C9C7BBC-B751-43AA-A63B-D6F64D261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BE427A4-90D4-4B13-8206-BF51ABA14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D8FDA0-88CB-42E4-B079-72AB13FFDF8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3311477-E0FE-44D1-A1CA-8C83E5305B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B29AC984-F9F9-4FFD-8A60-992E80A6F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35849A37-B7DA-4930-9E10-0DA57F9A78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DB0D14-6DFB-49C1-B2E7-83FADAE9C06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ADA4D5F-3DF6-43A9-9B17-E1820EF35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04DCBC9E-493F-4653-BEED-B37635B40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3D1F636C-E72F-42C5-9042-95265478F3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C205DE-2A34-4E69-9784-4C1899CF62F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5A68940-88BB-418A-8789-301481ED0F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723D0C4C-CE6A-4067-869C-2F0EDE8DB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C57FD06-151B-4D76-BF11-CEE6BACCEE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CF5C2E-1AA5-4B4E-87FD-07B863546FF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DE8CBD5-5339-4AC1-9F7D-6B2BDC6DAA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4CEA39C7-0E8B-4125-929F-AE8B12038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37ACAE0-A591-49B7-B9B4-AB30DBCA95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EDF397-F454-4C49-A02B-597D8972D85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C0869F3-91FF-4D33-8998-18B22B7D29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65260395-9F5C-43E6-88E2-7B3C5EDEB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815D-DE6D-40A1-B900-0E340557380F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329A-9D4D-4F6C-95BA-E3B4392C7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815D-DE6D-40A1-B900-0E340557380F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329A-9D4D-4F6C-95BA-E3B4392C7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0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815D-DE6D-40A1-B900-0E340557380F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329A-9D4D-4F6C-95BA-E3B4392C7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3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64F96517-BF8E-4484-957A-F25FAE2C59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330450"/>
            <a:ext cx="89916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ヒラギノ角ゴ Pro W3" charset="0"/>
              <a:cs typeface="+mn-cs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EF129142-941E-4DD2-B7CA-153FD41A70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" y="457200"/>
            <a:ext cx="81534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39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20873A72-F4B7-4C20-AEBB-36F8E26C6B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330450"/>
            <a:ext cx="89916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ヒラギノ角ゴ Pro W3" charset="0"/>
              <a:cs typeface="+mn-cs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C4C86820-40F7-473C-8F4C-93D6B1111B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" y="457200"/>
            <a:ext cx="81534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823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021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873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024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80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570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6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815D-DE6D-40A1-B900-0E340557380F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329A-9D4D-4F6C-95BA-E3B4392C7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643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0193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9967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624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94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4086225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5363" y="1752600"/>
            <a:ext cx="4087812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D56F7C-0231-4359-9F36-0B9B28E2A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ヒラギノ角ゴ Pro W3" pitchFamily="-128" charset="-128"/>
                <a:cs typeface="+mn-cs"/>
              </a:defRPr>
            </a:lvl1pPr>
          </a:lstStyle>
          <a:p>
            <a:pPr>
              <a:defRPr/>
            </a:pPr>
            <a:fld id="{54D49EDC-4EFA-44F7-B85F-7228632F1FD2}" type="datetime1">
              <a:rPr lang="zh-CN" altLang="en-US"/>
              <a:pPr>
                <a:defRPr/>
              </a:pPr>
              <a:t>2025/03/08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35B908-B795-4BD5-9144-0A047244FD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A607BAF-295C-4E47-A0E6-63230D1FF2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ヒラギノ角ゴ Pro W3" pitchFamily="-128" charset="-128"/>
                <a:cs typeface="+mn-cs"/>
              </a:defRPr>
            </a:lvl1pPr>
          </a:lstStyle>
          <a:p>
            <a:pPr>
              <a:defRPr/>
            </a:pPr>
            <a:fld id="{4F1A5B34-9B0A-492A-98D6-EDC8A1C279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67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815D-DE6D-40A1-B900-0E340557380F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329A-9D4D-4F6C-95BA-E3B4392C7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3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815D-DE6D-40A1-B900-0E340557380F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329A-9D4D-4F6C-95BA-E3B4392C7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4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815D-DE6D-40A1-B900-0E340557380F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329A-9D4D-4F6C-95BA-E3B4392C7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9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815D-DE6D-40A1-B900-0E340557380F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329A-9D4D-4F6C-95BA-E3B4392C7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43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815D-DE6D-40A1-B900-0E340557380F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329A-9D4D-4F6C-95BA-E3B4392C7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8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815D-DE6D-40A1-B900-0E340557380F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329A-9D4D-4F6C-95BA-E3B4392C7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56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815D-DE6D-40A1-B900-0E340557380F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329A-9D4D-4F6C-95BA-E3B4392C7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9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D815D-DE6D-40A1-B900-0E340557380F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329A-9D4D-4F6C-95BA-E3B4392C7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01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ヒラギノ角ゴ Pro W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emf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7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9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2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14">
            <a:extLst>
              <a:ext uri="{FF2B5EF4-FFF2-40B4-BE49-F238E27FC236}">
                <a16:creationId xmlns:a16="http://schemas.microsoft.com/office/drawing/2014/main" id="{0CE7DCCD-19F4-42FC-A6ED-E6DCD028A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ヒラギノ角ゴ Pro W3" charset="0"/>
              <a:cs typeface="+mn-cs"/>
            </a:endParaRPr>
          </a:p>
        </p:txBody>
      </p:sp>
      <p:sp>
        <p:nvSpPr>
          <p:cNvPr id="4099" name="Rectangle 15">
            <a:extLst>
              <a:ext uri="{FF2B5EF4-FFF2-40B4-BE49-F238E27FC236}">
                <a16:creationId xmlns:a16="http://schemas.microsoft.com/office/drawing/2014/main" id="{FCC6FE12-B121-4349-9A95-C41445EF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0"/>
            <a:ext cx="6324600" cy="68580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00" name="Rectangle 10">
            <a:extLst>
              <a:ext uri="{FF2B5EF4-FFF2-40B4-BE49-F238E27FC236}">
                <a16:creationId xmlns:a16="http://schemas.microsoft.com/office/drawing/2014/main" id="{960F8E6D-D4EB-478F-9F06-C20B68E5E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5410200" cy="6477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01" name="Text Box 12">
            <a:extLst>
              <a:ext uri="{FF2B5EF4-FFF2-40B4-BE49-F238E27FC236}">
                <a16:creationId xmlns:a16="http://schemas.microsoft.com/office/drawing/2014/main" id="{ADECACBF-6F5F-450F-8D0C-25343795E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57200"/>
            <a:ext cx="4876800" cy="260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</a:rPr>
              <a:t>Digital Fundamentals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</a:rPr>
              <a:t>Tenth Edition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Arial" panose="020B0604020202020204" pitchFamily="34" charset="0"/>
              </a:rPr>
              <a:t>Floyd</a:t>
            </a:r>
          </a:p>
        </p:txBody>
      </p:sp>
      <p:pic>
        <p:nvPicPr>
          <p:cNvPr id="4102" name="Picture 20" descr="Cover image for DF10-small">
            <a:extLst>
              <a:ext uri="{FF2B5EF4-FFF2-40B4-BE49-F238E27FC236}">
                <a16:creationId xmlns:a16="http://schemas.microsoft.com/office/drawing/2014/main" id="{20C3688E-8112-47B1-98D9-D0A919A08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30563"/>
            <a:ext cx="4572000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1" name="Text Box 13">
            <a:extLst>
              <a:ext uri="{FF2B5EF4-FFF2-40B4-BE49-F238E27FC236}">
                <a16:creationId xmlns:a16="http://schemas.microsoft.com/office/drawing/2014/main" id="{E3656959-D2E8-4103-B0C0-301079A93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4648200"/>
            <a:ext cx="4114800" cy="954088"/>
          </a:xfrm>
          <a:prstGeom prst="rect">
            <a:avLst/>
          </a:prstGeom>
          <a:solidFill>
            <a:schemeClr val="folHlink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Boolean Algebra </a:t>
            </a:r>
            <a:b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</a:rPr>
            </a:b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Logic Simplification</a:t>
            </a:r>
          </a:p>
        </p:txBody>
      </p:sp>
      <p:sp>
        <p:nvSpPr>
          <p:cNvPr id="4104" name="Text Box 19">
            <a:extLst>
              <a:ext uri="{FF2B5EF4-FFF2-40B4-BE49-F238E27FC236}">
                <a16:creationId xmlns:a16="http://schemas.microsoft.com/office/drawing/2014/main" id="{FBF4689C-3C6A-460D-8215-4078A1A8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324600"/>
            <a:ext cx="2438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</a:rPr>
              <a:t>© 2008 Pearson 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4">
            <a:extLst>
              <a:ext uri="{FF2B5EF4-FFF2-40B4-BE49-F238E27FC236}">
                <a16:creationId xmlns:a16="http://schemas.microsoft.com/office/drawing/2014/main" id="{73E2E9BF-C6B0-4533-835C-130659574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14400"/>
            <a:ext cx="7864475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图片 6">
            <a:extLst>
              <a:ext uri="{FF2B5EF4-FFF2-40B4-BE49-F238E27FC236}">
                <a16:creationId xmlns:a16="http://schemas.microsoft.com/office/drawing/2014/main" id="{433F2BD5-F9B4-4ACB-B146-D9BCF1F31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3352800"/>
            <a:ext cx="787241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4">
            <a:extLst>
              <a:ext uri="{FF2B5EF4-FFF2-40B4-BE49-F238E27FC236}">
                <a16:creationId xmlns:a16="http://schemas.microsoft.com/office/drawing/2014/main" id="{EFE0AAD1-60BC-4980-91BB-1B392F04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864475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图片 6">
            <a:extLst>
              <a:ext uri="{FF2B5EF4-FFF2-40B4-BE49-F238E27FC236}">
                <a16:creationId xmlns:a16="http://schemas.microsoft.com/office/drawing/2014/main" id="{936C02BD-AE77-4874-8F3D-957ACFD38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3352800"/>
            <a:ext cx="788987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4">
            <a:extLst>
              <a:ext uri="{FF2B5EF4-FFF2-40B4-BE49-F238E27FC236}">
                <a16:creationId xmlns:a16="http://schemas.microsoft.com/office/drawing/2014/main" id="{A5E72AE6-C4D7-48CF-B362-578E32C41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762000"/>
            <a:ext cx="78009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6">
            <a:extLst>
              <a:ext uri="{FF2B5EF4-FFF2-40B4-BE49-F238E27FC236}">
                <a16:creationId xmlns:a16="http://schemas.microsoft.com/office/drawing/2014/main" id="{16FC9F76-6918-4EBF-AFDA-7E961D561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7816850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4">
            <a:extLst>
              <a:ext uri="{FF2B5EF4-FFF2-40B4-BE49-F238E27FC236}">
                <a16:creationId xmlns:a16="http://schemas.microsoft.com/office/drawing/2014/main" id="{AC6C8A87-8287-4336-A6B8-03EE189FA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914400"/>
            <a:ext cx="7832725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图片 6">
            <a:extLst>
              <a:ext uri="{FF2B5EF4-FFF2-40B4-BE49-F238E27FC236}">
                <a16:creationId xmlns:a16="http://schemas.microsoft.com/office/drawing/2014/main" id="{30F5696E-3B78-48EA-8715-B5083EE55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200400"/>
            <a:ext cx="79057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内容占位符 4">
            <a:extLst>
              <a:ext uri="{FF2B5EF4-FFF2-40B4-BE49-F238E27FC236}">
                <a16:creationId xmlns:a16="http://schemas.microsoft.com/office/drawing/2014/main" id="{CD501F67-06DA-4808-8F48-6B25A6F86190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85800"/>
            <a:ext cx="7904163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6">
            <a:extLst>
              <a:ext uri="{FF2B5EF4-FFF2-40B4-BE49-F238E27FC236}">
                <a16:creationId xmlns:a16="http://schemas.microsoft.com/office/drawing/2014/main" id="{4F320CB3-0617-4BAB-9F84-970EF8C2A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391400" cy="563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96902644-E573-4E5B-893B-257183413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336550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Rules of Boolean Algebra</a:t>
            </a:r>
          </a:p>
        </p:txBody>
      </p:sp>
      <p:sp>
        <p:nvSpPr>
          <p:cNvPr id="26627" name="Text Box 25">
            <a:extLst>
              <a:ext uri="{FF2B5EF4-FFF2-40B4-BE49-F238E27FC236}">
                <a16:creationId xmlns:a16="http://schemas.microsoft.com/office/drawing/2014/main" id="{E7C7A60C-DF5C-464D-B028-812653233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52600"/>
            <a:ext cx="7086600" cy="8302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Rules of Boolean algebra can be illustrated with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Venn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diagrams (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</a:rPr>
              <a:t>文氏图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). The variable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is shown as an area.</a:t>
            </a:r>
          </a:p>
        </p:txBody>
      </p:sp>
      <p:sp>
        <p:nvSpPr>
          <p:cNvPr id="149532" name="Text Box 28">
            <a:extLst>
              <a:ext uri="{FF2B5EF4-FFF2-40B4-BE49-F238E27FC236}">
                <a16:creationId xmlns:a16="http://schemas.microsoft.com/office/drawing/2014/main" id="{F4EA5F90-32FC-4F88-9F47-0B05E0603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14600"/>
            <a:ext cx="7086600" cy="7016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rule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+ AB = A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can be illustrated easily with a diagram. Add an overlapping area to represent the variable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B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6629" name="Object 30">
            <a:extLst>
              <a:ext uri="{FF2B5EF4-FFF2-40B4-BE49-F238E27FC236}">
                <a16:creationId xmlns:a16="http://schemas.microsoft.com/office/drawing/2014/main" id="{D7EAAB13-91A3-4390-BE61-E128EDD8D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657600"/>
          <a:ext cx="26717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CorelDRAW" r:id="rId4" imgW="2819400" imgH="1828800" progId="CorelDRAW.Graphic.12">
                  <p:embed/>
                </p:oleObj>
              </mc:Choice>
              <mc:Fallback>
                <p:oleObj name="CorelDRAW" r:id="rId4" imgW="2819400" imgH="1828800" progId="CorelDRAW.Graphic.12">
                  <p:embed/>
                  <p:pic>
                    <p:nvPicPr>
                      <p:cNvPr id="26629" name="Object 30">
                        <a:extLst>
                          <a:ext uri="{FF2B5EF4-FFF2-40B4-BE49-F238E27FC236}">
                            <a16:creationId xmlns:a16="http://schemas.microsoft.com/office/drawing/2014/main" id="{D7EAAB13-91A3-4390-BE61-E128EDD8DE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267176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5" name="Text Box 31">
            <a:extLst>
              <a:ext uri="{FF2B5EF4-FFF2-40B4-BE49-F238E27FC236}">
                <a16:creationId xmlns:a16="http://schemas.microsoft.com/office/drawing/2014/main" id="{37744585-BF0B-453B-B6CE-A84E6FBFD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00400"/>
            <a:ext cx="7086600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overlap region between A and B represents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FA6F06"/>
                </a:solidFill>
                <a:effectLst/>
                <a:uLnTx/>
                <a:uFillTx/>
                <a:latin typeface="Times New Roman" panose="02020603050405020304" pitchFamily="18" charset="0"/>
              </a:rPr>
              <a:t>AB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149536" name="Object 32">
            <a:extLst>
              <a:ext uri="{FF2B5EF4-FFF2-40B4-BE49-F238E27FC236}">
                <a16:creationId xmlns:a16="http://schemas.microsoft.com/office/drawing/2014/main" id="{B2C16118-80EE-4F14-BD97-4A970B4A9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8238" y="3657600"/>
          <a:ext cx="267176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CorelDRAW" r:id="rId6" imgW="2819400" imgH="1828800" progId="CorelDRAW.Graphic.12">
                  <p:embed/>
                </p:oleObj>
              </mc:Choice>
              <mc:Fallback>
                <p:oleObj name="CorelDRAW" r:id="rId6" imgW="2819400" imgH="1828800" progId="CorelDRAW.Graphic.12">
                  <p:embed/>
                  <p:pic>
                    <p:nvPicPr>
                      <p:cNvPr id="149536" name="Object 32">
                        <a:extLst>
                          <a:ext uri="{FF2B5EF4-FFF2-40B4-BE49-F238E27FC236}">
                            <a16:creationId xmlns:a16="http://schemas.microsoft.com/office/drawing/2014/main" id="{B2C16118-80EE-4F14-BD97-4A970B4A94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3657600"/>
                        <a:ext cx="267176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33">
            <a:extLst>
              <a:ext uri="{FF2B5EF4-FFF2-40B4-BE49-F238E27FC236}">
                <a16:creationId xmlns:a16="http://schemas.microsoft.com/office/drawing/2014/main" id="{542F9054-B1A7-4B78-ACE0-4D13AD8C2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657600"/>
          <a:ext cx="26717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CorelDRAW" r:id="rId8" imgW="2819400" imgH="1828800" progId="CorelDRAW.Graphic.12">
                  <p:embed/>
                </p:oleObj>
              </mc:Choice>
              <mc:Fallback>
                <p:oleObj name="CorelDRAW" r:id="rId8" imgW="2819400" imgH="1828800" progId="CorelDRAW.Graphic.12">
                  <p:embed/>
                  <p:pic>
                    <p:nvPicPr>
                      <p:cNvPr id="26632" name="Object 33">
                        <a:extLst>
                          <a:ext uri="{FF2B5EF4-FFF2-40B4-BE49-F238E27FC236}">
                            <a16:creationId xmlns:a16="http://schemas.microsoft.com/office/drawing/2014/main" id="{542F9054-B1A7-4B78-ACE0-4D13AD8C2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267176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8" name="Object 34">
            <a:extLst>
              <a:ext uri="{FF2B5EF4-FFF2-40B4-BE49-F238E27FC236}">
                <a16:creationId xmlns:a16="http://schemas.microsoft.com/office/drawing/2014/main" id="{03B921F3-5FBE-43A8-B67C-11CFD7048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886200"/>
          <a:ext cx="1271588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CorelDRAW" r:id="rId9" imgW="1295400" imgH="1295400" progId="CorelDRAW.Graphic.12">
                  <p:embed/>
                </p:oleObj>
              </mc:Choice>
              <mc:Fallback>
                <p:oleObj name="CorelDRAW" r:id="rId9" imgW="1295400" imgH="1295400" progId="CorelDRAW.Graphic.12">
                  <p:embed/>
                  <p:pic>
                    <p:nvPicPr>
                      <p:cNvPr id="149538" name="Object 34">
                        <a:extLst>
                          <a:ext uri="{FF2B5EF4-FFF2-40B4-BE49-F238E27FC236}">
                            <a16:creationId xmlns:a16="http://schemas.microsoft.com/office/drawing/2014/main" id="{03B921F3-5FBE-43A8-B67C-11CFD7048F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86200"/>
                        <a:ext cx="1271588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9" name="Object 35">
            <a:extLst>
              <a:ext uri="{FF2B5EF4-FFF2-40B4-BE49-F238E27FC236}">
                <a16:creationId xmlns:a16="http://schemas.microsoft.com/office/drawing/2014/main" id="{6BCCA149-0BF9-4B90-B387-07A299C07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657600"/>
          <a:ext cx="26717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CorelDRAW" r:id="rId11" imgW="2819400" imgH="1828800" progId="CorelDRAW.Graphic.12">
                  <p:embed/>
                </p:oleObj>
              </mc:Choice>
              <mc:Fallback>
                <p:oleObj name="CorelDRAW" r:id="rId11" imgW="2819400" imgH="1828800" progId="CorelDRAW.Graphic.12">
                  <p:embed/>
                  <p:pic>
                    <p:nvPicPr>
                      <p:cNvPr id="149539" name="Object 35">
                        <a:extLst>
                          <a:ext uri="{FF2B5EF4-FFF2-40B4-BE49-F238E27FC236}">
                            <a16:creationId xmlns:a16="http://schemas.microsoft.com/office/drawing/2014/main" id="{6BCCA149-0BF9-4B90-B387-07A299C07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267176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40" name="Text Box 36">
            <a:extLst>
              <a:ext uri="{FF2B5EF4-FFF2-40B4-BE49-F238E27FC236}">
                <a16:creationId xmlns:a16="http://schemas.microsoft.com/office/drawing/2014/main" id="{6AD63A83-763E-4C7C-B457-258818064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86400"/>
            <a:ext cx="6934200" cy="7016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diagram visually shows that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+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AB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=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Other rules can be illustrated with the diagrams as well.</a:t>
            </a:r>
          </a:p>
        </p:txBody>
      </p:sp>
      <p:sp>
        <p:nvSpPr>
          <p:cNvPr id="149541" name="Text Box 37">
            <a:extLst>
              <a:ext uri="{FF2B5EF4-FFF2-40B4-BE49-F238E27FC236}">
                <a16:creationId xmlns:a16="http://schemas.microsoft.com/office/drawing/2014/main" id="{B2BF4852-2095-44F2-B1FB-04EF48EF7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32" grpId="0" animBg="1"/>
      <p:bldP spid="149535" grpId="0" animBg="1"/>
      <p:bldP spid="149540" grpId="0" animBg="1"/>
      <p:bldP spid="1495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94" name="Group 42">
            <a:extLst>
              <a:ext uri="{FF2B5EF4-FFF2-40B4-BE49-F238E27FC236}">
                <a16:creationId xmlns:a16="http://schemas.microsoft.com/office/drawing/2014/main" id="{7930DD1D-E388-4FC7-9247-C15CD5AAF4C6}"/>
              </a:ext>
            </a:extLst>
          </p:cNvPr>
          <p:cNvGrpSpPr>
            <a:grpSpLocks/>
          </p:cNvGrpSpPr>
          <p:nvPr/>
        </p:nvGrpSpPr>
        <p:grpSpPr bwMode="auto">
          <a:xfrm>
            <a:off x="3500438" y="4438650"/>
            <a:ext cx="2671762" cy="1733550"/>
            <a:chOff x="432" y="2796"/>
            <a:chExt cx="1683" cy="1092"/>
          </a:xfrm>
        </p:grpSpPr>
        <p:sp>
          <p:nvSpPr>
            <p:cNvPr id="28694" name="AutoShape 35">
              <a:extLst>
                <a:ext uri="{FF2B5EF4-FFF2-40B4-BE49-F238E27FC236}">
                  <a16:creationId xmlns:a16="http://schemas.microsoft.com/office/drawing/2014/main" id="{367B19C1-BFEF-439E-BA3B-99A17110F2D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2" y="2796"/>
              <a:ext cx="1683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695" name="Rectangle 37">
              <a:extLst>
                <a:ext uri="{FF2B5EF4-FFF2-40B4-BE49-F238E27FC236}">
                  <a16:creationId xmlns:a16="http://schemas.microsoft.com/office/drawing/2014/main" id="{03AB4D95-26C8-452D-A25F-F0D87EBAE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2808"/>
              <a:ext cx="1656" cy="1068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696" name="Rectangle 38">
              <a:extLst>
                <a:ext uri="{FF2B5EF4-FFF2-40B4-BE49-F238E27FC236}">
                  <a16:creationId xmlns:a16="http://schemas.microsoft.com/office/drawing/2014/main" id="{ECC4A06A-E913-4EC3-AC84-1351C5693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2808"/>
              <a:ext cx="1656" cy="106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697" name="Oval 39">
              <a:extLst>
                <a:ext uri="{FF2B5EF4-FFF2-40B4-BE49-F238E27FC236}">
                  <a16:creationId xmlns:a16="http://schemas.microsoft.com/office/drawing/2014/main" id="{81CA34E5-BE2E-43C7-9DC7-282991CCF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" y="2964"/>
              <a:ext cx="750" cy="756"/>
            </a:xfrm>
            <a:prstGeom prst="ellipse">
              <a:avLst/>
            </a:prstGeom>
            <a:solidFill>
              <a:srgbClr val="E5E5E5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698" name="Rectangle 40">
              <a:extLst>
                <a:ext uri="{FF2B5EF4-FFF2-40B4-BE49-F238E27FC236}">
                  <a16:creationId xmlns:a16="http://schemas.microsoft.com/office/drawing/2014/main" id="{120E2141-0882-4D1F-A569-8CF819412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2832"/>
              <a:ext cx="11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3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699" name="Line 41">
              <a:extLst>
                <a:ext uri="{FF2B5EF4-FFF2-40B4-BE49-F238E27FC236}">
                  <a16:creationId xmlns:a16="http://schemas.microsoft.com/office/drawing/2014/main" id="{391490BA-9A86-4B16-9DFC-85F0599EE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2846"/>
              <a:ext cx="1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8675" name="Rectangle 4">
            <a:extLst>
              <a:ext uri="{FF2B5EF4-FFF2-40B4-BE49-F238E27FC236}">
                <a16:creationId xmlns:a16="http://schemas.microsoft.com/office/drawing/2014/main" id="{870F4F4A-1063-44A6-B768-D0B6453F5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336550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Rules of Boolean Algebra</a:t>
            </a:r>
          </a:p>
        </p:txBody>
      </p:sp>
      <p:grpSp>
        <p:nvGrpSpPr>
          <p:cNvPr id="28676" name="Group 16">
            <a:extLst>
              <a:ext uri="{FF2B5EF4-FFF2-40B4-BE49-F238E27FC236}">
                <a16:creationId xmlns:a16="http://schemas.microsoft.com/office/drawing/2014/main" id="{7F646296-2C15-4EA9-96A5-BB8C3D266CA0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676400"/>
            <a:ext cx="2362200" cy="457200"/>
            <a:chOff x="2304" y="1152"/>
            <a:chExt cx="1488" cy="288"/>
          </a:xfrm>
        </p:grpSpPr>
        <p:sp>
          <p:nvSpPr>
            <p:cNvPr id="28692" name="Text Box 17">
              <a:extLst>
                <a:ext uri="{FF2B5EF4-FFF2-40B4-BE49-F238E27FC236}">
                  <a16:creationId xmlns:a16="http://schemas.microsoft.com/office/drawing/2014/main" id="{228A3C1A-4949-4BFC-88EB-B5D8DC61F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152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+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AB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=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 + B</a:t>
              </a:r>
            </a:p>
          </p:txBody>
        </p:sp>
        <p:sp>
          <p:nvSpPr>
            <p:cNvPr id="28693" name="Line 18">
              <a:extLst>
                <a:ext uri="{FF2B5EF4-FFF2-40B4-BE49-F238E27FC236}">
                  <a16:creationId xmlns:a16="http://schemas.microsoft.com/office/drawing/2014/main" id="{797667C2-6EE6-4CE4-86A8-FAC4AE7FE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4" y="1208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1571" name="Group 19">
            <a:extLst>
              <a:ext uri="{FF2B5EF4-FFF2-40B4-BE49-F238E27FC236}">
                <a16:creationId xmlns:a16="http://schemas.microsoft.com/office/drawing/2014/main" id="{C5DD6421-018B-4D73-AC10-D5EDC06A2D1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914650"/>
            <a:ext cx="6477000" cy="1196975"/>
            <a:chOff x="816" y="1728"/>
            <a:chExt cx="4080" cy="814"/>
          </a:xfrm>
        </p:grpSpPr>
        <p:sp>
          <p:nvSpPr>
            <p:cNvPr id="151572" name="Text Box 20">
              <a:extLst>
                <a:ext uri="{FF2B5EF4-FFF2-40B4-BE49-F238E27FC236}">
                  <a16:creationId xmlns:a16="http://schemas.microsoft.com/office/drawing/2014/main" id="{C745E07C-5868-4F60-AD8E-CB2A69D64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28"/>
              <a:ext cx="4080" cy="814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ヒラギノ角ゴ Pro W3" charset="0"/>
                  <a:cs typeface="+mn-cs"/>
                </a:rPr>
                <a:t>This time,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charset="0"/>
                  <a:ea typeface="ヒラギノ角ゴ Pro W3" charset="0"/>
                  <a:cs typeface="+mn-cs"/>
                </a:rPr>
                <a:t>A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ヒラギノ角ゴ Pro W3" charset="0"/>
                  <a:cs typeface="+mn-cs"/>
                </a:rPr>
                <a:t> is represented by the blue area and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ヒラギノ角ゴ Pro W3" charset="0"/>
                  <a:cs typeface="+mn-cs"/>
                </a:rPr>
                <a:t>B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ヒラギノ角ゴ Pro W3" charset="0"/>
                  <a:cs typeface="+mn-cs"/>
                </a:rPr>
                <a:t> again by the red circle.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ヒラギノ角ゴ Pro W3" charset="0"/>
                  <a:cs typeface="+mn-cs"/>
                </a:rPr>
                <a:t> </a:t>
              </a:r>
              <a:endPara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ヒラギノ角ゴ Pro W3" charset="0"/>
                <a:cs typeface="+mn-cs"/>
              </a:endParaRPr>
            </a:p>
          </p:txBody>
        </p:sp>
        <p:sp>
          <p:nvSpPr>
            <p:cNvPr id="28691" name="Line 21">
              <a:extLst>
                <a:ext uri="{FF2B5EF4-FFF2-40B4-BE49-F238E27FC236}">
                  <a16:creationId xmlns:a16="http://schemas.microsoft.com/office/drawing/2014/main" id="{F373C8D9-14EE-4DD5-B2F2-5180FEB1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776"/>
              <a:ext cx="14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51575" name="Object 23">
            <a:extLst>
              <a:ext uri="{FF2B5EF4-FFF2-40B4-BE49-F238E27FC236}">
                <a16:creationId xmlns:a16="http://schemas.microsoft.com/office/drawing/2014/main" id="{7273F4B9-9813-40EC-8ABA-DF233F77A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9613" y="4667250"/>
          <a:ext cx="1271587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CorelDRAW" r:id="rId4" imgW="1295400" imgH="1295400" progId="CorelDRAW.Graphic.12">
                  <p:embed/>
                </p:oleObj>
              </mc:Choice>
              <mc:Fallback>
                <p:oleObj name="CorelDRAW" r:id="rId4" imgW="1295400" imgH="1295400" progId="CorelDRAW.Graphic.12">
                  <p:embed/>
                  <p:pic>
                    <p:nvPicPr>
                      <p:cNvPr id="151575" name="Object 23">
                        <a:extLst>
                          <a:ext uri="{FF2B5EF4-FFF2-40B4-BE49-F238E27FC236}">
                            <a16:creationId xmlns:a16="http://schemas.microsoft.com/office/drawing/2014/main" id="{7273F4B9-9813-40EC-8ABA-DF233F77A7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4667250"/>
                        <a:ext cx="1271587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76" name="Group 24">
            <a:extLst>
              <a:ext uri="{FF2B5EF4-FFF2-40B4-BE49-F238E27FC236}">
                <a16:creationId xmlns:a16="http://schemas.microsoft.com/office/drawing/2014/main" id="{67BC73D3-906B-423B-9CBF-DD356882CA8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276600"/>
            <a:ext cx="6629400" cy="822325"/>
            <a:chOff x="816" y="1956"/>
            <a:chExt cx="4176" cy="518"/>
          </a:xfrm>
        </p:grpSpPr>
        <p:sp>
          <p:nvSpPr>
            <p:cNvPr id="28688" name="Text Box 25">
              <a:extLst>
                <a:ext uri="{FF2B5EF4-FFF2-40B4-BE49-F238E27FC236}">
                  <a16:creationId xmlns:a16="http://schemas.microsoft.com/office/drawing/2014/main" id="{762269F1-467B-4887-916A-A55F6A799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956"/>
              <a:ext cx="417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                                     The intersection represents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6600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AB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8689" name="Line 26">
              <a:extLst>
                <a:ext uri="{FF2B5EF4-FFF2-40B4-BE49-F238E27FC236}">
                  <a16:creationId xmlns:a16="http://schemas.microsoft.com/office/drawing/2014/main" id="{C321D558-9E3E-4B48-B3BA-E4BCE7134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26"/>
              <a:ext cx="96" cy="0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1579" name="Group 27">
            <a:extLst>
              <a:ext uri="{FF2B5EF4-FFF2-40B4-BE49-F238E27FC236}">
                <a16:creationId xmlns:a16="http://schemas.microsoft.com/office/drawing/2014/main" id="{ECA91B34-DACA-4304-8518-3B0538251B5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630613"/>
            <a:ext cx="3733800" cy="457200"/>
            <a:chOff x="1200" y="2179"/>
            <a:chExt cx="2352" cy="288"/>
          </a:xfrm>
        </p:grpSpPr>
        <p:sp>
          <p:nvSpPr>
            <p:cNvPr id="28686" name="Text Box 28">
              <a:extLst>
                <a:ext uri="{FF2B5EF4-FFF2-40B4-BE49-F238E27FC236}">
                  <a16:creationId xmlns:a16="http://schemas.microsoft.com/office/drawing/2014/main" id="{247B3FB1-7366-4DCB-B211-99DD55B47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79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Notice that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+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AB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=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 + B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687" name="Line 29">
              <a:extLst>
                <a:ext uri="{FF2B5EF4-FFF2-40B4-BE49-F238E27FC236}">
                  <a16:creationId xmlns:a16="http://schemas.microsoft.com/office/drawing/2014/main" id="{E2DA2AD5-140A-4FCA-8D30-BBD403776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227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51582" name="Object 30">
            <a:extLst>
              <a:ext uri="{FF2B5EF4-FFF2-40B4-BE49-F238E27FC236}">
                <a16:creationId xmlns:a16="http://schemas.microsoft.com/office/drawing/2014/main" id="{3242AD7B-05AB-40EA-B377-B35F4DAAC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438650"/>
          <a:ext cx="26717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CorelDRAW" r:id="rId6" imgW="2819400" imgH="1828800" progId="CorelDRAW.Graphic.12">
                  <p:embed/>
                </p:oleObj>
              </mc:Choice>
              <mc:Fallback>
                <p:oleObj name="CorelDRAW" r:id="rId6" imgW="2819400" imgH="1828800" progId="CorelDRAW.Graphic.12">
                  <p:embed/>
                  <p:pic>
                    <p:nvPicPr>
                      <p:cNvPr id="151582" name="Object 30">
                        <a:extLst>
                          <a:ext uri="{FF2B5EF4-FFF2-40B4-BE49-F238E27FC236}">
                            <a16:creationId xmlns:a16="http://schemas.microsoft.com/office/drawing/2014/main" id="{3242AD7B-05AB-40EA-B377-B35F4DAAC1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38650"/>
                        <a:ext cx="267176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83" name="Object 31">
            <a:extLst>
              <a:ext uri="{FF2B5EF4-FFF2-40B4-BE49-F238E27FC236}">
                <a16:creationId xmlns:a16="http://schemas.microsoft.com/office/drawing/2014/main" id="{073F5CBD-CD79-4E01-BCAC-777397FFAB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2863" y="4681538"/>
          <a:ext cx="1252537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CorelDRAW" r:id="rId8" imgW="1295400" imgH="1295400" progId="CorelDRAW.Graphic.12">
                  <p:embed/>
                </p:oleObj>
              </mc:Choice>
              <mc:Fallback>
                <p:oleObj name="CorelDRAW" r:id="rId8" imgW="1295400" imgH="1295400" progId="CorelDRAW.Graphic.12">
                  <p:embed/>
                  <p:pic>
                    <p:nvPicPr>
                      <p:cNvPr id="151583" name="Object 31">
                        <a:extLst>
                          <a:ext uri="{FF2B5EF4-FFF2-40B4-BE49-F238E27FC236}">
                            <a16:creationId xmlns:a16="http://schemas.microsoft.com/office/drawing/2014/main" id="{073F5CBD-CD79-4E01-BCAC-777397FFAB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681538"/>
                        <a:ext cx="1252537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WordArt 32">
            <a:extLst>
              <a:ext uri="{FF2B5EF4-FFF2-40B4-BE49-F238E27FC236}">
                <a16:creationId xmlns:a16="http://schemas.microsoft.com/office/drawing/2014/main" id="{21D6431B-4091-4FC7-BCD4-9247053718B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90600" y="17526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" cap="none" spc="0" normalizeH="0" baseline="0" noProof="0">
                <a:ln>
                  <a:noFill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Impact" panose="020B0806030902050204" pitchFamily="34" charset="0"/>
              </a:rPr>
              <a:t>Example</a:t>
            </a:r>
            <a:endParaRPr kumimoji="0" lang="zh-CN" altLang="en-US" sz="2800" b="0" i="0" u="none" strike="noStrike" kern="10" cap="none" spc="0" normalizeH="0" baseline="0" noProof="0">
              <a:ln>
                <a:noFill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151585" name="WordArt 33">
            <a:extLst>
              <a:ext uri="{FF2B5EF4-FFF2-40B4-BE49-F238E27FC236}">
                <a16:creationId xmlns:a16="http://schemas.microsoft.com/office/drawing/2014/main" id="{24626D51-7395-44CA-99EF-A55A8B77C37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90600" y="23622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" cap="none" spc="0" normalizeH="0" baseline="0" noProof="0">
                <a:ln>
                  <a:noFill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Impact" panose="020B0806030902050204" pitchFamily="34" charset="0"/>
              </a:rPr>
              <a:t>Solution</a:t>
            </a:r>
            <a:endParaRPr kumimoji="0" lang="zh-CN" altLang="en-US" sz="2800" b="0" i="0" u="none" strike="noStrike" kern="10" cap="none" spc="0" normalizeH="0" baseline="0" noProof="0">
              <a:ln>
                <a:noFill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28685" name="Text Box 34">
            <a:extLst>
              <a:ext uri="{FF2B5EF4-FFF2-40B4-BE49-F238E27FC236}">
                <a16:creationId xmlns:a16="http://schemas.microsoft.com/office/drawing/2014/main" id="{0812C318-9A13-407F-8054-F5AAB06C9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676400"/>
            <a:ext cx="601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Illustrate the rule                            with a Venn diagram.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1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3B240750-C8F8-471C-BA46-973C18584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336550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Rules of Boolean Algebra</a:t>
            </a:r>
          </a:p>
        </p:txBody>
      </p:sp>
      <p:sp>
        <p:nvSpPr>
          <p:cNvPr id="30723" name="Text Box 24">
            <a:extLst>
              <a:ext uri="{FF2B5EF4-FFF2-40B4-BE49-F238E27FC236}">
                <a16:creationId xmlns:a16="http://schemas.microsoft.com/office/drawing/2014/main" id="{275A85A4-7BE8-4C36-A8FB-170D4808A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76400"/>
            <a:ext cx="7162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Rule 12, which states that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+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B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)(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+ C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 =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+ BC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,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can be proven by applying earlier rules as follows:</a:t>
            </a:r>
          </a:p>
        </p:txBody>
      </p:sp>
      <p:sp>
        <p:nvSpPr>
          <p:cNvPr id="153627" name="Text Box 27">
            <a:extLst>
              <a:ext uri="{FF2B5EF4-FFF2-40B4-BE49-F238E27FC236}">
                <a16:creationId xmlns:a16="http://schemas.microsoft.com/office/drawing/2014/main" id="{62CA2C5B-3B99-4A1D-B772-555980AFE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49525"/>
            <a:ext cx="70104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+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B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)(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+ C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=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AA + AC + AB + BC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	 = A + AC + AB + BC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	 = A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(1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+ C + B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+ BC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	 = A </a:t>
            </a:r>
            <a:r>
              <a:rPr kumimoji="0" lang="en-US" altLang="zh-CN" sz="2400" b="0" i="1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+ BC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	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= A + BC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This rule is a little more complicated, but it can also be  shown with a Venn diagram, as given on the following slide…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3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3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3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7">
            <a:extLst>
              <a:ext uri="{FF2B5EF4-FFF2-40B4-BE49-F238E27FC236}">
                <a16:creationId xmlns:a16="http://schemas.microsoft.com/office/drawing/2014/main" id="{385B6728-7505-47A3-98B6-4A0128397F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267200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CorelDRAW" r:id="rId4" imgW="2819400" imgH="2070100" progId="CorelDRAW.Graphic.12">
                  <p:embed/>
                </p:oleObj>
              </mc:Choice>
              <mc:Fallback>
                <p:oleObj name="CorelDRAW" r:id="rId4" imgW="2819400" imgH="2070100" progId="CorelDRAW.Graphic.12">
                  <p:embed/>
                  <p:pic>
                    <p:nvPicPr>
                      <p:cNvPr id="32770" name="Object 7">
                        <a:extLst>
                          <a:ext uri="{FF2B5EF4-FFF2-40B4-BE49-F238E27FC236}">
                            <a16:creationId xmlns:a16="http://schemas.microsoft.com/office/drawing/2014/main" id="{385B6728-7505-47A3-98B6-4A0128397F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7" name="Object 9">
            <a:extLst>
              <a:ext uri="{FF2B5EF4-FFF2-40B4-BE49-F238E27FC236}">
                <a16:creationId xmlns:a16="http://schemas.microsoft.com/office/drawing/2014/main" id="{EC545B1F-641A-4BB7-9FEC-D8313C8CE8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267200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CorelDRAW" r:id="rId6" imgW="2819400" imgH="2070100" progId="CorelDRAW.Graphic.12">
                  <p:embed/>
                </p:oleObj>
              </mc:Choice>
              <mc:Fallback>
                <p:oleObj name="CorelDRAW" r:id="rId6" imgW="2819400" imgH="2070100" progId="CorelDRAW.Graphic.12">
                  <p:embed/>
                  <p:pic>
                    <p:nvPicPr>
                      <p:cNvPr id="155657" name="Object 9">
                        <a:extLst>
                          <a:ext uri="{FF2B5EF4-FFF2-40B4-BE49-F238E27FC236}">
                            <a16:creationId xmlns:a16="http://schemas.microsoft.com/office/drawing/2014/main" id="{EC545B1F-641A-4BB7-9FEC-D8313C8CE8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8" name="Text Box 10">
            <a:extLst>
              <a:ext uri="{FF2B5EF4-FFF2-40B4-BE49-F238E27FC236}">
                <a16:creationId xmlns:a16="http://schemas.microsoft.com/office/drawing/2014/main" id="{6AAC33BF-E93F-4447-9DCB-738DB662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24000"/>
            <a:ext cx="68580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area representing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+ B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is shown in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rPr>
              <a:t>yellow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5659" name="Text Box 11">
            <a:extLst>
              <a:ext uri="{FF2B5EF4-FFF2-40B4-BE49-F238E27FC236}">
                <a16:creationId xmlns:a16="http://schemas.microsoft.com/office/drawing/2014/main" id="{6C2562D0-3F86-4F67-ABB5-EA65AB38E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81200"/>
            <a:ext cx="68580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area representing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+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is shown in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red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5660" name="Text Box 12">
            <a:extLst>
              <a:ext uri="{FF2B5EF4-FFF2-40B4-BE49-F238E27FC236}">
                <a16:creationId xmlns:a16="http://schemas.microsoft.com/office/drawing/2014/main" id="{7778C47C-A0C4-49E4-9596-5D85E8A5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066800"/>
            <a:ext cx="68580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Three areas represent the variables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,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B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, and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55661" name="Object 13">
            <a:extLst>
              <a:ext uri="{FF2B5EF4-FFF2-40B4-BE49-F238E27FC236}">
                <a16:creationId xmlns:a16="http://schemas.microsoft.com/office/drawing/2014/main" id="{554B4378-D478-4486-8E61-799514F5B5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267200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CorelDRAW" r:id="rId8" imgW="2819400" imgH="2070100" progId="CorelDRAW.Graphic.12">
                  <p:embed/>
                </p:oleObj>
              </mc:Choice>
              <mc:Fallback>
                <p:oleObj name="CorelDRAW" r:id="rId8" imgW="2819400" imgH="2070100" progId="CorelDRAW.Graphic.12">
                  <p:embed/>
                  <p:pic>
                    <p:nvPicPr>
                      <p:cNvPr id="155661" name="Object 13">
                        <a:extLst>
                          <a:ext uri="{FF2B5EF4-FFF2-40B4-BE49-F238E27FC236}">
                            <a16:creationId xmlns:a16="http://schemas.microsoft.com/office/drawing/2014/main" id="{554B4378-D478-4486-8E61-799514F5B5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2" name="Text Box 14">
            <a:extLst>
              <a:ext uri="{FF2B5EF4-FFF2-40B4-BE49-F238E27FC236}">
                <a16:creationId xmlns:a16="http://schemas.microsoft.com/office/drawing/2014/main" id="{E688F42B-A0B3-4688-9949-AB42B194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438400"/>
            <a:ext cx="68580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overlap of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red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and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</a:rPr>
              <a:t>yellow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is shown in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orange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55663" name="Object 15">
            <a:extLst>
              <a:ext uri="{FF2B5EF4-FFF2-40B4-BE49-F238E27FC236}">
                <a16:creationId xmlns:a16="http://schemas.microsoft.com/office/drawing/2014/main" id="{1DFF1050-3A16-43A3-9D0C-56F57F9B7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267200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CorelDRAW" r:id="rId10" imgW="2819400" imgH="2070100" progId="CorelDRAW.Graphic.12">
                  <p:embed/>
                </p:oleObj>
              </mc:Choice>
              <mc:Fallback>
                <p:oleObj name="CorelDRAW" r:id="rId10" imgW="2819400" imgH="2070100" progId="CorelDRAW.Graphic.12">
                  <p:embed/>
                  <p:pic>
                    <p:nvPicPr>
                      <p:cNvPr id="155663" name="Object 15">
                        <a:extLst>
                          <a:ext uri="{FF2B5EF4-FFF2-40B4-BE49-F238E27FC236}">
                            <a16:creationId xmlns:a16="http://schemas.microsoft.com/office/drawing/2014/main" id="{1DFF1050-3A16-43A3-9D0C-56F57F9B7D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267200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4" name="Object 16">
            <a:extLst>
              <a:ext uri="{FF2B5EF4-FFF2-40B4-BE49-F238E27FC236}">
                <a16:creationId xmlns:a16="http://schemas.microsoft.com/office/drawing/2014/main" id="{67A9E3EA-B059-4A6E-8C04-6D33AAC5E3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267200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CorelDRAW" r:id="rId12" imgW="2819400" imgH="2070100" progId="CorelDRAW.Graphic.12">
                  <p:embed/>
                </p:oleObj>
              </mc:Choice>
              <mc:Fallback>
                <p:oleObj name="CorelDRAW" r:id="rId12" imgW="2819400" imgH="2070100" progId="CorelDRAW.Graphic.12">
                  <p:embed/>
                  <p:pic>
                    <p:nvPicPr>
                      <p:cNvPr id="155664" name="Object 16">
                        <a:extLst>
                          <a:ext uri="{FF2B5EF4-FFF2-40B4-BE49-F238E27FC236}">
                            <a16:creationId xmlns:a16="http://schemas.microsoft.com/office/drawing/2014/main" id="{67A9E3EA-B059-4A6E-8C04-6D33AAC5E3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267200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17">
            <a:extLst>
              <a:ext uri="{FF2B5EF4-FFF2-40B4-BE49-F238E27FC236}">
                <a16:creationId xmlns:a16="http://schemas.microsoft.com/office/drawing/2014/main" id="{7A8E1134-23C3-4830-BDEE-D949915D4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990600"/>
            <a:ext cx="7010400" cy="1981200"/>
          </a:xfrm>
          <a:prstGeom prst="rect">
            <a:avLst/>
          </a:prstGeom>
          <a:noFill/>
          <a:ln w="57150" cmpd="thinThick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55666" name="Text Box 18">
            <a:extLst>
              <a:ext uri="{FF2B5EF4-FFF2-40B4-BE49-F238E27FC236}">
                <a16:creationId xmlns:a16="http://schemas.microsoft.com/office/drawing/2014/main" id="{17E2DF01-DD19-40F5-ACDD-0F0CE4922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657600"/>
            <a:ext cx="68580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ORing with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gives the same area as before.</a:t>
            </a:r>
          </a:p>
        </p:txBody>
      </p:sp>
      <p:sp>
        <p:nvSpPr>
          <p:cNvPr id="32781" name="Rectangle 19">
            <a:extLst>
              <a:ext uri="{FF2B5EF4-FFF2-40B4-BE49-F238E27FC236}">
                <a16:creationId xmlns:a16="http://schemas.microsoft.com/office/drawing/2014/main" id="{CB6405E9-9129-4E0D-9782-F60919BE8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124200"/>
            <a:ext cx="7010400" cy="1066800"/>
          </a:xfrm>
          <a:prstGeom prst="rect">
            <a:avLst/>
          </a:prstGeom>
          <a:noFill/>
          <a:ln w="57150" cmpd="thinThick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aphicFrame>
        <p:nvGraphicFramePr>
          <p:cNvPr id="155668" name="Object 20">
            <a:extLst>
              <a:ext uri="{FF2B5EF4-FFF2-40B4-BE49-F238E27FC236}">
                <a16:creationId xmlns:a16="http://schemas.microsoft.com/office/drawing/2014/main" id="{173082E5-2C7A-49C3-A5B7-9C23AAC33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267200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CorelDRAW" r:id="rId14" imgW="2819400" imgH="2070100" progId="CorelDRAW.Graphic.12">
                  <p:embed/>
                </p:oleObj>
              </mc:Choice>
              <mc:Fallback>
                <p:oleObj name="CorelDRAW" r:id="rId14" imgW="2819400" imgH="2070100" progId="CorelDRAW.Graphic.12">
                  <p:embed/>
                  <p:pic>
                    <p:nvPicPr>
                      <p:cNvPr id="155668" name="Object 20">
                        <a:extLst>
                          <a:ext uri="{FF2B5EF4-FFF2-40B4-BE49-F238E27FC236}">
                            <a16:creationId xmlns:a16="http://schemas.microsoft.com/office/drawing/2014/main" id="{173082E5-2C7A-49C3-A5B7-9C23AAC33C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267200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9" name="Text Box 21">
            <a:extLst>
              <a:ext uri="{FF2B5EF4-FFF2-40B4-BE49-F238E27FC236}">
                <a16:creationId xmlns:a16="http://schemas.microsoft.com/office/drawing/2014/main" id="{D563FCA2-C53D-4410-B6B8-20BE26CA2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=</a:t>
            </a:r>
          </a:p>
        </p:txBody>
      </p:sp>
      <p:graphicFrame>
        <p:nvGraphicFramePr>
          <p:cNvPr id="155670" name="Object 22">
            <a:extLst>
              <a:ext uri="{FF2B5EF4-FFF2-40B4-BE49-F238E27FC236}">
                <a16:creationId xmlns:a16="http://schemas.microsoft.com/office/drawing/2014/main" id="{E131162D-E8FA-4B12-9C7D-ABEEEC6F7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267200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CorelDRAW" r:id="rId16" imgW="2819400" imgH="2070100" progId="CorelDRAW.Graphic.12">
                  <p:embed/>
                </p:oleObj>
              </mc:Choice>
              <mc:Fallback>
                <p:oleObj name="CorelDRAW" r:id="rId16" imgW="2819400" imgH="2070100" progId="CorelDRAW.Graphic.12">
                  <p:embed/>
                  <p:pic>
                    <p:nvPicPr>
                      <p:cNvPr id="155670" name="Object 22">
                        <a:extLst>
                          <a:ext uri="{FF2B5EF4-FFF2-40B4-BE49-F238E27FC236}">
                            <a16:creationId xmlns:a16="http://schemas.microsoft.com/office/drawing/2014/main" id="{E131162D-E8FA-4B12-9C7D-ABEEEC6F7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671" name="Group 23">
            <a:extLst>
              <a:ext uri="{FF2B5EF4-FFF2-40B4-BE49-F238E27FC236}">
                <a16:creationId xmlns:a16="http://schemas.microsoft.com/office/drawing/2014/main" id="{F3580F13-B226-43EB-9743-C1A4D5E0995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029200"/>
            <a:ext cx="2057400" cy="1228725"/>
            <a:chOff x="432" y="3168"/>
            <a:chExt cx="1296" cy="774"/>
          </a:xfrm>
        </p:grpSpPr>
        <p:sp>
          <p:nvSpPr>
            <p:cNvPr id="32790" name="Text Box 24">
              <a:extLst>
                <a:ext uri="{FF2B5EF4-FFF2-40B4-BE49-F238E27FC236}">
                  <a16:creationId xmlns:a16="http://schemas.microsoft.com/office/drawing/2014/main" id="{73A2F2FD-9D0B-4F5F-8EA1-D2134F902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1296" cy="29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(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+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B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)(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 + C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)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2791" name="Line 25">
              <a:extLst>
                <a:ext uri="{FF2B5EF4-FFF2-40B4-BE49-F238E27FC236}">
                  <a16:creationId xmlns:a16="http://schemas.microsoft.com/office/drawing/2014/main" id="{AC0E7A3C-C659-4198-9745-C91E875CC3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3168"/>
              <a:ext cx="288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5674" name="Group 26">
            <a:extLst>
              <a:ext uri="{FF2B5EF4-FFF2-40B4-BE49-F238E27FC236}">
                <a16:creationId xmlns:a16="http://schemas.microsoft.com/office/drawing/2014/main" id="{7675ED48-0798-457D-AB5D-85FB8BB0558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029200"/>
            <a:ext cx="1143000" cy="1228725"/>
            <a:chOff x="2928" y="3168"/>
            <a:chExt cx="720" cy="774"/>
          </a:xfrm>
        </p:grpSpPr>
        <p:sp>
          <p:nvSpPr>
            <p:cNvPr id="32788" name="Text Box 27">
              <a:extLst>
                <a:ext uri="{FF2B5EF4-FFF2-40B4-BE49-F238E27FC236}">
                  <a16:creationId xmlns:a16="http://schemas.microsoft.com/office/drawing/2014/main" id="{DDC24DCE-9BF1-4C9F-855D-DC5AD10A1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648"/>
              <a:ext cx="720" cy="29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 + BC</a:t>
              </a:r>
            </a:p>
          </p:txBody>
        </p:sp>
        <p:sp>
          <p:nvSpPr>
            <p:cNvPr id="32789" name="Line 28">
              <a:extLst>
                <a:ext uri="{FF2B5EF4-FFF2-40B4-BE49-F238E27FC236}">
                  <a16:creationId xmlns:a16="http://schemas.microsoft.com/office/drawing/2014/main" id="{1A629767-F125-4600-B954-C8A7623023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168"/>
              <a:ext cx="240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155677" name="Text Box 29">
            <a:extLst>
              <a:ext uri="{FF2B5EF4-FFF2-40B4-BE49-F238E27FC236}">
                <a16:creationId xmlns:a16="http://schemas.microsoft.com/office/drawing/2014/main" id="{AC473CD6-67DA-45F0-ADBC-1D92B28E6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00400"/>
            <a:ext cx="68580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overlapping area between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B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and C represents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</a:rPr>
              <a:t>BC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5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5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5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8" grpId="0" animBg="1"/>
      <p:bldP spid="155659" grpId="0" animBg="1"/>
      <p:bldP spid="155660" grpId="0" animBg="1"/>
      <p:bldP spid="155662" grpId="0" animBg="1"/>
      <p:bldP spid="155666" grpId="0" animBg="1"/>
      <p:bldP spid="155669" grpId="0"/>
      <p:bldP spid="1556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8691F98-C3A8-4E76-8893-940073BF32D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>
                <a:cs typeface="ヒラギノ角ゴ Pro W3"/>
              </a:rPr>
              <a:t>In this Chapter…</a:t>
            </a:r>
            <a:endParaRPr kumimoji="1" lang="zh-CN" altLang="en-US">
              <a:cs typeface="ヒラギノ角ゴ Pro W3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7DDE09-2F27-4F3B-92B0-A4B554A8D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1B07AD"/>
                </a:solidFill>
                <a:latin typeface="Verdana" panose="020B0604030504040204" pitchFamily="34" charset="0"/>
                <a:ea typeface="宋体" panose="02010600030101010101" pitchFamily="2" charset="-122"/>
                <a:cs typeface="ヒラギノ角ゴ Pro W3"/>
              </a:rPr>
              <a:t>Objectives:</a:t>
            </a:r>
          </a:p>
          <a:p>
            <a:pPr eaLnBrk="1" hangingPunct="1"/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cs typeface="ヒラギノ角ゴ Pro W3"/>
              </a:rPr>
              <a:t>Laws and Rules of Boolean Algebra</a:t>
            </a:r>
          </a:p>
          <a:p>
            <a:pPr eaLnBrk="1" hangingPunct="1"/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cs typeface="ヒラギノ角ゴ Pro W3"/>
              </a:rPr>
              <a:t>Standard Forms of Boolean Expression</a:t>
            </a:r>
          </a:p>
          <a:p>
            <a:pPr eaLnBrk="1" hangingPunct="1"/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cs typeface="ヒラギノ角ゴ Pro W3"/>
              </a:rPr>
              <a:t>Simplification by using algebra rules</a:t>
            </a:r>
          </a:p>
          <a:p>
            <a:pPr eaLnBrk="1" hangingPunct="1"/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cs typeface="ヒラギノ角ゴ Pro W3"/>
              </a:rPr>
              <a:t>Karnaugh map and logic simplification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i="1" dirty="0">
              <a:solidFill>
                <a:srgbClr val="1B07AD"/>
              </a:solidFill>
              <a:latin typeface="Verdana" panose="020B0604030504040204" pitchFamily="34" charset="0"/>
              <a:ea typeface="宋体" panose="02010600030101010101" pitchFamily="2" charset="-122"/>
              <a:cs typeface="ヒラギノ角ゴ Pro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2D7F383B-66CC-48F7-81BB-A08137FE9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336550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Rules of Boolean Algebra</a:t>
            </a:r>
          </a:p>
        </p:txBody>
      </p:sp>
      <p:sp>
        <p:nvSpPr>
          <p:cNvPr id="5" name="Text Box 24">
            <a:extLst>
              <a:ext uri="{FF2B5EF4-FFF2-40B4-BE49-F238E27FC236}">
                <a16:creationId xmlns:a16="http://schemas.microsoft.com/office/drawing/2014/main" id="{11CF6B77-1A53-426D-85D4-890DC8E0332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66800" y="1905000"/>
            <a:ext cx="7162800" cy="462434"/>
          </a:xfrm>
          <a:prstGeom prst="rect">
            <a:avLst/>
          </a:prstGeom>
          <a:blipFill>
            <a:blip r:embed="rId2"/>
            <a:stretch>
              <a:fillRect l="-1277" t="-9333" b="-30667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</a:rPr>
              <a:t>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F84FAA-C745-4371-9274-5AA4588470C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28800" y="2662709"/>
            <a:ext cx="4574948" cy="1202637"/>
          </a:xfrm>
          <a:prstGeom prst="rect">
            <a:avLst/>
          </a:prstGeom>
          <a:blipFill>
            <a:blip r:embed="rId3"/>
            <a:stretch>
              <a:fillRect l="-2000" b="-11168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71766586-FFFA-4B02-9BC8-48BC30CBE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487680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DeMorgan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</a:rPr>
              <a:t>’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s Theorem (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德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·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摩根定理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5843" name="Text Box 5">
            <a:extLst>
              <a:ext uri="{FF2B5EF4-FFF2-40B4-BE49-F238E27FC236}">
                <a16:creationId xmlns:a16="http://schemas.microsoft.com/office/drawing/2014/main" id="{CAD57EDC-4592-4238-83EC-C4E5EABCC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209800"/>
            <a:ext cx="6629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complement of a product of variables is equal to the sum of the complemented variables.</a:t>
            </a:r>
          </a:p>
        </p:txBody>
      </p:sp>
      <p:sp>
        <p:nvSpPr>
          <p:cNvPr id="35844" name="Text Box 6">
            <a:extLst>
              <a:ext uri="{FF2B5EF4-FFF2-40B4-BE49-F238E27FC236}">
                <a16:creationId xmlns:a16="http://schemas.microsoft.com/office/drawing/2014/main" id="{35CDE27F-0E58-46D1-A202-0582B5077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DeMorgan</a:t>
            </a:r>
            <a:r>
              <a:rPr kumimoji="0" lang="zh-CN" altLang="en-US" sz="2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’</a:t>
            </a:r>
            <a:r>
              <a:rPr kumimoji="0" lang="en-US" altLang="zh-CN" sz="2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 1</a:t>
            </a:r>
            <a:r>
              <a:rPr kumimoji="0" lang="en-US" altLang="zh-CN" sz="2400" b="0" i="0" u="sng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</a:t>
            </a:r>
            <a:r>
              <a:rPr kumimoji="0" lang="en-US" altLang="zh-CN" sz="2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Theorem</a:t>
            </a:r>
            <a:endParaRPr kumimoji="0" lang="en-US" altLang="zh-CN" sz="1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pSp>
        <p:nvGrpSpPr>
          <p:cNvPr id="35845" name="Group 7">
            <a:extLst>
              <a:ext uri="{FF2B5EF4-FFF2-40B4-BE49-F238E27FC236}">
                <a16:creationId xmlns:a16="http://schemas.microsoft.com/office/drawing/2014/main" id="{5B2417FD-AD69-42CE-88BB-E0DDCB441D2E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048000"/>
            <a:ext cx="1905000" cy="457200"/>
            <a:chOff x="2256" y="2352"/>
            <a:chExt cx="1200" cy="288"/>
          </a:xfrm>
        </p:grpSpPr>
        <p:sp>
          <p:nvSpPr>
            <p:cNvPr id="35849" name="Text Box 8">
              <a:extLst>
                <a:ext uri="{FF2B5EF4-FFF2-40B4-BE49-F238E27FC236}">
                  <a16:creationId xmlns:a16="http://schemas.microsoft.com/office/drawing/2014/main" id="{59D0B622-90DD-443D-86D1-791A2FBF1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352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AB = A + B</a:t>
              </a:r>
            </a:p>
          </p:txBody>
        </p:sp>
        <p:sp>
          <p:nvSpPr>
            <p:cNvPr id="35850" name="Line 9">
              <a:extLst>
                <a:ext uri="{FF2B5EF4-FFF2-40B4-BE49-F238E27FC236}">
                  <a16:creationId xmlns:a16="http://schemas.microsoft.com/office/drawing/2014/main" id="{340CA778-52FD-44FE-A786-98205938D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0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5851" name="Line 10">
              <a:extLst>
                <a:ext uri="{FF2B5EF4-FFF2-40B4-BE49-F238E27FC236}">
                  <a16:creationId xmlns:a16="http://schemas.microsoft.com/office/drawing/2014/main" id="{4A4C919C-F5DA-4A78-82A3-BB14DA778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00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5852" name="Line 11">
              <a:extLst>
                <a:ext uri="{FF2B5EF4-FFF2-40B4-BE49-F238E27FC236}">
                  <a16:creationId xmlns:a16="http://schemas.microsoft.com/office/drawing/2014/main" id="{6FE4D187-87F7-49AC-AB8C-C354B048C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400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114700" name="Text Box 12">
            <a:extLst>
              <a:ext uri="{FF2B5EF4-FFF2-40B4-BE49-F238E27FC236}">
                <a16:creationId xmlns:a16="http://schemas.microsoft.com/office/drawing/2014/main" id="{A2A69451-A448-4E31-9004-32969FD1B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052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Applying DeMorgan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’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 first theorem to gates:</a:t>
            </a:r>
          </a:p>
        </p:txBody>
      </p:sp>
      <p:graphicFrame>
        <p:nvGraphicFramePr>
          <p:cNvPr id="114704" name="Object 16">
            <a:extLst>
              <a:ext uri="{FF2B5EF4-FFF2-40B4-BE49-F238E27FC236}">
                <a16:creationId xmlns:a16="http://schemas.microsoft.com/office/drawing/2014/main" id="{DC43B3F2-A721-478D-8682-6E4DA35F9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114800"/>
          <a:ext cx="2362200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CorelDRAW" r:id="rId4" imgW="1346200" imgH="1181100" progId="CorelDRAW.Graphic.13">
                  <p:embed/>
                </p:oleObj>
              </mc:Choice>
              <mc:Fallback>
                <p:oleObj name="CorelDRAW" r:id="rId4" imgW="1346200" imgH="1181100" progId="CorelDRAW.Graphic.13">
                  <p:embed/>
                  <p:pic>
                    <p:nvPicPr>
                      <p:cNvPr id="114704" name="Object 16">
                        <a:extLst>
                          <a:ext uri="{FF2B5EF4-FFF2-40B4-BE49-F238E27FC236}">
                            <a16:creationId xmlns:a16="http://schemas.microsoft.com/office/drawing/2014/main" id="{DC43B3F2-A721-478D-8682-6E4DA35F95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114800"/>
                        <a:ext cx="2362200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5" name="Object 17">
            <a:extLst>
              <a:ext uri="{FF2B5EF4-FFF2-40B4-BE49-F238E27FC236}">
                <a16:creationId xmlns:a16="http://schemas.microsoft.com/office/drawing/2014/main" id="{5B1AB26A-8395-40FD-87F5-46257AE64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114800"/>
          <a:ext cx="44196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CorelDRAW" r:id="rId6" imgW="2578100" imgH="609600" progId="CorelDRAW.Graphic.13">
                  <p:embed/>
                </p:oleObj>
              </mc:Choice>
              <mc:Fallback>
                <p:oleObj name="CorelDRAW" r:id="rId6" imgW="2578100" imgH="609600" progId="CorelDRAW.Graphic.13">
                  <p:embed/>
                  <p:pic>
                    <p:nvPicPr>
                      <p:cNvPr id="114705" name="Object 17">
                        <a:extLst>
                          <a:ext uri="{FF2B5EF4-FFF2-40B4-BE49-F238E27FC236}">
                            <a16:creationId xmlns:a16="http://schemas.microsoft.com/office/drawing/2014/main" id="{5B1AB26A-8395-40FD-87F5-46257AE64F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14800"/>
                        <a:ext cx="44196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39B412A0-62B5-4914-9F9F-4BB68B599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9098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DeMorgan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</a:rPr>
              <a:t>’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s Theorem</a:t>
            </a:r>
          </a:p>
        </p:txBody>
      </p:sp>
      <p:sp>
        <p:nvSpPr>
          <p:cNvPr id="37891" name="Text Box 6">
            <a:extLst>
              <a:ext uri="{FF2B5EF4-FFF2-40B4-BE49-F238E27FC236}">
                <a16:creationId xmlns:a16="http://schemas.microsoft.com/office/drawing/2014/main" id="{8D3D2189-CE3A-48E6-BAB1-78D4734E4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DeMorgan</a:t>
            </a:r>
            <a:r>
              <a:rPr kumimoji="0" lang="zh-CN" altLang="en-US" sz="2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’</a:t>
            </a:r>
            <a:r>
              <a:rPr kumimoji="0" lang="en-US" altLang="zh-CN" sz="2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 2</a:t>
            </a:r>
            <a:r>
              <a:rPr kumimoji="0" lang="en-US" altLang="zh-CN" sz="2400" b="0" i="0" u="sng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nd</a:t>
            </a:r>
            <a:r>
              <a:rPr kumimoji="0" lang="en-US" altLang="zh-CN" sz="2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Theorem</a:t>
            </a:r>
            <a:endParaRPr kumimoji="0" lang="en-US" altLang="zh-CN" sz="1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892" name="Text Box 16">
            <a:extLst>
              <a:ext uri="{FF2B5EF4-FFF2-40B4-BE49-F238E27FC236}">
                <a16:creationId xmlns:a16="http://schemas.microsoft.com/office/drawing/2014/main" id="{502A03A5-CD89-45C9-AE1B-1281C29DB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209800"/>
            <a:ext cx="6553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complement of a sum of variables is equal to the product of the complemented variables.</a:t>
            </a:r>
          </a:p>
        </p:txBody>
      </p:sp>
      <p:sp>
        <p:nvSpPr>
          <p:cNvPr id="37893" name="Text Box 18">
            <a:extLst>
              <a:ext uri="{FF2B5EF4-FFF2-40B4-BE49-F238E27FC236}">
                <a16:creationId xmlns:a16="http://schemas.microsoft.com/office/drawing/2014/main" id="{68B11659-D0BE-4992-8E80-011F17500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48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+ B = A </a:t>
            </a:r>
            <a:r>
              <a:rPr kumimoji="0" lang="en-US" altLang="zh-CN" sz="2400" b="0" i="1" u="none" strike="noStrike" kern="1200" cap="none" spc="0" normalizeH="0" baseline="3000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B</a:t>
            </a:r>
          </a:p>
        </p:txBody>
      </p:sp>
      <p:sp>
        <p:nvSpPr>
          <p:cNvPr id="37894" name="Line 19">
            <a:extLst>
              <a:ext uri="{FF2B5EF4-FFF2-40B4-BE49-F238E27FC236}">
                <a16:creationId xmlns:a16="http://schemas.microsoft.com/office/drawing/2014/main" id="{0781B05A-E250-4D32-99DF-92CBE5115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1242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895" name="Line 20">
            <a:extLst>
              <a:ext uri="{FF2B5EF4-FFF2-40B4-BE49-F238E27FC236}">
                <a16:creationId xmlns:a16="http://schemas.microsoft.com/office/drawing/2014/main" id="{82EDAFA9-0B63-4BA4-B3FB-A32782200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124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896" name="Line 21">
            <a:extLst>
              <a:ext uri="{FF2B5EF4-FFF2-40B4-BE49-F238E27FC236}">
                <a16:creationId xmlns:a16="http://schemas.microsoft.com/office/drawing/2014/main" id="{A2BAA1CC-29AE-4668-BAEA-7DCB3AB7E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1242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2902" name="Text Box 22">
            <a:extLst>
              <a:ext uri="{FF2B5EF4-FFF2-40B4-BE49-F238E27FC236}">
                <a16:creationId xmlns:a16="http://schemas.microsoft.com/office/drawing/2014/main" id="{B5BDC1CB-5D30-430F-AF00-FCD4BA400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814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Applying DeMorgan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’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 second theorem to gates:</a:t>
            </a:r>
          </a:p>
        </p:txBody>
      </p:sp>
      <p:graphicFrame>
        <p:nvGraphicFramePr>
          <p:cNvPr id="122909" name="Object 29">
            <a:extLst>
              <a:ext uri="{FF2B5EF4-FFF2-40B4-BE49-F238E27FC236}">
                <a16:creationId xmlns:a16="http://schemas.microsoft.com/office/drawing/2014/main" id="{24E90CE3-FE51-4DD1-96D9-7B6623F879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114800"/>
          <a:ext cx="243840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CorelDRAW" r:id="rId4" imgW="1371600" imgH="1168400" progId="CorelDRAW.Graphic.13">
                  <p:embed/>
                </p:oleObj>
              </mc:Choice>
              <mc:Fallback>
                <p:oleObj name="CorelDRAW" r:id="rId4" imgW="1371600" imgH="1168400" progId="CorelDRAW.Graphic.13">
                  <p:embed/>
                  <p:pic>
                    <p:nvPicPr>
                      <p:cNvPr id="122909" name="Object 29">
                        <a:extLst>
                          <a:ext uri="{FF2B5EF4-FFF2-40B4-BE49-F238E27FC236}">
                            <a16:creationId xmlns:a16="http://schemas.microsoft.com/office/drawing/2014/main" id="{24E90CE3-FE51-4DD1-96D9-7B6623F879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14800"/>
                        <a:ext cx="243840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1" name="Object 31">
            <a:extLst>
              <a:ext uri="{FF2B5EF4-FFF2-40B4-BE49-F238E27FC236}">
                <a16:creationId xmlns:a16="http://schemas.microsoft.com/office/drawing/2014/main" id="{60C18FD0-4DE6-456B-A065-6180995DD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114800"/>
          <a:ext cx="46482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CorelDRAW" r:id="rId6" imgW="2578100" imgH="609600" progId="CorelDRAW.Graphic.13">
                  <p:embed/>
                </p:oleObj>
              </mc:Choice>
              <mc:Fallback>
                <p:oleObj name="CorelDRAW" r:id="rId6" imgW="2578100" imgH="609600" progId="CorelDRAW.Graphic.13">
                  <p:embed/>
                  <p:pic>
                    <p:nvPicPr>
                      <p:cNvPr id="122911" name="Object 31">
                        <a:extLst>
                          <a:ext uri="{FF2B5EF4-FFF2-40B4-BE49-F238E27FC236}">
                            <a16:creationId xmlns:a16="http://schemas.microsoft.com/office/drawing/2014/main" id="{60C18FD0-4DE6-456B-A065-6180995DDC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46482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4">
            <a:extLst>
              <a:ext uri="{FF2B5EF4-FFF2-40B4-BE49-F238E27FC236}">
                <a16:creationId xmlns:a16="http://schemas.microsoft.com/office/drawing/2014/main" id="{E132DB05-274C-4815-A26F-9EDF489F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6767513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图片 6">
            <a:extLst>
              <a:ext uri="{FF2B5EF4-FFF2-40B4-BE49-F238E27FC236}">
                <a16:creationId xmlns:a16="http://schemas.microsoft.com/office/drawing/2014/main" id="{6AE8C4E2-62CD-4255-8E33-A5338CF2F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677545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4CDC885-817C-47A6-8ACC-A69B120A5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371600"/>
            <a:ext cx="5715000" cy="152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056FE1-2D1B-43DE-8FAD-44261143C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038600"/>
            <a:ext cx="5715000" cy="152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9C9355-06EE-4689-A377-21410C53728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39633" y="2878129"/>
            <a:ext cx="651910" cy="369332"/>
          </a:xfrm>
          <a:prstGeom prst="rect">
            <a:avLst/>
          </a:prstGeom>
          <a:blipFill>
            <a:blip r:embed="rId4"/>
            <a:stretch>
              <a:fillRect l="-9346" r="-9346" b="-8197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</a:rPr>
              <a:t>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A308BF-60B4-45F6-989D-EC592D52449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39633" y="5694630"/>
            <a:ext cx="1785361" cy="369332"/>
          </a:xfrm>
          <a:prstGeom prst="rect">
            <a:avLst/>
          </a:prstGeom>
          <a:blipFill>
            <a:blip r:embed="rId5"/>
            <a:stretch>
              <a:fillRect l="-10239" t="-24590" r="-4437" b="-49180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6">
            <a:extLst>
              <a:ext uri="{FF2B5EF4-FFF2-40B4-BE49-F238E27FC236}">
                <a16:creationId xmlns:a16="http://schemas.microsoft.com/office/drawing/2014/main" id="{B92E6AE8-C146-4EC7-A1F8-7A4EE81E1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057400"/>
            <a:ext cx="63246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Apply DeMorgan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’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 theorem to remove the overbar covering both terms from the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expression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=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+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D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0963" name="Rectangle 16">
            <a:extLst>
              <a:ext uri="{FF2B5EF4-FFF2-40B4-BE49-F238E27FC236}">
                <a16:creationId xmlns:a16="http://schemas.microsoft.com/office/drawing/2014/main" id="{6040E897-A1C2-4B17-B571-A8DBCBA79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9098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DeMorgan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</a:rPr>
              <a:t>’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s Theorem</a:t>
            </a:r>
          </a:p>
        </p:txBody>
      </p:sp>
      <p:sp>
        <p:nvSpPr>
          <p:cNvPr id="40964" name="WordArt 17">
            <a:extLst>
              <a:ext uri="{FF2B5EF4-FFF2-40B4-BE49-F238E27FC236}">
                <a16:creationId xmlns:a16="http://schemas.microsoft.com/office/drawing/2014/main" id="{E340F4CC-E541-4D0A-B7D7-E0486051890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20574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" cap="none" spc="0" normalizeH="0" baseline="0" noProof="0">
                <a:ln>
                  <a:noFill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Impact" panose="020B0806030902050204" pitchFamily="34" charset="0"/>
              </a:rPr>
              <a:t>Example</a:t>
            </a:r>
            <a:endParaRPr kumimoji="0" lang="zh-CN" altLang="en-US" sz="2800" b="0" i="0" u="none" strike="noStrike" kern="10" cap="none" spc="0" normalizeH="0" baseline="0" noProof="0">
              <a:ln>
                <a:noFill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116754" name="WordArt 18">
            <a:extLst>
              <a:ext uri="{FF2B5EF4-FFF2-40B4-BE49-F238E27FC236}">
                <a16:creationId xmlns:a16="http://schemas.microsoft.com/office/drawing/2014/main" id="{807DA466-ACCC-4F62-9EFF-012CA29833A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36576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" cap="none" spc="0" normalizeH="0" baseline="0" noProof="0">
                <a:ln>
                  <a:noFill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Impact" panose="020B0806030902050204" pitchFamily="34" charset="0"/>
              </a:rPr>
              <a:t>Solution</a:t>
            </a:r>
            <a:endParaRPr kumimoji="0" lang="zh-CN" altLang="en-US" sz="2800" b="0" i="0" u="none" strike="noStrike" kern="10" cap="none" spc="0" normalizeH="0" baseline="0" noProof="0">
              <a:ln>
                <a:noFill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40966" name="Line 19">
            <a:extLst>
              <a:ext uri="{FF2B5EF4-FFF2-40B4-BE49-F238E27FC236}">
                <a16:creationId xmlns:a16="http://schemas.microsoft.com/office/drawing/2014/main" id="{200D795B-A47C-4773-A197-ADE5651DF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0838" y="28670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0967" name="Line 20">
            <a:extLst>
              <a:ext uri="{FF2B5EF4-FFF2-40B4-BE49-F238E27FC236}">
                <a16:creationId xmlns:a16="http://schemas.microsoft.com/office/drawing/2014/main" id="{6F3B3189-11EC-43AB-93A2-883BE7107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063" y="29257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pSp>
        <p:nvGrpSpPr>
          <p:cNvPr id="116759" name="Group 23">
            <a:extLst>
              <a:ext uri="{FF2B5EF4-FFF2-40B4-BE49-F238E27FC236}">
                <a16:creationId xmlns:a16="http://schemas.microsoft.com/office/drawing/2014/main" id="{5F2FEBD0-85AB-47F8-B44E-3AF13DF4037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657600"/>
            <a:ext cx="6400800" cy="1608138"/>
            <a:chOff x="1344" y="2304"/>
            <a:chExt cx="4032" cy="1013"/>
          </a:xfrm>
        </p:grpSpPr>
        <p:sp>
          <p:nvSpPr>
            <p:cNvPr id="40969" name="Text Box 9">
              <a:extLst>
                <a:ext uri="{FF2B5EF4-FFF2-40B4-BE49-F238E27FC236}">
                  <a16:creationId xmlns:a16="http://schemas.microsoft.com/office/drawing/2014/main" id="{1540B712-1757-4E47-A390-585357EA1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304"/>
              <a:ext cx="4032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To apply DeMorgan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’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s theorem to the expression, you can break the overbar covering both terms and change the sign between the terms. This results in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X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=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.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D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. Deleting the double bar gives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X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=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2400" b="0" i="0" u="none" strike="noStrike" kern="1200" cap="none" spc="0" normalizeH="0" baseline="3000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.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D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.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0970" name="Line 13">
              <a:extLst>
                <a:ext uri="{FF2B5EF4-FFF2-40B4-BE49-F238E27FC236}">
                  <a16:creationId xmlns:a16="http://schemas.microsoft.com/office/drawing/2014/main" id="{52207AE0-7802-4B80-BDC5-D11F34F3B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0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0971" name="Text Box 21">
              <a:extLst>
                <a:ext uri="{FF2B5EF4-FFF2-40B4-BE49-F238E27FC236}">
                  <a16:creationId xmlns:a16="http://schemas.microsoft.com/office/drawing/2014/main" id="{41213EB1-7B31-4FE4-A4B4-87243AF9F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2893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40972" name="Line 22">
              <a:extLst>
                <a:ext uri="{FF2B5EF4-FFF2-40B4-BE49-F238E27FC236}">
                  <a16:creationId xmlns:a16="http://schemas.microsoft.com/office/drawing/2014/main" id="{FBF3E7DB-A0C8-453C-8765-9B66169A4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072"/>
              <a:ext cx="14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4">
            <a:extLst>
              <a:ext uri="{FF2B5EF4-FFF2-40B4-BE49-F238E27FC236}">
                <a16:creationId xmlns:a16="http://schemas.microsoft.com/office/drawing/2014/main" id="{A8F1BC21-977D-41ED-A963-D78BDF6E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752475"/>
            <a:ext cx="71564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647A312-CB80-4499-A681-FA589A6B0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62200"/>
            <a:ext cx="6858000" cy="3429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4">
            <a:extLst>
              <a:ext uri="{FF2B5EF4-FFF2-40B4-BE49-F238E27FC236}">
                <a16:creationId xmlns:a16="http://schemas.microsoft.com/office/drawing/2014/main" id="{C6F34400-ACE1-4A7C-973C-260A126D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783388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3F3589D-4E4D-4063-8C8F-4E9780AC4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3048000"/>
            <a:ext cx="6478587" cy="1905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图片 4">
            <a:extLst>
              <a:ext uri="{FF2B5EF4-FFF2-40B4-BE49-F238E27FC236}">
                <a16:creationId xmlns:a16="http://schemas.microsoft.com/office/drawing/2014/main" id="{339CBD97-A9D8-4DA9-9B8A-5F23A6181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868363"/>
            <a:ext cx="687070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76844BC-1090-41B9-BBEE-679ADADE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133600"/>
            <a:ext cx="6477000" cy="3581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67" name="Object 39">
            <a:extLst>
              <a:ext uri="{FF2B5EF4-FFF2-40B4-BE49-F238E27FC236}">
                <a16:creationId xmlns:a16="http://schemas.microsoft.com/office/drawing/2014/main" id="{81214FD7-1D70-47B6-8177-FE3BA0131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191000"/>
          <a:ext cx="53340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CorelDRAW" r:id="rId4" imgW="3073400" imgH="635000" progId="CorelDRAW.Graphic.13">
                  <p:embed/>
                </p:oleObj>
              </mc:Choice>
              <mc:Fallback>
                <p:oleObj name="CorelDRAW" r:id="rId4" imgW="3073400" imgH="635000" progId="CorelDRAW.Graphic.13">
                  <p:embed/>
                  <p:pic>
                    <p:nvPicPr>
                      <p:cNvPr id="124967" name="Object 39">
                        <a:extLst>
                          <a:ext uri="{FF2B5EF4-FFF2-40B4-BE49-F238E27FC236}">
                            <a16:creationId xmlns:a16="http://schemas.microsoft.com/office/drawing/2014/main" id="{81214FD7-1D70-47B6-8177-FE3BA0131D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91000"/>
                        <a:ext cx="53340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5">
            <a:extLst>
              <a:ext uri="{FF2B5EF4-FFF2-40B4-BE49-F238E27FC236}">
                <a16:creationId xmlns:a16="http://schemas.microsoft.com/office/drawing/2014/main" id="{26E7B429-F78F-4EB4-AD2B-E966EC3E8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45069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Boolean Analysis of Logic Circuits</a:t>
            </a:r>
          </a:p>
        </p:txBody>
      </p:sp>
      <p:sp>
        <p:nvSpPr>
          <p:cNvPr id="26628" name="Text Box 15">
            <a:extLst>
              <a:ext uri="{FF2B5EF4-FFF2-40B4-BE49-F238E27FC236}">
                <a16:creationId xmlns:a16="http://schemas.microsoft.com/office/drawing/2014/main" id="{B9DE640B-8C6F-41E4-9CEC-C1EEAED95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828800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Combinational logic circuits can be analyzed by writing the expression for each gate and combining the expressions according to the rules for Boolean algebra.</a:t>
            </a:r>
          </a:p>
        </p:txBody>
      </p:sp>
      <p:sp>
        <p:nvSpPr>
          <p:cNvPr id="124944" name="Text Box 16">
            <a:extLst>
              <a:ext uri="{FF2B5EF4-FFF2-40B4-BE49-F238E27FC236}">
                <a16:creationId xmlns:a16="http://schemas.microsoft.com/office/drawing/2014/main" id="{034148BB-5632-4B6E-8263-4F0FDEFF9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0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Apply Boolean algebra to derive the expression for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X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4945" name="WordArt 17">
            <a:extLst>
              <a:ext uri="{FF2B5EF4-FFF2-40B4-BE49-F238E27FC236}">
                <a16:creationId xmlns:a16="http://schemas.microsoft.com/office/drawing/2014/main" id="{31A82918-425C-4CB8-932A-DCC7452302C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3100388"/>
            <a:ext cx="12192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" cap="none" spc="0" normalizeH="0" baseline="0" noProof="0">
                <a:ln>
                  <a:noFill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Impact" panose="020B0806030902050204" pitchFamily="34" charset="0"/>
              </a:rPr>
              <a:t>Example</a:t>
            </a:r>
            <a:endParaRPr kumimoji="0" lang="zh-CN" altLang="en-US" sz="2800" b="0" i="0" u="none" strike="noStrike" kern="10" cap="none" spc="0" normalizeH="0" baseline="0" noProof="0">
              <a:ln>
                <a:noFill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124949" name="WordArt 21">
            <a:extLst>
              <a:ext uri="{FF2B5EF4-FFF2-40B4-BE49-F238E27FC236}">
                <a16:creationId xmlns:a16="http://schemas.microsoft.com/office/drawing/2014/main" id="{72A8257F-66BC-4476-97EF-AEDC9769688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35814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" cap="none" spc="0" normalizeH="0" baseline="0" noProof="0">
                <a:ln>
                  <a:noFill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Impact" panose="020B0806030902050204" pitchFamily="34" charset="0"/>
              </a:rPr>
              <a:t>Solution</a:t>
            </a:r>
            <a:endParaRPr kumimoji="0" lang="zh-CN" altLang="en-US" sz="2800" b="0" i="0" u="none" strike="noStrike" kern="10" cap="none" spc="0" normalizeH="0" baseline="0" noProof="0">
              <a:ln>
                <a:noFill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124955" name="Text Box 27">
            <a:extLst>
              <a:ext uri="{FF2B5EF4-FFF2-40B4-BE49-F238E27FC236}">
                <a16:creationId xmlns:a16="http://schemas.microsoft.com/office/drawing/2014/main" id="{5513B380-F6E2-47EC-AE61-9A70CA5CD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581400"/>
            <a:ext cx="632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Write the expression for each gate:</a:t>
            </a:r>
          </a:p>
        </p:txBody>
      </p:sp>
      <p:sp>
        <p:nvSpPr>
          <p:cNvPr id="124976" name="Text Box 48">
            <a:extLst>
              <a:ext uri="{FF2B5EF4-FFF2-40B4-BE49-F238E27FC236}">
                <a16:creationId xmlns:a16="http://schemas.microsoft.com/office/drawing/2014/main" id="{99AC611A-A246-4EB1-8E19-5EBE8053A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334000"/>
            <a:ext cx="685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Applying DeMorgan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’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 theorem and the distribution law:</a:t>
            </a:r>
          </a:p>
        </p:txBody>
      </p:sp>
      <p:grpSp>
        <p:nvGrpSpPr>
          <p:cNvPr id="124988" name="Group 60">
            <a:extLst>
              <a:ext uri="{FF2B5EF4-FFF2-40B4-BE49-F238E27FC236}">
                <a16:creationId xmlns:a16="http://schemas.microsoft.com/office/drawing/2014/main" id="{C7483A20-8704-4866-9DA0-50A080722068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191000"/>
            <a:ext cx="1295400" cy="396875"/>
            <a:chOff x="2976" y="2640"/>
            <a:chExt cx="816" cy="250"/>
          </a:xfrm>
        </p:grpSpPr>
        <p:sp>
          <p:nvSpPr>
            <p:cNvPr id="26648" name="Line 45">
              <a:extLst>
                <a:ext uri="{FF2B5EF4-FFF2-40B4-BE49-F238E27FC236}">
                  <a16:creationId xmlns:a16="http://schemas.microsoft.com/office/drawing/2014/main" id="{298E3112-6A2B-43BF-BDF1-DC9E2F0C9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688"/>
              <a:ext cx="336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6649" name="Text Box 50">
              <a:extLst>
                <a:ext uri="{FF2B5EF4-FFF2-40B4-BE49-F238E27FC236}">
                  <a16:creationId xmlns:a16="http://schemas.microsoft.com/office/drawing/2014/main" id="{FDCF38C8-AB00-4C15-BB2C-FAB0F919E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64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120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C 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(</a:t>
              </a:r>
              <a:r>
                <a:rPr kumimoji="0" lang="en-US" altLang="zh-CN" sz="1600" b="0" i="1" u="none" strike="noStrike" kern="120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 + B 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)</a:t>
              </a:r>
              <a:endPara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24987" name="Group 59">
            <a:extLst>
              <a:ext uri="{FF2B5EF4-FFF2-40B4-BE49-F238E27FC236}">
                <a16:creationId xmlns:a16="http://schemas.microsoft.com/office/drawing/2014/main" id="{2618678D-0B1D-4017-A4EA-D480A431876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648200"/>
            <a:ext cx="2209800" cy="396875"/>
            <a:chOff x="3792" y="2928"/>
            <a:chExt cx="1392" cy="250"/>
          </a:xfrm>
        </p:grpSpPr>
        <p:sp>
          <p:nvSpPr>
            <p:cNvPr id="26646" name="Text Box 47">
              <a:extLst>
                <a:ext uri="{FF2B5EF4-FFF2-40B4-BE49-F238E27FC236}">
                  <a16:creationId xmlns:a16="http://schemas.microsoft.com/office/drawing/2014/main" id="{DDF378D5-D53D-47E2-B59F-E9DC638BC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928"/>
              <a:ext cx="13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1" u="none" strike="noStrike" kern="120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  = C 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(</a:t>
              </a:r>
              <a:r>
                <a:rPr kumimoji="0" lang="en-US" altLang="zh-CN" sz="1600" b="0" i="1" u="none" strike="noStrike" kern="120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 + B 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)</a:t>
              </a:r>
              <a:r>
                <a:rPr kumimoji="0" lang="en-US" altLang="zh-CN" sz="1600" b="0" i="1" u="none" strike="noStrike" kern="120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+ D</a:t>
              </a:r>
            </a:p>
          </p:txBody>
        </p:sp>
        <p:sp>
          <p:nvSpPr>
            <p:cNvPr id="26647" name="Line 51">
              <a:extLst>
                <a:ext uri="{FF2B5EF4-FFF2-40B4-BE49-F238E27FC236}">
                  <a16:creationId xmlns:a16="http://schemas.microsoft.com/office/drawing/2014/main" id="{69DCAC2A-A1B8-4D83-98BF-144511B8C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2963"/>
              <a:ext cx="336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4989" name="Group 61">
            <a:extLst>
              <a:ext uri="{FF2B5EF4-FFF2-40B4-BE49-F238E27FC236}">
                <a16:creationId xmlns:a16="http://schemas.microsoft.com/office/drawing/2014/main" id="{D5171B23-6795-4D49-A265-AEB1DCECC35D}"/>
              </a:ext>
            </a:extLst>
          </p:cNvPr>
          <p:cNvGrpSpPr>
            <a:grpSpLocks/>
          </p:cNvGrpSpPr>
          <p:nvPr/>
        </p:nvGrpSpPr>
        <p:grpSpPr bwMode="auto">
          <a:xfrm>
            <a:off x="3319463" y="3973513"/>
            <a:ext cx="1295400" cy="396875"/>
            <a:chOff x="2091" y="2503"/>
            <a:chExt cx="816" cy="250"/>
          </a:xfrm>
        </p:grpSpPr>
        <p:sp>
          <p:nvSpPr>
            <p:cNvPr id="26644" name="Line 52">
              <a:extLst>
                <a:ext uri="{FF2B5EF4-FFF2-40B4-BE49-F238E27FC236}">
                  <a16:creationId xmlns:a16="http://schemas.microsoft.com/office/drawing/2014/main" id="{9FD75D35-EEB3-45DC-8C7E-1816F3B9A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544"/>
              <a:ext cx="336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6645" name="Text Box 53">
              <a:extLst>
                <a:ext uri="{FF2B5EF4-FFF2-40B4-BE49-F238E27FC236}">
                  <a16:creationId xmlns:a16="http://schemas.microsoft.com/office/drawing/2014/main" id="{93E368DC-D8DE-46D1-ACB7-A1462BA8C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" y="2503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(</a:t>
              </a:r>
              <a:r>
                <a:rPr kumimoji="0" lang="en-US" altLang="zh-CN" sz="1600" b="0" i="1" u="none" strike="noStrike" kern="120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 + B 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)</a:t>
              </a:r>
              <a:endPara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24986" name="Group 58">
            <a:extLst>
              <a:ext uri="{FF2B5EF4-FFF2-40B4-BE49-F238E27FC236}">
                <a16:creationId xmlns:a16="http://schemas.microsoft.com/office/drawing/2014/main" id="{B10F8BAF-52B4-47CE-91FF-9309BE0C3B3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791200"/>
            <a:ext cx="3657600" cy="396875"/>
            <a:chOff x="1392" y="3648"/>
            <a:chExt cx="2304" cy="250"/>
          </a:xfrm>
        </p:grpSpPr>
        <p:sp>
          <p:nvSpPr>
            <p:cNvPr id="26639" name="Text Box 49">
              <a:extLst>
                <a:ext uri="{FF2B5EF4-FFF2-40B4-BE49-F238E27FC236}">
                  <a16:creationId xmlns:a16="http://schemas.microsoft.com/office/drawing/2014/main" id="{6D299ADA-9549-49E3-AC7D-FB8794F49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648"/>
              <a:ext cx="2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 = C (A  B) + D = A B C + D</a:t>
              </a:r>
            </a:p>
          </p:txBody>
        </p:sp>
        <p:sp>
          <p:nvSpPr>
            <p:cNvPr id="26640" name="Line 54">
              <a:extLst>
                <a:ext uri="{FF2B5EF4-FFF2-40B4-BE49-F238E27FC236}">
                  <a16:creationId xmlns:a16="http://schemas.microsoft.com/office/drawing/2014/main" id="{BA2DF11F-E015-434F-B90C-FEC60DAB1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7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6641" name="Line 55">
              <a:extLst>
                <a:ext uri="{FF2B5EF4-FFF2-40B4-BE49-F238E27FC236}">
                  <a16:creationId xmlns:a16="http://schemas.microsoft.com/office/drawing/2014/main" id="{0A089B81-F234-4B9E-86C4-827ABAC70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1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6642" name="Line 56">
              <a:extLst>
                <a:ext uri="{FF2B5EF4-FFF2-40B4-BE49-F238E27FC236}">
                  <a16:creationId xmlns:a16="http://schemas.microsoft.com/office/drawing/2014/main" id="{F802A7B9-9502-4566-AC10-9650B073F1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6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6643" name="Line 57">
              <a:extLst>
                <a:ext uri="{FF2B5EF4-FFF2-40B4-BE49-F238E27FC236}">
                  <a16:creationId xmlns:a16="http://schemas.microsoft.com/office/drawing/2014/main" id="{152190C3-A993-460B-BC4F-788C653AED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0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124990" name="Text Box 62">
            <a:extLst>
              <a:ext uri="{FF2B5EF4-FFF2-40B4-BE49-F238E27FC236}">
                <a16:creationId xmlns:a16="http://schemas.microsoft.com/office/drawing/2014/main" id="{BE341C8A-A035-4A2B-84B9-B0DC92A72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75" y="470693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4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4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4" grpId="0"/>
      <p:bldP spid="124955" grpId="0"/>
      <p:bldP spid="124976" grpId="0"/>
      <p:bldP spid="12499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79CFEB8F-D673-4137-927C-3EFA6C98C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45069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Boolean Analysis of Logic Circuits</a:t>
            </a:r>
          </a:p>
        </p:txBody>
      </p:sp>
      <p:sp>
        <p:nvSpPr>
          <p:cNvPr id="28675" name="Text Box 7">
            <a:extLst>
              <a:ext uri="{FF2B5EF4-FFF2-40B4-BE49-F238E27FC236}">
                <a16:creationId xmlns:a16="http://schemas.microsoft.com/office/drawing/2014/main" id="{80DE5DE0-FF42-464C-A4EC-ED6E882A8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76400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 Multisim to generate the truth table for the circuit in the previous example.</a:t>
            </a:r>
          </a:p>
        </p:txBody>
      </p:sp>
      <p:sp>
        <p:nvSpPr>
          <p:cNvPr id="28676" name="WordArt 8">
            <a:extLst>
              <a:ext uri="{FF2B5EF4-FFF2-40B4-BE49-F238E27FC236}">
                <a16:creationId xmlns:a16="http://schemas.microsoft.com/office/drawing/2014/main" id="{1F6853B3-7982-49C4-86EC-72B527EC0E6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1728788"/>
            <a:ext cx="12192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" cap="none" spc="0" normalizeH="0" baseline="0" noProof="0">
                <a:ln>
                  <a:noFill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Impact" panose="020B0806030902050204" pitchFamily="34" charset="0"/>
              </a:rPr>
              <a:t>Example</a:t>
            </a:r>
            <a:endParaRPr kumimoji="0" lang="zh-CN" altLang="en-US" sz="2800" b="0" i="0" u="none" strike="noStrike" kern="10" cap="none" spc="0" normalizeH="0" baseline="0" noProof="0">
              <a:ln>
                <a:noFill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126985" name="WordArt 9">
            <a:extLst>
              <a:ext uri="{FF2B5EF4-FFF2-40B4-BE49-F238E27FC236}">
                <a16:creationId xmlns:a16="http://schemas.microsoft.com/office/drawing/2014/main" id="{FC764402-6E46-4EA5-AF3C-BDCFB7012AD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23622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" cap="none" spc="0" normalizeH="0" baseline="0" noProof="0">
                <a:ln>
                  <a:noFill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Impact" panose="020B0806030902050204" pitchFamily="34" charset="0"/>
              </a:rPr>
              <a:t>Solution</a:t>
            </a:r>
            <a:endParaRPr kumimoji="0" lang="zh-CN" altLang="en-US" sz="2800" b="0" i="0" u="none" strike="noStrike" kern="10" cap="none" spc="0" normalizeH="0" baseline="0" noProof="0">
              <a:ln>
                <a:noFill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uLnTx/>
              <a:uFillTx/>
              <a:latin typeface="Impact" panose="020B0806030902050204" pitchFamily="34" charset="0"/>
            </a:endParaRPr>
          </a:p>
        </p:txBody>
      </p:sp>
      <p:pic>
        <p:nvPicPr>
          <p:cNvPr id="127005" name="Picture 29">
            <a:extLst>
              <a:ext uri="{FF2B5EF4-FFF2-40B4-BE49-F238E27FC236}">
                <a16:creationId xmlns:a16="http://schemas.microsoft.com/office/drawing/2014/main" id="{DBD73B85-C169-45EB-999A-EE2CF7B28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14675"/>
            <a:ext cx="4486275" cy="282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006" name="Text Box 30">
            <a:extLst>
              <a:ext uri="{FF2B5EF4-FFF2-40B4-BE49-F238E27FC236}">
                <a16:creationId xmlns:a16="http://schemas.microsoft.com/office/drawing/2014/main" id="{9E94E83D-F856-4D3A-B9BE-AFF372A16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86000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Set up the circuit using the Logic Converter as shown. (Note that the logic converter has no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“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real-world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”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counterpart.)</a:t>
            </a:r>
          </a:p>
        </p:txBody>
      </p:sp>
      <p:sp>
        <p:nvSpPr>
          <p:cNvPr id="127008" name="Text Box 32">
            <a:extLst>
              <a:ext uri="{FF2B5EF4-FFF2-40B4-BE49-F238E27FC236}">
                <a16:creationId xmlns:a16="http://schemas.microsoft.com/office/drawing/2014/main" id="{C9C8B970-8229-4E57-AE18-EB056C32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971800"/>
            <a:ext cx="2667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Double-click the Logic Converter top open it. Then click on the conversion bar on the right side to see the truth table for the circuit (see next slide).</a:t>
            </a:r>
          </a:p>
        </p:txBody>
      </p:sp>
      <p:pic>
        <p:nvPicPr>
          <p:cNvPr id="127009" name="Picture 33">
            <a:extLst>
              <a:ext uri="{FF2B5EF4-FFF2-40B4-BE49-F238E27FC236}">
                <a16:creationId xmlns:a16="http://schemas.microsoft.com/office/drawing/2014/main" id="{07C12A6A-9DEC-4A1B-9E46-2B63A7EE1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257800"/>
            <a:ext cx="22860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7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6" grpId="0"/>
      <p:bldP spid="1270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6">
            <a:extLst>
              <a:ext uri="{FF2B5EF4-FFF2-40B4-BE49-F238E27FC236}">
                <a16:creationId xmlns:a16="http://schemas.microsoft.com/office/drawing/2014/main" id="{7770F79A-73A9-486F-BC1F-6365B73A5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7696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In Boolean algebra, a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variable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is a symbol used to represent an action, a condition, or data. A single variable can only have a value of 1 or 0.  </a:t>
            </a:r>
          </a:p>
        </p:txBody>
      </p:sp>
      <p:sp>
        <p:nvSpPr>
          <p:cNvPr id="5" name="Text Box 28">
            <a:extLst>
              <a:ext uri="{FF2B5EF4-FFF2-40B4-BE49-F238E27FC236}">
                <a16:creationId xmlns:a16="http://schemas.microsoft.com/office/drawing/2014/main" id="{B4BDECA5-8204-423C-A8B7-0CDC40566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95600"/>
            <a:ext cx="7696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complement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represents the inverse of a variable and is indicated with an overbar. Thus, the complement of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is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172" name="Rectangle 29">
            <a:extLst>
              <a:ext uri="{FF2B5EF4-FFF2-40B4-BE49-F238E27FC236}">
                <a16:creationId xmlns:a16="http://schemas.microsoft.com/office/drawing/2014/main" id="{6002B3A6-B084-42DA-9E73-5D6DF1971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274888" cy="461963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Boolean variable</a:t>
            </a:r>
          </a:p>
        </p:txBody>
      </p:sp>
      <p:sp>
        <p:nvSpPr>
          <p:cNvPr id="7" name="Text Box 32">
            <a:extLst>
              <a:ext uri="{FF2B5EF4-FFF2-40B4-BE49-F238E27FC236}">
                <a16:creationId xmlns:a16="http://schemas.microsoft.com/office/drawing/2014/main" id="{6DAC69EB-633F-4AB6-BF13-194C399BD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723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literal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is a variable or its complement.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ABE4AE79-E408-46B8-91FF-F569C059C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45069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Boolean Analysis of Logic Circuits</a:t>
            </a:r>
          </a:p>
        </p:txBody>
      </p:sp>
      <p:pic>
        <p:nvPicPr>
          <p:cNvPr id="30723" name="Picture 10">
            <a:extLst>
              <a:ext uri="{FF2B5EF4-FFF2-40B4-BE49-F238E27FC236}">
                <a16:creationId xmlns:a16="http://schemas.microsoft.com/office/drawing/2014/main" id="{93B2461F-F8D9-45D2-A7C4-4A2F1B48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62484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11">
            <a:extLst>
              <a:ext uri="{FF2B5EF4-FFF2-40B4-BE49-F238E27FC236}">
                <a16:creationId xmlns:a16="http://schemas.microsoft.com/office/drawing/2014/main" id="{C2255CC6-8495-4FCF-80C9-8C8A78DF0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simplified logic expression can be viewed by clicking</a:t>
            </a:r>
          </a:p>
        </p:txBody>
      </p:sp>
      <p:pic>
        <p:nvPicPr>
          <p:cNvPr id="30725" name="Picture 12">
            <a:extLst>
              <a:ext uri="{FF2B5EF4-FFF2-40B4-BE49-F238E27FC236}">
                <a16:creationId xmlns:a16="http://schemas.microsoft.com/office/drawing/2014/main" id="{A59B488D-F37D-4F44-AA0E-D7EAAD09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828800"/>
            <a:ext cx="1676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9039" name="Group 15">
            <a:extLst>
              <a:ext uri="{FF2B5EF4-FFF2-40B4-BE49-F238E27FC236}">
                <a16:creationId xmlns:a16="http://schemas.microsoft.com/office/drawing/2014/main" id="{2934597D-C8B1-4B6D-9515-B6ECE4BEC2F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257800"/>
            <a:ext cx="1676400" cy="581025"/>
            <a:chOff x="528" y="3312"/>
            <a:chExt cx="1056" cy="366"/>
          </a:xfrm>
        </p:grpSpPr>
        <p:sp>
          <p:nvSpPr>
            <p:cNvPr id="30727" name="Text Box 13">
              <a:extLst>
                <a:ext uri="{FF2B5EF4-FFF2-40B4-BE49-F238E27FC236}">
                  <a16:creationId xmlns:a16="http://schemas.microsoft.com/office/drawing/2014/main" id="{8CAD77E4-0A4F-4514-BE61-255A4496B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31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Simplified expression</a:t>
              </a:r>
            </a:p>
          </p:txBody>
        </p:sp>
        <p:sp>
          <p:nvSpPr>
            <p:cNvPr id="30728" name="Line 14">
              <a:extLst>
                <a:ext uri="{FF2B5EF4-FFF2-40B4-BE49-F238E27FC236}">
                  <a16:creationId xmlns:a16="http://schemas.microsoft.com/office/drawing/2014/main" id="{B17892E1-A3BF-4243-BB86-032099316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600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63489DE-4CA3-4F76-9A7F-BC075354E3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609600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  <a:cs typeface="ヒラギノ角ゴ Pro W3"/>
              </a:rPr>
              <a:t>Logic Simplification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  <a:cs typeface="ヒラギノ角ゴ Pro W3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0C23428-EB42-4E1E-9084-6888D1D9B4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3400" y="1935163"/>
            <a:ext cx="8229600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Why simplification?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ヒラギノ角ゴ Pro W3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design, simpler logic means less program branches and simpler codes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hardware design, simpler logic means less gates, lower cost and less energy consumption</a:t>
            </a:r>
          </a:p>
          <a:p>
            <a:pPr lvl="1" algn="just" eaLnBrk="1" hangingPunct="1">
              <a:lnSpc>
                <a:spcPct val="90000"/>
              </a:lnSpc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Ways to simplify logic functions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ヒラギノ角ゴ Pro W3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rules in Boolean Algebra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Karnaugh map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E0D1C32-B3BF-43CA-9AAE-B329E4A5E9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6888" y="609600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  <a:cs typeface="ヒラギノ角ゴ Pro W3"/>
              </a:rPr>
              <a:t>Logic Simplification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  <a:cs typeface="ヒラギノ角ゴ Pro W3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C8C11EE-84D9-43DE-AC90-38426BE1F3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3505200"/>
            <a:ext cx="4953000" cy="2620963"/>
          </a:xfrm>
          <a:prstGeom prst="rect">
            <a:avLst/>
          </a:prstGeom>
        </p:spPr>
        <p:txBody>
          <a:bodyPr/>
          <a:lstStyle/>
          <a:p>
            <a:pPr marL="457200" lvl="1" indent="0" eaLnBrk="1" hangingPunct="1">
              <a:buFontTx/>
              <a:buNone/>
              <a:defRPr/>
            </a:pPr>
            <a:r>
              <a:rPr lang="en-US" altLang="zh-CN" dirty="0">
                <a:latin typeface="Verdana" charset="0"/>
                <a:ea typeface="宋体" charset="0"/>
              </a:rPr>
              <a:t>AB+A(B+C)+B(B+C)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altLang="zh-CN" dirty="0">
                <a:latin typeface="Verdana" charset="0"/>
                <a:ea typeface="宋体" charset="0"/>
              </a:rPr>
              <a:t>=AB+AB+AC+BB+BC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altLang="zh-CN" dirty="0">
                <a:latin typeface="Verdana" charset="0"/>
                <a:ea typeface="宋体" charset="0"/>
              </a:rPr>
              <a:t>=AB+AC+B+BC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altLang="zh-CN" dirty="0">
                <a:latin typeface="Verdana" charset="0"/>
                <a:ea typeface="宋体" charset="0"/>
              </a:rPr>
              <a:t>=B(A+1+C)+AC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altLang="zh-CN" dirty="0">
                <a:latin typeface="Verdana" charset="0"/>
                <a:ea typeface="宋体" charset="0"/>
              </a:rPr>
              <a:t>=B+AC</a:t>
            </a:r>
          </a:p>
        </p:txBody>
      </p:sp>
      <p:pic>
        <p:nvPicPr>
          <p:cNvPr id="33796" name="Picture 5">
            <a:extLst>
              <a:ext uri="{FF2B5EF4-FFF2-40B4-BE49-F238E27FC236}">
                <a16:creationId xmlns:a16="http://schemas.microsoft.com/office/drawing/2014/main" id="{85012144-D783-474C-92C6-DCE5A639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211513"/>
            <a:ext cx="2470150" cy="280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7" name="Picture 6">
            <a:extLst>
              <a:ext uri="{FF2B5EF4-FFF2-40B4-BE49-F238E27FC236}">
                <a16:creationId xmlns:a16="http://schemas.microsoft.com/office/drawing/2014/main" id="{9F792230-7D40-42B0-B52D-6656EFB6B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628775"/>
            <a:ext cx="2393950" cy="1490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14">
            <a:extLst>
              <a:ext uri="{FF2B5EF4-FFF2-40B4-BE49-F238E27FC236}">
                <a16:creationId xmlns:a16="http://schemas.microsoft.com/office/drawing/2014/main" id="{CC9F93A0-FCBA-451E-BD20-9B9D9EC5E01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3400" y="30480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" cap="none" spc="0" normalizeH="0" baseline="0" noProof="0">
                <a:ln>
                  <a:noFill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Impact" panose="020B0806030902050204" pitchFamily="34" charset="0"/>
              </a:rPr>
              <a:t>Solution</a:t>
            </a:r>
            <a:endParaRPr kumimoji="0" lang="zh-CN" altLang="en-US" sz="2800" b="0" i="0" u="none" strike="noStrike" kern="10" cap="none" spc="0" normalizeH="0" baseline="0" noProof="0">
              <a:ln>
                <a:noFill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33799" name="Rectangle 5">
            <a:extLst>
              <a:ext uri="{FF2B5EF4-FFF2-40B4-BE49-F238E27FC236}">
                <a16:creationId xmlns:a16="http://schemas.microsoft.com/office/drawing/2014/main" id="{282A3126-1A60-4FDC-90F2-BED82207EB9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25463" y="1371600"/>
            <a:ext cx="1416050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" cap="none" spc="0" normalizeH="0" baseline="0" noProof="0">
                <a:ln>
                  <a:noFill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Impact" panose="020B0806030902050204" pitchFamily="34" charset="0"/>
              </a:rPr>
              <a:t>Example</a:t>
            </a:r>
            <a:endParaRPr kumimoji="0" lang="zh-CN" altLang="en-US" sz="2800" b="0" i="0" u="none" strike="noStrike" kern="10" cap="none" spc="0" normalizeH="0" baseline="0" noProof="0">
              <a:ln>
                <a:noFill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33800" name="TextBox 1">
            <a:extLst>
              <a:ext uri="{FF2B5EF4-FFF2-40B4-BE49-F238E27FC236}">
                <a16:creationId xmlns:a16="http://schemas.microsoft.com/office/drawing/2014/main" id="{E8090D36-B72B-464B-9FFE-C00F1BB5C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4395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Simplify the logic function below.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801" name="Rectangle 2">
            <a:extLst>
              <a:ext uri="{FF2B5EF4-FFF2-40B4-BE49-F238E27FC236}">
                <a16:creationId xmlns:a16="http://schemas.microsoft.com/office/drawing/2014/main" id="{643C1E13-ADD7-4116-9B95-989A559CB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0"/>
            <a:ext cx="344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AB+A(B+C)+B(B+C)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5B434B4-6007-4973-8F4F-462011F8FB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657225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  <a:cs typeface="ヒラギノ角ゴ Pro W3"/>
              </a:rPr>
              <a:t>Logic Simplification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  <a:cs typeface="ヒラギノ角ゴ Pro W3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34759F2-8D3E-4429-8ECC-B21C0937D0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525588"/>
            <a:ext cx="8229600" cy="452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  <a:cs typeface="ヒラギノ角ゴ Pro W3"/>
              </a:rPr>
              <a:t>AB+A(B+C)+B(B+C)=B+AC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539E711-DD89-4C4E-9D0F-C3226DC92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141663"/>
            <a:ext cx="3384550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D31502DD-6E1A-48D2-9B4C-33D92624E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268663"/>
            <a:ext cx="2879725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>
            <a:extLst>
              <a:ext uri="{FF2B5EF4-FFF2-40B4-BE49-F238E27FC236}">
                <a16:creationId xmlns:a16="http://schemas.microsoft.com/office/drawing/2014/main" id="{877E0306-5D8C-4464-8C77-A4B1FBE68BCC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3789363"/>
            <a:ext cx="647700" cy="287337"/>
            <a:chOff x="2971" y="2886"/>
            <a:chExt cx="408" cy="181"/>
          </a:xfrm>
        </p:grpSpPr>
        <p:sp>
          <p:nvSpPr>
            <p:cNvPr id="34823" name="Line 7">
              <a:extLst>
                <a:ext uri="{FF2B5EF4-FFF2-40B4-BE49-F238E27FC236}">
                  <a16:creationId xmlns:a16="http://schemas.microsoft.com/office/drawing/2014/main" id="{5494B97E-829F-448E-834D-BBFBB3555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886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4824" name="Line 8">
              <a:extLst>
                <a:ext uri="{FF2B5EF4-FFF2-40B4-BE49-F238E27FC236}">
                  <a16:creationId xmlns:a16="http://schemas.microsoft.com/office/drawing/2014/main" id="{25065F4E-9C62-48B0-99CD-CF59BF53E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976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4825" name="Line 9">
              <a:extLst>
                <a:ext uri="{FF2B5EF4-FFF2-40B4-BE49-F238E27FC236}">
                  <a16:creationId xmlns:a16="http://schemas.microsoft.com/office/drawing/2014/main" id="{F73E4347-83BD-4282-BA9B-09EB6C234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067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FC6E986-4629-4796-9548-FE05EF9C25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533400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Verdana" panose="020B0604030504040204" pitchFamily="34" charset="0"/>
                <a:ea typeface="宋体" panose="02010600030101010101" pitchFamily="2" charset="-122"/>
                <a:cs typeface="ヒラギノ角ゴ Pro W3"/>
              </a:rPr>
              <a:t>Logic Simplification</a:t>
            </a:r>
            <a:endParaRPr lang="zh-CN" altLang="en-US">
              <a:latin typeface="Verdana" panose="020B0604030504040204" pitchFamily="34" charset="0"/>
              <a:ea typeface="宋体" panose="02010600030101010101" pitchFamily="2" charset="-122"/>
              <a:cs typeface="ヒラギノ角ゴ Pro W3"/>
            </a:endParaRPr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834FBBE0-F229-4263-9395-3D2B13317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288" y="3505200"/>
          <a:ext cx="248761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3" imgW="1358900" imgH="1498600" progId="Equation.3">
                  <p:embed/>
                </p:oleObj>
              </mc:Choice>
              <mc:Fallback>
                <p:oleObj name="Equation" r:id="rId3" imgW="1358900" imgH="1498600" progId="Equation.3">
                  <p:embed/>
                  <p:pic>
                    <p:nvPicPr>
                      <p:cNvPr id="8195" name="Object 3">
                        <a:extLst>
                          <a:ext uri="{FF2B5EF4-FFF2-40B4-BE49-F238E27FC236}">
                            <a16:creationId xmlns:a16="http://schemas.microsoft.com/office/drawing/2014/main" id="{834FBBE0-F229-4263-9395-3D2B133179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3505200"/>
                        <a:ext cx="2487612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5672048C-1F1D-4016-80D4-71843ED63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288" y="2286000"/>
          <a:ext cx="36385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5" imgW="1371600" imgH="241300" progId="Equation.3">
                  <p:embed/>
                </p:oleObj>
              </mc:Choice>
              <mc:Fallback>
                <p:oleObj name="Equation" r:id="rId5" imgW="1371600" imgH="241300" progId="Equation.3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5672048C-1F1D-4016-80D4-71843ED633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2286000"/>
                        <a:ext cx="36385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5" name="Picture 5">
            <a:extLst>
              <a:ext uri="{FF2B5EF4-FFF2-40B4-BE49-F238E27FC236}">
                <a16:creationId xmlns:a16="http://schemas.microsoft.com/office/drawing/2014/main" id="{0432FF1C-7079-4808-8F17-5FAD3CE7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211513"/>
            <a:ext cx="2470150" cy="280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6" name="Picture 6">
            <a:extLst>
              <a:ext uri="{FF2B5EF4-FFF2-40B4-BE49-F238E27FC236}">
                <a16:creationId xmlns:a16="http://schemas.microsoft.com/office/drawing/2014/main" id="{9A413780-8CC6-445F-8D83-2CF3D5975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628775"/>
            <a:ext cx="2393950" cy="1490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WordArt 14">
            <a:extLst>
              <a:ext uri="{FF2B5EF4-FFF2-40B4-BE49-F238E27FC236}">
                <a16:creationId xmlns:a16="http://schemas.microsoft.com/office/drawing/2014/main" id="{0D118AF3-B7EF-418E-946F-57CADD5E6FC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25488" y="29718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" cap="none" spc="0" normalizeH="0" baseline="0" noProof="0">
                <a:ln>
                  <a:noFill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Impact" panose="020B0806030902050204" pitchFamily="34" charset="0"/>
              </a:rPr>
              <a:t>Solution</a:t>
            </a:r>
            <a:endParaRPr kumimoji="0" lang="zh-CN" altLang="en-US" sz="2800" b="0" i="0" u="none" strike="noStrike" kern="10" cap="none" spc="0" normalizeH="0" baseline="0" noProof="0">
              <a:ln>
                <a:noFill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35848" name="Rectangle 5">
            <a:extLst>
              <a:ext uri="{FF2B5EF4-FFF2-40B4-BE49-F238E27FC236}">
                <a16:creationId xmlns:a16="http://schemas.microsoft.com/office/drawing/2014/main" id="{5779A018-CEA0-46D1-BC74-65F38933B31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17550" y="1295400"/>
            <a:ext cx="1416050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" cap="none" spc="0" normalizeH="0" baseline="0" noProof="0">
                <a:ln>
                  <a:noFill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Impact" panose="020B0806030902050204" pitchFamily="34" charset="0"/>
              </a:rPr>
              <a:t>Example</a:t>
            </a:r>
            <a:endParaRPr kumimoji="0" lang="zh-CN" altLang="en-US" sz="2800" b="0" i="0" u="none" strike="noStrike" kern="10" cap="none" spc="0" normalizeH="0" baseline="0" noProof="0">
              <a:ln>
                <a:noFill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35849" name="TextBox 8">
            <a:extLst>
              <a:ext uri="{FF2B5EF4-FFF2-40B4-BE49-F238E27FC236}">
                <a16:creationId xmlns:a16="http://schemas.microsoft.com/office/drawing/2014/main" id="{9BB65167-CB84-4E0A-AEBC-341CAD19B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1828800"/>
            <a:ext cx="4395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Simplify the logic function below.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4">
            <a:extLst>
              <a:ext uri="{FF2B5EF4-FFF2-40B4-BE49-F238E27FC236}">
                <a16:creationId xmlns:a16="http://schemas.microsoft.com/office/drawing/2014/main" id="{56EADB74-22F7-4386-8C41-A675416C8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701040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33EC7A-00B6-44B9-AB16-0CDD5D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455988"/>
            <a:ext cx="6902450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EA9F17E-48E9-4F53-88F0-045C2CDDC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524000"/>
            <a:ext cx="6477000" cy="3581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内容占位符 4">
            <a:extLst>
              <a:ext uri="{FF2B5EF4-FFF2-40B4-BE49-F238E27FC236}">
                <a16:creationId xmlns:a16="http://schemas.microsoft.com/office/drawing/2014/main" id="{990B618E-7C07-493A-B99B-BACECA6E7C0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381000"/>
            <a:ext cx="629285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3C6239-AC43-4D3C-BDDD-DA299C1F2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5" y="1420813"/>
            <a:ext cx="5743575" cy="4675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4">
            <a:extLst>
              <a:ext uri="{FF2B5EF4-FFF2-40B4-BE49-F238E27FC236}">
                <a16:creationId xmlns:a16="http://schemas.microsoft.com/office/drawing/2014/main" id="{FEF42DB1-26D1-4B56-AF14-3D0A57B08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676400"/>
          <a:ext cx="441325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3" imgW="1562100" imgH="1016000" progId="Equation.DSMT4">
                  <p:embed/>
                </p:oleObj>
              </mc:Choice>
              <mc:Fallback>
                <p:oleObj name="Equation" r:id="rId3" imgW="1562100" imgH="1016000" progId="Equation.DSMT4">
                  <p:embed/>
                  <p:pic>
                    <p:nvPicPr>
                      <p:cNvPr id="38914" name="Object 4">
                        <a:extLst>
                          <a:ext uri="{FF2B5EF4-FFF2-40B4-BE49-F238E27FC236}">
                            <a16:creationId xmlns:a16="http://schemas.microsoft.com/office/drawing/2014/main" id="{FEF42DB1-26D1-4B56-AF14-3D0A57B08E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4413250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EFCC71FF-070B-4217-83E9-E449D58E2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524000"/>
          <a:ext cx="7921625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3" imgW="3048000" imgH="1219200" progId="Equation.DSMT4">
                  <p:embed/>
                </p:oleObj>
              </mc:Choice>
              <mc:Fallback>
                <p:oleObj name="Equation" r:id="rId3" imgW="3048000" imgH="1219200" progId="Equation.DSMT4">
                  <p:embed/>
                  <p:pic>
                    <p:nvPicPr>
                      <p:cNvPr id="39938" name="Object 2">
                        <a:extLst>
                          <a:ext uri="{FF2B5EF4-FFF2-40B4-BE49-F238E27FC236}">
                            <a16:creationId xmlns:a16="http://schemas.microsoft.com/office/drawing/2014/main" id="{EFCC71FF-070B-4217-83E9-E449D58E2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7921625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49E014B7-AFDC-47A7-A3DE-18F41D9F32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C29D57-BD25-4A2D-8435-4169379A04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graphicFrame>
        <p:nvGraphicFramePr>
          <p:cNvPr id="40963" name="Object 4">
            <a:extLst>
              <a:ext uri="{FF2B5EF4-FFF2-40B4-BE49-F238E27FC236}">
                <a16:creationId xmlns:a16="http://schemas.microsoft.com/office/drawing/2014/main" id="{FCD2BB25-FD69-4CB3-AD4B-26F5F0BB85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412875"/>
          <a:ext cx="5843587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3" imgW="1714500" imgH="838200" progId="Equation.DSMT4">
                  <p:embed/>
                </p:oleObj>
              </mc:Choice>
              <mc:Fallback>
                <p:oleObj name="Equation" r:id="rId3" imgW="1714500" imgH="838200" progId="Equation.DSMT4">
                  <p:embed/>
                  <p:pic>
                    <p:nvPicPr>
                      <p:cNvPr id="40963" name="Object 4">
                        <a:extLst>
                          <a:ext uri="{FF2B5EF4-FFF2-40B4-BE49-F238E27FC236}">
                            <a16:creationId xmlns:a16="http://schemas.microsoft.com/office/drawing/2014/main" id="{FCD2BB25-FD69-4CB3-AD4B-26F5F0BB85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12875"/>
                        <a:ext cx="5843587" cy="285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9">
            <a:extLst>
              <a:ext uri="{FF2B5EF4-FFF2-40B4-BE49-F238E27FC236}">
                <a16:creationId xmlns:a16="http://schemas.microsoft.com/office/drawing/2014/main" id="{EB011B4F-9573-4A21-B103-42A1454E0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236696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Boolean Addition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C3D84838-9909-464E-87FB-D62DF496B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49425"/>
            <a:ext cx="7696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Addition is equivalent to the OR operation. The sum term is 1 if one or more if the literals are 1. The sum term is zero only if each literal is 0.</a:t>
            </a:r>
          </a:p>
        </p:txBody>
      </p:sp>
      <p:sp>
        <p:nvSpPr>
          <p:cNvPr id="3106" name="WordArt 34">
            <a:extLst>
              <a:ext uri="{FF2B5EF4-FFF2-40B4-BE49-F238E27FC236}">
                <a16:creationId xmlns:a16="http://schemas.microsoft.com/office/drawing/2014/main" id="{24773995-5C9E-4019-8C1E-4371BFDEE51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14400" y="49530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" cap="none" spc="0" normalizeH="0" baseline="0" noProof="0">
                <a:ln>
                  <a:noFill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Impact" panose="020B0806030902050204" pitchFamily="34" charset="0"/>
              </a:rPr>
              <a:t>Example</a:t>
            </a:r>
            <a:endParaRPr kumimoji="0" lang="zh-CN" altLang="en-US" sz="2800" b="0" i="0" u="none" strike="noStrike" kern="10" cap="none" spc="0" normalizeH="0" baseline="0" noProof="0">
              <a:ln>
                <a:noFill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3116" name="Group 44">
            <a:extLst>
              <a:ext uri="{FF2B5EF4-FFF2-40B4-BE49-F238E27FC236}">
                <a16:creationId xmlns:a16="http://schemas.microsoft.com/office/drawing/2014/main" id="{9D74F7DB-3B67-4665-893B-E5817DAF1000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876800"/>
            <a:ext cx="6400800" cy="701675"/>
            <a:chOff x="1392" y="3072"/>
            <a:chExt cx="4032" cy="442"/>
          </a:xfrm>
        </p:grpSpPr>
        <p:sp>
          <p:nvSpPr>
            <p:cNvPr id="8201" name="Text Box 35">
              <a:extLst>
                <a:ext uri="{FF2B5EF4-FFF2-40B4-BE49-F238E27FC236}">
                  <a16:creationId xmlns:a16="http://schemas.microsoft.com/office/drawing/2014/main" id="{E57CEB58-8C8A-40D6-B358-2C8C30C06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72"/>
              <a:ext cx="40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Determine the values of 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A, B,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and 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that make the sum term of the expression 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 + B + C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= 0?</a:t>
              </a:r>
            </a:p>
          </p:txBody>
        </p:sp>
        <p:sp>
          <p:nvSpPr>
            <p:cNvPr id="8202" name="Line 37">
              <a:extLst>
                <a:ext uri="{FF2B5EF4-FFF2-40B4-BE49-F238E27FC236}">
                  <a16:creationId xmlns:a16="http://schemas.microsoft.com/office/drawing/2014/main" id="{D74ABC30-7129-4B00-83F1-04D9D591A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03"/>
              <a:ext cx="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203" name="Line 38">
              <a:extLst>
                <a:ext uri="{FF2B5EF4-FFF2-40B4-BE49-F238E27FC236}">
                  <a16:creationId xmlns:a16="http://schemas.microsoft.com/office/drawing/2014/main" id="{14BCCD73-A401-47B8-B213-D40A0C06E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301"/>
              <a:ext cx="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3113" name="WordArt 41">
            <a:extLst>
              <a:ext uri="{FF2B5EF4-FFF2-40B4-BE49-F238E27FC236}">
                <a16:creationId xmlns:a16="http://schemas.microsoft.com/office/drawing/2014/main" id="{B0F2FC93-1EA6-4F62-B2DF-D88DFB3E39C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14400" y="56388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" cap="none" spc="0" normalizeH="0" baseline="0" noProof="0">
                <a:ln>
                  <a:noFill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Impact" panose="020B0806030902050204" pitchFamily="34" charset="0"/>
              </a:rPr>
              <a:t>Solution</a:t>
            </a:r>
            <a:endParaRPr kumimoji="0" lang="zh-CN" altLang="en-US" sz="2800" b="0" i="0" u="none" strike="noStrike" kern="10" cap="none" spc="0" normalizeH="0" baseline="0" noProof="0">
              <a:ln>
                <a:noFill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3114" name="Text Box 42">
            <a:extLst>
              <a:ext uri="{FF2B5EF4-FFF2-40B4-BE49-F238E27FC236}">
                <a16:creationId xmlns:a16="http://schemas.microsoft.com/office/drawing/2014/main" id="{2B3284F8-CEAE-4CBF-A358-528FDDDA5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715000"/>
            <a:ext cx="609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Each literal must = 0; therefore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= 1,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B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= 0 and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= 1.</a:t>
            </a:r>
          </a:p>
        </p:txBody>
      </p:sp>
      <p:pic>
        <p:nvPicPr>
          <p:cNvPr id="9224" name="图片 2">
            <a:extLst>
              <a:ext uri="{FF2B5EF4-FFF2-40B4-BE49-F238E27FC236}">
                <a16:creationId xmlns:a16="http://schemas.microsoft.com/office/drawing/2014/main" id="{8E89D8FB-D86C-4E55-A1C2-CF6F46200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741613"/>
            <a:ext cx="5038725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5" grpId="0"/>
      <p:bldP spid="31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33F3A57B-18B6-4BB3-B593-154F134F84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44D5CA-25C8-4BE2-B6D1-0B1A8D75E3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graphicFrame>
        <p:nvGraphicFramePr>
          <p:cNvPr id="43011" name="Object 4">
            <a:extLst>
              <a:ext uri="{FF2B5EF4-FFF2-40B4-BE49-F238E27FC236}">
                <a16:creationId xmlns:a16="http://schemas.microsoft.com/office/drawing/2014/main" id="{CAEA4788-0381-446B-A989-65AE87FD7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052513"/>
          <a:ext cx="3600450" cy="293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3" imgW="964781" imgH="774364" progId="Equation.DSMT4">
                  <p:embed/>
                </p:oleObj>
              </mc:Choice>
              <mc:Fallback>
                <p:oleObj name="Equation" r:id="rId3" imgW="964781" imgH="774364" progId="Equation.DSMT4">
                  <p:embed/>
                  <p:pic>
                    <p:nvPicPr>
                      <p:cNvPr id="43011" name="Object 4">
                        <a:extLst>
                          <a:ext uri="{FF2B5EF4-FFF2-40B4-BE49-F238E27FC236}">
                            <a16:creationId xmlns:a16="http://schemas.microsoft.com/office/drawing/2014/main" id="{CAEA4788-0381-446B-A989-65AE87FD7F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52513"/>
                        <a:ext cx="3600450" cy="293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>
            <a:extLst>
              <a:ext uri="{FF2B5EF4-FFF2-40B4-BE49-F238E27FC236}">
                <a16:creationId xmlns:a16="http://schemas.microsoft.com/office/drawing/2014/main" id="{9CAD25B8-3337-411D-A916-E37E5A1E78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A1A7BD-D858-4E9F-A67B-F805D662A7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graphicFrame>
        <p:nvGraphicFramePr>
          <p:cNvPr id="44035" name="Object 2">
            <a:extLst>
              <a:ext uri="{FF2B5EF4-FFF2-40B4-BE49-F238E27FC236}">
                <a16:creationId xmlns:a16="http://schemas.microsoft.com/office/drawing/2014/main" id="{C30BEEAA-8EDE-44D2-A068-277002215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844675"/>
          <a:ext cx="7419975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3" imgW="2463800" imgH="927100" progId="Equation.DSMT4">
                  <p:embed/>
                </p:oleObj>
              </mc:Choice>
              <mc:Fallback>
                <p:oleObj name="Equation" r:id="rId3" imgW="2463800" imgH="927100" progId="Equation.DSMT4">
                  <p:embed/>
                  <p:pic>
                    <p:nvPicPr>
                      <p:cNvPr id="44035" name="Object 2">
                        <a:extLst>
                          <a:ext uri="{FF2B5EF4-FFF2-40B4-BE49-F238E27FC236}">
                            <a16:creationId xmlns:a16="http://schemas.microsoft.com/office/drawing/2014/main" id="{C30BEEAA-8EDE-44D2-A068-2770022155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7419975" cy="284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A78CDB43-0200-4BEE-A7C9-853C5CF52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7696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In Boolean algebra, multiplication is equivalent to the AND operation. The product of literals forms a product term. The product term will be 1 only if all of the literals are 1.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1A6FCA02-7DD9-4B43-A5EF-71402306D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30241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Boolean Multiplication</a:t>
            </a:r>
          </a:p>
        </p:txBody>
      </p:sp>
      <p:sp>
        <p:nvSpPr>
          <p:cNvPr id="108554" name="WordArt 10">
            <a:extLst>
              <a:ext uri="{FF2B5EF4-FFF2-40B4-BE49-F238E27FC236}">
                <a16:creationId xmlns:a16="http://schemas.microsoft.com/office/drawing/2014/main" id="{B2AC1832-0433-4656-ACA8-B5D371D6996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01700" y="46482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" cap="none" spc="0" normalizeH="0" baseline="0" noProof="0">
                <a:ln>
                  <a:noFill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Impact" panose="020B0806030902050204" pitchFamily="34" charset="0"/>
              </a:rPr>
              <a:t>Example</a:t>
            </a:r>
            <a:endParaRPr kumimoji="0" lang="zh-CN" altLang="en-US" sz="2800" b="0" i="0" u="none" strike="noStrike" kern="10" cap="none" spc="0" normalizeH="0" baseline="0" noProof="0">
              <a:ln>
                <a:noFill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108560" name="Group 16">
            <a:extLst>
              <a:ext uri="{FF2B5EF4-FFF2-40B4-BE49-F238E27FC236}">
                <a16:creationId xmlns:a16="http://schemas.microsoft.com/office/drawing/2014/main" id="{35925490-97D9-4D95-80B7-FB3187847F47}"/>
              </a:ext>
            </a:extLst>
          </p:cNvPr>
          <p:cNvGrpSpPr>
            <a:grpSpLocks/>
          </p:cNvGrpSpPr>
          <p:nvPr/>
        </p:nvGrpSpPr>
        <p:grpSpPr bwMode="auto">
          <a:xfrm>
            <a:off x="2197100" y="4572000"/>
            <a:ext cx="6096000" cy="822325"/>
            <a:chOff x="1392" y="1968"/>
            <a:chExt cx="3840" cy="518"/>
          </a:xfrm>
        </p:grpSpPr>
        <p:sp>
          <p:nvSpPr>
            <p:cNvPr id="10249" name="Text Box 11">
              <a:extLst>
                <a:ext uri="{FF2B5EF4-FFF2-40B4-BE49-F238E27FC236}">
                  <a16:creationId xmlns:a16="http://schemas.microsoft.com/office/drawing/2014/main" id="{D3CCB6BA-D6B3-4481-A1DD-667CDF19B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68"/>
              <a:ext cx="384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What are the values of the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,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B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and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if the product term of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2400" b="0" i="1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.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B</a:t>
              </a:r>
              <a:r>
                <a:rPr kumimoji="0" lang="en-US" altLang="zh-CN" sz="2400" b="0" i="1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.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= 1?</a:t>
              </a:r>
            </a:p>
          </p:txBody>
        </p:sp>
        <p:sp>
          <p:nvSpPr>
            <p:cNvPr id="10250" name="Line 12">
              <a:extLst>
                <a:ext uri="{FF2B5EF4-FFF2-40B4-BE49-F238E27FC236}">
                  <a16:creationId xmlns:a16="http://schemas.microsoft.com/office/drawing/2014/main" id="{B47A118E-1BAF-41CA-A53C-3119157DC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4" y="2240"/>
              <a:ext cx="1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251" name="Line 13">
              <a:extLst>
                <a:ext uri="{FF2B5EF4-FFF2-40B4-BE49-F238E27FC236}">
                  <a16:creationId xmlns:a16="http://schemas.microsoft.com/office/drawing/2014/main" id="{EB670F53-D264-4746-8185-1CB68C4B5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24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108558" name="WordArt 14">
            <a:extLst>
              <a:ext uri="{FF2B5EF4-FFF2-40B4-BE49-F238E27FC236}">
                <a16:creationId xmlns:a16="http://schemas.microsoft.com/office/drawing/2014/main" id="{461C5A5D-8A72-4305-9765-2AB098D472C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01700" y="54102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" cap="none" spc="0" normalizeH="0" baseline="0" noProof="0">
                <a:ln>
                  <a:noFill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Impact" panose="020B0806030902050204" pitchFamily="34" charset="0"/>
              </a:rPr>
              <a:t>Solution</a:t>
            </a:r>
            <a:endParaRPr kumimoji="0" lang="zh-CN" altLang="en-US" sz="2800" b="0" i="0" u="none" strike="noStrike" kern="10" cap="none" spc="0" normalizeH="0" baseline="0" noProof="0">
              <a:ln>
                <a:noFill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108559" name="Text Box 15">
            <a:extLst>
              <a:ext uri="{FF2B5EF4-FFF2-40B4-BE49-F238E27FC236}">
                <a16:creationId xmlns:a16="http://schemas.microsoft.com/office/drawing/2014/main" id="{9D6D1B2A-DBD7-47C7-95C7-48272BE8B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5486400"/>
            <a:ext cx="609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Each literal must = 1; therefore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= 1,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B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= 0 and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= 0.</a:t>
            </a:r>
          </a:p>
        </p:txBody>
      </p:sp>
      <p:pic>
        <p:nvPicPr>
          <p:cNvPr id="10248" name="图片 2">
            <a:extLst>
              <a:ext uri="{FF2B5EF4-FFF2-40B4-BE49-F238E27FC236}">
                <a16:creationId xmlns:a16="http://schemas.microsoft.com/office/drawing/2014/main" id="{0C80D663-5330-486A-9A06-BDB2B6B02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2955925"/>
            <a:ext cx="4525962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>
            <a:extLst>
              <a:ext uri="{FF2B5EF4-FFF2-40B4-BE49-F238E27FC236}">
                <a16:creationId xmlns:a16="http://schemas.microsoft.com/office/drawing/2014/main" id="{615D6A3A-2AE3-4FB8-825F-E0256215A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3810000" cy="461963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Commutative Laws (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交换律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2291" name="Text Box 13">
            <a:extLst>
              <a:ext uri="{FF2B5EF4-FFF2-40B4-BE49-F238E27FC236}">
                <a16:creationId xmlns:a16="http://schemas.microsoft.com/office/drawing/2014/main" id="{E48D9760-205A-41B1-9C30-44E748C45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14600"/>
            <a:ext cx="6934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In terms of the result, the order in which variables are ORed makes no difference.</a:t>
            </a:r>
          </a:p>
        </p:txBody>
      </p:sp>
      <p:sp>
        <p:nvSpPr>
          <p:cNvPr id="12292" name="Text Box 14">
            <a:extLst>
              <a:ext uri="{FF2B5EF4-FFF2-40B4-BE49-F238E27FC236}">
                <a16:creationId xmlns:a16="http://schemas.microsoft.com/office/drawing/2014/main" id="{E3B595B9-CC28-48BD-9F77-58552E013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7391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commutative laws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are applied to addition and multiplication. For addition, the commutative law states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293" name="Text Box 16">
            <a:extLst>
              <a:ext uri="{FF2B5EF4-FFF2-40B4-BE49-F238E27FC236}">
                <a16:creationId xmlns:a16="http://schemas.microsoft.com/office/drawing/2014/main" id="{CCFEFBC7-20F9-46F9-95B3-855761113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429000"/>
            <a:ext cx="21336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+ B = B + A</a:t>
            </a:r>
          </a:p>
        </p:txBody>
      </p:sp>
      <p:sp>
        <p:nvSpPr>
          <p:cNvPr id="110617" name="Text Box 25">
            <a:extLst>
              <a:ext uri="{FF2B5EF4-FFF2-40B4-BE49-F238E27FC236}">
                <a16:creationId xmlns:a16="http://schemas.microsoft.com/office/drawing/2014/main" id="{DE7B26FA-D8ED-47F8-95E6-0F8CC0B9A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0"/>
            <a:ext cx="6934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In terms of the result, the order in which variables are ANDed makes no difference.</a:t>
            </a:r>
          </a:p>
        </p:txBody>
      </p:sp>
      <p:sp>
        <p:nvSpPr>
          <p:cNvPr id="110618" name="Text Box 26">
            <a:extLst>
              <a:ext uri="{FF2B5EF4-FFF2-40B4-BE49-F238E27FC236}">
                <a16:creationId xmlns:a16="http://schemas.microsoft.com/office/drawing/2014/main" id="{8B49D261-581E-4914-8092-92C84CE77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910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For multiplication, the commutative law states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0619" name="Text Box 27">
            <a:extLst>
              <a:ext uri="{FF2B5EF4-FFF2-40B4-BE49-F238E27FC236}">
                <a16:creationId xmlns:a16="http://schemas.microsoft.com/office/drawing/2014/main" id="{1329B16F-390E-414F-AE73-4CFF0C0F3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476875"/>
            <a:ext cx="13716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AB = 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7" grpId="0"/>
      <p:bldP spid="110618" grpId="0"/>
      <p:bldP spid="1106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33E15117-A638-45E5-9271-BB5B72929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365760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Associative Laws (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结合律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339" name="Text Box 5">
            <a:extLst>
              <a:ext uri="{FF2B5EF4-FFF2-40B4-BE49-F238E27FC236}">
                <a16:creationId xmlns:a16="http://schemas.microsoft.com/office/drawing/2014/main" id="{A1D41D94-B7C9-4C1F-A54F-BD217290F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14600"/>
            <a:ext cx="708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When ORing more than two variables, the result is the same regardless of the grouping of the variables.</a:t>
            </a:r>
          </a:p>
        </p:txBody>
      </p:sp>
      <p:sp>
        <p:nvSpPr>
          <p:cNvPr id="14340" name="Text Box 6">
            <a:extLst>
              <a:ext uri="{FF2B5EF4-FFF2-40B4-BE49-F238E27FC236}">
                <a16:creationId xmlns:a16="http://schemas.microsoft.com/office/drawing/2014/main" id="{38F7C022-EC47-42BF-B639-BFD11CED5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7391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associative laws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are also applied to addition and multiplication. For addition, the associative law states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4341" name="Text Box 7">
            <a:extLst>
              <a:ext uri="{FF2B5EF4-FFF2-40B4-BE49-F238E27FC236}">
                <a16:creationId xmlns:a16="http://schemas.microsoft.com/office/drawing/2014/main" id="{2289F4C7-B344-4C98-9C6C-6B1C6EA1F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429000"/>
            <a:ext cx="35814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+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B +C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+ B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+ C</a:t>
            </a:r>
          </a:p>
        </p:txBody>
      </p:sp>
      <p:sp>
        <p:nvSpPr>
          <p:cNvPr id="118793" name="Text Box 9">
            <a:extLst>
              <a:ext uri="{FF2B5EF4-FFF2-40B4-BE49-F238E27FC236}">
                <a16:creationId xmlns:a16="http://schemas.microsoft.com/office/drawing/2014/main" id="{D9C44A53-9D59-4C5B-AD02-554E5CDD6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910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For multiplication, the associative law states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8795" name="Text Box 11">
            <a:extLst>
              <a:ext uri="{FF2B5EF4-FFF2-40B4-BE49-F238E27FC236}">
                <a16:creationId xmlns:a16="http://schemas.microsoft.com/office/drawing/2014/main" id="{7F8C90D2-4C7F-4E1D-8C7F-E76C7A0FC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0"/>
            <a:ext cx="708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When ANDing more than two variables, the result is the same regardless of the grouping of the variables.</a:t>
            </a:r>
          </a:p>
        </p:txBody>
      </p:sp>
      <p:sp>
        <p:nvSpPr>
          <p:cNvPr id="118796" name="Text Box 12">
            <a:extLst>
              <a:ext uri="{FF2B5EF4-FFF2-40B4-BE49-F238E27FC236}">
                <a16:creationId xmlns:a16="http://schemas.microsoft.com/office/drawing/2014/main" id="{3A2EB0E5-4341-4CA9-9776-2920AF7C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476875"/>
            <a:ext cx="22098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BC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AB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3" grpId="0"/>
      <p:bldP spid="118795" grpId="0"/>
      <p:bldP spid="1187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7DCC6F60-2D41-43DB-ABE4-8F56A8D2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3581400" cy="461963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Distributive Law (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分配律）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6387" name="Text Box 6">
            <a:extLst>
              <a:ext uri="{FF2B5EF4-FFF2-40B4-BE49-F238E27FC236}">
                <a16:creationId xmlns:a16="http://schemas.microsoft.com/office/drawing/2014/main" id="{93C41D55-6F66-4965-8AFA-E1C8D0341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7543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distributive law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is the factoring law. A common variable can be factored from an expression just as in ordinary algebra. That is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6388" name="Text Box 7">
            <a:extLst>
              <a:ext uri="{FF2B5EF4-FFF2-40B4-BE49-F238E27FC236}">
                <a16:creationId xmlns:a16="http://schemas.microsoft.com/office/drawing/2014/main" id="{D5B84B67-03DA-4216-B390-77F65E29F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71800"/>
            <a:ext cx="28194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AB + AC = A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B+ C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  <a:endParaRPr kumimoji="0" lang="en-US" altLang="zh-CN" sz="2400" b="0" i="1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0843" name="Text Box 11">
            <a:extLst>
              <a:ext uri="{FF2B5EF4-FFF2-40B4-BE49-F238E27FC236}">
                <a16:creationId xmlns:a16="http://schemas.microsoft.com/office/drawing/2014/main" id="{D1939B82-2798-49EB-8F68-2EE587E29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7467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distributive law can be illustrated with equivalent circuits:</a:t>
            </a:r>
          </a:p>
        </p:txBody>
      </p:sp>
      <p:graphicFrame>
        <p:nvGraphicFramePr>
          <p:cNvPr id="120845" name="Object 13">
            <a:extLst>
              <a:ext uri="{FF2B5EF4-FFF2-40B4-BE49-F238E27FC236}">
                <a16:creationId xmlns:a16="http://schemas.microsoft.com/office/drawing/2014/main" id="{F7047BCC-9000-4CB3-B39C-89ACC2049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343400"/>
          <a:ext cx="50292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CorelDRAW" r:id="rId4" imgW="3403600" imgH="927100" progId="CorelDRAW.Graphic.13">
                  <p:embed/>
                </p:oleObj>
              </mc:Choice>
              <mc:Fallback>
                <p:oleObj name="CorelDRAW" r:id="rId4" imgW="3403600" imgH="927100" progId="CorelDRAW.Graphic.13">
                  <p:embed/>
                  <p:pic>
                    <p:nvPicPr>
                      <p:cNvPr id="120845" name="Object 13">
                        <a:extLst>
                          <a:ext uri="{FF2B5EF4-FFF2-40B4-BE49-F238E27FC236}">
                            <a16:creationId xmlns:a16="http://schemas.microsoft.com/office/drawing/2014/main" id="{F7047BCC-9000-4CB3-B39C-89ACC2049C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5029200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6" name="Text Box 14">
            <a:extLst>
              <a:ext uri="{FF2B5EF4-FFF2-40B4-BE49-F238E27FC236}">
                <a16:creationId xmlns:a16="http://schemas.microsoft.com/office/drawing/2014/main" id="{D89B97A8-DC8B-4998-BAA0-8F6D3F57C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638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AB + AC</a:t>
            </a:r>
          </a:p>
        </p:txBody>
      </p:sp>
      <p:sp>
        <p:nvSpPr>
          <p:cNvPr id="120847" name="Text Box 15">
            <a:extLst>
              <a:ext uri="{FF2B5EF4-FFF2-40B4-BE49-F238E27FC236}">
                <a16:creationId xmlns:a16="http://schemas.microsoft.com/office/drawing/2014/main" id="{57CA476E-B67F-4AD3-ACA6-066511244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638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B+ C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  <a:endParaRPr kumimoji="0" lang="en-US" altLang="zh-CN" sz="2400" b="0" i="1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3" grpId="0"/>
      <p:bldP spid="120846" grpId="0"/>
      <p:bldP spid="1208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5EBE820A-827D-47EE-A09B-D23160F72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336550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</a:rPr>
              <a:t>Rules of Boolean Algebra</a:t>
            </a:r>
          </a:p>
        </p:txBody>
      </p:sp>
      <p:sp>
        <p:nvSpPr>
          <p:cNvPr id="18435" name="Text Box 5">
            <a:extLst>
              <a:ext uri="{FF2B5EF4-FFF2-40B4-BE49-F238E27FC236}">
                <a16:creationId xmlns:a16="http://schemas.microsoft.com/office/drawing/2014/main" id="{59C0D3A4-4531-4860-B874-4FDC6ED28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1. 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+ 0 =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2646" name="Text Box 6">
            <a:extLst>
              <a:ext uri="{FF2B5EF4-FFF2-40B4-BE49-F238E27FC236}">
                <a16:creationId xmlns:a16="http://schemas.microsoft.com/office/drawing/2014/main" id="{B0DFC608-2FFB-413C-B7FB-71E10B789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2. 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+ 1 = 1</a:t>
            </a:r>
          </a:p>
        </p:txBody>
      </p:sp>
      <p:sp>
        <p:nvSpPr>
          <p:cNvPr id="112647" name="Text Box 7">
            <a:extLst>
              <a:ext uri="{FF2B5EF4-FFF2-40B4-BE49-F238E27FC236}">
                <a16:creationId xmlns:a16="http://schemas.microsoft.com/office/drawing/2014/main" id="{9F294AEE-E6B0-4748-B198-AEC7BDFB4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8194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3. 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3000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0 = 0</a:t>
            </a:r>
          </a:p>
        </p:txBody>
      </p:sp>
      <p:sp>
        <p:nvSpPr>
          <p:cNvPr id="112648" name="Text Box 8">
            <a:extLst>
              <a:ext uri="{FF2B5EF4-FFF2-40B4-BE49-F238E27FC236}">
                <a16:creationId xmlns:a16="http://schemas.microsoft.com/office/drawing/2014/main" id="{5AAE130D-4494-413D-8EE9-E972CCAD4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352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4. 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3000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1 =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2649" name="Text Box 9">
            <a:extLst>
              <a:ext uri="{FF2B5EF4-FFF2-40B4-BE49-F238E27FC236}">
                <a16:creationId xmlns:a16="http://schemas.microsoft.com/office/drawing/2014/main" id="{6BFF6ECB-A5F8-4B72-8E85-D4EC75BB9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886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5. 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+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=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2652" name="Text Box 12">
            <a:extLst>
              <a:ext uri="{FF2B5EF4-FFF2-40B4-BE49-F238E27FC236}">
                <a16:creationId xmlns:a16="http://schemas.microsoft.com/office/drawing/2014/main" id="{F77929C0-989B-4BDF-BD01-CAEFAF117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828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7. 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3000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= A</a:t>
            </a:r>
          </a:p>
        </p:txBody>
      </p:sp>
      <p:grpSp>
        <p:nvGrpSpPr>
          <p:cNvPr id="112657" name="Group 17">
            <a:extLst>
              <a:ext uri="{FF2B5EF4-FFF2-40B4-BE49-F238E27FC236}">
                <a16:creationId xmlns:a16="http://schemas.microsoft.com/office/drawing/2014/main" id="{6E5F9862-BAE5-4070-A4C0-5B29DC072BA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419600"/>
            <a:ext cx="2362200" cy="457200"/>
            <a:chOff x="816" y="2304"/>
            <a:chExt cx="1488" cy="288"/>
          </a:xfrm>
        </p:grpSpPr>
        <p:sp>
          <p:nvSpPr>
            <p:cNvPr id="18453" name="Text Box 15">
              <a:extLst>
                <a:ext uri="{FF2B5EF4-FFF2-40B4-BE49-F238E27FC236}">
                  <a16:creationId xmlns:a16="http://schemas.microsoft.com/office/drawing/2014/main" id="{381AF0A8-A61C-4E0B-A408-1F62EF772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304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6. 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+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18454" name="Line 16">
              <a:extLst>
                <a:ext uri="{FF2B5EF4-FFF2-40B4-BE49-F238E27FC236}">
                  <a16:creationId xmlns:a16="http://schemas.microsoft.com/office/drawing/2014/main" id="{F342DD0D-7404-4297-A110-394CCDFC0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352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661" name="Group 21">
            <a:extLst>
              <a:ext uri="{FF2B5EF4-FFF2-40B4-BE49-F238E27FC236}">
                <a16:creationId xmlns:a16="http://schemas.microsoft.com/office/drawing/2014/main" id="{370ED0E1-C749-4DC7-AC2A-E8D3DC80C5A9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286000"/>
            <a:ext cx="2362200" cy="457200"/>
            <a:chOff x="816" y="2880"/>
            <a:chExt cx="1488" cy="288"/>
          </a:xfrm>
        </p:grpSpPr>
        <p:sp>
          <p:nvSpPr>
            <p:cNvPr id="18451" name="Text Box 13">
              <a:extLst>
                <a:ext uri="{FF2B5EF4-FFF2-40B4-BE49-F238E27FC236}">
                  <a16:creationId xmlns:a16="http://schemas.microsoft.com/office/drawing/2014/main" id="{E7DEB09A-8448-4A8B-BEA2-2B26EE22B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880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2400" b="0" i="0" u="none" strike="noStrike" kern="1200" cap="none" spc="0" normalizeH="0" baseline="3000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.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= 0</a:t>
              </a:r>
            </a:p>
          </p:txBody>
        </p:sp>
        <p:sp>
          <p:nvSpPr>
            <p:cNvPr id="18452" name="Line 18">
              <a:extLst>
                <a:ext uri="{FF2B5EF4-FFF2-40B4-BE49-F238E27FC236}">
                  <a16:creationId xmlns:a16="http://schemas.microsoft.com/office/drawing/2014/main" id="{26C226A5-63A3-4174-8AC9-3319ABBF8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2928"/>
              <a:ext cx="104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660" name="Group 20">
            <a:extLst>
              <a:ext uri="{FF2B5EF4-FFF2-40B4-BE49-F238E27FC236}">
                <a16:creationId xmlns:a16="http://schemas.microsoft.com/office/drawing/2014/main" id="{BA286634-B2A3-4A15-969A-59CD9C4D1B3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644775"/>
            <a:ext cx="2362200" cy="631825"/>
            <a:chOff x="816" y="3154"/>
            <a:chExt cx="1488" cy="398"/>
          </a:xfrm>
        </p:grpSpPr>
        <p:sp>
          <p:nvSpPr>
            <p:cNvPr id="18449" name="Text Box 14">
              <a:extLst>
                <a:ext uri="{FF2B5EF4-FFF2-40B4-BE49-F238E27FC236}">
                  <a16:creationId xmlns:a16="http://schemas.microsoft.com/office/drawing/2014/main" id="{1490E836-0430-4EA8-A545-B1D1F1DAD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264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9. 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=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450" name="Text Box 19">
              <a:extLst>
                <a:ext uri="{FF2B5EF4-FFF2-40B4-BE49-F238E27FC236}">
                  <a16:creationId xmlns:a16="http://schemas.microsoft.com/office/drawing/2014/main" id="{01B4F708-30C1-4A9C-9CB1-88A47B03A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" y="315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112662" name="Text Box 22">
            <a:extLst>
              <a:ext uri="{FF2B5EF4-FFF2-40B4-BE49-F238E27FC236}">
                <a16:creationId xmlns:a16="http://schemas.microsoft.com/office/drawing/2014/main" id="{739A6087-AFDD-4AD6-83A8-D409929D4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528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10.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+ AB = A</a:t>
            </a:r>
          </a:p>
        </p:txBody>
      </p:sp>
      <p:sp>
        <p:nvSpPr>
          <p:cNvPr id="112664" name="Text Box 24">
            <a:extLst>
              <a:ext uri="{FF2B5EF4-FFF2-40B4-BE49-F238E27FC236}">
                <a16:creationId xmlns:a16="http://schemas.microsoft.com/office/drawing/2014/main" id="{3D3FBC26-0818-4AB9-AF39-FAA980124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4196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12.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+ B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)(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+ C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= A + BC</a:t>
            </a:r>
          </a:p>
        </p:txBody>
      </p:sp>
      <p:grpSp>
        <p:nvGrpSpPr>
          <p:cNvPr id="112666" name="Group 26">
            <a:extLst>
              <a:ext uri="{FF2B5EF4-FFF2-40B4-BE49-F238E27FC236}">
                <a16:creationId xmlns:a16="http://schemas.microsoft.com/office/drawing/2014/main" id="{5541A4B4-EDC5-4732-8B3D-B662604377B3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886200"/>
            <a:ext cx="2819400" cy="457200"/>
            <a:chOff x="2640" y="2448"/>
            <a:chExt cx="1776" cy="288"/>
          </a:xfrm>
        </p:grpSpPr>
        <p:sp>
          <p:nvSpPr>
            <p:cNvPr id="18447" name="Text Box 23">
              <a:extLst>
                <a:ext uri="{FF2B5EF4-FFF2-40B4-BE49-F238E27FC236}">
                  <a16:creationId xmlns:a16="http://schemas.microsoft.com/office/drawing/2014/main" id="{6A5788B0-7966-4943-A623-CED6FA348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448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ヒラギノ角ゴ Pro W3"/>
                  <a:cs typeface="ヒラギノ角ゴ Pro W3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11.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 + AB = A + B</a:t>
              </a:r>
            </a:p>
          </p:txBody>
        </p:sp>
        <p:sp>
          <p:nvSpPr>
            <p:cNvPr id="18448" name="Line 25">
              <a:extLst>
                <a:ext uri="{FF2B5EF4-FFF2-40B4-BE49-F238E27FC236}">
                  <a16:creationId xmlns:a16="http://schemas.microsoft.com/office/drawing/2014/main" id="{A7240736-B97E-4CA1-955A-338A81513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496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/>
      <p:bldP spid="112647" grpId="0"/>
      <p:bldP spid="112648" grpId="0"/>
      <p:bldP spid="112649" grpId="0"/>
      <p:bldP spid="112652" grpId="0"/>
      <p:bldP spid="112662" grpId="0"/>
      <p:bldP spid="11266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ightech027 Print PowerPlugs Favorites 2">
  <a:themeElements>
    <a:clrScheme name="">
      <a:dk1>
        <a:srgbClr val="000000"/>
      </a:dk1>
      <a:lt1>
        <a:srgbClr val="B2B2B2"/>
      </a:lt1>
      <a:dk2>
        <a:srgbClr val="663300"/>
      </a:dk2>
      <a:lt2>
        <a:srgbClr val="B2B2B2"/>
      </a:lt2>
      <a:accent1>
        <a:srgbClr val="FFCC00"/>
      </a:accent1>
      <a:accent2>
        <a:srgbClr val="CC6600"/>
      </a:accent2>
      <a:accent3>
        <a:srgbClr val="D5D5D5"/>
      </a:accent3>
      <a:accent4>
        <a:srgbClr val="000000"/>
      </a:accent4>
      <a:accent5>
        <a:srgbClr val="FFE2AA"/>
      </a:accent5>
      <a:accent6>
        <a:srgbClr val="B95C00"/>
      </a:accent6>
      <a:hlink>
        <a:srgbClr val="FF9900"/>
      </a:hlink>
      <a:folHlink>
        <a:srgbClr val="B2B2B2"/>
      </a:folHlink>
    </a:clrScheme>
    <a:fontScheme name="Hightech027 Print PowerPlugs Favorites 2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ヒラギノ角ゴ Pro W3" charset="0"/>
          </a:defRPr>
        </a:defPPr>
      </a:lstStyle>
    </a:lnDef>
  </a:objectDefaults>
  <a:extraClrSchemeLst>
    <a:extraClrScheme>
      <a:clrScheme name="Hightech027 Print PowerPlugs Favorite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tech027 Print PowerPlugs Favorites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1461</Words>
  <Application>Microsoft Office PowerPoint</Application>
  <PresentationFormat>全屏显示(4:3)</PresentationFormat>
  <Paragraphs>183</Paragraphs>
  <Slides>41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等线</vt:lpstr>
      <vt:lpstr>华文宋体</vt:lpstr>
      <vt:lpstr>Arial</vt:lpstr>
      <vt:lpstr>Calibri</vt:lpstr>
      <vt:lpstr>Calibri Light</vt:lpstr>
      <vt:lpstr>Impact</vt:lpstr>
      <vt:lpstr>Times</vt:lpstr>
      <vt:lpstr>Times New Roman</vt:lpstr>
      <vt:lpstr>Verdana</vt:lpstr>
      <vt:lpstr>Wingdings</vt:lpstr>
      <vt:lpstr>Office 主题​​</vt:lpstr>
      <vt:lpstr>Hightech027 Print PowerPlugs Favorites 2</vt:lpstr>
      <vt:lpstr>CorelDRAW</vt:lpstr>
      <vt:lpstr>Equation</vt:lpstr>
      <vt:lpstr>PowerPoint 演示文稿</vt:lpstr>
      <vt:lpstr>In this Chapter…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Logic Simplification</vt:lpstr>
      <vt:lpstr>Logic Simplification</vt:lpstr>
      <vt:lpstr>Logic Simplification</vt:lpstr>
      <vt:lpstr>Logic Simplification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倩怡 黄</dc:creator>
  <cp:lastModifiedBy>倩怡 黄</cp:lastModifiedBy>
  <cp:revision>11</cp:revision>
  <dcterms:created xsi:type="dcterms:W3CDTF">2025-03-08T11:00:34Z</dcterms:created>
  <dcterms:modified xsi:type="dcterms:W3CDTF">2025-03-08T13:34:52Z</dcterms:modified>
</cp:coreProperties>
</file>