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8" r:id="rId3"/>
  </p:sldMasterIdLst>
  <p:notesMasterIdLst>
    <p:notesMasterId r:id="rId16"/>
  </p:notesMasterIdLst>
  <p:sldIdLst>
    <p:sldId id="54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315" r:id="rId13"/>
    <p:sldId id="554" r:id="rId14"/>
    <p:sldId id="55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5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EB6E-8D6D-481E-935A-F9868F7E22B8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2C66-C1EA-4540-A8B2-364742002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8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9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973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1931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643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15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272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268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71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988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4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2877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842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0617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497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44160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6C61F528-F179-4BD4-9B3C-F8479E83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8">
            <a:extLst>
              <a:ext uri="{FF2B5EF4-FFF2-40B4-BE49-F238E27FC236}">
                <a16:creationId xmlns:a16="http://schemas.microsoft.com/office/drawing/2014/main" id="{A2D5E5D0-A45B-432E-BCF4-7FF890D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6">
            <a:extLst>
              <a:ext uri="{FF2B5EF4-FFF2-40B4-BE49-F238E27FC236}">
                <a16:creationId xmlns:a16="http://schemas.microsoft.com/office/drawing/2014/main" id="{E7C12C48-CB65-45E8-84F4-6E1B2FD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FD21F3F5-B88B-4E9A-97A6-8BA448637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CBEBA497-A908-45C6-88A4-19C4AF5B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67484780-0490-4852-8CFA-36A635FC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18AB2F41-591C-4DAA-8CC2-F848F0F3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00DC0-A252-4F00-B986-40481A14C4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25549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969B4-2251-42BC-9E01-9597BF85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3BEEB-FC41-4AA2-B07F-E87C574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173F4-D393-4501-8274-ECF98EBC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E27A622E-8AB7-4BF5-81A4-80077EB2C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47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FDEBA467-7726-4D98-A46E-634FA600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>
            <a:extLst>
              <a:ext uri="{FF2B5EF4-FFF2-40B4-BE49-F238E27FC236}">
                <a16:creationId xmlns:a16="http://schemas.microsoft.com/office/drawing/2014/main" id="{2E522051-E725-4A69-9134-AFC0D457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03DBCDD0-57A8-48D4-A6D8-7D913C9E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DEAAC-CFAA-4E0F-9C88-33EDA9DD34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966939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>
            <a:extLst>
              <a:ext uri="{FF2B5EF4-FFF2-40B4-BE49-F238E27FC236}">
                <a16:creationId xmlns:a16="http://schemas.microsoft.com/office/drawing/2014/main" id="{4220207E-A678-4429-85FD-3E973726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1">
            <a:extLst>
              <a:ext uri="{FF2B5EF4-FFF2-40B4-BE49-F238E27FC236}">
                <a16:creationId xmlns:a16="http://schemas.microsoft.com/office/drawing/2014/main" id="{633CD3CE-8B6F-4828-9B04-9C5E6669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>
            <a:extLst>
              <a:ext uri="{FF2B5EF4-FFF2-40B4-BE49-F238E27FC236}">
                <a16:creationId xmlns:a16="http://schemas.microsoft.com/office/drawing/2014/main" id="{EF92C862-1AE9-4542-8761-F001B8FB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ED04-8B3C-44F7-AF57-1268807322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1704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36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>
            <a:extLst>
              <a:ext uri="{FF2B5EF4-FFF2-40B4-BE49-F238E27FC236}">
                <a16:creationId xmlns:a16="http://schemas.microsoft.com/office/drawing/2014/main" id="{7C637A37-32C2-49E2-9F0C-669437D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1">
            <a:extLst>
              <a:ext uri="{FF2B5EF4-FFF2-40B4-BE49-F238E27FC236}">
                <a16:creationId xmlns:a16="http://schemas.microsoft.com/office/drawing/2014/main" id="{22C9A4FE-FC8A-4730-83A5-AE767C2F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>
            <a:extLst>
              <a:ext uri="{FF2B5EF4-FFF2-40B4-BE49-F238E27FC236}">
                <a16:creationId xmlns:a16="http://schemas.microsoft.com/office/drawing/2014/main" id="{6B252E65-2501-4009-80FE-E34E8F17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817E5-4D0D-4325-A0F9-A9850ED58C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7059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>
            <a:extLst>
              <a:ext uri="{FF2B5EF4-FFF2-40B4-BE49-F238E27FC236}">
                <a16:creationId xmlns:a16="http://schemas.microsoft.com/office/drawing/2014/main" id="{BAAE4D23-BF35-47C2-919E-19D44299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1">
            <a:extLst>
              <a:ext uri="{FF2B5EF4-FFF2-40B4-BE49-F238E27FC236}">
                <a16:creationId xmlns:a16="http://schemas.microsoft.com/office/drawing/2014/main" id="{F3AC979D-17AE-473A-BE8A-3017BD3E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>
            <a:extLst>
              <a:ext uri="{FF2B5EF4-FFF2-40B4-BE49-F238E27FC236}">
                <a16:creationId xmlns:a16="http://schemas.microsoft.com/office/drawing/2014/main" id="{D2CDA4F4-FB4E-41EF-81E1-31D82E3F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4B3FF-FE25-42BC-859F-9DFA6685F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897312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>
            <a:extLst>
              <a:ext uri="{FF2B5EF4-FFF2-40B4-BE49-F238E27FC236}">
                <a16:creationId xmlns:a16="http://schemas.microsoft.com/office/drawing/2014/main" id="{01E0C81E-6BE4-44CF-B1CE-5B65D6EC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21">
            <a:extLst>
              <a:ext uri="{FF2B5EF4-FFF2-40B4-BE49-F238E27FC236}">
                <a16:creationId xmlns:a16="http://schemas.microsoft.com/office/drawing/2014/main" id="{184C38FB-C66F-4AE4-97CB-18293B6E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>
            <a:extLst>
              <a:ext uri="{FF2B5EF4-FFF2-40B4-BE49-F238E27FC236}">
                <a16:creationId xmlns:a16="http://schemas.microsoft.com/office/drawing/2014/main" id="{A18C3A75-2A53-4536-B7D9-F08F07F5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35C75-A3D9-4FB4-A44F-13417D1C4D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8328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13">
            <a:extLst>
              <a:ext uri="{FF2B5EF4-FFF2-40B4-BE49-F238E27FC236}">
                <a16:creationId xmlns:a16="http://schemas.microsoft.com/office/drawing/2014/main" id="{95243F2F-C475-4046-9786-DBC69B9D185F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52DE2A9-D4D8-43EB-B8AD-89D07D4975AB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任意多边形 15">
            <a:extLst>
              <a:ext uri="{FF2B5EF4-FFF2-40B4-BE49-F238E27FC236}">
                <a16:creationId xmlns:a16="http://schemas.microsoft.com/office/drawing/2014/main" id="{D26FB0D4-EC92-4CB1-8C33-2C7787EFACD3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16">
            <a:extLst>
              <a:ext uri="{FF2B5EF4-FFF2-40B4-BE49-F238E27FC236}">
                <a16:creationId xmlns:a16="http://schemas.microsoft.com/office/drawing/2014/main" id="{2EAD71CF-3CCA-4D82-8C90-FB72F015BD77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>
            <a:extLst>
              <a:ext uri="{FF2B5EF4-FFF2-40B4-BE49-F238E27FC236}">
                <a16:creationId xmlns:a16="http://schemas.microsoft.com/office/drawing/2014/main" id="{18275D00-F3C1-46A9-B5BF-55012798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5">
            <a:extLst>
              <a:ext uri="{FF2B5EF4-FFF2-40B4-BE49-F238E27FC236}">
                <a16:creationId xmlns:a16="http://schemas.microsoft.com/office/drawing/2014/main" id="{9241C723-129A-4A84-8DE2-623477E0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499FBA42-2DF6-44E2-A232-A8E62444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767D-111F-4FB0-9135-1448DFF2A0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50327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2338549C-1944-4281-891A-2AC7F024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61FDA329-6D25-4035-B5B5-978D72B9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662F7AD3-4B02-43EC-B958-82CF4191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D61-A071-4ADD-A703-EC51F5659A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80270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>
            <a:extLst>
              <a:ext uri="{FF2B5EF4-FFF2-40B4-BE49-F238E27FC236}">
                <a16:creationId xmlns:a16="http://schemas.microsoft.com/office/drawing/2014/main" id="{D34127E4-A074-4995-AF64-25A52D62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1">
            <a:extLst>
              <a:ext uri="{FF2B5EF4-FFF2-40B4-BE49-F238E27FC236}">
                <a16:creationId xmlns:a16="http://schemas.microsoft.com/office/drawing/2014/main" id="{30008302-8598-4692-89ED-F8CE338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>
            <a:extLst>
              <a:ext uri="{FF2B5EF4-FFF2-40B4-BE49-F238E27FC236}">
                <a16:creationId xmlns:a16="http://schemas.microsoft.com/office/drawing/2014/main" id="{5BF22CEB-38C5-4381-AB34-F4C94CA3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3A5CA-84D7-41D6-A8A6-CA75A2B23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37704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75A565DD-64CC-431C-8961-F8EB0338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0450"/>
            <a:ext cx="89916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ヒラギノ角ゴ Pro W3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81E5128-8328-4B48-BA7C-5D94EB65F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2DB3-23C9-45DD-A984-1BF43C59BA9E}" type="datetimeFigureOut">
              <a:rPr lang="zh-CN" altLang="en-US" smtClean="0"/>
              <a:t>2025/06/05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32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>
            <a:extLst>
              <a:ext uri="{FF2B5EF4-FFF2-40B4-BE49-F238E27FC236}">
                <a16:creationId xmlns:a16="http://schemas.microsoft.com/office/drawing/2014/main" id="{2DCED7B6-7D31-47BE-AFFF-3B59CDE03E27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FE24C834-2450-41AC-8023-F6E62C458407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>
            <a:extLst>
              <a:ext uri="{FF2B5EF4-FFF2-40B4-BE49-F238E27FC236}">
                <a16:creationId xmlns:a16="http://schemas.microsoft.com/office/drawing/2014/main" id="{A917D726-5292-43A1-AE9A-5904EDFACE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29">
            <a:extLst>
              <a:ext uri="{FF2B5EF4-FFF2-40B4-BE49-F238E27FC236}">
                <a16:creationId xmlns:a16="http://schemas.microsoft.com/office/drawing/2014/main" id="{37C00880-29C5-409B-8AE6-C3D24ACEE9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1283F81B-42AE-4193-9744-DD2335DB7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页脚占位符 21">
            <a:extLst>
              <a:ext uri="{FF2B5EF4-FFF2-40B4-BE49-F238E27FC236}">
                <a16:creationId xmlns:a16="http://schemas.microsoft.com/office/drawing/2014/main" id="{331F34CA-E18C-4881-8548-A1B5F38CF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617B1A42-A698-4B47-A761-6699DC15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0C626438-9A09-4E84-91E8-DA1F9E97C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>
            <a:extLst>
              <a:ext uri="{FF2B5EF4-FFF2-40B4-BE49-F238E27FC236}">
                <a16:creationId xmlns:a16="http://schemas.microsoft.com/office/drawing/2014/main" id="{370F1569-4BF7-4557-9ED4-A4FA7EB81A93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>
              <a:extLst>
                <a:ext uri="{FF2B5EF4-FFF2-40B4-BE49-F238E27FC236}">
                  <a16:creationId xmlns:a16="http://schemas.microsoft.com/office/drawing/2014/main" id="{EF1EF8BE-F124-4F0E-9987-6E06FC0201DA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C41F9A2A-1B1E-4564-A344-2A5D9BD74CB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76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C642F-24C3-46CA-80E2-EAB81A374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912813"/>
            <a:ext cx="7960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23" charset="-128"/>
              </a:defRPr>
            </a:lvl9pPr>
          </a:lstStyle>
          <a:p>
            <a:r>
              <a:rPr kumimoji="1" lang="en-US" altLang="zh-CN" dirty="0"/>
              <a:t>Step 7: Check whether the circuit is able to self start </a:t>
            </a:r>
            <a:r>
              <a:rPr kumimoji="1" lang="en-US" altLang="zh-CN" dirty="0">
                <a:solidFill>
                  <a:srgbClr val="FF0000"/>
                </a:solidFill>
              </a:rPr>
              <a:t>(Optional)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3" descr="AAGIHED0">
            <a:extLst>
              <a:ext uri="{FF2B5EF4-FFF2-40B4-BE49-F238E27FC236}">
                <a16:creationId xmlns:a16="http://schemas.microsoft.com/office/drawing/2014/main" id="{FC13A570-5A4A-4703-A3A8-5A551D37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17650"/>
            <a:ext cx="54102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1BE9E82-A5F0-4924-B2FD-663728520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14800"/>
            <a:ext cx="76200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ヒラギノ角ゴ Pro W3" charset="0"/>
              </a:rPr>
              <a:t>Determine if the circuit is able to enter one of the desired states (in the state diagram) after a finite number of transitions.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dirty="0">
                <a:latin typeface="Times New Roman" charset="0"/>
                <a:ea typeface="ヒラギノ角ゴ Pro W3" charset="0"/>
              </a:rPr>
              <a:t>If it can not, you may have to re-design the circuit.</a:t>
            </a:r>
          </a:p>
        </p:txBody>
      </p:sp>
      <p:pic>
        <p:nvPicPr>
          <p:cNvPr id="7" name="Picture 3" descr="AAGIHEF0">
            <a:extLst>
              <a:ext uri="{FF2B5EF4-FFF2-40B4-BE49-F238E27FC236}">
                <a16:creationId xmlns:a16="http://schemas.microsoft.com/office/drawing/2014/main" id="{1640B605-115A-40E3-847C-811D006D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71" y="4578283"/>
            <a:ext cx="1968592" cy="197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07344-31D1-40BC-83D2-F8F82704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842037"/>
            <a:ext cx="7796521" cy="48517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 dirty="0"/>
              <a:t>实验内容</a:t>
            </a:r>
            <a:endParaRPr lang="en-US" altLang="zh-CN" sz="4000" b="1" dirty="0"/>
          </a:p>
          <a:p>
            <a:pPr marL="0" indent="0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用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J-K 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触发器和门电路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设计一个特殊的十进制同步计数器，将计数结果在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7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段管码上显示。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4E5F2-7BBA-4F95-B1D2-4F640D5E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FC249-0138-4740-AD7C-C31857BF085C}" type="slidenum">
              <a:rPr kumimoji="0" lang="zh-CN" alt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8DFA23-F8A3-438A-BED2-981A452B8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84" y="2927687"/>
            <a:ext cx="4705580" cy="1122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552A07-28D6-4366-9B7C-F30860054C63}"/>
              </a:ext>
            </a:extLst>
          </p:cNvPr>
          <p:cNvSpPr txBox="1"/>
          <p:nvPr/>
        </p:nvSpPr>
        <p:spPr>
          <a:xfrm>
            <a:off x="761998" y="4327070"/>
            <a:ext cx="788204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注意：这个十进制同步计数器没有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0000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1011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1100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1101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1110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1111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状态，电路设计要考虑自启动。</a:t>
            </a:r>
            <a:r>
              <a:rPr lang="zh-CN" altLang="en-US" sz="2000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8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E5B9A-7298-47F3-A1B5-9C65144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2DCA-49B9-4610-8AA5-E46822CE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74LS160</a:t>
            </a:r>
            <a:r>
              <a:rPr lang="zh-CN" altLang="en-US" dirty="0"/>
              <a:t>十进制计数器实现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74LS197</a:t>
            </a:r>
            <a:r>
              <a:rPr lang="zh-CN" altLang="en-US" dirty="0"/>
              <a:t>十六进制计数器实现</a:t>
            </a:r>
            <a:endParaRPr lang="en-US" altLang="zh-CN" dirty="0"/>
          </a:p>
          <a:p>
            <a:pPr lvl="1"/>
            <a:r>
              <a:rPr lang="zh-CN" altLang="en-US" dirty="0"/>
              <a:t>特殊计数：某一状态出现两次</a:t>
            </a:r>
            <a:endParaRPr lang="en-US" altLang="zh-CN" dirty="0"/>
          </a:p>
          <a:p>
            <a:pPr lvl="2"/>
            <a:r>
              <a:rPr lang="en-US" altLang="zh-CN" dirty="0"/>
              <a:t>01-10-11-00-10-01</a:t>
            </a:r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触发器实现</a:t>
            </a:r>
            <a:endParaRPr lang="en-US" altLang="zh-CN" dirty="0"/>
          </a:p>
          <a:p>
            <a:pPr lvl="1"/>
            <a:r>
              <a:rPr lang="zh-CN" altLang="en-US" dirty="0"/>
              <a:t>减少启动等待环节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77684-E059-4E88-8F6F-45A487D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09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8895E46-FD85-4E51-A925-84BC5664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ea typeface="宋体" pitchFamily="2" charset="-122"/>
              </a:rPr>
              <a:t>A general design procedure for sequential circuits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8AF4689-F388-426B-AFB2-DBDCEDDD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State Diagram</a:t>
            </a:r>
          </a:p>
          <a:p>
            <a:pPr eaLnBrk="1" hangingPunct="1"/>
            <a:r>
              <a:rPr lang="en-US" altLang="zh-CN"/>
              <a:t>Next-State Table</a:t>
            </a:r>
          </a:p>
          <a:p>
            <a:pPr eaLnBrk="1" hangingPunct="1"/>
            <a:r>
              <a:rPr lang="en-US" altLang="zh-CN"/>
              <a:t>Flip-Flop Transition Table</a:t>
            </a:r>
          </a:p>
          <a:p>
            <a:pPr eaLnBrk="1" hangingPunct="1"/>
            <a:r>
              <a:rPr lang="en-US" altLang="zh-CN"/>
              <a:t>Karnaugh Maps</a:t>
            </a:r>
          </a:p>
          <a:p>
            <a:pPr eaLnBrk="1" hangingPunct="1"/>
            <a:r>
              <a:rPr lang="en-US" altLang="zh-CN"/>
              <a:t>Logic Expressions for Flip-Flop Inputs</a:t>
            </a:r>
          </a:p>
          <a:p>
            <a:pPr eaLnBrk="1" hangingPunct="1"/>
            <a:r>
              <a:rPr lang="en-US" altLang="zh-CN"/>
              <a:t>Counter Implementation</a:t>
            </a:r>
            <a:endParaRPr lang="zh-CN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417F7D9-5269-4B40-ACBE-F4B446DF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5BAEC6-8569-4F24-8ED3-78696913700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1">
            <a:extLst>
              <a:ext uri="{FF2B5EF4-FFF2-40B4-BE49-F238E27FC236}">
                <a16:creationId xmlns:a16="http://schemas.microsoft.com/office/drawing/2014/main" id="{437160FB-47CC-45DA-B488-B942FFEB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5E2F3-93FA-43B6-B49A-81D3D34167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TextBox 2">
            <a:extLst>
              <a:ext uri="{FF2B5EF4-FFF2-40B4-BE49-F238E27FC236}">
                <a16:creationId xmlns:a16="http://schemas.microsoft.com/office/drawing/2014/main" id="{2D276596-38FC-4ADE-A4B4-90390EAA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8625"/>
            <a:ext cx="792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Example: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Design of a basic 3-bit Gray code counter.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988" name="Picture 6" descr="fg08_02800">
            <a:extLst>
              <a:ext uri="{FF2B5EF4-FFF2-40B4-BE49-F238E27FC236}">
                <a16:creationId xmlns:a16="http://schemas.microsoft.com/office/drawing/2014/main" id="{B8D57B5F-384A-4317-A250-3DF033EC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928813"/>
            <a:ext cx="4043362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5">
            <a:extLst>
              <a:ext uri="{FF2B5EF4-FFF2-40B4-BE49-F238E27FC236}">
                <a16:creationId xmlns:a16="http://schemas.microsoft.com/office/drawing/2014/main" id="{FA2015A5-48E3-44D7-95C1-0797BC4E7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715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1: State Diagram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6D504562-F99D-4158-A39F-ED38F0A2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2B400F-2EB7-4316-A7B8-1E2F4E974AA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TextBox 2">
            <a:extLst>
              <a:ext uri="{FF2B5EF4-FFF2-40B4-BE49-F238E27FC236}">
                <a16:creationId xmlns:a16="http://schemas.microsoft.com/office/drawing/2014/main" id="{797DFC30-33DC-4322-912A-90D712B1C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0715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2: Next-State Table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21E3F-34B5-415A-9825-136FF0E4F017}"/>
              </a:ext>
            </a:extLst>
          </p:cNvPr>
          <p:cNvGraphicFramePr>
            <a:graphicFrameLocks noGrp="1"/>
          </p:cNvGraphicFramePr>
          <p:nvPr/>
        </p:nvGraphicFramePr>
        <p:xfrm>
          <a:off x="1357313" y="1928813"/>
          <a:ext cx="6096000" cy="371475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Present State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Next State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1">
            <a:extLst>
              <a:ext uri="{FF2B5EF4-FFF2-40B4-BE49-F238E27FC236}">
                <a16:creationId xmlns:a16="http://schemas.microsoft.com/office/drawing/2014/main" id="{B97ABDB0-7264-42B4-A723-98BB9D4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8760AE-ADD7-495B-906B-FF32B399950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TextBox 2">
            <a:extLst>
              <a:ext uri="{FF2B5EF4-FFF2-40B4-BE49-F238E27FC236}">
                <a16:creationId xmlns:a16="http://schemas.microsoft.com/office/drawing/2014/main" id="{F08A3A5A-CF7E-4E58-A1DE-1631666D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3: Flip-Flop Transition Table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55361A-D494-4B4C-9D56-CEEA3ABC9E54}"/>
              </a:ext>
            </a:extLst>
          </p:cNvPr>
          <p:cNvGraphicFramePr>
            <a:graphicFrameLocks noGrp="1"/>
          </p:cNvGraphicFramePr>
          <p:nvPr/>
        </p:nvGraphicFramePr>
        <p:xfrm>
          <a:off x="1357313" y="1785938"/>
          <a:ext cx="6096000" cy="334327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Output Transitions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Flip-Flop Inputs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N+1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J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K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: present state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N+1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: next state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X: “don’t care”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83" name="TextBox 4">
            <a:extLst>
              <a:ext uri="{FF2B5EF4-FFF2-40B4-BE49-F238E27FC236}">
                <a16:creationId xmlns:a16="http://schemas.microsoft.com/office/drawing/2014/main" id="{79809E71-B4F7-49A9-9631-8B3435B4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214438"/>
            <a:ext cx="5357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Transition table for a J-K flip-flop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4084" name="Object 52">
            <a:extLst>
              <a:ext uri="{FF2B5EF4-FFF2-40B4-BE49-F238E27FC236}">
                <a16:creationId xmlns:a16="http://schemas.microsoft.com/office/drawing/2014/main" id="{C3E86FDD-A7BC-4E68-B3E3-04D821A1A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5429250"/>
          <a:ext cx="33575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193800" imgH="254000" progId="Equation.DSMT4">
                  <p:embed/>
                </p:oleObj>
              </mc:Choice>
              <mc:Fallback>
                <p:oleObj name="Equation" r:id="rId3" imgW="1193800" imgH="254000" progId="Equation.DSMT4">
                  <p:embed/>
                  <p:pic>
                    <p:nvPicPr>
                      <p:cNvPr id="44084" name="Object 52">
                        <a:extLst>
                          <a:ext uri="{FF2B5EF4-FFF2-40B4-BE49-F238E27FC236}">
                            <a16:creationId xmlns:a16="http://schemas.microsoft.com/office/drawing/2014/main" id="{C3E86FDD-A7BC-4E68-B3E3-04D821A1A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429250"/>
                        <a:ext cx="33575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702FF6FB-62E7-4FE0-AE71-2934D44F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5B6942-9C1B-46A7-A8FD-BD1BC731CFC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TextBox 2">
            <a:extLst>
              <a:ext uri="{FF2B5EF4-FFF2-40B4-BE49-F238E27FC236}">
                <a16:creationId xmlns:a16="http://schemas.microsoft.com/office/drawing/2014/main" id="{D3F60AFB-8A7C-4FC3-822F-60864291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1431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4: Karnaugh Map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5060" name="Picture 6" descr="fg08_02900">
            <a:extLst>
              <a:ext uri="{FF2B5EF4-FFF2-40B4-BE49-F238E27FC236}">
                <a16:creationId xmlns:a16="http://schemas.microsoft.com/office/drawing/2014/main" id="{5810FFA4-3918-4DFA-AA2B-A27C7111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14375"/>
            <a:ext cx="845502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1">
            <a:extLst>
              <a:ext uri="{FF2B5EF4-FFF2-40B4-BE49-F238E27FC236}">
                <a16:creationId xmlns:a16="http://schemas.microsoft.com/office/drawing/2014/main" id="{8A01B142-C4FB-4692-ACF5-EBBD1887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AD4AC4-F26B-4BA8-86F9-DBBBDFB4454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6083" name="Picture 6" descr="fg08_03000">
            <a:extLst>
              <a:ext uri="{FF2B5EF4-FFF2-40B4-BE49-F238E27FC236}">
                <a16:creationId xmlns:a16="http://schemas.microsoft.com/office/drawing/2014/main" id="{2A1285B3-BEF8-467F-9DBD-106B64A9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785813"/>
            <a:ext cx="756602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E2B84BA6-8894-400D-9BA9-CCAEE3EA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ACCF0E-69AE-4C35-853D-55A35BBBF46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TextBox 2">
            <a:extLst>
              <a:ext uri="{FF2B5EF4-FFF2-40B4-BE49-F238E27FC236}">
                <a16:creationId xmlns:a16="http://schemas.microsoft.com/office/drawing/2014/main" id="{21DD5C61-B102-4ABC-9916-1081B1F5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5: Logic Expressions for Flip-Flop Inputs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108" name="Object 2">
            <a:extLst>
              <a:ext uri="{FF2B5EF4-FFF2-40B4-BE49-F238E27FC236}">
                <a16:creationId xmlns:a16="http://schemas.microsoft.com/office/drawing/2014/main" id="{12007078-5DAA-4AE1-8F70-665FB97CF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714500"/>
          <a:ext cx="4857750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739900" imgH="1524000" progId="Equation.DSMT4">
                  <p:embed/>
                </p:oleObj>
              </mc:Choice>
              <mc:Fallback>
                <p:oleObj name="Equation" r:id="rId3" imgW="1739900" imgH="1524000" progId="Equation.DSMT4">
                  <p:embed/>
                  <p:pic>
                    <p:nvPicPr>
                      <p:cNvPr id="47108" name="Object 2">
                        <a:extLst>
                          <a:ext uri="{FF2B5EF4-FFF2-40B4-BE49-F238E27FC236}">
                            <a16:creationId xmlns:a16="http://schemas.microsoft.com/office/drawing/2014/main" id="{12007078-5DAA-4AE1-8F70-665FB97CF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714500"/>
                        <a:ext cx="4857750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1">
            <a:extLst>
              <a:ext uri="{FF2B5EF4-FFF2-40B4-BE49-F238E27FC236}">
                <a16:creationId xmlns:a16="http://schemas.microsoft.com/office/drawing/2014/main" id="{5B837CD8-E17C-4738-B71A-E495EAAD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5A6A22-1E03-48A2-A364-3B2B65C5639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TextBox 2">
            <a:extLst>
              <a:ext uri="{FF2B5EF4-FFF2-40B4-BE49-F238E27FC236}">
                <a16:creationId xmlns:a16="http://schemas.microsoft.com/office/drawing/2014/main" id="{F5FE9186-EEDC-48B3-A66A-E7A38D1EB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6: Counter Implementation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8132" name="Picture 6" descr="fg08_03100">
            <a:extLst>
              <a:ext uri="{FF2B5EF4-FFF2-40B4-BE49-F238E27FC236}">
                <a16:creationId xmlns:a16="http://schemas.microsoft.com/office/drawing/2014/main" id="{E7B1082F-C67F-483F-8421-59EE27F4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82738"/>
            <a:ext cx="834231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338</Words>
  <Application>Microsoft Office PowerPoint</Application>
  <PresentationFormat>全屏显示(4:3)</PresentationFormat>
  <Paragraphs>130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等线</vt:lpstr>
      <vt:lpstr>黑体</vt:lpstr>
      <vt:lpstr>SimSun</vt:lpstr>
      <vt:lpstr>Arial</vt:lpstr>
      <vt:lpstr>Calibri</vt:lpstr>
      <vt:lpstr>Calibri Light</vt:lpstr>
      <vt:lpstr>Constantia</vt:lpstr>
      <vt:lpstr>Tahoma</vt:lpstr>
      <vt:lpstr>Times New Roman</vt:lpstr>
      <vt:lpstr>Wingdings</vt:lpstr>
      <vt:lpstr>Wingdings 2</vt:lpstr>
      <vt:lpstr>Office 主题​​</vt:lpstr>
      <vt:lpstr>Blueprint</vt:lpstr>
      <vt:lpstr>流畅</vt:lpstr>
      <vt:lpstr>Equation</vt:lpstr>
      <vt:lpstr>PowerPoint 演示文稿</vt:lpstr>
      <vt:lpstr>A general design procedure for sequential circuits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倩怡 黄</dc:creator>
  <cp:lastModifiedBy>倩怡 黄</cp:lastModifiedBy>
  <cp:revision>12</cp:revision>
  <dcterms:created xsi:type="dcterms:W3CDTF">2024-05-07T10:31:41Z</dcterms:created>
  <dcterms:modified xsi:type="dcterms:W3CDTF">2025-06-05T08:10:59Z</dcterms:modified>
</cp:coreProperties>
</file>