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8" r:id="rId3"/>
    <p:sldId id="323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6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807F8-96FE-4B6B-9976-25B2C81CC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B13CD-C2A8-463C-A1E3-F283E3A1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6F56C-9A29-4079-9762-884D4F03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6104F-2A01-4988-ABF5-B5EDC8E4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82083-38E5-46B2-BF35-5F0ADF38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05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E1058-36F7-484D-99E5-F8437405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48AD6C-A21A-4045-B83E-EDBD0AEEA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AB741-BDB2-4464-8478-07837ABA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9CB25-1E8C-42FA-AC47-B0C568AD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73C3D-0B53-4AB9-9DEE-6938D436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8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1DCB28-1D23-42FD-8648-4CF6BB39E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3A87E-6B87-4800-841C-3936B9342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6F574-6D0C-44C8-8992-8955C3B4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38BBB-C24C-44F4-B224-72512B03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0826C-1999-4CC9-9681-6B3B23ED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9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EB0A56-23E4-440F-9F98-0194C9AE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D35652-CA92-4791-B093-9FF1861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F2AAB7-9927-4A65-82EE-728DBCD6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67706-FDFA-4D75-ACD4-58B6ACBF17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206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C5DB0C-5CEB-4526-ACF9-B63EBFE5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4B582-5C79-45D0-95AF-68FD32E0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C98596-763D-48BE-9138-B77DBDCA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5CD03-342B-4FE5-8C92-5D5D7C4811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42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6ED522-3EA4-4EB0-BC62-83321C0B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A1E05E-2E9E-42FA-BE3B-663DE40B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8F3692-7AC2-4F8B-8C2F-C27E67C0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4CDC7-E7D1-4593-929A-791BA3BDF9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724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ED525-5A54-4FE8-AA3C-871AB0AE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AD784-FB96-4D41-BE37-080BEB49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28A99-3121-4C40-BB4E-3A6FE573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02676-0631-4FF9-A8A8-25EFA1B0E2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598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23C747-FE34-44C9-97C2-1A9C856D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ADDC5F-3E24-44AE-AA9D-2CF75B49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329934-CD01-4521-BD91-C76182BC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69E53-8CD8-4F87-A9D7-968E40BEBE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523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214D582-CB73-4F8B-8A60-2CFF6D2B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72E589-A010-4FBC-A155-7CA0B943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442101-4094-4602-89A2-75E91034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7B2A0-898C-407D-A657-9856DDF4B9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2426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BA3AE1F-123C-48B4-9324-66270A3B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038293E-40CB-4567-B7E5-CE00D274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5F546E-B1B5-4F94-8369-BA644607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8C5D3-60CD-46B6-9F06-B710116105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115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C91BC-589A-4C65-90D9-1D7A390B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EAF33-C8DB-4D2A-B301-5F866421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6DADA3-826C-4545-BBFB-B559D3E1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ECB9F-346E-47E6-93BD-04C7F03E02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51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E9BC4-C51B-4752-BA5D-EB14C7D9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D99C2-BF26-44A3-A3A3-4391DD01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3B655-8FEA-4C88-8006-CF26AA1D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D09F5-8DA2-4B72-BEEA-730A3174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DC4FB-0EA5-4E35-A57B-45AC434E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41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A7AD2B-C94B-4C6A-862A-8C7CD4FC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26A6E6-EA85-4CC4-80B1-1CD55F15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69EBD-9DE7-4B78-9606-D8D02E4B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86579-9A5E-4A38-A15A-6E2DEE7E37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113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E1A731-E491-42BC-9471-3E294B77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A110F3-C4B4-46CD-A154-F8AA4390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0E0530-780E-4B9D-A8B7-41D5A721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97C58C-3849-45F7-B310-325B181171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064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4BA080-5619-4C44-B8EA-D86CE2C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0529F9-B0A3-4A9E-89C6-35E30FC1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F1A087-7A01-466C-BD06-2DD410F4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8A6088-43A4-4884-971C-4A113A1F50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8678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8B44A-BB06-4B5E-9869-038E8EE1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BDA1BD-E5EF-44F1-99F6-AA510705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3BD15-844F-4AEC-B972-3E6C639F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2799B-135D-4F86-ABB8-970904C570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01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2CCE2-56ED-4B87-91AF-E012D1DB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5736C-E729-4B87-AB9B-597F9E509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321A7-EF94-401D-BBBB-06040B74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9D683-5287-413D-8B54-BB01B658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F9BAF-01A9-4E96-AB4E-B95CBDDB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4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21C11-D40C-4D13-A362-14C4912A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EBFA6-D181-484B-A3F3-AFE03DFEE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B23B5-6317-4753-B01D-A8B987A27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85BDB-72D0-42CA-AB21-174B2FE7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16869-3898-432E-9169-9AF3FC55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9770C-CC0F-4DC2-89CA-50CE1847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3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86377-FDDA-48CE-B233-FF1169EB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9E85E-8036-4A3C-AE31-BD91245D3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C75EEE-7FC4-42C0-A8BB-6B70315BD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EB0AA9-090D-40A6-A3B4-59B631AF4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501FE8-5B4E-4F3D-A96E-94BF191BF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48C01D-C7E1-41F2-8C54-65D53817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15BD7D-3EC0-46AA-9AC8-42D293AA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F9611D-DEE7-43A7-9651-4CA8FC79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E907A-A35E-4B71-A514-BEC20770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B1AE98-AEE4-49B5-B180-99C9F428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8895FC-FC6F-471F-BF37-C3ECD740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F161D3-D0F7-40F3-976D-1EA192A2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6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261D5D-9108-4279-B148-5AB6DC07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C2122F-2101-4936-BC8B-133A25E8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0B4F29-96D4-4457-A577-B4608697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8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3F289-A4FD-4F7C-B9DB-98BF5187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E902C-A553-49BC-ACBA-41493825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B8EE81-15A3-4FBF-8B60-E6E986D10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28689-B49B-457C-A0DA-E47749DB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F4114-F76B-4889-9E17-C3F8EE88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780F3-E83D-47CC-98F0-270211BC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8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24BA6-06E3-40A3-8E8D-201431BA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4DACB3-B229-4C2E-837F-6014FAE2B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E06628-5432-4EB9-95D8-49F9E210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5A2231-7F0E-4E9E-8C5D-CCFCD604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B2B12-536B-4CA7-9332-BF4A45D3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250B3-0794-46A8-9013-9B12D5DA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0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2BD302-1E53-4971-A59C-535ED08F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DC471-EF79-4BCB-B455-263A5FCC6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37BC4-142F-4F92-8E37-7233B3D08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314DF-B90C-4A41-815C-485008374358}" type="datetimeFigureOut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9AE5D-62B9-4FCA-800F-0116C7C7B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25EBE-21A6-4BA4-AD6C-A3A71E3C2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0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2FF6B44-E635-437D-B59A-E72155DEE4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274DBB-51DC-45B2-BF59-F4390190F6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E9F9112-2751-41AF-9281-0D2CC62E8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 dirty="0">
                <a:cs typeface="+mn-ea"/>
              </a:defRPr>
            </a:lvl1pPr>
          </a:lstStyle>
          <a:p>
            <a:fld id="{BB962C8B-B14F-4D97-AF65-F5344CB8AC3E}" type="datetime1">
              <a:rPr lang="zh-CN" altLang="en-US"/>
              <a:pPr/>
              <a:t>2024/09/09</a:t>
            </a:fld>
            <a:endParaRPr lang="zh-CN" altLang="en-US">
              <a:cs typeface="+mn-cs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D0B325C-0412-4912-95BF-B03E0C1E3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 dirty="0"/>
            </a:lvl1pPr>
          </a:lstStyle>
          <a:p>
            <a:endParaRPr lang="en-US" altLang="x-non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A47EFC2-3493-4B5D-ADEE-4F5541A0A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FA9339-C95D-4753-8778-D7D0632B132A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1" name="图片 1030" descr="03">
            <a:extLst>
              <a:ext uri="{FF2B5EF4-FFF2-40B4-BE49-F238E27FC236}">
                <a16:creationId xmlns:a16="http://schemas.microsoft.com/office/drawing/2014/main" id="{D1722124-4153-420A-A0FB-20FB067B3E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925" y="-212725"/>
            <a:ext cx="9752013" cy="731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5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073">
            <a:extLst>
              <a:ext uri="{FF2B5EF4-FFF2-40B4-BE49-F238E27FC236}">
                <a16:creationId xmlns:a16="http://schemas.microsoft.com/office/drawing/2014/main" id="{38D36ED5-5D9E-43D2-8289-1A3982198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" name="文本占位符 3074">
            <a:extLst>
              <a:ext uri="{FF2B5EF4-FFF2-40B4-BE49-F238E27FC236}">
                <a16:creationId xmlns:a16="http://schemas.microsoft.com/office/drawing/2014/main" id="{3AEF3C60-0960-4E84-8FB4-D942441BEE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图片 3075" descr="01">
            <a:extLst>
              <a:ext uri="{FF2B5EF4-FFF2-40B4-BE49-F238E27FC236}">
                <a16:creationId xmlns:a16="http://schemas.microsoft.com/office/drawing/2014/main" id="{D523FCA1-A4FE-4BB8-9705-616C22FC7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400" y="-227013"/>
            <a:ext cx="9732963" cy="734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>
            <a:extLst>
              <a:ext uri="{FF2B5EF4-FFF2-40B4-BE49-F238E27FC236}">
                <a16:creationId xmlns:a16="http://schemas.microsoft.com/office/drawing/2014/main" id="{7A61E1DA-1545-4560-86C5-3078CFC7A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28775"/>
            <a:ext cx="77724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br>
              <a:rPr lang="zh-CN" altLang="en-US" sz="4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400" b="1">
                <a:solidFill>
                  <a:schemeClr val="tx2"/>
                </a:solidFill>
                <a:latin typeface="宋体" panose="02010600030101010101" pitchFamily="2" charset="-122"/>
              </a:rPr>
              <a:t>实验基础（</a:t>
            </a:r>
            <a:r>
              <a:rPr lang="en-US" altLang="zh-CN" sz="4400" b="1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400" b="1">
                <a:solidFill>
                  <a:schemeClr val="tx2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3077" name="文本框 3077">
            <a:extLst>
              <a:ext uri="{FF2B5EF4-FFF2-40B4-BE49-F238E27FC236}">
                <a16:creationId xmlns:a16="http://schemas.microsoft.com/office/drawing/2014/main" id="{BD7A9B2E-94D4-4C0F-830B-12B39274A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734050"/>
            <a:ext cx="40350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黄倩怡 </a:t>
            </a:r>
            <a:r>
              <a:rPr lang="en-US" altLang="zh-CN" dirty="0"/>
              <a:t>huangqy89@mail.sysu.edu.cn</a:t>
            </a:r>
            <a:endParaRPr lang="zh-CN" altLang="en-US" dirty="0"/>
          </a:p>
        </p:txBody>
      </p:sp>
      <p:sp>
        <p:nvSpPr>
          <p:cNvPr id="3078" name="灯片编号占位符 1">
            <a:extLst>
              <a:ext uri="{FF2B5EF4-FFF2-40B4-BE49-F238E27FC236}">
                <a16:creationId xmlns:a16="http://schemas.microsoft.com/office/drawing/2014/main" id="{A5BDDCDD-BDF2-4ECF-B23A-19AA63DC9F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FEE5FF-5678-4A4D-930A-E255DFAF5E71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38913">
            <a:extLst>
              <a:ext uri="{FF2B5EF4-FFF2-40B4-BE49-F238E27FC236}">
                <a16:creationId xmlns:a16="http://schemas.microsoft.com/office/drawing/2014/main" id="{E803F746-6420-4E2C-822C-9B36206CF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</a:rPr>
              <a:t>netstat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8" name="文本占位符 38914">
            <a:extLst>
              <a:ext uri="{FF2B5EF4-FFF2-40B4-BE49-F238E27FC236}">
                <a16:creationId xmlns:a16="http://schemas.microsoft.com/office/drawing/2014/main" id="{5FA64FFB-8BCE-41B1-9AAD-FE328951F1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实例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netstat –an</a:t>
            </a:r>
          </a:p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显示所有活动的 </a:t>
            </a:r>
            <a:r>
              <a:rPr lang="en-US" altLang="zh-CN">
                <a:latin typeface="Times New Roman" panose="02020603050405020304" pitchFamily="18" charset="0"/>
              </a:rPr>
              <a:t>TCP </a:t>
            </a:r>
            <a:r>
              <a:rPr lang="zh-CN" altLang="en-US">
                <a:latin typeface="Times New Roman" panose="02020603050405020304" pitchFamily="18" charset="0"/>
              </a:rPr>
              <a:t>连接以及计算机侦听的</a:t>
            </a:r>
            <a:r>
              <a:rPr lang="en-US" altLang="zh-CN">
                <a:latin typeface="Times New Roman" panose="02020603050405020304" pitchFamily="18" charset="0"/>
              </a:rPr>
              <a:t>TCP </a:t>
            </a:r>
            <a:r>
              <a:rPr lang="zh-CN" altLang="en-US">
                <a:latin typeface="Times New Roman" panose="02020603050405020304" pitchFamily="18" charset="0"/>
              </a:rPr>
              <a:t>和 </a:t>
            </a:r>
            <a:r>
              <a:rPr lang="en-US" altLang="zh-CN">
                <a:latin typeface="Times New Roman" panose="02020603050405020304" pitchFamily="18" charset="0"/>
              </a:rPr>
              <a:t>UDP </a:t>
            </a:r>
            <a:r>
              <a:rPr lang="zh-CN" altLang="en-US">
                <a:latin typeface="Times New Roman" panose="02020603050405020304" pitchFamily="18" charset="0"/>
              </a:rPr>
              <a:t>端口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netstat -e –s</a:t>
            </a:r>
          </a:p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显示以太网统计信息，如发送和接收的字节数、数据包数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9" name="灯片编号占位符 1">
            <a:extLst>
              <a:ext uri="{FF2B5EF4-FFF2-40B4-BE49-F238E27FC236}">
                <a16:creationId xmlns:a16="http://schemas.microsoft.com/office/drawing/2014/main" id="{9706A285-C850-4C31-A510-D634D816C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214A9BA-D033-4955-AEBC-91A9E81916B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39937">
            <a:extLst>
              <a:ext uri="{FF2B5EF4-FFF2-40B4-BE49-F238E27FC236}">
                <a16:creationId xmlns:a16="http://schemas.microsoft.com/office/drawing/2014/main" id="{BAEE55A0-C319-4CF8-B5B9-BA63D2056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</a:rPr>
              <a:t>arp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2" name="文本占位符 39938">
            <a:extLst>
              <a:ext uri="{FF2B5EF4-FFF2-40B4-BE49-F238E27FC236}">
                <a16:creationId xmlns:a16="http://schemas.microsoft.com/office/drawing/2014/main" id="{21D9AF34-127C-448A-B5A9-B0C902412B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820150" cy="4997450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ARP </a:t>
            </a:r>
            <a:r>
              <a:rPr lang="zh-CN" altLang="en-US" sz="2800" dirty="0">
                <a:latin typeface="Times New Roman" panose="02020603050405020304" pitchFamily="18" charset="0"/>
              </a:rPr>
              <a:t>把基于 </a:t>
            </a:r>
            <a:r>
              <a:rPr lang="en-US" altLang="zh-CN" sz="2800" dirty="0">
                <a:latin typeface="Times New Roman" panose="02020603050405020304" pitchFamily="18" charset="0"/>
              </a:rPr>
              <a:t>TCP/IP </a:t>
            </a:r>
            <a:r>
              <a:rPr lang="zh-CN" altLang="en-US" sz="2800" dirty="0">
                <a:latin typeface="Times New Roman" panose="02020603050405020304" pitchFamily="18" charset="0"/>
              </a:rPr>
              <a:t>的软件使用的 </a:t>
            </a:r>
            <a:r>
              <a:rPr lang="en-US" altLang="zh-CN" sz="2800" dirty="0">
                <a:latin typeface="Times New Roman" panose="02020603050405020304" pitchFamily="18" charset="0"/>
              </a:rPr>
              <a:t>IP </a:t>
            </a:r>
            <a:r>
              <a:rPr lang="zh-CN" altLang="en-US" sz="2800" dirty="0">
                <a:latin typeface="Times New Roman" panose="02020603050405020304" pitchFamily="18" charset="0"/>
              </a:rPr>
              <a:t>地址解析成 </a:t>
            </a:r>
            <a:r>
              <a:rPr lang="en-US" altLang="zh-CN" sz="2800" dirty="0">
                <a:latin typeface="Times New Roman" panose="02020603050405020304" pitchFamily="18" charset="0"/>
              </a:rPr>
              <a:t>LAN </a:t>
            </a:r>
            <a:r>
              <a:rPr lang="zh-CN" altLang="en-US" sz="2800" dirty="0">
                <a:latin typeface="Times New Roman" panose="02020603050405020304" pitchFamily="18" charset="0"/>
              </a:rPr>
              <a:t>硬件使用的媒体访问控制</a:t>
            </a:r>
            <a:r>
              <a:rPr lang="en-US" altLang="zh-CN" sz="2800" dirty="0">
                <a:latin typeface="Times New Roman" panose="02020603050405020304" pitchFamily="18" charset="0"/>
              </a:rPr>
              <a:t>(MAC)</a:t>
            </a:r>
            <a:r>
              <a:rPr lang="zh-CN" altLang="en-US" sz="2800" dirty="0">
                <a:latin typeface="Times New Roman" panose="02020603050405020304" pitchFamily="18" charset="0"/>
              </a:rPr>
              <a:t>地址。 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其语法格式为：</a:t>
            </a:r>
          </a:p>
          <a:p>
            <a:pP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arp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[-a [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InetAddr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] [-N 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IfaceAddr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]] [-g [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InetAddr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] [-N 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IfaceAddr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]] [-d 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InetAddr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[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IfaceAddr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]] [-s 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InetAddr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EtherAddr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[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IfaceAddr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]]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最常用参数：</a:t>
            </a:r>
            <a:r>
              <a:rPr lang="en-US" altLang="zh-CN" dirty="0">
                <a:latin typeface="Times New Roman" panose="02020603050405020304" pitchFamily="18" charset="0"/>
              </a:rPr>
              <a:t>-a</a:t>
            </a:r>
            <a:r>
              <a:rPr lang="zh-CN" altLang="en-US" dirty="0">
                <a:latin typeface="Times New Roman" panose="02020603050405020304" pitchFamily="18" charset="0"/>
              </a:rPr>
              <a:t>、-d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3" name="灯片编号占位符 1">
            <a:extLst>
              <a:ext uri="{FF2B5EF4-FFF2-40B4-BE49-F238E27FC236}">
                <a16:creationId xmlns:a16="http://schemas.microsoft.com/office/drawing/2014/main" id="{E0207C2D-0FAA-477F-86FE-10C742CF45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65DBD83-4931-44AE-8276-F3AE97EBE4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40961">
            <a:extLst>
              <a:ext uri="{FF2B5EF4-FFF2-40B4-BE49-F238E27FC236}">
                <a16:creationId xmlns:a16="http://schemas.microsoft.com/office/drawing/2014/main" id="{89E687A2-C690-4348-BE85-75D54C2A9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</a:rPr>
              <a:t>arp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6" name="文本占位符 40962">
            <a:extLst>
              <a:ext uri="{FF2B5EF4-FFF2-40B4-BE49-F238E27FC236}">
                <a16:creationId xmlns:a16="http://schemas.microsoft.com/office/drawing/2014/main" id="{93DC774C-379D-4091-8DD0-3ED9AD957F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实例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arp –a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显示所有接口的</a:t>
            </a:r>
            <a:r>
              <a:rPr lang="en-US" altLang="zh-CN" sz="2400">
                <a:latin typeface="Times New Roman" panose="02020603050405020304" pitchFamily="18" charset="0"/>
              </a:rPr>
              <a:t>ARP </a:t>
            </a:r>
            <a:r>
              <a:rPr lang="zh-CN" altLang="en-US" sz="2400">
                <a:latin typeface="Times New Roman" panose="02020603050405020304" pitchFamily="18" charset="0"/>
              </a:rPr>
              <a:t>缓存表。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arp -a -N 192.168.1.100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显示</a:t>
            </a:r>
            <a:r>
              <a:rPr lang="en-US" altLang="zh-CN" sz="2400">
                <a:latin typeface="Times New Roman" panose="02020603050405020304" pitchFamily="18" charset="0"/>
              </a:rPr>
              <a:t>IP </a:t>
            </a:r>
            <a:r>
              <a:rPr lang="zh-CN" altLang="en-US" sz="2400">
                <a:latin typeface="Times New Roman" panose="02020603050405020304" pitchFamily="18" charset="0"/>
              </a:rPr>
              <a:t>地址为 </a:t>
            </a:r>
            <a:r>
              <a:rPr lang="en-US" altLang="zh-CN" sz="2400">
                <a:latin typeface="Times New Roman" panose="02020603050405020304" pitchFamily="18" charset="0"/>
              </a:rPr>
              <a:t>192.168.1.100 </a:t>
            </a:r>
            <a:r>
              <a:rPr lang="zh-CN" altLang="en-US" sz="2400">
                <a:latin typeface="Times New Roman" panose="02020603050405020304" pitchFamily="18" charset="0"/>
              </a:rPr>
              <a:t>的接口</a:t>
            </a:r>
            <a:r>
              <a:rPr lang="en-US" altLang="zh-CN" sz="2400">
                <a:latin typeface="Times New Roman" panose="02020603050405020304" pitchFamily="18" charset="0"/>
              </a:rPr>
              <a:t>ARP </a:t>
            </a:r>
            <a:r>
              <a:rPr lang="zh-CN" altLang="en-US" sz="2400">
                <a:latin typeface="Times New Roman" panose="02020603050405020304" pitchFamily="18" charset="0"/>
              </a:rPr>
              <a:t>缓存表。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arp -s 10.0.0.80 00-AA-00-4F-2A-9C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将 </a:t>
            </a:r>
            <a:r>
              <a:rPr lang="en-US" altLang="zh-CN" sz="2400">
                <a:latin typeface="Times New Roman" panose="02020603050405020304" pitchFamily="18" charset="0"/>
              </a:rPr>
              <a:t>IP </a:t>
            </a:r>
            <a:r>
              <a:rPr lang="zh-CN" altLang="en-US" sz="2400">
                <a:latin typeface="Times New Roman" panose="02020603050405020304" pitchFamily="18" charset="0"/>
              </a:rPr>
              <a:t>地址 </a:t>
            </a:r>
            <a:r>
              <a:rPr lang="en-US" altLang="zh-CN" sz="2400">
                <a:latin typeface="Times New Roman" panose="02020603050405020304" pitchFamily="18" charset="0"/>
              </a:rPr>
              <a:t>10.0.0.80</a:t>
            </a:r>
            <a:r>
              <a:rPr lang="zh-CN" altLang="en-US" sz="2400">
                <a:latin typeface="Times New Roman" panose="02020603050405020304" pitchFamily="18" charset="0"/>
              </a:rPr>
              <a:t>与物理地址 </a:t>
            </a:r>
            <a:r>
              <a:rPr lang="en-US" altLang="zh-CN" sz="2400">
                <a:latin typeface="Times New Roman" panose="02020603050405020304" pitchFamily="18" charset="0"/>
              </a:rPr>
              <a:t>00-AA-00-4F-2A-9C</a:t>
            </a:r>
            <a:r>
              <a:rPr lang="zh-CN" altLang="en-US" sz="2400">
                <a:latin typeface="Times New Roman" panose="02020603050405020304" pitchFamily="18" charset="0"/>
              </a:rPr>
              <a:t>绑定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</a:rPr>
              <a:t>静态</a:t>
            </a:r>
            <a:r>
              <a:rPr lang="en-US" altLang="zh-CN" sz="2400">
                <a:latin typeface="Times New Roman" panose="02020603050405020304" pitchFamily="18" charset="0"/>
              </a:rPr>
              <a:t>ARP</a:t>
            </a:r>
            <a:r>
              <a:rPr lang="zh-CN" altLang="en-US" sz="2400">
                <a:latin typeface="Times New Roman" panose="02020603050405020304" pitchFamily="18" charset="0"/>
              </a:rPr>
              <a:t>缓存项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90000"/>
              </a:lnSpc>
            </a:pP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注意：在</a:t>
            </a:r>
            <a:r>
              <a:rPr lang="en-US" altLang="zh-CN" sz="2400">
                <a:latin typeface="Times New Roman" panose="02020603050405020304" pitchFamily="18" charset="0"/>
              </a:rPr>
              <a:t>IPv6</a:t>
            </a:r>
            <a:r>
              <a:rPr lang="zh-CN" altLang="en-US" sz="2400">
                <a:latin typeface="Times New Roman" panose="02020603050405020304" pitchFamily="18" charset="0"/>
              </a:rPr>
              <a:t>协议下，已经取消了</a:t>
            </a:r>
            <a:r>
              <a:rPr lang="en-US" altLang="zh-CN" sz="2400">
                <a:latin typeface="Times New Roman" panose="02020603050405020304" pitchFamily="18" charset="0"/>
              </a:rPr>
              <a:t>arp</a:t>
            </a:r>
            <a:r>
              <a:rPr lang="zh-CN" altLang="en-US" sz="2400">
                <a:latin typeface="Times New Roman" panose="02020603050405020304" pitchFamily="18" charset="0"/>
              </a:rPr>
              <a:t>协议，代之以</a:t>
            </a:r>
            <a:r>
              <a:rPr lang="en-US" altLang="zh-CN" sz="2400">
                <a:latin typeface="Times New Roman" panose="02020603050405020304" pitchFamily="18" charset="0"/>
              </a:rPr>
              <a:t>NDP</a:t>
            </a:r>
            <a:r>
              <a:rPr lang="zh-CN" altLang="en-US" sz="2400">
                <a:latin typeface="Times New Roman" panose="02020603050405020304" pitchFamily="18" charset="0"/>
              </a:rPr>
              <a:t>（邻居发现）协议。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7" name="灯片编号占位符 1">
            <a:extLst>
              <a:ext uri="{FF2B5EF4-FFF2-40B4-BE49-F238E27FC236}">
                <a16:creationId xmlns:a16="http://schemas.microsoft.com/office/drawing/2014/main" id="{A27B5583-8051-4FF6-A43E-636346A114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81D9FCA-BED5-4E43-A49B-A7AC0B703AA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41985">
            <a:extLst>
              <a:ext uri="{FF2B5EF4-FFF2-40B4-BE49-F238E27FC236}">
                <a16:creationId xmlns:a16="http://schemas.microsoft.com/office/drawing/2014/main" id="{873E702B-3892-4B31-9415-BA33A0038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b="1">
                <a:latin typeface="Times New Roman" panose="02020603050405020304" pitchFamily="18" charset="0"/>
              </a:rPr>
              <a:t>Route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0" name="文本占位符 41986">
            <a:extLst>
              <a:ext uri="{FF2B5EF4-FFF2-40B4-BE49-F238E27FC236}">
                <a16:creationId xmlns:a16="http://schemas.microsoft.com/office/drawing/2014/main" id="{85285E60-D1CD-422B-B51B-AD3EBFAA2C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latin typeface="Times New Roman" panose="02020603050405020304" pitchFamily="18" charset="0"/>
              </a:rPr>
              <a:t>使用 </a:t>
            </a:r>
            <a:r>
              <a:rPr lang="en-US" altLang="zh-CN" sz="2800">
                <a:latin typeface="Times New Roman" panose="02020603050405020304" pitchFamily="18" charset="0"/>
              </a:rPr>
              <a:t>Route </a:t>
            </a:r>
            <a:r>
              <a:rPr lang="zh-CN" altLang="en-US" sz="2800">
                <a:latin typeface="Times New Roman" panose="02020603050405020304" pitchFamily="18" charset="0"/>
              </a:rPr>
              <a:t>命令行工具查看并编辑计算机的 </a:t>
            </a:r>
            <a:r>
              <a:rPr lang="en-US" altLang="zh-CN" sz="2800">
                <a:latin typeface="Times New Roman" panose="02020603050405020304" pitchFamily="18" charset="0"/>
              </a:rPr>
              <a:t>IP </a:t>
            </a:r>
            <a:r>
              <a:rPr lang="zh-CN" altLang="en-US" sz="2800">
                <a:latin typeface="Times New Roman" panose="02020603050405020304" pitchFamily="18" charset="0"/>
              </a:rPr>
              <a:t>路由表。</a:t>
            </a:r>
            <a:r>
              <a:rPr lang="en-US" altLang="zh-CN" sz="2800">
                <a:latin typeface="Times New Roman" panose="02020603050405020304" pitchFamily="18" charset="0"/>
              </a:rPr>
              <a:t>Route </a:t>
            </a:r>
            <a:r>
              <a:rPr lang="zh-CN" altLang="en-US" sz="2800">
                <a:latin typeface="Times New Roman" panose="02020603050405020304" pitchFamily="18" charset="0"/>
              </a:rPr>
              <a:t>命令和语法如下所示：</a:t>
            </a:r>
          </a:p>
          <a:p>
            <a:r>
              <a:rPr lang="fr-FR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route [-f] [-p] [command [destination]</a:t>
            </a:r>
          </a:p>
          <a:p>
            <a:pPr>
              <a:buFontTx/>
              <a:buNone/>
            </a:pPr>
            <a:r>
              <a:rPr lang="fr-FR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fr-FR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[MASK netmask]  [gateway]     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[METRIC metric]  [IF interface]</a:t>
            </a:r>
          </a:p>
          <a:p>
            <a:r>
              <a:rPr lang="zh-CN" altLang="en-US" sz="2800">
                <a:latin typeface="Times New Roman" panose="02020603050405020304" pitchFamily="18" charset="0"/>
              </a:rPr>
              <a:t>最常用参数：</a:t>
            </a:r>
            <a:r>
              <a:rPr lang="en-US" altLang="zh-CN">
                <a:latin typeface="Times New Roman" panose="02020603050405020304" pitchFamily="18" charset="0"/>
              </a:rPr>
              <a:t>print </a:t>
            </a:r>
            <a:endParaRPr lang="zh-CN" altLang="en-US">
              <a:latin typeface="Times New Roman" panose="02020603050405020304" pitchFamily="18" charset="0"/>
            </a:endParaRPr>
          </a:p>
          <a:p>
            <a:endParaRPr lang="en-US" altLang="zh-CN" sz="2800">
              <a:latin typeface="Times New Roman" panose="02020603050405020304" pitchFamily="18" charset="0"/>
            </a:endParaRPr>
          </a:p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1" name="灯片编号占位符 1">
            <a:extLst>
              <a:ext uri="{FF2B5EF4-FFF2-40B4-BE49-F238E27FC236}">
                <a16:creationId xmlns:a16="http://schemas.microsoft.com/office/drawing/2014/main" id="{960ED7FE-A4CE-479C-9E8B-0B3F4FF85F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038B1CC-FB94-4A56-A148-8E3E6F8B06F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43009">
            <a:extLst>
              <a:ext uri="{FF2B5EF4-FFF2-40B4-BE49-F238E27FC236}">
                <a16:creationId xmlns:a16="http://schemas.microsoft.com/office/drawing/2014/main" id="{7B3E934D-07E6-4D08-96A7-3C1685FD4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b="1">
                <a:latin typeface="Times New Roman" panose="02020603050405020304" pitchFamily="18" charset="0"/>
              </a:rPr>
              <a:t>Route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4" name="文本占位符 43010">
            <a:extLst>
              <a:ext uri="{FF2B5EF4-FFF2-40B4-BE49-F238E27FC236}">
                <a16:creationId xmlns:a16="http://schemas.microsoft.com/office/drawing/2014/main" id="{995C9979-975C-4D1F-BF1C-7DAA0E79FA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实例</a:t>
            </a:r>
          </a:p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route print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显示 </a:t>
            </a:r>
            <a:r>
              <a:rPr lang="en-US" altLang="zh-CN">
                <a:latin typeface="Times New Roman" panose="02020603050405020304" pitchFamily="18" charset="0"/>
              </a:rPr>
              <a:t>IP </a:t>
            </a:r>
            <a:r>
              <a:rPr lang="zh-CN" altLang="en-US">
                <a:latin typeface="Times New Roman" panose="02020603050405020304" pitchFamily="18" charset="0"/>
              </a:rPr>
              <a:t>路由表的完整内容。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route print 10.*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显示 </a:t>
            </a:r>
            <a:r>
              <a:rPr lang="en-US" altLang="zh-CN">
                <a:latin typeface="Times New Roman" panose="02020603050405020304" pitchFamily="18" charset="0"/>
              </a:rPr>
              <a:t>IP </a:t>
            </a:r>
            <a:r>
              <a:rPr lang="zh-CN" altLang="en-US">
                <a:latin typeface="Times New Roman" panose="02020603050405020304" pitchFamily="18" charset="0"/>
              </a:rPr>
              <a:t>路由表中以 </a:t>
            </a:r>
            <a:r>
              <a:rPr lang="en-US" altLang="zh-CN">
                <a:latin typeface="Times New Roman" panose="02020603050405020304" pitchFamily="18" charset="0"/>
              </a:rPr>
              <a:t>10. </a:t>
            </a:r>
            <a:r>
              <a:rPr lang="zh-CN" altLang="en-US">
                <a:latin typeface="Times New Roman" panose="02020603050405020304" pitchFamily="18" charset="0"/>
              </a:rPr>
              <a:t>开始的路由。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5" name="灯片编号占位符 1">
            <a:extLst>
              <a:ext uri="{FF2B5EF4-FFF2-40B4-BE49-F238E27FC236}">
                <a16:creationId xmlns:a16="http://schemas.microsoft.com/office/drawing/2014/main" id="{9E3BF9EA-71A7-4870-BAD3-0124A1A91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F5355D6-2308-49E1-93CA-0BCB67C8F95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0721">
            <a:extLst>
              <a:ext uri="{FF2B5EF4-FFF2-40B4-BE49-F238E27FC236}">
                <a16:creationId xmlns:a16="http://schemas.microsoft.com/office/drawing/2014/main" id="{8959A213-5276-4C13-A994-7152002F6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r>
              <a:rPr lang="zh-CN" altLang="en-US" b="1">
                <a:latin typeface="宋体" panose="02010600030101010101" pitchFamily="2" charset="-122"/>
              </a:rPr>
              <a:t>常用</a:t>
            </a:r>
            <a:r>
              <a:rPr lang="en-US" altLang="zh-CN" b="1">
                <a:latin typeface="宋体" panose="02010600030101010101" pitchFamily="2" charset="-122"/>
              </a:rPr>
              <a:t>DOS</a:t>
            </a:r>
            <a:r>
              <a:rPr lang="zh-CN" altLang="en-US" b="1">
                <a:latin typeface="宋体" panose="02010600030101010101" pitchFamily="2" charset="-122"/>
              </a:rPr>
              <a:t>命令</a:t>
            </a:r>
            <a:r>
              <a:rPr lang="en-US" altLang="zh-CN" b="1">
                <a:latin typeface="宋体" panose="02010600030101010101" pitchFamily="2" charset="-122"/>
              </a:rPr>
              <a:t>(P1-13)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31746" name="文本占位符 30722">
            <a:extLst>
              <a:ext uri="{FF2B5EF4-FFF2-40B4-BE49-F238E27FC236}">
                <a16:creationId xmlns:a16="http://schemas.microsoft.com/office/drawing/2014/main" id="{B9A726B4-8258-46DB-A9FB-E842FC1791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1338" y="1917700"/>
            <a:ext cx="7848600" cy="4610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</a:rPr>
              <a:t>ping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</a:rPr>
              <a:t>tracert</a:t>
            </a:r>
            <a:r>
              <a:rPr lang="zh-CN" altLang="en-US" b="1">
                <a:latin typeface="Times New Roman" panose="02020603050405020304" pitchFamily="18" charset="0"/>
              </a:rPr>
              <a:t>命令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</a:rPr>
              <a:t>ipconfig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</a:rPr>
              <a:t>netstat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</a:rPr>
              <a:t>arp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fr-FR" altLang="en-US" b="1">
                <a:latin typeface="Times New Roman" panose="02020603050405020304" pitchFamily="18" charset="0"/>
              </a:rPr>
              <a:t>route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灯片编号占位符 1">
            <a:extLst>
              <a:ext uri="{FF2B5EF4-FFF2-40B4-BE49-F238E27FC236}">
                <a16:creationId xmlns:a16="http://schemas.microsoft.com/office/drawing/2014/main" id="{29EE2BF0-4D86-4198-BCA7-530C08B688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A8D4FA2-9F31-400A-A173-7A4B6BB2616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31745">
            <a:extLst>
              <a:ext uri="{FF2B5EF4-FFF2-40B4-BE49-F238E27FC236}">
                <a16:creationId xmlns:a16="http://schemas.microsoft.com/office/drawing/2014/main" id="{F2317440-7C75-420C-9A06-4BD64B573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1143000"/>
          </a:xfrm>
        </p:spPr>
        <p:txBody>
          <a:bodyPr/>
          <a:lstStyle/>
          <a:p>
            <a:r>
              <a:rPr lang="en-US" altLang="zh-CN" sz="4000" b="1">
                <a:latin typeface="Times New Roman" panose="02020603050405020304" pitchFamily="18" charset="0"/>
              </a:rPr>
              <a:t>Ping</a:t>
            </a:r>
            <a:r>
              <a:rPr lang="zh-CN" altLang="en-US" sz="4000" b="1">
                <a:latin typeface="Times New Roman" panose="02020603050405020304" pitchFamily="18" charset="0"/>
              </a:rPr>
              <a:t>命令</a:t>
            </a:r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0" name="文本占位符 31746">
            <a:extLst>
              <a:ext uri="{FF2B5EF4-FFF2-40B4-BE49-F238E27FC236}">
                <a16:creationId xmlns:a16="http://schemas.microsoft.com/office/drawing/2014/main" id="{2683221E-93DA-43CE-A65B-74A1A63B87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53450" cy="5029200"/>
          </a:xfrm>
        </p:spPr>
        <p:txBody>
          <a:bodyPr/>
          <a:lstStyle/>
          <a:p>
            <a:r>
              <a:rPr lang="zh-CN" altLang="en-US" sz="2800">
                <a:latin typeface="Times New Roman" panose="02020603050405020304" pitchFamily="18" charset="0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</a:rPr>
              <a:t>Windows</a:t>
            </a:r>
            <a:r>
              <a:rPr lang="zh-CN" altLang="en-US" sz="2800">
                <a:latin typeface="Times New Roman" panose="02020603050405020304" pitchFamily="18" charset="0"/>
              </a:rPr>
              <a:t>环境下，</a:t>
            </a:r>
            <a:r>
              <a:rPr lang="en-US" altLang="zh-CN" sz="2800">
                <a:latin typeface="Times New Roman" panose="02020603050405020304" pitchFamily="18" charset="0"/>
              </a:rPr>
              <a:t>ping</a:t>
            </a:r>
            <a:r>
              <a:rPr lang="zh-CN" altLang="en-US" sz="2800">
                <a:latin typeface="Times New Roman" panose="02020603050405020304" pitchFamily="18" charset="0"/>
              </a:rPr>
              <a:t>命令语法如下：</a:t>
            </a:r>
            <a:r>
              <a:rPr lang="zh-CN" altLang="en-US">
                <a:latin typeface="Times New Roman" panose="02020603050405020304" pitchFamily="18" charset="0"/>
              </a:rPr>
              <a:t> 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ping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[-t] [-a] [-n count] [-l size] [-f] [-i TTL] [-v TOS]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        [-r count] [-s count] [[-j host-list] | [-k host-list]]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        [-w timeout] target_name </a:t>
            </a:r>
          </a:p>
          <a:p>
            <a:r>
              <a:rPr lang="zh-CN" altLang="en-US" sz="2800">
                <a:latin typeface="Times New Roman" panose="02020603050405020304" pitchFamily="18" charset="0"/>
              </a:rPr>
              <a:t>最常用形式：</a:t>
            </a:r>
            <a:r>
              <a:rPr lang="en-US" altLang="zh-CN">
                <a:latin typeface="Times New Roman" panose="02020603050405020304" pitchFamily="18" charset="0"/>
              </a:rPr>
              <a:t>“ping IP</a:t>
            </a:r>
            <a:r>
              <a:rPr lang="zh-CN" altLang="en-US">
                <a:latin typeface="Times New Roman" panose="02020603050405020304" pitchFamily="18" charset="0"/>
              </a:rPr>
              <a:t>地址”或“</a:t>
            </a:r>
            <a:r>
              <a:rPr lang="en-US" altLang="zh-CN">
                <a:latin typeface="Times New Roman" panose="02020603050405020304" pitchFamily="18" charset="0"/>
              </a:rPr>
              <a:t>ping </a:t>
            </a:r>
            <a:r>
              <a:rPr lang="zh-CN" altLang="en-US">
                <a:latin typeface="Times New Roman" panose="02020603050405020304" pitchFamily="18" charset="0"/>
              </a:rPr>
              <a:t>域名” </a:t>
            </a:r>
          </a:p>
          <a:p>
            <a:r>
              <a:rPr lang="zh-CN" altLang="en-US" sz="2800">
                <a:latin typeface="Times New Roman" panose="02020603050405020304" pitchFamily="18" charset="0"/>
              </a:rPr>
              <a:t>注意参数</a:t>
            </a:r>
            <a:r>
              <a:rPr lang="en-US" altLang="zh-CN" sz="2800">
                <a:latin typeface="Times New Roman" panose="02020603050405020304" pitchFamily="18" charset="0"/>
              </a:rPr>
              <a:t>t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</a:rPr>
              <a:t>l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zh-CN" altLang="en-US" sz="2800">
                <a:latin typeface="Times New Roman" panose="02020603050405020304" pitchFamily="18" charset="0"/>
              </a:rPr>
              <a:t>用法</a:t>
            </a:r>
          </a:p>
          <a:p>
            <a:endParaRPr lang="zh-CN" altLang="en-US" sz="2800">
              <a:latin typeface="Times New Roman" panose="02020603050405020304" pitchFamily="18" charset="0"/>
            </a:endParaRPr>
          </a:p>
          <a:p>
            <a:endParaRPr lang="en-US" altLang="zh-CN" sz="2800">
              <a:latin typeface="Times New Roman" panose="02020603050405020304" pitchFamily="18" charset="0"/>
            </a:endParaRPr>
          </a:p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灯片编号占位符 1">
            <a:extLst>
              <a:ext uri="{FF2B5EF4-FFF2-40B4-BE49-F238E27FC236}">
                <a16:creationId xmlns:a16="http://schemas.microsoft.com/office/drawing/2014/main" id="{FB5EA156-EB1A-450E-9567-7B706EE85C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13998AD-7A2C-47E2-B00C-E2AC3B44A48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占位符 32769">
            <a:extLst>
              <a:ext uri="{FF2B5EF4-FFF2-40B4-BE49-F238E27FC236}">
                <a16:creationId xmlns:a16="http://schemas.microsoft.com/office/drawing/2014/main" id="{F13B6C3F-F624-48FB-8419-D64C5AC8BF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263" y="1628775"/>
            <a:ext cx="8532812" cy="48244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实例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C:\&gt;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ping www.sohu.com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C:\&gt;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ping 118.228.148.143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C:\&gt;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ping www.sysu.edu.cn –t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C:\&gt;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ping –r 6 –l 200 172.18.187.254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C:\&gt;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ping –s 4 –l 200 172.18.187.254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4" name="标题 32770">
            <a:extLst>
              <a:ext uri="{FF2B5EF4-FFF2-40B4-BE49-F238E27FC236}">
                <a16:creationId xmlns:a16="http://schemas.microsoft.com/office/drawing/2014/main" id="{46147815-899D-4AC5-98E7-94FD1884C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1143000"/>
          </a:xfrm>
        </p:spPr>
        <p:txBody>
          <a:bodyPr/>
          <a:lstStyle/>
          <a:p>
            <a:r>
              <a:rPr lang="en-US" altLang="zh-CN" b="1">
                <a:latin typeface="宋体" panose="02010600030101010101" pitchFamily="2" charset="-122"/>
              </a:rPr>
              <a:t>Ping</a:t>
            </a:r>
            <a:r>
              <a:rPr lang="zh-CN" altLang="en-US" b="1">
                <a:latin typeface="宋体" panose="02010600030101010101" pitchFamily="2" charset="-122"/>
              </a:rPr>
              <a:t>命令</a:t>
            </a:r>
          </a:p>
        </p:txBody>
      </p:sp>
      <p:sp>
        <p:nvSpPr>
          <p:cNvPr id="33795" name="文本框 32771">
            <a:extLst>
              <a:ext uri="{FF2B5EF4-FFF2-40B4-BE49-F238E27FC236}">
                <a16:creationId xmlns:a16="http://schemas.microsoft.com/office/drawing/2014/main" id="{5FF512E2-5AA7-471B-8B63-D9C8FBE57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5465763"/>
            <a:ext cx="7802562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养成良好的实验习惯：尝试上述命令，记下显示的结果，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并进一步分析结果</a:t>
            </a:r>
          </a:p>
        </p:txBody>
      </p:sp>
      <p:sp>
        <p:nvSpPr>
          <p:cNvPr id="33796" name="灯片编号占位符 1">
            <a:extLst>
              <a:ext uri="{FF2B5EF4-FFF2-40B4-BE49-F238E27FC236}">
                <a16:creationId xmlns:a16="http://schemas.microsoft.com/office/drawing/2014/main" id="{84303A6D-7864-45EE-8836-C3CF2FC020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2A32765-0ACC-410E-9269-7DE4F94C9F9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3793">
            <a:extLst>
              <a:ext uri="{FF2B5EF4-FFF2-40B4-BE49-F238E27FC236}">
                <a16:creationId xmlns:a16="http://schemas.microsoft.com/office/drawing/2014/main" id="{B47789F1-9DFA-4895-AE5A-5749BF1FE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>
                <a:latin typeface="宋体" panose="02010600030101010101" pitchFamily="2" charset="-122"/>
              </a:rPr>
              <a:t>tracert</a:t>
            </a:r>
            <a:r>
              <a:rPr lang="zh-CN" altLang="en-US" sz="4000" b="1">
                <a:latin typeface="宋体" panose="02010600030101010101" pitchFamily="2" charset="-122"/>
              </a:rPr>
              <a:t>命令</a:t>
            </a:r>
          </a:p>
        </p:txBody>
      </p:sp>
      <p:sp>
        <p:nvSpPr>
          <p:cNvPr id="34818" name="文本占位符 33794">
            <a:extLst>
              <a:ext uri="{FF2B5EF4-FFF2-40B4-BE49-F238E27FC236}">
                <a16:creationId xmlns:a16="http://schemas.microsoft.com/office/drawing/2014/main" id="{5DE58E88-CB23-4D4B-A35D-4CC4201E28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5445125"/>
          </a:xfrm>
        </p:spPr>
        <p:txBody>
          <a:bodyPr/>
          <a:lstStyle/>
          <a:p>
            <a:r>
              <a:rPr lang="zh-CN" altLang="en-US" sz="2800">
                <a:latin typeface="Times New Roman" panose="02020603050405020304" pitchFamily="18" charset="0"/>
              </a:rPr>
              <a:t>t</a:t>
            </a:r>
            <a:r>
              <a:rPr lang="en-US" altLang="zh-CN" sz="2800">
                <a:latin typeface="Times New Roman" panose="02020603050405020304" pitchFamily="18" charset="0"/>
              </a:rPr>
              <a:t>racert</a:t>
            </a:r>
            <a:r>
              <a:rPr lang="zh-CN" altLang="en-US" sz="2800">
                <a:latin typeface="Times New Roman" panose="02020603050405020304" pitchFamily="18" charset="0"/>
              </a:rPr>
              <a:t>（跟踪路由）是路由跟踪实用程序，用于获得</a:t>
            </a:r>
            <a:r>
              <a:rPr lang="en-US" altLang="zh-CN" sz="2800">
                <a:latin typeface="Times New Roman" panose="02020603050405020304" pitchFamily="18" charset="0"/>
              </a:rPr>
              <a:t>IP</a:t>
            </a:r>
            <a:r>
              <a:rPr lang="zh-CN" altLang="en-US" sz="2800">
                <a:latin typeface="Times New Roman" panose="02020603050405020304" pitchFamily="18" charset="0"/>
              </a:rPr>
              <a:t>数据报访问目标时从本地计算机到目的主机的路径信息。 </a:t>
            </a:r>
          </a:p>
          <a:p>
            <a:r>
              <a:rPr lang="zh-CN" altLang="en-US" sz="2800">
                <a:latin typeface="Times New Roman" panose="02020603050405020304" pitchFamily="18" charset="0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</a:rPr>
              <a:t>Windows</a:t>
            </a:r>
            <a:r>
              <a:rPr lang="zh-CN" altLang="en-US" sz="2800">
                <a:latin typeface="Times New Roman" panose="02020603050405020304" pitchFamily="18" charset="0"/>
              </a:rPr>
              <a:t>环境下，</a:t>
            </a:r>
            <a:r>
              <a:rPr lang="en-US" altLang="zh-CN" sz="2800">
                <a:latin typeface="Times New Roman" panose="02020603050405020304" pitchFamily="18" charset="0"/>
              </a:rPr>
              <a:t>Tracert</a:t>
            </a:r>
            <a:r>
              <a:rPr lang="zh-CN" altLang="en-US" sz="2800">
                <a:latin typeface="Times New Roman" panose="02020603050405020304" pitchFamily="18" charset="0"/>
              </a:rPr>
              <a:t>命令语法如下： 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   tracert [-d] [-h maximum_hops] [-j host-list][-w timeout] target_name</a:t>
            </a:r>
          </a:p>
          <a:p>
            <a:r>
              <a:rPr lang="zh-CN" altLang="en-US" sz="2800">
                <a:latin typeface="Times New Roman" panose="02020603050405020304" pitchFamily="18" charset="0"/>
              </a:rPr>
              <a:t>最常用形式：</a:t>
            </a: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en-US" altLang="zh-CN" sz="2800">
                <a:latin typeface="Times New Roman" panose="02020603050405020304" pitchFamily="18" charset="0"/>
              </a:rPr>
              <a:t>tracert</a:t>
            </a:r>
            <a:r>
              <a:rPr lang="en-US" altLang="zh-CN">
                <a:latin typeface="Times New Roman" panose="02020603050405020304" pitchFamily="18" charset="0"/>
              </a:rPr>
              <a:t> IP</a:t>
            </a:r>
            <a:r>
              <a:rPr lang="zh-CN" altLang="en-US">
                <a:latin typeface="Times New Roman" panose="02020603050405020304" pitchFamily="18" charset="0"/>
              </a:rPr>
              <a:t>地址”或“</a:t>
            </a:r>
            <a:r>
              <a:rPr lang="en-US" altLang="zh-CN" sz="2800">
                <a:latin typeface="Times New Roman" panose="02020603050405020304" pitchFamily="18" charset="0"/>
              </a:rPr>
              <a:t>tracert </a:t>
            </a:r>
            <a:r>
              <a:rPr lang="zh-CN" altLang="en-US">
                <a:latin typeface="Times New Roman" panose="02020603050405020304" pitchFamily="18" charset="0"/>
              </a:rPr>
              <a:t>域名” </a:t>
            </a:r>
          </a:p>
          <a:p>
            <a:pPr>
              <a:buFontTx/>
              <a:buNone/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灯片编号占位符 1">
            <a:extLst>
              <a:ext uri="{FF2B5EF4-FFF2-40B4-BE49-F238E27FC236}">
                <a16:creationId xmlns:a16="http://schemas.microsoft.com/office/drawing/2014/main" id="{5C5892CE-6B4C-44E0-8615-2418AA8D78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B14F571-7289-4BEA-A29F-EF10BC00010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50AA7E14-637E-4BAB-AB1C-1DC15EBF24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宋体" panose="02010600030101010101" pitchFamily="2" charset="-122"/>
              </a:rPr>
              <a:t>tracert</a:t>
            </a:r>
            <a:r>
              <a:rPr lang="zh-CN" altLang="en-US" b="1">
                <a:latin typeface="宋体" panose="02010600030101010101" pitchFamily="2" charset="-122"/>
              </a:rPr>
              <a:t>命令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975AC78F-B4AF-47E5-9212-3BB087E3C4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实例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C:\&gt;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tracert www.sina.com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C:\&gt;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tracert 172.16.0.88 –d</a:t>
            </a:r>
          </a:p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参数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指定不将地址解析为计算机名。这样可加速显示</a:t>
            </a:r>
            <a:r>
              <a:rPr lang="en-US" altLang="zh-CN">
                <a:latin typeface="Times New Roman" panose="02020603050405020304" pitchFamily="18" charset="0"/>
              </a:rPr>
              <a:t>tracert</a:t>
            </a:r>
            <a:r>
              <a:rPr lang="zh-CN" altLang="en-US">
                <a:latin typeface="Times New Roman" panose="02020603050405020304" pitchFamily="18" charset="0"/>
              </a:rPr>
              <a:t>的结果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灯片编号占位符 1">
            <a:extLst>
              <a:ext uri="{FF2B5EF4-FFF2-40B4-BE49-F238E27FC236}">
                <a16:creationId xmlns:a16="http://schemas.microsoft.com/office/drawing/2014/main" id="{3D1F2FA2-A9D3-462F-91C1-ECCC9F7D9C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84A6FA0-3B38-4C0E-8E44-D4A5841A3DF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35841">
            <a:extLst>
              <a:ext uri="{FF2B5EF4-FFF2-40B4-BE49-F238E27FC236}">
                <a16:creationId xmlns:a16="http://schemas.microsoft.com/office/drawing/2014/main" id="{77882DF6-758B-4188-BBA2-4C2F91674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宋体" panose="02010600030101010101" pitchFamily="2" charset="-122"/>
              </a:rPr>
              <a:t>ipconfig</a:t>
            </a:r>
            <a:r>
              <a:rPr lang="zh-CN" altLang="en-US" b="1">
                <a:latin typeface="宋体" panose="02010600030101010101" pitchFamily="2" charset="-122"/>
              </a:rPr>
              <a:t>命令</a:t>
            </a:r>
          </a:p>
        </p:txBody>
      </p:sp>
      <p:sp>
        <p:nvSpPr>
          <p:cNvPr id="36866" name="文本占位符 35842">
            <a:extLst>
              <a:ext uri="{FF2B5EF4-FFF2-40B4-BE49-F238E27FC236}">
                <a16:creationId xmlns:a16="http://schemas.microsoft.com/office/drawing/2014/main" id="{188D2DAF-9410-4A01-A5BA-F8D9A77DD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341438"/>
            <a:ext cx="8686800" cy="5516562"/>
          </a:xfrm>
        </p:spPr>
        <p:txBody>
          <a:bodyPr/>
          <a:lstStyle/>
          <a:p>
            <a:r>
              <a:rPr lang="en-US" altLang="zh-CN" sz="2800">
                <a:latin typeface="Times New Roman" panose="02020603050405020304" pitchFamily="18" charset="0"/>
              </a:rPr>
              <a:t>ipconfig</a:t>
            </a:r>
            <a:r>
              <a:rPr lang="zh-CN" altLang="en-US" sz="2800">
                <a:latin typeface="Times New Roman" panose="02020603050405020304" pitchFamily="18" charset="0"/>
              </a:rPr>
              <a:t>命令可以显示所有当前的 </a:t>
            </a:r>
            <a:r>
              <a:rPr lang="en-US" altLang="zh-CN" sz="2800">
                <a:latin typeface="Times New Roman" panose="02020603050405020304" pitchFamily="18" charset="0"/>
              </a:rPr>
              <a:t>TCP/IP </a:t>
            </a:r>
            <a:r>
              <a:rPr lang="zh-CN" altLang="en-US" sz="2800">
                <a:latin typeface="Times New Roman" panose="02020603050405020304" pitchFamily="18" charset="0"/>
              </a:rPr>
              <a:t>网络配置值（如</a:t>
            </a:r>
            <a:r>
              <a:rPr lang="en-US" altLang="zh-CN" sz="2800">
                <a:latin typeface="Times New Roman" panose="02020603050405020304" pitchFamily="18" charset="0"/>
              </a:rPr>
              <a:t>IP</a:t>
            </a:r>
            <a:r>
              <a:rPr lang="zh-CN" altLang="en-US" sz="2800">
                <a:latin typeface="Times New Roman" panose="02020603050405020304" pitchFamily="18" charset="0"/>
              </a:rPr>
              <a:t>地址、网关、子网掩码）、刷新动态主机配置协议 </a:t>
            </a:r>
            <a:r>
              <a:rPr lang="en-US" altLang="zh-CN" sz="2800">
                <a:latin typeface="Times New Roman" panose="02020603050405020304" pitchFamily="18" charset="0"/>
              </a:rPr>
              <a:t>(DHCP) </a:t>
            </a:r>
            <a:r>
              <a:rPr lang="zh-CN" altLang="en-US" sz="2800">
                <a:latin typeface="Times New Roman" panose="02020603050405020304" pitchFamily="18" charset="0"/>
              </a:rPr>
              <a:t>和域名系统 </a:t>
            </a:r>
            <a:r>
              <a:rPr lang="en-US" altLang="zh-CN" sz="2800">
                <a:latin typeface="Times New Roman" panose="02020603050405020304" pitchFamily="18" charset="0"/>
              </a:rPr>
              <a:t>(DNS) </a:t>
            </a:r>
            <a:r>
              <a:rPr lang="zh-CN" altLang="en-US" sz="2800">
                <a:latin typeface="Times New Roman" panose="02020603050405020304" pitchFamily="18" charset="0"/>
              </a:rPr>
              <a:t>设置。</a:t>
            </a:r>
          </a:p>
          <a:p>
            <a:r>
              <a:rPr lang="zh-CN" altLang="en-US" sz="2800">
                <a:latin typeface="Times New Roman" panose="02020603050405020304" pitchFamily="18" charset="0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</a:rPr>
              <a:t>Windows</a:t>
            </a:r>
            <a:r>
              <a:rPr lang="zh-CN" altLang="en-US" sz="2800">
                <a:latin typeface="Times New Roman" panose="02020603050405020304" pitchFamily="18" charset="0"/>
              </a:rPr>
              <a:t>环境下，语法格式为：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   ipconfig [/? | /all | /renew [adapter] | /release [adapter] | /flushdns | /displaydns | /registerdns | /showclassid adapter | /setclassid adapter [classid] ]</a:t>
            </a:r>
          </a:p>
          <a:p>
            <a:r>
              <a:rPr lang="zh-CN" altLang="en-US" sz="2800">
                <a:latin typeface="Times New Roman" panose="02020603050405020304" pitchFamily="18" charset="0"/>
              </a:rPr>
              <a:t>最常用形式：</a:t>
            </a: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en-US" altLang="zh-CN" sz="2800">
                <a:latin typeface="Times New Roman" panose="02020603050405020304" pitchFamily="18" charset="0"/>
              </a:rPr>
              <a:t>ipconfig</a:t>
            </a:r>
            <a:r>
              <a:rPr lang="zh-CN" altLang="en-US">
                <a:latin typeface="Times New Roman" panose="02020603050405020304" pitchFamily="18" charset="0"/>
              </a:rPr>
              <a:t>”或“</a:t>
            </a:r>
            <a:r>
              <a:rPr lang="en-US" altLang="zh-CN" sz="2800">
                <a:latin typeface="Times New Roman" panose="02020603050405020304" pitchFamily="18" charset="0"/>
              </a:rPr>
              <a:t>ipconfig/all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endParaRPr lang="en-US" altLang="zh-CN" sz="2800">
              <a:latin typeface="Times New Roman" panose="02020603050405020304" pitchFamily="18" charset="0"/>
            </a:endParaRPr>
          </a:p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灯片编号占位符 1">
            <a:extLst>
              <a:ext uri="{FF2B5EF4-FFF2-40B4-BE49-F238E27FC236}">
                <a16:creationId xmlns:a16="http://schemas.microsoft.com/office/drawing/2014/main" id="{146EB20D-0447-4658-A9FD-B4B15F0E69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90DFAA0-E271-4170-B59E-885FE8E5A46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36865">
            <a:extLst>
              <a:ext uri="{FF2B5EF4-FFF2-40B4-BE49-F238E27FC236}">
                <a16:creationId xmlns:a16="http://schemas.microsoft.com/office/drawing/2014/main" id="{1B4C3FFF-A60B-4CF6-8979-9572E55B2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</a:rPr>
              <a:t>ipconfig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0" name="文本占位符 36866">
            <a:extLst>
              <a:ext uri="{FF2B5EF4-FFF2-40B4-BE49-F238E27FC236}">
                <a16:creationId xmlns:a16="http://schemas.microsoft.com/office/drawing/2014/main" id="{6A1ACF75-75B5-4EA8-B43D-933C1FDE37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实例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ipconfig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显示所有适配器的基本</a:t>
            </a:r>
            <a:r>
              <a:rPr lang="en-US" altLang="zh-CN">
                <a:latin typeface="Times New Roman" panose="02020603050405020304" pitchFamily="18" charset="0"/>
              </a:rPr>
              <a:t>TCP/IP</a:t>
            </a:r>
            <a:r>
              <a:rPr lang="zh-CN" altLang="en-US">
                <a:latin typeface="Times New Roman" panose="02020603050405020304" pitchFamily="18" charset="0"/>
              </a:rPr>
              <a:t>配置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ipconfig /all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显示所有适配器的完整 </a:t>
            </a:r>
            <a:r>
              <a:rPr lang="en-US" altLang="zh-CN">
                <a:latin typeface="Times New Roman" panose="02020603050405020304" pitchFamily="18" charset="0"/>
              </a:rPr>
              <a:t>TCP/IP </a:t>
            </a:r>
            <a:r>
              <a:rPr lang="zh-CN" altLang="en-US">
                <a:latin typeface="Times New Roman" panose="02020603050405020304" pitchFamily="18" charset="0"/>
              </a:rPr>
              <a:t>配置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灯片编号占位符 1">
            <a:extLst>
              <a:ext uri="{FF2B5EF4-FFF2-40B4-BE49-F238E27FC236}">
                <a16:creationId xmlns:a16="http://schemas.microsoft.com/office/drawing/2014/main" id="{044FA321-EA0C-4A3E-884A-953F5DA189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BDB1D5D-8544-477A-994D-539C702784C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37889">
            <a:extLst>
              <a:ext uri="{FF2B5EF4-FFF2-40B4-BE49-F238E27FC236}">
                <a16:creationId xmlns:a16="http://schemas.microsoft.com/office/drawing/2014/main" id="{8FAC640D-6FFC-4FFE-9963-7311CBC5E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</a:rPr>
              <a:t>netstat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4" name="文本占位符 37890">
            <a:extLst>
              <a:ext uri="{FF2B5EF4-FFF2-40B4-BE49-F238E27FC236}">
                <a16:creationId xmlns:a16="http://schemas.microsoft.com/office/drawing/2014/main" id="{8B5B4519-ED20-47E9-A621-E9ED039DF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latin typeface="Times New Roman" panose="02020603050405020304" pitchFamily="18" charset="0"/>
              </a:rPr>
              <a:t>netstat</a:t>
            </a:r>
            <a:r>
              <a:rPr lang="zh-CN" altLang="en-US" sz="2800">
                <a:latin typeface="Times New Roman" panose="02020603050405020304" pitchFamily="18" charset="0"/>
              </a:rPr>
              <a:t>命令可以显示当前活动的</a:t>
            </a:r>
            <a:r>
              <a:rPr lang="en-US" altLang="zh-CN" sz="2800">
                <a:latin typeface="Times New Roman" panose="02020603050405020304" pitchFamily="18" charset="0"/>
              </a:rPr>
              <a:t>TCP</a:t>
            </a:r>
            <a:r>
              <a:rPr lang="zh-CN" altLang="en-US" sz="2800">
                <a:latin typeface="Times New Roman" panose="02020603050405020304" pitchFamily="18" charset="0"/>
              </a:rPr>
              <a:t>连接、计算机侦听的端口、以太网统计信息、</a:t>
            </a:r>
            <a:r>
              <a:rPr lang="en-US" altLang="zh-CN" sz="2800">
                <a:latin typeface="Times New Roman" panose="02020603050405020304" pitchFamily="18" charset="0"/>
              </a:rPr>
              <a:t>IP</a:t>
            </a:r>
            <a:r>
              <a:rPr lang="zh-CN" altLang="en-US" sz="2800">
                <a:latin typeface="Times New Roman" panose="02020603050405020304" pitchFamily="18" charset="0"/>
              </a:rPr>
              <a:t>路由表、</a:t>
            </a:r>
            <a:r>
              <a:rPr lang="en-US" altLang="zh-CN" sz="2800">
                <a:latin typeface="Times New Roman" panose="02020603050405020304" pitchFamily="18" charset="0"/>
              </a:rPr>
              <a:t>IPv4</a:t>
            </a:r>
            <a:r>
              <a:rPr lang="zh-CN" altLang="en-US" sz="2800">
                <a:latin typeface="Times New Roman" panose="02020603050405020304" pitchFamily="18" charset="0"/>
              </a:rPr>
              <a:t>统计信息（对于</a:t>
            </a:r>
            <a:r>
              <a:rPr lang="en-US" altLang="zh-CN" sz="2800">
                <a:latin typeface="Times New Roman" panose="02020603050405020304" pitchFamily="18" charset="0"/>
              </a:rPr>
              <a:t>IP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</a:rPr>
              <a:t>ICMP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</a:rPr>
              <a:t>TCP</a:t>
            </a:r>
            <a:r>
              <a:rPr lang="zh-CN" altLang="en-US" sz="2800">
                <a:latin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</a:rPr>
              <a:t>UDP</a:t>
            </a:r>
            <a:r>
              <a:rPr lang="zh-CN" altLang="en-US" sz="2800">
                <a:latin typeface="Times New Roman" panose="02020603050405020304" pitchFamily="18" charset="0"/>
              </a:rPr>
              <a:t>协议）以及</a:t>
            </a:r>
            <a:r>
              <a:rPr lang="en-US" altLang="zh-CN" sz="2800">
                <a:latin typeface="Times New Roman" panose="02020603050405020304" pitchFamily="18" charset="0"/>
              </a:rPr>
              <a:t>IPv6</a:t>
            </a:r>
            <a:r>
              <a:rPr lang="zh-CN" altLang="en-US" sz="2800">
                <a:latin typeface="Times New Roman" panose="02020603050405020304" pitchFamily="18" charset="0"/>
              </a:rPr>
              <a:t>统计信息 </a:t>
            </a:r>
          </a:p>
          <a:p>
            <a:r>
              <a:rPr lang="zh-CN" altLang="en-US" sz="2800">
                <a:latin typeface="Times New Roman" panose="02020603050405020304" pitchFamily="18" charset="0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</a:rPr>
              <a:t>Windows</a:t>
            </a:r>
            <a:r>
              <a:rPr lang="zh-CN" altLang="en-US" sz="2800">
                <a:latin typeface="Times New Roman" panose="02020603050405020304" pitchFamily="18" charset="0"/>
              </a:rPr>
              <a:t>环境下，</a:t>
            </a:r>
            <a:r>
              <a:rPr lang="en-US" altLang="zh-CN" sz="2800">
                <a:latin typeface="Times New Roman" panose="02020603050405020304" pitchFamily="18" charset="0"/>
              </a:rPr>
              <a:t>netstat</a:t>
            </a:r>
            <a:r>
              <a:rPr lang="zh-CN" altLang="en-US" sz="2800">
                <a:latin typeface="Times New Roman" panose="02020603050405020304" pitchFamily="18" charset="0"/>
              </a:rPr>
              <a:t>的语法格式为：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it-IT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   netstat [-a] [-b] [-e] [-n] [-o] [-p proto] [-r]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</a:t>
            </a:r>
            <a:r>
              <a:rPr lang="it-IT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[-s] [-v] [interval]</a:t>
            </a:r>
          </a:p>
          <a:p>
            <a:r>
              <a:rPr lang="zh-CN" altLang="en-US" sz="2800">
                <a:latin typeface="Times New Roman" panose="02020603050405020304" pitchFamily="18" charset="0"/>
              </a:rPr>
              <a:t>最常用参数：</a:t>
            </a:r>
            <a:r>
              <a:rPr lang="en-US" altLang="zh-CN">
                <a:latin typeface="Times New Roman" panose="02020603050405020304" pitchFamily="18" charset="0"/>
              </a:rPr>
              <a:t>-an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-e -s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5" name="灯片编号占位符 1">
            <a:extLst>
              <a:ext uri="{FF2B5EF4-FFF2-40B4-BE49-F238E27FC236}">
                <a16:creationId xmlns:a16="http://schemas.microsoft.com/office/drawing/2014/main" id="{18B36A15-99CC-487C-9311-9EA63D35C5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2B1F185-25B3-419E-8CD5-DB6A358F023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820</Words>
  <Application>Microsoft Office PowerPoint</Application>
  <PresentationFormat>全屏显示(4:3)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宋体</vt:lpstr>
      <vt:lpstr>微软雅黑</vt:lpstr>
      <vt:lpstr>Arial</vt:lpstr>
      <vt:lpstr>Times New Roman</vt:lpstr>
      <vt:lpstr>Wingdings</vt:lpstr>
      <vt:lpstr>Office 主题​​</vt:lpstr>
      <vt:lpstr>默认设计模板</vt:lpstr>
      <vt:lpstr>PowerPoint 演示文稿</vt:lpstr>
      <vt:lpstr>常用DOS命令(P1-13)</vt:lpstr>
      <vt:lpstr>Ping命令</vt:lpstr>
      <vt:lpstr>Ping命令</vt:lpstr>
      <vt:lpstr>tracert命令</vt:lpstr>
      <vt:lpstr>tracert命令</vt:lpstr>
      <vt:lpstr>ipconfig命令</vt:lpstr>
      <vt:lpstr>ipconfig命令</vt:lpstr>
      <vt:lpstr>netstat命令</vt:lpstr>
      <vt:lpstr>netstat命令</vt:lpstr>
      <vt:lpstr>arp命令</vt:lpstr>
      <vt:lpstr>arp命令</vt:lpstr>
      <vt:lpstr>Route命令</vt:lpstr>
      <vt:lpstr>Route命令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Digital Circuits</dc:creator>
  <cp:lastModifiedBy>倩怡 黄</cp:lastModifiedBy>
  <cp:revision>2</cp:revision>
  <dcterms:created xsi:type="dcterms:W3CDTF">2024-09-09T04:10:34Z</dcterms:created>
  <dcterms:modified xsi:type="dcterms:W3CDTF">2024-09-09T05:33:33Z</dcterms:modified>
</cp:coreProperties>
</file>