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875" r:id="rId2"/>
    <p:sldMasterId id="2147484098" r:id="rId3"/>
    <p:sldMasterId id="2147484405" r:id="rId4"/>
  </p:sldMasterIdLst>
  <p:notesMasterIdLst>
    <p:notesMasterId r:id="rId20"/>
  </p:notesMasterIdLst>
  <p:handoutMasterIdLst>
    <p:handoutMasterId r:id="rId21"/>
  </p:handoutMasterIdLst>
  <p:sldIdLst>
    <p:sldId id="548" r:id="rId5"/>
    <p:sldId id="331" r:id="rId6"/>
    <p:sldId id="280" r:id="rId7"/>
    <p:sldId id="696" r:id="rId8"/>
    <p:sldId id="700" r:id="rId9"/>
    <p:sldId id="332" r:id="rId10"/>
    <p:sldId id="666" r:id="rId11"/>
    <p:sldId id="695" r:id="rId12"/>
    <p:sldId id="451" r:id="rId13"/>
    <p:sldId id="943" r:id="rId14"/>
    <p:sldId id="944" r:id="rId15"/>
    <p:sldId id="698" r:id="rId16"/>
    <p:sldId id="699" r:id="rId17"/>
    <p:sldId id="694" r:id="rId18"/>
    <p:sldId id="633" r:id="rId19"/>
  </p:sldIdLst>
  <p:sldSz cx="9144000" cy="6858000" type="screen4x3"/>
  <p:notesSz cx="6761163" cy="9931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66"/>
    <a:srgbClr val="C0051C"/>
    <a:srgbClr val="D4F127"/>
    <a:srgbClr val="CCFFCC"/>
    <a:srgbClr val="C7051C"/>
    <a:srgbClr val="ECD882"/>
    <a:srgbClr val="D9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5" autoAdjust="0"/>
    <p:restoredTop sz="85839" autoAdjust="0"/>
  </p:normalViewPr>
  <p:slideViewPr>
    <p:cSldViewPr snapToGrid="0">
      <p:cViewPr varScale="1">
        <p:scale>
          <a:sx n="140" d="100"/>
          <a:sy n="140" d="100"/>
        </p:scale>
        <p:origin x="2624" y="-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8"/>
    </p:cViewPr>
  </p:sorterViewPr>
  <p:notesViewPr>
    <p:cSldViewPr snapToGrid="0">
      <p:cViewPr>
        <p:scale>
          <a:sx n="100" d="100"/>
          <a:sy n="100" d="100"/>
        </p:scale>
        <p:origin x="-1278" y="1224"/>
      </p:cViewPr>
      <p:guideLst>
        <p:guide orient="horz" pos="3128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b" anchorCtr="0" compatLnSpc="1">
            <a:prstTxWarp prst="textNoShape">
              <a:avLst/>
            </a:prstTxWarp>
          </a:bodyPr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34513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b" anchorCtr="0" compatLnSpc="1">
            <a:prstTxWarp prst="textNoShape">
              <a:avLst/>
            </a:prstTxWarp>
          </a:bodyPr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+mn-ea"/>
              </a:defRPr>
            </a:lvl1pPr>
          </a:lstStyle>
          <a:p>
            <a:pPr>
              <a:defRPr/>
            </a:pPr>
            <a:fld id="{C96687EB-1D1A-4B49-992D-147B58DBC3B6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94306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18050"/>
            <a:ext cx="4957763" cy="44688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noProof="0"/>
              <a:t>Click to edit Master text styles</a:t>
            </a:r>
          </a:p>
          <a:p>
            <a:pPr lvl="1"/>
            <a:r>
              <a:rPr lang="en-GB" altLang="zh-CN" noProof="0"/>
              <a:t>Second level</a:t>
            </a:r>
          </a:p>
          <a:p>
            <a:pPr lvl="2"/>
            <a:r>
              <a:rPr lang="en-GB" altLang="zh-CN" noProof="0"/>
              <a:t>Third level</a:t>
            </a:r>
          </a:p>
          <a:p>
            <a:pPr lvl="3"/>
            <a:r>
              <a:rPr lang="en-GB" altLang="zh-CN" noProof="0"/>
              <a:t>Fourth level</a:t>
            </a:r>
          </a:p>
          <a:p>
            <a:pPr lvl="4"/>
            <a:r>
              <a:rPr lang="en-GB" altLang="zh-CN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b" anchorCtr="0" compatLnSpc="1">
            <a:prstTxWarp prst="textNoShape">
              <a:avLst/>
            </a:prstTxWarp>
          </a:bodyPr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434513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b" anchorCtr="0" compatLnSpc="1">
            <a:prstTxWarp prst="textNoShape">
              <a:avLst/>
            </a:prstTxWarp>
          </a:bodyPr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4B4DCDA2-C986-4388-953F-142FEE88A34B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852609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A43C724-BAAA-481A-B440-4513D4E4F981}" type="slidenum">
              <a:rPr lang="zh-CN" altLang="en-GB" smtClean="0"/>
              <a:pPr>
                <a:defRPr/>
              </a:pPr>
              <a:t>1</a:t>
            </a:fld>
            <a:endParaRPr lang="en-GB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85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buClr>
                <a:srgbClr val="0000FF"/>
              </a:buClr>
              <a:defRPr/>
            </a:pPr>
            <a:fld id="{25621CD1-6C7B-4124-80CC-57C228BC2306}" type="slidenum">
              <a:rPr lang="zh-CN" altLang="en-GB">
                <a:solidFill>
                  <a:prstClr val="black"/>
                </a:solidFill>
              </a:rPr>
              <a:pPr>
                <a:buClr>
                  <a:srgbClr val="0000FF"/>
                </a:buClr>
                <a:defRPr/>
              </a:pPr>
              <a:t>15</a:t>
            </a:fld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54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grpSp>
            <p:nvGrpSpPr>
              <p:cNvPr id="16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6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7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" name="Arc 1090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zh-CN" noProof="0"/>
              <a:t>Click to edit Master title style</a:t>
            </a:r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GB" altLang="zh-CN" noProof="0"/>
              <a:t>Click to edit Master subtitle style</a:t>
            </a:r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559A8-07B8-41DC-8086-99238E254003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168B7-7BA5-4D32-BCBC-45CE56E846A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18116-60DB-4F94-93BB-A111D536397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5F724-CEF5-4D8A-942A-DC8E1200393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4063F-562B-4B81-9512-DF9CAC57B684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4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 kumimoji="1" sz="1400" b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2153B89-7627-42D6-8C42-02A45539733F}" type="datetime1">
              <a:rPr lang="zh-CN" altLang="en-US"/>
              <a:pPr>
                <a:defRPr/>
              </a:pPr>
              <a:t>2024/09/09</a:t>
            </a:fld>
            <a:endParaRPr lang="en-US" altLang="zh-CN"/>
          </a:p>
        </p:txBody>
      </p:sp>
      <p:sp>
        <p:nvSpPr>
          <p:cNvPr id="5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9341E-252E-4C9A-9F2D-7D79DDA556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  <a:ea typeface="黑体" pitchFamily="49" charset="-122"/>
              </a:defRPr>
            </a:lvl1pPr>
            <a:lvl2pPr>
              <a:defRPr baseline="0">
                <a:latin typeface="Times New Roman" pitchFamily="18" charset="0"/>
                <a:ea typeface="黑体" pitchFamily="49" charset="-122"/>
              </a:defRPr>
            </a:lvl2pPr>
            <a:lvl3pPr>
              <a:defRPr baseline="0">
                <a:latin typeface="Times New Roman" pitchFamily="18" charset="0"/>
                <a:ea typeface="黑体" pitchFamily="49" charset="-122"/>
              </a:defRPr>
            </a:lvl3pPr>
            <a:lvl4pPr>
              <a:defRPr baseline="0">
                <a:latin typeface="Times New Roman" pitchFamily="18" charset="0"/>
                <a:ea typeface="黑体" pitchFamily="49" charset="-122"/>
              </a:defRPr>
            </a:lvl4pPr>
            <a:lvl5pPr>
              <a:defRPr baseline="0">
                <a:latin typeface="Times New Roman" pitchFamily="18" charset="0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D2DE8-3683-4B97-BA12-CBF361AC56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99189-2700-4E2A-B2A0-C2A2FDCAAE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B8637-33D7-4C87-B05E-C013772ED2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C59B1-69D9-4A2B-8B42-37121AEDF7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8F218-CA49-400B-ADAC-7423016E52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FC249-0138-4740-AD7C-C31857BF085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79A1E-5E89-4860-BB17-B9340206C1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E0DBA-7C1A-4C41-A0D1-DE7B0D4EDC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1DF5-C9BB-42EA-A751-F295E986CE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A8E42-A7D9-4DC3-A61D-20F596608A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A8B91-41A6-4863-80F3-9071761ACB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4689D-D10F-47D3-89B9-8936446D3B1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 advTm="12468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05E2F-9975-466C-89FF-C8586972BF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88AA1-B9CF-4FD1-9114-2B9F7DDE4B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B3339-F9E9-4518-B66E-16F18D267B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3BC0E-2E6E-4B85-9C45-186FC3904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46822-C03E-4123-AAA3-694892E930A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99BD1-D188-4CAA-A586-4A5B3250B1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81C22-1019-4BEB-AE87-7D5032454C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4"/>
          <p:cNvSpPr>
            <a:spLocks noChangeArrowheads="1"/>
          </p:cNvSpPr>
          <p:nvPr userDrawn="1"/>
        </p:nvSpPr>
        <p:spPr bwMode="auto">
          <a:xfrm>
            <a:off x="468313" y="3732213"/>
            <a:ext cx="8207375" cy="46037"/>
          </a:xfrm>
          <a:prstGeom prst="flowChartProcess">
            <a:avLst/>
          </a:prstGeom>
          <a:solidFill>
            <a:srgbClr val="800080"/>
          </a:soli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chemeClr val="folHlink"/>
              </a:solidFill>
              <a:latin typeface="+mn-lt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FontTx/>
              <a:buChar char="•"/>
              <a:defRPr/>
            </a:pPr>
            <a:endParaRPr lang="zh-CN" altLang="zh-CN" sz="2800">
              <a:solidFill>
                <a:srgbClr val="FF0000"/>
              </a:solidFill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39952" y="4113076"/>
            <a:ext cx="4536504" cy="1752600"/>
          </a:xfrm>
          <a:prstGeom prst="rect">
            <a:avLst/>
          </a:prstGeom>
        </p:spPr>
        <p:txBody>
          <a:bodyPr/>
          <a:lstStyle>
            <a:lvl1pPr marL="0" indent="0" algn="l">
              <a:buFont typeface="Wingdings" pitchFamily="2" charset="2"/>
              <a:buNone/>
              <a:defRPr sz="2800" smtClean="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hf hdr="0" ft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FontTx/>
              <a:buChar char="•"/>
              <a:defRPr/>
            </a:pPr>
            <a:endParaRPr lang="zh-CN" altLang="zh-CN" sz="280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250825" y="1412776"/>
            <a:ext cx="8642350" cy="482453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 b="1">
                <a:solidFill>
                  <a:srgbClr val="3333CC"/>
                </a:solidFill>
                <a:latin typeface="宋体" pitchFamily="2" charset="-122"/>
                <a:ea typeface="宋体" pitchFamily="2" charset="-122"/>
              </a:defRPr>
            </a:lvl2pPr>
            <a:lvl3pPr>
              <a:defRPr sz="1800" b="1">
                <a:solidFill>
                  <a:srgbClr val="800080"/>
                </a:solidFill>
              </a:defRPr>
            </a:lvl3pPr>
            <a:lvl4pPr>
              <a:defRPr sz="1800"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EB0A56-23E4-440F-9F98-0194C9AE4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2024/09/09</a:t>
            </a:fld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D35652-CA92-4791-B093-9FF18611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4F2AAB7-9927-4A65-82EE-728DBCD6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967706-FDFA-4D75-ACD4-58B6ACBF17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55166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C5DB0C-5CEB-4526-ACF9-B63EBFE5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2024/09/09</a:t>
            </a:fld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94B582-5C79-45D0-95AF-68FD32E0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C98596-763D-48BE-9138-B77DBDCA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55CD03-342B-4FE5-8C92-5D5D7C4811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70797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6ED522-3EA4-4EB0-BC62-83321C0B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2024/09/09</a:t>
            </a:fld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A1E05E-2E9E-42FA-BE3B-663DE40B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8F3692-7AC2-4F8B-8C2F-C27E67C0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34CDC7-E7D1-4593-929A-791BA3BDF9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43613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EED525-5A54-4FE8-AA3C-871AB0AE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2024/09/09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BAD784-FB96-4D41-BE37-080BEB490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428A99-3121-4C40-BB4E-3A6FE573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202676-0631-4FF9-A8A8-25EFA1B0E2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77261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rtlCol="0" anchor="ctr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023C747-FE34-44C9-97C2-1A9C856D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2024/09/09</a:t>
            </a:fld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EADDC5F-3E24-44AE-AA9D-2CF75B49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A329934-CD01-4521-BD91-C76182BC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569E53-8CD8-4F87-A9D7-968E40BEBE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84186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214D582-CB73-4F8B-8A60-2CFF6D2B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2024/09/09</a:t>
            </a:fld>
            <a:endParaRPr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E72E589-A010-4FBC-A155-7CA0B943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5442101-4094-4602-89A2-75E91034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7B2A0-898C-407D-A657-9856DDF4B9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345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2B20E-8408-4477-A85C-F24A0245747E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BA3AE1F-123C-48B4-9324-66270A3B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2024/09/09</a:t>
            </a:fld>
            <a:endParaRPr lang="zh-CN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038293E-40CB-4567-B7E5-CE00D274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05F546E-B1B5-4F94-8369-BA644607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28C5D3-60CD-46B6-9F06-B710116105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3779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DC91BC-589A-4C65-90D9-1D7A390B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2024/09/09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FEAF33-C8DB-4D2A-B301-5F866421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6DADA3-826C-4545-BBFB-B559D3E1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DECB9F-346E-47E6-93BD-04C7F03E02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21102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A7AD2B-C94B-4C6A-862A-8C7CD4FC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2024/09/09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26A6E6-EA85-4CC4-80B1-1CD55F15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C69EBD-9DE7-4B78-9606-D8D02E4B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186579-9A5E-4A38-A15A-6E2DEE7E37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13678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E1A731-E491-42BC-9471-3E294B77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2024/09/09</a:t>
            </a:fld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A110F3-C4B4-46CD-A154-F8AA4390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E0E0530-780E-4B9D-A8B7-41D5A721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97C58C-3849-45F7-B310-325B181171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47505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4BA080-5619-4C44-B8EA-D86CE2CA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2024/09/09</a:t>
            </a:fld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0529F9-B0A3-4A9E-89C6-35E30FC18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F1A087-7A01-466C-BD06-2DD410F40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8A6088-43A4-4884-971C-4A113A1F50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96730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18B44A-BB06-4B5E-9869-038E8EE1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2024/09/09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BDA1BD-E5EF-44F1-99F6-AA510705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3BD15-844F-4AEC-B972-3E6C639F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F2799B-135D-4F86-ABB8-970904C570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691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9222C-173E-4A7C-B73A-F7CC3637EE50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19196-5D3D-4F53-8B0A-565DFA859A98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02A2A-6DB3-4403-9570-03352F0E6CA5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1E5A7-5DDB-4451-B975-4037761C40AF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E4871-2467-47A4-B708-05C19D2BCB0D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7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0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</p:grpSp>
        <p:sp>
          <p:nvSpPr>
            <p:cNvPr id="10297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302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1030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442025B0-EAF8-4C53-8CFA-55DF906C4A5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0" r:id="rId1"/>
    <p:sldLayoutId id="2147484372" r:id="rId2"/>
    <p:sldLayoutId id="2147484373" r:id="rId3"/>
    <p:sldLayoutId id="2147484374" r:id="rId4"/>
    <p:sldLayoutId id="2147484375" r:id="rId5"/>
    <p:sldLayoutId id="2147484376" r:id="rId6"/>
    <p:sldLayoutId id="2147484377" r:id="rId7"/>
    <p:sldLayoutId id="2147484378" r:id="rId8"/>
    <p:sldLayoutId id="2147484379" r:id="rId9"/>
    <p:sldLayoutId id="2147484380" r:id="rId10"/>
    <p:sldLayoutId id="2147484381" r:id="rId11"/>
    <p:sldLayoutId id="2147484382" r:id="rId12"/>
    <p:sldLayoutId id="214748438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2062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06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kumimoji="1" lang="zh-CN" altLang="en-US" sz="240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kumimoji="1" lang="zh-CN" altLang="en-US" sz="240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grpSp>
          <p:nvGrpSpPr>
            <p:cNvPr id="2058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kumimoji="1" lang="zh-CN" altLang="en-US" sz="240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kumimoji="1" lang="zh-CN" altLang="en-US" sz="240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0302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kumimoji="1" lang="zh-CN" altLang="en-US" sz="240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</p:grpSp>
      <p:sp>
        <p:nvSpPr>
          <p:cNvPr id="205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205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 kumimoji="1" sz="1400" b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71F03D2-5D12-49D0-AF00-62E53E5AED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1" r:id="rId1"/>
    <p:sldLayoutId id="2147484384" r:id="rId2"/>
    <p:sldLayoutId id="2147484385" r:id="rId3"/>
    <p:sldLayoutId id="2147484386" r:id="rId4"/>
    <p:sldLayoutId id="2147484387" r:id="rId5"/>
    <p:sldLayoutId id="2147484388" r:id="rId6"/>
    <p:sldLayoutId id="2147484389" r:id="rId7"/>
    <p:sldLayoutId id="2147484390" r:id="rId8"/>
    <p:sldLayoutId id="2147484391" r:id="rId9"/>
    <p:sldLayoutId id="2147484392" r:id="rId10"/>
    <p:sldLayoutId id="2147484393" r:id="rId11"/>
    <p:sldLayoutId id="2147484402" r:id="rId12"/>
    <p:sldLayoutId id="2147484394" r:id="rId13"/>
    <p:sldLayoutId id="2147484395" r:id="rId14"/>
    <p:sldLayoutId id="2147484396" r:id="rId15"/>
    <p:sldLayoutId id="2147484397" r:id="rId16"/>
    <p:sldLayoutId id="2147484398" r:id="rId17"/>
    <p:sldLayoutId id="2147484399" r:id="rId18"/>
  </p:sldLayoutIdLst>
  <p:transition advTm="12468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20"/>
        </a:buBlip>
        <a:defRPr sz="3200" b="1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 b="1">
          <a:solidFill>
            <a:schemeClr val="tx1"/>
          </a:solidFill>
          <a:latin typeface="黑体" pitchFamily="2" charset="-122"/>
          <a:ea typeface="黑体" pitchFamily="2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 b="1">
          <a:solidFill>
            <a:schemeClr val="tx1"/>
          </a:solidFill>
          <a:latin typeface="黑体" pitchFamily="2" charset="-122"/>
          <a:ea typeface="黑体" pitchFamily="2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 b="1">
          <a:solidFill>
            <a:schemeClr val="tx1"/>
          </a:solidFill>
          <a:latin typeface="黑体" pitchFamily="2" charset="-122"/>
          <a:ea typeface="黑体" pitchFamily="2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 b="1">
          <a:solidFill>
            <a:schemeClr val="tx1"/>
          </a:solidFill>
          <a:latin typeface="黑体" pitchFamily="2" charset="-122"/>
          <a:ea typeface="黑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69850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" name="AutoShape 14"/>
          <p:cNvSpPr>
            <a:spLocks noChangeArrowheads="1"/>
          </p:cNvSpPr>
          <p:nvPr userDrawn="1"/>
        </p:nvSpPr>
        <p:spPr bwMode="auto">
          <a:xfrm flipV="1">
            <a:off x="250825" y="1233488"/>
            <a:ext cx="8642350" cy="46037"/>
          </a:xfrm>
          <a:prstGeom prst="flowChartProcess">
            <a:avLst/>
          </a:prstGeom>
          <a:solidFill>
            <a:srgbClr val="800080"/>
          </a:soli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chemeClr val="folHlink"/>
              </a:solidFill>
              <a:latin typeface="+mn-lt"/>
            </a:endParaRPr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850188" y="157163"/>
            <a:ext cx="1042987" cy="103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altLang="en-US" sz="1200">
                <a:solidFill>
                  <a:srgbClr val="80008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>
              <a:defRPr/>
            </a:pPr>
            <a:fld id="{B94C8BB2-E2FA-47B8-9CC3-3E9AF6182307}" type="datetimeFigureOut">
              <a:rPr lang="en-US" altLang="zh-CN"/>
              <a:pPr>
                <a:defRPr/>
              </a:pPr>
              <a:t>9/9/2024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200" kern="1200">
                <a:solidFill>
                  <a:srgbClr val="80008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>
              <a:defRPr/>
            </a:pPr>
            <a:fld id="{D2F06E92-6C1C-4C92-BC41-041D2E3FFBB2}" type="slidenum">
              <a:rPr lang="en-US" altLang="zh-CN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07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250825" y="1412875"/>
            <a:ext cx="864235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FontTx/>
              <a:buChar char="•"/>
              <a:defRPr/>
            </a:pPr>
            <a:endParaRPr lang="zh-CN" altLang="zh-CN" sz="280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3" r:id="rId1"/>
    <p:sldLayoutId id="2147484404" r:id="rId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华文新魏" pitchFamily="2" charset="-122"/>
          <a:ea typeface="华文新魏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华文新魏" pitchFamily="2" charset="-122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华文新魏" pitchFamily="2" charset="-122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华文新魏" pitchFamily="2" charset="-122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华文新魏" pitchFamily="2" charset="-122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800080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800080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800080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800080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n"/>
        <a:defRPr sz="28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Ø"/>
        <a:defRPr sz="24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2FF6B44-E635-437D-B59A-E72155DEE4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2274DBB-51DC-45B2-BF59-F4390190F6D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E9F9112-2751-41AF-9281-0D2CC62E8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 noProof="1" dirty="0">
                <a:cs typeface="+mn-ea"/>
              </a:defRPr>
            </a:lvl1pPr>
          </a:lstStyle>
          <a:p>
            <a:fld id="{BB962C8B-B14F-4D97-AF65-F5344CB8AC3E}" type="datetime1">
              <a:rPr lang="zh-CN" altLang="en-US"/>
              <a:pPr/>
              <a:t>2024/09/09</a:t>
            </a:fld>
            <a:endParaRPr lang="zh-CN" altLang="en-US">
              <a:cs typeface="+mn-cs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D0B325C-0412-4912-95BF-B03E0C1E3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 noProof="1" dirty="0"/>
            </a:lvl1pPr>
          </a:lstStyle>
          <a:p>
            <a:endParaRPr lang="en-US" altLang="x-none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A47EFC2-3493-4B5D-ADEE-4F5541A0A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EFA9339-C95D-4753-8778-D7D0632B132A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1" name="图片 1030" descr="03">
            <a:extLst>
              <a:ext uri="{FF2B5EF4-FFF2-40B4-BE49-F238E27FC236}">
                <a16:creationId xmlns:a16="http://schemas.microsoft.com/office/drawing/2014/main" id="{D1722124-4153-420A-A0FB-20FB067B3E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8925" y="-212725"/>
            <a:ext cx="9752013" cy="731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28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6" r:id="rId1"/>
    <p:sldLayoutId id="2147484407" r:id="rId2"/>
    <p:sldLayoutId id="2147484408" r:id="rId3"/>
    <p:sldLayoutId id="2147484409" r:id="rId4"/>
    <p:sldLayoutId id="2147484410" r:id="rId5"/>
    <p:sldLayoutId id="2147484411" r:id="rId6"/>
    <p:sldLayoutId id="2147484412" r:id="rId7"/>
    <p:sldLayoutId id="2147484413" r:id="rId8"/>
    <p:sldLayoutId id="2147484414" r:id="rId9"/>
    <p:sldLayoutId id="2147484415" r:id="rId10"/>
    <p:sldLayoutId id="2147484416" r:id="rId11"/>
    <p:sldLayoutId id="214748441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Relationship Id="rId4" Type="http://schemas.openxmlformats.org/officeDocument/2006/relationships/hyperlink" Target="mailto:huangqy89@mail.sysu.edu.c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uangqy89.github.io/cn-2024/experiments/" TargetMode="Externa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1" name="Text Box 3"/>
          <p:cNvSpPr txBox="1">
            <a:spLocks noChangeArrowheads="1"/>
          </p:cNvSpPr>
          <p:nvPr/>
        </p:nvSpPr>
        <p:spPr bwMode="auto">
          <a:xfrm>
            <a:off x="342902" y="1876950"/>
            <a:ext cx="8640762" cy="11982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35000"/>
              </a:lnSpc>
              <a:buFont typeface="Wingdings" pitchFamily="2" charset="2"/>
              <a:buNone/>
              <a:defRPr/>
            </a:pPr>
            <a:r>
              <a:rPr kumimoji="1" lang="zh-CN" altLang="en-US" sz="5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计算机网络实验</a:t>
            </a:r>
          </a:p>
        </p:txBody>
      </p:sp>
      <p:sp>
        <p:nvSpPr>
          <p:cNvPr id="1051652" name="Text Box 4"/>
          <p:cNvSpPr txBox="1">
            <a:spLocks noChangeArrowheads="1"/>
          </p:cNvSpPr>
          <p:nvPr/>
        </p:nvSpPr>
        <p:spPr bwMode="auto">
          <a:xfrm>
            <a:off x="617538" y="3863975"/>
            <a:ext cx="7991475" cy="191879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35000"/>
              </a:lnSpc>
              <a:defRPr/>
            </a:pP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计算机学院</a:t>
            </a:r>
            <a:endParaRPr lang="en-US" altLang="zh-CN" sz="32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35000"/>
              </a:lnSpc>
              <a:defRPr/>
            </a:pPr>
            <a:r>
              <a:rPr kumimoji="1"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黄倩怡</a:t>
            </a:r>
          </a:p>
          <a:p>
            <a:pPr algn="ctr">
              <a:lnSpc>
                <a:spcPct val="135000"/>
              </a:lnSpc>
              <a:defRPr/>
            </a:pPr>
            <a:r>
              <a:rPr kumimoji="1" lang="zh-CN" altLang="zh-CN" sz="28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20</a:t>
            </a:r>
            <a:r>
              <a:rPr kumimoji="1" lang="en-US" altLang="zh-CN" sz="28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24-2025</a:t>
            </a:r>
            <a:r>
              <a:rPr kumimoji="1" lang="zh-CN" altLang="en-US" sz="28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学年第一学期</a:t>
            </a:r>
            <a:endParaRPr kumimoji="1" lang="zh-CN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84993">
            <a:extLst>
              <a:ext uri="{FF2B5EF4-FFF2-40B4-BE49-F238E27FC236}">
                <a16:creationId xmlns:a16="http://schemas.microsoft.com/office/drawing/2014/main" id="{141B228B-5792-4A33-8D55-475AD1B5B3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</a:rPr>
              <a:t>实验截图例</a:t>
            </a:r>
          </a:p>
        </p:txBody>
      </p:sp>
      <p:sp>
        <p:nvSpPr>
          <p:cNvPr id="86018" name="文本占位符 84994">
            <a:extLst>
              <a:ext uri="{FF2B5EF4-FFF2-40B4-BE49-F238E27FC236}">
                <a16:creationId xmlns:a16="http://schemas.microsoft.com/office/drawing/2014/main" id="{E57434A3-041C-4C5A-8D2B-B5127CF8A5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实验过程的截图 </a:t>
            </a:r>
          </a:p>
        </p:txBody>
      </p:sp>
      <p:pic>
        <p:nvPicPr>
          <p:cNvPr id="86019" name="图片 84995">
            <a:extLst>
              <a:ext uri="{FF2B5EF4-FFF2-40B4-BE49-F238E27FC236}">
                <a16:creationId xmlns:a16="http://schemas.microsoft.com/office/drawing/2014/main" id="{193C4220-3F01-4D29-A7EA-EA9A59653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420938"/>
            <a:ext cx="7218362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0" name="灯片编号占位符 1">
            <a:extLst>
              <a:ext uri="{FF2B5EF4-FFF2-40B4-BE49-F238E27FC236}">
                <a16:creationId xmlns:a16="http://schemas.microsoft.com/office/drawing/2014/main" id="{FBEFAAA5-0C92-44E5-A6D9-687A89303D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72041ADC-4907-467E-A1B7-9BA6A5A3EA7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标题 1">
            <a:extLst>
              <a:ext uri="{FF2B5EF4-FFF2-40B4-BE49-F238E27FC236}">
                <a16:creationId xmlns:a16="http://schemas.microsoft.com/office/drawing/2014/main" id="{B05A1F1B-8050-4379-9514-E4726BE48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sym typeface="Arial" panose="020B0604020202020204" pitchFamily="34" charset="0"/>
              </a:rPr>
              <a:t>实验截图例</a:t>
            </a:r>
            <a:endParaRPr lang="zh-CN" altLang="en-US"/>
          </a:p>
        </p:txBody>
      </p:sp>
      <p:sp>
        <p:nvSpPr>
          <p:cNvPr id="87042" name="灯片编号占位符 3">
            <a:extLst>
              <a:ext uri="{FF2B5EF4-FFF2-40B4-BE49-F238E27FC236}">
                <a16:creationId xmlns:a16="http://schemas.microsoft.com/office/drawing/2014/main" id="{0E4790A3-E2BA-4758-8B78-2129342F4D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6A26522F-CDB8-4D9D-9EEF-F088F7D7220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7043" name="图片 118">
            <a:extLst>
              <a:ext uri="{FF2B5EF4-FFF2-40B4-BE49-F238E27FC236}">
                <a16:creationId xmlns:a16="http://schemas.microsoft.com/office/drawing/2014/main" id="{251F1850-B1B6-450C-9F06-27897D73E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1589088"/>
            <a:ext cx="713105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297180" y="492073"/>
            <a:ext cx="8229600" cy="1143000"/>
          </a:xfrm>
        </p:spPr>
        <p:txBody>
          <a:bodyPr/>
          <a:lstStyle/>
          <a:p>
            <a:r>
              <a:rPr kumimoji="1" lang="zh-CN" altLang="en-US" sz="5400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+mn-cs"/>
              </a:rPr>
              <a:t>三、课程评分</a:t>
            </a:r>
          </a:p>
        </p:txBody>
      </p:sp>
      <p:sp>
        <p:nvSpPr>
          <p:cNvPr id="13315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58140" y="240792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002060"/>
                </a:solidFill>
              </a:rPr>
              <a:t>课程评分规则：</a:t>
            </a:r>
            <a:endParaRPr lang="en-US" altLang="zh-CN" sz="2800" dirty="0">
              <a:solidFill>
                <a:srgbClr val="002060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800" dirty="0">
                <a:solidFill>
                  <a:srgbClr val="002060"/>
                </a:solidFill>
              </a:rPr>
              <a:t>平时：占比</a:t>
            </a:r>
            <a:r>
              <a:rPr lang="en-US" altLang="zh-CN" sz="2800" dirty="0">
                <a:solidFill>
                  <a:srgbClr val="C00000"/>
                </a:solidFill>
              </a:rPr>
              <a:t>40%</a:t>
            </a:r>
            <a:r>
              <a:rPr lang="en-US" altLang="zh-CN" sz="2800" dirty="0">
                <a:solidFill>
                  <a:srgbClr val="002060"/>
                </a:solidFill>
              </a:rPr>
              <a:t> </a:t>
            </a:r>
          </a:p>
          <a:p>
            <a:pPr lvl="1">
              <a:lnSpc>
                <a:spcPct val="125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个人完成：独立评分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lvl="1">
              <a:lnSpc>
                <a:spcPct val="125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小组完成：小组评分</a:t>
            </a:r>
            <a:r>
              <a:rPr lang="en-US" altLang="zh-CN" sz="2400" dirty="0">
                <a:solidFill>
                  <a:srgbClr val="002060"/>
                </a:solidFill>
              </a:rPr>
              <a:t>+</a:t>
            </a:r>
            <a:r>
              <a:rPr lang="zh-CN" altLang="en-US" sz="2400" dirty="0">
                <a:solidFill>
                  <a:srgbClr val="002060"/>
                </a:solidFill>
              </a:rPr>
              <a:t>个人评分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lvl="2">
              <a:lnSpc>
                <a:spcPct val="125000"/>
              </a:lnSpc>
            </a:pPr>
            <a:r>
              <a:rPr lang="zh-CN" altLang="en-US" sz="2000" dirty="0">
                <a:solidFill>
                  <a:srgbClr val="002060"/>
                </a:solidFill>
              </a:rPr>
              <a:t>实验报告中明确各成员完成部分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800" dirty="0">
                <a:solidFill>
                  <a:srgbClr val="002060"/>
                </a:solidFill>
              </a:rPr>
              <a:t>期末考试实际操作：共</a:t>
            </a:r>
            <a:r>
              <a:rPr lang="en-US" altLang="zh-CN" sz="2800" dirty="0">
                <a:solidFill>
                  <a:srgbClr val="C00000"/>
                </a:solidFill>
              </a:rPr>
              <a:t>60%</a:t>
            </a:r>
            <a:r>
              <a:rPr lang="en-US" altLang="zh-CN" sz="2800" dirty="0">
                <a:solidFill>
                  <a:srgbClr val="002060"/>
                </a:solidFill>
              </a:rPr>
              <a:t> </a:t>
            </a:r>
            <a:r>
              <a:rPr lang="zh-CN" altLang="en-US" sz="2800" dirty="0">
                <a:solidFill>
                  <a:srgbClr val="002060"/>
                </a:solidFill>
              </a:rPr>
              <a:t>（第</a:t>
            </a:r>
            <a:r>
              <a:rPr lang="en-US" altLang="zh-CN" sz="2800" dirty="0">
                <a:solidFill>
                  <a:srgbClr val="002060"/>
                </a:solidFill>
              </a:rPr>
              <a:t>17</a:t>
            </a:r>
            <a:r>
              <a:rPr lang="zh-CN" altLang="en-US" sz="2800" dirty="0">
                <a:solidFill>
                  <a:srgbClr val="002060"/>
                </a:solidFill>
              </a:rPr>
              <a:t>周）；</a:t>
            </a:r>
            <a:endParaRPr lang="en-US" altLang="zh-CN" sz="2800" dirty="0">
              <a:solidFill>
                <a:srgbClr val="002060"/>
              </a:solidFill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B6FFD8-13AD-4991-8242-EEF8CEC9801D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979B9EF-568C-4043-B382-777FCC45A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76" y="1847481"/>
            <a:ext cx="7879274" cy="63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600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课程考核方式</a:t>
            </a:r>
            <a:r>
              <a:rPr lang="en-US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围绕</a:t>
            </a:r>
            <a:r>
              <a:rPr lang="en-US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教学大纲</a:t>
            </a:r>
            <a:r>
              <a:rPr lang="en-US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制定</a:t>
            </a:r>
          </a:p>
        </p:txBody>
      </p:sp>
    </p:spTree>
    <p:extLst>
      <p:ext uri="{BB962C8B-B14F-4D97-AF65-F5344CB8AC3E}">
        <p14:creationId xmlns:p14="http://schemas.microsoft.com/office/powerpoint/2010/main" val="272935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DA5E0EA-7439-4A95-82B6-194C9ED8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4F9D6-8F5B-41A8-92BF-E9F69D037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实验报告评分标准：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685800"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A+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：完成实验要求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按时提交实验报告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附加工作量（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实现了新功能、解决实际问题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  <a:p>
            <a:pPr marL="685800"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：完成实验要求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按时提交实验报告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685800"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：未按时提交实验报告或实验报告有缺项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685800"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：未完成实验或未提交实验报告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5574DB-A1D6-4993-9C41-350B8DA5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9D2DE8-3683-4B97-BA12-CBF361AC5626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805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40236-E914-4A5A-81C8-F98B40C28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3569"/>
            <a:ext cx="8229600" cy="1143000"/>
          </a:xfrm>
        </p:spPr>
        <p:txBody>
          <a:bodyPr/>
          <a:lstStyle/>
          <a:p>
            <a:r>
              <a:rPr kumimoji="1" lang="zh-CN" altLang="en-US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+mn-cs"/>
              </a:rPr>
              <a:t>实验室课堂要求</a:t>
            </a:r>
          </a:p>
        </p:txBody>
      </p:sp>
      <p:sp>
        <p:nvSpPr>
          <p:cNvPr id="5124" name="Rectangle 14">
            <a:extLst>
              <a:ext uri="{FF2B5EF4-FFF2-40B4-BE49-F238E27FC236}">
                <a16:creationId xmlns:a16="http://schemas.microsoft.com/office/drawing/2014/main" id="{51DD629C-D439-4C16-8B85-C352B82FA5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</p:spPr>
        <p:txBody>
          <a:bodyPr/>
          <a:lstStyle/>
          <a:p>
            <a:pPr indent="0" algn="just">
              <a:buFontTx/>
              <a:buNone/>
              <a:defRPr/>
            </a:pPr>
            <a:endParaRPr lang="en-US" altLang="zh-CN" sz="2000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0427296-CA43-487E-A664-8138DB167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12938"/>
            <a:ext cx="8221561" cy="4213225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8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aramond" panose="02020404030301010803" pitchFamily="18" charset="0"/>
              <a:buChar char="−"/>
              <a:defRPr sz="24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aramond" panose="02020404030301010803" pitchFamily="18" charset="0"/>
              <a:buChar char="−"/>
              <a:defRPr sz="16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16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304"/>
              </a:spcBef>
              <a:buFontTx/>
              <a:buAutoNum type="arabicPeriod"/>
              <a:defRPr/>
            </a:pPr>
            <a:r>
              <a:rPr lang="zh-CN" altLang="en-US" b="0" kern="100" dirty="0">
                <a:latin typeface="黑体" panose="02010609060101010101" pitchFamily="49" charset="-122"/>
                <a:ea typeface="黑体" panose="02010609060101010101" pitchFamily="49" charset="-122"/>
              </a:rPr>
              <a:t>爱惜实验设备，不要暴力插拔连线；</a:t>
            </a:r>
            <a:endParaRPr lang="en-US" altLang="zh-CN" b="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ts val="1304"/>
              </a:spcBef>
              <a:buFontTx/>
              <a:buAutoNum type="arabicPeriod"/>
              <a:defRPr/>
            </a:pPr>
            <a:endParaRPr lang="en-US" altLang="zh-CN" b="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ts val="1304"/>
              </a:spcBef>
              <a:buFontTx/>
              <a:buAutoNum type="arabicPeriod"/>
              <a:defRPr/>
            </a:pPr>
            <a:r>
              <a:rPr lang="zh-CN" altLang="en-US" b="0" kern="100" dirty="0">
                <a:latin typeface="黑体" panose="02010609060101010101" pitchFamily="49" charset="-122"/>
                <a:ea typeface="黑体" panose="02010609060101010101" pitchFamily="49" charset="-122"/>
              </a:rPr>
              <a:t>离开实验室之前，需要将实验台上收拾整齐，关闭实验室电脑和机柜电源；</a:t>
            </a:r>
            <a:endParaRPr lang="en-US" altLang="zh-CN" b="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ts val="1304"/>
              </a:spcBef>
              <a:buFontTx/>
              <a:buAutoNum type="arabicPeriod"/>
              <a:defRPr/>
            </a:pPr>
            <a:endParaRPr lang="en-US" altLang="zh-CN" b="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ts val="1304"/>
              </a:spcBef>
              <a:buFontTx/>
              <a:buAutoNum type="arabicPeriod"/>
              <a:defRPr/>
            </a:pPr>
            <a:r>
              <a:rPr lang="zh-CN" altLang="en-US" b="0" kern="100" dirty="0">
                <a:latin typeface="黑体" panose="02010609060101010101" pitchFamily="49" charset="-122"/>
                <a:ea typeface="黑体" panose="02010609060101010101" pitchFamily="49" charset="-122"/>
              </a:rPr>
              <a:t>最后一个离开实验室时关闭电灯和空调。</a:t>
            </a:r>
          </a:p>
        </p:txBody>
      </p:sp>
    </p:spTree>
    <p:extLst>
      <p:ext uri="{BB962C8B-B14F-4D97-AF65-F5344CB8AC3E}">
        <p14:creationId xmlns:p14="http://schemas.microsoft.com/office/powerpoint/2010/main" val="3063926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0" name="Text Box 2"/>
          <p:cNvSpPr txBox="1">
            <a:spLocks noChangeArrowheads="1"/>
          </p:cNvSpPr>
          <p:nvPr/>
        </p:nvSpPr>
        <p:spPr bwMode="auto">
          <a:xfrm>
            <a:off x="1543844" y="1313180"/>
            <a:ext cx="6119812" cy="18288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kumimoji="1" lang="zh-CN" altLang="en-US" sz="120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彩云" pitchFamily="2" charset="-122"/>
                <a:ea typeface="华文彩云" pitchFamily="2" charset="-122"/>
              </a:rPr>
              <a:t>谢  谢！</a:t>
            </a: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 anchor="ctr"/>
          <a:lstStyle/>
          <a:p>
            <a:fld id="{520EDDB9-1FB7-4669-BA99-D914B01342A4}" type="slidenum">
              <a:rPr lang="zh-CN" altLang="en-GB" sz="1200" smtClean="0">
                <a:solidFill>
                  <a:srgbClr val="40458C"/>
                </a:solidFill>
              </a:rPr>
              <a:pPr/>
              <a:t>15</a:t>
            </a:fld>
            <a:endParaRPr lang="en-GB" altLang="zh-CN" sz="1200">
              <a:solidFill>
                <a:srgbClr val="40458C"/>
              </a:solidFill>
            </a:endParaRPr>
          </a:p>
        </p:txBody>
      </p:sp>
      <p:sp>
        <p:nvSpPr>
          <p:cNvPr id="4" name="内容占位符 5"/>
          <p:cNvSpPr txBox="1">
            <a:spLocks/>
          </p:cNvSpPr>
          <p:nvPr/>
        </p:nvSpPr>
        <p:spPr>
          <a:xfrm>
            <a:off x="898525" y="3249613"/>
            <a:ext cx="7410450" cy="3243262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zh-CN" altLang="en-US" sz="32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联系信息：</a:t>
            </a:r>
            <a:endParaRPr lang="en-US" altLang="zh-CN" sz="3200" b="0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超算中心</a:t>
            </a:r>
            <a:r>
              <a:rPr lang="en-US" altLang="zh-CN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529F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en-US" altLang="zh-CN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Email: </a:t>
            </a:r>
            <a:r>
              <a:rPr lang="en-US" altLang="zh-CN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hlinkClick r:id="rId4"/>
              </a:rPr>
              <a:t>huangqy89@mail.sysu.edu.cn</a:t>
            </a:r>
            <a:endParaRPr lang="en-US" altLang="zh-CN" sz="2400" b="0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企业微信</a:t>
            </a:r>
            <a:endParaRPr lang="en-US" altLang="zh-CN" sz="2400" b="0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Arial" pitchFamily="34" charset="0"/>
              <a:buNone/>
              <a:defRPr/>
            </a:pPr>
            <a:r>
              <a:rPr lang="en-US" altLang="zh-CN" sz="18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2400" b="0" u="sng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3">
            <a:extLst>
              <a:ext uri="{FF2B5EF4-FFF2-40B4-BE49-F238E27FC236}">
                <a16:creationId xmlns:a16="http://schemas.microsoft.com/office/drawing/2014/main" id="{C0175F07-65F1-41A6-B8EB-7B4823B028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0" dirty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F8362DE3-9AC5-4570-A7A1-EBE275A7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3047F06-F6AD-47B9-B043-BB2C393C5815}" type="slidenum">
              <a:rPr lang="zh-CN" altLang="en-GB" smtClean="0"/>
              <a:pPr/>
              <a:t>2</a:t>
            </a:fld>
            <a:endParaRPr lang="en-GB" altLang="zh-CN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F2C1EF9-1FB5-42D9-A9AD-7C0C31DB6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746" y="1895475"/>
            <a:ext cx="860425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4675" indent="-609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3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课程名称：</a:t>
            </a:r>
            <a:r>
              <a:rPr lang="zh-CN" altLang="en-US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计算机网络实验</a:t>
            </a:r>
            <a:endParaRPr lang="en-US" altLang="zh-CN" sz="3000" b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3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课程种类： </a:t>
            </a:r>
            <a:r>
              <a:rPr lang="zh-CN" altLang="en-US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专必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3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 时 数： </a:t>
            </a:r>
            <a:r>
              <a:rPr lang="en-US" altLang="zh-CN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36</a:t>
            </a:r>
            <a:r>
              <a:rPr lang="zh-CN" altLang="en-US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学时（</a:t>
            </a:r>
            <a:r>
              <a:rPr lang="en-US" altLang="zh-CN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</a:t>
            </a:r>
            <a:r>
              <a:rPr lang="en-US" altLang="zh-CN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*17</a:t>
            </a:r>
            <a:r>
              <a:rPr lang="zh-CN" altLang="en-US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周）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3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    分： </a:t>
            </a:r>
            <a:r>
              <a:rPr lang="en-US" altLang="zh-CN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</a:t>
            </a:r>
            <a:r>
              <a:rPr lang="zh-CN" altLang="en-US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学分</a:t>
            </a:r>
            <a:endParaRPr lang="en-US" altLang="zh-CN" sz="3000" b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3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上课地点： </a:t>
            </a:r>
            <a:r>
              <a:rPr lang="zh-CN" altLang="en-US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实验中心大楼</a:t>
            </a:r>
            <a:r>
              <a:rPr lang="en-US" altLang="zh-CN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D502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3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课程定位：</a:t>
            </a:r>
            <a:r>
              <a:rPr lang="zh-CN" altLang="en-US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巩固理论知识，增长实践经验！</a:t>
            </a:r>
            <a:endParaRPr lang="en-US" altLang="zh-CN" sz="3000" b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4" name="Rectangle 13">
            <a:extLst>
              <a:ext uri="{FF2B5EF4-FFF2-40B4-BE49-F238E27FC236}">
                <a16:creationId xmlns:a16="http://schemas.microsoft.com/office/drawing/2014/main" id="{C887DE96-BCC3-4E07-986F-13EF29161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346" y="640557"/>
            <a:ext cx="644130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SzPct val="100000"/>
            </a:pPr>
            <a:r>
              <a:rPr kumimoji="1" lang="zh-CN" altLang="ru-RU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一、课程介绍</a:t>
            </a:r>
            <a:r>
              <a:rPr kumimoji="1" lang="en-US" altLang="zh-CN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-</a:t>
            </a:r>
            <a:r>
              <a:rPr kumimoji="1" lang="zh-CN" altLang="en-US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概要</a:t>
            </a:r>
            <a:endParaRPr kumimoji="1" lang="zh-CN" altLang="ru-RU" sz="5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4">
            <a:extLst>
              <a:ext uri="{FF2B5EF4-FFF2-40B4-BE49-F238E27FC236}">
                <a16:creationId xmlns:a16="http://schemas.microsoft.com/office/drawing/2014/main" id="{9D7BD41D-2F12-47C2-8F99-6F3AA067EE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</p:spPr>
        <p:txBody>
          <a:bodyPr/>
          <a:lstStyle/>
          <a:p>
            <a:pPr indent="0" algn="just">
              <a:buFontTx/>
              <a:buNone/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课程内容：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 algn="just">
              <a:buFontTx/>
              <a:buNone/>
              <a:defRPr/>
            </a:pPr>
            <a:endParaRPr lang="en-US" altLang="zh-CN" sz="200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</p:txBody>
      </p:sp>
      <p:sp>
        <p:nvSpPr>
          <p:cNvPr id="6146" name="页脚占位符 2">
            <a:extLst>
              <a:ext uri="{FF2B5EF4-FFF2-40B4-BE49-F238E27FC236}">
                <a16:creationId xmlns:a16="http://schemas.microsoft.com/office/drawing/2014/main" id="{E420B078-C400-4391-B022-E7B57B02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F56FFF2F-6A05-4693-876E-1076A55E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3047F06-F6AD-47B9-B043-BB2C393C5815}" type="slidenum">
              <a:rPr lang="zh-CN" altLang="en-GB" smtClean="0"/>
              <a:pPr/>
              <a:t>3</a:t>
            </a:fld>
            <a:endParaRPr lang="en-GB" altLang="zh-CN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C045EB77-54D1-46FF-809E-8F9ACD5E2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73214"/>
            <a:ext cx="7885471" cy="5114925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8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aramond" panose="02020404030301010803" pitchFamily="18" charset="0"/>
              <a:buChar char="−"/>
              <a:defRPr sz="24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aramond" panose="02020404030301010803" pitchFamily="18" charset="0"/>
              <a:buChar char="−"/>
              <a:defRPr sz="16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16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>
              <a:buFontTx/>
              <a:buNone/>
              <a:defRPr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 algn="just">
              <a:lnSpc>
                <a:spcPct val="150000"/>
              </a:lnSpc>
              <a:buFontTx/>
              <a:buNone/>
              <a:defRPr/>
            </a:pPr>
            <a:r>
              <a:rPr lang="zh-CN" altLang="en-US" sz="2000" b="0" kern="100" dirty="0">
                <a:latin typeface="黑体" panose="02010609060101010101" pitchFamily="49" charset="-122"/>
                <a:ea typeface="黑体" panose="02010609060101010101" pitchFamily="49" charset="-122"/>
              </a:rPr>
              <a:t>本课程是与“计算机网络”理论课相配合的实验课程。本课程通过实验内容设计、教师在课上的讲解、演示和指导、</a:t>
            </a:r>
            <a:r>
              <a:rPr lang="zh-CN" altLang="en-US" sz="2000" b="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学生在某些实验开始前必须查阅相关文献资料、在实验过程中展开讨论等设置，最终由学生自己动手完成实验。</a:t>
            </a:r>
            <a:r>
              <a:rPr lang="zh-CN" altLang="en-US" sz="2000" b="0" kern="100" dirty="0">
                <a:latin typeface="黑体" panose="02010609060101010101" pitchFamily="49" charset="-122"/>
                <a:ea typeface="黑体" panose="02010609060101010101" pitchFamily="49" charset="-122"/>
              </a:rPr>
              <a:t>通过修读本课程，学生可以掌握计算机网络实操技术，进一步巩固和深化计算机网络的理论知识，增强自身的动手能力、理论联系实际的能力、综合设计和创新能力、独立分析和解决问题的能力，训练计算机网络的基本技能，提高计算机网络工程素质。</a:t>
            </a:r>
            <a:endParaRPr lang="zh-CN" altLang="zh-CN" sz="2000" b="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9" name="Rectangle 13">
            <a:extLst>
              <a:ext uri="{FF2B5EF4-FFF2-40B4-BE49-F238E27FC236}">
                <a16:creationId xmlns:a16="http://schemas.microsoft.com/office/drawing/2014/main" id="{06FFF929-A8FC-4E3A-9EE2-B6638252D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" y="594837"/>
            <a:ext cx="86614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SzPct val="100000"/>
            </a:pPr>
            <a:r>
              <a:rPr kumimoji="1" lang="zh-CN" altLang="ru-RU" sz="48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一、课程介绍</a:t>
            </a:r>
            <a:r>
              <a:rPr kumimoji="1" lang="en-US" altLang="zh-CN" sz="48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-</a:t>
            </a:r>
            <a:r>
              <a:rPr kumimoji="1" lang="zh-CN" altLang="en-US" sz="40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引用自</a:t>
            </a:r>
            <a:r>
              <a:rPr kumimoji="1" lang="en-US" altLang="zh-CN" sz="40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《</a:t>
            </a:r>
            <a:r>
              <a:rPr kumimoji="1" lang="zh-CN" altLang="en-US" sz="40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教学大纲</a:t>
            </a:r>
            <a:r>
              <a:rPr kumimoji="1" lang="en-US" altLang="zh-CN" sz="40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》</a:t>
            </a:r>
            <a:endParaRPr kumimoji="1" lang="zh-CN" altLang="ru-RU" sz="5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4">
            <a:extLst>
              <a:ext uri="{FF2B5EF4-FFF2-40B4-BE49-F238E27FC236}">
                <a16:creationId xmlns:a16="http://schemas.microsoft.com/office/drawing/2014/main" id="{51DD629C-D439-4C16-8B85-C352B82FA52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indent="0" algn="just">
              <a:buFontTx/>
              <a:buNone/>
              <a:defRPr/>
            </a:pPr>
            <a:r>
              <a:rPr lang="zh-CN" altLang="en-US" b="1" dirty="0"/>
              <a:t>实验教材：</a:t>
            </a:r>
            <a:endParaRPr lang="en-US" altLang="zh-CN" b="1" dirty="0"/>
          </a:p>
          <a:p>
            <a:pPr indent="0" algn="just">
              <a:buFontTx/>
              <a:buNone/>
              <a:defRPr/>
            </a:pPr>
            <a:endParaRPr lang="en-US" altLang="zh-CN" sz="2000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</p:txBody>
      </p:sp>
      <p:sp>
        <p:nvSpPr>
          <p:cNvPr id="7172" name="Rectangle 13">
            <a:extLst>
              <a:ext uri="{FF2B5EF4-FFF2-40B4-BE49-F238E27FC236}">
                <a16:creationId xmlns:a16="http://schemas.microsoft.com/office/drawing/2014/main" id="{53EE43B1-851C-438D-AEF3-88FB18730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9468" y="528638"/>
            <a:ext cx="49450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SzPct val="100000"/>
            </a:pPr>
            <a:r>
              <a:rPr kumimoji="1" lang="zh-CN" altLang="ru-RU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一、课程介绍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457A51-E5DC-4B78-AB81-D839D884C9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108" y="2934500"/>
            <a:ext cx="2440824" cy="350843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CA8611B-E6A8-42C1-BF26-2BAD00A0B8C6}"/>
              </a:ext>
            </a:extLst>
          </p:cNvPr>
          <p:cNvSpPr txBox="1"/>
          <p:nvPr/>
        </p:nvSpPr>
        <p:spPr>
          <a:xfrm>
            <a:off x="753221" y="2252301"/>
            <a:ext cx="72960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</a:rPr>
              <a:t>《</a:t>
            </a:r>
            <a:r>
              <a:rPr lang="zh-CN" altLang="en-US" sz="2400" dirty="0">
                <a:latin typeface="Times New Roman" panose="02020603050405020304" pitchFamily="18" charset="0"/>
              </a:rPr>
              <a:t>计算机网络实验教程（第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版）</a:t>
            </a:r>
            <a:r>
              <a:rPr lang="en-US" altLang="zh-CN" sz="2400" dirty="0">
                <a:latin typeface="Times New Roman" panose="02020603050405020304" pitchFamily="18" charset="0"/>
              </a:rPr>
              <a:t>》</a:t>
            </a:r>
            <a:r>
              <a:rPr lang="zh-CN" altLang="en-US" sz="2400" dirty="0">
                <a:latin typeface="Times New Roman" panose="02020603050405020304" pitchFamily="18" charset="0"/>
              </a:rPr>
              <a:t>，王盛邦编著，清华大学出版社，</a:t>
            </a:r>
            <a:r>
              <a:rPr lang="en-US" altLang="zh-CN" sz="2400" dirty="0">
                <a:latin typeface="Times New Roman" panose="02020603050405020304" pitchFamily="18" charset="0"/>
              </a:rPr>
              <a:t>2017</a:t>
            </a:r>
            <a:r>
              <a:rPr lang="zh-CN" altLang="en-US" sz="2400" dirty="0">
                <a:latin typeface="Times New Roman" panose="02020603050405020304" pitchFamily="18" charset="0"/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167473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62C60C1-5DAB-4A46-9C81-7BD6502A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884AFD-B754-42DB-90E2-156967AE7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课程网站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https://huangqy89.github.io/cn-2024/experiments/</a:t>
            </a:r>
            <a:endParaRPr lang="en-US" altLang="zh-CN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实验教材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实验安排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报告模板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9B7563A-3593-406E-AC91-C80861BF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02A2A-6DB3-4403-9570-03352F0E6CA5}" type="slidenum">
              <a:rPr lang="zh-CN" altLang="en-GB" smtClean="0"/>
              <a:pPr>
                <a:defRPr/>
              </a:pPr>
              <a:t>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01436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3">
            <a:extLst>
              <a:ext uri="{FF2B5EF4-FFF2-40B4-BE49-F238E27FC236}">
                <a16:creationId xmlns:a16="http://schemas.microsoft.com/office/drawing/2014/main" id="{D1EE4C6B-3F9D-4A27-9383-2AF7AE28F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030" y="778510"/>
            <a:ext cx="65468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SzPct val="100000"/>
            </a:pPr>
            <a:r>
              <a:rPr kumimoji="1" lang="zh-CN" altLang="en-US" sz="48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二</a:t>
            </a:r>
            <a:r>
              <a:rPr kumimoji="1" lang="zh-CN" altLang="ru-RU" sz="48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、</a:t>
            </a:r>
            <a:r>
              <a:rPr kumimoji="1" lang="zh-CN" altLang="en-US" sz="48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教学计划与分组</a:t>
            </a:r>
            <a:endParaRPr kumimoji="1" lang="zh-CN" altLang="ru-RU" sz="48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AAD06937-07A1-4347-88EA-92361D9CA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558" y="1482090"/>
            <a:ext cx="8729442" cy="463550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8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aramond" panose="02020404030301010803" pitchFamily="18" charset="0"/>
              <a:buChar char="−"/>
              <a:defRPr sz="24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aramond" panose="02020404030301010803" pitchFamily="18" charset="0"/>
              <a:buChar char="−"/>
              <a:defRPr sz="16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16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>
              <a:buFontTx/>
              <a:buNone/>
              <a:defRPr/>
            </a:pPr>
            <a:r>
              <a:rPr lang="zh-CN" altLang="en-US" sz="3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课程教学计划安排：</a:t>
            </a:r>
            <a:endParaRPr lang="en-US" altLang="zh-CN" kern="1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6F11FA-7017-8450-7260-CB31CDE53D45}"/>
              </a:ext>
            </a:extLst>
          </p:cNvPr>
          <p:cNvSpPr txBox="1">
            <a:spLocks/>
          </p:cNvSpPr>
          <p:nvPr/>
        </p:nvSpPr>
        <p:spPr>
          <a:xfrm>
            <a:off x="669543" y="2260248"/>
            <a:ext cx="8601989" cy="5015582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第一周</a:t>
            </a:r>
            <a:r>
              <a:rPr lang="en-US" altLang="zh-CN" sz="2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zh-CN" altLang="en-US" sz="2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第三周：熟悉实验环境，为后续实验做准备</a:t>
            </a:r>
            <a:endParaRPr lang="en-US" altLang="zh-CN" sz="1800" b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2000" b="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1-FTP</a:t>
            </a:r>
            <a:r>
              <a:rPr lang="zh-CN" altLang="en-US" sz="2000" b="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协议分析</a:t>
            </a:r>
            <a:endParaRPr lang="en-US" altLang="zh-CN" sz="2000" b="0" dirty="0">
              <a:solidFill>
                <a:schemeClr val="accent5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2000" b="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zh-CN" altLang="en-US" sz="2000" b="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编程实验</a:t>
            </a:r>
            <a:endParaRPr lang="en-US" altLang="zh-CN" sz="2000" b="0" dirty="0">
              <a:solidFill>
                <a:schemeClr val="accent5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2000" b="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3-VLAN</a:t>
            </a:r>
          </a:p>
          <a:p>
            <a:r>
              <a:rPr lang="zh-CN" altLang="en-US" sz="2000" b="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2000" b="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lang="zh-CN" altLang="en-US" sz="2000" b="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生成树</a:t>
            </a:r>
            <a:endParaRPr lang="en-US" altLang="zh-CN" sz="2000" b="0" dirty="0">
              <a:solidFill>
                <a:schemeClr val="accent5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2000" b="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5-</a:t>
            </a:r>
            <a:r>
              <a:rPr lang="zh-CN" altLang="en-US" sz="2000" b="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链路聚合</a:t>
            </a:r>
            <a:endParaRPr lang="en-US" altLang="zh-CN" sz="2000" b="0" dirty="0">
              <a:solidFill>
                <a:schemeClr val="accent5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实验６</a:t>
            </a:r>
            <a:r>
              <a:rPr lang="en-US" altLang="zh-CN" sz="2000" b="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-Ad-Hoc</a:t>
            </a:r>
            <a:r>
              <a:rPr lang="zh-CN" altLang="en-US" sz="2000" b="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en-US" altLang="zh-CN" sz="2000" b="0" dirty="0">
              <a:solidFill>
                <a:schemeClr val="accent5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2000" b="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7-</a:t>
            </a:r>
            <a:r>
              <a:rPr lang="zh-CN" altLang="en-US" sz="2000" b="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静态路由</a:t>
            </a:r>
            <a:endParaRPr lang="en-US" altLang="zh-CN" sz="2000" b="0" dirty="0">
              <a:solidFill>
                <a:schemeClr val="accent5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2000" b="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8-ACL</a:t>
            </a:r>
          </a:p>
          <a:p>
            <a:r>
              <a:rPr lang="zh-CN" altLang="en-US" sz="2000" b="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2000" b="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9-RIP</a:t>
            </a:r>
          </a:p>
          <a:p>
            <a:r>
              <a:rPr lang="zh-CN" altLang="en-US" sz="2000" b="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2000" b="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10-OSPF</a:t>
            </a:r>
          </a:p>
          <a:p>
            <a:r>
              <a:rPr lang="zh-CN" altLang="en-US" sz="20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第十七周：现场考核；</a:t>
            </a:r>
            <a:endParaRPr lang="en-US" altLang="zh-CN" sz="20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-853440" y="625158"/>
            <a:ext cx="8229600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SzPct val="100000"/>
            </a:pPr>
            <a:r>
              <a:rPr kumimoji="1" lang="zh-CN" altLang="en-US" sz="48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二</a:t>
            </a:r>
            <a:r>
              <a:rPr kumimoji="1" lang="zh-CN" altLang="ru-RU" sz="48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、</a:t>
            </a:r>
            <a:r>
              <a:rPr kumimoji="1" lang="zh-CN" altLang="en-US" sz="48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教学计划与分组</a:t>
            </a:r>
            <a:endParaRPr kumimoji="1" lang="zh-CN" altLang="ru-RU" sz="48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13315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 dirty="0"/>
              <a:t>分组情况：</a:t>
            </a:r>
            <a:endParaRPr lang="en-US" altLang="zh-CN" sz="2800" dirty="0"/>
          </a:p>
          <a:p>
            <a:pPr lvl="1">
              <a:lnSpc>
                <a:spcPct val="130000"/>
              </a:lnSpc>
            </a:pPr>
            <a:r>
              <a:rPr lang="zh-CN" altLang="en-US" sz="2400" dirty="0"/>
              <a:t>编程实验，</a:t>
            </a:r>
            <a:r>
              <a:rPr lang="en-US" altLang="zh-CN" sz="2400" dirty="0"/>
              <a:t>1</a:t>
            </a:r>
            <a:r>
              <a:rPr lang="zh-CN" altLang="en-US" sz="2400" dirty="0"/>
              <a:t>人</a:t>
            </a:r>
            <a:r>
              <a:rPr lang="en-US" altLang="zh-CN" sz="2400" dirty="0"/>
              <a:t>/</a:t>
            </a:r>
            <a:r>
              <a:rPr lang="zh-CN" altLang="en-US" sz="2400" dirty="0"/>
              <a:t>组</a:t>
            </a:r>
            <a:endParaRPr lang="en-US" altLang="zh-CN" sz="2400" dirty="0"/>
          </a:p>
          <a:p>
            <a:pPr lvl="1">
              <a:lnSpc>
                <a:spcPct val="130000"/>
              </a:lnSpc>
            </a:pPr>
            <a:r>
              <a:rPr lang="zh-CN" altLang="en-US" sz="2400" dirty="0"/>
              <a:t>网络实验，</a:t>
            </a:r>
            <a:r>
              <a:rPr lang="en-US" altLang="zh-CN" sz="2400" dirty="0"/>
              <a:t>2~3</a:t>
            </a:r>
            <a:r>
              <a:rPr lang="zh-CN" altLang="en-US" sz="2400" dirty="0"/>
              <a:t>人</a:t>
            </a:r>
            <a:r>
              <a:rPr lang="en-US" altLang="zh-CN" sz="2400" dirty="0"/>
              <a:t>/</a:t>
            </a:r>
            <a:r>
              <a:rPr lang="zh-CN" altLang="en-US" sz="2400" dirty="0"/>
              <a:t>组</a:t>
            </a:r>
            <a:endParaRPr lang="en-US" altLang="zh-CN" sz="2800" dirty="0"/>
          </a:p>
          <a:p>
            <a:pPr>
              <a:lnSpc>
                <a:spcPct val="130000"/>
              </a:lnSpc>
            </a:pPr>
            <a:r>
              <a:rPr lang="zh-CN" altLang="en-US" sz="2800" dirty="0"/>
              <a:t>教学时间：周一</a:t>
            </a:r>
            <a:r>
              <a:rPr lang="en-US" altLang="zh-CN" sz="2800" dirty="0"/>
              <a:t>16:30-18:10</a:t>
            </a:r>
          </a:p>
          <a:p>
            <a:pPr>
              <a:lnSpc>
                <a:spcPct val="130000"/>
              </a:lnSpc>
            </a:pPr>
            <a:r>
              <a:rPr lang="zh-CN" altLang="en-US" sz="2800" dirty="0"/>
              <a:t>实验室开放时间：周一至周日，晚上</a:t>
            </a:r>
            <a:r>
              <a:rPr lang="en-US" altLang="zh-CN" sz="2800" dirty="0"/>
              <a:t>10:00</a:t>
            </a:r>
            <a:r>
              <a:rPr lang="zh-CN" altLang="en-US" sz="2800" dirty="0"/>
              <a:t>前</a:t>
            </a:r>
          </a:p>
          <a:p>
            <a:pPr>
              <a:lnSpc>
                <a:spcPct val="130000"/>
              </a:lnSpc>
            </a:pPr>
            <a:r>
              <a:rPr lang="zh-CN" altLang="en-US" sz="2800" dirty="0"/>
              <a:t>课程助教：</a:t>
            </a:r>
            <a:endParaRPr lang="en-US" altLang="zh-CN" sz="2800" dirty="0"/>
          </a:p>
          <a:p>
            <a:pPr lvl="1">
              <a:lnSpc>
                <a:spcPct val="130000"/>
              </a:lnSpc>
              <a:buClr>
                <a:srgbClr val="40458C"/>
              </a:buClr>
            </a:pPr>
            <a:r>
              <a:rPr lang="zh-CN" altLang="en-US" sz="2400" dirty="0">
                <a:solidFill>
                  <a:srgbClr val="40458C"/>
                </a:solidFill>
              </a:rPr>
              <a:t>戴泳涛，</a:t>
            </a:r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邮箱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daiyt9@mail2.sysu.edu.cn</a:t>
            </a:r>
          </a:p>
          <a:p>
            <a:pPr lvl="1">
              <a:lnSpc>
                <a:spcPct val="130000"/>
              </a:lnSpc>
              <a:buClr>
                <a:srgbClr val="40458C"/>
              </a:buClr>
            </a:pPr>
            <a:r>
              <a:rPr lang="zh-CN" altLang="en-US" sz="2400" dirty="0">
                <a:solidFill>
                  <a:srgbClr val="40458C"/>
                </a:solidFill>
              </a:rPr>
              <a:t>曾谞旺</a:t>
            </a:r>
            <a:r>
              <a:rPr lang="en-US" altLang="zh-CN" sz="2400" dirty="0">
                <a:solidFill>
                  <a:srgbClr val="40458C"/>
                </a:solidFill>
              </a:rPr>
              <a:t>, </a:t>
            </a:r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邮箱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400" dirty="0"/>
              <a:t>zengxw27@mail2.sysu.edu.cn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4">
            <a:extLst>
              <a:ext uri="{FF2B5EF4-FFF2-40B4-BE49-F238E27FC236}">
                <a16:creationId xmlns:a16="http://schemas.microsoft.com/office/drawing/2014/main" id="{51DD629C-D439-4C16-8B85-C352B82FA52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indent="0" algn="just">
              <a:buFontTx/>
              <a:buNone/>
              <a:defRPr/>
            </a:pPr>
            <a:r>
              <a:rPr lang="zh-CN" altLang="en-US" b="1" dirty="0"/>
              <a:t>实验预习及报告要求：</a:t>
            </a:r>
            <a:endParaRPr lang="en-US" altLang="zh-CN" b="1" dirty="0"/>
          </a:p>
          <a:p>
            <a:pPr indent="0" algn="just">
              <a:buFontTx/>
              <a:buNone/>
              <a:defRPr/>
            </a:pPr>
            <a:endParaRPr lang="en-US" altLang="zh-CN" sz="2000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0427296-CA43-487E-A664-8138DB167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917" y="1756568"/>
            <a:ext cx="8271566" cy="4213225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8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aramond" panose="02020404030301010803" pitchFamily="18" charset="0"/>
              <a:buChar char="−"/>
              <a:defRPr sz="24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aramond" panose="02020404030301010803" pitchFamily="18" charset="0"/>
              <a:buChar char="−"/>
              <a:defRPr sz="16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16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>
              <a:spcBef>
                <a:spcPts val="1004"/>
              </a:spcBef>
              <a:buFontTx/>
              <a:buNone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ts val="1004"/>
              </a:spcBef>
              <a:buFontTx/>
              <a:buAutoNum type="arabicPeriod"/>
              <a:defRPr/>
            </a:pPr>
            <a:r>
              <a:rPr lang="zh-CN" altLang="en-US" b="0" kern="100" dirty="0"/>
              <a:t>做实验之前要求先预习</a:t>
            </a:r>
            <a:endParaRPr lang="en-US" altLang="zh-CN" b="0" kern="100" dirty="0"/>
          </a:p>
          <a:p>
            <a:pPr algn="just">
              <a:spcBef>
                <a:spcPts val="1004"/>
              </a:spcBef>
              <a:buFontTx/>
              <a:buAutoNum type="arabicPeriod"/>
              <a:defRPr/>
            </a:pPr>
            <a:r>
              <a:rPr lang="zh-CN" altLang="en-US" b="0" kern="100" dirty="0"/>
              <a:t>在实验过程做好记录：</a:t>
            </a:r>
            <a:endParaRPr lang="en-US" altLang="zh-CN" b="0" kern="100" dirty="0"/>
          </a:p>
          <a:p>
            <a:pPr lvl="1" algn="just">
              <a:spcBef>
                <a:spcPts val="1004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0" kern="100" dirty="0"/>
              <a:t>网络拓扑、网络配置</a:t>
            </a:r>
            <a:endParaRPr lang="en-US" altLang="zh-CN" b="0" kern="100" dirty="0"/>
          </a:p>
          <a:p>
            <a:pPr lvl="1" algn="just">
              <a:spcBef>
                <a:spcPts val="1004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0" kern="100" dirty="0"/>
              <a:t>实验结果（数据、截图）</a:t>
            </a:r>
            <a:endParaRPr lang="en-US" altLang="zh-CN" b="0" kern="100" dirty="0"/>
          </a:p>
          <a:p>
            <a:pPr algn="just">
              <a:spcBef>
                <a:spcPts val="1004"/>
              </a:spcBef>
              <a:buFontTx/>
              <a:buAutoNum type="arabicPeriod"/>
              <a:defRPr/>
            </a:pPr>
            <a:r>
              <a:rPr lang="zh-CN" altLang="en-US" b="0" kern="100" dirty="0"/>
              <a:t>根据模板完成实验报告</a:t>
            </a:r>
            <a:endParaRPr lang="en-US" altLang="zh-CN" b="0" kern="100" dirty="0"/>
          </a:p>
          <a:p>
            <a:pPr>
              <a:spcBef>
                <a:spcPts val="1004"/>
              </a:spcBef>
              <a:buFontTx/>
              <a:buAutoNum type="arabicPeriod"/>
              <a:defRPr/>
            </a:pPr>
            <a:r>
              <a:rPr lang="zh-CN" altLang="en-US" sz="2800" b="0" kern="100" dirty="0">
                <a:solidFill>
                  <a:srgbClr val="FF0000"/>
                </a:solidFill>
              </a:rPr>
              <a:t>每周日前</a:t>
            </a:r>
            <a:r>
              <a:rPr lang="en-US" altLang="zh-CN" sz="2800" b="0" kern="100" dirty="0">
                <a:solidFill>
                  <a:srgbClr val="FF0000"/>
                </a:solidFill>
              </a:rPr>
              <a:t>(</a:t>
            </a:r>
            <a:r>
              <a:rPr lang="zh-CN" altLang="en-US" sz="2800" b="0" kern="100" dirty="0">
                <a:solidFill>
                  <a:srgbClr val="FF0000"/>
                </a:solidFill>
              </a:rPr>
              <a:t>周</a:t>
            </a:r>
            <a:r>
              <a:rPr lang="zh-CN" altLang="en-US" b="0" kern="100" dirty="0">
                <a:solidFill>
                  <a:srgbClr val="FF0000"/>
                </a:solidFill>
              </a:rPr>
              <a:t>日</a:t>
            </a:r>
            <a:r>
              <a:rPr lang="zh-CN" altLang="en-US" sz="2800" b="0" kern="100" dirty="0">
                <a:solidFill>
                  <a:srgbClr val="FF0000"/>
                </a:solidFill>
              </a:rPr>
              <a:t>晚上</a:t>
            </a:r>
            <a:r>
              <a:rPr lang="en-US" altLang="zh-CN" b="0" kern="100" dirty="0">
                <a:solidFill>
                  <a:srgbClr val="FF0000"/>
                </a:solidFill>
              </a:rPr>
              <a:t>24:00</a:t>
            </a:r>
            <a:r>
              <a:rPr lang="en-US" altLang="zh-CN" sz="2800" b="0" kern="100" dirty="0">
                <a:solidFill>
                  <a:srgbClr val="FF0000"/>
                </a:solidFill>
              </a:rPr>
              <a:t>)</a:t>
            </a:r>
            <a:r>
              <a:rPr lang="zh-CN" altLang="en-US" sz="2800" b="0" kern="100" dirty="0"/>
              <a:t>发送至邮箱</a:t>
            </a:r>
            <a:r>
              <a:rPr lang="en-US" altLang="zh-CN" sz="2800" b="0" kern="100" dirty="0"/>
              <a:t>:</a:t>
            </a:r>
          </a:p>
          <a:p>
            <a:pPr marL="0" indent="0">
              <a:spcBef>
                <a:spcPts val="1004"/>
              </a:spcBef>
              <a:buNone/>
              <a:defRPr/>
            </a:pPr>
            <a:r>
              <a:rPr lang="en-US" altLang="zh-CN" sz="2800" b="0" kern="100" dirty="0"/>
              <a:t>    computer-networks@hotmail.com</a:t>
            </a:r>
          </a:p>
          <a:p>
            <a:pPr marL="0" indent="0">
              <a:spcBef>
                <a:spcPts val="1004"/>
              </a:spcBef>
              <a:buNone/>
              <a:defRPr/>
            </a:pPr>
            <a:r>
              <a:rPr lang="zh-CN" altLang="en-US" sz="2800" b="0" kern="100" dirty="0"/>
              <a:t>邮件命名：实验</a:t>
            </a:r>
            <a:r>
              <a:rPr lang="en-US" altLang="zh-CN" sz="2800" b="0" kern="100" dirty="0"/>
              <a:t>3+</a:t>
            </a:r>
            <a:r>
              <a:rPr lang="zh-CN" altLang="en-US" sz="2800" b="0" kern="100" dirty="0"/>
              <a:t>姓名</a:t>
            </a:r>
            <a:r>
              <a:rPr lang="en-US" altLang="zh-CN" sz="2800" b="0" kern="100" dirty="0"/>
              <a:t>+</a:t>
            </a:r>
            <a:r>
              <a:rPr lang="zh-CN" altLang="en-US" sz="2800" b="0" kern="100" dirty="0"/>
              <a:t>学号</a:t>
            </a:r>
            <a:endParaRPr lang="zh-CN" altLang="zh-CN" sz="2800" b="0" kern="100" dirty="0"/>
          </a:p>
        </p:txBody>
      </p:sp>
      <p:sp>
        <p:nvSpPr>
          <p:cNvPr id="7172" name="Rectangle 13">
            <a:extLst>
              <a:ext uri="{FF2B5EF4-FFF2-40B4-BE49-F238E27FC236}">
                <a16:creationId xmlns:a16="http://schemas.microsoft.com/office/drawing/2014/main" id="{53EE43B1-851C-438D-AEF3-88FB18730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530" y="887016"/>
            <a:ext cx="674497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SzPct val="100000"/>
            </a:pPr>
            <a:r>
              <a:rPr kumimoji="1" lang="zh-CN" altLang="en-US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二</a:t>
            </a:r>
            <a:r>
              <a:rPr kumimoji="1" lang="zh-CN" altLang="ru-RU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、</a:t>
            </a:r>
            <a:r>
              <a:rPr kumimoji="1" lang="zh-CN" altLang="en-US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教学计划与分组</a:t>
            </a:r>
            <a:endParaRPr kumimoji="1" lang="zh-CN" altLang="ru-RU" sz="5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817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标题 83969">
            <a:extLst>
              <a:ext uri="{FF2B5EF4-FFF2-40B4-BE49-F238E27FC236}">
                <a16:creationId xmlns:a16="http://schemas.microsoft.com/office/drawing/2014/main" id="{349B9B21-AACD-4F67-8905-5441FF295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实验报告的书写要求</a:t>
            </a:r>
          </a:p>
        </p:txBody>
      </p:sp>
      <p:sp>
        <p:nvSpPr>
          <p:cNvPr id="84994" name="文本占位符 83970">
            <a:extLst>
              <a:ext uri="{FF2B5EF4-FFF2-40B4-BE49-F238E27FC236}">
                <a16:creationId xmlns:a16="http://schemas.microsoft.com/office/drawing/2014/main" id="{2709E1AA-C074-4BEB-AB98-BE494778BC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229600" cy="4525962"/>
          </a:xfrm>
        </p:spPr>
        <p:txBody>
          <a:bodyPr/>
          <a:lstStyle/>
          <a:p>
            <a:r>
              <a:rPr lang="zh-CN" altLang="en-US"/>
              <a:t>对实验过程进行监控</a:t>
            </a:r>
          </a:p>
          <a:p>
            <a:r>
              <a:rPr lang="zh-CN" altLang="en-US"/>
              <a:t>注意实验前后的对比、分析</a:t>
            </a:r>
          </a:p>
          <a:p>
            <a:r>
              <a:rPr lang="zh-CN" altLang="en-US">
                <a:latin typeface="微软雅黑" panose="020B0503020204020204" pitchFamily="34" charset="-122"/>
                <a:sym typeface="Arial" panose="020B0604020202020204" pitchFamily="34" charset="0"/>
              </a:rPr>
              <a:t>实验截图</a:t>
            </a:r>
          </a:p>
          <a:p>
            <a:pPr lvl="1"/>
            <a:r>
              <a:rPr lang="zh-CN" altLang="en-US"/>
              <a:t>当前活动窗口（同时按下Alt+PrScrn键）</a:t>
            </a:r>
          </a:p>
          <a:p>
            <a:pPr lvl="1"/>
            <a:r>
              <a:rPr lang="zh-CN" altLang="en-US"/>
              <a:t>整个屏幕（按下PrScrn键）</a:t>
            </a:r>
          </a:p>
          <a:p>
            <a:pPr lvl="1"/>
            <a:r>
              <a:rPr lang="zh-CN" altLang="en-US"/>
              <a:t>窗口中的任意部分（使用Windows附件中的截图工具）</a:t>
            </a:r>
          </a:p>
          <a:p>
            <a:pPr lvl="1"/>
            <a:r>
              <a:rPr lang="zh-CN" altLang="en-US">
                <a:latin typeface="微软雅黑" panose="020B0503020204020204" pitchFamily="34" charset="-122"/>
                <a:sym typeface="Arial" panose="020B0604020202020204" pitchFamily="34" charset="0"/>
              </a:rPr>
              <a:t>截图加工</a:t>
            </a:r>
            <a:r>
              <a:rPr lang="zh-CN" altLang="en-US">
                <a:sym typeface="Arial" panose="020B0604020202020204" pitchFamily="34" charset="0"/>
              </a:rPr>
              <a:t>（使用Windows附件中的图画工具）</a:t>
            </a:r>
            <a:endParaRPr lang="zh-CN" altLang="en-US"/>
          </a:p>
          <a:p>
            <a:r>
              <a:rPr lang="zh-CN" altLang="en-US"/>
              <a:t>撰写实验报告</a:t>
            </a:r>
          </a:p>
          <a:p>
            <a:endParaRPr lang="zh-CN" altLang="en-US"/>
          </a:p>
        </p:txBody>
      </p:sp>
      <p:sp>
        <p:nvSpPr>
          <p:cNvPr id="84995" name="灯片编号占位符 1">
            <a:extLst>
              <a:ext uri="{FF2B5EF4-FFF2-40B4-BE49-F238E27FC236}">
                <a16:creationId xmlns:a16="http://schemas.microsoft.com/office/drawing/2014/main" id="{50994832-67F9-4556-8D98-02A3EBEBA2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EE4BB790-6FF6-40EB-807A-70F2F13CAC8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None/>
          <a:tabLst/>
          <a:defRPr kumimoji="0" lang="en-GB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None/>
          <a:tabLst/>
          <a:defRPr kumimoji="0" lang="en-GB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8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  <a:headEnd/>
          <a:tailEnd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HQ的报告">
  <a:themeElements>
    <a:clrScheme name="报告-标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报告-标题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报告-标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报告-标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报告-标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报告-标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报告-标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报告-标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28154</TotalTime>
  <Words>719</Words>
  <Application>Microsoft Office PowerPoint</Application>
  <PresentationFormat>全屏显示(4:3)</PresentationFormat>
  <Paragraphs>124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黑体</vt:lpstr>
      <vt:lpstr>华文彩云</vt:lpstr>
      <vt:lpstr>华文新魏</vt:lpstr>
      <vt:lpstr>宋体</vt:lpstr>
      <vt:lpstr>微软雅黑</vt:lpstr>
      <vt:lpstr>Arial</vt:lpstr>
      <vt:lpstr>Calibri</vt:lpstr>
      <vt:lpstr>Garamond</vt:lpstr>
      <vt:lpstr>Tahoma</vt:lpstr>
      <vt:lpstr>Times New Roman</vt:lpstr>
      <vt:lpstr>Wingdings</vt:lpstr>
      <vt:lpstr>Wingdings 2</vt:lpstr>
      <vt:lpstr>Blueprint</vt:lpstr>
      <vt:lpstr>8_Blueprint</vt:lpstr>
      <vt:lpstr>HQ的报告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二、教学计划与分组</vt:lpstr>
      <vt:lpstr>PowerPoint 演示文稿</vt:lpstr>
      <vt:lpstr>实验报告的书写要求</vt:lpstr>
      <vt:lpstr>实验截图例</vt:lpstr>
      <vt:lpstr>实验截图例</vt:lpstr>
      <vt:lpstr>三、课程评分</vt:lpstr>
      <vt:lpstr>PowerPoint 演示文稿</vt:lpstr>
      <vt:lpstr>实验室课堂要求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2LQoS-- Two-Layered QoS For Mobile Ad Hoc Networks</dc:title>
  <dc:creator>Administrator</dc:creator>
  <cp:lastModifiedBy>倩怡 黄</cp:lastModifiedBy>
  <cp:revision>2125</cp:revision>
  <dcterms:modified xsi:type="dcterms:W3CDTF">2024-09-09T05:13:25Z</dcterms:modified>
</cp:coreProperties>
</file>