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548" r:id="rId2"/>
    <p:sldId id="549" r:id="rId3"/>
    <p:sldId id="550" r:id="rId4"/>
    <p:sldId id="551" r:id="rId5"/>
    <p:sldId id="552" r:id="rId6"/>
    <p:sldId id="553" r:id="rId7"/>
    <p:sldId id="554" r:id="rId8"/>
    <p:sldId id="555" r:id="rId9"/>
    <p:sldId id="557" r:id="rId10"/>
    <p:sldId id="556" r:id="rId11"/>
    <p:sldId id="5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1"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267F0-E0D5-470C-9581-E114BA288688}" type="datetimeFigureOut">
              <a:rPr lang="zh-CN" altLang="en-US" smtClean="0"/>
              <a:t>2024/09/23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720297-D0CA-44DA-84BB-B4B3A6A1DC72}" type="slidenum">
              <a:rPr lang="zh-CN" altLang="en-US" smtClean="0"/>
              <a:t>‹#›</a:t>
            </a:fld>
            <a:endParaRPr lang="zh-CN" altLang="en-US"/>
          </a:p>
        </p:txBody>
      </p:sp>
    </p:spTree>
    <p:extLst>
      <p:ext uri="{BB962C8B-B14F-4D97-AF65-F5344CB8AC3E}">
        <p14:creationId xmlns:p14="http://schemas.microsoft.com/office/powerpoint/2010/main" val="1223788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ln>
            <a:miter lim="800000"/>
            <a:headEnd/>
            <a:tailEnd/>
          </a:ln>
        </p:spPr>
        <p:txBody>
          <a:bodyPr/>
          <a:lstStyle/>
          <a:p>
            <a:pPr>
              <a:defRPr/>
            </a:pPr>
            <a:fld id="{0A43C724-BAAA-481A-B440-4513D4E4F981}" type="slidenum">
              <a:rPr lang="zh-CN" altLang="en-GB" smtClean="0"/>
              <a:pPr>
                <a:defRPr/>
              </a:pPr>
              <a:t>1</a:t>
            </a:fld>
            <a:endParaRPr lang="en-GB"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CN" altLang="en-US" dirty="0"/>
          </a:p>
        </p:txBody>
      </p:sp>
    </p:spTree>
    <p:extLst>
      <p:ext uri="{BB962C8B-B14F-4D97-AF65-F5344CB8AC3E}">
        <p14:creationId xmlns:p14="http://schemas.microsoft.com/office/powerpoint/2010/main" val="274885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1351375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185853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2C76C-3351-4141-8038-30D219C7E6F5}"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185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1006933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2C76C-3351-4141-8038-30D219C7E6F5}"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86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156600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2953119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400128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80576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231540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48810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2452947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94786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766496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109376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7B0AEF-96C0-4507-872E-DDF2562B04B4}" type="datetimeFigureOut">
              <a:rPr lang="zh-CN" altLang="en-US" smtClean="0"/>
              <a:t>2024/09/23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286354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7B0AEF-96C0-4507-872E-DDF2562B04B4}" type="datetimeFigureOut">
              <a:rPr lang="zh-CN" altLang="en-US" smtClean="0"/>
              <a:t>2024/09/23</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92C76C-3351-4141-8038-30D219C7E6F5}" type="slidenum">
              <a:rPr lang="zh-CN" altLang="en-US" smtClean="0"/>
              <a:t>‹#›</a:t>
            </a:fld>
            <a:endParaRPr lang="zh-CN" altLang="en-US"/>
          </a:p>
        </p:txBody>
      </p:sp>
    </p:spTree>
    <p:extLst>
      <p:ext uri="{BB962C8B-B14F-4D97-AF65-F5344CB8AC3E}">
        <p14:creationId xmlns:p14="http://schemas.microsoft.com/office/powerpoint/2010/main" val="2408108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gaia.cs.umass.edu/wireshark-labs/protected_pages/HTTP-wireshark-file5.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motobit.com/util/base64-decoder-encoder.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aia.cs.umass.edu/wireshark-labs/HTTP-wireshark-file1.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gaia.cs.umass.edu/wireshark-labs/HTTP-wireshark-file2.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gaia.cs.umass.edu/wireshark-labs/HTTP-wireshark-file3.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gaia.cs.umass.edu/wireshark-labs/HTTP-wireshark-file4.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1" name="Text Box 3"/>
          <p:cNvSpPr txBox="1">
            <a:spLocks noChangeArrowheads="1"/>
          </p:cNvSpPr>
          <p:nvPr/>
        </p:nvSpPr>
        <p:spPr bwMode="auto">
          <a:xfrm>
            <a:off x="1866902" y="1876951"/>
            <a:ext cx="8640762" cy="1198213"/>
          </a:xfrm>
          <a:prstGeom prst="rect">
            <a:avLst/>
          </a:prstGeom>
          <a:noFill/>
          <a:ln>
            <a:noFill/>
          </a:ln>
          <a:effectLst/>
        </p:spPr>
        <p:txBody>
          <a:bodyPr>
            <a:spAutoFit/>
          </a:bodyPr>
          <a:lstStyle/>
          <a:p>
            <a:pPr algn="ctr">
              <a:lnSpc>
                <a:spcPct val="135000"/>
              </a:lnSpc>
              <a:buFont typeface="Wingdings" pitchFamily="2" charset="2"/>
              <a:buNone/>
              <a:defRPr/>
            </a:pPr>
            <a:r>
              <a:rPr kumimoji="1" lang="en-US" altLang="zh-CN" sz="5800" dirty="0">
                <a:effectLst>
                  <a:outerShdw blurRad="38100" dist="38100" dir="2700000" algn="tl">
                    <a:srgbClr val="C0C0C0"/>
                  </a:outerShdw>
                </a:effectLst>
                <a:latin typeface="Times New Roman" pitchFamily="18" charset="0"/>
                <a:ea typeface="黑体" pitchFamily="2" charset="-122"/>
              </a:rPr>
              <a:t>Wireshark &amp; HTTP</a:t>
            </a:r>
            <a:endParaRPr kumimoji="1" lang="zh-CN" altLang="en-US" sz="5800" dirty="0">
              <a:effectLst>
                <a:outerShdw blurRad="38100" dist="38100" dir="2700000" algn="tl">
                  <a:srgbClr val="C0C0C0"/>
                </a:outerShdw>
              </a:effectLst>
              <a:latin typeface="Times New Roman" pitchFamily="18" charset="0"/>
              <a:ea typeface="黑体" pitchFamily="2" charset="-122"/>
            </a:endParaRPr>
          </a:p>
        </p:txBody>
      </p:sp>
      <p:sp>
        <p:nvSpPr>
          <p:cNvPr id="1051652" name="Text Box 4"/>
          <p:cNvSpPr txBox="1">
            <a:spLocks noChangeArrowheads="1"/>
          </p:cNvSpPr>
          <p:nvPr/>
        </p:nvSpPr>
        <p:spPr bwMode="auto">
          <a:xfrm>
            <a:off x="2191545" y="3547453"/>
            <a:ext cx="7991475" cy="1918795"/>
          </a:xfrm>
          <a:prstGeom prst="rect">
            <a:avLst/>
          </a:prstGeom>
          <a:noFill/>
          <a:ln>
            <a:noFill/>
          </a:ln>
          <a:effectLst/>
        </p:spPr>
        <p:txBody>
          <a:bodyPr>
            <a:spAutoFit/>
          </a:bodyPr>
          <a:lstStyle/>
          <a:p>
            <a:pPr algn="ctr">
              <a:lnSpc>
                <a:spcPct val="135000"/>
              </a:lnSpc>
              <a:defRPr/>
            </a:pPr>
            <a:r>
              <a:rPr lang="zh-CN" altLang="en-US" sz="3200" dirty="0">
                <a:solidFill>
                  <a:srgbClr val="000066"/>
                </a:solidFill>
                <a:effectLst>
                  <a:outerShdw blurRad="38100" dist="38100" dir="2700000" algn="tl">
                    <a:srgbClr val="C0C0C0"/>
                  </a:outerShdw>
                </a:effectLst>
                <a:latin typeface="黑体" pitchFamily="2" charset="-122"/>
                <a:ea typeface="黑体" pitchFamily="2" charset="-122"/>
              </a:rPr>
              <a:t>计算机学院</a:t>
            </a:r>
            <a:endParaRPr lang="en-US" altLang="zh-CN" sz="3200" dirty="0">
              <a:solidFill>
                <a:srgbClr val="000066"/>
              </a:solidFill>
              <a:effectLst>
                <a:outerShdw blurRad="38100" dist="38100" dir="2700000" algn="tl">
                  <a:srgbClr val="C0C0C0"/>
                </a:outerShdw>
              </a:effectLst>
              <a:latin typeface="黑体" pitchFamily="2" charset="-122"/>
              <a:ea typeface="黑体" pitchFamily="2" charset="-122"/>
            </a:endParaRPr>
          </a:p>
          <a:p>
            <a:pPr algn="ctr">
              <a:lnSpc>
                <a:spcPct val="135000"/>
              </a:lnSpc>
              <a:defRPr/>
            </a:pPr>
            <a:r>
              <a:rPr kumimoji="1" lang="zh-CN" altLang="en-US" sz="3200" dirty="0">
                <a:solidFill>
                  <a:srgbClr val="000066"/>
                </a:solidFill>
                <a:effectLst>
                  <a:outerShdw blurRad="38100" dist="38100" dir="2700000" algn="tl">
                    <a:srgbClr val="C0C0C0"/>
                  </a:outerShdw>
                </a:effectLst>
                <a:latin typeface="黑体" pitchFamily="2" charset="-122"/>
                <a:ea typeface="黑体" pitchFamily="2" charset="-122"/>
              </a:rPr>
              <a:t>黄倩怡</a:t>
            </a:r>
          </a:p>
          <a:p>
            <a:pPr algn="ctr">
              <a:lnSpc>
                <a:spcPct val="135000"/>
              </a:lnSpc>
              <a:defRPr/>
            </a:pPr>
            <a:r>
              <a:rPr kumimoji="1" lang="zh-CN" altLang="zh-CN" sz="2800" dirty="0">
                <a:solidFill>
                  <a:srgbClr val="000066"/>
                </a:solidFill>
                <a:effectLst>
                  <a:outerShdw blurRad="38100" dist="38100" dir="2700000" algn="tl">
                    <a:srgbClr val="C0C0C0"/>
                  </a:outerShdw>
                </a:effectLst>
                <a:latin typeface="黑体" pitchFamily="2" charset="-122"/>
                <a:ea typeface="黑体" pitchFamily="2" charset="-122"/>
              </a:rPr>
              <a:t>20</a:t>
            </a:r>
            <a:r>
              <a:rPr kumimoji="1" lang="en-US" altLang="zh-CN" sz="2800" dirty="0">
                <a:solidFill>
                  <a:srgbClr val="000066"/>
                </a:solidFill>
                <a:effectLst>
                  <a:outerShdw blurRad="38100" dist="38100" dir="2700000" algn="tl">
                    <a:srgbClr val="C0C0C0"/>
                  </a:outerShdw>
                </a:effectLst>
                <a:latin typeface="黑体" pitchFamily="2" charset="-122"/>
                <a:ea typeface="黑体" pitchFamily="2" charset="-122"/>
              </a:rPr>
              <a:t>24-2025</a:t>
            </a:r>
            <a:r>
              <a:rPr kumimoji="1" lang="zh-CN" altLang="en-US" sz="2800" dirty="0">
                <a:solidFill>
                  <a:srgbClr val="000066"/>
                </a:solidFill>
                <a:effectLst>
                  <a:outerShdw blurRad="38100" dist="38100" dir="2700000" algn="tl">
                    <a:srgbClr val="C0C0C0"/>
                  </a:outerShdw>
                </a:effectLst>
                <a:latin typeface="黑体" pitchFamily="2" charset="-122"/>
                <a:ea typeface="黑体" pitchFamily="2" charset="-122"/>
              </a:rPr>
              <a:t>学年第一学期</a:t>
            </a:r>
            <a:endParaRPr kumimoji="1" lang="zh-CN" altLang="en-US" sz="3200" dirty="0">
              <a:solidFill>
                <a:srgbClr val="000066"/>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9E0C-57E8-4461-9166-4A698F38CF3F}"/>
              </a:ext>
            </a:extLst>
          </p:cNvPr>
          <p:cNvSpPr>
            <a:spLocks noGrp="1"/>
          </p:cNvSpPr>
          <p:nvPr>
            <p:ph type="title"/>
          </p:nvPr>
        </p:nvSpPr>
        <p:spPr/>
        <p:txBody>
          <a:bodyPr vert="horz" lIns="91440" tIns="45720" rIns="91440" bIns="45720" rtlCol="0" anchor="t">
            <a:normAutofit/>
          </a:bodyPr>
          <a:lstStyle/>
          <a:p>
            <a:r>
              <a:rPr lang="en-US" altLang="zh-CN" sz="2800" dirty="0">
                <a:latin typeface="Arial" panose="020B0604020202020204" pitchFamily="34" charset="0"/>
                <a:ea typeface="等线" panose="02010600030101010101" pitchFamily="2" charset="-122"/>
              </a:rPr>
              <a:t>5. HTTP Authentication</a:t>
            </a:r>
            <a:endParaRPr lang="zh-CN" altLang="en-US" sz="28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B7B03A7A-70EB-4A1E-AB79-ADC2092FC494}"/>
              </a:ext>
            </a:extLst>
          </p:cNvPr>
          <p:cNvSpPr>
            <a:spLocks noGrp="1"/>
          </p:cNvSpPr>
          <p:nvPr>
            <p:ph idx="1"/>
          </p:nvPr>
        </p:nvSpPr>
        <p:spPr>
          <a:xfrm>
            <a:off x="677334" y="2160589"/>
            <a:ext cx="10251504" cy="3880773"/>
          </a:xfrm>
        </p:spPr>
        <p:txBody>
          <a:bodyPr>
            <a:normAutofit/>
          </a:bodyPr>
          <a:lstStyle/>
          <a:p>
            <a:pPr marL="342900" lvl="0" indent="-342900">
              <a:buFont typeface="+mj-lt"/>
              <a:buAutoNum type="arabicPeriod"/>
            </a:pPr>
            <a:r>
              <a:rPr lang="en-US" altLang="zh-CN" sz="2400" dirty="0">
                <a:effectLst/>
                <a:latin typeface="Times New Roman" panose="02020603050405020304" pitchFamily="18" charset="0"/>
                <a:ea typeface="等线" panose="02010600030101010101" pitchFamily="2" charset="-122"/>
              </a:rPr>
              <a:t>Start up the Wireshark packet sniffer</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pPr>
            <a:r>
              <a:rPr lang="en-US" altLang="zh-CN" sz="2400" dirty="0">
                <a:effectLst/>
                <a:latin typeface="Times New Roman" panose="02020603050405020304" pitchFamily="18" charset="0"/>
                <a:ea typeface="等线" panose="02010600030101010101" pitchFamily="2" charset="-122"/>
              </a:rPr>
              <a:t>Enter the following URL into your browser</a:t>
            </a:r>
            <a:br>
              <a:rPr lang="en-US" altLang="zh-CN" sz="2400" dirty="0">
                <a:effectLst/>
                <a:latin typeface="Times New Roman" panose="02020603050405020304" pitchFamily="18" charset="0"/>
                <a:ea typeface="等线" panose="02010600030101010101" pitchFamily="2" charset="-122"/>
              </a:rPr>
            </a:br>
            <a:r>
              <a:rPr lang="en-US" altLang="zh-CN" sz="2400" u="sng" dirty="0">
                <a:solidFill>
                  <a:srgbClr val="0000FF"/>
                </a:solidFill>
                <a:effectLst/>
                <a:latin typeface="Times New Roman" panose="02020603050405020304" pitchFamily="18" charset="0"/>
                <a:ea typeface="等线" panose="02010600030101010101" pitchFamily="2" charset="-122"/>
                <a:hlinkClick r:id="rId2"/>
              </a:rPr>
              <a:t>http://gaia.cs.umass.edu/wireshark-labs/protected_pages/HTTP-wireshark-file5.html</a:t>
            </a:r>
            <a:br>
              <a:rPr lang="en-US" altLang="zh-CN" sz="2400" dirty="0">
                <a:effectLst/>
                <a:latin typeface="Times New Roman" panose="02020603050405020304" pitchFamily="18" charset="0"/>
                <a:ea typeface="等线" panose="02010600030101010101" pitchFamily="2" charset="-122"/>
              </a:rPr>
            </a:br>
            <a:r>
              <a:rPr lang="en-US" altLang="zh-CN" sz="2400" dirty="0">
                <a:effectLst/>
                <a:latin typeface="Times New Roman" panose="02020603050405020304" pitchFamily="18" charset="0"/>
                <a:ea typeface="等线" panose="02010600030101010101" pitchFamily="2" charset="-122"/>
              </a:rPr>
              <a:t>Type the requested user name (</a:t>
            </a:r>
            <a:r>
              <a:rPr lang="en-US" altLang="zh-CN" sz="1800" dirty="0">
                <a:effectLst/>
                <a:latin typeface="Times New Roman" panose="02020603050405020304" pitchFamily="18" charset="0"/>
                <a:ea typeface="等线" panose="02010600030101010101" pitchFamily="2" charset="-122"/>
              </a:rPr>
              <a:t>“</a:t>
            </a:r>
            <a:r>
              <a:rPr lang="en-US" altLang="zh-CN" sz="1800" dirty="0" err="1">
                <a:effectLst/>
                <a:latin typeface="Times New Roman" panose="02020603050405020304" pitchFamily="18" charset="0"/>
                <a:ea typeface="等线" panose="02010600030101010101" pitchFamily="2" charset="-122"/>
              </a:rPr>
              <a:t>wireshark</a:t>
            </a:r>
            <a:r>
              <a:rPr lang="en-US" altLang="zh-CN" sz="1800" dirty="0">
                <a:effectLst/>
                <a:latin typeface="Times New Roman" panose="02020603050405020304" pitchFamily="18" charset="0"/>
                <a:ea typeface="等线" panose="02010600030101010101" pitchFamily="2" charset="-122"/>
              </a:rPr>
              <a:t>-students”</a:t>
            </a:r>
            <a:r>
              <a:rPr lang="en-US" altLang="zh-CN" sz="2400" dirty="0">
                <a:effectLst/>
                <a:latin typeface="Times New Roman" panose="02020603050405020304" pitchFamily="18" charset="0"/>
                <a:ea typeface="等线" panose="02010600030101010101" pitchFamily="2" charset="-122"/>
              </a:rPr>
              <a:t>) and password (</a:t>
            </a:r>
            <a:r>
              <a:rPr lang="en-US" altLang="zh-CN" sz="1800" dirty="0">
                <a:effectLst/>
                <a:latin typeface="Times New Roman" panose="02020603050405020304" pitchFamily="18" charset="0"/>
                <a:ea typeface="等线" panose="02010600030101010101" pitchFamily="2" charset="-122"/>
              </a:rPr>
              <a:t>“network”)</a:t>
            </a:r>
            <a:r>
              <a:rPr lang="en-US" altLang="zh-CN" sz="2400" dirty="0">
                <a:effectLst/>
                <a:latin typeface="Times New Roman" panose="02020603050405020304" pitchFamily="18" charset="0"/>
                <a:ea typeface="等线" panose="02010600030101010101" pitchFamily="2" charset="-122"/>
              </a:rPr>
              <a:t> into the pop up box.</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pPr>
            <a:r>
              <a:rPr lang="en-US" altLang="zh-CN" sz="2400" dirty="0">
                <a:effectLst/>
                <a:latin typeface="Times New Roman" panose="02020603050405020304" pitchFamily="18" charset="0"/>
                <a:ea typeface="等线" panose="02010600030101010101" pitchFamily="2" charset="-122"/>
              </a:rPr>
              <a:t>Stop Wireshark packet capture, and enter “http” in the display-filter-specification window, so that only captured HTTP messages will be displayed later in the packet-listing window.  </a:t>
            </a:r>
            <a:endParaRPr lang="zh-CN" altLang="zh-CN" sz="2400" dirty="0">
              <a:effectLst/>
              <a:latin typeface="Times New Roman" panose="02020603050405020304" pitchFamily="18" charset="0"/>
              <a:ea typeface="等线" panose="02010600030101010101" pitchFamily="2" charset="-122"/>
            </a:endParaRPr>
          </a:p>
          <a:p>
            <a:endParaRPr lang="zh-CN" altLang="en-US" sz="2000" dirty="0"/>
          </a:p>
        </p:txBody>
      </p:sp>
    </p:spTree>
    <p:extLst>
      <p:ext uri="{BB962C8B-B14F-4D97-AF65-F5344CB8AC3E}">
        <p14:creationId xmlns:p14="http://schemas.microsoft.com/office/powerpoint/2010/main" val="379189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1A31B-B441-4D1A-A781-B4902647502D}"/>
              </a:ext>
            </a:extLst>
          </p:cNvPr>
          <p:cNvSpPr>
            <a:spLocks noGrp="1"/>
          </p:cNvSpPr>
          <p:nvPr>
            <p:ph type="title"/>
          </p:nvPr>
        </p:nvSpPr>
        <p:spPr/>
        <p:txBody>
          <a:bodyPr/>
          <a:lstStyle/>
          <a:p>
            <a:r>
              <a:rPr lang="en-US" altLang="zh-CN" sz="3600" dirty="0">
                <a:latin typeface="Arial" panose="020B0604020202020204" pitchFamily="34" charset="0"/>
                <a:ea typeface="等线" panose="02010600030101010101" pitchFamily="2" charset="-122"/>
              </a:rPr>
              <a:t>Questions</a:t>
            </a:r>
            <a:endParaRPr lang="zh-CN" altLang="en-US" dirty="0"/>
          </a:p>
        </p:txBody>
      </p:sp>
      <p:sp>
        <p:nvSpPr>
          <p:cNvPr id="3" name="内容占位符 2">
            <a:extLst>
              <a:ext uri="{FF2B5EF4-FFF2-40B4-BE49-F238E27FC236}">
                <a16:creationId xmlns:a16="http://schemas.microsoft.com/office/drawing/2014/main" id="{D4946ECD-7C3E-4BDA-AFE1-5B741A91639A}"/>
              </a:ext>
            </a:extLst>
          </p:cNvPr>
          <p:cNvSpPr>
            <a:spLocks noGrp="1"/>
          </p:cNvSpPr>
          <p:nvPr>
            <p:ph idx="1"/>
          </p:nvPr>
        </p:nvSpPr>
        <p:spPr>
          <a:xfrm>
            <a:off x="677334" y="2160589"/>
            <a:ext cx="10796628" cy="3880773"/>
          </a:xfrm>
        </p:spPr>
        <p:txBody>
          <a:bodyPr/>
          <a:lstStyle/>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What is the server’s response (status code and phrase) in response to the initial HTTP GET message from your browser?</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When your browser’s sends the HTTP GET message for the second time, what new field is included in the HTTP GET message? </a:t>
            </a:r>
            <a:endParaRPr lang="zh-CN" altLang="zh-CN" sz="2400" dirty="0">
              <a:effectLst/>
              <a:latin typeface="Times New Roman" panose="02020603050405020304" pitchFamily="18" charset="0"/>
              <a:ea typeface="等线" panose="02010600030101010101" pitchFamily="2" charset="-122"/>
            </a:endParaRPr>
          </a:p>
          <a:p>
            <a:endParaRPr lang="zh-CN" altLang="en-US" dirty="0"/>
          </a:p>
        </p:txBody>
      </p:sp>
      <p:sp>
        <p:nvSpPr>
          <p:cNvPr id="7" name="文本框 6">
            <a:extLst>
              <a:ext uri="{FF2B5EF4-FFF2-40B4-BE49-F238E27FC236}">
                <a16:creationId xmlns:a16="http://schemas.microsoft.com/office/drawing/2014/main" id="{7D64B30B-3C26-4B3C-99AA-CC4B29BA11F9}"/>
              </a:ext>
            </a:extLst>
          </p:cNvPr>
          <p:cNvSpPr txBox="1"/>
          <p:nvPr/>
        </p:nvSpPr>
        <p:spPr>
          <a:xfrm>
            <a:off x="800099" y="4385033"/>
            <a:ext cx="10876085" cy="1323439"/>
          </a:xfrm>
          <a:prstGeom prst="rect">
            <a:avLst/>
          </a:prstGeom>
          <a:noFill/>
        </p:spPr>
        <p:txBody>
          <a:bodyPr wrap="square">
            <a:spAutoFit/>
          </a:bodyPr>
          <a:lstStyle/>
          <a:p>
            <a:r>
              <a:rPr lang="en-US" altLang="zh-CN" sz="2000" dirty="0">
                <a:effectLst/>
                <a:latin typeface="Times New Roman" panose="02020603050405020304" pitchFamily="18" charset="0"/>
                <a:ea typeface="等线" panose="02010600030101010101" pitchFamily="2" charset="-122"/>
              </a:rPr>
              <a:t>While it may appear that your username and password are encrypted, they are simply encoded in a format known as Base64 format. The username and password are </a:t>
            </a:r>
            <a:r>
              <a:rPr lang="en-US" altLang="zh-CN" sz="2000" i="1" dirty="0">
                <a:effectLst/>
                <a:latin typeface="Times New Roman" panose="02020603050405020304" pitchFamily="18" charset="0"/>
                <a:ea typeface="等线" panose="02010600030101010101" pitchFamily="2" charset="-122"/>
              </a:rPr>
              <a:t>not</a:t>
            </a:r>
            <a:r>
              <a:rPr lang="en-US" altLang="zh-CN" sz="2000" dirty="0">
                <a:effectLst/>
                <a:latin typeface="Times New Roman" panose="02020603050405020304" pitchFamily="18" charset="0"/>
                <a:ea typeface="等线" panose="02010600030101010101" pitchFamily="2" charset="-122"/>
              </a:rPr>
              <a:t> encrypted!  To see this, go to  </a:t>
            </a:r>
            <a:r>
              <a:rPr lang="en-US" altLang="zh-CN" sz="2000" u="sng" dirty="0">
                <a:solidFill>
                  <a:srgbClr val="0000FF"/>
                </a:solidFill>
                <a:effectLst/>
                <a:latin typeface="Times New Roman" panose="02020603050405020304" pitchFamily="18" charset="0"/>
                <a:ea typeface="等线" panose="02010600030101010101" pitchFamily="2" charset="-122"/>
                <a:hlinkClick r:id="rId2"/>
              </a:rPr>
              <a:t>http://www.motobit.com/util/base64-decoder-encoder.asp</a:t>
            </a:r>
            <a:r>
              <a:rPr lang="en-US" altLang="zh-CN" sz="2000" dirty="0">
                <a:effectLst/>
                <a:latin typeface="Times New Roman" panose="02020603050405020304" pitchFamily="18" charset="0"/>
                <a:ea typeface="等线" panose="02010600030101010101" pitchFamily="2" charset="-122"/>
              </a:rPr>
              <a:t> and enter the base64-encoded string and decode.</a:t>
            </a:r>
            <a:endParaRPr lang="zh-CN" altLang="en-US" sz="2000" dirty="0"/>
          </a:p>
        </p:txBody>
      </p:sp>
    </p:spTree>
    <p:extLst>
      <p:ext uri="{BB962C8B-B14F-4D97-AF65-F5344CB8AC3E}">
        <p14:creationId xmlns:p14="http://schemas.microsoft.com/office/powerpoint/2010/main" val="242392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1B769-2F7A-4C59-BFD4-8DDABC62DD4B}"/>
              </a:ext>
            </a:extLst>
          </p:cNvPr>
          <p:cNvSpPr>
            <a:spLocks noGrp="1"/>
          </p:cNvSpPr>
          <p:nvPr>
            <p:ph type="title"/>
          </p:nvPr>
        </p:nvSpPr>
        <p:spPr/>
        <p:txBody>
          <a:bodyPr>
            <a:normAutofit/>
          </a:bodyPr>
          <a:lstStyle/>
          <a:p>
            <a:r>
              <a:rPr lang="en-US" altLang="zh-CN" sz="2800" dirty="0">
                <a:effectLst/>
                <a:latin typeface="Arial" panose="020B0604020202020204" pitchFamily="34" charset="0"/>
                <a:ea typeface="等线" panose="02010600030101010101" pitchFamily="2" charset="-122"/>
              </a:rPr>
              <a:t>1. The Basic HTTP GET/response interaction</a:t>
            </a:r>
            <a:endParaRPr lang="zh-CN" altLang="en-US" sz="6000" dirty="0"/>
          </a:p>
        </p:txBody>
      </p:sp>
      <p:sp>
        <p:nvSpPr>
          <p:cNvPr id="3" name="内容占位符 2">
            <a:extLst>
              <a:ext uri="{FF2B5EF4-FFF2-40B4-BE49-F238E27FC236}">
                <a16:creationId xmlns:a16="http://schemas.microsoft.com/office/drawing/2014/main" id="{07487292-539D-4F68-82BA-64E8B00CAC70}"/>
              </a:ext>
            </a:extLst>
          </p:cNvPr>
          <p:cNvSpPr>
            <a:spLocks noGrp="1"/>
          </p:cNvSpPr>
          <p:nvPr>
            <p:ph idx="1"/>
          </p:nvPr>
        </p:nvSpPr>
        <p:spPr>
          <a:xfrm>
            <a:off x="677333" y="1758463"/>
            <a:ext cx="10145997" cy="4282900"/>
          </a:xfrm>
        </p:spPr>
        <p:txBody>
          <a:bodyPr>
            <a:normAutofit fontScale="92500" lnSpcReduction="10000"/>
          </a:bodyPr>
          <a:lstStyle/>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Start up your web browser.</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Start up the Wireshark packet sniffer, as described in the Introductory lab (but don’t yet begin packet capture).  Enter “http” (just the letters, not the quotation marks, and in lower case) in the display-filter-specification window, so that only captured HTTP messages will be displayed later in the packet-listing window.  (We’re only interested in the HTTP protocol here, and don’t want to see the clutter of all captured packets).   </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Wait a bit more than one minute (we’ll see why shortly), and then begin Wireshark packet capture.</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Enter the following to your browser</a:t>
            </a:r>
            <a:br>
              <a:rPr lang="en-US" altLang="zh-CN" sz="2400" dirty="0">
                <a:effectLst/>
                <a:latin typeface="Times New Roman" panose="02020603050405020304" pitchFamily="18" charset="0"/>
                <a:ea typeface="等线" panose="02010600030101010101" pitchFamily="2" charset="-122"/>
              </a:rPr>
            </a:br>
            <a:r>
              <a:rPr lang="en-US" altLang="zh-CN" sz="2400" u="sng" dirty="0">
                <a:solidFill>
                  <a:srgbClr val="0000FF"/>
                </a:solidFill>
                <a:effectLst/>
                <a:latin typeface="Times New Roman" panose="02020603050405020304" pitchFamily="18" charset="0"/>
                <a:ea typeface="等线" panose="02010600030101010101" pitchFamily="2" charset="-122"/>
                <a:hlinkClick r:id="rId2"/>
              </a:rPr>
              <a:t>http://gaia.cs.umass.edu/wireshark-labs/HTTP-wireshark-file1.html</a:t>
            </a:r>
            <a:br>
              <a:rPr lang="en-US" altLang="zh-CN" sz="2400" dirty="0">
                <a:effectLst/>
                <a:latin typeface="Times New Roman" panose="02020603050405020304" pitchFamily="18" charset="0"/>
                <a:ea typeface="等线" panose="02010600030101010101" pitchFamily="2" charset="-122"/>
              </a:rPr>
            </a:br>
            <a:r>
              <a:rPr lang="en-US" altLang="zh-CN" sz="2400" dirty="0">
                <a:effectLst/>
                <a:latin typeface="Times New Roman" panose="02020603050405020304" pitchFamily="18" charset="0"/>
                <a:ea typeface="等线" panose="02010600030101010101" pitchFamily="2" charset="-122"/>
              </a:rPr>
              <a:t>Your browser should display the very simple, one-line HTML file.</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Stop Wireshark packet capture.</a:t>
            </a:r>
            <a:endParaRPr lang="zh-CN" altLang="zh-CN" sz="2400" dirty="0">
              <a:effectLst/>
              <a:latin typeface="Times New Roman" panose="02020603050405020304" pitchFamily="18" charset="0"/>
              <a:ea typeface="等线" panose="02010600030101010101" pitchFamily="2" charset="-122"/>
            </a:endParaRPr>
          </a:p>
          <a:p>
            <a:endParaRPr lang="zh-CN" altLang="en-US" dirty="0"/>
          </a:p>
        </p:txBody>
      </p:sp>
    </p:spTree>
    <p:extLst>
      <p:ext uri="{BB962C8B-B14F-4D97-AF65-F5344CB8AC3E}">
        <p14:creationId xmlns:p14="http://schemas.microsoft.com/office/powerpoint/2010/main" val="34750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2746A-755A-482A-907B-31839481FE5B}"/>
              </a:ext>
            </a:extLst>
          </p:cNvPr>
          <p:cNvSpPr>
            <a:spLocks noGrp="1"/>
          </p:cNvSpPr>
          <p:nvPr>
            <p:ph type="title"/>
          </p:nvPr>
        </p:nvSpPr>
        <p:spPr/>
        <p:txBody>
          <a:bodyPr/>
          <a:lstStyle/>
          <a:p>
            <a:r>
              <a:rPr lang="en-US" altLang="zh-CN" sz="2800" dirty="0">
                <a:latin typeface="Arial" panose="020B0604020202020204" pitchFamily="34" charset="0"/>
                <a:ea typeface="等线" panose="02010600030101010101" pitchFamily="2" charset="-122"/>
              </a:rPr>
              <a:t>Questions</a:t>
            </a:r>
            <a:endParaRPr lang="zh-CN" altLang="en-US" sz="28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B0252AEB-C776-4643-A1D5-4BFDC9589ECA}"/>
              </a:ext>
            </a:extLst>
          </p:cNvPr>
          <p:cNvSpPr>
            <a:spLocks noGrp="1"/>
          </p:cNvSpPr>
          <p:nvPr>
            <p:ph idx="1"/>
          </p:nvPr>
        </p:nvSpPr>
        <p:spPr>
          <a:xfrm>
            <a:off x="677334" y="1521069"/>
            <a:ext cx="10014112" cy="4520293"/>
          </a:xfrm>
        </p:spPr>
        <p:txBody>
          <a:bodyPr>
            <a:normAutofit fontScale="92500"/>
          </a:bodyPr>
          <a:lstStyle/>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Is your browser running HTTP version 1.0, 1.1, or 2?  What version of HTTP is the server running?</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What languages (if any) does your browser indicate that it can accept to the server?</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What is the IP address of your computer?  What is the IP address of the gaia.cs.umass.edu server?</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What is the status code returned from the server to your browser?</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When was the HTML file that you are retrieving last modified at the server?</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How many bytes of content are being returned to your browser?</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By inspecting the raw data in the packet content window, do you see any headers within the data that are not displayed in the packet-listing window?  If so, name one.</a:t>
            </a:r>
            <a:endParaRPr lang="zh-CN" altLang="zh-CN" sz="2400" dirty="0">
              <a:effectLst/>
              <a:latin typeface="Times New Roman" panose="02020603050405020304" pitchFamily="18" charset="0"/>
              <a:ea typeface="等线" panose="02010600030101010101" pitchFamily="2" charset="-122"/>
            </a:endParaRPr>
          </a:p>
          <a:p>
            <a:endParaRPr lang="zh-CN" altLang="en-US" dirty="0"/>
          </a:p>
        </p:txBody>
      </p:sp>
    </p:spTree>
    <p:extLst>
      <p:ext uri="{BB962C8B-B14F-4D97-AF65-F5344CB8AC3E}">
        <p14:creationId xmlns:p14="http://schemas.microsoft.com/office/powerpoint/2010/main" val="139508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0C928-E04F-4ACB-9BC3-C94CA8151909}"/>
              </a:ext>
            </a:extLst>
          </p:cNvPr>
          <p:cNvSpPr>
            <a:spLocks noGrp="1"/>
          </p:cNvSpPr>
          <p:nvPr>
            <p:ph type="title"/>
          </p:nvPr>
        </p:nvSpPr>
        <p:spPr>
          <a:xfrm>
            <a:off x="677334" y="609600"/>
            <a:ext cx="9891020" cy="1320800"/>
          </a:xfrm>
        </p:spPr>
        <p:txBody>
          <a:bodyPr vert="horz" lIns="91440" tIns="45720" rIns="91440" bIns="45720" rtlCol="0" anchor="ctr">
            <a:normAutofit/>
          </a:bodyPr>
          <a:lstStyle/>
          <a:p>
            <a:r>
              <a:rPr lang="en-US" altLang="zh-CN" sz="2800" dirty="0">
                <a:latin typeface="Arial" panose="020B0604020202020204" pitchFamily="34" charset="0"/>
                <a:ea typeface="等线" panose="02010600030101010101" pitchFamily="2" charset="-122"/>
              </a:rPr>
              <a:t>2. The HTTP CONDITIONAL GET/response interaction</a:t>
            </a:r>
            <a:endParaRPr lang="zh-CN" altLang="en-US" sz="28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657C8E23-2F76-421B-8F6B-C0CC85E63903}"/>
              </a:ext>
            </a:extLst>
          </p:cNvPr>
          <p:cNvSpPr>
            <a:spLocks noGrp="1"/>
          </p:cNvSpPr>
          <p:nvPr>
            <p:ph idx="1"/>
          </p:nvPr>
        </p:nvSpPr>
        <p:spPr>
          <a:xfrm>
            <a:off x="677333" y="2160589"/>
            <a:ext cx="10313051" cy="3880773"/>
          </a:xfrm>
        </p:spPr>
        <p:txBody>
          <a:bodyPr/>
          <a:lstStyle/>
          <a:p>
            <a:pPr marL="342900" indent="-342900">
              <a:buFont typeface="+mj-lt"/>
              <a:buAutoNum type="arabicPeriod"/>
              <a:tabLst>
                <a:tab pos="457200" algn="l"/>
              </a:tabLst>
            </a:pPr>
            <a:r>
              <a:rPr lang="en-US" altLang="zh-CN" sz="2200" dirty="0">
                <a:latin typeface="Times New Roman" panose="02020603050405020304" pitchFamily="18" charset="0"/>
                <a:ea typeface="等线" panose="02010600030101010101" pitchFamily="2" charset="-122"/>
              </a:rPr>
              <a:t>Start up the Wireshark packet sniffer</a:t>
            </a:r>
            <a:endParaRPr lang="zh-CN" altLang="zh-CN" sz="2200" dirty="0">
              <a:latin typeface="Times New Roman" panose="02020603050405020304" pitchFamily="18" charset="0"/>
              <a:ea typeface="等线" panose="02010600030101010101" pitchFamily="2" charset="-122"/>
            </a:endParaRPr>
          </a:p>
          <a:p>
            <a:pPr marL="342900" indent="-342900">
              <a:buFont typeface="+mj-lt"/>
              <a:buAutoNum type="arabicPeriod"/>
              <a:tabLst>
                <a:tab pos="457200" algn="l"/>
              </a:tabLst>
            </a:pPr>
            <a:r>
              <a:rPr lang="en-US" altLang="zh-CN" sz="2200" dirty="0">
                <a:latin typeface="Times New Roman" panose="02020603050405020304" pitchFamily="18" charset="0"/>
                <a:ea typeface="等线" panose="02010600030101010101" pitchFamily="2" charset="-122"/>
              </a:rPr>
              <a:t>Enter the following URL into your browser</a:t>
            </a:r>
            <a:br>
              <a:rPr lang="en-US" altLang="zh-CN" sz="2200" dirty="0">
                <a:latin typeface="Times New Roman" panose="02020603050405020304" pitchFamily="18" charset="0"/>
                <a:ea typeface="等线" panose="02010600030101010101" pitchFamily="2" charset="-122"/>
              </a:rPr>
            </a:br>
            <a:r>
              <a:rPr lang="en-US" altLang="zh-CN" sz="2200" dirty="0">
                <a:latin typeface="Times New Roman" panose="02020603050405020304" pitchFamily="18" charset="0"/>
                <a:ea typeface="等线" panose="02010600030101010101" pitchFamily="2" charset="-122"/>
                <a:hlinkClick r:id="rId2">
                  <a:extLst>
                    <a:ext uri="{A12FA001-AC4F-418D-AE19-62706E023703}">
                      <ahyp:hlinkClr xmlns:ahyp="http://schemas.microsoft.com/office/drawing/2018/hyperlinkcolor" val="tx"/>
                    </a:ext>
                  </a:extLst>
                </a:hlinkClick>
              </a:rPr>
              <a:t>http://gaia.cs.umass.edu/wireshark-labs/HTTP-wireshark-file2.html</a:t>
            </a:r>
            <a:br>
              <a:rPr lang="en-US" altLang="zh-CN" sz="2200" dirty="0">
                <a:latin typeface="Times New Roman" panose="02020603050405020304" pitchFamily="18" charset="0"/>
                <a:ea typeface="等线" panose="02010600030101010101" pitchFamily="2" charset="-122"/>
              </a:rPr>
            </a:br>
            <a:r>
              <a:rPr lang="en-US" altLang="zh-CN" sz="2200" dirty="0">
                <a:latin typeface="Times New Roman" panose="02020603050405020304" pitchFamily="18" charset="0"/>
                <a:ea typeface="等线" panose="02010600030101010101" pitchFamily="2" charset="-122"/>
              </a:rPr>
              <a:t>Your browser should display a very simple five-line HTML file. </a:t>
            </a:r>
            <a:endParaRPr lang="zh-CN" altLang="zh-CN" sz="2200" dirty="0">
              <a:latin typeface="Times New Roman" panose="02020603050405020304" pitchFamily="18" charset="0"/>
              <a:ea typeface="等线" panose="02010600030101010101" pitchFamily="2" charset="-122"/>
            </a:endParaRPr>
          </a:p>
          <a:p>
            <a:pPr marL="342900" indent="-342900">
              <a:buFont typeface="+mj-lt"/>
              <a:buAutoNum type="arabicPeriod"/>
              <a:tabLst>
                <a:tab pos="457200" algn="l"/>
              </a:tabLst>
            </a:pPr>
            <a:r>
              <a:rPr lang="en-US" altLang="zh-CN" sz="2200" dirty="0">
                <a:latin typeface="Times New Roman" panose="02020603050405020304" pitchFamily="18" charset="0"/>
                <a:ea typeface="等线" panose="02010600030101010101" pitchFamily="2" charset="-122"/>
              </a:rPr>
              <a:t>Quickly enter the same URL into your browser again (or simply select the refresh button on your browser)</a:t>
            </a:r>
            <a:endParaRPr lang="zh-CN" altLang="zh-CN" sz="2200" dirty="0">
              <a:latin typeface="Times New Roman" panose="02020603050405020304" pitchFamily="18" charset="0"/>
              <a:ea typeface="等线" panose="02010600030101010101" pitchFamily="2" charset="-122"/>
            </a:endParaRPr>
          </a:p>
          <a:p>
            <a:pPr marL="342900" indent="-342900">
              <a:buFont typeface="+mj-lt"/>
              <a:buAutoNum type="arabicPeriod"/>
              <a:tabLst>
                <a:tab pos="457200" algn="l"/>
              </a:tabLst>
            </a:pPr>
            <a:r>
              <a:rPr lang="en-US" altLang="zh-CN" sz="2200" dirty="0">
                <a:latin typeface="Times New Roman" panose="02020603050405020304" pitchFamily="18" charset="0"/>
                <a:ea typeface="等线" panose="02010600030101010101" pitchFamily="2" charset="-122"/>
              </a:rPr>
              <a:t>Stop Wireshark packet capture, and enter “http” (again, in lower case without the quotation marks) in the display-filter-specification window, so that only captured HTTP messages will be displayed later in the packet-listing window.  </a:t>
            </a:r>
            <a:endParaRPr lang="zh-CN" altLang="zh-CN" sz="2200" dirty="0">
              <a:latin typeface="Times New Roman" panose="02020603050405020304" pitchFamily="18" charset="0"/>
              <a:ea typeface="等线" panose="02010600030101010101" pitchFamily="2" charset="-122"/>
            </a:endParaRPr>
          </a:p>
          <a:p>
            <a:endParaRPr lang="zh-CN" altLang="en-US" dirty="0"/>
          </a:p>
        </p:txBody>
      </p:sp>
    </p:spTree>
    <p:extLst>
      <p:ext uri="{BB962C8B-B14F-4D97-AF65-F5344CB8AC3E}">
        <p14:creationId xmlns:p14="http://schemas.microsoft.com/office/powerpoint/2010/main" val="413929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2746A-755A-482A-907B-31839481FE5B}"/>
              </a:ext>
            </a:extLst>
          </p:cNvPr>
          <p:cNvSpPr>
            <a:spLocks noGrp="1"/>
          </p:cNvSpPr>
          <p:nvPr>
            <p:ph type="title"/>
          </p:nvPr>
        </p:nvSpPr>
        <p:spPr/>
        <p:txBody>
          <a:bodyPr/>
          <a:lstStyle/>
          <a:p>
            <a:r>
              <a:rPr lang="en-US" altLang="zh-CN" sz="2800" dirty="0">
                <a:latin typeface="Arial" panose="020B0604020202020204" pitchFamily="34" charset="0"/>
                <a:ea typeface="等线" panose="02010600030101010101" pitchFamily="2" charset="-122"/>
              </a:rPr>
              <a:t>Questions</a:t>
            </a:r>
            <a:endParaRPr lang="zh-CN" altLang="en-US" sz="28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B0252AEB-C776-4643-A1D5-4BFDC9589ECA}"/>
              </a:ext>
            </a:extLst>
          </p:cNvPr>
          <p:cNvSpPr>
            <a:spLocks noGrp="1"/>
          </p:cNvSpPr>
          <p:nvPr>
            <p:ph idx="1"/>
          </p:nvPr>
        </p:nvSpPr>
        <p:spPr>
          <a:xfrm>
            <a:off x="677334" y="1441939"/>
            <a:ext cx="10524066" cy="4599424"/>
          </a:xfrm>
        </p:spPr>
        <p:txBody>
          <a:bodyPr>
            <a:normAutofit/>
          </a:bodyPr>
          <a:lstStyle/>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Inspect the contents of the first HTTP GET request from your browser to the server.  Do you see an “IF-MODIFIED-SINCE” line in the HTTP GET?</a:t>
            </a: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Inspect the contents of the server response. Did the server explicitly return the contents of the file?   How can you tell?</a:t>
            </a: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Now inspect the contents of the second HTTP GET request from your browser to the server.  Do you see an “IF-MODIFIED-SINCE:” line in the HTTP GET ? If so, what information follows the “IF-MODIFIED-SINCE:” header?</a:t>
            </a: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What is the HTTP status code and phrase returned from the server in response to this second HTTP GET?  Did the server explicitly return the contents of the file?   Explain.</a:t>
            </a:r>
          </a:p>
          <a:p>
            <a:endParaRPr lang="zh-CN" altLang="en-US" dirty="0"/>
          </a:p>
        </p:txBody>
      </p:sp>
    </p:spTree>
    <p:extLst>
      <p:ext uri="{BB962C8B-B14F-4D97-AF65-F5344CB8AC3E}">
        <p14:creationId xmlns:p14="http://schemas.microsoft.com/office/powerpoint/2010/main" val="260496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9B8FB-00FD-4C8A-81AA-7A0E84FF2C07}"/>
              </a:ext>
            </a:extLst>
          </p:cNvPr>
          <p:cNvSpPr>
            <a:spLocks noGrp="1"/>
          </p:cNvSpPr>
          <p:nvPr>
            <p:ph type="title"/>
          </p:nvPr>
        </p:nvSpPr>
        <p:spPr/>
        <p:txBody>
          <a:bodyPr/>
          <a:lstStyle/>
          <a:p>
            <a:r>
              <a:rPr lang="en-US" altLang="zh-CN" sz="2800" dirty="0">
                <a:latin typeface="Arial" panose="020B0604020202020204" pitchFamily="34" charset="0"/>
                <a:ea typeface="等线" panose="02010600030101010101" pitchFamily="2" charset="-122"/>
              </a:rPr>
              <a:t>3. Retrieving Long Documents</a:t>
            </a:r>
            <a:endParaRPr lang="zh-CN" altLang="en-US" sz="28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2CE05078-12CF-46A7-AF38-6A4896867019}"/>
              </a:ext>
            </a:extLst>
          </p:cNvPr>
          <p:cNvSpPr>
            <a:spLocks noGrp="1"/>
          </p:cNvSpPr>
          <p:nvPr>
            <p:ph idx="1"/>
          </p:nvPr>
        </p:nvSpPr>
        <p:spPr>
          <a:xfrm>
            <a:off x="677333" y="2160589"/>
            <a:ext cx="10031697" cy="3880773"/>
          </a:xfrm>
        </p:spPr>
        <p:txBody>
          <a:bodyPr/>
          <a:lstStyle/>
          <a:p>
            <a:pPr marL="342900" lvl="0" indent="-342900">
              <a:buFont typeface="+mj-lt"/>
              <a:buAutoNum type="arabicPeriod"/>
            </a:pPr>
            <a:r>
              <a:rPr lang="en-US" altLang="zh-CN" sz="2400" dirty="0">
                <a:effectLst/>
                <a:latin typeface="Times New Roman" panose="02020603050405020304" pitchFamily="18" charset="0"/>
                <a:ea typeface="等线" panose="02010600030101010101" pitchFamily="2" charset="-122"/>
              </a:rPr>
              <a:t>Start up the Wireshark packet sniffer</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pPr>
            <a:r>
              <a:rPr lang="en-US" altLang="zh-CN" sz="2400" dirty="0">
                <a:effectLst/>
                <a:latin typeface="Times New Roman" panose="02020603050405020304" pitchFamily="18" charset="0"/>
                <a:ea typeface="等线" panose="02010600030101010101" pitchFamily="2" charset="-122"/>
              </a:rPr>
              <a:t>Enter the following URL into your browser</a:t>
            </a:r>
            <a:br>
              <a:rPr lang="en-US" altLang="zh-CN" sz="2400" dirty="0">
                <a:effectLst/>
                <a:latin typeface="Times New Roman" panose="02020603050405020304" pitchFamily="18" charset="0"/>
                <a:ea typeface="等线" panose="02010600030101010101" pitchFamily="2" charset="-122"/>
              </a:rPr>
            </a:br>
            <a:r>
              <a:rPr lang="en-US" altLang="zh-CN" sz="2400" u="sng" dirty="0">
                <a:solidFill>
                  <a:srgbClr val="0000FF"/>
                </a:solidFill>
                <a:effectLst/>
                <a:latin typeface="Times New Roman" panose="02020603050405020304" pitchFamily="18" charset="0"/>
                <a:ea typeface="等线" panose="02010600030101010101" pitchFamily="2" charset="-122"/>
                <a:hlinkClick r:id="rId2"/>
              </a:rPr>
              <a:t>http://gaia.cs.umass.edu/wireshark-labs/HTTP-wireshark-file3.html</a:t>
            </a:r>
            <a:br>
              <a:rPr lang="en-US" altLang="zh-CN" sz="2400" dirty="0">
                <a:effectLst/>
                <a:latin typeface="Times New Roman" panose="02020603050405020304" pitchFamily="18" charset="0"/>
                <a:ea typeface="等线" panose="02010600030101010101" pitchFamily="2" charset="-122"/>
              </a:rPr>
            </a:br>
            <a:r>
              <a:rPr lang="en-US" altLang="zh-CN" sz="2400" dirty="0">
                <a:effectLst/>
                <a:latin typeface="Times New Roman" panose="02020603050405020304" pitchFamily="18" charset="0"/>
                <a:ea typeface="等线" panose="02010600030101010101" pitchFamily="2" charset="-122"/>
              </a:rPr>
              <a:t>Your browser should display the rather lengthy US Bill of Rights.</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pPr>
            <a:r>
              <a:rPr lang="en-US" altLang="zh-CN" sz="2400" dirty="0">
                <a:effectLst/>
                <a:latin typeface="Times New Roman" panose="02020603050405020304" pitchFamily="18" charset="0"/>
                <a:ea typeface="等线" panose="02010600030101010101" pitchFamily="2" charset="-122"/>
              </a:rPr>
              <a:t>Stop Wireshark packet capture, and enter “http” in the display-filter-specification window, so that only captured HTTP messages will be displayed. </a:t>
            </a:r>
            <a:endParaRPr lang="zh-CN" altLang="zh-CN" sz="2400" dirty="0">
              <a:effectLst/>
              <a:latin typeface="Times New Roman" panose="02020603050405020304" pitchFamily="18" charset="0"/>
              <a:ea typeface="等线" panose="02010600030101010101" pitchFamily="2" charset="-122"/>
            </a:endParaRPr>
          </a:p>
          <a:p>
            <a:endParaRPr lang="zh-CN" altLang="en-US" dirty="0"/>
          </a:p>
        </p:txBody>
      </p:sp>
    </p:spTree>
    <p:extLst>
      <p:ext uri="{BB962C8B-B14F-4D97-AF65-F5344CB8AC3E}">
        <p14:creationId xmlns:p14="http://schemas.microsoft.com/office/powerpoint/2010/main" val="323037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1A31B-B441-4D1A-A781-B4902647502D}"/>
              </a:ext>
            </a:extLst>
          </p:cNvPr>
          <p:cNvSpPr>
            <a:spLocks noGrp="1"/>
          </p:cNvSpPr>
          <p:nvPr>
            <p:ph type="title"/>
          </p:nvPr>
        </p:nvSpPr>
        <p:spPr/>
        <p:txBody>
          <a:bodyPr/>
          <a:lstStyle/>
          <a:p>
            <a:r>
              <a:rPr lang="en-US" altLang="zh-CN" sz="3600" dirty="0">
                <a:latin typeface="Arial" panose="020B0604020202020204" pitchFamily="34" charset="0"/>
                <a:ea typeface="等线" panose="02010600030101010101" pitchFamily="2" charset="-122"/>
              </a:rPr>
              <a:t>Questions</a:t>
            </a:r>
            <a:endParaRPr lang="zh-CN" altLang="en-US" dirty="0"/>
          </a:p>
        </p:txBody>
      </p:sp>
      <p:sp>
        <p:nvSpPr>
          <p:cNvPr id="3" name="内容占位符 2">
            <a:extLst>
              <a:ext uri="{FF2B5EF4-FFF2-40B4-BE49-F238E27FC236}">
                <a16:creationId xmlns:a16="http://schemas.microsoft.com/office/drawing/2014/main" id="{D4946ECD-7C3E-4BDA-AFE1-5B741A91639A}"/>
              </a:ext>
            </a:extLst>
          </p:cNvPr>
          <p:cNvSpPr>
            <a:spLocks noGrp="1"/>
          </p:cNvSpPr>
          <p:nvPr>
            <p:ph idx="1"/>
          </p:nvPr>
        </p:nvSpPr>
        <p:spPr/>
        <p:txBody>
          <a:bodyPr/>
          <a:lstStyle/>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How many HTTP GET request messages did your browser send?  Which packet number in the trace contains the GET message for the Bill or Rights?</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Which packet number in the trace contains the status code and phrase associated with the response to the HTTP GET request?</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What is the status code and phrase in the response?</a:t>
            </a:r>
            <a:endParaRPr lang="zh-CN" altLang="zh-CN" sz="24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400" dirty="0">
                <a:effectLst/>
                <a:latin typeface="Times New Roman" panose="02020603050405020304" pitchFamily="18" charset="0"/>
                <a:ea typeface="等线" panose="02010600030101010101" pitchFamily="2" charset="-122"/>
              </a:rPr>
              <a:t>How many data-containing TCP segments were needed to carry the single HTTP response and the text of the Bill of Rights?</a:t>
            </a:r>
            <a:endParaRPr lang="zh-CN" altLang="zh-CN" sz="2400" dirty="0">
              <a:effectLst/>
              <a:latin typeface="Times New Roman" panose="02020603050405020304" pitchFamily="18" charset="0"/>
              <a:ea typeface="等线" panose="02010600030101010101" pitchFamily="2" charset="-122"/>
            </a:endParaRPr>
          </a:p>
          <a:p>
            <a:endParaRPr lang="zh-CN" altLang="en-US" dirty="0"/>
          </a:p>
        </p:txBody>
      </p:sp>
    </p:spTree>
    <p:extLst>
      <p:ext uri="{BB962C8B-B14F-4D97-AF65-F5344CB8AC3E}">
        <p14:creationId xmlns:p14="http://schemas.microsoft.com/office/powerpoint/2010/main" val="382389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4CCF6-F787-4D0B-9D28-3146796CA8AC}"/>
              </a:ext>
            </a:extLst>
          </p:cNvPr>
          <p:cNvSpPr>
            <a:spLocks noGrp="1"/>
          </p:cNvSpPr>
          <p:nvPr>
            <p:ph type="title"/>
          </p:nvPr>
        </p:nvSpPr>
        <p:spPr/>
        <p:txBody>
          <a:bodyPr vert="horz" lIns="91440" tIns="45720" rIns="91440" bIns="45720" rtlCol="0" anchor="t">
            <a:normAutofit/>
          </a:bodyPr>
          <a:lstStyle/>
          <a:p>
            <a:r>
              <a:rPr lang="en-US" altLang="zh-CN" sz="2800" dirty="0">
                <a:latin typeface="Arial" panose="020B0604020202020204" pitchFamily="34" charset="0"/>
                <a:ea typeface="等线" panose="02010600030101010101" pitchFamily="2" charset="-122"/>
              </a:rPr>
              <a:t>4. HTML Documents with Embedded Objects</a:t>
            </a:r>
            <a:endParaRPr lang="zh-CN" altLang="en-US" sz="28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CC4FDC01-29D2-494B-8EE6-986FB76F253F}"/>
              </a:ext>
            </a:extLst>
          </p:cNvPr>
          <p:cNvSpPr>
            <a:spLocks noGrp="1"/>
          </p:cNvSpPr>
          <p:nvPr>
            <p:ph idx="1"/>
          </p:nvPr>
        </p:nvSpPr>
        <p:spPr>
          <a:xfrm>
            <a:off x="677333" y="1573823"/>
            <a:ext cx="10699913" cy="4467539"/>
          </a:xfrm>
        </p:spPr>
        <p:txBody>
          <a:bodyPr>
            <a:normAutofit lnSpcReduction="10000"/>
          </a:bodyPr>
          <a:lstStyle/>
          <a:p>
            <a:pPr marL="342900" lvl="0" indent="-342900">
              <a:buFont typeface="+mj-lt"/>
              <a:buAutoNum type="arabicPeriod"/>
            </a:pPr>
            <a:r>
              <a:rPr lang="en-US" altLang="zh-CN" sz="2000" dirty="0">
                <a:effectLst/>
                <a:latin typeface="Times New Roman" panose="02020603050405020304" pitchFamily="18" charset="0"/>
                <a:ea typeface="等线" panose="02010600030101010101" pitchFamily="2" charset="-122"/>
              </a:rPr>
              <a:t>Start up the Wireshark packet sniffer</a:t>
            </a:r>
          </a:p>
          <a:p>
            <a:pPr marL="342900" lvl="0" indent="-342900">
              <a:buFont typeface="+mj-lt"/>
              <a:buAutoNum type="arabicPeriod"/>
            </a:pPr>
            <a:endParaRPr lang="zh-CN" altLang="zh-CN" sz="2000" dirty="0">
              <a:effectLst/>
              <a:latin typeface="Times New Roman" panose="02020603050405020304" pitchFamily="18" charset="0"/>
              <a:ea typeface="等线" panose="02010600030101010101" pitchFamily="2" charset="-122"/>
            </a:endParaRPr>
          </a:p>
          <a:p>
            <a:pPr marL="342900" lvl="0" indent="-342900">
              <a:buFont typeface="+mj-lt"/>
              <a:buAutoNum type="arabicPeriod"/>
            </a:pPr>
            <a:r>
              <a:rPr lang="en-US" altLang="zh-CN" sz="2000" dirty="0">
                <a:effectLst/>
                <a:latin typeface="Times New Roman" panose="02020603050405020304" pitchFamily="18" charset="0"/>
                <a:ea typeface="等线" panose="02010600030101010101" pitchFamily="2" charset="-122"/>
              </a:rPr>
              <a:t>Enter the following URL into your browser</a:t>
            </a:r>
            <a:br>
              <a:rPr lang="en-US" altLang="zh-CN" sz="2000" dirty="0">
                <a:effectLst/>
                <a:latin typeface="Times New Roman" panose="02020603050405020304" pitchFamily="18" charset="0"/>
                <a:ea typeface="等线" panose="02010600030101010101" pitchFamily="2" charset="-122"/>
              </a:rPr>
            </a:br>
            <a:r>
              <a:rPr lang="en-US" altLang="zh-CN" sz="2000" u="sng" dirty="0">
                <a:solidFill>
                  <a:srgbClr val="0000FF"/>
                </a:solidFill>
                <a:effectLst/>
                <a:latin typeface="Times New Roman" panose="02020603050405020304" pitchFamily="18" charset="0"/>
                <a:ea typeface="等线" panose="02010600030101010101" pitchFamily="2" charset="-122"/>
                <a:hlinkClick r:id="rId2"/>
              </a:rPr>
              <a:t>http://gaia.cs.umass.edu/wireshark-labs/HTTP-wireshark-file4.html</a:t>
            </a:r>
            <a:br>
              <a:rPr lang="en-US" altLang="zh-CN" sz="2000" dirty="0">
                <a:effectLst/>
                <a:latin typeface="Times New Roman" panose="02020603050405020304" pitchFamily="18" charset="0"/>
                <a:ea typeface="等线" panose="02010600030101010101" pitchFamily="2" charset="-122"/>
              </a:rPr>
            </a:br>
            <a:r>
              <a:rPr lang="en-US" altLang="zh-CN" sz="2000" dirty="0">
                <a:effectLst/>
                <a:latin typeface="Times New Roman" panose="02020603050405020304" pitchFamily="18" charset="0"/>
                <a:ea typeface="等线" panose="02010600030101010101" pitchFamily="2" charset="-122"/>
              </a:rPr>
              <a:t>Your browser should display a short HTML file with two images. These two images are referenced in the base HTML file.  That is, the images themselves are not contained in the HTML; instead the URLs for the images are contained in the downloaded HTML file. As discussed in the textbook, your browser will have to retrieve these logos from the indicated web sites.   Our publisher’s logo is retrieved from the gaia.cs.umass.edu web site.   The image of our 8th edition cover (one of our favorite covers) is stored at a server in France. </a:t>
            </a:r>
          </a:p>
          <a:p>
            <a:pPr marL="342900" lvl="0" indent="-342900">
              <a:buFont typeface="+mj-lt"/>
              <a:buAutoNum type="arabicPeriod"/>
            </a:pPr>
            <a:endParaRPr lang="zh-CN" altLang="zh-CN" sz="2000" dirty="0">
              <a:effectLst/>
              <a:latin typeface="Times New Roman" panose="02020603050405020304" pitchFamily="18" charset="0"/>
              <a:ea typeface="等线" panose="02010600030101010101" pitchFamily="2" charset="-122"/>
            </a:endParaRPr>
          </a:p>
          <a:p>
            <a:pPr marL="342900" lvl="0" indent="-342900">
              <a:buFont typeface="+mj-lt"/>
              <a:buAutoNum type="arabicPeriod"/>
            </a:pPr>
            <a:r>
              <a:rPr lang="en-US" altLang="zh-CN" sz="2000" dirty="0">
                <a:effectLst/>
                <a:latin typeface="Times New Roman" panose="02020603050405020304" pitchFamily="18" charset="0"/>
                <a:ea typeface="等线" panose="02010600030101010101" pitchFamily="2" charset="-122"/>
              </a:rPr>
              <a:t>Stop Wireshark packet capture, and enter “http” in the display-filter-specification window, so that only captured HTTP messages will be displayed. </a:t>
            </a:r>
            <a:endParaRPr lang="zh-CN" altLang="zh-CN" sz="2000" dirty="0">
              <a:effectLst/>
              <a:latin typeface="Times New Roman" panose="02020603050405020304" pitchFamily="18" charset="0"/>
              <a:ea typeface="等线" panose="02010600030101010101" pitchFamily="2" charset="-122"/>
            </a:endParaRPr>
          </a:p>
          <a:p>
            <a:endParaRPr lang="zh-CN" altLang="en-US" dirty="0"/>
          </a:p>
        </p:txBody>
      </p:sp>
    </p:spTree>
    <p:extLst>
      <p:ext uri="{BB962C8B-B14F-4D97-AF65-F5344CB8AC3E}">
        <p14:creationId xmlns:p14="http://schemas.microsoft.com/office/powerpoint/2010/main" val="248910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1A31B-B441-4D1A-A781-B4902647502D}"/>
              </a:ext>
            </a:extLst>
          </p:cNvPr>
          <p:cNvSpPr>
            <a:spLocks noGrp="1"/>
          </p:cNvSpPr>
          <p:nvPr>
            <p:ph type="title"/>
          </p:nvPr>
        </p:nvSpPr>
        <p:spPr/>
        <p:txBody>
          <a:bodyPr/>
          <a:lstStyle/>
          <a:p>
            <a:r>
              <a:rPr lang="en-US" altLang="zh-CN" sz="3600" dirty="0">
                <a:latin typeface="Arial" panose="020B0604020202020204" pitchFamily="34" charset="0"/>
                <a:ea typeface="等线" panose="02010600030101010101" pitchFamily="2" charset="-122"/>
              </a:rPr>
              <a:t>Questions</a:t>
            </a:r>
            <a:endParaRPr lang="zh-CN" altLang="en-US" dirty="0"/>
          </a:p>
        </p:txBody>
      </p:sp>
      <p:sp>
        <p:nvSpPr>
          <p:cNvPr id="3" name="内容占位符 2">
            <a:extLst>
              <a:ext uri="{FF2B5EF4-FFF2-40B4-BE49-F238E27FC236}">
                <a16:creationId xmlns:a16="http://schemas.microsoft.com/office/drawing/2014/main" id="{D4946ECD-7C3E-4BDA-AFE1-5B741A91639A}"/>
              </a:ext>
            </a:extLst>
          </p:cNvPr>
          <p:cNvSpPr>
            <a:spLocks noGrp="1"/>
          </p:cNvSpPr>
          <p:nvPr>
            <p:ph idx="1"/>
          </p:nvPr>
        </p:nvSpPr>
        <p:spPr>
          <a:xfrm>
            <a:off x="677334" y="2160589"/>
            <a:ext cx="10796628" cy="3880773"/>
          </a:xfrm>
        </p:spPr>
        <p:txBody>
          <a:bodyPr/>
          <a:lstStyle/>
          <a:p>
            <a:pPr marL="342900" lvl="0" indent="-342900">
              <a:buFont typeface="+mj-lt"/>
              <a:buAutoNum type="arabicPeriod"/>
              <a:tabLst>
                <a:tab pos="457200" algn="l"/>
              </a:tabLst>
            </a:pPr>
            <a:r>
              <a:rPr lang="en-US" altLang="zh-CN" sz="2800" dirty="0">
                <a:effectLst/>
                <a:latin typeface="Times New Roman" panose="02020603050405020304" pitchFamily="18" charset="0"/>
                <a:ea typeface="等线" panose="02010600030101010101" pitchFamily="2" charset="-122"/>
              </a:rPr>
              <a:t>How many HTTP GET request messages did your browser send?  To which Internet addresses were these GET requests sent?</a:t>
            </a:r>
            <a:endParaRPr lang="zh-CN" altLang="zh-CN" sz="2800" dirty="0">
              <a:effectLst/>
              <a:latin typeface="Times New Roman" panose="02020603050405020304" pitchFamily="18" charset="0"/>
              <a:ea typeface="等线" panose="02010600030101010101" pitchFamily="2" charset="-122"/>
            </a:endParaRPr>
          </a:p>
          <a:p>
            <a:pPr marL="342900" lvl="0" indent="-342900">
              <a:buFont typeface="+mj-lt"/>
              <a:buAutoNum type="arabicPeriod"/>
              <a:tabLst>
                <a:tab pos="457200" algn="l"/>
              </a:tabLst>
            </a:pPr>
            <a:r>
              <a:rPr lang="en-US" altLang="zh-CN" sz="2800" dirty="0">
                <a:effectLst/>
                <a:latin typeface="Times New Roman" panose="02020603050405020304" pitchFamily="18" charset="0"/>
                <a:ea typeface="等线" panose="02010600030101010101" pitchFamily="2" charset="-122"/>
              </a:rPr>
              <a:t>Can you tell whether your browser downloaded the two images serially, or whether they were downloaded from the two web sites in parallel?  Explain.</a:t>
            </a:r>
            <a:endParaRPr lang="zh-CN" altLang="zh-CN" sz="2800" dirty="0">
              <a:effectLst/>
              <a:latin typeface="Times New Roman" panose="02020603050405020304" pitchFamily="18" charset="0"/>
              <a:ea typeface="等线" panose="02010600030101010101" pitchFamily="2" charset="-122"/>
            </a:endParaRPr>
          </a:p>
          <a:p>
            <a:endParaRPr lang="zh-CN" altLang="en-US" dirty="0"/>
          </a:p>
        </p:txBody>
      </p:sp>
    </p:spTree>
    <p:extLst>
      <p:ext uri="{BB962C8B-B14F-4D97-AF65-F5344CB8AC3E}">
        <p14:creationId xmlns:p14="http://schemas.microsoft.com/office/powerpoint/2010/main" val="3454487325"/>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TotalTime>
  <Words>1118</Words>
  <Application>Microsoft Office PowerPoint</Application>
  <PresentationFormat>宽屏</PresentationFormat>
  <Paragraphs>55</Paragraphs>
  <Slides>11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黑体</vt:lpstr>
      <vt:lpstr>Arial</vt:lpstr>
      <vt:lpstr>Times New Roman</vt:lpstr>
      <vt:lpstr>Trebuchet MS</vt:lpstr>
      <vt:lpstr>Wingdings</vt:lpstr>
      <vt:lpstr>Wingdings 3</vt:lpstr>
      <vt:lpstr>平面</vt:lpstr>
      <vt:lpstr>PowerPoint 演示文稿</vt:lpstr>
      <vt:lpstr>1. The Basic HTTP GET/response interaction</vt:lpstr>
      <vt:lpstr>Questions</vt:lpstr>
      <vt:lpstr>2. The HTTP CONDITIONAL GET/response interaction</vt:lpstr>
      <vt:lpstr>Questions</vt:lpstr>
      <vt:lpstr>3. Retrieving Long Documents</vt:lpstr>
      <vt:lpstr>Questions</vt:lpstr>
      <vt:lpstr>4. HTML Documents with Embedded Objects</vt:lpstr>
      <vt:lpstr>Questions</vt:lpstr>
      <vt:lpstr>5. HTTP Authentication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Digital Circuits</dc:creator>
  <cp:lastModifiedBy>Digital Circuits</cp:lastModifiedBy>
  <cp:revision>3</cp:revision>
  <dcterms:created xsi:type="dcterms:W3CDTF">2024-09-23T03:08:15Z</dcterms:created>
  <dcterms:modified xsi:type="dcterms:W3CDTF">2024-09-23T04:05:18Z</dcterms:modified>
</cp:coreProperties>
</file>