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6"/>
  </p:notesMasterIdLst>
  <p:sldIdLst>
    <p:sldId id="668" r:id="rId3"/>
    <p:sldId id="388" r:id="rId4"/>
    <p:sldId id="470" r:id="rId5"/>
    <p:sldId id="390" r:id="rId6"/>
    <p:sldId id="674" r:id="rId7"/>
    <p:sldId id="391" r:id="rId8"/>
    <p:sldId id="666" r:id="rId9"/>
    <p:sldId id="675" r:id="rId10"/>
    <p:sldId id="393" r:id="rId11"/>
    <p:sldId id="394" r:id="rId12"/>
    <p:sldId id="667" r:id="rId13"/>
    <p:sldId id="676" r:id="rId14"/>
    <p:sldId id="677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0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62D59-4EC1-4534-A012-653D6B34D8B8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C7D909-A830-4C0F-BADC-DC86D2C6C4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8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3C724-BAAA-481A-B440-4513D4E4F981}" type="slidenum">
              <a:rPr kumimoji="0" lang="zh-CN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4DCDA2-C986-4388-953F-142FEE88A34B}" type="slidenum">
              <a:rPr lang="zh-CN" altLang="en-GB" smtClean="0"/>
              <a:pPr>
                <a:defRPr/>
              </a:pPr>
              <a:t>9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50728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D85B9-919B-49C1-93EE-7B97AB680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05A0415-AE53-459F-B615-BD063004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A74769-752C-49EA-AD05-E808E994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138D9-0662-464A-B1D6-E390BA817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2A959-7411-4E8F-AA7C-7901A514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81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099701-F545-4278-84DF-222E1095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9CCF3C-8B56-4E4A-9438-D37508242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1D6D8-98EB-4490-9A80-4A22F378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D21C3-FFAD-44AB-9D23-C65BBEC6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54109-4201-4A9C-B0F2-C70A1A5D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2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1903BA6-AAAE-4D9D-A51C-3F7077C17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C18789-20F6-4B31-BF79-829AF817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0D7724-9C37-4F12-9DB7-18964AC7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25841-91D9-409A-A635-33BE1188F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B16D3-7352-41F8-AB15-A75285D8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958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01704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98988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751231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979761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096879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505438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84892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519071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1F6BCA-21CD-4472-A52E-2C456515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E37691-0450-45D2-9740-CD02E3DCB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ABBC2-609D-4513-A265-5CFC83F0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967B0F-CAB1-471C-A8D9-2B486174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8D2A0-3DF9-4798-9420-B3C9F063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9760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4590619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8841908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540384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671578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30606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77855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42C11-3FB6-45E8-A0F5-316F0956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A3C7BC-802F-449B-AEE8-663926ED6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3B005-0EF3-4AA5-BAF7-E0D1610E4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6756AE-3307-4583-8793-9DBB0DE3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E15D8-A083-49C7-BD3F-5917A128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83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A7635-547D-4B21-A628-601C4345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3BDB2C-43FF-482B-BA05-55A487ED4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B6B577-3AEE-470F-82DB-1883C1CF0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38274-30AE-4963-B170-0A86FCB9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9AEA0-5674-4194-A222-847BE93E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D41EB3-5EE4-46FE-BB2B-60D7488C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0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EC84E-C880-4874-BEE6-C8DF2A510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545A1-DB70-4BEC-841C-980BC1B28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B974EB-CD24-4EE2-9E36-3A8550AEB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09EAFF4-3037-4AAE-A156-A70DBDBC3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F6D417-B448-486F-96E7-21D8615BA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F79D99-1A65-4A7B-A504-796DA68B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AB2854-6EB3-4B5F-ABDB-CFC396203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854AA0-2478-4FFF-8EB4-31AF2775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4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FE852-F27D-46F6-ACD8-771C859DC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806BDA-CF4E-4ED8-9552-1F84F41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F026E7-1D4E-4CBE-9076-A23A5E8E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335494-5E5D-4413-94C7-7116155D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40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3662EE2-AE39-484B-8671-41A42BC43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6261D7-766B-43A3-89A4-AC4C6853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BBF52-F9CD-4059-84EC-6CA72B47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232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687B9-98C0-4DC2-9FA2-9A6A4E294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AFBA3A-5C64-4471-B7CA-5620C3ACD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620BCF7-3E3A-4E5A-8867-12BBD68FB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8992E-E94D-4B01-8868-8802AC2A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A6EC5F-42E9-4055-AFE3-D2F4628F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262F5B-CEFF-478B-B13E-77031336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5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7EDC0-BFF8-4FE4-A6E2-46C29050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3B5617B-2837-41A3-90EB-6BE2476936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27D317-7BD1-4E00-8A9B-E3476C874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3F7230-7E8D-44E7-B781-461B2820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D7C0-F416-44CA-916C-773736C7848F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95E296-B6C2-4779-8233-AB8037E9A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D3EC2-9408-467A-B9A4-1C0BEF11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8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0316BA-4190-4DCD-88F2-CF15E8EDE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6E865-F7B2-45CD-B09E-AE370A78D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F3515E-B9FE-4C14-A7BA-EF8FCAFE41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6D7C0-F416-44CA-916C-773736C7848F}" type="datetimeFigureOut">
              <a:rPr lang="zh-CN" altLang="en-US" smtClean="0"/>
              <a:t>2025/04/16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D35943-3EC4-48F5-9873-6FC0C51DE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3A579D-7824-4BCC-9951-4E85EAF23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2AEAC-51C0-4EF4-8FC4-2DD7D8A5C9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6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998352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5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计算机学院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黄倩怡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23-2024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学年第二学期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>
            <a:extLst>
              <a:ext uri="{FF2B5EF4-FFF2-40B4-BE49-F238E27FC236}">
                <a16:creationId xmlns:a16="http://schemas.microsoft.com/office/drawing/2014/main" id="{C7DE7336-B817-475A-AA6B-0A8BA55A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62" y="1641638"/>
            <a:ext cx="8229600" cy="4389437"/>
          </a:xfrm>
        </p:spPr>
        <p:txBody>
          <a:bodyPr/>
          <a:lstStyle/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电路故障排除：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 （</a:t>
            </a:r>
            <a:r>
              <a:rPr lang="en-US" altLang="zh-CN" sz="2800" dirty="0"/>
              <a:t>1</a:t>
            </a:r>
            <a:r>
              <a:rPr lang="zh-CN" altLang="en-US" sz="2800" dirty="0"/>
              <a:t>）电源、接地是否正确。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 （</a:t>
            </a:r>
            <a:r>
              <a:rPr lang="en-US" altLang="zh-CN" sz="2800" dirty="0"/>
              <a:t>2</a:t>
            </a:r>
            <a:r>
              <a:rPr lang="zh-CN" altLang="en-US" sz="2800" dirty="0"/>
              <a:t>）断线或接触不稳的判断。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 （</a:t>
            </a:r>
            <a:r>
              <a:rPr lang="en-US" altLang="zh-CN" sz="2800" dirty="0"/>
              <a:t>3</a:t>
            </a:r>
            <a:r>
              <a:rPr lang="zh-CN" altLang="en-US" sz="2800" dirty="0"/>
              <a:t>）线路连接错误。</a:t>
            </a:r>
          </a:p>
          <a:p>
            <a:pPr marL="0" indent="0" eaLnBrk="1" hangingPunct="1">
              <a:buFont typeface="Wingdings 2" panose="05020102010507070707" pitchFamily="18" charset="2"/>
              <a:buNone/>
            </a:pPr>
            <a:r>
              <a:rPr lang="zh-CN" altLang="en-US" sz="2800" dirty="0"/>
              <a:t> （</a:t>
            </a:r>
            <a:r>
              <a:rPr lang="en-US" altLang="zh-CN" sz="2800" dirty="0"/>
              <a:t>4</a:t>
            </a:r>
            <a:r>
              <a:rPr lang="zh-CN" altLang="en-US" sz="2800" dirty="0"/>
              <a:t>）设计错误。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FA56BBB-1B0B-4DB6-B048-24C603FB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D7B6DD-8670-B364-8705-82772F1E8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-16684"/>
            <a:ext cx="8305800" cy="1143000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组合逻辑电路分析与设计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>
            <a:extLst>
              <a:ext uri="{FF2B5EF4-FFF2-40B4-BE49-F238E27FC236}">
                <a16:creationId xmlns:a16="http://schemas.microsoft.com/office/drawing/2014/main" id="{37377A58-D9A5-4C0F-B309-58F8A95D99B6}"/>
              </a:ext>
            </a:extLst>
          </p:cNvPr>
          <p:cNvGrpSpPr>
            <a:grpSpLocks/>
          </p:cNvGrpSpPr>
          <p:nvPr/>
        </p:nvGrpSpPr>
        <p:grpSpPr bwMode="auto">
          <a:xfrm>
            <a:off x="1139177" y="972684"/>
            <a:ext cx="7488238" cy="360362"/>
            <a:chOff x="794" y="119"/>
            <a:chExt cx="4717" cy="227"/>
          </a:xfrm>
        </p:grpSpPr>
        <p:sp>
          <p:nvSpPr>
            <p:cNvPr id="53310" name="Line 3">
              <a:extLst>
                <a:ext uri="{FF2B5EF4-FFF2-40B4-BE49-F238E27FC236}">
                  <a16:creationId xmlns:a16="http://schemas.microsoft.com/office/drawing/2014/main" id="{B7A60BFC-359C-4058-AA7D-0532B60B0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1" name="Line 4">
              <a:extLst>
                <a:ext uri="{FF2B5EF4-FFF2-40B4-BE49-F238E27FC236}">
                  <a16:creationId xmlns:a16="http://schemas.microsoft.com/office/drawing/2014/main" id="{EA08A544-F6C7-49D3-86DC-FB85E7E05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2" name="Line 5">
              <a:extLst>
                <a:ext uri="{FF2B5EF4-FFF2-40B4-BE49-F238E27FC236}">
                  <a16:creationId xmlns:a16="http://schemas.microsoft.com/office/drawing/2014/main" id="{D6AA179D-9924-42E8-B543-D5EB24955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3" name="Line 6">
              <a:extLst>
                <a:ext uri="{FF2B5EF4-FFF2-40B4-BE49-F238E27FC236}">
                  <a16:creationId xmlns:a16="http://schemas.microsoft.com/office/drawing/2014/main" id="{11DEA4DB-E07F-4B8A-97B5-B5162DAFE7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4" name="Line 7">
              <a:extLst>
                <a:ext uri="{FF2B5EF4-FFF2-40B4-BE49-F238E27FC236}">
                  <a16:creationId xmlns:a16="http://schemas.microsoft.com/office/drawing/2014/main" id="{EA87F3F8-B521-40F3-BF6E-262A2A47D3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5" name="Line 8">
              <a:extLst>
                <a:ext uri="{FF2B5EF4-FFF2-40B4-BE49-F238E27FC236}">
                  <a16:creationId xmlns:a16="http://schemas.microsoft.com/office/drawing/2014/main" id="{C4B22812-5BD3-401D-971C-2ECFA4D93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6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6" name="Line 9">
              <a:extLst>
                <a:ext uri="{FF2B5EF4-FFF2-40B4-BE49-F238E27FC236}">
                  <a16:creationId xmlns:a16="http://schemas.microsoft.com/office/drawing/2014/main" id="{99448F75-EE4C-405F-85EA-00AA35565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7" name="Line 10">
              <a:extLst>
                <a:ext uri="{FF2B5EF4-FFF2-40B4-BE49-F238E27FC236}">
                  <a16:creationId xmlns:a16="http://schemas.microsoft.com/office/drawing/2014/main" id="{0E220E71-5114-4029-BC96-C482ABAE0D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8" name="Line 11">
              <a:extLst>
                <a:ext uri="{FF2B5EF4-FFF2-40B4-BE49-F238E27FC236}">
                  <a16:creationId xmlns:a16="http://schemas.microsoft.com/office/drawing/2014/main" id="{9A5459CB-A1B9-46FD-ABBF-FC5498443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9" name="Line 12">
              <a:extLst>
                <a:ext uri="{FF2B5EF4-FFF2-40B4-BE49-F238E27FC236}">
                  <a16:creationId xmlns:a16="http://schemas.microsoft.com/office/drawing/2014/main" id="{259B5CCD-2EC6-4F33-885A-DB8939A38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0" name="Line 13">
              <a:extLst>
                <a:ext uri="{FF2B5EF4-FFF2-40B4-BE49-F238E27FC236}">
                  <a16:creationId xmlns:a16="http://schemas.microsoft.com/office/drawing/2014/main" id="{32AE551A-3A22-4774-9819-B176DA0519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1" name="Line 14">
              <a:extLst>
                <a:ext uri="{FF2B5EF4-FFF2-40B4-BE49-F238E27FC236}">
                  <a16:creationId xmlns:a16="http://schemas.microsoft.com/office/drawing/2014/main" id="{305CC84D-2BF2-4018-B81E-C9EE048DE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2" name="Line 15">
              <a:extLst>
                <a:ext uri="{FF2B5EF4-FFF2-40B4-BE49-F238E27FC236}">
                  <a16:creationId xmlns:a16="http://schemas.microsoft.com/office/drawing/2014/main" id="{D221A67B-82AC-458E-AAFC-A522FE7292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3" name="Line 16">
              <a:extLst>
                <a:ext uri="{FF2B5EF4-FFF2-40B4-BE49-F238E27FC236}">
                  <a16:creationId xmlns:a16="http://schemas.microsoft.com/office/drawing/2014/main" id="{8DBFC5EA-76D3-4F1A-9778-A33860D6C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4" name="Line 17">
              <a:extLst>
                <a:ext uri="{FF2B5EF4-FFF2-40B4-BE49-F238E27FC236}">
                  <a16:creationId xmlns:a16="http://schemas.microsoft.com/office/drawing/2014/main" id="{1693C292-1C76-4CD2-B657-BEE1245AA1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5" name="Line 18">
              <a:extLst>
                <a:ext uri="{FF2B5EF4-FFF2-40B4-BE49-F238E27FC236}">
                  <a16:creationId xmlns:a16="http://schemas.microsoft.com/office/drawing/2014/main" id="{915EC59F-DBF4-4C49-8067-313A4D6BB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6" name="Line 19">
              <a:extLst>
                <a:ext uri="{FF2B5EF4-FFF2-40B4-BE49-F238E27FC236}">
                  <a16:creationId xmlns:a16="http://schemas.microsoft.com/office/drawing/2014/main" id="{2B3E0E90-CE44-452D-81CE-8409778298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7" name="Line 20">
              <a:extLst>
                <a:ext uri="{FF2B5EF4-FFF2-40B4-BE49-F238E27FC236}">
                  <a16:creationId xmlns:a16="http://schemas.microsoft.com/office/drawing/2014/main" id="{31FB4FD7-946D-4D86-8A6D-9D1BEE95C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8" name="Line 21">
              <a:extLst>
                <a:ext uri="{FF2B5EF4-FFF2-40B4-BE49-F238E27FC236}">
                  <a16:creationId xmlns:a16="http://schemas.microsoft.com/office/drawing/2014/main" id="{ADA894D2-3F29-4FAE-A341-26BAEFD97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9" name="Line 22">
              <a:extLst>
                <a:ext uri="{FF2B5EF4-FFF2-40B4-BE49-F238E27FC236}">
                  <a16:creationId xmlns:a16="http://schemas.microsoft.com/office/drawing/2014/main" id="{82D0180B-C831-44FE-A792-BF3049204D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0" name="Line 23">
              <a:extLst>
                <a:ext uri="{FF2B5EF4-FFF2-40B4-BE49-F238E27FC236}">
                  <a16:creationId xmlns:a16="http://schemas.microsoft.com/office/drawing/2014/main" id="{18D9832C-1A19-4FE2-ABC3-288215025F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2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1" name="Line 24">
              <a:extLst>
                <a:ext uri="{FF2B5EF4-FFF2-40B4-BE49-F238E27FC236}">
                  <a16:creationId xmlns:a16="http://schemas.microsoft.com/office/drawing/2014/main" id="{DB278D36-81D6-4448-A9DC-525B686F17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2" name="Line 25">
              <a:extLst>
                <a:ext uri="{FF2B5EF4-FFF2-40B4-BE49-F238E27FC236}">
                  <a16:creationId xmlns:a16="http://schemas.microsoft.com/office/drawing/2014/main" id="{0455CA88-4028-4A6F-9AFF-6201C5B40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8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3" name="Line 26">
              <a:extLst>
                <a:ext uri="{FF2B5EF4-FFF2-40B4-BE49-F238E27FC236}">
                  <a16:creationId xmlns:a16="http://schemas.microsoft.com/office/drawing/2014/main" id="{ACEC39D1-3DB9-40D0-9E7B-1337318662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4" name="Line 27">
              <a:extLst>
                <a:ext uri="{FF2B5EF4-FFF2-40B4-BE49-F238E27FC236}">
                  <a16:creationId xmlns:a16="http://schemas.microsoft.com/office/drawing/2014/main" id="{A634A81A-1B35-4B0C-A92B-1F2977963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5" name="Line 28">
              <a:extLst>
                <a:ext uri="{FF2B5EF4-FFF2-40B4-BE49-F238E27FC236}">
                  <a16:creationId xmlns:a16="http://schemas.microsoft.com/office/drawing/2014/main" id="{155C01E3-DB9E-4E84-BE34-979B2EC4A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6" name="Line 29">
              <a:extLst>
                <a:ext uri="{FF2B5EF4-FFF2-40B4-BE49-F238E27FC236}">
                  <a16:creationId xmlns:a16="http://schemas.microsoft.com/office/drawing/2014/main" id="{1969DD78-B448-4D5D-AC34-542FC3613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7" name="Line 30">
              <a:extLst>
                <a:ext uri="{FF2B5EF4-FFF2-40B4-BE49-F238E27FC236}">
                  <a16:creationId xmlns:a16="http://schemas.microsoft.com/office/drawing/2014/main" id="{D7E9532F-CBA8-400B-A11D-0224F4D7C7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1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8" name="Line 31">
              <a:extLst>
                <a:ext uri="{FF2B5EF4-FFF2-40B4-BE49-F238E27FC236}">
                  <a16:creationId xmlns:a16="http://schemas.microsoft.com/office/drawing/2014/main" id="{4ADC1600-673A-4CE2-8950-25733FCA57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39" name="Line 32">
              <a:extLst>
                <a:ext uri="{FF2B5EF4-FFF2-40B4-BE49-F238E27FC236}">
                  <a16:creationId xmlns:a16="http://schemas.microsoft.com/office/drawing/2014/main" id="{E72FDCF8-3E0C-4FB9-BDFF-9659E9D75C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0" name="Line 33">
              <a:extLst>
                <a:ext uri="{FF2B5EF4-FFF2-40B4-BE49-F238E27FC236}">
                  <a16:creationId xmlns:a16="http://schemas.microsoft.com/office/drawing/2014/main" id="{33B1B36F-9C9D-44A9-865C-E323BD0E09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7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1" name="Line 34">
              <a:extLst>
                <a:ext uri="{FF2B5EF4-FFF2-40B4-BE49-F238E27FC236}">
                  <a16:creationId xmlns:a16="http://schemas.microsoft.com/office/drawing/2014/main" id="{AEC4C584-4DA1-4138-B92F-742792C61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2" name="Line 35">
              <a:extLst>
                <a:ext uri="{FF2B5EF4-FFF2-40B4-BE49-F238E27FC236}">
                  <a16:creationId xmlns:a16="http://schemas.microsoft.com/office/drawing/2014/main" id="{239DEABC-3C0A-4C14-A863-AC212C8529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3" name="Line 36">
              <a:extLst>
                <a:ext uri="{FF2B5EF4-FFF2-40B4-BE49-F238E27FC236}">
                  <a16:creationId xmlns:a16="http://schemas.microsoft.com/office/drawing/2014/main" id="{DA94117C-3FC6-46C3-965A-2E2B56531E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4" name="Line 37">
              <a:extLst>
                <a:ext uri="{FF2B5EF4-FFF2-40B4-BE49-F238E27FC236}">
                  <a16:creationId xmlns:a16="http://schemas.microsoft.com/office/drawing/2014/main" id="{D72FD168-7C7C-46AC-A7D6-0D93A0FFEC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5" name="Line 38">
              <a:extLst>
                <a:ext uri="{FF2B5EF4-FFF2-40B4-BE49-F238E27FC236}">
                  <a16:creationId xmlns:a16="http://schemas.microsoft.com/office/drawing/2014/main" id="{A5E74882-CEF1-4DCC-B06A-6832D8F814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9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6" name="Line 39">
              <a:extLst>
                <a:ext uri="{FF2B5EF4-FFF2-40B4-BE49-F238E27FC236}">
                  <a16:creationId xmlns:a16="http://schemas.microsoft.com/office/drawing/2014/main" id="{EAA3A9CD-FF71-4654-89E6-9F1F932C4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7" name="Line 40">
              <a:extLst>
                <a:ext uri="{FF2B5EF4-FFF2-40B4-BE49-F238E27FC236}">
                  <a16:creationId xmlns:a16="http://schemas.microsoft.com/office/drawing/2014/main" id="{B119051C-97B3-4185-A3CC-4BD3154A99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8" name="Line 41">
              <a:extLst>
                <a:ext uri="{FF2B5EF4-FFF2-40B4-BE49-F238E27FC236}">
                  <a16:creationId xmlns:a16="http://schemas.microsoft.com/office/drawing/2014/main" id="{10714186-18D6-4813-95F1-E40CBDF833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49" name="Line 42">
              <a:extLst>
                <a:ext uri="{FF2B5EF4-FFF2-40B4-BE49-F238E27FC236}">
                  <a16:creationId xmlns:a16="http://schemas.microsoft.com/office/drawing/2014/main" id="{C21F7B40-4B51-4677-8CB6-8AD4FAF4FE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0" name="Line 43">
              <a:extLst>
                <a:ext uri="{FF2B5EF4-FFF2-40B4-BE49-F238E27FC236}">
                  <a16:creationId xmlns:a16="http://schemas.microsoft.com/office/drawing/2014/main" id="{E34B85A0-98D4-497A-99BF-AA26A36C3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1" name="Line 44">
              <a:extLst>
                <a:ext uri="{FF2B5EF4-FFF2-40B4-BE49-F238E27FC236}">
                  <a16:creationId xmlns:a16="http://schemas.microsoft.com/office/drawing/2014/main" id="{BA27608E-D1C3-447E-AB27-6222D8868B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2" name="Line 45">
              <a:extLst>
                <a:ext uri="{FF2B5EF4-FFF2-40B4-BE49-F238E27FC236}">
                  <a16:creationId xmlns:a16="http://schemas.microsoft.com/office/drawing/2014/main" id="{0DE5FDF0-0B56-41B4-8FF5-12BC9EFC9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3" name="Line 46">
              <a:extLst>
                <a:ext uri="{FF2B5EF4-FFF2-40B4-BE49-F238E27FC236}">
                  <a16:creationId xmlns:a16="http://schemas.microsoft.com/office/drawing/2014/main" id="{A66C550C-70E5-48C3-A47B-418AC844CB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4" name="Line 47">
              <a:extLst>
                <a:ext uri="{FF2B5EF4-FFF2-40B4-BE49-F238E27FC236}">
                  <a16:creationId xmlns:a16="http://schemas.microsoft.com/office/drawing/2014/main" id="{843D4F9C-E911-4DE5-AB76-658212828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5" name="Line 48">
              <a:extLst>
                <a:ext uri="{FF2B5EF4-FFF2-40B4-BE49-F238E27FC236}">
                  <a16:creationId xmlns:a16="http://schemas.microsoft.com/office/drawing/2014/main" id="{20B3D74A-502E-408F-89C8-75BB50FC7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6" name="Line 49">
              <a:extLst>
                <a:ext uri="{FF2B5EF4-FFF2-40B4-BE49-F238E27FC236}">
                  <a16:creationId xmlns:a16="http://schemas.microsoft.com/office/drawing/2014/main" id="{34268BE5-11DF-4AE1-89DC-9A86A3138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7" name="Line 50">
              <a:extLst>
                <a:ext uri="{FF2B5EF4-FFF2-40B4-BE49-F238E27FC236}">
                  <a16:creationId xmlns:a16="http://schemas.microsoft.com/office/drawing/2014/main" id="{6AB33C3E-6E32-4BEF-AB72-26DE490AE4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8" name="Line 51">
              <a:extLst>
                <a:ext uri="{FF2B5EF4-FFF2-40B4-BE49-F238E27FC236}">
                  <a16:creationId xmlns:a16="http://schemas.microsoft.com/office/drawing/2014/main" id="{7433EB78-0186-42EF-872B-464C18146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59" name="Line 52">
              <a:extLst>
                <a:ext uri="{FF2B5EF4-FFF2-40B4-BE49-F238E27FC236}">
                  <a16:creationId xmlns:a16="http://schemas.microsoft.com/office/drawing/2014/main" id="{BF916550-63A9-483B-813B-0B9C7B42AC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0" name="Line 53">
              <a:extLst>
                <a:ext uri="{FF2B5EF4-FFF2-40B4-BE49-F238E27FC236}">
                  <a16:creationId xmlns:a16="http://schemas.microsoft.com/office/drawing/2014/main" id="{1297EEE4-3D63-489C-86D7-C9B7C947F4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1" name="Line 54">
              <a:extLst>
                <a:ext uri="{FF2B5EF4-FFF2-40B4-BE49-F238E27FC236}">
                  <a16:creationId xmlns:a16="http://schemas.microsoft.com/office/drawing/2014/main" id="{1A33641D-7D24-4BB7-97DC-76BA0AA9EC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2" name="Line 55">
              <a:extLst>
                <a:ext uri="{FF2B5EF4-FFF2-40B4-BE49-F238E27FC236}">
                  <a16:creationId xmlns:a16="http://schemas.microsoft.com/office/drawing/2014/main" id="{5BD44585-3AC3-4D47-A699-99893652C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3" name="Line 56">
              <a:extLst>
                <a:ext uri="{FF2B5EF4-FFF2-40B4-BE49-F238E27FC236}">
                  <a16:creationId xmlns:a16="http://schemas.microsoft.com/office/drawing/2014/main" id="{5D3873E3-2684-4414-8AD5-E5902B7D05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4" name="Line 57">
              <a:extLst>
                <a:ext uri="{FF2B5EF4-FFF2-40B4-BE49-F238E27FC236}">
                  <a16:creationId xmlns:a16="http://schemas.microsoft.com/office/drawing/2014/main" id="{072978D8-142A-42D7-B371-5E56116FB2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5" name="Line 58">
              <a:extLst>
                <a:ext uri="{FF2B5EF4-FFF2-40B4-BE49-F238E27FC236}">
                  <a16:creationId xmlns:a16="http://schemas.microsoft.com/office/drawing/2014/main" id="{63A732DF-C66B-4215-B690-B9D52C1E3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6" name="Line 59">
              <a:extLst>
                <a:ext uri="{FF2B5EF4-FFF2-40B4-BE49-F238E27FC236}">
                  <a16:creationId xmlns:a16="http://schemas.microsoft.com/office/drawing/2014/main" id="{2438B4C0-76D5-4C8F-BBA1-5BCCAA8F5A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7" name="Line 60">
              <a:extLst>
                <a:ext uri="{FF2B5EF4-FFF2-40B4-BE49-F238E27FC236}">
                  <a16:creationId xmlns:a16="http://schemas.microsoft.com/office/drawing/2014/main" id="{EE2F01E1-C755-45A9-97F6-7AB9EA210E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8" name="Line 61">
              <a:extLst>
                <a:ext uri="{FF2B5EF4-FFF2-40B4-BE49-F238E27FC236}">
                  <a16:creationId xmlns:a16="http://schemas.microsoft.com/office/drawing/2014/main" id="{800D8BB3-5EB0-4D1A-ACC9-A37A131DF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69" name="Line 62">
              <a:extLst>
                <a:ext uri="{FF2B5EF4-FFF2-40B4-BE49-F238E27FC236}">
                  <a16:creationId xmlns:a16="http://schemas.microsoft.com/office/drawing/2014/main" id="{9CF632FC-6AF3-4D68-AE0F-F531D1F78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0" name="Line 63">
              <a:extLst>
                <a:ext uri="{FF2B5EF4-FFF2-40B4-BE49-F238E27FC236}">
                  <a16:creationId xmlns:a16="http://schemas.microsoft.com/office/drawing/2014/main" id="{46C6A54F-FDFB-4EEC-BDE5-700B9ECF6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1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1" name="Line 64">
              <a:extLst>
                <a:ext uri="{FF2B5EF4-FFF2-40B4-BE49-F238E27FC236}">
                  <a16:creationId xmlns:a16="http://schemas.microsoft.com/office/drawing/2014/main" id="{E073FFAB-8A6E-4135-8B07-22B58CDFA3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2" name="Line 65">
              <a:extLst>
                <a:ext uri="{FF2B5EF4-FFF2-40B4-BE49-F238E27FC236}">
                  <a16:creationId xmlns:a16="http://schemas.microsoft.com/office/drawing/2014/main" id="{5391D386-93D2-4E44-B6E7-2CC82D516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7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3" name="Line 66">
              <a:extLst>
                <a:ext uri="{FF2B5EF4-FFF2-40B4-BE49-F238E27FC236}">
                  <a16:creationId xmlns:a16="http://schemas.microsoft.com/office/drawing/2014/main" id="{5A8D5F77-AB6F-4D69-B613-A899215F16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4" name="Line 67">
              <a:extLst>
                <a:ext uri="{FF2B5EF4-FFF2-40B4-BE49-F238E27FC236}">
                  <a16:creationId xmlns:a16="http://schemas.microsoft.com/office/drawing/2014/main" id="{084504FE-38C6-4FEB-B6EC-68BD7CFCA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5" name="Line 68">
              <a:extLst>
                <a:ext uri="{FF2B5EF4-FFF2-40B4-BE49-F238E27FC236}">
                  <a16:creationId xmlns:a16="http://schemas.microsoft.com/office/drawing/2014/main" id="{E8F1BD3F-E589-4B36-98F8-2DB62EB8BB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6" name="Line 69">
              <a:extLst>
                <a:ext uri="{FF2B5EF4-FFF2-40B4-BE49-F238E27FC236}">
                  <a16:creationId xmlns:a16="http://schemas.microsoft.com/office/drawing/2014/main" id="{171B0942-9D2B-4650-8EF7-D31095F0B2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7" name="Line 70">
              <a:extLst>
                <a:ext uri="{FF2B5EF4-FFF2-40B4-BE49-F238E27FC236}">
                  <a16:creationId xmlns:a16="http://schemas.microsoft.com/office/drawing/2014/main" id="{92797646-26E9-4E18-AC41-86A161B95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8" name="Line 71">
              <a:extLst>
                <a:ext uri="{FF2B5EF4-FFF2-40B4-BE49-F238E27FC236}">
                  <a16:creationId xmlns:a16="http://schemas.microsoft.com/office/drawing/2014/main" id="{99120934-0807-48BB-8E48-957AF9E39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79" name="Line 72">
              <a:extLst>
                <a:ext uri="{FF2B5EF4-FFF2-40B4-BE49-F238E27FC236}">
                  <a16:creationId xmlns:a16="http://schemas.microsoft.com/office/drawing/2014/main" id="{FED25710-AA68-4C4D-84CD-A55CC6B7FA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0" name="Line 73">
              <a:extLst>
                <a:ext uri="{FF2B5EF4-FFF2-40B4-BE49-F238E27FC236}">
                  <a16:creationId xmlns:a16="http://schemas.microsoft.com/office/drawing/2014/main" id="{C39507CD-E398-4ACE-ACA6-3E94B9481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6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1" name="Line 74">
              <a:extLst>
                <a:ext uri="{FF2B5EF4-FFF2-40B4-BE49-F238E27FC236}">
                  <a16:creationId xmlns:a16="http://schemas.microsoft.com/office/drawing/2014/main" id="{FB50FC83-77FB-45E7-9FE9-0893EA1EDC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2" name="Line 75">
              <a:extLst>
                <a:ext uri="{FF2B5EF4-FFF2-40B4-BE49-F238E27FC236}">
                  <a16:creationId xmlns:a16="http://schemas.microsoft.com/office/drawing/2014/main" id="{22884EB3-EAA6-48DB-860D-BEDC83626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2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3" name="Line 76">
              <a:extLst>
                <a:ext uri="{FF2B5EF4-FFF2-40B4-BE49-F238E27FC236}">
                  <a16:creationId xmlns:a16="http://schemas.microsoft.com/office/drawing/2014/main" id="{3A0AF9BF-42CC-434C-9D32-109B1A98C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4" name="Line 77">
              <a:extLst>
                <a:ext uri="{FF2B5EF4-FFF2-40B4-BE49-F238E27FC236}">
                  <a16:creationId xmlns:a16="http://schemas.microsoft.com/office/drawing/2014/main" id="{C0BF9ADB-FAB4-4239-89E1-4D7CD1572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8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5" name="Line 78">
              <a:extLst>
                <a:ext uri="{FF2B5EF4-FFF2-40B4-BE49-F238E27FC236}">
                  <a16:creationId xmlns:a16="http://schemas.microsoft.com/office/drawing/2014/main" id="{21FD4E5D-6C89-4BE4-9657-1C10B6F2D2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3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6" name="Line 79">
              <a:extLst>
                <a:ext uri="{FF2B5EF4-FFF2-40B4-BE49-F238E27FC236}">
                  <a16:creationId xmlns:a16="http://schemas.microsoft.com/office/drawing/2014/main" id="{6A9AC662-931E-45E0-BB26-8E795CBD9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7" name="Line 80">
              <a:extLst>
                <a:ext uri="{FF2B5EF4-FFF2-40B4-BE49-F238E27FC236}">
                  <a16:creationId xmlns:a16="http://schemas.microsoft.com/office/drawing/2014/main" id="{B6CE1B68-91EE-4200-8972-4C7A613EC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11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8" name="Line 81">
              <a:extLst>
                <a:ext uri="{FF2B5EF4-FFF2-40B4-BE49-F238E27FC236}">
                  <a16:creationId xmlns:a16="http://schemas.microsoft.com/office/drawing/2014/main" id="{7A876681-95CB-460E-A347-C984F40F10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119"/>
              <a:ext cx="0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89" name="Line 82">
              <a:extLst>
                <a:ext uri="{FF2B5EF4-FFF2-40B4-BE49-F238E27FC236}">
                  <a16:creationId xmlns:a16="http://schemas.microsoft.com/office/drawing/2014/main" id="{CBBEC2A4-8A2F-482B-AD0E-9130A1EBC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5" y="34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3251" name="Line 83">
            <a:extLst>
              <a:ext uri="{FF2B5EF4-FFF2-40B4-BE49-F238E27FC236}">
                <a16:creationId xmlns:a16="http://schemas.microsoft.com/office/drawing/2014/main" id="{6CB41CDE-F016-4117-B4F5-04FAEFD511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9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Line 84">
            <a:extLst>
              <a:ext uri="{FF2B5EF4-FFF2-40B4-BE49-F238E27FC236}">
                <a16:creationId xmlns:a16="http://schemas.microsoft.com/office/drawing/2014/main" id="{F088C1BB-A64F-4226-95B0-AEBD64C6D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Line 85">
            <a:extLst>
              <a:ext uri="{FF2B5EF4-FFF2-40B4-BE49-F238E27FC236}">
                <a16:creationId xmlns:a16="http://schemas.microsoft.com/office/drawing/2014/main" id="{609BEF08-B60C-4C7B-89F3-BDCDCBC5C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5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4" name="Line 86">
            <a:extLst>
              <a:ext uri="{FF2B5EF4-FFF2-40B4-BE49-F238E27FC236}">
                <a16:creationId xmlns:a16="http://schemas.microsoft.com/office/drawing/2014/main" id="{92CCAA30-E5DB-4F3F-8A72-0703A9E58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7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5" name="Line 87">
            <a:extLst>
              <a:ext uri="{FF2B5EF4-FFF2-40B4-BE49-F238E27FC236}">
                <a16:creationId xmlns:a16="http://schemas.microsoft.com/office/drawing/2014/main" id="{AB374280-B7AF-4CD4-8B32-A7BA9CDC3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97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6" name="Line 88">
            <a:extLst>
              <a:ext uri="{FF2B5EF4-FFF2-40B4-BE49-F238E27FC236}">
                <a16:creationId xmlns:a16="http://schemas.microsoft.com/office/drawing/2014/main" id="{6F62A8E7-D45D-409D-A061-EA21BAE9121B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15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7" name="Line 89">
            <a:extLst>
              <a:ext uri="{FF2B5EF4-FFF2-40B4-BE49-F238E27FC236}">
                <a16:creationId xmlns:a16="http://schemas.microsoft.com/office/drawing/2014/main" id="{5F756315-4749-4085-984D-655AB83BF9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33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8" name="Line 90">
            <a:extLst>
              <a:ext uri="{FF2B5EF4-FFF2-40B4-BE49-F238E27FC236}">
                <a16:creationId xmlns:a16="http://schemas.microsoft.com/office/drawing/2014/main" id="{1CBDB5AA-5034-4045-8EAF-AF51677BF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5165" y="1404484"/>
            <a:ext cx="0" cy="49672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9" name="Line 91">
            <a:extLst>
              <a:ext uri="{FF2B5EF4-FFF2-40B4-BE49-F238E27FC236}">
                <a16:creationId xmlns:a16="http://schemas.microsoft.com/office/drawing/2014/main" id="{4F4B58BF-B535-4B65-A835-E67BFFD12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9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0" name="Line 92">
            <a:extLst>
              <a:ext uri="{FF2B5EF4-FFF2-40B4-BE49-F238E27FC236}">
                <a16:creationId xmlns:a16="http://schemas.microsoft.com/office/drawing/2014/main" id="{F1DFA916-1AAA-43D2-AE12-BA3209E5B0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876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1" name="Line 93">
            <a:extLst>
              <a:ext uri="{FF2B5EF4-FFF2-40B4-BE49-F238E27FC236}">
                <a16:creationId xmlns:a16="http://schemas.microsoft.com/office/drawing/2014/main" id="{66ECACB4-C43B-4A9D-B27D-DCB9A15D830A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5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2" name="Line 94">
            <a:extLst>
              <a:ext uri="{FF2B5EF4-FFF2-40B4-BE49-F238E27FC236}">
                <a16:creationId xmlns:a16="http://schemas.microsoft.com/office/drawing/2014/main" id="{F2B4CBB9-7C46-4859-AD28-67E6804AE8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53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3" name="Line 95">
            <a:extLst>
              <a:ext uri="{FF2B5EF4-FFF2-40B4-BE49-F238E27FC236}">
                <a16:creationId xmlns:a16="http://schemas.microsoft.com/office/drawing/2014/main" id="{03BF6B08-1367-4221-A99C-5D1357F208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8627" y="1260021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Line 96">
            <a:extLst>
              <a:ext uri="{FF2B5EF4-FFF2-40B4-BE49-F238E27FC236}">
                <a16:creationId xmlns:a16="http://schemas.microsoft.com/office/drawing/2014/main" id="{A94CFF90-AD2A-4DE7-A2FD-ED9B2652B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3452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5" name="Line 97">
            <a:extLst>
              <a:ext uri="{FF2B5EF4-FFF2-40B4-BE49-F238E27FC236}">
                <a16:creationId xmlns:a16="http://schemas.microsoft.com/office/drawing/2014/main" id="{A3F1F75C-0A35-4A47-A46C-578CCE379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690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6" name="Line 98">
            <a:extLst>
              <a:ext uri="{FF2B5EF4-FFF2-40B4-BE49-F238E27FC236}">
                <a16:creationId xmlns:a16="http://schemas.microsoft.com/office/drawing/2014/main" id="{ABCE2072-147B-4297-B838-7A702D482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1515" y="1333046"/>
            <a:ext cx="0" cy="49672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7" name="Line 99">
            <a:extLst>
              <a:ext uri="{FF2B5EF4-FFF2-40B4-BE49-F238E27FC236}">
                <a16:creationId xmlns:a16="http://schemas.microsoft.com/office/drawing/2014/main" id="{8DDA443F-6AAD-4446-8D88-03E21891E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152" y="1764846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8" name="Line 100">
            <a:extLst>
              <a:ext uri="{FF2B5EF4-FFF2-40B4-BE49-F238E27FC236}">
                <a16:creationId xmlns:a16="http://schemas.microsoft.com/office/drawing/2014/main" id="{C9DF2A26-5709-4A12-AE5E-837D2A3A85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70977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9" name="Line 101">
            <a:extLst>
              <a:ext uri="{FF2B5EF4-FFF2-40B4-BE49-F238E27FC236}">
                <a16:creationId xmlns:a16="http://schemas.microsoft.com/office/drawing/2014/main" id="{992DC874-AFF0-4F1C-81C1-0DA812654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977" y="1475921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0" name="Line 102">
            <a:extLst>
              <a:ext uri="{FF2B5EF4-FFF2-40B4-BE49-F238E27FC236}">
                <a16:creationId xmlns:a16="http://schemas.microsoft.com/office/drawing/2014/main" id="{36470B27-7455-45BC-9D3C-234F8E1CF4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577" y="147592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1" name="Line 103">
            <a:extLst>
              <a:ext uri="{FF2B5EF4-FFF2-40B4-BE49-F238E27FC236}">
                <a16:creationId xmlns:a16="http://schemas.microsoft.com/office/drawing/2014/main" id="{5D57EB0F-0A60-4F0C-B7D2-7DC9C4C313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4577" y="1764846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2" name="Line 104">
            <a:extLst>
              <a:ext uri="{FF2B5EF4-FFF2-40B4-BE49-F238E27FC236}">
                <a16:creationId xmlns:a16="http://schemas.microsoft.com/office/drawing/2014/main" id="{57894D26-77AE-4D54-99B3-0D5085AA27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177" y="1475921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3" name="Line 105">
            <a:extLst>
              <a:ext uri="{FF2B5EF4-FFF2-40B4-BE49-F238E27FC236}">
                <a16:creationId xmlns:a16="http://schemas.microsoft.com/office/drawing/2014/main" id="{2226B406-D024-41F6-8234-A62B4E526D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8177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4" name="Line 106">
            <a:extLst>
              <a:ext uri="{FF2B5EF4-FFF2-40B4-BE49-F238E27FC236}">
                <a16:creationId xmlns:a16="http://schemas.microsoft.com/office/drawing/2014/main" id="{A471A317-FB35-426D-A892-F199A6DC66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3365" y="1475921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5" name="Line 107">
            <a:extLst>
              <a:ext uri="{FF2B5EF4-FFF2-40B4-BE49-F238E27FC236}">
                <a16:creationId xmlns:a16="http://schemas.microsoft.com/office/drawing/2014/main" id="{74EC80C7-8504-4AF9-9FBF-98D8222463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3365" y="1764846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6" name="Line 108">
            <a:extLst>
              <a:ext uri="{FF2B5EF4-FFF2-40B4-BE49-F238E27FC236}">
                <a16:creationId xmlns:a16="http://schemas.microsoft.com/office/drawing/2014/main" id="{A09B984A-502D-495B-B284-200B9A00956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965" y="1475921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7" name="Line 109">
            <a:extLst>
              <a:ext uri="{FF2B5EF4-FFF2-40B4-BE49-F238E27FC236}">
                <a16:creationId xmlns:a16="http://schemas.microsoft.com/office/drawing/2014/main" id="{73FFE1D7-6FA1-4511-9ED3-8181184145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590" y="1764846"/>
            <a:ext cx="9350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8" name="Line 110">
            <a:extLst>
              <a:ext uri="{FF2B5EF4-FFF2-40B4-BE49-F238E27FC236}">
                <a16:creationId xmlns:a16="http://schemas.microsoft.com/office/drawing/2014/main" id="{0BE77ACC-64D0-43ED-B322-F0FFB872B1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8627" y="1475921"/>
            <a:ext cx="1008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79" name="Line 111">
            <a:extLst>
              <a:ext uri="{FF2B5EF4-FFF2-40B4-BE49-F238E27FC236}">
                <a16:creationId xmlns:a16="http://schemas.microsoft.com/office/drawing/2014/main" id="{8A588A91-1BF2-4BFA-84A2-8E0886A2111F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690" y="1764846"/>
            <a:ext cx="7207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0" name="Line 112">
            <a:extLst>
              <a:ext uri="{FF2B5EF4-FFF2-40B4-BE49-F238E27FC236}">
                <a16:creationId xmlns:a16="http://schemas.microsoft.com/office/drawing/2014/main" id="{08846E0E-EB29-44D0-8240-A069B5F4A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6152" y="2341109"/>
            <a:ext cx="936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1" name="Line 113">
            <a:extLst>
              <a:ext uri="{FF2B5EF4-FFF2-40B4-BE49-F238E27FC236}">
                <a16:creationId xmlns:a16="http://schemas.microsoft.com/office/drawing/2014/main" id="{71453807-E9E1-4856-92AD-34EF5EB59DA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2052184"/>
            <a:ext cx="172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2" name="Line 114">
            <a:extLst>
              <a:ext uri="{FF2B5EF4-FFF2-40B4-BE49-F238E27FC236}">
                <a16:creationId xmlns:a16="http://schemas.microsoft.com/office/drawing/2014/main" id="{289542E9-CEE3-4E24-B513-78E072B26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02777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3" name="Line 115">
            <a:extLst>
              <a:ext uri="{FF2B5EF4-FFF2-40B4-BE49-F238E27FC236}">
                <a16:creationId xmlns:a16="http://schemas.microsoft.com/office/drawing/2014/main" id="{573F16F9-43E9-4018-B4A7-E39A2D51F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965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4" name="Line 116">
            <a:extLst>
              <a:ext uri="{FF2B5EF4-FFF2-40B4-BE49-F238E27FC236}">
                <a16:creationId xmlns:a16="http://schemas.microsoft.com/office/drawing/2014/main" id="{AB62A559-73A6-45DE-AD9E-E7688F21B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963590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5" name="Line 117">
            <a:extLst>
              <a:ext uri="{FF2B5EF4-FFF2-40B4-BE49-F238E27FC236}">
                <a16:creationId xmlns:a16="http://schemas.microsoft.com/office/drawing/2014/main" id="{A715A566-CACA-4DB7-BA20-471801E128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8627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6" name="Line 118">
            <a:extLst>
              <a:ext uri="{FF2B5EF4-FFF2-40B4-BE49-F238E27FC236}">
                <a16:creationId xmlns:a16="http://schemas.microsoft.com/office/drawing/2014/main" id="{55E80E92-AC82-4FB4-BC38-E5A63C09F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690" y="1475921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7" name="Line 119">
            <a:extLst>
              <a:ext uri="{FF2B5EF4-FFF2-40B4-BE49-F238E27FC236}">
                <a16:creationId xmlns:a16="http://schemas.microsoft.com/office/drawing/2014/main" id="{1C99EE81-68DE-4A63-9C08-980AA5F22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977" y="2341109"/>
            <a:ext cx="1728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8" name="Line 120">
            <a:extLst>
              <a:ext uri="{FF2B5EF4-FFF2-40B4-BE49-F238E27FC236}">
                <a16:creationId xmlns:a16="http://schemas.microsoft.com/office/drawing/2014/main" id="{7DCD7772-0F09-4177-BD57-EB3539A57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29977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89" name="Line 121">
            <a:extLst>
              <a:ext uri="{FF2B5EF4-FFF2-40B4-BE49-F238E27FC236}">
                <a16:creationId xmlns:a16="http://schemas.microsoft.com/office/drawing/2014/main" id="{080737D7-54DA-41BF-9909-1EFE973A2F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8765" y="2052184"/>
            <a:ext cx="19446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0" name="Line 122">
            <a:extLst>
              <a:ext uri="{FF2B5EF4-FFF2-40B4-BE49-F238E27FC236}">
                <a16:creationId xmlns:a16="http://schemas.microsoft.com/office/drawing/2014/main" id="{BA1B7D07-1AB0-4F32-BEE8-24D381E18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8765" y="2052184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1" name="Line 123">
            <a:extLst>
              <a:ext uri="{FF2B5EF4-FFF2-40B4-BE49-F238E27FC236}">
                <a16:creationId xmlns:a16="http://schemas.microsoft.com/office/drawing/2014/main" id="{69FB7ACF-1329-447F-A1BE-E7D59239D8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3452" y="2341109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2" name="Line 124">
            <a:extLst>
              <a:ext uri="{FF2B5EF4-FFF2-40B4-BE49-F238E27FC236}">
                <a16:creationId xmlns:a16="http://schemas.microsoft.com/office/drawing/2014/main" id="{187AEE6D-2777-4398-B7AC-369DB5827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3452" y="205218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3" name="Line 125">
            <a:extLst>
              <a:ext uri="{FF2B5EF4-FFF2-40B4-BE49-F238E27FC236}">
                <a16:creationId xmlns:a16="http://schemas.microsoft.com/office/drawing/2014/main" id="{EBB8F221-6766-4B30-86D7-C60C90DFB0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590" y="3060246"/>
            <a:ext cx="1728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4" name="Line 126">
            <a:extLst>
              <a:ext uri="{FF2B5EF4-FFF2-40B4-BE49-F238E27FC236}">
                <a16:creationId xmlns:a16="http://schemas.microsoft.com/office/drawing/2014/main" id="{11297084-6050-47D3-84F8-77DD55525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7" y="269988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5" name="Line 127">
            <a:extLst>
              <a:ext uri="{FF2B5EF4-FFF2-40B4-BE49-F238E27FC236}">
                <a16:creationId xmlns:a16="http://schemas.microsoft.com/office/drawing/2014/main" id="{A34386B0-FB1B-4D7A-A006-7D60E5AF8B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6377" y="2699884"/>
            <a:ext cx="3529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6" name="Line 128">
            <a:extLst>
              <a:ext uri="{FF2B5EF4-FFF2-40B4-BE49-F238E27FC236}">
                <a16:creationId xmlns:a16="http://schemas.microsoft.com/office/drawing/2014/main" id="{5626D07E-A51A-4CCE-B8F6-6E53C3ACE79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5390" y="2699884"/>
            <a:ext cx="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7" name="Line 129">
            <a:extLst>
              <a:ext uri="{FF2B5EF4-FFF2-40B4-BE49-F238E27FC236}">
                <a16:creationId xmlns:a16="http://schemas.microsoft.com/office/drawing/2014/main" id="{FFAFAADB-BC19-4D72-AD28-90DD4852FC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5390" y="2988809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8" name="Line 130">
            <a:extLst>
              <a:ext uri="{FF2B5EF4-FFF2-40B4-BE49-F238E27FC236}">
                <a16:creationId xmlns:a16="http://schemas.microsoft.com/office/drawing/2014/main" id="{9CC14DE0-D473-4637-8FA1-D9B832B45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7590" y="3636509"/>
            <a:ext cx="3457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99" name="Line 131">
            <a:extLst>
              <a:ext uri="{FF2B5EF4-FFF2-40B4-BE49-F238E27FC236}">
                <a16:creationId xmlns:a16="http://schemas.microsoft.com/office/drawing/2014/main" id="{205AFD38-330B-43F4-AA19-C2EC0BADE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5165" y="3276146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0" name="Line 132">
            <a:extLst>
              <a:ext uri="{FF2B5EF4-FFF2-40B4-BE49-F238E27FC236}">
                <a16:creationId xmlns:a16="http://schemas.microsoft.com/office/drawing/2014/main" id="{F30BC8CC-1A55-4C5F-B917-3D69C2D20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3577" y="3276146"/>
            <a:ext cx="4033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301" name="Text Box 133">
            <a:extLst>
              <a:ext uri="{FF2B5EF4-FFF2-40B4-BE49-F238E27FC236}">
                <a16:creationId xmlns:a16="http://schemas.microsoft.com/office/drawing/2014/main" id="{3EE9037F-F595-4516-BA1B-A621091DD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84" y="1020310"/>
            <a:ext cx="792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CP</a:t>
            </a:r>
          </a:p>
        </p:txBody>
      </p:sp>
      <p:sp>
        <p:nvSpPr>
          <p:cNvPr id="53302" name="Text Box 134">
            <a:extLst>
              <a:ext uri="{FF2B5EF4-FFF2-40B4-BE49-F238E27FC236}">
                <a16:creationId xmlns:a16="http://schemas.microsoft.com/office/drawing/2014/main" id="{CC2135FF-B0AA-482C-ABF5-47106BE09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171" y="2056946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G1</a:t>
            </a:r>
          </a:p>
        </p:txBody>
      </p:sp>
      <p:sp>
        <p:nvSpPr>
          <p:cNvPr id="53303" name="Text Box 135">
            <a:extLst>
              <a:ext uri="{FF2B5EF4-FFF2-40B4-BE49-F238E27FC236}">
                <a16:creationId xmlns:a16="http://schemas.microsoft.com/office/drawing/2014/main" id="{143EF4AE-D82A-477C-AC4C-8C961F0D3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83" y="2810977"/>
            <a:ext cx="649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G2</a:t>
            </a:r>
          </a:p>
        </p:txBody>
      </p:sp>
      <p:sp>
        <p:nvSpPr>
          <p:cNvPr id="53304" name="Text Box 136">
            <a:extLst>
              <a:ext uri="{FF2B5EF4-FFF2-40B4-BE49-F238E27FC236}">
                <a16:creationId xmlns:a16="http://schemas.microsoft.com/office/drawing/2014/main" id="{0DC240C3-6EF0-4AEE-B354-132775C18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98" y="3385667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G3</a:t>
            </a:r>
          </a:p>
        </p:txBody>
      </p:sp>
      <p:sp>
        <p:nvSpPr>
          <p:cNvPr id="53305" name="Text Box 137">
            <a:extLst>
              <a:ext uri="{FF2B5EF4-FFF2-40B4-BE49-F238E27FC236}">
                <a16:creationId xmlns:a16="http://schemas.microsoft.com/office/drawing/2014/main" id="{D9C43E7B-EDBD-43C2-914E-B3B86D02B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583" y="1499006"/>
            <a:ext cx="7921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G0</a:t>
            </a:r>
          </a:p>
        </p:txBody>
      </p:sp>
      <p:sp>
        <p:nvSpPr>
          <p:cNvPr id="53306" name="Text Box 138">
            <a:extLst>
              <a:ext uri="{FF2B5EF4-FFF2-40B4-BE49-F238E27FC236}">
                <a16:creationId xmlns:a16="http://schemas.microsoft.com/office/drawing/2014/main" id="{79B5E5B3-157E-458E-83A2-9FC83A21C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715" y="1404484"/>
            <a:ext cx="28733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</p:txBody>
      </p:sp>
      <p:sp>
        <p:nvSpPr>
          <p:cNvPr id="53307" name="Text Box 139">
            <a:extLst>
              <a:ext uri="{FF2B5EF4-FFF2-40B4-BE49-F238E27FC236}">
                <a16:creationId xmlns:a16="http://schemas.microsoft.com/office/drawing/2014/main" id="{6E7EEB31-52B5-4256-86CB-9B10E930C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0977" y="1404484"/>
            <a:ext cx="287338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0</a:t>
            </a:r>
          </a:p>
        </p:txBody>
      </p:sp>
      <p:sp>
        <p:nvSpPr>
          <p:cNvPr id="53308" name="Text Box 140">
            <a:extLst>
              <a:ext uri="{FF2B5EF4-FFF2-40B4-BE49-F238E27FC236}">
                <a16:creationId xmlns:a16="http://schemas.microsoft.com/office/drawing/2014/main" id="{25F7E3BD-51C1-448F-AD1A-664BEEC28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4215" y="1404484"/>
            <a:ext cx="287337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</p:txBody>
      </p:sp>
      <p:sp>
        <p:nvSpPr>
          <p:cNvPr id="53309" name="Text Box 141">
            <a:extLst>
              <a:ext uri="{FF2B5EF4-FFF2-40B4-BE49-F238E27FC236}">
                <a16:creationId xmlns:a16="http://schemas.microsoft.com/office/drawing/2014/main" id="{AD5B52B9-0925-4B6E-A4EE-825099B0D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6165" y="1404484"/>
            <a:ext cx="358775" cy="210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1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/>
              <a:t>0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28FA3AE-2749-47F0-B913-AD19B34BB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B8B5F724-CEF5-4D8A-942A-DC8E1200393A}" type="slidenum">
              <a:rPr lang="zh-CN" altLang="en-GB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D5135CD-6DA1-585D-C1E9-3B9CEF619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868" y="131301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 b="1">
                <a:solidFill>
                  <a:schemeClr val="tx1"/>
                </a:solidFill>
                <a:latin typeface="黑体" pitchFamily="2" charset="-122"/>
                <a:ea typeface="黑体" pitchFamily="2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黑体" pitchFamily="2" charset="-122"/>
                <a:ea typeface="黑体" pitchFamily="2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1" lang="zh-CN" altLang="en-US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实验</a:t>
            </a:r>
            <a:r>
              <a:rPr kumimoji="1" lang="en-US" altLang="zh-CN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kumimoji="1" lang="zh-CN" altLang="en-US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组合逻辑电路分析与设计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375ADB-E917-4FF2-9F83-F939ABE18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9" y="914400"/>
            <a:ext cx="8353257" cy="581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18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F9690C9-CE01-4F9F-B328-6225A8ECA76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09600" y="638106"/>
            <a:ext cx="8001000" cy="5381694"/>
          </a:xfrm>
        </p:spPr>
        <p:txBody>
          <a:bodyPr/>
          <a:lstStyle/>
          <a:p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思考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-457200">
              <a:spcBef>
                <a:spcPts val="750"/>
              </a:spcBef>
            </a:pP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格雷码转二进制</a:t>
            </a: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二进制转</a:t>
            </a:r>
            <a:r>
              <a:rPr lang="en-US" altLang="zh-CN" sz="2000" dirty="0"/>
              <a:t>BCD</a:t>
            </a:r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利用译码器 </a:t>
            </a:r>
            <a:r>
              <a:rPr lang="en-US" altLang="zh-CN" sz="2000" dirty="0"/>
              <a:t>74LS138 </a:t>
            </a:r>
            <a:r>
              <a:rPr lang="zh-CN" altLang="en-US" sz="2000" dirty="0"/>
              <a:t>实现二进制码和格雷码之间的转化</a:t>
            </a: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消除毛刺</a:t>
            </a:r>
          </a:p>
        </p:txBody>
      </p:sp>
    </p:spTree>
    <p:extLst>
      <p:ext uri="{BB962C8B-B14F-4D97-AF65-F5344CB8AC3E}">
        <p14:creationId xmlns:p14="http://schemas.microsoft.com/office/powerpoint/2010/main" val="245142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961FFC2-606B-4EEB-8C04-D52AFBAA924A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kumimoji="1" lang="en-US" altLang="zh-CN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Proteus</a:t>
            </a:r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下载链接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-457200">
              <a:spcBef>
                <a:spcPts val="750"/>
              </a:spcBef>
            </a:pPr>
            <a:endParaRPr lang="en-US" altLang="zh-CN" sz="2000" dirty="0"/>
          </a:p>
          <a:p>
            <a:pPr marL="457200" lvl="1" indent="-457200">
              <a:spcBef>
                <a:spcPts val="750"/>
              </a:spcBef>
            </a:pPr>
            <a:r>
              <a:rPr lang="en-US" altLang="zh-CN" sz="2000" dirty="0"/>
              <a:t>https://pan.baidu.com/s/12PcrBaoUD0hgdSHzkrDmpg </a:t>
            </a:r>
          </a:p>
          <a:p>
            <a:pPr marL="457200" lvl="1" indent="-457200">
              <a:spcBef>
                <a:spcPts val="750"/>
              </a:spcBef>
            </a:pPr>
            <a:r>
              <a:rPr lang="zh-CN" altLang="en-US" sz="2000" dirty="0"/>
              <a:t>提取码</a:t>
            </a:r>
            <a:r>
              <a:rPr lang="en-US" altLang="zh-CN" sz="2000" dirty="0"/>
              <a:t>: 2025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284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58A2304A-176B-4535-8181-CC56E75907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-16684"/>
            <a:ext cx="8305800" cy="1143000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组合逻辑电路分析与设计 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DB559F3E-9BBE-480A-AC83-A5E8277D8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903" y="1730721"/>
            <a:ext cx="82804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200" dirty="0"/>
              <a:t>1. </a:t>
            </a:r>
            <a:r>
              <a:rPr lang="zh-CN" altLang="en-US" sz="2200" dirty="0"/>
              <a:t>将四位二进制码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3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B</a:t>
            </a:r>
            <a:r>
              <a:rPr lang="en-US" altLang="zh-CN" sz="2200" baseline="-25000" dirty="0"/>
              <a:t>0</a:t>
            </a:r>
            <a:r>
              <a:rPr lang="zh-CN" altLang="en-US" sz="2200" dirty="0"/>
              <a:t>码转换为四位循环码</a:t>
            </a:r>
            <a:r>
              <a:rPr lang="en-US" altLang="zh-CN" sz="2200" dirty="0"/>
              <a:t>G</a:t>
            </a:r>
            <a:r>
              <a:rPr lang="en-US" altLang="zh-CN" sz="2200" baseline="-25000" dirty="0"/>
              <a:t>3</a:t>
            </a:r>
            <a:r>
              <a:rPr lang="en-US" altLang="zh-CN" sz="2200" dirty="0"/>
              <a:t>G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G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G</a:t>
            </a:r>
            <a:r>
              <a:rPr lang="en-US" altLang="zh-CN" sz="2200" baseline="-25000" dirty="0"/>
              <a:t>0</a:t>
            </a:r>
            <a:r>
              <a:rPr lang="zh-CN" altLang="en-US" sz="2200" dirty="0"/>
              <a:t>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4DCB487-1CB6-FB39-F5EE-04943035B019}"/>
              </a:ext>
            </a:extLst>
          </p:cNvPr>
          <p:cNvGrpSpPr/>
          <p:nvPr/>
        </p:nvGrpSpPr>
        <p:grpSpPr>
          <a:xfrm>
            <a:off x="847805" y="2529915"/>
            <a:ext cx="8106821" cy="3511550"/>
            <a:chOff x="437075" y="2636838"/>
            <a:chExt cx="8106821" cy="3511550"/>
          </a:xfrm>
        </p:grpSpPr>
        <p:sp>
          <p:nvSpPr>
            <p:cNvPr id="46084" name="AutoShape 9">
              <a:extLst>
                <a:ext uri="{FF2B5EF4-FFF2-40B4-BE49-F238E27FC236}">
                  <a16:creationId xmlns:a16="http://schemas.microsoft.com/office/drawing/2014/main" id="{468FC3D5-FB60-4EF6-886C-0A068FD8F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263" y="5711825"/>
              <a:ext cx="1487487" cy="436563"/>
            </a:xfrm>
            <a:prstGeom prst="wedgeRoundRectCallout">
              <a:avLst>
                <a:gd name="adj1" fmla="val -98972"/>
                <a:gd name="adj2" fmla="val -220269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自行设计</a:t>
              </a:r>
              <a:endParaRPr lang="zh-CN" altLang="en-US" sz="2000" dirty="0"/>
            </a:p>
          </p:txBody>
        </p:sp>
        <p:grpSp>
          <p:nvGrpSpPr>
            <p:cNvPr id="46085" name="组合 6">
              <a:extLst>
                <a:ext uri="{FF2B5EF4-FFF2-40B4-BE49-F238E27FC236}">
                  <a16:creationId xmlns:a16="http://schemas.microsoft.com/office/drawing/2014/main" id="{17C5F795-05A5-44E1-8EEE-C4F503E92A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075" y="2636838"/>
              <a:ext cx="8106821" cy="2036762"/>
              <a:chOff x="-8896" y="3557091"/>
              <a:chExt cx="8108078" cy="2036895"/>
            </a:xfrm>
          </p:grpSpPr>
          <p:sp>
            <p:nvSpPr>
              <p:cNvPr id="46086" name="Rectangle 3">
                <a:extLst>
                  <a:ext uri="{FF2B5EF4-FFF2-40B4-BE49-F238E27FC236}">
                    <a16:creationId xmlns:a16="http://schemas.microsoft.com/office/drawing/2014/main" id="{B6FF7D7A-BB7B-4B30-8F46-15792721A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41948" y="3557091"/>
                <a:ext cx="2127250" cy="20368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6087" name="组合 2">
                <a:extLst>
                  <a:ext uri="{FF2B5EF4-FFF2-40B4-BE49-F238E27FC236}">
                    <a16:creationId xmlns:a16="http://schemas.microsoft.com/office/drawing/2014/main" id="{DB71CD5B-EB6B-4DDC-8FCF-7C01514E74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2114823" y="4158025"/>
                <a:ext cx="1419225" cy="835025"/>
                <a:chOff x="3583261" y="4884241"/>
                <a:chExt cx="1419225" cy="835025"/>
              </a:xfrm>
            </p:grpSpPr>
            <p:sp>
              <p:nvSpPr>
                <p:cNvPr id="46106" name="Line 4">
                  <a:extLst>
                    <a:ext uri="{FF2B5EF4-FFF2-40B4-BE49-F238E27FC236}">
                      <a16:creationId xmlns:a16="http://schemas.microsoft.com/office/drawing/2014/main" id="{A86567E3-C542-4C4B-8AD1-6A17A53380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83261" y="4884241"/>
                  <a:ext cx="1587" cy="8207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7" name="Line 5">
                  <a:extLst>
                    <a:ext uri="{FF2B5EF4-FFF2-40B4-BE49-F238E27FC236}">
                      <a16:creationId xmlns:a16="http://schemas.microsoft.com/office/drawing/2014/main" id="{DD25742C-7D02-4E6A-BFF2-4C8F7B4D7C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48398" y="4884241"/>
                  <a:ext cx="0" cy="8207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8" name="Line 6">
                  <a:extLst>
                    <a:ext uri="{FF2B5EF4-FFF2-40B4-BE49-F238E27FC236}">
                      <a16:creationId xmlns:a16="http://schemas.microsoft.com/office/drawing/2014/main" id="{97B8E3A3-EA75-453A-AE32-206E834987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02486" y="4896941"/>
                  <a:ext cx="0" cy="82232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9" name="Line 7">
                  <a:extLst>
                    <a:ext uri="{FF2B5EF4-FFF2-40B4-BE49-F238E27FC236}">
                      <a16:creationId xmlns:a16="http://schemas.microsoft.com/office/drawing/2014/main" id="{4CD31907-5616-4249-BB3C-A514E03434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24648" y="4884241"/>
                  <a:ext cx="1588" cy="8207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088" name="Text Box 8">
                <a:extLst>
                  <a:ext uri="{FF2B5EF4-FFF2-40B4-BE49-F238E27FC236}">
                    <a16:creationId xmlns:a16="http://schemas.microsoft.com/office/drawing/2014/main" id="{50D37E2D-E8DF-40BC-8CC9-8F32CD9325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5072" y="4349059"/>
                <a:ext cx="1442335" cy="463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>
                    <a:latin typeface="Times New Roman" panose="02020603050405020304" pitchFamily="18" charset="0"/>
                  </a:rPr>
                  <a:t>转换电路</a:t>
                </a:r>
                <a:endParaRPr lang="zh-CN" altLang="en-US" sz="2400"/>
              </a:p>
            </p:txBody>
          </p:sp>
          <p:sp>
            <p:nvSpPr>
              <p:cNvPr id="46089" name="Text Box 10">
                <a:extLst>
                  <a:ext uri="{FF2B5EF4-FFF2-40B4-BE49-F238E27FC236}">
                    <a16:creationId xmlns:a16="http://schemas.microsoft.com/office/drawing/2014/main" id="{2D9EFAEE-E872-46C7-9D05-D7CD91E4E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456" y="3684950"/>
                <a:ext cx="327025" cy="276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6090" name="Text Box 11">
                <a:extLst>
                  <a:ext uri="{FF2B5EF4-FFF2-40B4-BE49-F238E27FC236}">
                    <a16:creationId xmlns:a16="http://schemas.microsoft.com/office/drawing/2014/main" id="{B03A11E3-00C5-4DB8-9795-51AD2484A2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456" y="4152511"/>
                <a:ext cx="365125" cy="3079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6091" name="Text Box 12">
                <a:extLst>
                  <a:ext uri="{FF2B5EF4-FFF2-40B4-BE49-F238E27FC236}">
                    <a16:creationId xmlns:a16="http://schemas.microsoft.com/office/drawing/2014/main" id="{FFDE3091-0881-470F-A69E-D5AA2190D6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97456" y="4624707"/>
                <a:ext cx="406400" cy="3222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/>
                  <a:t>B</a:t>
                </a:r>
                <a:r>
                  <a:rPr lang="en-US" altLang="zh-CN" sz="2000" baseline="-25000" dirty="0"/>
                  <a:t>1</a:t>
                </a:r>
              </a:p>
            </p:txBody>
          </p:sp>
          <p:sp>
            <p:nvSpPr>
              <p:cNvPr id="46092" name="Text Box 13">
                <a:extLst>
                  <a:ext uri="{FF2B5EF4-FFF2-40B4-BE49-F238E27FC236}">
                    <a16:creationId xmlns:a16="http://schemas.microsoft.com/office/drawing/2014/main" id="{255A7CEA-2931-4958-AF9C-80B2E8B99E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6981" y="5143863"/>
                <a:ext cx="355600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/>
                  <a:t>B</a:t>
                </a:r>
                <a:r>
                  <a:rPr lang="en-US" altLang="zh-CN" sz="2000" baseline="-25000" dirty="0"/>
                  <a:t>0</a:t>
                </a:r>
              </a:p>
            </p:txBody>
          </p:sp>
          <p:grpSp>
            <p:nvGrpSpPr>
              <p:cNvPr id="46093" name="组合 1">
                <a:extLst>
                  <a:ext uri="{FF2B5EF4-FFF2-40B4-BE49-F238E27FC236}">
                    <a16:creationId xmlns:a16="http://schemas.microsoft.com/office/drawing/2014/main" id="{00DA9BA1-694E-458E-A9E7-41E2612695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400000">
                <a:off x="4911421" y="4314394"/>
                <a:ext cx="1435100" cy="506413"/>
                <a:chOff x="3595961" y="3036391"/>
                <a:chExt cx="1435100" cy="506413"/>
              </a:xfrm>
            </p:grpSpPr>
            <p:sp>
              <p:nvSpPr>
                <p:cNvPr id="46102" name="Line 14">
                  <a:extLst>
                    <a:ext uri="{FF2B5EF4-FFF2-40B4-BE49-F238E27FC236}">
                      <a16:creationId xmlns:a16="http://schemas.microsoft.com/office/drawing/2014/main" id="{43150772-DDE3-4F2C-BEFF-B49413F4B9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595961" y="3036391"/>
                  <a:ext cx="1587" cy="4937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3" name="Line 15">
                  <a:extLst>
                    <a:ext uri="{FF2B5EF4-FFF2-40B4-BE49-F238E27FC236}">
                      <a16:creationId xmlns:a16="http://schemas.microsoft.com/office/drawing/2014/main" id="{8BBBAEFF-1AAB-4331-8C1F-F6C676F8F9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61098" y="3036391"/>
                  <a:ext cx="0" cy="49371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4" name="Line 16">
                  <a:extLst>
                    <a:ext uri="{FF2B5EF4-FFF2-40B4-BE49-F238E27FC236}">
                      <a16:creationId xmlns:a16="http://schemas.microsoft.com/office/drawing/2014/main" id="{92C24B34-BB09-491D-B058-F2BF468DDB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015186" y="3077666"/>
                  <a:ext cx="15875" cy="46513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05" name="Line 17">
                  <a:extLst>
                    <a:ext uri="{FF2B5EF4-FFF2-40B4-BE49-F238E27FC236}">
                      <a16:creationId xmlns:a16="http://schemas.microsoft.com/office/drawing/2014/main" id="{2BD30E38-26B8-4750-83FD-C71642BE8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537348" y="3050679"/>
                  <a:ext cx="1588" cy="479425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094" name="Text Box 18">
                <a:extLst>
                  <a:ext uri="{FF2B5EF4-FFF2-40B4-BE49-F238E27FC236}">
                    <a16:creationId xmlns:a16="http://schemas.microsoft.com/office/drawing/2014/main" id="{0636F13C-598B-4132-8759-1DCC31DF7E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9021" y="3704822"/>
                <a:ext cx="319088" cy="215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46095" name="Text Box 19">
                <a:extLst>
                  <a:ext uri="{FF2B5EF4-FFF2-40B4-BE49-F238E27FC236}">
                    <a16:creationId xmlns:a16="http://schemas.microsoft.com/office/drawing/2014/main" id="{496952B0-3090-448C-BAA7-C7E758DDA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9021" y="4179456"/>
                <a:ext cx="331787" cy="3032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46096" name="Text Box 20">
                <a:extLst>
                  <a:ext uri="{FF2B5EF4-FFF2-40B4-BE49-F238E27FC236}">
                    <a16:creationId xmlns:a16="http://schemas.microsoft.com/office/drawing/2014/main" id="{F4CD2193-58E7-430C-A6DD-E0EB643C69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9021" y="4624707"/>
                <a:ext cx="346075" cy="317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46097" name="Text Box 21">
                <a:extLst>
                  <a:ext uri="{FF2B5EF4-FFF2-40B4-BE49-F238E27FC236}">
                    <a16:creationId xmlns:a16="http://schemas.microsoft.com/office/drawing/2014/main" id="{216E9DD9-32E6-4714-9556-25F695190C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89021" y="5166087"/>
                <a:ext cx="312737" cy="2428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46098" name="AutoShape 22">
                <a:extLst>
                  <a:ext uri="{FF2B5EF4-FFF2-40B4-BE49-F238E27FC236}">
                    <a16:creationId xmlns:a16="http://schemas.microsoft.com/office/drawing/2014/main" id="{30F48735-A97E-4ADB-8B83-1763F0EE2525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>
                <a:off x="1682276" y="3684950"/>
                <a:ext cx="369888" cy="1724025"/>
              </a:xfrm>
              <a:prstGeom prst="leftBrace">
                <a:avLst>
                  <a:gd name="adj1" fmla="val 38841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099" name="AutoShape 24">
                <a:extLst>
                  <a:ext uri="{FF2B5EF4-FFF2-40B4-BE49-F238E27FC236}">
                    <a16:creationId xmlns:a16="http://schemas.microsoft.com/office/drawing/2014/main" id="{6CC5DFBD-1054-4556-BB6D-1C8ABF1DE85C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6284563" y="3648245"/>
                <a:ext cx="397302" cy="1824610"/>
              </a:xfrm>
              <a:prstGeom prst="leftBrace">
                <a:avLst>
                  <a:gd name="adj1" fmla="val 51985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6100" name="矩形 3">
                <a:extLst>
                  <a:ext uri="{FF2B5EF4-FFF2-40B4-BE49-F238E27FC236}">
                    <a16:creationId xmlns:a16="http://schemas.microsoft.com/office/drawing/2014/main" id="{B5C773B9-90EF-4160-84D8-F88A5208D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8896" y="4331062"/>
                <a:ext cx="1733436" cy="400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000" dirty="0">
                    <a:latin typeface="Times New Roman" panose="02020603050405020304" pitchFamily="18" charset="0"/>
                  </a:rPr>
                  <a:t>输入二进制码</a:t>
                </a:r>
                <a:endParaRPr lang="zh-CN" altLang="en-US" sz="2000" dirty="0"/>
              </a:p>
            </p:txBody>
          </p:sp>
          <p:sp>
            <p:nvSpPr>
              <p:cNvPr id="46101" name="矩形 5">
                <a:extLst>
                  <a:ext uri="{FF2B5EF4-FFF2-40B4-BE49-F238E27FC236}">
                    <a16:creationId xmlns:a16="http://schemas.microsoft.com/office/drawing/2014/main" id="{1A78AFD8-56F0-4F69-ABF3-A655A23A3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3869" y="4362296"/>
                <a:ext cx="1475313" cy="400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000" dirty="0">
                    <a:latin typeface="Times New Roman" panose="02020603050405020304" pitchFamily="18" charset="0"/>
                  </a:rPr>
                  <a:t>输出循环码</a:t>
                </a:r>
                <a:endParaRPr lang="zh-CN" altLang="en-US" sz="2000" dirty="0"/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37E00E6-1480-41BF-ABDD-5F30EBC0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5C6A60-03F5-4CA0-A925-065A1C846A15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组合 5">
            <a:extLst>
              <a:ext uri="{FF2B5EF4-FFF2-40B4-BE49-F238E27FC236}">
                <a16:creationId xmlns:a16="http://schemas.microsoft.com/office/drawing/2014/main" id="{EDC649E8-4A34-45C4-AE72-027D7FC23169}"/>
              </a:ext>
            </a:extLst>
          </p:cNvPr>
          <p:cNvGrpSpPr>
            <a:grpSpLocks/>
          </p:cNvGrpSpPr>
          <p:nvPr/>
        </p:nvGrpSpPr>
        <p:grpSpPr bwMode="auto">
          <a:xfrm>
            <a:off x="859154" y="503240"/>
            <a:ext cx="3889375" cy="6218235"/>
            <a:chOff x="1619672" y="260350"/>
            <a:chExt cx="3888491" cy="6219439"/>
          </a:xfrm>
        </p:grpSpPr>
        <p:graphicFrame>
          <p:nvGraphicFramePr>
            <p:cNvPr id="3" name="Group 29">
              <a:extLst>
                <a:ext uri="{FF2B5EF4-FFF2-40B4-BE49-F238E27FC236}">
                  <a16:creationId xmlns:a16="http://schemas.microsoft.com/office/drawing/2014/main" id="{9522D0CD-1BB7-408E-B0AA-B0B15F1B408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619672" y="260350"/>
            <a:ext cx="1944275" cy="6219141"/>
          </p:xfrm>
          <a:graphic>
            <a:graphicData uri="http://schemas.openxmlformats.org/drawingml/2006/table">
              <a:tbl>
                <a:tblPr/>
                <a:tblGrid>
                  <a:gridCol w="47308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3340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6514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7308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B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3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B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2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B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B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</a:tbl>
            </a:graphicData>
          </a:graphic>
        </p:graphicFrame>
        <p:graphicFrame>
          <p:nvGraphicFramePr>
            <p:cNvPr id="5" name="Group 29">
              <a:extLst>
                <a:ext uri="{FF2B5EF4-FFF2-40B4-BE49-F238E27FC236}">
                  <a16:creationId xmlns:a16="http://schemas.microsoft.com/office/drawing/2014/main" id="{2FC280A2-15A6-4A81-A9F5-183F0B7D92F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563888" y="260648"/>
            <a:ext cx="1944275" cy="6219141"/>
          </p:xfrm>
          <a:graphic>
            <a:graphicData uri="http://schemas.openxmlformats.org/drawingml/2006/table">
              <a:tbl>
                <a:tblPr/>
                <a:tblGrid>
                  <a:gridCol w="473082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33408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465145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473082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G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3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G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2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G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G</a:t>
                        </a:r>
                        <a:r>
                          <a:rPr kumimoji="0" lang="en-US" altLang="zh-CN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7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8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9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0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1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2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3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4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5"/>
                    </a:ext>
                  </a:extLst>
                </a:tr>
                <a:tr h="365761"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1</a:t>
                        </a:r>
                      </a:p>
                    </a:txBody>
                    <a:tcPr marL="91441" marR="91441" horzOverflow="overflow">
                      <a:lnL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95000"/>
                          <a:buFont typeface="Wingdings 2" panose="05020102010507070707" pitchFamily="18" charset="2"/>
                          <a:defRPr sz="22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accent1"/>
                          </a:buClr>
                          <a:buSzPct val="85000"/>
                          <a:buFont typeface="Wingdings 2" panose="05020102010507070707" pitchFamily="18" charset="2"/>
                          <a:defRPr sz="20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70000"/>
                          <a:buFont typeface="Wingdings 2" panose="05020102010507070707" pitchFamily="18" charset="2"/>
                          <a:defRPr sz="1900"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rgbClr val="0BD0D9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rgbClr val="10CF9B"/>
                          </a:buClr>
                          <a:buSzPct val="65000"/>
                          <a:buFont typeface="Wingdings 2" panose="05020102010507070707" pitchFamily="18" charset="2"/>
                          <a:defRPr>
                            <a:solidFill>
                              <a:schemeClr val="tx1"/>
                            </a:solidFill>
                            <a:latin typeface="Constantia" panose="02030602050306030303" pitchFamily="18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marL="0" marR="0" lvl="0" indent="0" algn="ctr" defTabSz="914400" rtl="0" eaLnBrk="1" fontAlgn="base" latinLnBrk="0" hangingPunct="1">
                          <a:lnSpc>
                            <a:spcPct val="100000"/>
                          </a:lnSpc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Tx/>
                          <a:buSzTx/>
                          <a:buFontTx/>
                          <a:buNone/>
                          <a:tabLst/>
                        </a:pPr>
                        <a:r>
                          <a:rPr kumimoji="0" lang="en-US" altLang="zh-CN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Arial" panose="020B0604020202020204" pitchFamily="34" charset="0"/>
                            <a:ea typeface="宋体" panose="02010600030101010101" pitchFamily="2" charset="-122"/>
                          </a:rPr>
                          <a:t>0</a:t>
                        </a:r>
                      </a:p>
                    </a:txBody>
                    <a:tcPr marL="91441" marR="91441" horzOverflow="overflow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16"/>
                    </a:ext>
                  </a:extLst>
                </a:tr>
              </a:tbl>
            </a:graphicData>
          </a:graphic>
        </p:graphicFrame>
      </p:grpSp>
      <p:sp>
        <p:nvSpPr>
          <p:cNvPr id="47117" name="文本框 48">
            <a:extLst>
              <a:ext uri="{FF2B5EF4-FFF2-40B4-BE49-F238E27FC236}">
                <a16:creationId xmlns:a16="http://schemas.microsoft.com/office/drawing/2014/main" id="{2B47BE29-6806-4969-9756-0D96C5337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64" y="44750"/>
            <a:ext cx="1655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/>
              <a:t>输入</a:t>
            </a:r>
          </a:p>
        </p:txBody>
      </p:sp>
      <p:sp>
        <p:nvSpPr>
          <p:cNvPr id="47118" name="文本框 49">
            <a:extLst>
              <a:ext uri="{FF2B5EF4-FFF2-40B4-BE49-F238E27FC236}">
                <a16:creationId xmlns:a16="http://schemas.microsoft.com/office/drawing/2014/main" id="{22E2E39A-8828-4CCB-8DA3-7EE223258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8288" y="44750"/>
            <a:ext cx="165576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b="1" dirty="0"/>
              <a:t>输出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B834BD5-0EFE-4500-974C-9C3FB89B2F12}"/>
              </a:ext>
            </a:extLst>
          </p:cNvPr>
          <p:cNvSpPr txBox="1"/>
          <p:nvPr/>
        </p:nvSpPr>
        <p:spPr>
          <a:xfrm>
            <a:off x="4925014" y="1745882"/>
            <a:ext cx="417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根据实验要求：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列出输入端与输出端；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列出输出端口与输入端口对应的逻辑状态，形成描述逻辑的真值表；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由真值表生成逻辑表达式；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由逻辑表达式得到逻辑图；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根据逻辑图搭建验证电路。</a:t>
            </a:r>
            <a:endParaRPr lang="en-US" altLang="zh-CN" sz="24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EF5670-DFDC-4421-8012-CB652C04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3F64B019-0E79-4B88-9F29-A92EBDFFB05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0">
            <a:extLst>
              <a:ext uri="{FF2B5EF4-FFF2-40B4-BE49-F238E27FC236}">
                <a16:creationId xmlns:a16="http://schemas.microsoft.com/office/drawing/2014/main" id="{8BF6C2BB-3F1B-4C62-BD5F-DCB3B11C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74" y="1567652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2.</a:t>
            </a:r>
            <a:r>
              <a:rPr lang="zh-CN" altLang="en-US" sz="2400" b="1"/>
              <a:t>手动测试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9FBA3-9E31-4508-926A-0CDB550F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209" y="2106930"/>
            <a:ext cx="8229600" cy="3503263"/>
          </a:xfrm>
        </p:spPr>
        <p:txBody>
          <a:bodyPr/>
          <a:lstStyle/>
          <a:p>
            <a:r>
              <a:rPr lang="zh-CN" altLang="en-US" sz="2000" dirty="0"/>
              <a:t>使用实验箱上的模拟开关作为电路的</a:t>
            </a:r>
            <a:r>
              <a:rPr lang="en-US" altLang="zh-CN" sz="2000" dirty="0"/>
              <a:t>4</a:t>
            </a:r>
            <a:r>
              <a:rPr lang="zh-CN" altLang="en-US" sz="2000" dirty="0"/>
              <a:t>位二进制码的输入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235C92-1EDD-4FA2-8EA9-218CBB45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grpSp>
        <p:nvGrpSpPr>
          <p:cNvPr id="6" name="组合 6">
            <a:extLst>
              <a:ext uri="{FF2B5EF4-FFF2-40B4-BE49-F238E27FC236}">
                <a16:creationId xmlns:a16="http://schemas.microsoft.com/office/drawing/2014/main" id="{F589E5D3-1A78-405B-57E1-274EA196F1D3}"/>
              </a:ext>
            </a:extLst>
          </p:cNvPr>
          <p:cNvGrpSpPr>
            <a:grpSpLocks/>
          </p:cNvGrpSpPr>
          <p:nvPr/>
        </p:nvGrpSpPr>
        <p:grpSpPr bwMode="auto">
          <a:xfrm>
            <a:off x="813081" y="3120224"/>
            <a:ext cx="8106821" cy="2036762"/>
            <a:chOff x="-8896" y="3557091"/>
            <a:chExt cx="8108078" cy="2036895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715B5BAA-A59F-E864-B92A-347C36E10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1948" y="3557091"/>
              <a:ext cx="2127250" cy="203689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8" name="组合 2">
              <a:extLst>
                <a:ext uri="{FF2B5EF4-FFF2-40B4-BE49-F238E27FC236}">
                  <a16:creationId xmlns:a16="http://schemas.microsoft.com/office/drawing/2014/main" id="{6AD1075B-3122-840A-FEA5-693EF75BD1A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114823" y="4158025"/>
              <a:ext cx="1419225" cy="835025"/>
              <a:chOff x="3583261" y="4884241"/>
              <a:chExt cx="1419225" cy="835025"/>
            </a:xfrm>
          </p:grpSpPr>
          <p:sp>
            <p:nvSpPr>
              <p:cNvPr id="27" name="Line 4">
                <a:extLst>
                  <a:ext uri="{FF2B5EF4-FFF2-40B4-BE49-F238E27FC236}">
                    <a16:creationId xmlns:a16="http://schemas.microsoft.com/office/drawing/2014/main" id="{BED3820C-841F-F597-522D-54F420D4E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83261" y="4884241"/>
                <a:ext cx="1587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">
                <a:extLst>
                  <a:ext uri="{FF2B5EF4-FFF2-40B4-BE49-F238E27FC236}">
                    <a16:creationId xmlns:a16="http://schemas.microsoft.com/office/drawing/2014/main" id="{99657C35-39ED-4ED3-33C2-F9C20D0CA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48398" y="4884241"/>
                <a:ext cx="0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6">
                <a:extLst>
                  <a:ext uri="{FF2B5EF4-FFF2-40B4-BE49-F238E27FC236}">
                    <a16:creationId xmlns:a16="http://schemas.microsoft.com/office/drawing/2014/main" id="{45843C23-EA7A-4695-EDB9-E06A0ED6C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02486" y="4896941"/>
                <a:ext cx="0" cy="8223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7">
                <a:extLst>
                  <a:ext uri="{FF2B5EF4-FFF2-40B4-BE49-F238E27FC236}">
                    <a16:creationId xmlns:a16="http://schemas.microsoft.com/office/drawing/2014/main" id="{B74A54FF-F0F9-A1DD-B2B6-6AFB46432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24648" y="4884241"/>
                <a:ext cx="1588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F651E45C-C3AE-5F72-F060-7E4D180F2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5072" y="4349059"/>
              <a:ext cx="1442335" cy="4635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400">
                  <a:latin typeface="Times New Roman" panose="02020603050405020304" pitchFamily="18" charset="0"/>
                </a:rPr>
                <a:t>转换电路</a:t>
              </a:r>
              <a:endParaRPr lang="zh-CN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815E7B29-A2E5-4953-C4B5-907E853322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456" y="3684950"/>
              <a:ext cx="327025" cy="2762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0CAB6DC2-0E49-99E4-140C-C0C4A8FCC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456" y="4152511"/>
              <a:ext cx="365125" cy="3079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D51123F-7F18-CA59-D1E1-6D4A05E0C1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7456" y="4624707"/>
              <a:ext cx="406400" cy="3222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/>
                <a:t>B</a:t>
              </a:r>
              <a:r>
                <a:rPr lang="en-US" altLang="zh-CN" sz="2000" baseline="-25000" dirty="0"/>
                <a:t>1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FBA5DC03-4711-3A68-AF25-991F266CB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981" y="5143863"/>
              <a:ext cx="355600" cy="2667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/>
                <a:t>B</a:t>
              </a:r>
              <a:r>
                <a:rPr lang="en-US" altLang="zh-CN" sz="2000" baseline="-25000" dirty="0"/>
                <a:t>0</a:t>
              </a:r>
            </a:p>
          </p:txBody>
        </p:sp>
        <p:grpSp>
          <p:nvGrpSpPr>
            <p:cNvPr id="14" name="组合 1">
              <a:extLst>
                <a:ext uri="{FF2B5EF4-FFF2-40B4-BE49-F238E27FC236}">
                  <a16:creationId xmlns:a16="http://schemas.microsoft.com/office/drawing/2014/main" id="{FB8502DD-A314-99AD-ED9F-98185BE2362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911421" y="4314394"/>
              <a:ext cx="1435100" cy="506413"/>
              <a:chOff x="3595961" y="3036391"/>
              <a:chExt cx="1435100" cy="506413"/>
            </a:xfrm>
          </p:grpSpPr>
          <p:sp>
            <p:nvSpPr>
              <p:cNvPr id="23" name="Line 14">
                <a:extLst>
                  <a:ext uri="{FF2B5EF4-FFF2-40B4-BE49-F238E27FC236}">
                    <a16:creationId xmlns:a16="http://schemas.microsoft.com/office/drawing/2014/main" id="{BF8AB5E1-257C-E613-C40E-677863D5D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95961" y="3036391"/>
                <a:ext cx="1587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5">
                <a:extLst>
                  <a:ext uri="{FF2B5EF4-FFF2-40B4-BE49-F238E27FC236}">
                    <a16:creationId xmlns:a16="http://schemas.microsoft.com/office/drawing/2014/main" id="{4587ED8F-268B-F37C-08D5-5390BE54F0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61098" y="3036391"/>
                <a:ext cx="0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6">
                <a:extLst>
                  <a:ext uri="{FF2B5EF4-FFF2-40B4-BE49-F238E27FC236}">
                    <a16:creationId xmlns:a16="http://schemas.microsoft.com/office/drawing/2014/main" id="{EFB1C5FB-C07F-D2A6-256B-FA148307C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15186" y="3077666"/>
                <a:ext cx="15875" cy="465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7">
                <a:extLst>
                  <a:ext uri="{FF2B5EF4-FFF2-40B4-BE49-F238E27FC236}">
                    <a16:creationId xmlns:a16="http://schemas.microsoft.com/office/drawing/2014/main" id="{C82D9A1A-6E5B-3EF1-E424-0ADEAC1BE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537348" y="3050679"/>
                <a:ext cx="1588" cy="4794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" name="Text Box 18">
              <a:extLst>
                <a:ext uri="{FF2B5EF4-FFF2-40B4-BE49-F238E27FC236}">
                  <a16:creationId xmlns:a16="http://schemas.microsoft.com/office/drawing/2014/main" id="{0D5B62D4-89E0-2463-9F80-C075B9C712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021" y="3704822"/>
              <a:ext cx="319088" cy="2159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" name="Text Box 19">
              <a:extLst>
                <a:ext uri="{FF2B5EF4-FFF2-40B4-BE49-F238E27FC236}">
                  <a16:creationId xmlns:a16="http://schemas.microsoft.com/office/drawing/2014/main" id="{233CE87F-5858-B185-625E-3D9CE1D6C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021" y="4179456"/>
              <a:ext cx="331787" cy="3032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61DFFCCA-3FCB-C7DF-72ED-553106B29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021" y="4624707"/>
              <a:ext cx="346075" cy="3175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" name="Text Box 21">
              <a:extLst>
                <a:ext uri="{FF2B5EF4-FFF2-40B4-BE49-F238E27FC236}">
                  <a16:creationId xmlns:a16="http://schemas.microsoft.com/office/drawing/2014/main" id="{876032C6-9FAD-739B-F73D-4783FDB7C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89021" y="5166087"/>
              <a:ext cx="312737" cy="24288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G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9" name="AutoShape 22">
              <a:extLst>
                <a:ext uri="{FF2B5EF4-FFF2-40B4-BE49-F238E27FC236}">
                  <a16:creationId xmlns:a16="http://schemas.microsoft.com/office/drawing/2014/main" id="{AF3A9A84-AAFC-267B-F4DF-86BDF6501768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1682276" y="3684950"/>
              <a:ext cx="369888" cy="1724025"/>
            </a:xfrm>
            <a:prstGeom prst="leftBrace">
              <a:avLst>
                <a:gd name="adj1" fmla="val 38841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AutoShape 24">
              <a:extLst>
                <a:ext uri="{FF2B5EF4-FFF2-40B4-BE49-F238E27FC236}">
                  <a16:creationId xmlns:a16="http://schemas.microsoft.com/office/drawing/2014/main" id="{4780BE49-A706-57FB-89AC-6C38F47587B0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284563" y="3648245"/>
              <a:ext cx="397302" cy="1824610"/>
            </a:xfrm>
            <a:prstGeom prst="leftBrace">
              <a:avLst>
                <a:gd name="adj1" fmla="val 51985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1" name="矩形 3">
              <a:extLst>
                <a:ext uri="{FF2B5EF4-FFF2-40B4-BE49-F238E27FC236}">
                  <a16:creationId xmlns:a16="http://schemas.microsoft.com/office/drawing/2014/main" id="{2ACC407C-3103-0284-890F-485952572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896" y="4331062"/>
              <a:ext cx="1733436" cy="40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输入二进制码</a:t>
              </a:r>
              <a:endParaRPr lang="zh-CN" altLang="en-US" sz="2000" dirty="0"/>
            </a:p>
          </p:txBody>
        </p:sp>
        <p:sp>
          <p:nvSpPr>
            <p:cNvPr id="22" name="矩形 5">
              <a:extLst>
                <a:ext uri="{FF2B5EF4-FFF2-40B4-BE49-F238E27FC236}">
                  <a16:creationId xmlns:a16="http://schemas.microsoft.com/office/drawing/2014/main" id="{2050D5CB-4E18-8A99-D7D8-020D8110B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869" y="4362296"/>
              <a:ext cx="1475313" cy="400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输出循环码</a:t>
              </a:r>
              <a:endParaRPr lang="zh-CN" altLang="en-US" sz="2000" dirty="0"/>
            </a:p>
          </p:txBody>
        </p:sp>
      </p:grpSp>
      <p:sp>
        <p:nvSpPr>
          <p:cNvPr id="31" name="Rectangle 2">
            <a:extLst>
              <a:ext uri="{FF2B5EF4-FFF2-40B4-BE49-F238E27FC236}">
                <a16:creationId xmlns:a16="http://schemas.microsoft.com/office/drawing/2014/main" id="{00BFFB5E-A0BD-CE1E-E833-276BF5815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-16684"/>
            <a:ext cx="8305800" cy="1143000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组合逻辑电路分析与设计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D77DB0-F115-4F48-A185-78B09265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1FE66-6B7D-43AA-A1AD-F0EB993D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758684-D5FC-44E1-BEB9-037A3F7F9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739062" y="-261800"/>
            <a:ext cx="5665875" cy="75515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1D83921-7188-49A0-8B5A-D7FF89DE871B}"/>
              </a:ext>
            </a:extLst>
          </p:cNvPr>
          <p:cNvSpPr/>
          <p:nvPr/>
        </p:nvSpPr>
        <p:spPr>
          <a:xfrm>
            <a:off x="3470698" y="4784472"/>
            <a:ext cx="1175262" cy="1300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998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>
            <a:extLst>
              <a:ext uri="{FF2B5EF4-FFF2-40B4-BE49-F238E27FC236}">
                <a16:creationId xmlns:a16="http://schemas.microsoft.com/office/drawing/2014/main" id="{1B8C12ED-A982-4E37-B765-9B3843541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153" y="1544024"/>
            <a:ext cx="59055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3. </a:t>
            </a:r>
            <a:r>
              <a:rPr lang="zh-CN" altLang="en-US" sz="2000" dirty="0"/>
              <a:t>使用</a:t>
            </a:r>
            <a:r>
              <a:rPr lang="en-US" altLang="zh-CN" sz="2000" dirty="0"/>
              <a:t>74LS197</a:t>
            </a:r>
            <a:r>
              <a:rPr lang="zh-CN" altLang="en-US" sz="2000" dirty="0"/>
              <a:t>构成的</a:t>
            </a:r>
            <a:r>
              <a:rPr lang="en-US" altLang="zh-CN" sz="2000" dirty="0"/>
              <a:t>16</a:t>
            </a:r>
            <a:r>
              <a:rPr lang="zh-CN" altLang="en-US" sz="2000" dirty="0"/>
              <a:t>进制计数器输出作为代码转换电路的输入信号</a:t>
            </a:r>
          </a:p>
        </p:txBody>
      </p:sp>
      <p:graphicFrame>
        <p:nvGraphicFramePr>
          <p:cNvPr id="167965" name="Group 29">
            <a:extLst>
              <a:ext uri="{FF2B5EF4-FFF2-40B4-BE49-F238E27FC236}">
                <a16:creationId xmlns:a16="http://schemas.microsoft.com/office/drawing/2014/main" id="{9790FF07-67E3-4A22-B716-D6E77EA5E741}"/>
              </a:ext>
            </a:extLst>
          </p:cNvPr>
          <p:cNvGraphicFramePr>
            <a:graphicFrameLocks noGrp="1"/>
          </p:cNvGraphicFramePr>
          <p:nvPr>
            <p:ph/>
          </p:nvPr>
        </p:nvGraphicFramePr>
        <p:xfrm>
          <a:off x="6731000" y="202959"/>
          <a:ext cx="1944688" cy="6218243"/>
        </p:xfrm>
        <a:graphic>
          <a:graphicData uri="http://schemas.openxmlformats.org/drawingml/2006/table">
            <a:tbl>
              <a:tblPr/>
              <a:tblGrid>
                <a:gridCol w="47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577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95000"/>
                        <a:buFont typeface="Wingdings 2" panose="05020102010507070707" pitchFamily="18" charset="2"/>
                        <a:defRPr sz="22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 2" panose="05020102010507070707" pitchFamily="18" charset="2"/>
                        <a:defRPr sz="1900"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BD0D9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10CF9B"/>
                        </a:buClr>
                        <a:buSzPct val="65000"/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Constantia" panose="02030602050306030303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0B41DAF-8258-D43B-AE05-CAF5D239B9AF}"/>
              </a:ext>
            </a:extLst>
          </p:cNvPr>
          <p:cNvGrpSpPr/>
          <p:nvPr/>
        </p:nvGrpSpPr>
        <p:grpSpPr>
          <a:xfrm>
            <a:off x="1001128" y="2173049"/>
            <a:ext cx="5044407" cy="4532551"/>
            <a:chOff x="539750" y="1424781"/>
            <a:chExt cx="5044407" cy="4532551"/>
          </a:xfrm>
        </p:grpSpPr>
        <p:sp>
          <p:nvSpPr>
            <p:cNvPr id="49154" name="Text Box 2">
              <a:extLst>
                <a:ext uri="{FF2B5EF4-FFF2-40B4-BE49-F238E27FC236}">
                  <a16:creationId xmlns:a16="http://schemas.microsoft.com/office/drawing/2014/main" id="{000DC5FD-E87D-4DB0-868D-3E4CC09CF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3463" y="1424781"/>
              <a:ext cx="1637812" cy="40878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接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0-1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显示器</a:t>
              </a:r>
              <a:endParaRPr lang="zh-CN" altLang="en-US" sz="2000" dirty="0"/>
            </a:p>
          </p:txBody>
        </p:sp>
        <p:sp>
          <p:nvSpPr>
            <p:cNvPr id="49156" name="Rectangle 4">
              <a:extLst>
                <a:ext uri="{FF2B5EF4-FFF2-40B4-BE49-F238E27FC236}">
                  <a16:creationId xmlns:a16="http://schemas.microsoft.com/office/drawing/2014/main" id="{81C14315-78A1-4440-BA8D-0D1D0236E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2125" y="3427413"/>
              <a:ext cx="2663825" cy="1312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57" name="Text Box 5">
              <a:extLst>
                <a:ext uri="{FF2B5EF4-FFF2-40B4-BE49-F238E27FC236}">
                  <a16:creationId xmlns:a16="http://schemas.microsoft.com/office/drawing/2014/main" id="{6A67E186-CAD7-41B0-9A2D-F5909E1EB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5372" y="3884613"/>
              <a:ext cx="1341441" cy="4635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/>
                <a:t>74LS197</a:t>
              </a:r>
            </a:p>
          </p:txBody>
        </p:sp>
        <p:sp>
          <p:nvSpPr>
            <p:cNvPr id="49158" name="Text Box 6">
              <a:extLst>
                <a:ext uri="{FF2B5EF4-FFF2-40B4-BE49-F238E27FC236}">
                  <a16:creationId xmlns:a16="http://schemas.microsoft.com/office/drawing/2014/main" id="{D2259613-474D-483C-B6FD-A881E35051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1050" y="2203450"/>
              <a:ext cx="360363" cy="28892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49159" name="Text Box 7">
              <a:extLst>
                <a:ext uri="{FF2B5EF4-FFF2-40B4-BE49-F238E27FC236}">
                  <a16:creationId xmlns:a16="http://schemas.microsoft.com/office/drawing/2014/main" id="{BFF15163-ACC1-49F8-BB22-9AADED21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4288" y="2187575"/>
              <a:ext cx="327025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9160" name="Text Box 8">
              <a:extLst>
                <a:ext uri="{FF2B5EF4-FFF2-40B4-BE49-F238E27FC236}">
                  <a16:creationId xmlns:a16="http://schemas.microsoft.com/office/drawing/2014/main" id="{8A857B29-C8A1-4A62-B2BB-4C76F172F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4363" y="2173288"/>
              <a:ext cx="336550" cy="31908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9161" name="Text Box 9">
              <a:extLst>
                <a:ext uri="{FF2B5EF4-FFF2-40B4-BE49-F238E27FC236}">
                  <a16:creationId xmlns:a16="http://schemas.microsoft.com/office/drawing/2014/main" id="{18081967-DDDD-4CC4-B537-9F982D2FE7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5688" y="2176463"/>
              <a:ext cx="400050" cy="31591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000" dirty="0">
                  <a:latin typeface="Times New Roman" panose="02020603050405020304" pitchFamily="18" charset="0"/>
                </a:rPr>
                <a:t>Q</a:t>
              </a:r>
              <a:r>
                <a:rPr lang="en-US" altLang="zh-CN" sz="2000" baseline="-25000" dirty="0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49162" name="AutoShape 10">
              <a:extLst>
                <a:ext uri="{FF2B5EF4-FFF2-40B4-BE49-F238E27FC236}">
                  <a16:creationId xmlns:a16="http://schemas.microsoft.com/office/drawing/2014/main" id="{CE59F698-57C4-442C-A2D3-D1353EB0926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867819" y="1172369"/>
              <a:ext cx="273050" cy="1617662"/>
            </a:xfrm>
            <a:prstGeom prst="leftBrace">
              <a:avLst>
                <a:gd name="adj1" fmla="val 4937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63" name="Line 11">
              <a:extLst>
                <a:ext uri="{FF2B5EF4-FFF2-40B4-BE49-F238E27FC236}">
                  <a16:creationId xmlns:a16="http://schemas.microsoft.com/office/drawing/2014/main" id="{2EE004D2-A84B-4BB4-8291-2F073C7664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4288" y="4724400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4" name="Text Box 12">
              <a:extLst>
                <a:ext uri="{FF2B5EF4-FFF2-40B4-BE49-F238E27FC236}">
                  <a16:creationId xmlns:a16="http://schemas.microsoft.com/office/drawing/2014/main" id="{EE04BE69-033C-4744-90DC-D5B18B6F0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6950" y="4364038"/>
              <a:ext cx="7921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CP</a:t>
              </a:r>
              <a:r>
                <a:rPr lang="en-US" altLang="zh-CN" sz="2000" baseline="-25000" dirty="0"/>
                <a:t>0</a:t>
              </a:r>
            </a:p>
          </p:txBody>
        </p:sp>
        <p:sp>
          <p:nvSpPr>
            <p:cNvPr id="49165" name="Line 13">
              <a:extLst>
                <a:ext uri="{FF2B5EF4-FFF2-40B4-BE49-F238E27FC236}">
                  <a16:creationId xmlns:a16="http://schemas.microsoft.com/office/drawing/2014/main" id="{3A1654A7-8A1F-4AFF-839A-7D11EBB307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825" y="5299075"/>
              <a:ext cx="360363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6" name="Line 14">
              <a:extLst>
                <a:ext uri="{FF2B5EF4-FFF2-40B4-BE49-F238E27FC236}">
                  <a16:creationId xmlns:a16="http://schemas.microsoft.com/office/drawing/2014/main" id="{85BCE8D4-EED9-44B0-8DE0-18AFBE80C5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9825" y="5297488"/>
              <a:ext cx="1588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7" name="Line 15">
              <a:extLst>
                <a:ext uri="{FF2B5EF4-FFF2-40B4-BE49-F238E27FC236}">
                  <a16:creationId xmlns:a16="http://schemas.microsoft.com/office/drawing/2014/main" id="{B4DC64F3-B0BF-4366-931A-50BFA9CE8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22488" y="5586413"/>
              <a:ext cx="28733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8" name="Line 16">
              <a:extLst>
                <a:ext uri="{FF2B5EF4-FFF2-40B4-BE49-F238E27FC236}">
                  <a16:creationId xmlns:a16="http://schemas.microsoft.com/office/drawing/2014/main" id="{12D557B7-6594-4CF2-A6A7-B1B4CD9D3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188" y="5297488"/>
              <a:ext cx="1587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69" name="Line 17">
              <a:extLst>
                <a:ext uri="{FF2B5EF4-FFF2-40B4-BE49-F238E27FC236}">
                  <a16:creationId xmlns:a16="http://schemas.microsoft.com/office/drawing/2014/main" id="{96E97917-5DF0-4F37-BB7F-A4D39C2E9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0188" y="5586413"/>
              <a:ext cx="287337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0" name="Text Box 18">
              <a:extLst>
                <a:ext uri="{FF2B5EF4-FFF2-40B4-BE49-F238E27FC236}">
                  <a16:creationId xmlns:a16="http://schemas.microsoft.com/office/drawing/2014/main" id="{2E895512-1CB6-4533-9370-811C3D900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125" y="5588000"/>
              <a:ext cx="15843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 dirty="0"/>
                <a:t>手动单步脉冲</a:t>
              </a:r>
            </a:p>
          </p:txBody>
        </p:sp>
        <p:sp>
          <p:nvSpPr>
            <p:cNvPr id="49171" name="Line 19">
              <a:extLst>
                <a:ext uri="{FF2B5EF4-FFF2-40B4-BE49-F238E27FC236}">
                  <a16:creationId xmlns:a16="http://schemas.microsoft.com/office/drawing/2014/main" id="{386393B1-7A4D-4148-8F56-351D334B8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963" y="4508500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2" name="Oval 20">
              <a:extLst>
                <a:ext uri="{FF2B5EF4-FFF2-40B4-BE49-F238E27FC236}">
                  <a16:creationId xmlns:a16="http://schemas.microsoft.com/office/drawing/2014/main" id="{CD0FDCF6-4119-42C4-AE1E-2EE657132E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9250" y="4435475"/>
              <a:ext cx="142875" cy="14446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3" name="Text Box 21">
              <a:extLst>
                <a:ext uri="{FF2B5EF4-FFF2-40B4-BE49-F238E27FC236}">
                  <a16:creationId xmlns:a16="http://schemas.microsoft.com/office/drawing/2014/main" id="{26E0C557-4663-4B9A-908D-F308D2B459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2124" y="4292600"/>
              <a:ext cx="50323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Cr</a:t>
              </a:r>
            </a:p>
          </p:txBody>
        </p:sp>
        <p:sp>
          <p:nvSpPr>
            <p:cNvPr id="49174" name="Line 22">
              <a:extLst>
                <a:ext uri="{FF2B5EF4-FFF2-40B4-BE49-F238E27FC236}">
                  <a16:creationId xmlns:a16="http://schemas.microsoft.com/office/drawing/2014/main" id="{13D7E82E-E65C-48AD-BBA3-61CA28087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35150" y="4292600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5" name="Oval 23">
              <a:extLst>
                <a:ext uri="{FF2B5EF4-FFF2-40B4-BE49-F238E27FC236}">
                  <a16:creationId xmlns:a16="http://schemas.microsoft.com/office/drawing/2014/main" id="{81F8DD88-BC4C-462F-9A45-96EED5D96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7538" y="4148138"/>
              <a:ext cx="142875" cy="14446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9176" name="Line 24">
              <a:extLst>
                <a:ext uri="{FF2B5EF4-FFF2-40B4-BE49-F238E27FC236}">
                  <a16:creationId xmlns:a16="http://schemas.microsoft.com/office/drawing/2014/main" id="{369CED36-EBFB-4084-A2A3-7D4E525A40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4221163"/>
              <a:ext cx="647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7" name="Text Box 25">
              <a:extLst>
                <a:ext uri="{FF2B5EF4-FFF2-40B4-BE49-F238E27FC236}">
                  <a16:creationId xmlns:a16="http://schemas.microsoft.com/office/drawing/2014/main" id="{52CC9EDF-1E66-44F9-9700-54066623D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275" y="4005263"/>
              <a:ext cx="57467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LD</a:t>
              </a:r>
            </a:p>
          </p:txBody>
        </p:sp>
        <p:sp>
          <p:nvSpPr>
            <p:cNvPr id="49178" name="Line 26">
              <a:extLst>
                <a:ext uri="{FF2B5EF4-FFF2-40B4-BE49-F238E27FC236}">
                  <a16:creationId xmlns:a16="http://schemas.microsoft.com/office/drawing/2014/main" id="{4AC264D9-11DA-4466-9C01-9285A21758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1275" y="4076700"/>
              <a:ext cx="360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79" name="Text Box 27">
              <a:extLst>
                <a:ext uri="{FF2B5EF4-FFF2-40B4-BE49-F238E27FC236}">
                  <a16:creationId xmlns:a16="http://schemas.microsoft.com/office/drawing/2014/main" id="{FA993F84-F70A-46D0-B0A8-148B79D06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50" y="4365625"/>
              <a:ext cx="36036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49180" name="Text Box 28">
              <a:extLst>
                <a:ext uri="{FF2B5EF4-FFF2-40B4-BE49-F238E27FC236}">
                  <a16:creationId xmlns:a16="http://schemas.microsoft.com/office/drawing/2014/main" id="{E03867F7-DB20-47D9-AD39-97C261C705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3795" y="4091822"/>
              <a:ext cx="3603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dirty="0"/>
                <a:t>1</a:t>
              </a:r>
            </a:p>
          </p:txBody>
        </p:sp>
        <p:sp>
          <p:nvSpPr>
            <p:cNvPr id="49273" name="Line 121">
              <a:extLst>
                <a:ext uri="{FF2B5EF4-FFF2-40B4-BE49-F238E27FC236}">
                  <a16:creationId xmlns:a16="http://schemas.microsoft.com/office/drawing/2014/main" id="{B4C0C639-1203-4865-AA4B-5758EA6925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0200" y="2924175"/>
              <a:ext cx="0" cy="5048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4" name="Text Box 122">
              <a:extLst>
                <a:ext uri="{FF2B5EF4-FFF2-40B4-BE49-F238E27FC236}">
                  <a16:creationId xmlns:a16="http://schemas.microsoft.com/office/drawing/2014/main" id="{C0B9C185-3181-474D-B82D-333B10F877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9838" y="3500438"/>
              <a:ext cx="6477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800" dirty="0"/>
                <a:t>CP</a:t>
              </a:r>
              <a:r>
                <a:rPr lang="en-US" altLang="zh-CN" baseline="-25000" dirty="0"/>
                <a:t>1</a:t>
              </a:r>
              <a:endParaRPr lang="en-US" altLang="zh-CN" sz="1800" baseline="-25000" dirty="0"/>
            </a:p>
          </p:txBody>
        </p:sp>
        <p:sp>
          <p:nvSpPr>
            <p:cNvPr id="49275" name="Line 123">
              <a:extLst>
                <a:ext uri="{FF2B5EF4-FFF2-40B4-BE49-F238E27FC236}">
                  <a16:creationId xmlns:a16="http://schemas.microsoft.com/office/drawing/2014/main" id="{505E18E1-BB5C-490D-B68E-28141C43DD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2488" y="2563813"/>
              <a:ext cx="0" cy="865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6" name="Line 124">
              <a:extLst>
                <a:ext uri="{FF2B5EF4-FFF2-40B4-BE49-F238E27FC236}">
                  <a16:creationId xmlns:a16="http://schemas.microsoft.com/office/drawing/2014/main" id="{195023F7-4747-46D4-A1BC-6006F55CD0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8750" y="2563813"/>
              <a:ext cx="0" cy="865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7" name="Line 125">
              <a:extLst>
                <a:ext uri="{FF2B5EF4-FFF2-40B4-BE49-F238E27FC236}">
                  <a16:creationId xmlns:a16="http://schemas.microsoft.com/office/drawing/2014/main" id="{5A36FF46-B8AB-4578-8540-5B9094B189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5013" y="2563813"/>
              <a:ext cx="0" cy="865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8" name="Line 126">
              <a:extLst>
                <a:ext uri="{FF2B5EF4-FFF2-40B4-BE49-F238E27FC236}">
                  <a16:creationId xmlns:a16="http://schemas.microsoft.com/office/drawing/2014/main" id="{DC2E58F3-C9E3-475D-8801-EBEDC68927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9838" y="2563813"/>
              <a:ext cx="0" cy="865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79" name="Line 127">
              <a:extLst>
                <a:ext uri="{FF2B5EF4-FFF2-40B4-BE49-F238E27FC236}">
                  <a16:creationId xmlns:a16="http://schemas.microsoft.com/office/drawing/2014/main" id="{D1F58BEE-84BE-484E-A8BB-3E450955F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9838" y="2924175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72B358-1F55-4B32-972F-2570E069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BDA36-31E3-408F-AB6E-4BDE80EA58D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F3B800-D3A2-0D39-9B3B-D4CD39414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90" y="585104"/>
            <a:ext cx="8305800" cy="736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4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组合逻辑电路分析与设计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6AABFD3-B67A-20C7-5D00-13BA27A715EE}"/>
              </a:ext>
            </a:extLst>
          </p:cNvPr>
          <p:cNvGrpSpPr/>
          <p:nvPr/>
        </p:nvGrpSpPr>
        <p:grpSpPr>
          <a:xfrm>
            <a:off x="2028825" y="260350"/>
            <a:ext cx="5086350" cy="6597650"/>
            <a:chOff x="1501775" y="260350"/>
            <a:chExt cx="5086350" cy="6597650"/>
          </a:xfrm>
        </p:grpSpPr>
        <p:sp>
          <p:nvSpPr>
            <p:cNvPr id="50193" name="Text Box 17">
              <a:extLst>
                <a:ext uri="{FF2B5EF4-FFF2-40B4-BE49-F238E27FC236}">
                  <a16:creationId xmlns:a16="http://schemas.microsoft.com/office/drawing/2014/main" id="{17B6CCDD-C011-4728-AB5A-E0BCA156E4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3575" y="260350"/>
              <a:ext cx="1584325" cy="3603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000" dirty="0">
                  <a:latin typeface="Times New Roman" panose="02020603050405020304" pitchFamily="18" charset="0"/>
                </a:rPr>
                <a:t>接</a:t>
              </a:r>
              <a:r>
                <a:rPr lang="en-US" altLang="zh-CN" sz="2000" dirty="0">
                  <a:latin typeface="Times New Roman" panose="02020603050405020304" pitchFamily="18" charset="0"/>
                </a:rPr>
                <a:t>0-1</a:t>
              </a:r>
              <a:r>
                <a:rPr lang="zh-CN" altLang="en-US" sz="2000" dirty="0">
                  <a:latin typeface="Times New Roman" panose="02020603050405020304" pitchFamily="18" charset="0"/>
                </a:rPr>
                <a:t>显示器</a:t>
              </a:r>
              <a:endParaRPr lang="zh-CN" altLang="en-US" sz="2000" dirty="0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CAF8D8C-6FD5-4233-34EF-397F25C87491}"/>
                </a:ext>
              </a:extLst>
            </p:cNvPr>
            <p:cNvGrpSpPr/>
            <p:nvPr/>
          </p:nvGrpSpPr>
          <p:grpSpPr>
            <a:xfrm>
              <a:off x="1501775" y="636588"/>
              <a:ext cx="5086350" cy="6221412"/>
              <a:chOff x="1501775" y="636588"/>
              <a:chExt cx="5086350" cy="6221412"/>
            </a:xfrm>
          </p:grpSpPr>
          <p:sp>
            <p:nvSpPr>
              <p:cNvPr id="50178" name="Rectangle 2">
                <a:extLst>
                  <a:ext uri="{FF2B5EF4-FFF2-40B4-BE49-F238E27FC236}">
                    <a16:creationId xmlns:a16="http://schemas.microsoft.com/office/drawing/2014/main" id="{21CE189F-9783-44D6-8339-086853B80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188" y="1768475"/>
                <a:ext cx="2020887" cy="13128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50179" name="Line 3">
                <a:extLst>
                  <a:ext uri="{FF2B5EF4-FFF2-40B4-BE49-F238E27FC236}">
                    <a16:creationId xmlns:a16="http://schemas.microsoft.com/office/drawing/2014/main" id="{83B57342-782F-4D08-8A6C-33E409E0A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8038" y="3095625"/>
                <a:ext cx="1587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80" name="Line 4">
                <a:extLst>
                  <a:ext uri="{FF2B5EF4-FFF2-40B4-BE49-F238E27FC236}">
                    <a16:creationId xmlns:a16="http://schemas.microsoft.com/office/drawing/2014/main" id="{98239BF9-296A-464A-906F-559235C69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9363" y="3095625"/>
                <a:ext cx="0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81" name="Line 5">
                <a:extLst>
                  <a:ext uri="{FF2B5EF4-FFF2-40B4-BE49-F238E27FC236}">
                    <a16:creationId xmlns:a16="http://schemas.microsoft.com/office/drawing/2014/main" id="{77C2B412-AFFA-49D1-A47E-B3B5645B11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463" y="3068638"/>
                <a:ext cx="0" cy="8223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82" name="Line 6">
                <a:extLst>
                  <a:ext uri="{FF2B5EF4-FFF2-40B4-BE49-F238E27FC236}">
                    <a16:creationId xmlns:a16="http://schemas.microsoft.com/office/drawing/2014/main" id="{4CA5C106-57C1-424A-91AB-FD0CCE7183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1638" y="3068638"/>
                <a:ext cx="1587" cy="8207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83" name="Text Box 7">
                <a:extLst>
                  <a:ext uri="{FF2B5EF4-FFF2-40B4-BE49-F238E27FC236}">
                    <a16:creationId xmlns:a16="http://schemas.microsoft.com/office/drawing/2014/main" id="{5FC87CC0-DAF0-44F5-9832-8165BA5355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4895" y="2206625"/>
                <a:ext cx="1458912" cy="463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dirty="0">
                    <a:latin typeface="Times New Roman" panose="02020603050405020304" pitchFamily="18" charset="0"/>
                  </a:rPr>
                  <a:t>转换电路</a:t>
                </a:r>
                <a:endParaRPr lang="zh-CN" altLang="en-US" sz="2400" dirty="0"/>
              </a:p>
            </p:txBody>
          </p:sp>
          <p:sp>
            <p:nvSpPr>
              <p:cNvPr id="50184" name="Text Box 8">
                <a:extLst>
                  <a:ext uri="{FF2B5EF4-FFF2-40B4-BE49-F238E27FC236}">
                    <a16:creationId xmlns:a16="http://schemas.microsoft.com/office/drawing/2014/main" id="{9B59F11D-31D1-4217-8800-478A7B7E80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7699" y="3810814"/>
                <a:ext cx="309563" cy="276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0185" name="Text Box 9">
                <a:extLst>
                  <a:ext uri="{FF2B5EF4-FFF2-40B4-BE49-F238E27FC236}">
                    <a16:creationId xmlns:a16="http://schemas.microsoft.com/office/drawing/2014/main" id="{D4FC41C0-C4D9-44C3-8220-1AEB82DB3C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3535" y="3779838"/>
                <a:ext cx="347663" cy="3079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0186" name="Text Box 10">
                <a:extLst>
                  <a:ext uri="{FF2B5EF4-FFF2-40B4-BE49-F238E27FC236}">
                    <a16:creationId xmlns:a16="http://schemas.microsoft.com/office/drawing/2014/main" id="{37F5F39A-B1B6-47F3-A12A-15D0951C55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150" y="3783454"/>
                <a:ext cx="288925" cy="342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1</a:t>
                </a:r>
              </a:p>
            </p:txBody>
          </p:sp>
          <p:sp>
            <p:nvSpPr>
              <p:cNvPr id="50187" name="Text Box 11">
                <a:extLst>
                  <a:ext uri="{FF2B5EF4-FFF2-40B4-BE49-F238E27FC236}">
                    <a16:creationId xmlns:a16="http://schemas.microsoft.com/office/drawing/2014/main" id="{71A9C2CC-7B6A-4C2C-8047-5E6E28E641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494" y="3783013"/>
                <a:ext cx="338137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0</a:t>
                </a:r>
              </a:p>
            </p:txBody>
          </p:sp>
          <p:sp>
            <p:nvSpPr>
              <p:cNvPr id="50188" name="Line 12">
                <a:extLst>
                  <a:ext uri="{FF2B5EF4-FFF2-40B4-BE49-F238E27FC236}">
                    <a16:creationId xmlns:a16="http://schemas.microsoft.com/office/drawing/2014/main" id="{12D4B1C0-060B-407E-8D4D-445AA2D0E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738" y="1247775"/>
                <a:ext cx="1587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89" name="Line 13">
                <a:extLst>
                  <a:ext uri="{FF2B5EF4-FFF2-40B4-BE49-F238E27FC236}">
                    <a16:creationId xmlns:a16="http://schemas.microsoft.com/office/drawing/2014/main" id="{9BB7CF77-8F98-41E5-8017-998ACF2A0F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2063" y="1247775"/>
                <a:ext cx="0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0" name="Line 14">
                <a:extLst>
                  <a:ext uri="{FF2B5EF4-FFF2-40B4-BE49-F238E27FC236}">
                    <a16:creationId xmlns:a16="http://schemas.microsoft.com/office/drawing/2014/main" id="{E4D1EDD9-58C9-4D14-9E79-364C011FF4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525" y="1289050"/>
                <a:ext cx="14288" cy="465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1" name="Line 15">
                <a:extLst>
                  <a:ext uri="{FF2B5EF4-FFF2-40B4-BE49-F238E27FC236}">
                    <a16:creationId xmlns:a16="http://schemas.microsoft.com/office/drawing/2014/main" id="{264D6123-C8FD-44DE-B7E4-AA753980F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4500" y="1262063"/>
                <a:ext cx="1588" cy="4794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2" name="AutoShape 16">
                <a:extLst>
                  <a:ext uri="{FF2B5EF4-FFF2-40B4-BE49-F238E27FC236}">
                    <a16:creationId xmlns:a16="http://schemas.microsoft.com/office/drawing/2014/main" id="{2D7C3FA8-1D4F-456E-9630-F9D7552DEC02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904457" y="-35719"/>
                <a:ext cx="273050" cy="1617663"/>
              </a:xfrm>
              <a:prstGeom prst="leftBrace">
                <a:avLst>
                  <a:gd name="adj1" fmla="val 493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50194" name="Rectangle 18">
                <a:extLst>
                  <a:ext uri="{FF2B5EF4-FFF2-40B4-BE49-F238E27FC236}">
                    <a16:creationId xmlns:a16="http://schemas.microsoft.com/office/drawing/2014/main" id="{97668457-C3B3-4695-A35E-4C5FC45D1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338" y="4292600"/>
                <a:ext cx="2663825" cy="13128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50195" name="Text Box 19">
                <a:extLst>
                  <a:ext uri="{FF2B5EF4-FFF2-40B4-BE49-F238E27FC236}">
                    <a16:creationId xmlns:a16="http://schemas.microsoft.com/office/drawing/2014/main" id="{E50918BA-09CC-4740-92AA-FB86C7FDB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7388" y="4797425"/>
                <a:ext cx="1343025" cy="463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/>
                  <a:t>74LS197</a:t>
                </a:r>
              </a:p>
            </p:txBody>
          </p:sp>
          <p:sp>
            <p:nvSpPr>
              <p:cNvPr id="50196" name="Line 20">
                <a:extLst>
                  <a:ext uri="{FF2B5EF4-FFF2-40B4-BE49-F238E27FC236}">
                    <a16:creationId xmlns:a16="http://schemas.microsoft.com/office/drawing/2014/main" id="{9EA73F4E-BB26-45DF-9E7C-E0698423C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356" y="3779838"/>
                <a:ext cx="1587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7" name="Line 21">
                <a:extLst>
                  <a:ext uri="{FF2B5EF4-FFF2-40B4-BE49-F238E27FC236}">
                    <a16:creationId xmlns:a16="http://schemas.microsoft.com/office/drawing/2014/main" id="{E8C21657-BD52-466F-BF86-CA2499316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8569" y="3789363"/>
                <a:ext cx="0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8" name="Line 22">
                <a:extLst>
                  <a:ext uri="{FF2B5EF4-FFF2-40B4-BE49-F238E27FC236}">
                    <a16:creationId xmlns:a16="http://schemas.microsoft.com/office/drawing/2014/main" id="{7D8525FB-5FAC-45ED-8CA4-DD1266DDC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463" y="3860800"/>
                <a:ext cx="14287" cy="465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199" name="Line 23">
                <a:extLst>
                  <a:ext uri="{FF2B5EF4-FFF2-40B4-BE49-F238E27FC236}">
                    <a16:creationId xmlns:a16="http://schemas.microsoft.com/office/drawing/2014/main" id="{6F4D8375-5F59-4E0F-95C1-CD59D4298E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1638" y="3860800"/>
                <a:ext cx="1587" cy="4794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00" name="Text Box 24">
                <a:extLst>
                  <a:ext uri="{FF2B5EF4-FFF2-40B4-BE49-F238E27FC236}">
                    <a16:creationId xmlns:a16="http://schemas.microsoft.com/office/drawing/2014/main" id="{69C5490C-2E2F-4935-B7E2-C1F1E9C179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2313" y="4379913"/>
                <a:ext cx="360362" cy="2889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50201" name="Text Box 25">
                <a:extLst>
                  <a:ext uri="{FF2B5EF4-FFF2-40B4-BE49-F238E27FC236}">
                    <a16:creationId xmlns:a16="http://schemas.microsoft.com/office/drawing/2014/main" id="{F42FC084-971E-4030-BCEC-00DC6ABF1D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7685" y="4379170"/>
                <a:ext cx="3270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50202" name="Text Box 26">
                <a:extLst>
                  <a:ext uri="{FF2B5EF4-FFF2-40B4-BE49-F238E27FC236}">
                    <a16:creationId xmlns:a16="http://schemas.microsoft.com/office/drawing/2014/main" id="{2F50F14B-D5DD-4EDA-B9E6-32AFF77E3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866" y="4366419"/>
                <a:ext cx="336550" cy="3190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50203" name="Text Box 27">
                <a:extLst>
                  <a:ext uri="{FF2B5EF4-FFF2-40B4-BE49-F238E27FC236}">
                    <a16:creationId xmlns:a16="http://schemas.microsoft.com/office/drawing/2014/main" id="{6C5D34CC-43A7-4CCA-936D-587FA7221F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3782" y="4379913"/>
                <a:ext cx="400050" cy="3159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50204" name="Line 28">
                <a:extLst>
                  <a:ext uri="{FF2B5EF4-FFF2-40B4-BE49-F238E27FC236}">
                    <a16:creationId xmlns:a16="http://schemas.microsoft.com/office/drawing/2014/main" id="{9EB98A23-49B1-49E3-AE40-A4044CF13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7900" y="5614988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05" name="Text Box 29">
                <a:extLst>
                  <a:ext uri="{FF2B5EF4-FFF2-40B4-BE49-F238E27FC236}">
                    <a16:creationId xmlns:a16="http://schemas.microsoft.com/office/drawing/2014/main" id="{CF6113B6-EAA3-4ABD-8519-355722584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563" y="5254625"/>
                <a:ext cx="8366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CP</a:t>
                </a:r>
                <a:r>
                  <a:rPr lang="en-US" altLang="zh-CN" sz="2000" baseline="-25000"/>
                  <a:t>A</a:t>
                </a:r>
              </a:p>
            </p:txBody>
          </p:sp>
          <p:sp>
            <p:nvSpPr>
              <p:cNvPr id="50206" name="Line 30">
                <a:extLst>
                  <a:ext uri="{FF2B5EF4-FFF2-40B4-BE49-F238E27FC236}">
                    <a16:creationId xmlns:a16="http://schemas.microsoft.com/office/drawing/2014/main" id="{97F84CD3-5C90-4EEA-9730-E8B0C1748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438" y="6045200"/>
                <a:ext cx="360362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07" name="Line 31">
                <a:extLst>
                  <a:ext uri="{FF2B5EF4-FFF2-40B4-BE49-F238E27FC236}">
                    <a16:creationId xmlns:a16="http://schemas.microsoft.com/office/drawing/2014/main" id="{65F37EEB-ECDD-4F9B-B44F-9D9BB4C14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3438" y="6045200"/>
                <a:ext cx="1587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08" name="Line 32">
                <a:extLst>
                  <a:ext uri="{FF2B5EF4-FFF2-40B4-BE49-F238E27FC236}">
                    <a16:creationId xmlns:a16="http://schemas.microsoft.com/office/drawing/2014/main" id="{61D53E03-77A8-4AE6-AB37-44472E3741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86100" y="6334125"/>
                <a:ext cx="287338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09" name="Line 33">
                <a:extLst>
                  <a:ext uri="{FF2B5EF4-FFF2-40B4-BE49-F238E27FC236}">
                    <a16:creationId xmlns:a16="http://schemas.microsoft.com/office/drawing/2014/main" id="{4856BEB1-C6E4-4B5E-9302-F9E7BE6430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6045200"/>
                <a:ext cx="1588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10" name="Line 34">
                <a:extLst>
                  <a:ext uri="{FF2B5EF4-FFF2-40B4-BE49-F238E27FC236}">
                    <a16:creationId xmlns:a16="http://schemas.microsoft.com/office/drawing/2014/main" id="{7B6CFCED-3618-4B3E-BF4D-5A487A43C5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3800" y="6334125"/>
                <a:ext cx="287338" cy="15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11" name="Text Box 35">
                <a:extLst>
                  <a:ext uri="{FF2B5EF4-FFF2-40B4-BE49-F238E27FC236}">
                    <a16:creationId xmlns:a16="http://schemas.microsoft.com/office/drawing/2014/main" id="{35ECFC23-FFA3-4954-A43E-90228804EB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16213" y="6457890"/>
                <a:ext cx="20558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000"/>
                  <a:t>手动单步脉冲</a:t>
                </a:r>
              </a:p>
            </p:txBody>
          </p:sp>
          <p:sp>
            <p:nvSpPr>
              <p:cNvPr id="50212" name="Line 36">
                <a:extLst>
                  <a:ext uri="{FF2B5EF4-FFF2-40B4-BE49-F238E27FC236}">
                    <a16:creationId xmlns:a16="http://schemas.microsoft.com/office/drawing/2014/main" id="{73DB8E30-2C85-48A0-841A-5C955BC9F4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3575" y="5399088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13" name="Oval 37">
                <a:extLst>
                  <a:ext uri="{FF2B5EF4-FFF2-40B4-BE49-F238E27FC236}">
                    <a16:creationId xmlns:a16="http://schemas.microsoft.com/office/drawing/2014/main" id="{297F27CF-70B6-404A-8E77-AC4B212B6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863" y="5326063"/>
                <a:ext cx="142875" cy="14446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50214" name="Text Box 38">
                <a:extLst>
                  <a:ext uri="{FF2B5EF4-FFF2-40B4-BE49-F238E27FC236}">
                    <a16:creationId xmlns:a16="http://schemas.microsoft.com/office/drawing/2014/main" id="{FB2D4862-FF81-4802-93E9-511B605A09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3600" y="5220235"/>
                <a:ext cx="6086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/>
                  <a:t>Cr</a:t>
                </a:r>
              </a:p>
            </p:txBody>
          </p:sp>
          <p:sp>
            <p:nvSpPr>
              <p:cNvPr id="50215" name="Line 39">
                <a:extLst>
                  <a:ext uri="{FF2B5EF4-FFF2-40B4-BE49-F238E27FC236}">
                    <a16:creationId xmlns:a16="http://schemas.microsoft.com/office/drawing/2014/main" id="{537EA281-C7A7-4B0A-BB80-71AE5FCD33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8763" y="5183188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16" name="Oval 40">
                <a:extLst>
                  <a:ext uri="{FF2B5EF4-FFF2-40B4-BE49-F238E27FC236}">
                    <a16:creationId xmlns:a16="http://schemas.microsoft.com/office/drawing/2014/main" id="{2BF25D90-8C18-4CE4-A135-808611209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941888"/>
                <a:ext cx="142875" cy="14446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50217" name="Line 41">
                <a:extLst>
                  <a:ext uri="{FF2B5EF4-FFF2-40B4-BE49-F238E27FC236}">
                    <a16:creationId xmlns:a16="http://schemas.microsoft.com/office/drawing/2014/main" id="{228124E3-EFF3-4C71-8476-DAF05A628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8625" y="5013325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18" name="Text Box 42">
                <a:extLst>
                  <a:ext uri="{FF2B5EF4-FFF2-40B4-BE49-F238E27FC236}">
                    <a16:creationId xmlns:a16="http://schemas.microsoft.com/office/drawing/2014/main" id="{1375D155-7498-4E62-9E00-EDFE8CABFB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9488" y="4933950"/>
                <a:ext cx="5746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LD</a:t>
                </a:r>
              </a:p>
            </p:txBody>
          </p:sp>
          <p:sp>
            <p:nvSpPr>
              <p:cNvPr id="50219" name="Line 43">
                <a:extLst>
                  <a:ext uri="{FF2B5EF4-FFF2-40B4-BE49-F238E27FC236}">
                    <a16:creationId xmlns:a16="http://schemas.microsoft.com/office/drawing/2014/main" id="{869D9CAC-8270-476A-9C35-EED1FF4EB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9338" y="4941888"/>
                <a:ext cx="360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20" name="Text Box 44">
                <a:extLst>
                  <a:ext uri="{FF2B5EF4-FFF2-40B4-BE49-F238E27FC236}">
                    <a16:creationId xmlns:a16="http://schemas.microsoft.com/office/drawing/2014/main" id="{951FAA02-7DA2-43FC-B950-9553C76959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1775" y="5254625"/>
                <a:ext cx="36036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50221" name="Text Box 45">
                <a:extLst>
                  <a:ext uri="{FF2B5EF4-FFF2-40B4-BE49-F238E27FC236}">
                    <a16:creationId xmlns:a16="http://schemas.microsoft.com/office/drawing/2014/main" id="{F32DAC27-53D7-4C22-9F7F-5DB070D32F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7763" y="4868863"/>
                <a:ext cx="3603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50222" name="Line 46">
                <a:extLst>
                  <a:ext uri="{FF2B5EF4-FFF2-40B4-BE49-F238E27FC236}">
                    <a16:creationId xmlns:a16="http://schemas.microsoft.com/office/drawing/2014/main" id="{FFF2D478-F2E9-4FE4-9E53-725E0C185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8263" y="3789363"/>
                <a:ext cx="0" cy="504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23" name="Text Box 47">
                <a:extLst>
                  <a:ext uri="{FF2B5EF4-FFF2-40B4-BE49-F238E27FC236}">
                    <a16:creationId xmlns:a16="http://schemas.microsoft.com/office/drawing/2014/main" id="{EB865EC7-C589-4500-BCFB-B0BECE195B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6675" y="3843218"/>
                <a:ext cx="72072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CP</a:t>
                </a:r>
                <a:r>
                  <a:rPr lang="en-US" altLang="zh-CN" sz="2000" baseline="-25000" dirty="0"/>
                  <a:t>B</a:t>
                </a:r>
              </a:p>
            </p:txBody>
          </p:sp>
          <p:sp>
            <p:nvSpPr>
              <p:cNvPr id="50224" name="Line 48">
                <a:extLst>
                  <a:ext uri="{FF2B5EF4-FFF2-40B4-BE49-F238E27FC236}">
                    <a16:creationId xmlns:a16="http://schemas.microsoft.com/office/drawing/2014/main" id="{3EF49D6B-92DB-4B8F-B815-2FB62AE2CB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6463" y="3789363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225" name="Text Box 49">
                <a:extLst>
                  <a:ext uri="{FF2B5EF4-FFF2-40B4-BE49-F238E27FC236}">
                    <a16:creationId xmlns:a16="http://schemas.microsoft.com/office/drawing/2014/main" id="{0F1DF2EE-BBA1-40A2-A789-4F68EFA846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2138" y="938213"/>
                <a:ext cx="319087" cy="215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0226" name="Text Box 50">
                <a:extLst>
                  <a:ext uri="{FF2B5EF4-FFF2-40B4-BE49-F238E27FC236}">
                    <a16:creationId xmlns:a16="http://schemas.microsoft.com/office/drawing/2014/main" id="{812BC722-136A-4019-BE38-C0D7B60E81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2675" y="922338"/>
                <a:ext cx="331788" cy="3032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0227" name="Text Box 51">
                <a:extLst>
                  <a:ext uri="{FF2B5EF4-FFF2-40B4-BE49-F238E27FC236}">
                    <a16:creationId xmlns:a16="http://schemas.microsoft.com/office/drawing/2014/main" id="{EC843F66-96FA-42C4-BFBC-4255213E78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3213" y="908050"/>
                <a:ext cx="346075" cy="317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0228" name="Text Box 52">
                <a:extLst>
                  <a:ext uri="{FF2B5EF4-FFF2-40B4-BE49-F238E27FC236}">
                    <a16:creationId xmlns:a16="http://schemas.microsoft.com/office/drawing/2014/main" id="{19593C36-6F14-473C-BCC0-42658254CC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8350" y="911225"/>
                <a:ext cx="312738" cy="2428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F001B71-2C8B-4197-9542-49FFF52E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7</a:t>
            </a:fld>
            <a:endParaRPr lang="en-US" altLang="zh-CN" sz="2000" dirty="0"/>
          </a:p>
        </p:txBody>
      </p:sp>
      <p:sp>
        <p:nvSpPr>
          <p:cNvPr id="5" name="Text Box 55">
            <a:extLst>
              <a:ext uri="{FF2B5EF4-FFF2-40B4-BE49-F238E27FC236}">
                <a16:creationId xmlns:a16="http://schemas.microsoft.com/office/drawing/2014/main" id="{466ACE87-A44E-8EEE-E439-41CF454E4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2016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3. </a:t>
            </a:r>
            <a:r>
              <a:rPr lang="zh-CN" altLang="en-US" sz="2400" dirty="0"/>
              <a:t>静态测试</a:t>
            </a:r>
          </a:p>
        </p:txBody>
      </p:sp>
    </p:spTree>
    <p:extLst>
      <p:ext uri="{BB962C8B-B14F-4D97-AF65-F5344CB8AC3E}">
        <p14:creationId xmlns:p14="http://schemas.microsoft.com/office/powerpoint/2010/main" val="34909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CF79DE2-2604-417B-B74C-A9A8A67919E4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C5CDF3-775D-417B-9B02-D88FD8F63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25688" y="-189352"/>
            <a:ext cx="5665875" cy="75515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B7207A5-530F-44C5-9A9E-9A1BFCB0363F}"/>
              </a:ext>
            </a:extLst>
          </p:cNvPr>
          <p:cNvSpPr/>
          <p:nvPr/>
        </p:nvSpPr>
        <p:spPr>
          <a:xfrm>
            <a:off x="4835575" y="4865155"/>
            <a:ext cx="765125" cy="130032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4" name="Text Box 54">
            <a:extLst>
              <a:ext uri="{FF2B5EF4-FFF2-40B4-BE49-F238E27FC236}">
                <a16:creationId xmlns:a16="http://schemas.microsoft.com/office/drawing/2014/main" id="{233DEBAA-78FD-4BA9-9B16-DAD8B93B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2339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1255" name="Text Box 55">
            <a:extLst>
              <a:ext uri="{FF2B5EF4-FFF2-40B4-BE49-F238E27FC236}">
                <a16:creationId xmlns:a16="http://schemas.microsoft.com/office/drawing/2014/main" id="{308429EF-4743-433C-9686-254A1C70E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88913"/>
            <a:ext cx="20161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dirty="0"/>
              <a:t>4. </a:t>
            </a:r>
            <a:r>
              <a:rPr lang="zh-CN" altLang="en-US" sz="2400" dirty="0"/>
              <a:t>动态测试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A1DFCB5-962A-42A3-AB48-2C338EA0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51286" name="组合 51285">
            <a:extLst>
              <a:ext uri="{FF2B5EF4-FFF2-40B4-BE49-F238E27FC236}">
                <a16:creationId xmlns:a16="http://schemas.microsoft.com/office/drawing/2014/main" id="{D113A6BA-8144-9C53-DAE8-F5A1E71950A4}"/>
              </a:ext>
            </a:extLst>
          </p:cNvPr>
          <p:cNvGrpSpPr/>
          <p:nvPr/>
        </p:nvGrpSpPr>
        <p:grpSpPr>
          <a:xfrm>
            <a:off x="2122132" y="201224"/>
            <a:ext cx="5192713" cy="6631049"/>
            <a:chOff x="2028825" y="230187"/>
            <a:chExt cx="5192713" cy="663104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B26BC27-5268-59C4-F9D6-92E586D2DF01}"/>
                </a:ext>
              </a:extLst>
            </p:cNvPr>
            <p:cNvGrpSpPr/>
            <p:nvPr/>
          </p:nvGrpSpPr>
          <p:grpSpPr>
            <a:xfrm>
              <a:off x="2028825" y="636588"/>
              <a:ext cx="5086350" cy="5410200"/>
              <a:chOff x="1501775" y="636588"/>
              <a:chExt cx="5086350" cy="5410200"/>
            </a:xfrm>
          </p:grpSpPr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0D184996-F128-B980-27F5-AB7D3D14E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188" y="1768475"/>
                <a:ext cx="2020887" cy="13128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7" name="Line 3">
                <a:extLst>
                  <a:ext uri="{FF2B5EF4-FFF2-40B4-BE49-F238E27FC236}">
                    <a16:creationId xmlns:a16="http://schemas.microsoft.com/office/drawing/2014/main" id="{65ADB5CA-6831-BD37-7CC1-9580EDD0A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48038" y="3095625"/>
                <a:ext cx="1587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8" name="Line 4">
                <a:extLst>
                  <a:ext uri="{FF2B5EF4-FFF2-40B4-BE49-F238E27FC236}">
                    <a16:creationId xmlns:a16="http://schemas.microsoft.com/office/drawing/2014/main" id="{F6C4C71D-5EC8-7204-5307-F72309563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9363" y="3095625"/>
                <a:ext cx="0" cy="8207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9" name="Line 5">
                <a:extLst>
                  <a:ext uri="{FF2B5EF4-FFF2-40B4-BE49-F238E27FC236}">
                    <a16:creationId xmlns:a16="http://schemas.microsoft.com/office/drawing/2014/main" id="{FC375197-3E9C-E2A0-15C7-1632CE5C7E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463" y="3068638"/>
                <a:ext cx="0" cy="8223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0" name="Line 6">
                <a:extLst>
                  <a:ext uri="{FF2B5EF4-FFF2-40B4-BE49-F238E27FC236}">
                    <a16:creationId xmlns:a16="http://schemas.microsoft.com/office/drawing/2014/main" id="{DEFB795C-4CCE-4582-6BDE-E2B80A72D8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1638" y="3068638"/>
                <a:ext cx="1587" cy="8207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ABC19224-91C3-6527-8E19-A80D3E3690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04895" y="2206625"/>
                <a:ext cx="1458912" cy="463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zh-CN" altLang="en-US" sz="2400" dirty="0">
                    <a:latin typeface="Times New Roman" panose="02020603050405020304" pitchFamily="18" charset="0"/>
                  </a:rPr>
                  <a:t>转换电路</a:t>
                </a:r>
                <a:endParaRPr lang="zh-CN" altLang="en-US" sz="2400" dirty="0"/>
              </a:p>
            </p:txBody>
          </p:sp>
          <p:sp>
            <p:nvSpPr>
              <p:cNvPr id="12" name="Text Box 8">
                <a:extLst>
                  <a:ext uri="{FF2B5EF4-FFF2-40B4-BE49-F238E27FC236}">
                    <a16:creationId xmlns:a16="http://schemas.microsoft.com/office/drawing/2014/main" id="{55AAAFFD-FE95-B575-CFBA-F6FBFAB0BA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7699" y="3810814"/>
                <a:ext cx="309563" cy="276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13" name="Text Box 9">
                <a:extLst>
                  <a:ext uri="{FF2B5EF4-FFF2-40B4-BE49-F238E27FC236}">
                    <a16:creationId xmlns:a16="http://schemas.microsoft.com/office/drawing/2014/main" id="{4E6DD2D0-1B95-5C66-0C67-7BC38AFC71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3535" y="3779838"/>
                <a:ext cx="347663" cy="30797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18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4" name="Text Box 10">
                <a:extLst>
                  <a:ext uri="{FF2B5EF4-FFF2-40B4-BE49-F238E27FC236}">
                    <a16:creationId xmlns:a16="http://schemas.microsoft.com/office/drawing/2014/main" id="{A57FA93F-3566-F6E8-EFC0-6BC43C580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7150" y="3783454"/>
                <a:ext cx="288925" cy="342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1</a:t>
                </a:r>
              </a:p>
            </p:txBody>
          </p:sp>
          <p:sp>
            <p:nvSpPr>
              <p:cNvPr id="15" name="Text Box 11">
                <a:extLst>
                  <a:ext uri="{FF2B5EF4-FFF2-40B4-BE49-F238E27FC236}">
                    <a16:creationId xmlns:a16="http://schemas.microsoft.com/office/drawing/2014/main" id="{9F74FA38-EB6F-98F8-B498-D171EA335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31494" y="3783013"/>
                <a:ext cx="338137" cy="2667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800" dirty="0"/>
                  <a:t>B</a:t>
                </a:r>
                <a:r>
                  <a:rPr lang="en-US" altLang="zh-CN" sz="1800" baseline="-25000" dirty="0"/>
                  <a:t>0</a:t>
                </a:r>
              </a:p>
            </p:txBody>
          </p:sp>
          <p:sp>
            <p:nvSpPr>
              <p:cNvPr id="16" name="Line 12">
                <a:extLst>
                  <a:ext uri="{FF2B5EF4-FFF2-40B4-BE49-F238E27FC236}">
                    <a16:creationId xmlns:a16="http://schemas.microsoft.com/office/drawing/2014/main" id="{DCDF553F-1E4B-A84C-7714-EEBEBF03EC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60738" y="1247775"/>
                <a:ext cx="1587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7" name="Line 13">
                <a:extLst>
                  <a:ext uri="{FF2B5EF4-FFF2-40B4-BE49-F238E27FC236}">
                    <a16:creationId xmlns:a16="http://schemas.microsoft.com/office/drawing/2014/main" id="{45DAF9A7-6E31-076C-F76B-43E805730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02063" y="1247775"/>
                <a:ext cx="0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8" name="Line 14">
                <a:extLst>
                  <a:ext uri="{FF2B5EF4-FFF2-40B4-BE49-F238E27FC236}">
                    <a16:creationId xmlns:a16="http://schemas.microsoft.com/office/drawing/2014/main" id="{0F47048C-9464-2F06-03D7-C4A6B23551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8525" y="1289050"/>
                <a:ext cx="14288" cy="465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9" name="Line 15">
                <a:extLst>
                  <a:ext uri="{FF2B5EF4-FFF2-40B4-BE49-F238E27FC236}">
                    <a16:creationId xmlns:a16="http://schemas.microsoft.com/office/drawing/2014/main" id="{2DC49303-4215-3E64-C477-C6FE50B52B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54500" y="1262063"/>
                <a:ext cx="1588" cy="4794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0" name="AutoShape 16">
                <a:extLst>
                  <a:ext uri="{FF2B5EF4-FFF2-40B4-BE49-F238E27FC236}">
                    <a16:creationId xmlns:a16="http://schemas.microsoft.com/office/drawing/2014/main" id="{E4C1943B-7CBD-C492-30B4-45D0AD097D8D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>
                <a:off x="3904457" y="-35719"/>
                <a:ext cx="273050" cy="1617663"/>
              </a:xfrm>
              <a:prstGeom prst="leftBrace">
                <a:avLst>
                  <a:gd name="adj1" fmla="val 4937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21" name="Rectangle 18">
                <a:extLst>
                  <a:ext uri="{FF2B5EF4-FFF2-40B4-BE49-F238E27FC236}">
                    <a16:creationId xmlns:a16="http://schemas.microsoft.com/office/drawing/2014/main" id="{3A0FE9CD-A2FF-D628-091F-D3B6E3E6C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0338" y="4292600"/>
                <a:ext cx="2663825" cy="131286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22" name="Text Box 19">
                <a:extLst>
                  <a:ext uri="{FF2B5EF4-FFF2-40B4-BE49-F238E27FC236}">
                    <a16:creationId xmlns:a16="http://schemas.microsoft.com/office/drawing/2014/main" id="{6D7ACDE2-F884-6549-1738-44DA2A57B4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7388" y="4797425"/>
                <a:ext cx="1343025" cy="46355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/>
                  <a:t>74LS197</a:t>
                </a:r>
              </a:p>
            </p:txBody>
          </p:sp>
          <p:sp>
            <p:nvSpPr>
              <p:cNvPr id="23" name="Line 20">
                <a:extLst>
                  <a:ext uri="{FF2B5EF4-FFF2-40B4-BE49-F238E27FC236}">
                    <a16:creationId xmlns:a16="http://schemas.microsoft.com/office/drawing/2014/main" id="{DC7AEE4A-42D4-1E40-DFA1-039C402D8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4356" y="3779838"/>
                <a:ext cx="1587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4" name="Line 21">
                <a:extLst>
                  <a:ext uri="{FF2B5EF4-FFF2-40B4-BE49-F238E27FC236}">
                    <a16:creationId xmlns:a16="http://schemas.microsoft.com/office/drawing/2014/main" id="{615BC498-25E9-4755-DB2A-37354B5BE7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88569" y="3789363"/>
                <a:ext cx="0" cy="493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5" name="Line 22">
                <a:extLst>
                  <a:ext uri="{FF2B5EF4-FFF2-40B4-BE49-F238E27FC236}">
                    <a16:creationId xmlns:a16="http://schemas.microsoft.com/office/drawing/2014/main" id="{710BB5DD-4014-D0D7-6524-368F608EE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16463" y="3860800"/>
                <a:ext cx="14287" cy="4651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6" name="Line 23">
                <a:extLst>
                  <a:ext uri="{FF2B5EF4-FFF2-40B4-BE49-F238E27FC236}">
                    <a16:creationId xmlns:a16="http://schemas.microsoft.com/office/drawing/2014/main" id="{383B0B11-EE87-0AAC-3A41-6355207AF2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11638" y="3860800"/>
                <a:ext cx="1587" cy="4794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27" name="Text Box 24">
                <a:extLst>
                  <a:ext uri="{FF2B5EF4-FFF2-40B4-BE49-F238E27FC236}">
                    <a16:creationId xmlns:a16="http://schemas.microsoft.com/office/drawing/2014/main" id="{AB671C1B-F0BE-9E7E-6CF8-5DD48CD459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2313" y="4379913"/>
                <a:ext cx="360362" cy="2889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28" name="Text Box 25">
                <a:extLst>
                  <a:ext uri="{FF2B5EF4-FFF2-40B4-BE49-F238E27FC236}">
                    <a16:creationId xmlns:a16="http://schemas.microsoft.com/office/drawing/2014/main" id="{69A9BE5D-FFB5-991C-D524-763CEB8B65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37685" y="4379170"/>
                <a:ext cx="327025" cy="3048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9" name="Text Box 26">
                <a:extLst>
                  <a:ext uri="{FF2B5EF4-FFF2-40B4-BE49-F238E27FC236}">
                    <a16:creationId xmlns:a16="http://schemas.microsoft.com/office/drawing/2014/main" id="{68277DF5-949C-7C41-60DD-32395281C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866" y="4366419"/>
                <a:ext cx="336550" cy="3190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30" name="Text Box 27">
                <a:extLst>
                  <a:ext uri="{FF2B5EF4-FFF2-40B4-BE49-F238E27FC236}">
                    <a16:creationId xmlns:a16="http://schemas.microsoft.com/office/drawing/2014/main" id="{3006E450-8DAE-C110-C7B0-F09D6606E1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3782" y="4379913"/>
                <a:ext cx="400050" cy="3159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Q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31" name="Line 28">
                <a:extLst>
                  <a:ext uri="{FF2B5EF4-FFF2-40B4-BE49-F238E27FC236}">
                    <a16:creationId xmlns:a16="http://schemas.microsoft.com/office/drawing/2014/main" id="{72298795-3978-3BB7-8832-02AD633EF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7900" y="5614988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32" name="Text Box 29">
                <a:extLst>
                  <a:ext uri="{FF2B5EF4-FFF2-40B4-BE49-F238E27FC236}">
                    <a16:creationId xmlns:a16="http://schemas.microsoft.com/office/drawing/2014/main" id="{DC4DE5EB-CD41-980A-CCF6-C2921F1229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563" y="5254625"/>
                <a:ext cx="83661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CP</a:t>
                </a:r>
                <a:r>
                  <a:rPr lang="en-US" altLang="zh-CN" sz="2000" baseline="-25000"/>
                  <a:t>A</a:t>
                </a:r>
              </a:p>
            </p:txBody>
          </p:sp>
          <p:sp>
            <p:nvSpPr>
              <p:cNvPr id="39" name="Line 36">
                <a:extLst>
                  <a:ext uri="{FF2B5EF4-FFF2-40B4-BE49-F238E27FC236}">
                    <a16:creationId xmlns:a16="http://schemas.microsoft.com/office/drawing/2014/main" id="{4E041108-F713-5A16-B05D-31B94CC20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3575" y="5399088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0" name="Oval 37">
                <a:extLst>
                  <a:ext uri="{FF2B5EF4-FFF2-40B4-BE49-F238E27FC236}">
                    <a16:creationId xmlns:a16="http://schemas.microsoft.com/office/drawing/2014/main" id="{8CAC0379-95BB-C486-1154-9D21AFE95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863" y="5326063"/>
                <a:ext cx="142875" cy="14446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41" name="Text Box 38">
                <a:extLst>
                  <a:ext uri="{FF2B5EF4-FFF2-40B4-BE49-F238E27FC236}">
                    <a16:creationId xmlns:a16="http://schemas.microsoft.com/office/drawing/2014/main" id="{86BB248D-33F8-DC84-7747-D8B5FBE2A2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3600" y="5220235"/>
                <a:ext cx="60861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800" dirty="0"/>
                  <a:t>Cr</a:t>
                </a:r>
              </a:p>
            </p:txBody>
          </p:sp>
          <p:sp>
            <p:nvSpPr>
              <p:cNvPr id="42" name="Line 39">
                <a:extLst>
                  <a:ext uri="{FF2B5EF4-FFF2-40B4-BE49-F238E27FC236}">
                    <a16:creationId xmlns:a16="http://schemas.microsoft.com/office/drawing/2014/main" id="{DC7BB805-5BBA-1C2A-3D72-272BE59517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8763" y="5183188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3" name="Oval 40">
                <a:extLst>
                  <a:ext uri="{FF2B5EF4-FFF2-40B4-BE49-F238E27FC236}">
                    <a16:creationId xmlns:a16="http://schemas.microsoft.com/office/drawing/2014/main" id="{26749937-A8E5-F50A-C315-336093E4C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4163" y="4941888"/>
                <a:ext cx="142875" cy="14446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44" name="Line 41">
                <a:extLst>
                  <a:ext uri="{FF2B5EF4-FFF2-40B4-BE49-F238E27FC236}">
                    <a16:creationId xmlns:a16="http://schemas.microsoft.com/office/drawing/2014/main" id="{F1098469-FCE6-4895-5E91-F216AC677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08625" y="5013325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5" name="Text Box 42">
                <a:extLst>
                  <a:ext uri="{FF2B5EF4-FFF2-40B4-BE49-F238E27FC236}">
                    <a16:creationId xmlns:a16="http://schemas.microsoft.com/office/drawing/2014/main" id="{8A50DFED-45E0-A50F-5C3A-ABA89CCEB9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9488" y="4933950"/>
                <a:ext cx="57467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LD</a:t>
                </a:r>
              </a:p>
            </p:txBody>
          </p:sp>
          <p:sp>
            <p:nvSpPr>
              <p:cNvPr id="46" name="Line 43">
                <a:extLst>
                  <a:ext uri="{FF2B5EF4-FFF2-40B4-BE49-F238E27FC236}">
                    <a16:creationId xmlns:a16="http://schemas.microsoft.com/office/drawing/2014/main" id="{86F345EB-7B65-5B0D-5D83-6E53E7C2AC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9338" y="4941888"/>
                <a:ext cx="36036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47" name="Text Box 44">
                <a:extLst>
                  <a:ext uri="{FF2B5EF4-FFF2-40B4-BE49-F238E27FC236}">
                    <a16:creationId xmlns:a16="http://schemas.microsoft.com/office/drawing/2014/main" id="{9EAFD652-CC30-F55A-F4CE-5095645E39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01775" y="5254625"/>
                <a:ext cx="360363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48" name="Text Box 45">
                <a:extLst>
                  <a:ext uri="{FF2B5EF4-FFF2-40B4-BE49-F238E27FC236}">
                    <a16:creationId xmlns:a16="http://schemas.microsoft.com/office/drawing/2014/main" id="{EE6CCDD8-E161-7396-4814-1BA28C7E90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27763" y="4868863"/>
                <a:ext cx="360362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/>
                  <a:t>1</a:t>
                </a:r>
              </a:p>
            </p:txBody>
          </p:sp>
          <p:sp>
            <p:nvSpPr>
              <p:cNvPr id="49" name="Line 46">
                <a:extLst>
                  <a:ext uri="{FF2B5EF4-FFF2-40B4-BE49-F238E27FC236}">
                    <a16:creationId xmlns:a16="http://schemas.microsoft.com/office/drawing/2014/main" id="{0CBCE7AB-764A-A1DD-7985-4FBD316C2E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48263" y="3789363"/>
                <a:ext cx="0" cy="504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0" name="Text Box 47">
                <a:extLst>
                  <a:ext uri="{FF2B5EF4-FFF2-40B4-BE49-F238E27FC236}">
                    <a16:creationId xmlns:a16="http://schemas.microsoft.com/office/drawing/2014/main" id="{D8762A20-A9DC-1DDB-D132-2AFE0B55CA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46675" y="3843218"/>
                <a:ext cx="720725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CP</a:t>
                </a:r>
                <a:r>
                  <a:rPr lang="en-US" altLang="zh-CN" sz="2000" baseline="-25000" dirty="0"/>
                  <a:t>B</a:t>
                </a:r>
              </a:p>
            </p:txBody>
          </p:sp>
          <p:sp>
            <p:nvSpPr>
              <p:cNvPr id="51" name="Line 48">
                <a:extLst>
                  <a:ext uri="{FF2B5EF4-FFF2-40B4-BE49-F238E27FC236}">
                    <a16:creationId xmlns:a16="http://schemas.microsoft.com/office/drawing/2014/main" id="{F14A7FEB-3293-52BC-5EEE-DCF44F257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16463" y="3789363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52" name="Text Box 49">
                <a:extLst>
                  <a:ext uri="{FF2B5EF4-FFF2-40B4-BE49-F238E27FC236}">
                    <a16:creationId xmlns:a16="http://schemas.microsoft.com/office/drawing/2014/main" id="{B04C6FB4-3D4A-85BC-B92E-ADBE8C159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2138" y="938213"/>
                <a:ext cx="319087" cy="2159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3</a:t>
                </a:r>
              </a:p>
            </p:txBody>
          </p:sp>
          <p:sp>
            <p:nvSpPr>
              <p:cNvPr id="53" name="Text Box 50">
                <a:extLst>
                  <a:ext uri="{FF2B5EF4-FFF2-40B4-BE49-F238E27FC236}">
                    <a16:creationId xmlns:a16="http://schemas.microsoft.com/office/drawing/2014/main" id="{2CD37AFE-7D88-6FBE-7178-EF2F455936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2675" y="922338"/>
                <a:ext cx="331788" cy="3032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54" name="Text Box 51">
                <a:extLst>
                  <a:ext uri="{FF2B5EF4-FFF2-40B4-BE49-F238E27FC236}">
                    <a16:creationId xmlns:a16="http://schemas.microsoft.com/office/drawing/2014/main" id="{D5A4313C-814F-3CC7-CB7F-49C1A7CD85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3213" y="908050"/>
                <a:ext cx="346075" cy="31750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5" name="Text Box 52">
                <a:extLst>
                  <a:ext uri="{FF2B5EF4-FFF2-40B4-BE49-F238E27FC236}">
                    <a16:creationId xmlns:a16="http://schemas.microsoft.com/office/drawing/2014/main" id="{0F337217-E252-9228-29F9-1A0971D5F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8350" y="911225"/>
                <a:ext cx="312738" cy="24288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dirty="0">
                    <a:latin typeface="Times New Roman" panose="02020603050405020304" pitchFamily="18" charset="0"/>
                  </a:rPr>
                  <a:t>G</a:t>
                </a:r>
                <a:r>
                  <a:rPr lang="en-US" altLang="zh-CN" sz="2000" baseline="-25000" dirty="0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51284" name="组合 51283">
              <a:extLst>
                <a:ext uri="{FF2B5EF4-FFF2-40B4-BE49-F238E27FC236}">
                  <a16:creationId xmlns:a16="http://schemas.microsoft.com/office/drawing/2014/main" id="{69C75978-DABE-5A0C-6B5C-4597DBD6C7DB}"/>
                </a:ext>
              </a:extLst>
            </p:cNvPr>
            <p:cNvGrpSpPr/>
            <p:nvPr/>
          </p:nvGrpSpPr>
          <p:grpSpPr>
            <a:xfrm>
              <a:off x="2973388" y="6062663"/>
              <a:ext cx="4248150" cy="798573"/>
              <a:chOff x="2484438" y="6092825"/>
              <a:chExt cx="4248150" cy="798573"/>
            </a:xfrm>
          </p:grpSpPr>
          <p:sp>
            <p:nvSpPr>
              <p:cNvPr id="51270" name="Text Box 29">
                <a:extLst>
                  <a:ext uri="{FF2B5EF4-FFF2-40B4-BE49-F238E27FC236}">
                    <a16:creationId xmlns:a16="http://schemas.microsoft.com/office/drawing/2014/main" id="{743C027E-B152-6220-0A64-51889D1EB0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84438" y="6491288"/>
                <a:ext cx="4248150" cy="400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000" dirty="0"/>
                  <a:t>(</a:t>
                </a:r>
                <a:r>
                  <a:rPr lang="zh-CN" altLang="en-US" sz="2000" dirty="0"/>
                  <a:t>接函数发生器）连续脉冲（</a:t>
                </a:r>
                <a:r>
                  <a:rPr lang="en-US" altLang="zh-CN" sz="2000" dirty="0"/>
                  <a:t>10KHz</a:t>
                </a:r>
                <a:r>
                  <a:rPr lang="zh-CN" altLang="en-US" sz="2000" dirty="0"/>
                  <a:t>）</a:t>
                </a:r>
              </a:p>
            </p:txBody>
          </p:sp>
          <p:sp>
            <p:nvSpPr>
              <p:cNvPr id="51271" name="Line 40">
                <a:extLst>
                  <a:ext uri="{FF2B5EF4-FFF2-40B4-BE49-F238E27FC236}">
                    <a16:creationId xmlns:a16="http://schemas.microsoft.com/office/drawing/2014/main" id="{9BB87EE4-C732-CE83-5E41-59288237D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600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2" name="Line 41">
                <a:extLst>
                  <a:ext uri="{FF2B5EF4-FFF2-40B4-BE49-F238E27FC236}">
                    <a16:creationId xmlns:a16="http://schemas.microsoft.com/office/drawing/2014/main" id="{7752C1F2-CB08-F787-1731-04314C306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75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3" name="Line 42">
                <a:extLst>
                  <a:ext uri="{FF2B5EF4-FFF2-40B4-BE49-F238E27FC236}">
                    <a16:creationId xmlns:a16="http://schemas.microsoft.com/office/drawing/2014/main" id="{0EF681F0-1842-4498-0996-64B6FA95D9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76600" y="6092825"/>
                <a:ext cx="142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4" name="Line 43">
                <a:extLst>
                  <a:ext uri="{FF2B5EF4-FFF2-40B4-BE49-F238E27FC236}">
                    <a16:creationId xmlns:a16="http://schemas.microsoft.com/office/drawing/2014/main" id="{234C9612-BDDC-CE0C-2161-EF37B130A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75" y="6381750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5" name="Line 44">
                <a:extLst>
                  <a:ext uri="{FF2B5EF4-FFF2-40B4-BE49-F238E27FC236}">
                    <a16:creationId xmlns:a16="http://schemas.microsoft.com/office/drawing/2014/main" id="{65B73424-919A-0207-5541-44A1A151C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59113" y="6381750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6" name="Line 45">
                <a:extLst>
                  <a:ext uri="{FF2B5EF4-FFF2-40B4-BE49-F238E27FC236}">
                    <a16:creationId xmlns:a16="http://schemas.microsoft.com/office/drawing/2014/main" id="{05F32B93-71DD-3165-7CB8-5F6ED6CE77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375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7" name="Line 46">
                <a:extLst>
                  <a:ext uri="{FF2B5EF4-FFF2-40B4-BE49-F238E27FC236}">
                    <a16:creationId xmlns:a16="http://schemas.microsoft.com/office/drawing/2014/main" id="{B4355E91-31B1-EB69-5F90-7301BCBD7C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8250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8" name="Line 47">
                <a:extLst>
                  <a:ext uri="{FF2B5EF4-FFF2-40B4-BE49-F238E27FC236}">
                    <a16:creationId xmlns:a16="http://schemas.microsoft.com/office/drawing/2014/main" id="{94865B30-A9A4-2994-82AE-07A6C6129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5375" y="6092825"/>
                <a:ext cx="142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9" name="Line 48">
                <a:extLst>
                  <a:ext uri="{FF2B5EF4-FFF2-40B4-BE49-F238E27FC236}">
                    <a16:creationId xmlns:a16="http://schemas.microsoft.com/office/drawing/2014/main" id="{C87B2667-3452-3A1C-50BF-632271FAD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8250" y="6381750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0" name="Line 49">
                <a:extLst>
                  <a:ext uri="{FF2B5EF4-FFF2-40B4-BE49-F238E27FC236}">
                    <a16:creationId xmlns:a16="http://schemas.microsoft.com/office/drawing/2014/main" id="{001E29F4-EC97-A9C7-8B95-010A58CF9C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5738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1" name="Line 50">
                <a:extLst>
                  <a:ext uri="{FF2B5EF4-FFF2-40B4-BE49-F238E27FC236}">
                    <a16:creationId xmlns:a16="http://schemas.microsoft.com/office/drawing/2014/main" id="{169FFC4B-5944-D9B6-50A7-C44A5491A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8613" y="6092825"/>
                <a:ext cx="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2" name="Line 51">
                <a:extLst>
                  <a:ext uri="{FF2B5EF4-FFF2-40B4-BE49-F238E27FC236}">
                    <a16:creationId xmlns:a16="http://schemas.microsoft.com/office/drawing/2014/main" id="{477CEAF9-AED3-DA8A-2E40-C96D0CF5E7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5738" y="6092825"/>
                <a:ext cx="14287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3" name="Line 52">
                <a:extLst>
                  <a:ext uri="{FF2B5EF4-FFF2-40B4-BE49-F238E27FC236}">
                    <a16:creationId xmlns:a16="http://schemas.microsoft.com/office/drawing/2014/main" id="{E30EA26F-C083-6DAB-26C0-6C34CB678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8613" y="6381750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85" name="Text Box 17">
              <a:extLst>
                <a:ext uri="{FF2B5EF4-FFF2-40B4-BE49-F238E27FC236}">
                  <a16:creationId xmlns:a16="http://schemas.microsoft.com/office/drawing/2014/main" id="{953DC70E-40CB-E5CA-13C5-E9CC28DF6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5616" y="230187"/>
              <a:ext cx="1752600" cy="3333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sz="2400" dirty="0">
                  <a:latin typeface="Times New Roman" panose="02020603050405020304" pitchFamily="18" charset="0"/>
                </a:rPr>
                <a:t>接示波器</a:t>
              </a:r>
              <a:endParaRPr lang="zh-CN" altLang="en-US" sz="2400" dirty="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578</Words>
  <Application>Microsoft Office PowerPoint</Application>
  <PresentationFormat>全屏显示(4:3)</PresentationFormat>
  <Paragraphs>353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等线</vt:lpstr>
      <vt:lpstr>等线 Light</vt:lpstr>
      <vt:lpstr>黑体</vt:lpstr>
      <vt:lpstr>Arial</vt:lpstr>
      <vt:lpstr>Tahoma</vt:lpstr>
      <vt:lpstr>Times New Roman</vt:lpstr>
      <vt:lpstr>Wingdings</vt:lpstr>
      <vt:lpstr>Wingdings 2</vt:lpstr>
      <vt:lpstr>Office 主题​​</vt:lpstr>
      <vt:lpstr>Blueprint</vt:lpstr>
      <vt:lpstr>PowerPoint 演示文稿</vt:lpstr>
      <vt:lpstr>实验4 组合逻辑电路分析与设计 </vt:lpstr>
      <vt:lpstr>PowerPoint 演示文稿</vt:lpstr>
      <vt:lpstr>实验4 组合逻辑电路分析与设计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实验4 组合逻辑电路分析与设计 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黄倩怡</dc:creator>
  <cp:lastModifiedBy>倩怡 黄</cp:lastModifiedBy>
  <cp:revision>34</cp:revision>
  <dcterms:created xsi:type="dcterms:W3CDTF">2024-04-01T13:50:15Z</dcterms:created>
  <dcterms:modified xsi:type="dcterms:W3CDTF">2025-04-16T15:46:44Z</dcterms:modified>
</cp:coreProperties>
</file>