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comments/modernComment_20CA8CF5_3C58F068.xml" ContentType="application/vnd.ms-powerpoint.comments+xml"/>
  <Override PartName="/ppt/notesSlides/notesSlide7.xml" ContentType="application/vnd.openxmlformats-officedocument.presentationml.notesSlide+xml"/>
  <Override PartName="/ppt/comments/modernComment_20CA8DD0_5068908E.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modernComment_20CA8DCA_EFEB0730.xml" ContentType="application/vnd.ms-powerpoint.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modernComment_20CA8DE2_A0728B93.xml" ContentType="application/vnd.ms-powerpoint.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modernComment_20CA8DC2_EAD6C45A.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50"/>
  </p:notesMasterIdLst>
  <p:handoutMasterIdLst>
    <p:handoutMasterId r:id="rId51"/>
  </p:handoutMasterIdLst>
  <p:sldIdLst>
    <p:sldId id="256" r:id="rId5"/>
    <p:sldId id="550145445" r:id="rId6"/>
    <p:sldId id="550145480" r:id="rId7"/>
    <p:sldId id="550145475" r:id="rId8"/>
    <p:sldId id="550145484" r:id="rId9"/>
    <p:sldId id="550145269" r:id="rId10"/>
    <p:sldId id="550145488" r:id="rId11"/>
    <p:sldId id="550145271" r:id="rId12"/>
    <p:sldId id="550145489" r:id="rId13"/>
    <p:sldId id="550145490" r:id="rId14"/>
    <p:sldId id="550145491" r:id="rId15"/>
    <p:sldId id="550145492" r:id="rId16"/>
    <p:sldId id="550145493" r:id="rId17"/>
    <p:sldId id="550145275" r:id="rId18"/>
    <p:sldId id="550145513" r:id="rId19"/>
    <p:sldId id="550145274" r:id="rId20"/>
    <p:sldId id="550145496" r:id="rId21"/>
    <p:sldId id="550145494" r:id="rId22"/>
    <p:sldId id="550145277" r:id="rId23"/>
    <p:sldId id="550145482" r:id="rId24"/>
    <p:sldId id="550145497" r:id="rId25"/>
    <p:sldId id="550145498" r:id="rId26"/>
    <p:sldId id="550145502" r:id="rId27"/>
    <p:sldId id="550145503" r:id="rId28"/>
    <p:sldId id="550145278" r:id="rId29"/>
    <p:sldId id="550145504" r:id="rId30"/>
    <p:sldId id="550145505" r:id="rId31"/>
    <p:sldId id="550145279" r:id="rId32"/>
    <p:sldId id="550145506" r:id="rId33"/>
    <p:sldId id="550145483" r:id="rId34"/>
    <p:sldId id="550145507" r:id="rId35"/>
    <p:sldId id="550145487" r:id="rId36"/>
    <p:sldId id="550145375" r:id="rId37"/>
    <p:sldId id="550145376" r:id="rId38"/>
    <p:sldId id="550145377" r:id="rId39"/>
    <p:sldId id="550145378" r:id="rId40"/>
    <p:sldId id="550145281" r:id="rId41"/>
    <p:sldId id="550145508" r:id="rId42"/>
    <p:sldId id="550145509" r:id="rId43"/>
    <p:sldId id="550145510" r:id="rId44"/>
    <p:sldId id="550145511" r:id="rId45"/>
    <p:sldId id="550145512" r:id="rId46"/>
    <p:sldId id="550145460" r:id="rId47"/>
    <p:sldId id="550145474" r:id="rId48"/>
    <p:sldId id="301" r:id="rId49"/>
  </p:sldIdLst>
  <p:sldSz cx="36576000" cy="2057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3A6105-E4AD-4916-69EF-DE33AA3112D8}" name="Vikram Sharma Mailthody" initials="VM" userId="S::vmailthody@nvidia.com::f561134a-469c-4506-908f-6a1b0651be94" providerId="AD"/>
  <p188:author id="{6D4F3E39-9ABB-0A15-FB03-64F6E37BE915}" name="Bradley Dice" initials="BD" userId="S::bdice@nvidia.com::deae41c6-ca11-4033-9e80-726a411515b1" providerId="AD"/>
  <p188:author id="{75811179-C49E-8AC2-3E45-273D652F0F09}" name="Michael Schellenberger Costa" initials="MC" userId="S::miscco@nvidia.com::8b942c46-0231-485d-a773-93ea2f32fde2" providerId="AD"/>
  <p188:author id="{68D1BA9B-BBC3-26E6-438D-8FF625AC041B}" name="Stephen Jones (SW)" initials="S(" userId="S::stjones@nvidia.com::621b3204-c578-474c-a9e4-7d7b411afa92" providerId="AD"/>
  <p188:author id="{BDC17BE6-2A77-51A1-C1DF-AB5CE8485D2B}" name="Georgii Evtushenko" initials="GE" userId="S::gevtushenko@nvidia.com::4e803db9-fe6b-4a50-8ff7-aef4096bdc82" providerId="AD"/>
  <p188:author id="{30FD41EF-7B3E-789B-6A4C-32C9106C9CE3}" name="Jake Hemstad" initials="JH" userId="S::jhemstad@nvidia.com::cf2318d2-64cf-4b2c-bc55-677888d59d4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82"/>
    <a:srgbClr val="FFFF00"/>
    <a:srgbClr val="FAC200"/>
    <a:srgbClr val="FFFFFF"/>
    <a:srgbClr val="D1D1D1"/>
    <a:srgbClr val="C0C0C0"/>
    <a:srgbClr val="B8B8B8"/>
    <a:srgbClr val="151617"/>
    <a:srgbClr val="9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219C19-E30E-11A9-D51F-785EF7F9839D}" v="6" dt="2024-04-29T13:56:22.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_20CA8DCC_14871D2B.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2" tx1="lt1" bg2="dk1" tx2="lt2" accent1="accent1" accent2="accent2" accent3="accent3" accent4="accent4" accent5="accent5" accent6="accent6" hlink="hlink" folHlink="folHlink"/>
  <c:chart>
    <c:autoTitleDeleted val="1"/>
    <c:plotArea>
      <c:layout>
        <c:manualLayout>
          <c:layoutTarget val="inner"/>
          <c:xMode val="edge"/>
          <c:yMode val="edge"/>
          <c:x val="9.7776056853870294E-2"/>
          <c:y val="2.304552263007999E-2"/>
          <c:w val="0.80514283387637187"/>
          <c:h val="0.81322628600925084"/>
        </c:manualLayout>
      </c:layout>
      <c:barChart>
        <c:barDir val="col"/>
        <c:grouping val="clustered"/>
        <c:varyColors val="0"/>
        <c:ser>
          <c:idx val="0"/>
          <c:order val="0"/>
          <c:tx>
            <c:strRef>
              <c:f>Sheet1!$C$2</c:f>
              <c:strCache>
                <c:ptCount val="1"/>
                <c:pt idx="0">
                  <c:v>Before</c:v>
                </c:pt>
              </c:strCache>
            </c:strRef>
          </c:tx>
          <c:spPr>
            <a:solidFill>
              <a:srgbClr val="8C8C8C"/>
            </a:solidFill>
          </c:spPr>
          <c:invertIfNegative val="0"/>
          <c:dPt>
            <c:idx val="0"/>
            <c:invertIfNegative val="0"/>
            <c:bubble3D val="0"/>
            <c:extLst xmlns:mc="http://schemas.openxmlformats.org/markup-compatibility/2006" xmlns:c14="http://schemas.microsoft.com/office/drawing/2007/8/2/chart" xmlns:c16="http://schemas.microsoft.com/office/drawing/2014/chart">
              <c:ext xmlns:c16="http://schemas.microsoft.com/office/drawing/2014/chart" uri="{C3380CC4-5D6E-409C-BE32-E72D297353CC}">
                <c16:uniqueId val="{00000000-293F-4755-A03F-C6CAA4303E50}"/>
              </c:ext>
            </c:extLst>
          </c:dPt>
          <c:dPt>
            <c:idx val="1"/>
            <c:invertIfNegative val="0"/>
            <c:bubble3D val="0"/>
            <c:extLst xmlns:mc="http://schemas.openxmlformats.org/markup-compatibility/2006" xmlns:c14="http://schemas.microsoft.com/office/drawing/2007/8/2/chart" xmlns:c16="http://schemas.microsoft.com/office/drawing/2014/chart">
              <c:ext xmlns:c16="http://schemas.microsoft.com/office/drawing/2014/chart" uri="{C3380CC4-5D6E-409C-BE32-E72D297353CC}">
                <c16:uniqueId val="{00000001-293F-4755-A03F-C6CAA4303E50}"/>
              </c:ext>
            </c:extLst>
          </c:dPt>
          <c:dPt>
            <c:idx val="2"/>
            <c:invertIfNegative val="0"/>
            <c:bubble3D val="0"/>
            <c:extLst xmlns:mc="http://schemas.openxmlformats.org/markup-compatibility/2006" xmlns:c14="http://schemas.microsoft.com/office/drawing/2007/8/2/chart" xmlns:c16="http://schemas.microsoft.com/office/drawing/2014/chart">
              <c:ext xmlns:c16="http://schemas.microsoft.com/office/drawing/2014/chart" uri="{C3380CC4-5D6E-409C-BE32-E72D297353CC}">
                <c16:uniqueId val="{00000002-293F-4755-A03F-C6CAA4303E50}"/>
              </c:ext>
            </c:extLst>
          </c:dPt>
          <c:dPt>
            <c:idx val="3"/>
            <c:invertIfNegative val="0"/>
            <c:bubble3D val="0"/>
            <c:extLst xmlns:mc="http://schemas.openxmlformats.org/markup-compatibility/2006" xmlns:c14="http://schemas.microsoft.com/office/drawing/2007/8/2/chart" xmlns:c16="http://schemas.microsoft.com/office/drawing/2014/chart">
              <c:ext xmlns:c16="http://schemas.microsoft.com/office/drawing/2014/chart" uri="{C3380CC4-5D6E-409C-BE32-E72D297353CC}">
                <c16:uniqueId val="{00000003-293F-4755-A03F-C6CAA4303E50}"/>
              </c:ext>
            </c:extLst>
          </c:dPt>
          <c:dPt>
            <c:idx val="4"/>
            <c:invertIfNegative val="0"/>
            <c:bubble3D val="0"/>
            <c:extLst xmlns:mc="http://schemas.openxmlformats.org/markup-compatibility/2006" xmlns:c14="http://schemas.microsoft.com/office/drawing/2007/8/2/chart" xmlns:c16="http://schemas.microsoft.com/office/drawing/2014/chart">
              <c:ext xmlns:c16="http://schemas.microsoft.com/office/drawing/2014/chart" uri="{C3380CC4-5D6E-409C-BE32-E72D297353CC}">
                <c16:uniqueId val="{00000004-293F-4755-A03F-C6CAA4303E50}"/>
              </c:ext>
            </c:extLst>
          </c:dPt>
          <c:cat>
            <c:numRef>
              <c:f>Sheet1!$B$3:$B$12</c:f>
              <c:numCache>
                <c:formatCode>General</c:formatCode>
                <c:ptCount val="10"/>
              </c:numCache>
            </c:numRef>
          </c:cat>
          <c:val>
            <c:numRef>
              <c:f>Sheet1!$C$3:$C$12</c:f>
              <c:numCache>
                <c:formatCode>General</c:formatCode>
                <c:ptCount val="10"/>
                <c:pt idx="0">
                  <c:v>0.99753208919682634</c:v>
                </c:pt>
                <c:pt idx="1">
                  <c:v>0.99832890096270543</c:v>
                </c:pt>
                <c:pt idx="2">
                  <c:v>0.99961207236893124</c:v>
                </c:pt>
                <c:pt idx="3">
                  <c:v>0.99949137153095802</c:v>
                </c:pt>
                <c:pt idx="4">
                  <c:v>0.99718365476532045</c:v>
                </c:pt>
                <c:pt idx="5">
                  <c:v>0.99682423096213202</c:v>
                </c:pt>
                <c:pt idx="6">
                  <c:v>0.99731535751847522</c:v>
                </c:pt>
                <c:pt idx="7">
                  <c:v>1</c:v>
                </c:pt>
                <c:pt idx="8">
                  <c:v>1</c:v>
                </c:pt>
                <c:pt idx="9">
                  <c:v>0.99788540707260465</c:v>
                </c:pt>
              </c:numCache>
            </c:numRef>
          </c:val>
          <c:extLst xmlns:mc="http://schemas.openxmlformats.org/markup-compatibility/2006" xmlns:c14="http://schemas.microsoft.com/office/drawing/2007/8/2/chart" xmlns:c16="http://schemas.microsoft.com/office/drawing/2014/chart">
            <c:ext xmlns:c16="http://schemas.microsoft.com/office/drawing/2014/chart" uri="{C3380CC4-5D6E-409C-BE32-E72D297353CC}">
              <c16:uniqueId val="{00000005-293F-4755-A03F-C6CAA4303E50}"/>
            </c:ext>
          </c:extLst>
        </c:ser>
        <c:ser>
          <c:idx val="1"/>
          <c:order val="1"/>
          <c:tx>
            <c:strRef>
              <c:f>Sheet1!$D$2</c:f>
              <c:strCache>
                <c:ptCount val="1"/>
                <c:pt idx="0">
                  <c:v>After</c:v>
                </c:pt>
              </c:strCache>
            </c:strRef>
          </c:tx>
          <c:spPr>
            <a:solidFill>
              <a:srgbClr val="76B900"/>
            </a:solidFill>
          </c:spPr>
          <c:invertIfNegative val="0"/>
          <c:cat>
            <c:numRef>
              <c:f>Sheet1!$B$3:$B$12</c:f>
              <c:numCache>
                <c:formatCode>General</c:formatCode>
                <c:ptCount val="10"/>
              </c:numCache>
            </c:numRef>
          </c:cat>
          <c:val>
            <c:numRef>
              <c:f>Sheet1!$D$3:$D$12</c:f>
              <c:numCache>
                <c:formatCode>General</c:formatCode>
                <c:ptCount val="10"/>
                <c:pt idx="0">
                  <c:v>1</c:v>
                </c:pt>
                <c:pt idx="1">
                  <c:v>1</c:v>
                </c:pt>
                <c:pt idx="2">
                  <c:v>1</c:v>
                </c:pt>
                <c:pt idx="3">
                  <c:v>1</c:v>
                </c:pt>
                <c:pt idx="4">
                  <c:v>1</c:v>
                </c:pt>
                <c:pt idx="5">
                  <c:v>1</c:v>
                </c:pt>
                <c:pt idx="6">
                  <c:v>1</c:v>
                </c:pt>
                <c:pt idx="7">
                  <c:v>0.99936367425562733</c:v>
                </c:pt>
                <c:pt idx="8">
                  <c:v>0.99941728423557985</c:v>
                </c:pt>
                <c:pt idx="9">
                  <c:v>1</c:v>
                </c:pt>
              </c:numCache>
            </c:numRef>
          </c:val>
          <c:extLst>
            <c:ext xmlns:c16="http://schemas.microsoft.com/office/drawing/2014/chart" uri="{C3380CC4-5D6E-409C-BE32-E72D297353CC}">
              <c16:uniqueId val="{00000006-293F-4755-A03F-C6CAA4303E50}"/>
            </c:ext>
          </c:extLst>
        </c:ser>
        <c:dLbls>
          <c:showLegendKey val="0"/>
          <c:showVal val="0"/>
          <c:showCatName val="0"/>
          <c:showSerName val="0"/>
          <c:showPercent val="0"/>
          <c:showBubbleSize val="0"/>
        </c:dLbls>
        <c:gapWidth val="250"/>
        <c:axId val="-1928124256"/>
        <c:axId val="-1928123168"/>
      </c:barChart>
      <c:catAx>
        <c:axId val="-1928124256"/>
        <c:scaling>
          <c:orientation val="minMax"/>
        </c:scaling>
        <c:delete val="0"/>
        <c:axPos val="b"/>
        <c:title>
          <c:tx>
            <c:rich>
              <a:bodyPr/>
              <a:lstStyle/>
              <a:p>
                <a:pPr>
                  <a:defRPr/>
                </a:pPr>
                <a:r>
                  <a:rPr lang="en-US" sz="6000" b="0">
                    <a:solidFill>
                      <a:schemeClr val="bg1"/>
                    </a:solidFill>
                  </a:rPr>
                  <a:t>step</a:t>
                </a:r>
              </a:p>
            </c:rich>
          </c:tx>
          <c:layout>
            <c:manualLayout>
              <c:xMode val="edge"/>
              <c:yMode val="edge"/>
              <c:x val="0.47122326716123192"/>
              <c:y val="0.87535295870959051"/>
            </c:manualLayout>
          </c:layout>
          <c:overlay val="0"/>
        </c:title>
        <c:numFmt formatCode="General" sourceLinked="0"/>
        <c:majorTickMark val="none"/>
        <c:minorTickMark val="none"/>
        <c:tickLblPos val="nextTo"/>
        <c:spPr>
          <a:ln w="31750">
            <a:solidFill>
              <a:srgbClr val="8C8C8C"/>
            </a:solidFill>
          </a:ln>
        </c:spPr>
        <c:txPr>
          <a:bodyPr/>
          <a:lstStyle/>
          <a:p>
            <a:pPr>
              <a:defRPr sz="3200" b="0">
                <a:solidFill>
                  <a:schemeClr val="bg1"/>
                </a:solidFill>
                <a:latin typeface="NVIDIA Sans" panose="020B0503020203020204" pitchFamily="34" charset="0"/>
                <a:cs typeface="NVIDIA Sans" panose="020B0503020203020204" pitchFamily="34" charset="0"/>
              </a:defRPr>
            </a:pPr>
            <a:endParaRPr lang="en-US"/>
          </a:p>
        </c:txPr>
        <c:crossAx val="-1928123168"/>
        <c:crosses val="autoZero"/>
        <c:auto val="1"/>
        <c:lblAlgn val="ctr"/>
        <c:lblOffset val="100"/>
        <c:noMultiLvlLbl val="0"/>
      </c:catAx>
      <c:valAx>
        <c:axId val="-1928123168"/>
        <c:scaling>
          <c:orientation val="minMax"/>
          <c:max val="1"/>
          <c:min val="0"/>
        </c:scaling>
        <c:delete val="0"/>
        <c:axPos val="l"/>
        <c:title>
          <c:tx>
            <c:rich>
              <a:bodyPr/>
              <a:lstStyle/>
              <a:p>
                <a:pPr>
                  <a:defRPr sz="4800"/>
                </a:pPr>
                <a:r>
                  <a:rPr lang="en-US" sz="4800" b="0">
                    <a:solidFill>
                      <a:schemeClr val="bg1"/>
                    </a:solidFill>
                  </a:rPr>
                  <a:t>Normalized Time</a:t>
                </a:r>
              </a:p>
            </c:rich>
          </c:tx>
          <c:layout>
            <c:manualLayout>
              <c:xMode val="edge"/>
              <c:yMode val="edge"/>
              <c:x val="2.989632988434061E-2"/>
              <c:y val="8.219769035024993E-2"/>
            </c:manualLayout>
          </c:layout>
          <c:overlay val="0"/>
        </c:title>
        <c:numFmt formatCode="General" sourceLinked="1"/>
        <c:majorTickMark val="out"/>
        <c:minorTickMark val="none"/>
        <c:tickLblPos val="nextTo"/>
        <c:spPr>
          <a:ln>
            <a:noFill/>
          </a:ln>
        </c:spPr>
        <c:txPr>
          <a:bodyPr/>
          <a:lstStyle/>
          <a:p>
            <a:pPr>
              <a:defRPr sz="3200" b="0">
                <a:solidFill>
                  <a:schemeClr val="bg1"/>
                </a:solidFill>
                <a:latin typeface="NVIDIA Sans" panose="020B0503020203020204" pitchFamily="34" charset="0"/>
                <a:cs typeface="NVIDIA Sans" panose="020B0503020203020204" pitchFamily="34" charset="0"/>
              </a:defRPr>
            </a:pPr>
            <a:endParaRPr lang="en-US"/>
          </a:p>
        </c:txPr>
        <c:crossAx val="-1928124256"/>
        <c:crosses val="autoZero"/>
        <c:crossBetween val="between"/>
      </c:valAx>
      <c:spPr>
        <a:noFill/>
      </c:spPr>
    </c:plotArea>
    <c:legend>
      <c:legendPos val="r"/>
      <c:overlay val="0"/>
      <c:txPr>
        <a:bodyPr/>
        <a:lstStyle/>
        <a:p>
          <a:pPr>
            <a:defRPr sz="4800">
              <a:solidFill>
                <a:schemeClr val="bg1"/>
              </a:solidFill>
              <a:latin typeface="NVIDIA Sans" panose="020B0503020203020204" pitchFamily="34" charset="0"/>
              <a:cs typeface="NVIDIA Sans" panose="020B0503020203020204" pitchFamily="34" charset="0"/>
            </a:defRPr>
          </a:pPr>
          <a:endParaRPr lang="en-US"/>
        </a:p>
      </c:txPr>
    </c:legend>
    <c:plotVisOnly val="1"/>
    <c:dispBlanksAs val="gap"/>
    <c:showDLblsOverMax val="0"/>
  </c:chart>
  <c:externalData r:id="rId2">
    <c:autoUpdate val="0"/>
  </c:externalData>
</c:chartSpace>
</file>

<file path=ppt/comments/modernComment_20CA8CF5_3C58F068.xml><?xml version="1.0" encoding="utf-8"?>
<p188:cmLst xmlns:a="http://schemas.openxmlformats.org/drawingml/2006/main" xmlns:r="http://schemas.openxmlformats.org/officeDocument/2006/relationships" xmlns:p188="http://schemas.microsoft.com/office/powerpoint/2018/8/main">
  <p188:cm id="{DA42ECD6-411E-4BD9-90E1-2A32C1011694}" authorId="{FA3A6105-E4AD-4916-69EF-DE33AA3112D8}" status="resolved" created="2024-04-18T17:58:15.071" complete="100000">
    <ac:deMkLst xmlns:ac="http://schemas.microsoft.com/office/drawing/2013/main/command">
      <pc:docMk xmlns:pc="http://schemas.microsoft.com/office/powerpoint/2013/main/command"/>
      <pc:sldMk xmlns:pc="http://schemas.microsoft.com/office/powerpoint/2013/main/command" cId="1012461672" sldId="550145269"/>
      <ac:spMk id="5" creationId="{9F1CF5CF-6281-2242-4119-3A37038F4CF1}"/>
    </ac:deMkLst>
    <p188:replyLst>
      <p188:reply id="{BC20918C-9A39-4614-B27C-A4C5165731DF}" authorId="{BDC17BE6-2A77-51A1-C1DF-AB5CE8485D2B}" created="2024-04-18T18:04:08.579">
        <p188:txBody>
          <a:bodyPr/>
          <a:lstStyle/>
          <a:p>
            <a:r>
              <a:rPr lang="en-US"/>
              <a:t>Which claim? </a:t>
            </a:r>
          </a:p>
        </p188:txBody>
      </p188:reply>
      <p188:reply id="{084F4C7D-EBAA-41A7-B625-0E3AB7421B07}" authorId="{FA3A6105-E4AD-4916-69EF-DE33AA3112D8}" created="2024-04-18T18:09:20.992">
        <p188:txBody>
          <a:bodyPr/>
          <a:lstStyle/>
          <a:p>
            <a:r>
              <a:rPr lang="en-US"/>
              <a:t>Cross platform. </a:t>
            </a:r>
          </a:p>
        </p188:txBody>
      </p188:reply>
      <p188:reply id="{789CBEF5-B881-4A0B-8A8C-54AD349B5805}" authorId="{FA3A6105-E4AD-4916-69EF-DE33AA3112D8}" created="2024-04-18T18:09:52.212">
        <p188:txBody>
          <a:bodyPr/>
          <a:lstStyle/>
          <a:p>
            <a:r>
              <a:rPr lang="en-US"/>
              <a:t>the makefile has OpenMP support and that is a big deal in the llm.c members who are running in CPU. </a:t>
            </a:r>
          </a:p>
        </p188:txBody>
      </p188:reply>
      <p188:reply id="{3C12F200-4313-4D68-933B-62C04D1565C7}" authorId="{BDC17BE6-2A77-51A1-C1DF-AB5CE8485D2B}" created="2024-04-18T19:55:27.736">
        <p188:txBody>
          <a:bodyPr/>
          <a:lstStyle/>
          <a:p>
            <a:r>
              <a:rPr lang="en-US"/>
              <a:t>Sure, I can add OpenMP target, that's easy</a:t>
            </a:r>
          </a:p>
        </p188:txBody>
      </p188:reply>
      <p188:reply id="{FF9B6F51-FD0A-4353-8DC6-F485CB360528}" authorId="{FA3A6105-E4AD-4916-69EF-DE33AA3112D8}" created="2024-04-18T20:52:22.824">
        <p188:txBody>
          <a:bodyPr/>
          <a:lstStyle/>
          <a:p>
            <a:r>
              <a:rPr lang="en-US"/>
              <a:t>cool. The other set of users in this space are windows users. How do ensure it works for them? I am just curious as there are a few developers that work the  windows platform !! </a:t>
            </a:r>
          </a:p>
        </p188:txBody>
      </p188:reply>
      <p188:reply id="{21F8D917-AD16-41EF-9E46-D0FB080B0265}" authorId="{BDC17BE6-2A77-51A1-C1DF-AB5CE8485D2B}" created="2024-04-19T03:00:08.518">
        <p188:txBody>
          <a:bodyPr/>
          <a:lstStyle/>
          <a:p>
            <a:r>
              <a:rPr lang="en-US"/>
              <a:t>Updated the repo and the slide with OpenMP target that works on both linux and windows</a:t>
            </a:r>
          </a:p>
        </p188:txBody>
      </p188:reply>
    </p188:replyLst>
    <p188:txBody>
      <a:bodyPr/>
      <a:lstStyle/>
      <a:p>
        <a:r>
          <a:rPr lang="en-US"/>
          <a:t>Have we tested this in OpenMP before we make this claim? </a:t>
        </a:r>
      </a:p>
    </p188:txBody>
    <p188:extLst>
      <p:ext xmlns:p="http://schemas.openxmlformats.org/presentationml/2006/main" uri="{57CB4572-C831-44C2-8A1C-0ADB6CCDFE69}">
        <p223:reactions xmlns:p223="http://schemas.microsoft.com/office/powerpoint/2022/03/main">
          <p223:rxn type="👍">
            <p223:instance time="2024-04-19T03:31:44.924" authorId="{FA3A6105-E4AD-4916-69EF-DE33AA3112D8}"/>
          </p223:rxn>
        </p223:reactions>
      </p:ext>
    </p188:extLst>
  </p188:cm>
  <p188:cm id="{E9D7C2B7-B9EF-AE43-B16C-42A15AD6A7BF}" authorId="{FA3A6105-E4AD-4916-69EF-DE33AA3112D8}" status="resolved" created="2024-04-19T03:32:21.714" complete="100000">
    <pc:sldMkLst xmlns:pc="http://schemas.microsoft.com/office/powerpoint/2013/main/command">
      <pc:docMk/>
      <pc:sldMk cId="1012461672" sldId="550145269"/>
    </pc:sldMkLst>
    <p188:txBody>
      <a:bodyPr/>
      <a:lstStyle/>
      <a:p>
        <a:r>
          <a:rPr lang="en-US"/>
          <a:t>When you present - please do mention that it works on windows too. </a:t>
        </a:r>
      </a:p>
    </p188:txBody>
  </p188:cm>
</p188:cmLst>
</file>

<file path=ppt/comments/modernComment_20CA8DC2_EAD6C45A.xml><?xml version="1.0" encoding="utf-8"?>
<p188:cmLst xmlns:a="http://schemas.openxmlformats.org/drawingml/2006/main" xmlns:r="http://schemas.openxmlformats.org/officeDocument/2006/relationships" xmlns:p188="http://schemas.microsoft.com/office/powerpoint/2018/8/main">
  <p188:cm id="{F8391E47-49CD-4433-AF3D-38B6A20272D0}" authorId="{68D1BA9B-BBC3-26E6-438D-8FF625AC041B}" status="resolved" created="2024-04-19T17:03:32.167" complete="100000">
    <pc:sldMkLst xmlns:pc="http://schemas.microsoft.com/office/powerpoint/2013/main/command">
      <pc:docMk/>
      <pc:sldMk cId="3939943514" sldId="550145474"/>
    </pc:sldMkLst>
    <p188:txBody>
      <a:bodyPr/>
      <a:lstStyle/>
      <a:p>
        <a:r>
          <a:rPr lang="en-US"/>
          <a:t>Before this final call to action slide, you should repeat the performance measurements slide but this time including lines of code - is it feasible even to show side-by-side full code comparisons? Something to indicate the conciseness, productivity, and maintainability gain for no performance cost.</a:t>
        </a:r>
      </a:p>
    </p188:txBody>
    <p188:extLst>
      <p:ext xmlns:p="http://schemas.openxmlformats.org/presentationml/2006/main" uri="{57CB4572-C831-44C2-8A1C-0ADB6CCDFE69}">
        <p223:reactions xmlns:p223="http://schemas.microsoft.com/office/powerpoint/2022/03/main">
          <p223:rxn type="👍">
            <p223:instance time="2024-04-23T02:10:03.107" authorId="{FA3A6105-E4AD-4916-69EF-DE33AA3112D8}"/>
          </p223:rxn>
        </p223:reactions>
      </p:ext>
    </p188:extLst>
  </p188:cm>
</p188:cmLst>
</file>

<file path=ppt/comments/modernComment_20CA8DCA_EFEB0730.xml><?xml version="1.0" encoding="utf-8"?>
<p188:cmLst xmlns:a="http://schemas.openxmlformats.org/drawingml/2006/main" xmlns:r="http://schemas.openxmlformats.org/officeDocument/2006/relationships" xmlns:p188="http://schemas.microsoft.com/office/powerpoint/2018/8/main">
  <p188:cm id="{361597D2-4CA7-7847-9E43-2532C4EFAF31}" authorId="{FA3A6105-E4AD-4916-69EF-DE33AA3112D8}" status="resolved" created="2024-04-19T03:52:16.310" complete="100000">
    <pc:sldMkLst xmlns:pc="http://schemas.microsoft.com/office/powerpoint/2013/main/command">
      <pc:docMk/>
      <pc:sldMk cId="4025157424" sldId="550145482"/>
    </pc:sldMkLst>
    <p188:replyLst>
      <p188:reply id="{28B524CC-0285-8546-A5BB-A0446DF24141}" authorId="{FA3A6105-E4AD-4916-69EF-DE33AA3112D8}" created="2024-04-19T03:52:59.645">
        <p188:txBody>
          <a:bodyPr/>
          <a:lstStyle/>
          <a:p>
            <a:r>
              <a:rPr lang="en-US"/>
              <a:t>(Assume your audience has a mix of python, C folks and not just  C++ folks). </a:t>
            </a:r>
          </a:p>
        </p188:txBody>
      </p188:reply>
      <p188:reply id="{D109A9C6-0E46-3042-8F83-3D4A9CD3F80B}" authorId="{FA3A6105-E4AD-4916-69EF-DE33AA3112D8}" created="2024-04-19T03:53:29.819">
        <p188:txBody>
          <a:bodyPr/>
          <a:lstStyle/>
          <a:p>
            <a:r>
              <a:rPr lang="en-US"/>
              <a:t>The other common question will be like why there is no need for boundary condition check here? :) </a:t>
            </a:r>
          </a:p>
        </p188:txBody>
      </p188:reply>
      <p188:reply id="{B929BB10-4B91-497C-8C5B-7077EA344E24}" authorId="{6D4F3E39-9ABB-0A15-FB03-64F6E37BE915}" created="2024-04-19T16:22:03.389">
        <p188:txBody>
          <a:bodyPr/>
          <a:lstStyle/>
          <a:p>
            <a:r>
              <a:rPr lang="en-US"/>
              <a:t>CacheModifiedInputIterator is new to me -- I had to look it up. https://nvidia.github.io/cccl/cub/api/classcub_1_1CacheModifiedInputIterator.html#cub-cachemodifiedinputiterator</a:t>
            </a:r>
          </a:p>
        </p188:txBody>
      </p188:reply>
    </p188:replyLst>
    <p188:txBody>
      <a:bodyPr/>
      <a:lstStyle/>
      <a:p>
        <a:r>
          <a:rPr lang="en-US"/>
          <a:t>I am 99% confident that majority will not understand the right side of the code without detailed explanation on what counting iterator is and why to write thrust::scatter call to get the similar behavior. This slide requires a bit more explanation for people to understand. </a:t>
        </a:r>
      </a:p>
    </p188:txBody>
  </p188:cm>
  <p188:cm id="{BF9F32E0-8C45-054A-99B5-094A7B5282A4}" authorId="{FA3A6105-E4AD-4916-69EF-DE33AA3112D8}" status="resolved" created="2024-04-19T03:55:29.619" complete="100000">
    <pc:sldMkLst xmlns:pc="http://schemas.microsoft.com/office/powerpoint/2013/main/command">
      <pc:docMk/>
      <pc:sldMk cId="4025157424" sldId="550145482"/>
    </pc:sldMkLst>
    <p188:txBody>
      <a:bodyPr/>
      <a:lstStyle/>
      <a:p>
        <a:r>
          <a:rPr lang="en-US"/>
          <a:t>I think it makes sense to have some material that explains different types of iterators present in thrust and how it works with an example.  DO NOT EXPECT the audience to know this. This can be in backup but highly likely that this will be important for explanation and discussion or future follow ups. </a:t>
        </a:r>
      </a:p>
    </p188:txBody>
  </p188:cm>
</p188:cmLst>
</file>

<file path=ppt/comments/modernComment_20CA8DD0_5068908E.xml><?xml version="1.0" encoding="utf-8"?>
<p188:cmLst xmlns:a="http://schemas.openxmlformats.org/drawingml/2006/main" xmlns:r="http://schemas.openxmlformats.org/officeDocument/2006/relationships" xmlns:p188="http://schemas.microsoft.com/office/powerpoint/2018/8/main">
  <p188:cm id="{608A6393-EB69-420F-98F6-17F11F432F18}" authorId="{FA3A6105-E4AD-4916-69EF-DE33AA3112D8}" status="resolved" created="2024-04-18T17:58:15.071">
    <ac:deMkLst xmlns:ac="http://schemas.microsoft.com/office/drawing/2013/main/command">
      <pc:docMk xmlns:pc="http://schemas.microsoft.com/office/powerpoint/2013/main/command"/>
      <pc:sldMk xmlns:pc="http://schemas.microsoft.com/office/powerpoint/2013/main/command" cId="1012461672" sldId="550145269"/>
      <ac:spMk id="5" creationId="{9F1CF5CF-6281-2242-4119-3A37038F4CF1}"/>
    </ac:deMkLst>
    <p188:replyLst>
      <p188:reply id="{BC20918C-9A39-4614-B27C-A4C5165731DF}" authorId="{BDC17BE6-2A77-51A1-C1DF-AB5CE8485D2B}" created="2024-04-18T18:04:08.579">
        <p188:txBody>
          <a:bodyPr/>
          <a:lstStyle/>
          <a:p>
            <a:r>
              <a:rPr lang="en-US"/>
              <a:t>Which claim? </a:t>
            </a:r>
          </a:p>
        </p188:txBody>
      </p188:reply>
      <p188:reply id="{084F4C7D-EBAA-41A7-B625-0E3AB7421B07}" authorId="{FA3A6105-E4AD-4916-69EF-DE33AA3112D8}" created="2024-04-18T18:09:20.992">
        <p188:txBody>
          <a:bodyPr/>
          <a:lstStyle/>
          <a:p>
            <a:r>
              <a:rPr lang="en-US"/>
              <a:t>Cross platform. </a:t>
            </a:r>
          </a:p>
        </p188:txBody>
      </p188:reply>
      <p188:reply id="{789CBEF5-B881-4A0B-8A8C-54AD349B5805}" authorId="{FA3A6105-E4AD-4916-69EF-DE33AA3112D8}" created="2024-04-18T18:09:52.212">
        <p188:txBody>
          <a:bodyPr/>
          <a:lstStyle/>
          <a:p>
            <a:r>
              <a:rPr lang="en-US"/>
              <a:t>the makefile has OpenMP support and that is a big deal in the llm.c members who are running in CPU. </a:t>
            </a:r>
          </a:p>
        </p188:txBody>
      </p188:reply>
      <p188:reply id="{3C12F200-4313-4D68-933B-62C04D1565C7}" authorId="{BDC17BE6-2A77-51A1-C1DF-AB5CE8485D2B}" created="2024-04-18T19:55:27.736">
        <p188:txBody>
          <a:bodyPr/>
          <a:lstStyle/>
          <a:p>
            <a:r>
              <a:rPr lang="en-US"/>
              <a:t>Sure, I can add OpenMP target, that's easy</a:t>
            </a:r>
          </a:p>
        </p188:txBody>
      </p188:reply>
      <p188:reply id="{FF9B6F51-FD0A-4353-8DC6-F485CB360528}" authorId="{FA3A6105-E4AD-4916-69EF-DE33AA3112D8}" created="2024-04-18T20:52:22.824">
        <p188:txBody>
          <a:bodyPr/>
          <a:lstStyle/>
          <a:p>
            <a:r>
              <a:rPr lang="en-US"/>
              <a:t>cool. The other set of users in this space are windows users. How do ensure it works for them? I am just curious as there are a few developers that work the  windows platform !! </a:t>
            </a:r>
          </a:p>
        </p188:txBody>
      </p188:reply>
      <p188:reply id="{21F8D917-AD16-41EF-9E46-D0FB080B0265}" authorId="{BDC17BE6-2A77-51A1-C1DF-AB5CE8485D2B}" created="2024-04-19T03:00:08.518">
        <p188:txBody>
          <a:bodyPr/>
          <a:lstStyle/>
          <a:p>
            <a:r>
              <a:rPr lang="en-US"/>
              <a:t>Updated the repo and the slide with OpenMP target that works on both linux and windows</a:t>
            </a:r>
          </a:p>
        </p188:txBody>
      </p188:reply>
    </p188:replyLst>
    <p188:txBody>
      <a:bodyPr/>
      <a:lstStyle/>
      <a:p>
        <a:r>
          <a:rPr lang="en-US"/>
          <a:t>Have we tested this in OpenMP before we make this claim? </a:t>
        </a:r>
      </a:p>
    </p188:txBody>
    <p188:extLst>
      <p:ext xmlns:p="http://schemas.openxmlformats.org/presentationml/2006/main" uri="{57CB4572-C831-44C2-8A1C-0ADB6CCDFE69}">
        <p223:reactions xmlns:p223="http://schemas.microsoft.com/office/powerpoint/2022/03/main">
          <p223:rxn type="👍">
            <p223:instance time="2024-04-19T03:31:44.924" authorId="{FA3A6105-E4AD-4916-69EF-DE33AA3112D8}"/>
          </p223:rxn>
        </p223:reactions>
      </p:ext>
    </p188:extLst>
  </p188:cm>
</p188:cmLst>
</file>

<file path=ppt/comments/modernComment_20CA8DE2_A0728B93.xml><?xml version="1.0" encoding="utf-8"?>
<p188:cmLst xmlns:a="http://schemas.openxmlformats.org/drawingml/2006/main" xmlns:r="http://schemas.openxmlformats.org/officeDocument/2006/relationships" xmlns:p188="http://schemas.microsoft.com/office/powerpoint/2018/8/main">
  <p188:cm id="{DA31C5C2-0724-4477-BDB3-8C0892039CAE}" authorId="{30FD41EF-7B3E-789B-6A4C-32C9106C9CE3}" status="resolved" created="2024-04-25T23:34:31.037" complete="100000">
    <pc:sldMkLst xmlns:pc="http://schemas.microsoft.com/office/powerpoint/2013/main/command">
      <pc:docMk/>
      <pc:sldMk cId="2691861395" sldId="550145506"/>
    </pc:sldMkLst>
    <p188:txBody>
      <a:bodyPr/>
      <a:lstStyle/>
      <a:p>
        <a:r>
          <a:rPr lang="en-US"/>
          <a:t>What do you think about just skipping straight to the version using aliases for mdspan and cut out the previous slide? 
</a:t>
        </a:r>
      </a:p>
    </p188:txBody>
    <p188:extLst>
      <p:ext xmlns:p="http://schemas.openxmlformats.org/presentationml/2006/main" uri="{57CB4572-C831-44C2-8A1C-0ADB6CCDFE69}">
        <p223:reactions xmlns:p223="http://schemas.microsoft.com/office/powerpoint/2022/03/main">
          <p223:rxn type="👍">
            <p223:instance time="2024-04-26T03:20:13.780" authorId="{BDC17BE6-2A77-51A1-C1DF-AB5CE8485D2B}"/>
          </p223:rxn>
        </p223:reactions>
      </p:ext>
    </p188:extLst>
  </p188:cm>
</p188:cmLst>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4FAB7-7DF1-470D-9D24-E6B58A84B80C}"/>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
        <p:nvSpPr>
          <p:cNvPr id="3" name="Date Placeholder 2">
            <a:extLst>
              <a:ext uri="{FF2B5EF4-FFF2-40B4-BE49-F238E27FC236}">
                <a16:creationId xmlns:a16="http://schemas.microsoft.com/office/drawing/2014/main" id="{A0E88521-8FCE-4BCB-8B67-3730585527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C0846B-0977-4E9D-973A-F0EA2C10623B}" type="datetimeFigureOut">
              <a:rPr lang="en-US" smtClean="0">
                <a:latin typeface="NVIDIA Sans" panose="020B0503020203020204" pitchFamily="34" charset="0"/>
                <a:cs typeface="NVIDIA Sans" panose="020B0503020203020204" pitchFamily="34" charset="0"/>
              </a:rPr>
              <a:t>4/29/2024</a:t>
            </a:fld>
            <a:endParaRPr lang="en-US">
              <a:latin typeface="NVIDIA Sans" panose="020B0503020203020204" pitchFamily="34" charset="0"/>
              <a:cs typeface="NVIDIA Sans" panose="020B0503020203020204" pitchFamily="34" charset="0"/>
            </a:endParaRPr>
          </a:p>
        </p:txBody>
      </p:sp>
      <p:sp>
        <p:nvSpPr>
          <p:cNvPr id="5" name="Slide Number Placeholder 4">
            <a:extLst>
              <a:ext uri="{FF2B5EF4-FFF2-40B4-BE49-F238E27FC236}">
                <a16:creationId xmlns:a16="http://schemas.microsoft.com/office/drawing/2014/main" id="{9D0820F8-FB5B-4060-9702-8BB4F61830F9}"/>
              </a:ext>
            </a:extLst>
          </p:cNvPr>
          <p:cNvSpPr>
            <a:spLocks noGrp="1"/>
          </p:cNvSpPr>
          <p:nvPr>
            <p:ph type="sldNum" sz="quarter" idx="3"/>
          </p:nvPr>
        </p:nvSpPr>
        <p:spPr>
          <a:xfrm>
            <a:off x="0" y="8685213"/>
            <a:ext cx="2971800" cy="458787"/>
          </a:xfrm>
          <a:prstGeom prst="rect">
            <a:avLst/>
          </a:prstGeom>
        </p:spPr>
        <p:txBody>
          <a:bodyPr vert="horz" lIns="91440" tIns="45720" rIns="91440" bIns="45720" rtlCol="0" anchor="b"/>
          <a:lstStyle>
            <a:lvl1pPr algn="r">
              <a:defRPr sz="1200"/>
            </a:lvl1pPr>
          </a:lstStyle>
          <a:p>
            <a:pPr algn="l"/>
            <a:fld id="{6212FBFF-564E-4199-8DDC-2B82D308BF1D}" type="slidenum">
              <a:rPr lang="en-US" smtClean="0">
                <a:latin typeface="NVIDIA Sans" panose="020B0503020203020204" pitchFamily="34" charset="0"/>
                <a:cs typeface="NVIDIA Sans" panose="020B0503020203020204" pitchFamily="34" charset="0"/>
              </a:rPr>
              <a:pPr algn="l"/>
              <a:t>‹#›</a:t>
            </a:fld>
            <a:endParaRPr lang="en-US">
              <a:latin typeface="NVIDIA Sans" panose="020B0503020203020204" pitchFamily="34" charset="0"/>
              <a:cs typeface="NVIDIA Sans" panose="020B0503020203020204" pitchFamily="34" charset="0"/>
            </a:endParaRPr>
          </a:p>
        </p:txBody>
      </p:sp>
    </p:spTree>
    <p:extLst>
      <p:ext uri="{BB962C8B-B14F-4D97-AF65-F5344CB8AC3E}">
        <p14:creationId xmlns:p14="http://schemas.microsoft.com/office/powerpoint/2010/main" val="2132078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VIDIA Sans" panose="020B0503020203020204" pitchFamily="34" charset="0"/>
                <a:cs typeface="NVIDIA Sans" panose="020B0503020203020204" pitchFamily="34" charset="0"/>
              </a:defRPr>
            </a:lvl1pPr>
          </a:lstStyle>
          <a:p>
            <a:fld id="{354A8664-169C-4436-81C8-E492002C26A5}" type="datetimeFigureOut">
              <a:rPr lang="en-US" smtClean="0"/>
              <a:pPr/>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0" y="8685213"/>
            <a:ext cx="2971800" cy="458787"/>
          </a:xfrm>
          <a:prstGeom prst="rect">
            <a:avLst/>
          </a:prstGeom>
        </p:spPr>
        <p:txBody>
          <a:bodyPr vert="horz" lIns="91440" tIns="45720" rIns="91440" bIns="45720" rtlCol="0" anchor="b"/>
          <a:lstStyle>
            <a:lvl1pPr algn="l">
              <a:defRPr sz="1200">
                <a:latin typeface="NVIDIA Sans" panose="020B0503020203020204" pitchFamily="34" charset="0"/>
                <a:cs typeface="NVIDIA Sans" panose="020B0503020203020204" pitchFamily="34" charset="0"/>
              </a:defRPr>
            </a:lvl1pPr>
          </a:lstStyle>
          <a:p>
            <a:fld id="{A93AD357-0C40-4436-9D38-C47D60C1C9C1}" type="slidenum">
              <a:rPr lang="en-US" smtClean="0"/>
              <a:pPr/>
              <a:t>‹#›</a:t>
            </a:fld>
            <a:endParaRPr lang="en-US"/>
          </a:p>
        </p:txBody>
      </p:sp>
      <p:pic>
        <p:nvPicPr>
          <p:cNvPr id="8" name="Picture 7">
            <a:extLst>
              <a:ext uri="{FF2B5EF4-FFF2-40B4-BE49-F238E27FC236}">
                <a16:creationId xmlns:a16="http://schemas.microsoft.com/office/drawing/2014/main" id="{EE23E2AA-C3B7-40F1-8870-35AD3374F0C6}"/>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Tree>
    <p:extLst>
      <p:ext uri="{BB962C8B-B14F-4D97-AF65-F5344CB8AC3E}">
        <p14:creationId xmlns:p14="http://schemas.microsoft.com/office/powerpoint/2010/main" val="401893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1pPr>
    <a:lvl2pPr marL="4572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2pPr>
    <a:lvl3pPr marL="9144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3pPr>
    <a:lvl4pPr marL="13716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4pPr>
    <a:lvl5pPr marL="18288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3AD357-0C40-4436-9D38-C47D60C1C9C1}" type="slidenum">
              <a:rPr lang="en-US" smtClean="0"/>
              <a:pPr/>
              <a:t>1</a:t>
            </a:fld>
            <a:endParaRPr lang="en-US"/>
          </a:p>
        </p:txBody>
      </p:sp>
    </p:spTree>
    <p:extLst>
      <p:ext uri="{BB962C8B-B14F-4D97-AF65-F5344CB8AC3E}">
        <p14:creationId xmlns:p14="http://schemas.microsoft.com/office/powerpoint/2010/main" val="2042533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10</a:t>
            </a:fld>
            <a:endParaRPr lang="en-US"/>
          </a:p>
        </p:txBody>
      </p:sp>
    </p:spTree>
    <p:extLst>
      <p:ext uri="{BB962C8B-B14F-4D97-AF65-F5344CB8AC3E}">
        <p14:creationId xmlns:p14="http://schemas.microsoft.com/office/powerpoint/2010/main" val="1719111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11</a:t>
            </a:fld>
            <a:endParaRPr lang="en-US"/>
          </a:p>
        </p:txBody>
      </p:sp>
    </p:spTree>
    <p:extLst>
      <p:ext uri="{BB962C8B-B14F-4D97-AF65-F5344CB8AC3E}">
        <p14:creationId xmlns:p14="http://schemas.microsoft.com/office/powerpoint/2010/main" val="2540530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12</a:t>
            </a:fld>
            <a:endParaRPr lang="en-US"/>
          </a:p>
        </p:txBody>
      </p:sp>
    </p:spTree>
    <p:extLst>
      <p:ext uri="{BB962C8B-B14F-4D97-AF65-F5344CB8AC3E}">
        <p14:creationId xmlns:p14="http://schemas.microsoft.com/office/powerpoint/2010/main" val="3512645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13</a:t>
            </a:fld>
            <a:endParaRPr lang="en-US"/>
          </a:p>
        </p:txBody>
      </p:sp>
    </p:spTree>
    <p:extLst>
      <p:ext uri="{BB962C8B-B14F-4D97-AF65-F5344CB8AC3E}">
        <p14:creationId xmlns:p14="http://schemas.microsoft.com/office/powerpoint/2010/main" val="293971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14</a:t>
            </a:fld>
            <a:endParaRPr lang="en-US"/>
          </a:p>
        </p:txBody>
      </p:sp>
    </p:spTree>
    <p:extLst>
      <p:ext uri="{BB962C8B-B14F-4D97-AF65-F5344CB8AC3E}">
        <p14:creationId xmlns:p14="http://schemas.microsoft.com/office/powerpoint/2010/main" val="108766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15</a:t>
            </a:fld>
            <a:endParaRPr lang="en-US"/>
          </a:p>
        </p:txBody>
      </p:sp>
    </p:spTree>
    <p:extLst>
      <p:ext uri="{BB962C8B-B14F-4D97-AF65-F5344CB8AC3E}">
        <p14:creationId xmlns:p14="http://schemas.microsoft.com/office/powerpoint/2010/main" val="567074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16</a:t>
            </a:fld>
            <a:endParaRPr lang="en-US"/>
          </a:p>
        </p:txBody>
      </p:sp>
    </p:spTree>
    <p:extLst>
      <p:ext uri="{BB962C8B-B14F-4D97-AF65-F5344CB8AC3E}">
        <p14:creationId xmlns:p14="http://schemas.microsoft.com/office/powerpoint/2010/main" val="3599671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17</a:t>
            </a:fld>
            <a:endParaRPr lang="en-US"/>
          </a:p>
        </p:txBody>
      </p:sp>
    </p:spTree>
    <p:extLst>
      <p:ext uri="{BB962C8B-B14F-4D97-AF65-F5344CB8AC3E}">
        <p14:creationId xmlns:p14="http://schemas.microsoft.com/office/powerpoint/2010/main" val="2137200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18</a:t>
            </a:fld>
            <a:endParaRPr lang="en-US"/>
          </a:p>
        </p:txBody>
      </p:sp>
    </p:spTree>
    <p:extLst>
      <p:ext uri="{BB962C8B-B14F-4D97-AF65-F5344CB8AC3E}">
        <p14:creationId xmlns:p14="http://schemas.microsoft.com/office/powerpoint/2010/main" val="1788339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19</a:t>
            </a:fld>
            <a:endParaRPr lang="en-US"/>
          </a:p>
        </p:txBody>
      </p:sp>
    </p:spTree>
    <p:extLst>
      <p:ext uri="{BB962C8B-B14F-4D97-AF65-F5344CB8AC3E}">
        <p14:creationId xmlns:p14="http://schemas.microsoft.com/office/powerpoint/2010/main" val="58162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3AD357-0C40-4436-9D38-C47D60C1C9C1}" type="slidenum">
              <a:rPr lang="en-US" smtClean="0"/>
              <a:pPr/>
              <a:t>2</a:t>
            </a:fld>
            <a:endParaRPr lang="en-US"/>
          </a:p>
        </p:txBody>
      </p:sp>
    </p:spTree>
    <p:extLst>
      <p:ext uri="{BB962C8B-B14F-4D97-AF65-F5344CB8AC3E}">
        <p14:creationId xmlns:p14="http://schemas.microsoft.com/office/powerpoint/2010/main" val="1450823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20</a:t>
            </a:fld>
            <a:endParaRPr lang="en-US"/>
          </a:p>
        </p:txBody>
      </p:sp>
    </p:spTree>
    <p:extLst>
      <p:ext uri="{BB962C8B-B14F-4D97-AF65-F5344CB8AC3E}">
        <p14:creationId xmlns:p14="http://schemas.microsoft.com/office/powerpoint/2010/main" val="632201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21</a:t>
            </a:fld>
            <a:endParaRPr lang="en-US"/>
          </a:p>
        </p:txBody>
      </p:sp>
    </p:spTree>
    <p:extLst>
      <p:ext uri="{BB962C8B-B14F-4D97-AF65-F5344CB8AC3E}">
        <p14:creationId xmlns:p14="http://schemas.microsoft.com/office/powerpoint/2010/main" val="1913914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22</a:t>
            </a:fld>
            <a:endParaRPr lang="en-US"/>
          </a:p>
        </p:txBody>
      </p:sp>
    </p:spTree>
    <p:extLst>
      <p:ext uri="{BB962C8B-B14F-4D97-AF65-F5344CB8AC3E}">
        <p14:creationId xmlns:p14="http://schemas.microsoft.com/office/powerpoint/2010/main" val="3707630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23</a:t>
            </a:fld>
            <a:endParaRPr lang="en-US"/>
          </a:p>
        </p:txBody>
      </p:sp>
    </p:spTree>
    <p:extLst>
      <p:ext uri="{BB962C8B-B14F-4D97-AF65-F5344CB8AC3E}">
        <p14:creationId xmlns:p14="http://schemas.microsoft.com/office/powerpoint/2010/main" val="780262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24</a:t>
            </a:fld>
            <a:endParaRPr lang="en-US"/>
          </a:p>
        </p:txBody>
      </p:sp>
    </p:spTree>
    <p:extLst>
      <p:ext uri="{BB962C8B-B14F-4D97-AF65-F5344CB8AC3E}">
        <p14:creationId xmlns:p14="http://schemas.microsoft.com/office/powerpoint/2010/main" val="108267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25</a:t>
            </a:fld>
            <a:endParaRPr lang="en-US"/>
          </a:p>
        </p:txBody>
      </p:sp>
    </p:spTree>
    <p:extLst>
      <p:ext uri="{BB962C8B-B14F-4D97-AF65-F5344CB8AC3E}">
        <p14:creationId xmlns:p14="http://schemas.microsoft.com/office/powerpoint/2010/main" val="4141633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26</a:t>
            </a:fld>
            <a:endParaRPr lang="en-US"/>
          </a:p>
        </p:txBody>
      </p:sp>
    </p:spTree>
    <p:extLst>
      <p:ext uri="{BB962C8B-B14F-4D97-AF65-F5344CB8AC3E}">
        <p14:creationId xmlns:p14="http://schemas.microsoft.com/office/powerpoint/2010/main" val="3251033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27</a:t>
            </a:fld>
            <a:endParaRPr lang="en-US"/>
          </a:p>
        </p:txBody>
      </p:sp>
    </p:spTree>
    <p:extLst>
      <p:ext uri="{BB962C8B-B14F-4D97-AF65-F5344CB8AC3E}">
        <p14:creationId xmlns:p14="http://schemas.microsoft.com/office/powerpoint/2010/main" val="873265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28</a:t>
            </a:fld>
            <a:endParaRPr lang="en-US"/>
          </a:p>
        </p:txBody>
      </p:sp>
    </p:spTree>
    <p:extLst>
      <p:ext uri="{BB962C8B-B14F-4D97-AF65-F5344CB8AC3E}">
        <p14:creationId xmlns:p14="http://schemas.microsoft.com/office/powerpoint/2010/main" val="64058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29</a:t>
            </a:fld>
            <a:endParaRPr lang="en-US"/>
          </a:p>
        </p:txBody>
      </p:sp>
    </p:spTree>
    <p:extLst>
      <p:ext uri="{BB962C8B-B14F-4D97-AF65-F5344CB8AC3E}">
        <p14:creationId xmlns:p14="http://schemas.microsoft.com/office/powerpoint/2010/main" val="247654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3</a:t>
            </a:fld>
            <a:endParaRPr lang="en-US"/>
          </a:p>
        </p:txBody>
      </p:sp>
    </p:spTree>
    <p:extLst>
      <p:ext uri="{BB962C8B-B14F-4D97-AF65-F5344CB8AC3E}">
        <p14:creationId xmlns:p14="http://schemas.microsoft.com/office/powerpoint/2010/main" val="1305292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30</a:t>
            </a:fld>
            <a:endParaRPr lang="en-US"/>
          </a:p>
        </p:txBody>
      </p:sp>
    </p:spTree>
    <p:extLst>
      <p:ext uri="{BB962C8B-B14F-4D97-AF65-F5344CB8AC3E}">
        <p14:creationId xmlns:p14="http://schemas.microsoft.com/office/powerpoint/2010/main" val="4065766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31</a:t>
            </a:fld>
            <a:endParaRPr lang="en-US"/>
          </a:p>
        </p:txBody>
      </p:sp>
    </p:spTree>
    <p:extLst>
      <p:ext uri="{BB962C8B-B14F-4D97-AF65-F5344CB8AC3E}">
        <p14:creationId xmlns:p14="http://schemas.microsoft.com/office/powerpoint/2010/main" val="2371687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endParaRPr>
          </a:p>
          <a:p>
            <a:endParaRPr lang="en-US"/>
          </a:p>
        </p:txBody>
      </p:sp>
      <p:sp>
        <p:nvSpPr>
          <p:cNvPr id="4" name="Slide Number Placeholder 3"/>
          <p:cNvSpPr>
            <a:spLocks noGrp="1"/>
          </p:cNvSpPr>
          <p:nvPr>
            <p:ph type="sldNum" sz="quarter" idx="5"/>
          </p:nvPr>
        </p:nvSpPr>
        <p:spPr/>
        <p:txBody>
          <a:bodyPr/>
          <a:lstStyle/>
          <a:p>
            <a:fld id="{A93AD357-0C40-4436-9D38-C47D60C1C9C1}" type="slidenum">
              <a:rPr lang="en-US" smtClean="0"/>
              <a:pPr/>
              <a:t>32</a:t>
            </a:fld>
            <a:endParaRPr lang="en-US"/>
          </a:p>
        </p:txBody>
      </p:sp>
    </p:spTree>
    <p:extLst>
      <p:ext uri="{BB962C8B-B14F-4D97-AF65-F5344CB8AC3E}">
        <p14:creationId xmlns:p14="http://schemas.microsoft.com/office/powerpoint/2010/main" val="787697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D8411-3FF6-EB9D-DFBD-645A7C7E4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0FF774-696F-AFFC-B8F6-D6CDD0A394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D93DE7-88E8-7918-AB4F-87626D279B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44A4C5-7A85-4D23-27B6-9390CDE5A721}"/>
              </a:ext>
            </a:extLst>
          </p:cNvPr>
          <p:cNvSpPr>
            <a:spLocks noGrp="1"/>
          </p:cNvSpPr>
          <p:nvPr>
            <p:ph type="sldNum" sz="quarter" idx="5"/>
          </p:nvPr>
        </p:nvSpPr>
        <p:spPr/>
        <p:txBody>
          <a:bodyPr/>
          <a:lstStyle/>
          <a:p>
            <a:fld id="{A93AD357-0C40-4436-9D38-C47D60C1C9C1}" type="slidenum">
              <a:rPr lang="en-US" smtClean="0"/>
              <a:pPr/>
              <a:t>33</a:t>
            </a:fld>
            <a:endParaRPr lang="en-US"/>
          </a:p>
        </p:txBody>
      </p:sp>
    </p:spTree>
    <p:extLst>
      <p:ext uri="{BB962C8B-B14F-4D97-AF65-F5344CB8AC3E}">
        <p14:creationId xmlns:p14="http://schemas.microsoft.com/office/powerpoint/2010/main" val="2481476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D2AD4-977C-FC64-0E81-D65C745C5D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6B1CAA-866F-39D5-9707-8C0896AB97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500295-5152-71E9-6047-281583E4DAA0}"/>
              </a:ext>
            </a:extLst>
          </p:cNvPr>
          <p:cNvSpPr>
            <a:spLocks noGrp="1"/>
          </p:cNvSpPr>
          <p:nvPr>
            <p:ph type="body" idx="1"/>
          </p:nvPr>
        </p:nvSpPr>
        <p:spPr/>
        <p:txBody>
          <a:bodyPr/>
          <a:lstStyle/>
          <a:p>
            <a:endParaRPr lang="en-US" dirty="0">
              <a:latin typeface="NVIDIA Sans"/>
            </a:endParaRPr>
          </a:p>
          <a:p>
            <a:endParaRPr lang="en-US">
              <a:latin typeface="NVIDIA Sans"/>
            </a:endParaRPr>
          </a:p>
        </p:txBody>
      </p:sp>
      <p:sp>
        <p:nvSpPr>
          <p:cNvPr id="4" name="Slide Number Placeholder 3">
            <a:extLst>
              <a:ext uri="{FF2B5EF4-FFF2-40B4-BE49-F238E27FC236}">
                <a16:creationId xmlns:a16="http://schemas.microsoft.com/office/drawing/2014/main" id="{B07C90A0-0D76-D583-8416-32E2DFE8556E}"/>
              </a:ext>
            </a:extLst>
          </p:cNvPr>
          <p:cNvSpPr>
            <a:spLocks noGrp="1"/>
          </p:cNvSpPr>
          <p:nvPr>
            <p:ph type="sldNum" sz="quarter" idx="5"/>
          </p:nvPr>
        </p:nvSpPr>
        <p:spPr/>
        <p:txBody>
          <a:bodyPr/>
          <a:lstStyle/>
          <a:p>
            <a:fld id="{A93AD357-0C40-4436-9D38-C47D60C1C9C1}" type="slidenum">
              <a:rPr lang="en-US" smtClean="0"/>
              <a:pPr/>
              <a:t>34</a:t>
            </a:fld>
            <a:endParaRPr lang="en-US"/>
          </a:p>
        </p:txBody>
      </p:sp>
    </p:spTree>
    <p:extLst>
      <p:ext uri="{BB962C8B-B14F-4D97-AF65-F5344CB8AC3E}">
        <p14:creationId xmlns:p14="http://schemas.microsoft.com/office/powerpoint/2010/main" val="4016223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04C18-217D-2FC3-A4EF-C400A27B8E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D06D36-49BD-0270-12F2-C9D9ECDAD4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2EBF61-4120-83DB-7575-74E9D4C1EED7}"/>
              </a:ext>
            </a:extLst>
          </p:cNvPr>
          <p:cNvSpPr>
            <a:spLocks noGrp="1"/>
          </p:cNvSpPr>
          <p:nvPr>
            <p:ph type="body" idx="1"/>
          </p:nvPr>
        </p:nvSpPr>
        <p:spPr/>
        <p:txBody>
          <a:bodyPr/>
          <a:lstStyle/>
          <a:p>
            <a:endParaRPr lang="en-US" dirty="0">
              <a:cs typeface="NVIDIA Sans"/>
            </a:endParaRPr>
          </a:p>
        </p:txBody>
      </p:sp>
      <p:sp>
        <p:nvSpPr>
          <p:cNvPr id="4" name="Slide Number Placeholder 3">
            <a:extLst>
              <a:ext uri="{FF2B5EF4-FFF2-40B4-BE49-F238E27FC236}">
                <a16:creationId xmlns:a16="http://schemas.microsoft.com/office/drawing/2014/main" id="{BF528067-F4CD-1513-A9C4-6746691B5FDE}"/>
              </a:ext>
            </a:extLst>
          </p:cNvPr>
          <p:cNvSpPr>
            <a:spLocks noGrp="1"/>
          </p:cNvSpPr>
          <p:nvPr>
            <p:ph type="sldNum" sz="quarter" idx="5"/>
          </p:nvPr>
        </p:nvSpPr>
        <p:spPr/>
        <p:txBody>
          <a:bodyPr/>
          <a:lstStyle/>
          <a:p>
            <a:fld id="{A93AD357-0C40-4436-9D38-C47D60C1C9C1}" type="slidenum">
              <a:rPr lang="en-US" smtClean="0"/>
              <a:pPr/>
              <a:t>35</a:t>
            </a:fld>
            <a:endParaRPr lang="en-US"/>
          </a:p>
        </p:txBody>
      </p:sp>
    </p:spTree>
    <p:extLst>
      <p:ext uri="{BB962C8B-B14F-4D97-AF65-F5344CB8AC3E}">
        <p14:creationId xmlns:p14="http://schemas.microsoft.com/office/powerpoint/2010/main" val="3862915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72EAE-D232-C912-2821-67B01F669E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8E9340-57A7-B1A2-54BA-DF08F316C0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427A66-1A3B-A068-54EE-CBBC7394D60F}"/>
              </a:ext>
            </a:extLst>
          </p:cNvPr>
          <p:cNvSpPr>
            <a:spLocks noGrp="1"/>
          </p:cNvSpPr>
          <p:nvPr>
            <p:ph type="body" idx="1"/>
          </p:nvPr>
        </p:nvSpPr>
        <p:spPr/>
        <p:txBody>
          <a:bodyPr/>
          <a:lstStyle/>
          <a:p>
            <a:endParaRPr lang="en-US" dirty="0">
              <a:cs typeface="NVIDIA Sans"/>
            </a:endParaRPr>
          </a:p>
        </p:txBody>
      </p:sp>
      <p:sp>
        <p:nvSpPr>
          <p:cNvPr id="4" name="Slide Number Placeholder 3">
            <a:extLst>
              <a:ext uri="{FF2B5EF4-FFF2-40B4-BE49-F238E27FC236}">
                <a16:creationId xmlns:a16="http://schemas.microsoft.com/office/drawing/2014/main" id="{AB5C809D-DA27-8CB6-9D12-DE58112112D0}"/>
              </a:ext>
            </a:extLst>
          </p:cNvPr>
          <p:cNvSpPr>
            <a:spLocks noGrp="1"/>
          </p:cNvSpPr>
          <p:nvPr>
            <p:ph type="sldNum" sz="quarter" idx="5"/>
          </p:nvPr>
        </p:nvSpPr>
        <p:spPr/>
        <p:txBody>
          <a:bodyPr/>
          <a:lstStyle/>
          <a:p>
            <a:fld id="{A93AD357-0C40-4436-9D38-C47D60C1C9C1}" type="slidenum">
              <a:rPr lang="en-US" smtClean="0"/>
              <a:pPr/>
              <a:t>36</a:t>
            </a:fld>
            <a:endParaRPr lang="en-US"/>
          </a:p>
        </p:txBody>
      </p:sp>
    </p:spTree>
    <p:extLst>
      <p:ext uri="{BB962C8B-B14F-4D97-AF65-F5344CB8AC3E}">
        <p14:creationId xmlns:p14="http://schemas.microsoft.com/office/powerpoint/2010/main" val="3916225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3AD357-0C40-4436-9D38-C47D60C1C9C1}" type="slidenum">
              <a:rPr lang="en-US" smtClean="0"/>
              <a:pPr/>
              <a:t>37</a:t>
            </a:fld>
            <a:endParaRPr lang="en-US"/>
          </a:p>
        </p:txBody>
      </p:sp>
    </p:spTree>
    <p:extLst>
      <p:ext uri="{BB962C8B-B14F-4D97-AF65-F5344CB8AC3E}">
        <p14:creationId xmlns:p14="http://schemas.microsoft.com/office/powerpoint/2010/main" val="28361574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38</a:t>
            </a:fld>
            <a:endParaRPr lang="en-US"/>
          </a:p>
        </p:txBody>
      </p:sp>
    </p:spTree>
    <p:extLst>
      <p:ext uri="{BB962C8B-B14F-4D97-AF65-F5344CB8AC3E}">
        <p14:creationId xmlns:p14="http://schemas.microsoft.com/office/powerpoint/2010/main" val="33408654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39</a:t>
            </a:fld>
            <a:endParaRPr lang="en-US"/>
          </a:p>
        </p:txBody>
      </p:sp>
    </p:spTree>
    <p:extLst>
      <p:ext uri="{BB962C8B-B14F-4D97-AF65-F5344CB8AC3E}">
        <p14:creationId xmlns:p14="http://schemas.microsoft.com/office/powerpoint/2010/main" val="3419748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4</a:t>
            </a:fld>
            <a:endParaRPr lang="en-US"/>
          </a:p>
        </p:txBody>
      </p:sp>
    </p:spTree>
    <p:extLst>
      <p:ext uri="{BB962C8B-B14F-4D97-AF65-F5344CB8AC3E}">
        <p14:creationId xmlns:p14="http://schemas.microsoft.com/office/powerpoint/2010/main" val="17326195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3AD357-0C40-4436-9D38-C47D60C1C9C1}" type="slidenum">
              <a:rPr lang="en-US" smtClean="0"/>
              <a:pPr/>
              <a:t>40</a:t>
            </a:fld>
            <a:endParaRPr lang="en-US"/>
          </a:p>
        </p:txBody>
      </p:sp>
    </p:spTree>
    <p:extLst>
      <p:ext uri="{BB962C8B-B14F-4D97-AF65-F5344CB8AC3E}">
        <p14:creationId xmlns:p14="http://schemas.microsoft.com/office/powerpoint/2010/main" val="35944720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41</a:t>
            </a:fld>
            <a:endParaRPr lang="en-US"/>
          </a:p>
        </p:txBody>
      </p:sp>
    </p:spTree>
    <p:extLst>
      <p:ext uri="{BB962C8B-B14F-4D97-AF65-F5344CB8AC3E}">
        <p14:creationId xmlns:p14="http://schemas.microsoft.com/office/powerpoint/2010/main" val="33754600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NVIDIA Sans"/>
            </a:endParaRPr>
          </a:p>
          <a:p>
            <a:endParaRPr lang="en-US"/>
          </a:p>
        </p:txBody>
      </p:sp>
      <p:sp>
        <p:nvSpPr>
          <p:cNvPr id="4" name="Slide Number Placeholder 3"/>
          <p:cNvSpPr>
            <a:spLocks noGrp="1"/>
          </p:cNvSpPr>
          <p:nvPr>
            <p:ph type="sldNum" sz="quarter" idx="5"/>
          </p:nvPr>
        </p:nvSpPr>
        <p:spPr/>
        <p:txBody>
          <a:bodyPr/>
          <a:lstStyle/>
          <a:p>
            <a:fld id="{A93AD357-0C40-4436-9D38-C47D60C1C9C1}" type="slidenum">
              <a:rPr lang="en-US" smtClean="0"/>
              <a:pPr/>
              <a:t>42</a:t>
            </a:fld>
            <a:endParaRPr lang="en-US"/>
          </a:p>
        </p:txBody>
      </p:sp>
    </p:spTree>
    <p:extLst>
      <p:ext uri="{BB962C8B-B14F-4D97-AF65-F5344CB8AC3E}">
        <p14:creationId xmlns:p14="http://schemas.microsoft.com/office/powerpoint/2010/main" val="3438050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30722-0CFF-CD81-C788-DCBC0E13C2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D18FEB-3698-D4E9-AD60-2C62437094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678B7A-E41F-9DB1-5EFB-965EFEBAB1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59F394-19C2-31B4-7E8C-E012A4601D27}"/>
              </a:ext>
            </a:extLst>
          </p:cNvPr>
          <p:cNvSpPr>
            <a:spLocks noGrp="1"/>
          </p:cNvSpPr>
          <p:nvPr>
            <p:ph type="sldNum" sz="quarter" idx="5"/>
          </p:nvPr>
        </p:nvSpPr>
        <p:spPr/>
        <p:txBody>
          <a:bodyPr/>
          <a:lstStyle/>
          <a:p>
            <a:fld id="{A93AD357-0C40-4436-9D38-C47D60C1C9C1}" type="slidenum">
              <a:rPr lang="en-US" smtClean="0"/>
              <a:pPr/>
              <a:t>43</a:t>
            </a:fld>
            <a:endParaRPr lang="en-US"/>
          </a:p>
        </p:txBody>
      </p:sp>
    </p:spTree>
    <p:extLst>
      <p:ext uri="{BB962C8B-B14F-4D97-AF65-F5344CB8AC3E}">
        <p14:creationId xmlns:p14="http://schemas.microsoft.com/office/powerpoint/2010/main" val="1366127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cs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44</a:t>
            </a:fld>
            <a:endParaRPr lang="en-US"/>
          </a:p>
        </p:txBody>
      </p:sp>
    </p:spTree>
    <p:extLst>
      <p:ext uri="{BB962C8B-B14F-4D97-AF65-F5344CB8AC3E}">
        <p14:creationId xmlns:p14="http://schemas.microsoft.com/office/powerpoint/2010/main" val="1563554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5</a:t>
            </a:fld>
            <a:endParaRPr lang="en-US"/>
          </a:p>
        </p:txBody>
      </p:sp>
    </p:spTree>
    <p:extLst>
      <p:ext uri="{BB962C8B-B14F-4D97-AF65-F5344CB8AC3E}">
        <p14:creationId xmlns:p14="http://schemas.microsoft.com/office/powerpoint/2010/main" val="852186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6</a:t>
            </a:fld>
            <a:endParaRPr lang="en-US"/>
          </a:p>
        </p:txBody>
      </p:sp>
    </p:spTree>
    <p:extLst>
      <p:ext uri="{BB962C8B-B14F-4D97-AF65-F5344CB8AC3E}">
        <p14:creationId xmlns:p14="http://schemas.microsoft.com/office/powerpoint/2010/main" val="59939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7</a:t>
            </a:fld>
            <a:endParaRPr lang="en-US"/>
          </a:p>
        </p:txBody>
      </p:sp>
    </p:spTree>
    <p:extLst>
      <p:ext uri="{BB962C8B-B14F-4D97-AF65-F5344CB8AC3E}">
        <p14:creationId xmlns:p14="http://schemas.microsoft.com/office/powerpoint/2010/main" val="810399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8</a:t>
            </a:fld>
            <a:endParaRPr lang="en-US"/>
          </a:p>
        </p:txBody>
      </p:sp>
    </p:spTree>
    <p:extLst>
      <p:ext uri="{BB962C8B-B14F-4D97-AF65-F5344CB8AC3E}">
        <p14:creationId xmlns:p14="http://schemas.microsoft.com/office/powerpoint/2010/main" val="236821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NVIDIA Sans"/>
            </a:endParaRPr>
          </a:p>
        </p:txBody>
      </p:sp>
      <p:sp>
        <p:nvSpPr>
          <p:cNvPr id="4" name="Slide Number Placeholder 3"/>
          <p:cNvSpPr>
            <a:spLocks noGrp="1"/>
          </p:cNvSpPr>
          <p:nvPr>
            <p:ph type="sldNum" sz="quarter" idx="5"/>
          </p:nvPr>
        </p:nvSpPr>
        <p:spPr/>
        <p:txBody>
          <a:bodyPr/>
          <a:lstStyle/>
          <a:p>
            <a:fld id="{A93AD357-0C40-4436-9D38-C47D60C1C9C1}" type="slidenum">
              <a:rPr lang="en-US" smtClean="0"/>
              <a:pPr/>
              <a:t>9</a:t>
            </a:fld>
            <a:endParaRPr lang="en-US"/>
          </a:p>
        </p:txBody>
      </p:sp>
    </p:spTree>
    <p:extLst>
      <p:ext uri="{BB962C8B-B14F-4D97-AF65-F5344CB8AC3E}">
        <p14:creationId xmlns:p14="http://schemas.microsoft.com/office/powerpoint/2010/main" val="262478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1513012" y="2983577"/>
            <a:ext cx="19282214" cy="4937760"/>
          </a:xfrm>
        </p:spPr>
        <p:txBody>
          <a:bodyPr anchor="b">
            <a:normAutofit/>
          </a:bodyPr>
          <a:lstStyle>
            <a:lvl1pPr algn="l">
              <a:defRPr sz="8800" b="1" cap="none" baseline="0">
                <a:latin typeface="NVIDIA Sans" panose="020B0503020203020204" pitchFamily="34" charset="0"/>
                <a:cs typeface="NVIDIA Sans" panose="020B0503020203020204" pitchFamily="34" charset="0"/>
              </a:defRPr>
            </a:lvl1pPr>
          </a:lstStyle>
          <a:p>
            <a:r>
              <a:rPr lang="en-US"/>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1513012" y="7941727"/>
            <a:ext cx="19282214" cy="1703832"/>
          </a:xfrm>
          <a:prstGeom prst="rect">
            <a:avLst/>
          </a:prstGeom>
        </p:spPr>
        <p:txBody>
          <a:bodyPr>
            <a:normAutofit/>
          </a:bodyPr>
          <a:lstStyle>
            <a:lvl1pPr marL="0" indent="0" algn="l">
              <a:buNone/>
              <a:defRPr sz="4400" b="0" cap="none" baseline="0">
                <a:solidFill>
                  <a:schemeClr val="bg1"/>
                </a:solidFill>
                <a:latin typeface="NVIDIA Sans" panose="020B0503020203020204" pitchFamily="34" charset="0"/>
                <a:cs typeface="NVIDIA Sans" panose="020B0503020203020204" pitchFamily="34" charset="0"/>
              </a:defRPr>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Add Subtitle/Name/Date</a:t>
            </a:r>
          </a:p>
        </p:txBody>
      </p:sp>
      <p:sp>
        <p:nvSpPr>
          <p:cNvPr id="5" name="Slide Number Placeholder 4">
            <a:extLst>
              <a:ext uri="{FF2B5EF4-FFF2-40B4-BE49-F238E27FC236}">
                <a16:creationId xmlns:a16="http://schemas.microsoft.com/office/drawing/2014/main" id="{BE3C431D-0A97-CC95-E912-528133A322ED}"/>
              </a:ext>
            </a:extLst>
          </p:cNvPr>
          <p:cNvSpPr>
            <a:spLocks noGrp="1"/>
          </p:cNvSpPr>
          <p:nvPr>
            <p:ph type="sldNum" sz="quarter" idx="11"/>
          </p:nvPr>
        </p:nvSpPr>
        <p:spPr>
          <a:xfrm>
            <a:off x="25831800" y="19069050"/>
            <a:ext cx="8229600" cy="1095375"/>
          </a:xfrm>
          <a:prstGeom prst="rect">
            <a:avLst/>
          </a:prstGeom>
        </p:spPr>
        <p:txBody>
          <a:bodyPr/>
          <a:lstStyle/>
          <a:p>
            <a:fld id="{12331AFE-A76F-415F-BA08-5E19A11DB2EC}" type="slidenum">
              <a:rPr lang="en-US" smtClean="0"/>
              <a:pPr/>
              <a:t>‹#›</a:t>
            </a:fld>
            <a:endParaRPr lang="en-US"/>
          </a:p>
        </p:txBody>
      </p:sp>
      <p:sp>
        <p:nvSpPr>
          <p:cNvPr id="8" name="Footer Placeholder 7">
            <a:extLst>
              <a:ext uri="{FF2B5EF4-FFF2-40B4-BE49-F238E27FC236}">
                <a16:creationId xmlns:a16="http://schemas.microsoft.com/office/drawing/2014/main" id="{8C3DC62C-7556-3E85-2AE2-267F833D55BC}"/>
              </a:ext>
            </a:extLst>
          </p:cNvPr>
          <p:cNvSpPr>
            <a:spLocks noGrp="1"/>
          </p:cNvSpPr>
          <p:nvPr>
            <p:ph type="ftr" sz="quarter" idx="12"/>
          </p:nvPr>
        </p:nvSpPr>
        <p:spPr>
          <a:xfrm>
            <a:off x="12115800" y="19069050"/>
            <a:ext cx="12344400" cy="1095375"/>
          </a:xfrm>
          <a:prstGeom prst="rect">
            <a:avLst/>
          </a:prstGeom>
        </p:spPr>
        <p:txBody>
          <a:bodyPr/>
          <a:lstStyle/>
          <a:p>
            <a:endParaRPr lang="en-US"/>
          </a:p>
        </p:txBody>
      </p:sp>
    </p:spTree>
    <p:extLst>
      <p:ext uri="{BB962C8B-B14F-4D97-AF65-F5344CB8AC3E}">
        <p14:creationId xmlns:p14="http://schemas.microsoft.com/office/powerpoint/2010/main" val="1478713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19129248"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19129248"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941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19129248"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690247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19504414"/>
            <a:ext cx="2330569" cy="1082936"/>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758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32689800" y="18333715"/>
            <a:ext cx="3886200" cy="2240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20162837" y="0"/>
            <a:ext cx="16413163" cy="20573998"/>
          </a:xfrm>
          <a:prstGeom prst="rect">
            <a:avLst/>
          </a:prstGeom>
          <a:solidFill>
            <a:schemeClr val="tx1">
              <a:lumMod val="95000"/>
            </a:schemeClr>
          </a:solidFill>
          <a:ln w="9525">
            <a:noFill/>
          </a:ln>
        </p:spPr>
        <p:txBody>
          <a:bodyPr tIns="2194560" anchor="ctr"/>
          <a:lstStyle/>
          <a:p>
            <a:pPr lvl="0" indent="0" algn="ctr" defTabSz="2743200">
              <a:lnSpc>
                <a:spcPct val="90000"/>
              </a:lnSpc>
              <a:spcBef>
                <a:spcPts val="3000"/>
              </a:spcBef>
              <a:buFontTx/>
              <a:buNone/>
            </a:pPr>
            <a:endParaRPr lang="en-US" sz="400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19504414"/>
            <a:ext cx="2330569" cy="1082936"/>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698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2596896"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776656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2596896" y="8604153"/>
            <a:ext cx="12179806" cy="3365695"/>
          </a:xfrm>
        </p:spPr>
        <p:txBody>
          <a:bodyPr anchor="ct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19504414"/>
            <a:ext cx="2330569" cy="1082936"/>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327232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2596896" y="6829593"/>
            <a:ext cx="12143232" cy="3365695"/>
          </a:xfrm>
        </p:spPr>
        <p:txBody>
          <a:bodyPr anchor="b">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2596896" y="10283120"/>
            <a:ext cx="12143232"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397368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6062650" y="4849813"/>
            <a:ext cx="24450701"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6062650" y="17063961"/>
            <a:ext cx="2445070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6062650" y="17751568"/>
            <a:ext cx="2445070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3930681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19354800" y="6919968"/>
            <a:ext cx="15583596"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4282953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18592799"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18592805" y="17063961"/>
            <a:ext cx="1634627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18592805" y="17751568"/>
            <a:ext cx="1634627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1985611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E6B9376-1D27-3A71-EAFF-68AFF323008F}"/>
              </a:ext>
            </a:extLst>
          </p:cNvPr>
          <p:cNvSpPr>
            <a:spLocks noGrp="1"/>
          </p:cNvSpPr>
          <p:nvPr>
            <p:ph type="ftr" sz="quarter" idx="11"/>
          </p:nvPr>
        </p:nvSpPr>
        <p:spPr>
          <a:xfrm>
            <a:off x="12115800" y="19069050"/>
            <a:ext cx="12344400" cy="109537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29FC57AE-9334-DDE2-7918-B3CDF67A8589}"/>
              </a:ext>
            </a:extLst>
          </p:cNvPr>
          <p:cNvSpPr>
            <a:spLocks noGrp="1"/>
          </p:cNvSpPr>
          <p:nvPr>
            <p:ph type="sldNum" sz="quarter" idx="12"/>
          </p:nvPr>
        </p:nvSpPr>
        <p:spPr>
          <a:xfrm>
            <a:off x="25831800" y="19069050"/>
            <a:ext cx="8229600" cy="1095375"/>
          </a:xfrm>
          <a:prstGeom prst="rect">
            <a:avLst/>
          </a:prstGeom>
        </p:spPr>
        <p:txBody>
          <a:bodyPr/>
          <a:lstStyle>
            <a:lvl1pPr>
              <a:defRPr>
                <a:solidFill>
                  <a:schemeClr val="bg1"/>
                </a:solidFill>
              </a:defRPr>
            </a:lvl1pPr>
          </a:lstStyle>
          <a:p>
            <a:fld id="{12331AFE-A76F-415F-BA08-5E19A11DB2EC}" type="slidenum">
              <a:rPr lang="en-US" smtClean="0"/>
              <a:pPr/>
              <a:t>‹#›</a:t>
            </a:fld>
            <a:endParaRPr lang="en-US"/>
          </a:p>
        </p:txBody>
      </p:sp>
    </p:spTree>
    <p:extLst>
      <p:ext uri="{BB962C8B-B14F-4D97-AF65-F5344CB8AC3E}">
        <p14:creationId xmlns:p14="http://schemas.microsoft.com/office/powerpoint/2010/main" val="2857990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1637604"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11058350"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18592805"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28013551"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1637604" y="17063961"/>
            <a:ext cx="883227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1637604" y="17751568"/>
            <a:ext cx="883227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18592805" y="17063961"/>
            <a:ext cx="883264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18592805" y="17751568"/>
            <a:ext cx="883264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2801177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24148473"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12893038"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1637604"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165311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165311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1289304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1289304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24132970" y="17063961"/>
            <a:ext cx="1079037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24132970" y="17751568"/>
            <a:ext cx="1079037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1068062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18520757"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10072254"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1637606" y="4849813"/>
            <a:ext cx="7969130"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26969260" y="4849813"/>
            <a:ext cx="7969133"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10087333" y="17063961"/>
            <a:ext cx="796790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1630527" y="17063961"/>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10087333" y="17751568"/>
            <a:ext cx="796790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1630527" y="17751568"/>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18527529" y="17063961"/>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18527529" y="17751568"/>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26976037" y="17063961"/>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26976037" y="17751568"/>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2135586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18520757" y="11931888"/>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7265320" y="11931888"/>
            <a:ext cx="10789919"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7276587" y="17063961"/>
            <a:ext cx="1077865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7276587" y="17751568"/>
            <a:ext cx="1077865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18533554"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18533554"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714430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1290265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165684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2415973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1668105"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1668105"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12905609"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12905609"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24162576"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24162576"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2237050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14335071" y="17059122"/>
            <a:ext cx="795528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5886573" y="17059122"/>
            <a:ext cx="797033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14335071" y="17727056"/>
            <a:ext cx="795528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5886573" y="17727056"/>
            <a:ext cx="797033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588657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1433507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2278357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22783575" y="17059122"/>
            <a:ext cx="795146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22783575" y="17727056"/>
            <a:ext cx="795146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3590059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163760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1008610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1853460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26968061"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10087333"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1630527" y="17059122"/>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10087333"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1630527" y="17746729"/>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18527529"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18527529"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26976037" y="17059122"/>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26976037" y="17746729"/>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2959063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11782110"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5037420"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11782110"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5037420"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5021177"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1177971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2528615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18532409"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18532409"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18527620"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25307424"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25307424"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1818591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8382295"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1637605"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8382295"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1637605"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163760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8396143"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21902586"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15132594"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15132594"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1514404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21907609"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21907609"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28661124"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28644881" y="17103569"/>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28644881" y="17791176"/>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3322413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a:t>Click to add image</a:t>
            </a:r>
          </a:p>
        </p:txBody>
      </p:sp>
    </p:spTree>
    <p:extLst>
      <p:ext uri="{BB962C8B-B14F-4D97-AF65-F5344CB8AC3E}">
        <p14:creationId xmlns:p14="http://schemas.microsoft.com/office/powerpoint/2010/main" val="1130100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15000920" y="10556523"/>
            <a:ext cx="11020290" cy="74920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9600" b="1"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3087422" y="10556523"/>
            <a:ext cx="11022523" cy="7864522"/>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15951796" y="11141440"/>
            <a:ext cx="9273032" cy="2550828"/>
          </a:xfrm>
          <a:prstGeom prst="rect">
            <a:avLst/>
          </a:prstGeom>
        </p:spPr>
        <p:txBody>
          <a:bodyPr/>
          <a:lstStyle>
            <a:lvl1pPr marL="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15951796" y="13730012"/>
            <a:ext cx="9273032" cy="2550828"/>
          </a:xfrm>
          <a:prstGeom prst="rect">
            <a:avLst/>
          </a:prstGeom>
        </p:spPr>
        <p:txBody>
          <a:bodyPr/>
          <a:lstStyle>
            <a:lvl1pPr marL="0" indent="0">
              <a:buClr>
                <a:schemeClr val="tx2"/>
              </a:buClr>
              <a:buFontTx/>
              <a:buNone/>
              <a:defRPr sz="9600" b="0">
                <a:solidFill>
                  <a:schemeClr val="bg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a:t>Click to edit text styles</a:t>
            </a:r>
          </a:p>
        </p:txBody>
      </p:sp>
      <p:sp>
        <p:nvSpPr>
          <p:cNvPr id="2" name="Slide Number Placeholder 1">
            <a:extLst>
              <a:ext uri="{FF2B5EF4-FFF2-40B4-BE49-F238E27FC236}">
                <a16:creationId xmlns:a16="http://schemas.microsoft.com/office/drawing/2014/main" id="{0DD82F3F-DAF6-5847-162B-97567BBA460F}"/>
              </a:ext>
            </a:extLst>
          </p:cNvPr>
          <p:cNvSpPr>
            <a:spLocks noGrp="1"/>
          </p:cNvSpPr>
          <p:nvPr>
            <p:ph type="sldNum" sz="quarter" idx="13"/>
          </p:nvPr>
        </p:nvSpPr>
        <p:spPr>
          <a:xfrm>
            <a:off x="0" y="19415760"/>
            <a:ext cx="1737360" cy="1103114"/>
          </a:xfrm>
          <a:prstGeom prst="rect">
            <a:avLst/>
          </a:prstGeom>
        </p:spPr>
        <p:txBody>
          <a:bodyPr/>
          <a:lstStyle>
            <a:lvl1pPr algn="ctr">
              <a:defRPr>
                <a:solidFill>
                  <a:schemeClr val="bg1"/>
                </a:solidFill>
              </a:defRPr>
            </a:lvl1pPr>
          </a:lstStyle>
          <a:p>
            <a:fld id="{92D6E2CF-4822-442C-BCD4-EE95D594DE3D}" type="slidenum">
              <a:rPr lang="en-US" smtClean="0"/>
              <a:pPr/>
              <a:t>‹#›</a:t>
            </a:fld>
            <a:endParaRPr lang="en-US"/>
          </a:p>
        </p:txBody>
      </p:sp>
    </p:spTree>
    <p:extLst>
      <p:ext uri="{BB962C8B-B14F-4D97-AF65-F5344CB8AC3E}">
        <p14:creationId xmlns:p14="http://schemas.microsoft.com/office/powerpoint/2010/main" val="103944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a:t>Click to add image of video/demo</a:t>
            </a:r>
          </a:p>
        </p:txBody>
      </p:sp>
    </p:spTree>
    <p:extLst>
      <p:ext uri="{BB962C8B-B14F-4D97-AF65-F5344CB8AC3E}">
        <p14:creationId xmlns:p14="http://schemas.microsoft.com/office/powerpoint/2010/main" val="3390819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36576000" cy="205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lang="en-US" sz="8400" b="1" dirty="0">
                <a:solidFill>
                  <a:schemeClr val="bg1"/>
                </a:solidFill>
                <a:latin typeface="+mn-lt"/>
              </a:defRPr>
            </a:lvl1pPr>
          </a:lstStyle>
          <a:p>
            <a:pPr marL="857250" lvl="0" indent="-857250" algn="ctr"/>
            <a:r>
              <a:rPr lang="en-US"/>
              <a:t>Click to add video</a:t>
            </a:r>
          </a:p>
        </p:txBody>
      </p:sp>
    </p:spTree>
    <p:extLst>
      <p:ext uri="{BB962C8B-B14F-4D97-AF65-F5344CB8AC3E}">
        <p14:creationId xmlns:p14="http://schemas.microsoft.com/office/powerpoint/2010/main" val="2602793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11329275"/>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30660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Tree>
    <p:extLst>
      <p:ext uri="{BB962C8B-B14F-4D97-AF65-F5344CB8AC3E}">
        <p14:creationId xmlns:p14="http://schemas.microsoft.com/office/powerpoint/2010/main" val="1947985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12517118"/>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1104900"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1104901"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1104900"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1104901"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8153396"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8153397"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8153396"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8153397"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15163793"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15163794"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15163793"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15163794"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22212297"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22212298"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22212297"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22212298"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29298902"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29298903"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29298902"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29298903"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a:t>Year</a:t>
            </a:r>
          </a:p>
        </p:txBody>
      </p:sp>
    </p:spTree>
    <p:extLst>
      <p:ext uri="{BB962C8B-B14F-4D97-AF65-F5344CB8AC3E}">
        <p14:creationId xmlns:p14="http://schemas.microsoft.com/office/powerpoint/2010/main" val="589048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6158753" y="1343456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6158754" y="5706208"/>
            <a:ext cx="24258494" cy="730701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17582278" y="12276665"/>
            <a:ext cx="1468672" cy="4508927"/>
          </a:xfrm>
          <a:prstGeom prst="rect">
            <a:avLst/>
          </a:prstGeom>
          <a:noFill/>
        </p:spPr>
        <p:txBody>
          <a:bodyPr wrap="none" rtlCol="0">
            <a:spAutoFit/>
          </a:bodyPr>
          <a:lstStyle/>
          <a:p>
            <a:pPr algn="ctr"/>
            <a:r>
              <a:rPr lang="en-US" sz="2870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6158753"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19022336"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6158753" y="3796809"/>
            <a:ext cx="24258494" cy="4508927"/>
            <a:chOff x="6158753" y="6234204"/>
            <a:chExt cx="24258494" cy="4508927"/>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553664" y="6234204"/>
              <a:ext cx="1468672" cy="4508927"/>
            </a:xfrm>
            <a:prstGeom prst="rect">
              <a:avLst/>
            </a:prstGeom>
            <a:noFill/>
          </p:spPr>
          <p:txBody>
            <a:bodyPr wrap="none" rtlCol="0">
              <a:spAutoFit/>
            </a:bodyPr>
            <a:lstStyle/>
            <a:p>
              <a:pPr algn="ctr"/>
              <a:r>
                <a:rPr lang="en-US" sz="2870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30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6158753" y="1187833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6158754" y="7053551"/>
            <a:ext cx="24258494" cy="440322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6158753" y="5267062"/>
            <a:ext cx="24258494" cy="10102852"/>
            <a:chOff x="6158753" y="6264684"/>
            <a:chExt cx="24258494" cy="10102852"/>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553664" y="6264684"/>
              <a:ext cx="1497286" cy="10102852"/>
              <a:chOff x="17553664" y="5634063"/>
              <a:chExt cx="1497286" cy="10102852"/>
            </a:xfrm>
          </p:grpSpPr>
          <p:sp>
            <p:nvSpPr>
              <p:cNvPr id="39" name="TextBox 38">
                <a:extLst>
                  <a:ext uri="{FF2B5EF4-FFF2-40B4-BE49-F238E27FC236}">
                    <a16:creationId xmlns:a16="http://schemas.microsoft.com/office/drawing/2014/main" id="{31D0B919-1FC7-23E4-68BE-05C833FAB722}"/>
                  </a:ext>
                </a:extLst>
              </p:cNvPr>
              <p:cNvSpPr txBox="1"/>
              <p:nvPr/>
            </p:nvSpPr>
            <p:spPr>
              <a:xfrm>
                <a:off x="17553664" y="5634063"/>
                <a:ext cx="1468672" cy="4508927"/>
              </a:xfrm>
              <a:prstGeom prst="rect">
                <a:avLst/>
              </a:prstGeom>
              <a:noFill/>
            </p:spPr>
            <p:txBody>
              <a:bodyPr wrap="none" rtlCol="0">
                <a:spAutoFit/>
              </a:bodyPr>
              <a:lstStyle/>
              <a:p>
                <a:pPr algn="ctr"/>
                <a:r>
                  <a:rPr lang="en-US" sz="2870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582278" y="11227988"/>
                <a:ext cx="1468672" cy="4508927"/>
              </a:xfrm>
              <a:prstGeom prst="rect">
                <a:avLst/>
              </a:prstGeom>
              <a:noFill/>
            </p:spPr>
            <p:txBody>
              <a:bodyPr wrap="none" rtlCol="0">
                <a:spAutoFit/>
              </a:bodyPr>
              <a:lstStyle/>
              <a:p>
                <a:pPr algn="ctr"/>
                <a:r>
                  <a:rPr lang="en-US" sz="2870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065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17150706" cy="20574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17150706" cy="20574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17204620" y="5394960"/>
            <a:ext cx="566928" cy="15179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500587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1473866" y="1865236"/>
            <a:ext cx="18476688" cy="5943600"/>
          </a:xfrm>
          <a:prstGeom prst="rect">
            <a:avLst/>
          </a:prstGeom>
        </p:spPr>
        <p:txBody>
          <a:bodyPr anchor="b"/>
          <a:lstStyle>
            <a:lvl1pPr marL="0" indent="0" algn="l">
              <a:spcBef>
                <a:spcPts val="0"/>
              </a:spcBef>
              <a:buFontTx/>
              <a:buNone/>
              <a:defRPr lang="en-US" sz="9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2562790" indent="0">
              <a:buFontTx/>
              <a:buNone/>
              <a:defRPr lang="en-US" sz="8000" b="1" kern="0" cap="all" baseline="0" dirty="0" smtClean="0">
                <a:solidFill>
                  <a:schemeClr val="tx1"/>
                </a:solidFill>
                <a:latin typeface="NVIDIA Sans" panose="020B0503020203020204" pitchFamily="34" charset="0"/>
                <a:ea typeface="+mj-ea"/>
                <a:cs typeface="+mj-cs"/>
              </a:defRPr>
            </a:lvl2pPr>
            <a:lvl3pPr marL="4883584" indent="0">
              <a:buFontTx/>
              <a:buNone/>
              <a:defRPr lang="en-US" sz="8000" b="1" kern="0" cap="all" baseline="0" dirty="0" smtClean="0">
                <a:solidFill>
                  <a:schemeClr val="tx1"/>
                </a:solidFill>
                <a:latin typeface="NVIDIA Sans" panose="020B0503020203020204" pitchFamily="34" charset="0"/>
                <a:ea typeface="+mj-ea"/>
                <a:cs typeface="+mj-cs"/>
              </a:defRPr>
            </a:lvl3pPr>
            <a:lvl4pPr marL="6933729" indent="0">
              <a:buFontTx/>
              <a:buNone/>
              <a:defRPr lang="en-US" sz="8000" b="1" kern="0" cap="all" baseline="0" dirty="0" smtClean="0">
                <a:solidFill>
                  <a:schemeClr val="tx1"/>
                </a:solidFill>
                <a:latin typeface="NVIDIA Sans" panose="020B0503020203020204" pitchFamily="34" charset="0"/>
                <a:ea typeface="+mj-ea"/>
                <a:cs typeface="+mj-cs"/>
              </a:defRPr>
            </a:lvl4pPr>
            <a:lvl5pPr marL="8471409" indent="0">
              <a:buFontTx/>
              <a:buNone/>
              <a:defRPr lang="en-US" sz="8000" b="1" kern="0" cap="all" baseline="0" dirty="0">
                <a:solidFill>
                  <a:schemeClr val="tx1"/>
                </a:solidFill>
                <a:latin typeface="NVIDIA Sans" panose="020B0503020203020204" pitchFamily="34" charset="0"/>
                <a:ea typeface="+mj-ea"/>
                <a:cs typeface="+mj-cs"/>
              </a:defRPr>
            </a:lvl5pPr>
          </a:lstStyle>
          <a:p>
            <a:pPr lvl="0"/>
            <a:r>
              <a:rPr lang="en-US"/>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1" y="0"/>
            <a:ext cx="566928" cy="7498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1553221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36576000" cy="20574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7634260" y="10771999"/>
            <a:ext cx="22733876" cy="5476186"/>
          </a:xfrm>
          <a:prstGeom prst="rect">
            <a:avLst/>
          </a:prstGeom>
        </p:spPr>
        <p:txBody>
          <a:bodyPr/>
          <a:lstStyle>
            <a:lvl1pPr marL="0" indent="0" algn="l">
              <a:lnSpc>
                <a:spcPct val="90000"/>
              </a:lnSpc>
              <a:spcBef>
                <a:spcPts val="0"/>
              </a:spcBef>
              <a:buFontTx/>
              <a:buNone/>
              <a:defRPr sz="4400" cap="none" baseline="0">
                <a:solidFill>
                  <a:schemeClr val="tx1"/>
                </a:solidFill>
                <a:latin typeface="NVIDIA Sans Medium" panose="020B0603020203020204" pitchFamily="34" charset="0"/>
                <a:cs typeface="NVIDIA Sans Medium" panose="020B06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7634260" y="9024760"/>
            <a:ext cx="22733877" cy="1754266"/>
          </a:xfrm>
          <a:prstGeom prst="rect">
            <a:avLst/>
          </a:prstGeom>
        </p:spPr>
        <p:txBody>
          <a:bodyPr/>
          <a:lstStyle>
            <a:lvl1pPr algn="l">
              <a:defRPr sz="12000" b="0" cap="none">
                <a:solidFill>
                  <a:schemeClr val="tx1"/>
                </a:solidFill>
                <a:latin typeface="NVIDIA Sans Light" panose="020B0303020203020204" pitchFamily="34" charset="0"/>
                <a:cs typeface="NVIDIA Sans Light" panose="020B0303020203020204" pitchFamily="34" charset="0"/>
              </a:defRPr>
            </a:lvl1pPr>
          </a:lstStyle>
          <a:p>
            <a:r>
              <a:rPr lang="en-US"/>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7193140" y="6248046"/>
            <a:ext cx="2357259" cy="2357256"/>
          </a:xfrm>
          <a:prstGeom prst="rect">
            <a:avLst/>
          </a:prstGeom>
        </p:spPr>
      </p:pic>
    </p:spTree>
    <p:extLst>
      <p:ext uri="{BB962C8B-B14F-4D97-AF65-F5344CB8AC3E}">
        <p14:creationId xmlns:p14="http://schemas.microsoft.com/office/powerpoint/2010/main" val="514405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2" name="Slide Number Placeholder 1">
            <a:extLst>
              <a:ext uri="{FF2B5EF4-FFF2-40B4-BE49-F238E27FC236}">
                <a16:creationId xmlns:a16="http://schemas.microsoft.com/office/drawing/2014/main" id="{0E31D8CB-F95F-5CFB-88F6-D308CDCFFB8D}"/>
              </a:ext>
            </a:extLst>
          </p:cNvPr>
          <p:cNvSpPr>
            <a:spLocks noGrp="1"/>
          </p:cNvSpPr>
          <p:nvPr>
            <p:ph type="sldNum" sz="quarter" idx="11"/>
          </p:nvPr>
        </p:nvSpPr>
        <p:spPr>
          <a:xfrm>
            <a:off x="0" y="19504414"/>
            <a:ext cx="2003438" cy="889671"/>
          </a:xfrm>
          <a:prstGeom prst="rect">
            <a:avLst/>
          </a:prstGeom>
        </p:spPr>
        <p:txBody>
          <a:bodyPr/>
          <a:lstStyle>
            <a:lvl1pPr algn="ctr">
              <a:defRPr>
                <a:solidFill>
                  <a:schemeClr val="bg1"/>
                </a:solidFill>
              </a:defRPr>
            </a:lvl1pPr>
          </a:lstStyle>
          <a:p>
            <a:fld id="{92D6E2CF-4822-442C-BCD4-EE95D594DE3D}" type="slidenum">
              <a:rPr lang="en-US" smtClean="0"/>
              <a:pPr/>
              <a:t>‹#›</a:t>
            </a:fld>
            <a:endParaRPr lang="en-US"/>
          </a:p>
        </p:txBody>
      </p:sp>
    </p:spTree>
    <p:extLst>
      <p:ext uri="{BB962C8B-B14F-4D97-AF65-F5344CB8AC3E}">
        <p14:creationId xmlns:p14="http://schemas.microsoft.com/office/powerpoint/2010/main" val="953729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Tree>
    <p:extLst>
      <p:ext uri="{BB962C8B-B14F-4D97-AF65-F5344CB8AC3E}">
        <p14:creationId xmlns:p14="http://schemas.microsoft.com/office/powerpoint/2010/main" val="3577155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708485" y="19635786"/>
            <a:ext cx="6504666" cy="446276"/>
          </a:xfrm>
          <a:prstGeom prst="rect">
            <a:avLst/>
          </a:prstGeom>
          <a:noFill/>
        </p:spPr>
        <p:txBody>
          <a:bodyPr wrap="none" rtlCol="0">
            <a:spAutoFit/>
          </a:bodyPr>
          <a:lstStyle/>
          <a:p>
            <a:r>
              <a:rPr lang="en-US" sz="230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655459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2" name="Slide Number Placeholder 1">
            <a:extLst>
              <a:ext uri="{FF2B5EF4-FFF2-40B4-BE49-F238E27FC236}">
                <a16:creationId xmlns:a16="http://schemas.microsoft.com/office/drawing/2014/main" id="{14BF962A-BEA3-C061-03D8-6C8C8F4D2E63}"/>
              </a:ext>
            </a:extLst>
          </p:cNvPr>
          <p:cNvSpPr>
            <a:spLocks noGrp="1"/>
          </p:cNvSpPr>
          <p:nvPr>
            <p:ph type="sldNum" sz="quarter" idx="11"/>
          </p:nvPr>
        </p:nvSpPr>
        <p:spPr>
          <a:xfrm>
            <a:off x="0" y="19504414"/>
            <a:ext cx="2003438" cy="889671"/>
          </a:xfrm>
          <a:prstGeom prst="rect">
            <a:avLst/>
          </a:prstGeom>
        </p:spPr>
        <p:txBody>
          <a:bodyPr/>
          <a:lstStyle/>
          <a:p>
            <a:fld id="{92D6E2CF-4822-442C-BCD4-EE95D594DE3D}" type="slidenum">
              <a:rPr lang="en-US" smtClean="0"/>
              <a:pPr/>
              <a:t>‹#›</a:t>
            </a:fld>
            <a:endParaRPr lang="en-US"/>
          </a:p>
        </p:txBody>
      </p:sp>
    </p:spTree>
    <p:extLst>
      <p:ext uri="{BB962C8B-B14F-4D97-AF65-F5344CB8AC3E}">
        <p14:creationId xmlns:p14="http://schemas.microsoft.com/office/powerpoint/2010/main" val="1884427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708485" y="19635786"/>
            <a:ext cx="6504666" cy="446276"/>
          </a:xfrm>
          <a:prstGeom prst="rect">
            <a:avLst/>
          </a:prstGeom>
          <a:noFill/>
        </p:spPr>
        <p:txBody>
          <a:bodyPr wrap="none" rtlCol="0">
            <a:spAutoFit/>
          </a:bodyPr>
          <a:lstStyle/>
          <a:p>
            <a:r>
              <a:rPr lang="en-US" sz="230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653953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8003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708485" y="19635786"/>
            <a:ext cx="6504666" cy="446276"/>
          </a:xfrm>
          <a:prstGeom prst="rect">
            <a:avLst/>
          </a:prstGeom>
          <a:noFill/>
        </p:spPr>
        <p:txBody>
          <a:bodyPr wrap="none" rtlCol="0">
            <a:spAutoFit/>
          </a:bodyPr>
          <a:lstStyle/>
          <a:p>
            <a:r>
              <a:rPr lang="en-US" sz="230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69517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0"/>
            <a:ext cx="31546800" cy="2514600"/>
          </a:xfrm>
          <a:prstGeom prst="rect">
            <a:avLst/>
          </a:prstGeom>
        </p:spPr>
        <p:txBody>
          <a:bodyPr vert="horz" lIns="91440" tIns="45720" rIns="91440" bIns="45720" rtlCol="0" anchor="b">
            <a:normAutofit/>
          </a:bodyPr>
          <a:lstStyle/>
          <a:p>
            <a:r>
              <a:rPr lang="en-US"/>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34061399" y="19504414"/>
            <a:ext cx="2514601" cy="1072783"/>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2">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832407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22" r:id="rId3"/>
    <p:sldLayoutId id="2147483718" r:id="rId4"/>
    <p:sldLayoutId id="2147483681" r:id="rId5"/>
    <p:sldLayoutId id="2147483680" r:id="rId6"/>
    <p:sldLayoutId id="2147483682" r:id="rId7"/>
    <p:sldLayoutId id="2147483683" r:id="rId8"/>
    <p:sldLayoutId id="2147483705" r:id="rId9"/>
    <p:sldLayoutId id="2147483685" r:id="rId10"/>
    <p:sldLayoutId id="2147483686" r:id="rId11"/>
    <p:sldLayoutId id="2147483687" r:id="rId12"/>
    <p:sldLayoutId id="2147483691" r:id="rId13"/>
    <p:sldLayoutId id="2147483688" r:id="rId14"/>
    <p:sldLayoutId id="2147483690" r:id="rId15"/>
    <p:sldLayoutId id="2147483689" r:id="rId16"/>
    <p:sldLayoutId id="2147483692" r:id="rId17"/>
    <p:sldLayoutId id="2147483693" r:id="rId18"/>
    <p:sldLayoutId id="2147483709" r:id="rId19"/>
    <p:sldLayoutId id="2147483723"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695" r:id="rId29"/>
    <p:sldLayoutId id="2147483721" r:id="rId30"/>
    <p:sldLayoutId id="2147483694" r:id="rId31"/>
    <p:sldLayoutId id="2147483719" r:id="rId32"/>
    <p:sldLayoutId id="2147483724" r:id="rId33"/>
    <p:sldLayoutId id="2147483720" r:id="rId34"/>
    <p:sldLayoutId id="2147483672" r:id="rId35"/>
    <p:sldLayoutId id="2147483708" r:id="rId36"/>
    <p:sldLayoutId id="2147483725" r:id="rId37"/>
    <p:sldLayoutId id="2147483679" r:id="rId38"/>
    <p:sldLayoutId id="2147483676" r:id="rId39"/>
    <p:sldLayoutId id="2147483684" r:id="rId40"/>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ctr" defTabSz="2743200" rtl="0" eaLnBrk="1" latinLnBrk="0" hangingPunct="1">
        <a:lnSpc>
          <a:spcPct val="90000"/>
        </a:lnSpc>
        <a:spcBef>
          <a:spcPct val="0"/>
        </a:spcBef>
        <a:buNone/>
        <a:defRPr sz="72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685800" indent="-685800" algn="l" defTabSz="2743200" rtl="0" eaLnBrk="1" latinLnBrk="0" hangingPunct="1">
        <a:lnSpc>
          <a:spcPct val="90000"/>
        </a:lnSpc>
        <a:spcBef>
          <a:spcPts val="3000"/>
        </a:spcBef>
        <a:buFont typeface="NVIDIA Sans" panose="020B0503020203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NVIDIA Sans" panose="020B0503020203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NVIDIA Sans" panose="020B0503020203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VIDIA/ccc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20CA8DCA_EFEB0730.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18/10/relationships/comments" Target="../comments/modernComment_20CA8DE2_A0728B93.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18/10/relationships/comments" Target="../comments/modernComment_20CA8DC2_EAD6C45A.xml"/><Relationship Id="rId7" Type="http://schemas.openxmlformats.org/officeDocument/2006/relationships/hyperlink" Target="discord.gg/nvidiadeveloper"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github.com/NVIDIA/cccl" TargetMode="Externa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20CA8CF5_3C58F068.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20CA8DD0_5068908E.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ctrTitle"/>
          </p:nvPr>
        </p:nvSpPr>
        <p:spPr>
          <a:xfrm>
            <a:off x="1513012" y="2983577"/>
            <a:ext cx="28896650" cy="4937760"/>
          </a:xfrm>
        </p:spPr>
        <p:txBody>
          <a:bodyPr/>
          <a:lstStyle/>
          <a:p>
            <a:r>
              <a:rPr lang="en-US"/>
              <a:t>Revamping </a:t>
            </a:r>
            <a:r>
              <a:rPr lang="en-US" err="1"/>
              <a:t>llm.c</a:t>
            </a:r>
            <a:r>
              <a:rPr lang="en-US"/>
              <a:t> with the </a:t>
            </a:r>
            <a:br>
              <a:rPr lang="en-US"/>
            </a:br>
            <a:r>
              <a:rPr lang="en-US"/>
              <a:t>CUDA C++ Core Libraries (CCCL)</a:t>
            </a:r>
          </a:p>
        </p:txBody>
      </p:sp>
      <p:sp>
        <p:nvSpPr>
          <p:cNvPr id="10" name="Subtitle 9">
            <a:extLst>
              <a:ext uri="{FF2B5EF4-FFF2-40B4-BE49-F238E27FC236}">
                <a16:creationId xmlns:a16="http://schemas.microsoft.com/office/drawing/2014/main" id="{4C4E44C6-E88C-4CDE-9E6A-035AA5A6FA95}"/>
              </a:ext>
            </a:extLst>
          </p:cNvPr>
          <p:cNvSpPr>
            <a:spLocks noGrp="1"/>
          </p:cNvSpPr>
          <p:nvPr>
            <p:ph type="subTitle" idx="1"/>
          </p:nvPr>
        </p:nvSpPr>
        <p:spPr>
          <a:xfrm>
            <a:off x="1513012" y="7941727"/>
            <a:ext cx="19282214" cy="1703832"/>
          </a:xfrm>
        </p:spPr>
        <p:txBody>
          <a:bodyPr/>
          <a:lstStyle/>
          <a:p>
            <a:r>
              <a:rPr lang="en-US"/>
              <a:t>Jake Hemstad, Software Engineering Manager, NVIDIA</a:t>
            </a:r>
          </a:p>
          <a:p>
            <a:r>
              <a:rPr lang="en-US"/>
              <a:t>Georgii Evtushenko, Senior Software Engineer, NVIDIA</a:t>
            </a:r>
          </a:p>
        </p:txBody>
      </p:sp>
    </p:spTree>
    <p:extLst>
      <p:ext uri="{BB962C8B-B14F-4D97-AF65-F5344CB8AC3E}">
        <p14:creationId xmlns:p14="http://schemas.microsoft.com/office/powerpoint/2010/main" val="1887837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Memory Management</a:t>
            </a:r>
          </a:p>
        </p:txBody>
      </p:sp>
      <p:sp>
        <p:nvSpPr>
          <p:cNvPr id="2" name="Text Placeholder 1">
            <a:extLst>
              <a:ext uri="{FF2B5EF4-FFF2-40B4-BE49-F238E27FC236}">
                <a16:creationId xmlns:a16="http://schemas.microsoft.com/office/drawing/2014/main" id="{2D5F9B08-217E-3709-599C-9F719A075E86}"/>
              </a:ext>
            </a:extLst>
          </p:cNvPr>
          <p:cNvSpPr>
            <a:spLocks noGrp="1"/>
          </p:cNvSpPr>
          <p:nvPr>
            <p:ph type="body" sz="quarter" idx="10"/>
          </p:nvPr>
        </p:nvSpPr>
        <p:spPr>
          <a:xfrm>
            <a:off x="2514600" y="2487168"/>
            <a:ext cx="31546800" cy="1408176"/>
          </a:xfrm>
        </p:spPr>
        <p:txBody>
          <a:bodyPr/>
          <a:lstStyle/>
          <a:p>
            <a:r>
              <a:rPr lang="en-US"/>
              <a:t>Thrust containers</a:t>
            </a:r>
          </a:p>
        </p:txBody>
      </p:sp>
      <p:sp>
        <p:nvSpPr>
          <p:cNvPr id="3" name="TextBox 2">
            <a:extLst>
              <a:ext uri="{FF2B5EF4-FFF2-40B4-BE49-F238E27FC236}">
                <a16:creationId xmlns:a16="http://schemas.microsoft.com/office/drawing/2014/main" id="{6333D61E-6E60-55BA-D000-5A2C760FD143}"/>
              </a:ext>
            </a:extLst>
          </p:cNvPr>
          <p:cNvSpPr txBox="1"/>
          <p:nvPr/>
        </p:nvSpPr>
        <p:spPr>
          <a:xfrm>
            <a:off x="2514600" y="4614090"/>
            <a:ext cx="10523909" cy="15173385"/>
          </a:xfrm>
          <a:prstGeom prst="rect">
            <a:avLst/>
          </a:prstGeom>
          <a:noFill/>
        </p:spPr>
        <p:txBody>
          <a:bodyPr wrap="square">
            <a:spAutoFit/>
          </a:bodyPr>
          <a:lstStyle/>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8</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1024</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768</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endParaRPr lang="en-US" sz="20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make_random_float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make_random_float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make_random_float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endParaRPr lang="en-US" sz="20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cudaMemcpy</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000">
                <a:solidFill>
                  <a:srgbClr val="3B3B3B"/>
                </a:solidFill>
                <a:highlight>
                  <a:srgbClr val="FFFFFF"/>
                </a:highlight>
                <a:latin typeface="Roboto Mono" panose="00000009000000000000" pitchFamily="49" charset="0"/>
                <a:ea typeface="Roboto Mono" panose="00000009000000000000" pitchFamily="49" charset="0"/>
              </a:rPr>
              <a:t>                     </a:t>
            </a:r>
            <a:r>
              <a:rPr lang="en-US" sz="2000" b="0" err="1">
                <a:solidFill>
                  <a:srgbClr val="0070C1"/>
                </a:solidFill>
                <a:effectLst/>
                <a:highlight>
                  <a:srgbClr val="FFFFFF"/>
                </a:highlight>
                <a:latin typeface="Roboto Mono" panose="00000009000000000000" pitchFamily="49" charset="0"/>
                <a:ea typeface="Roboto Mono" panose="00000009000000000000" pitchFamily="49" charset="0"/>
              </a:rPr>
              <a:t>cudaMemcpyHostToDevice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cudaMemcpy</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endParaRPr lang="en-US" sz="2000">
              <a:solidFill>
                <a:srgbClr val="3B3B3B"/>
              </a:solidFill>
              <a:highlight>
                <a:srgbClr val="FFFFFF"/>
              </a:highlight>
              <a:latin typeface="Roboto Mono" panose="00000009000000000000" pitchFamily="49" charset="0"/>
              <a:ea typeface="Roboto Mono" panose="00000009000000000000" pitchFamily="49" charset="0"/>
            </a:endParaRPr>
          </a:p>
          <a:p>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70C1"/>
                </a:solidFill>
                <a:effectLst/>
                <a:highlight>
                  <a:srgbClr val="FFFFFF"/>
                </a:highlight>
                <a:latin typeface="Roboto Mono" panose="00000009000000000000" pitchFamily="49" charset="0"/>
                <a:ea typeface="Roboto Mono" panose="00000009000000000000" pitchFamily="49" charset="0"/>
              </a:rPr>
              <a:t>cudaMemcpyHostToDevice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cudaMemcpy</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000">
                <a:solidFill>
                  <a:srgbClr val="3B3B3B"/>
                </a:solidFill>
                <a:highlight>
                  <a:srgbClr val="FFFFFF"/>
                </a:highlight>
                <a:latin typeface="Roboto Mono" panose="00000009000000000000" pitchFamily="49" charset="0"/>
                <a:ea typeface="Roboto Mono" panose="00000009000000000000" pitchFamily="49" charset="0"/>
              </a:rPr>
              <a:t>                     </a:t>
            </a:r>
            <a:r>
              <a:rPr lang="en-US" sz="2000" b="0" err="1">
                <a:solidFill>
                  <a:srgbClr val="0070C1"/>
                </a:solidFill>
                <a:effectLst/>
                <a:highlight>
                  <a:srgbClr val="FFFFFF"/>
                </a:highlight>
                <a:latin typeface="Roboto Mono" panose="00000009000000000000" pitchFamily="49" charset="0"/>
                <a:ea typeface="Roboto Mono" panose="00000009000000000000" pitchFamily="49" charset="0"/>
              </a:rPr>
              <a:t>cudaMemcpyHostToDevice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000" b="0">
                <a:solidFill>
                  <a:srgbClr val="3B3B3B"/>
                </a:solidFill>
                <a:effectLst/>
                <a:highlight>
                  <a:srgbClr val="FFFFFF"/>
                </a:highlight>
                <a:latin typeface="Roboto Mono" panose="00000009000000000000" pitchFamily="49" charset="0"/>
                <a:ea typeface="Roboto Mono" panose="00000009000000000000" pitchFamily="49" charset="0"/>
              </a:rPr>
            </a:b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block_sizes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32</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64</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128</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256</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512</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1024</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out_gpu</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mean_gpu</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rstd_gpu</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000" b="0">
                <a:solidFill>
                  <a:srgbClr val="3B3B3B"/>
                </a:solidFill>
                <a:effectLst/>
                <a:highlight>
                  <a:srgbClr val="FFFFFF"/>
                </a:highlight>
                <a:latin typeface="Roboto Mono" panose="00000009000000000000" pitchFamily="49" charset="0"/>
                <a:ea typeface="Roboto Mono" panose="00000009000000000000" pitchFamily="49" charset="0"/>
              </a:rPr>
            </a:br>
            <a:r>
              <a:rPr lang="en-US" sz="2000" b="0">
                <a:solidFill>
                  <a:srgbClr val="008000"/>
                </a:solidFill>
                <a:effectLst/>
                <a:highlight>
                  <a:srgbClr val="FFFFFF"/>
                </a:highlight>
                <a:latin typeface="Roboto Mono" panose="00000009000000000000" pitchFamily="49" charset="0"/>
                <a:ea typeface="Roboto Mono" panose="00000009000000000000" pitchFamily="49" charset="0"/>
              </a:rPr>
              <a:t>/// ...</a:t>
            </a:r>
            <a:endParaRPr lang="en-US" sz="20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2000" b="0">
                <a:solidFill>
                  <a:srgbClr val="3B3B3B"/>
                </a:solidFill>
                <a:effectLst/>
                <a:highlight>
                  <a:srgbClr val="FFFFFF"/>
                </a:highlight>
                <a:latin typeface="Roboto Mono" panose="00000009000000000000" pitchFamily="49" charset="0"/>
                <a:ea typeface="Roboto Mono" panose="00000009000000000000" pitchFamily="49" charset="0"/>
              </a:rPr>
            </a:b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5" name="TextBox 4">
            <a:extLst>
              <a:ext uri="{FF2B5EF4-FFF2-40B4-BE49-F238E27FC236}">
                <a16:creationId xmlns:a16="http://schemas.microsoft.com/office/drawing/2014/main" id="{04CFC60C-6C35-4DAA-6446-A4B4CF034338}"/>
              </a:ext>
            </a:extLst>
          </p:cNvPr>
          <p:cNvSpPr txBox="1"/>
          <p:nvPr/>
        </p:nvSpPr>
        <p:spPr>
          <a:xfrm>
            <a:off x="14310360" y="4614090"/>
            <a:ext cx="17397730" cy="8710077"/>
          </a:xfrm>
          <a:prstGeom prst="rect">
            <a:avLst/>
          </a:prstGeom>
          <a:noFill/>
        </p:spPr>
        <p:txBody>
          <a:bodyPr wrap="square">
            <a:spAutoFit/>
          </a:bodyPr>
          <a:lstStyle/>
          <a:p>
            <a:r>
              <a:rPr lang="en-US" sz="28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8</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1024</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768</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800" b="0">
                <a:solidFill>
                  <a:srgbClr val="3B3B3B"/>
                </a:solidFill>
                <a:effectLst/>
                <a:highlight>
                  <a:srgbClr val="FFFFFF"/>
                </a:highlight>
                <a:latin typeface="Roboto Mono" panose="00000009000000000000" pitchFamily="49" charset="0"/>
                <a:ea typeface="Roboto Mono" panose="00000009000000000000" pitchFamily="49" charset="0"/>
              </a:rPr>
            </a:b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host_vector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h_inp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host_vector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h_weight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host_vector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h_bias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800" b="0">
                <a:solidFill>
                  <a:srgbClr val="3B3B3B"/>
                </a:solidFill>
                <a:effectLst/>
                <a:highlight>
                  <a:srgbClr val="FFFFFF"/>
                </a:highlight>
                <a:latin typeface="Roboto Mono" panose="00000009000000000000" pitchFamily="49" charset="0"/>
                <a:ea typeface="Roboto Mono" panose="00000009000000000000" pitchFamily="49" charset="0"/>
              </a:rPr>
            </a:b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default_random_engine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gen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42</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uniform_real_distribution</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dis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795E26"/>
                </a:solidFill>
                <a:effectLst/>
                <a:highlight>
                  <a:srgbClr val="FFFFFF"/>
                </a:highlight>
                <a:latin typeface="Roboto Mono" panose="00000009000000000000" pitchFamily="49" charset="0"/>
                <a:ea typeface="Roboto Mono" panose="00000009000000000000" pitchFamily="49" charset="0"/>
              </a:rPr>
              <a:t>generate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h_inp</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begin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h_inp</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end</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2800" b="0">
                <a:solidFill>
                  <a:srgbClr val="AF00DB"/>
                </a:solidFill>
                <a:effectLst/>
                <a:highlight>
                  <a:srgbClr val="FFFFFF"/>
                </a:highlight>
                <a:latin typeface="Roboto Mono" panose="00000009000000000000" pitchFamily="49" charset="0"/>
                <a:ea typeface="Roboto Mono" panose="00000009000000000000" pitchFamily="49" charset="0"/>
              </a:rPr>
              <a:t>return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dis</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gen</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795E26"/>
                </a:solidFill>
                <a:effectLst/>
                <a:highlight>
                  <a:srgbClr val="FFFFFF"/>
                </a:highlight>
                <a:latin typeface="Roboto Mono" panose="00000009000000000000" pitchFamily="49" charset="0"/>
                <a:ea typeface="Roboto Mono" panose="00000009000000000000" pitchFamily="49" charset="0"/>
              </a:rPr>
              <a:t>generate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h_weight</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begin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h_weight</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end</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2800" b="0">
                <a:solidFill>
                  <a:srgbClr val="AF00DB"/>
                </a:solidFill>
                <a:effectLst/>
                <a:highlight>
                  <a:srgbClr val="FFFFFF"/>
                </a:highlight>
                <a:latin typeface="Roboto Mono" panose="00000009000000000000" pitchFamily="49" charset="0"/>
                <a:ea typeface="Roboto Mono" panose="00000009000000000000" pitchFamily="49" charset="0"/>
              </a:rPr>
              <a:t>return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dis</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gen</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795E26"/>
                </a:solidFill>
                <a:effectLst/>
                <a:highlight>
                  <a:srgbClr val="FFFFFF"/>
                </a:highlight>
                <a:latin typeface="Roboto Mono" panose="00000009000000000000" pitchFamily="49" charset="0"/>
                <a:ea typeface="Roboto Mono" panose="00000009000000000000" pitchFamily="49" charset="0"/>
              </a:rPr>
              <a:t>generate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h_bias</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begin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h_bias</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end</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2800" b="0">
                <a:solidFill>
                  <a:srgbClr val="AF00DB"/>
                </a:solidFill>
                <a:effectLst/>
                <a:highlight>
                  <a:srgbClr val="FFFFFF"/>
                </a:highlight>
                <a:latin typeface="Roboto Mono" panose="00000009000000000000" pitchFamily="49" charset="0"/>
                <a:ea typeface="Roboto Mono" panose="00000009000000000000" pitchFamily="49" charset="0"/>
              </a:rPr>
              <a:t>return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dis</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gen</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p>
          <a:p>
            <a:br>
              <a:rPr lang="en-US" sz="2800" b="0">
                <a:solidFill>
                  <a:srgbClr val="3B3B3B"/>
                </a:solidFill>
                <a:effectLst/>
                <a:highlight>
                  <a:srgbClr val="FFFFFF"/>
                </a:highlight>
                <a:latin typeface="Roboto Mono" panose="00000009000000000000" pitchFamily="49" charset="0"/>
                <a:ea typeface="Roboto Mono" panose="00000009000000000000" pitchFamily="49" charset="0"/>
              </a:rPr>
            </a:b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h_inp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h_weight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h_bias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p:txBody>
      </p:sp>
      <p:cxnSp>
        <p:nvCxnSpPr>
          <p:cNvPr id="6" name="Straight Connector 5">
            <a:extLst>
              <a:ext uri="{FF2B5EF4-FFF2-40B4-BE49-F238E27FC236}">
                <a16:creationId xmlns:a16="http://schemas.microsoft.com/office/drawing/2014/main" id="{7331F3EB-2A84-207F-6B44-1218FFD23AEC}"/>
              </a:ext>
            </a:extLst>
          </p:cNvPr>
          <p:cNvCxnSpPr>
            <a:cxnSpLocks/>
          </p:cNvCxnSpPr>
          <p:nvPr/>
        </p:nvCxnSpPr>
        <p:spPr>
          <a:xfrm flipV="1">
            <a:off x="138074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Content Placeholder 3">
            <a:extLst>
              <a:ext uri="{FF2B5EF4-FFF2-40B4-BE49-F238E27FC236}">
                <a16:creationId xmlns:a16="http://schemas.microsoft.com/office/drawing/2014/main" id="{383F3B17-3E1B-AC69-73A9-F59BBD1018B5}"/>
              </a:ext>
            </a:extLst>
          </p:cNvPr>
          <p:cNvSpPr>
            <a:spLocks noGrp="1"/>
          </p:cNvSpPr>
          <p:nvPr>
            <p:ph idx="1"/>
          </p:nvPr>
        </p:nvSpPr>
        <p:spPr>
          <a:xfrm>
            <a:off x="2514600" y="3840368"/>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8" name="Content Placeholder 3">
            <a:extLst>
              <a:ext uri="{FF2B5EF4-FFF2-40B4-BE49-F238E27FC236}">
                <a16:creationId xmlns:a16="http://schemas.microsoft.com/office/drawing/2014/main" id="{39947DEB-CA51-3F91-70D3-76DB1262F67C}"/>
              </a:ext>
            </a:extLst>
          </p:cNvPr>
          <p:cNvSpPr txBox="1">
            <a:spLocks/>
          </p:cNvSpPr>
          <p:nvPr/>
        </p:nvSpPr>
        <p:spPr>
          <a:xfrm>
            <a:off x="143103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9" name="TextBox 8">
            <a:extLst>
              <a:ext uri="{FF2B5EF4-FFF2-40B4-BE49-F238E27FC236}">
                <a16:creationId xmlns:a16="http://schemas.microsoft.com/office/drawing/2014/main" id="{7FA89449-FD8A-A95D-E77D-5317AE61AB3D}"/>
              </a:ext>
            </a:extLst>
          </p:cNvPr>
          <p:cNvSpPr txBox="1"/>
          <p:nvPr/>
        </p:nvSpPr>
        <p:spPr>
          <a:xfrm>
            <a:off x="14310360" y="13593930"/>
            <a:ext cx="18288000" cy="1815882"/>
          </a:xfrm>
          <a:prstGeom prst="rect">
            <a:avLst/>
          </a:prstGeom>
          <a:noFill/>
        </p:spPr>
        <p:txBody>
          <a:bodyPr wrap="square">
            <a:spAutoFit/>
          </a:bodyPr>
          <a:lstStyle/>
          <a:p>
            <a:r>
              <a:rPr lang="en-US" sz="2800" b="0">
                <a:solidFill>
                  <a:srgbClr val="0000FF"/>
                </a:solidFill>
                <a:effectLst/>
                <a:highlight>
                  <a:srgbClr val="FFFFFF"/>
                </a:highlight>
                <a:latin typeface="Roboto Mono" panose="00000009000000000000" pitchFamily="49" charset="0"/>
                <a:ea typeface="Roboto Mono" panose="00000009000000000000" pitchFamily="49" charset="0"/>
              </a:rPr>
              <a:t>template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class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&gt;</a:t>
            </a:r>
          </a:p>
          <a:p>
            <a:r>
              <a:rPr lang="en-US" sz="2800" b="0">
                <a:solidFill>
                  <a:srgbClr val="AF00DB"/>
                </a:solidFill>
                <a:effectLst/>
                <a:highlight>
                  <a:srgbClr val="FFFFFF"/>
                </a:highlight>
                <a:latin typeface="Roboto Mono" panose="00000009000000000000" pitchFamily="49" charset="0"/>
                <a:ea typeface="Roboto Mono" panose="00000009000000000000" pitchFamily="49" charset="0"/>
              </a:rPr>
              <a:t>using</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pinned_vector</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host_vector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endParaRPr lang="en-US" sz="28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mr</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stateless_resource_allocator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endParaRPr lang="en-US" sz="28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system</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cuda</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universal_host_pinned_memory_resource</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10" name="Content Placeholder 3">
            <a:extLst>
              <a:ext uri="{FF2B5EF4-FFF2-40B4-BE49-F238E27FC236}">
                <a16:creationId xmlns:a16="http://schemas.microsoft.com/office/drawing/2014/main" id="{4083005B-0C08-5264-6AAE-E3EE34D50374}"/>
              </a:ext>
            </a:extLst>
          </p:cNvPr>
          <p:cNvSpPr txBox="1">
            <a:spLocks/>
          </p:cNvSpPr>
          <p:nvPr/>
        </p:nvSpPr>
        <p:spPr>
          <a:xfrm>
            <a:off x="14310360" y="17511023"/>
            <a:ext cx="15872920" cy="287247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solidFill>
                  <a:schemeClr val="accent5"/>
                </a:solidFill>
              </a:rPr>
              <a:t>Type-safe</a:t>
            </a:r>
          </a:p>
          <a:p>
            <a:r>
              <a:rPr lang="en-US"/>
              <a:t>Less error-prone</a:t>
            </a:r>
          </a:p>
          <a:p>
            <a:r>
              <a:rPr lang="en-US">
                <a:solidFill>
                  <a:schemeClr val="accent5"/>
                </a:solidFill>
              </a:rPr>
              <a:t>Customizable</a:t>
            </a:r>
          </a:p>
          <a:p>
            <a:endParaRPr lang="en-US"/>
          </a:p>
          <a:p>
            <a:endParaRPr lang="en-US"/>
          </a:p>
        </p:txBody>
      </p:sp>
      <p:sp>
        <p:nvSpPr>
          <p:cNvPr id="11" name="TextBox 10">
            <a:extLst>
              <a:ext uri="{FF2B5EF4-FFF2-40B4-BE49-F238E27FC236}">
                <a16:creationId xmlns:a16="http://schemas.microsoft.com/office/drawing/2014/main" id="{2ABCFF92-7C7A-077A-65CA-263AB2C81D96}"/>
              </a:ext>
            </a:extLst>
          </p:cNvPr>
          <p:cNvSpPr txBox="1"/>
          <p:nvPr/>
        </p:nvSpPr>
        <p:spPr>
          <a:xfrm>
            <a:off x="7248525" y="9797141"/>
            <a:ext cx="22078950" cy="4832092"/>
          </a:xfrm>
          <a:prstGeom prst="rect">
            <a:avLst/>
          </a:prstGeom>
          <a:solidFill>
            <a:schemeClr val="tx1"/>
          </a:solidFill>
          <a:ln w="25400" cap="rnd">
            <a:solidFill>
              <a:schemeClr val="accent5"/>
            </a:solidFill>
          </a:ln>
          <a:effectLst>
            <a:outerShdw blurRad="635000" dist="38100" dir="2700000" algn="tl" rotWithShape="0">
              <a:prstClr val="black">
                <a:alpha val="40000"/>
              </a:prstClr>
            </a:outerShdw>
          </a:effectLst>
        </p:spPr>
        <p:txBody>
          <a:bodyPr wrap="square">
            <a:spAutoFit/>
          </a:bodyPr>
          <a:lstStyle/>
          <a:p>
            <a:r>
              <a:rPr lang="en-US" sz="2800" b="0">
                <a:solidFill>
                  <a:srgbClr val="3B3B3B"/>
                </a:solidFill>
                <a:effectLst/>
                <a:latin typeface="Roboto Mono" panose="00000009000000000000" pitchFamily="49" charset="0"/>
                <a:ea typeface="Roboto Mono" panose="00000009000000000000" pitchFamily="49" charset="0"/>
              </a:rPr>
              <a:t>  </a:t>
            </a:r>
          </a:p>
          <a:p>
            <a:r>
              <a:rPr lang="en-US" sz="2800">
                <a:solidFill>
                  <a:srgbClr val="3B3B3B"/>
                </a:solidFill>
                <a:latin typeface="Roboto Mono" panose="00000009000000000000" pitchFamily="49" charset="0"/>
                <a:ea typeface="Roboto Mono" panose="00000009000000000000" pitchFamily="49" charset="0"/>
              </a:rPr>
              <a:t> </a:t>
            </a:r>
            <a:r>
              <a:rPr lang="en-US" sz="2800">
                <a:solidFill>
                  <a:srgbClr val="008000"/>
                </a:solidFill>
                <a:latin typeface="Roboto Mono" panose="00000009000000000000" pitchFamily="49" charset="0"/>
                <a:ea typeface="Roboto Mono" panose="00000009000000000000" pitchFamily="49" charset="0"/>
              </a:rPr>
              <a:t> </a:t>
            </a:r>
            <a:r>
              <a:rPr lang="en-US" sz="2800" b="0">
                <a:solidFill>
                  <a:srgbClr val="008000"/>
                </a:solidFill>
                <a:effectLst/>
                <a:latin typeface="Roboto Mono" panose="00000009000000000000" pitchFamily="49" charset="0"/>
                <a:ea typeface="Roboto Mono" panose="00000009000000000000" pitchFamily="49" charset="0"/>
              </a:rPr>
              <a:t>// </a:t>
            </a:r>
            <a:r>
              <a:rPr lang="en-US" sz="2800">
                <a:solidFill>
                  <a:srgbClr val="008000"/>
                </a:solidFill>
                <a:latin typeface="Roboto Mono" panose="00000009000000000000" pitchFamily="49" charset="0"/>
                <a:ea typeface="Roboto Mono" panose="00000009000000000000" pitchFamily="49" charset="0"/>
              </a:rPr>
              <a:t>t</a:t>
            </a:r>
            <a:r>
              <a:rPr lang="en-US" sz="2800" b="0">
                <a:solidFill>
                  <a:srgbClr val="008000"/>
                </a:solidFill>
                <a:effectLst/>
                <a:latin typeface="Roboto Mono" panose="00000009000000000000" pitchFamily="49" charset="0"/>
                <a:ea typeface="Roboto Mono" panose="00000009000000000000" pitchFamily="49" charset="0"/>
              </a:rPr>
              <a:t>ype punning</a:t>
            </a:r>
            <a:endParaRPr lang="en-US" sz="2800">
              <a:solidFill>
                <a:srgbClr val="3B3B3B"/>
              </a:solidFill>
              <a:latin typeface="Roboto Mono" panose="00000009000000000000" pitchFamily="49" charset="0"/>
              <a:ea typeface="Roboto Mono" panose="00000009000000000000" pitchFamily="49" charset="0"/>
            </a:endParaRP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d_float</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795E26"/>
                </a:solidFill>
                <a:effectLst/>
                <a:latin typeface="Roboto Mono" panose="00000009000000000000" pitchFamily="49" charset="0"/>
                <a:ea typeface="Roboto Mono" panose="00000009000000000000" pitchFamily="49" charset="0"/>
              </a:rPr>
              <a:t>cudaMalloc</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0000"/>
                </a:solidFill>
                <a:effectLst/>
                <a:latin typeface="Roboto Mono" panose="00000009000000000000" pitchFamily="49" charset="0"/>
                <a:ea typeface="Roboto Mono" panose="00000009000000000000" pitchFamily="49" charset="0"/>
              </a:rPr>
              <a:t>&amp;</a:t>
            </a:r>
            <a:r>
              <a:rPr lang="en-US" sz="2800" b="0" err="1">
                <a:solidFill>
                  <a:srgbClr val="001080"/>
                </a:solidFill>
                <a:effectLst/>
                <a:latin typeface="Roboto Mono" panose="00000009000000000000" pitchFamily="49" charset="0"/>
                <a:ea typeface="Roboto Mono" panose="00000009000000000000" pitchFamily="49" charset="0"/>
              </a:rPr>
              <a:t>d_float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00FF"/>
                </a:solidFill>
                <a:effectLst/>
                <a:latin typeface="Roboto Mono" panose="00000009000000000000" pitchFamily="49" charset="0"/>
                <a:ea typeface="Roboto Mono" panose="00000009000000000000" pitchFamily="49" charset="0"/>
              </a:rPr>
              <a:t>sizeof</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a:t>
            </a:r>
          </a:p>
          <a:p>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val</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42</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795E26"/>
                </a:solidFill>
                <a:effectLst/>
                <a:latin typeface="Roboto Mono" panose="00000009000000000000" pitchFamily="49" charset="0"/>
                <a:ea typeface="Roboto Mono" panose="00000009000000000000" pitchFamily="49" charset="0"/>
              </a:rPr>
              <a:t>cudaMemcpy</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d_float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&amp;</a:t>
            </a:r>
            <a:r>
              <a:rPr lang="en-US" sz="2800" b="0" err="1">
                <a:solidFill>
                  <a:srgbClr val="001080"/>
                </a:solidFill>
                <a:effectLst/>
                <a:latin typeface="Roboto Mono" panose="00000009000000000000" pitchFamily="49" charset="0"/>
                <a:ea typeface="Roboto Mono" panose="00000009000000000000" pitchFamily="49" charset="0"/>
              </a:rPr>
              <a:t>val</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00FF"/>
                </a:solidFill>
                <a:effectLst/>
                <a:latin typeface="Roboto Mono" panose="00000009000000000000" pitchFamily="49" charset="0"/>
                <a:ea typeface="Roboto Mono" panose="00000009000000000000" pitchFamily="49" charset="0"/>
              </a:rPr>
              <a:t>sizeof</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3B3B3B"/>
                </a:solidFill>
                <a:effectLst/>
                <a:latin typeface="Roboto Mono" panose="00000009000000000000" pitchFamily="49" charset="0"/>
                <a:ea typeface="Roboto Mono" panose="00000009000000000000" pitchFamily="49" charset="0"/>
              </a:rPr>
              <a:t>cudaMemcpyHostToDevice</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8000"/>
                </a:solidFill>
                <a:effectLst/>
                <a:latin typeface="Roboto Mono" panose="00000009000000000000" pitchFamily="49" charset="0"/>
                <a:ea typeface="Roboto Mono" panose="00000009000000000000" pitchFamily="49" charset="0"/>
              </a:rPr>
              <a:t> // </a:t>
            </a:r>
            <a:r>
              <a:rPr lang="en-US" sz="2800" b="0" err="1">
                <a:solidFill>
                  <a:srgbClr val="008000"/>
                </a:solidFill>
                <a:effectLst/>
                <a:latin typeface="Roboto Mono" panose="00000009000000000000" pitchFamily="49" charset="0"/>
                <a:ea typeface="Roboto Mono" panose="00000009000000000000" pitchFamily="49" charset="0"/>
              </a:rPr>
              <a:t>d_float</a:t>
            </a:r>
            <a:r>
              <a:rPr lang="en-US" sz="2800" b="0">
                <a:solidFill>
                  <a:srgbClr val="008000"/>
                </a:solidFill>
                <a:effectLst/>
                <a:latin typeface="Roboto Mono" panose="00000009000000000000" pitchFamily="49" charset="0"/>
                <a:ea typeface="Roboto Mono" panose="00000009000000000000" pitchFamily="49" charset="0"/>
              </a:rPr>
              <a:t>[0] = 5.88545e-44</a:t>
            </a:r>
            <a:endParaRPr lang="en-US" sz="2800" b="0">
              <a:solidFill>
                <a:srgbClr val="3B3B3B"/>
              </a:solidFill>
              <a:effectLst/>
              <a:latin typeface="Roboto Mono" panose="00000009000000000000" pitchFamily="49" charset="0"/>
              <a:ea typeface="Roboto Mono" panose="00000009000000000000" pitchFamily="49" charset="0"/>
            </a:endParaRPr>
          </a:p>
          <a:p>
            <a:endParaRPr lang="en-US" sz="2800" b="0">
              <a:solidFill>
                <a:srgbClr val="3B3B3B"/>
              </a:solidFill>
              <a:effectLst/>
              <a:latin typeface="Roboto Mono" panose="00000009000000000000" pitchFamily="49" charset="0"/>
              <a:ea typeface="Roboto Mono" panose="00000009000000000000" pitchFamily="49" charset="0"/>
            </a:endParaRPr>
          </a:p>
          <a:p>
            <a:r>
              <a:rPr lang="en-US" sz="2800">
                <a:solidFill>
                  <a:srgbClr val="008000"/>
                </a:solidFill>
                <a:latin typeface="Roboto Mono" panose="00000009000000000000" pitchFamily="49" charset="0"/>
                <a:ea typeface="Roboto Mono" panose="00000009000000000000" pitchFamily="49" charset="0"/>
              </a:rPr>
              <a:t>  </a:t>
            </a:r>
            <a:r>
              <a:rPr lang="en-US" sz="2800" b="0">
                <a:solidFill>
                  <a:srgbClr val="008000"/>
                </a:solidFill>
                <a:effectLst/>
                <a:latin typeface="Roboto Mono" panose="00000009000000000000" pitchFamily="49" charset="0"/>
                <a:ea typeface="Roboto Mono" panose="00000009000000000000" pitchFamily="49" charset="0"/>
              </a:rPr>
              <a:t>// vs conversion</a:t>
            </a:r>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thrust</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3B3B3B"/>
                </a:solidFill>
                <a:effectLst/>
                <a:latin typeface="Roboto Mono" panose="00000009000000000000" pitchFamily="49" charset="0"/>
                <a:ea typeface="Roboto Mono" panose="00000009000000000000" pitchFamily="49" charset="0"/>
              </a:rPr>
              <a:t>device_vector</a:t>
            </a:r>
            <a:r>
              <a:rPr lang="en-US" sz="2800" b="0">
                <a:solidFill>
                  <a:srgbClr val="000000"/>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000000"/>
                </a:solidFill>
                <a:effectLst/>
                <a:latin typeface="Roboto Mono" panose="00000009000000000000" pitchFamily="49" charset="0"/>
                <a:ea typeface="Roboto Mono" panose="00000009000000000000" pitchFamily="49" charset="0"/>
              </a:rPr>
              <a:t>&gt;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795E26"/>
                </a:solidFill>
                <a:effectLst/>
                <a:latin typeface="Roboto Mono" panose="00000009000000000000" pitchFamily="49" charset="0"/>
                <a:ea typeface="Roboto Mono" panose="00000009000000000000" pitchFamily="49" charset="0"/>
              </a:rPr>
              <a:t>d_vec</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98658"/>
                </a:solidFill>
                <a:effectLst/>
                <a:latin typeface="Roboto Mono" panose="00000009000000000000" pitchFamily="49" charset="0"/>
                <a:ea typeface="Roboto Mono" panose="00000009000000000000" pitchFamily="49" charset="0"/>
              </a:rPr>
              <a:t>1</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42</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8000"/>
                </a:solidFill>
                <a:effectLst/>
                <a:latin typeface="Roboto Mono" panose="00000009000000000000" pitchFamily="49" charset="0"/>
                <a:ea typeface="Roboto Mono" panose="00000009000000000000" pitchFamily="49" charset="0"/>
              </a:rPr>
              <a:t>                        // </a:t>
            </a:r>
            <a:r>
              <a:rPr lang="en-US" sz="2800" b="0" err="1">
                <a:solidFill>
                  <a:srgbClr val="008000"/>
                </a:solidFill>
                <a:effectLst/>
                <a:latin typeface="Roboto Mono" panose="00000009000000000000" pitchFamily="49" charset="0"/>
                <a:ea typeface="Roboto Mono" panose="00000009000000000000" pitchFamily="49" charset="0"/>
              </a:rPr>
              <a:t>d_vec</a:t>
            </a:r>
            <a:r>
              <a:rPr lang="en-US" sz="2800" b="0">
                <a:solidFill>
                  <a:srgbClr val="008000"/>
                </a:solidFill>
                <a:effectLst/>
                <a:latin typeface="Roboto Mono" panose="00000009000000000000" pitchFamily="49" charset="0"/>
                <a:ea typeface="Roboto Mono" panose="00000009000000000000" pitchFamily="49" charset="0"/>
              </a:rPr>
              <a:t>[0]   = 42.0f</a:t>
            </a:r>
          </a:p>
          <a:p>
            <a:endParaRPr lang="en-US" sz="2800" b="0">
              <a:solidFill>
                <a:srgbClr val="3B3B3B"/>
              </a:solidFill>
              <a:effectLst/>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2551505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Memory Management</a:t>
            </a:r>
          </a:p>
        </p:txBody>
      </p:sp>
      <p:sp>
        <p:nvSpPr>
          <p:cNvPr id="2" name="Text Placeholder 1">
            <a:extLst>
              <a:ext uri="{FF2B5EF4-FFF2-40B4-BE49-F238E27FC236}">
                <a16:creationId xmlns:a16="http://schemas.microsoft.com/office/drawing/2014/main" id="{2D5F9B08-217E-3709-599C-9F719A075E86}"/>
              </a:ext>
            </a:extLst>
          </p:cNvPr>
          <p:cNvSpPr>
            <a:spLocks noGrp="1"/>
          </p:cNvSpPr>
          <p:nvPr>
            <p:ph type="body" sz="quarter" idx="10"/>
          </p:nvPr>
        </p:nvSpPr>
        <p:spPr>
          <a:xfrm>
            <a:off x="2514600" y="2487168"/>
            <a:ext cx="31546800" cy="1408176"/>
          </a:xfrm>
        </p:spPr>
        <p:txBody>
          <a:bodyPr/>
          <a:lstStyle/>
          <a:p>
            <a:r>
              <a:rPr lang="en-US"/>
              <a:t>Thrust containers</a:t>
            </a:r>
          </a:p>
        </p:txBody>
      </p:sp>
      <p:sp>
        <p:nvSpPr>
          <p:cNvPr id="3" name="TextBox 2">
            <a:extLst>
              <a:ext uri="{FF2B5EF4-FFF2-40B4-BE49-F238E27FC236}">
                <a16:creationId xmlns:a16="http://schemas.microsoft.com/office/drawing/2014/main" id="{6333D61E-6E60-55BA-D000-5A2C760FD143}"/>
              </a:ext>
            </a:extLst>
          </p:cNvPr>
          <p:cNvSpPr txBox="1"/>
          <p:nvPr/>
        </p:nvSpPr>
        <p:spPr>
          <a:xfrm>
            <a:off x="2514600" y="4614090"/>
            <a:ext cx="10523909" cy="15173385"/>
          </a:xfrm>
          <a:prstGeom prst="rect">
            <a:avLst/>
          </a:prstGeom>
          <a:noFill/>
        </p:spPr>
        <p:txBody>
          <a:bodyPr wrap="square">
            <a:spAutoFit/>
          </a:bodyPr>
          <a:lstStyle/>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8</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1024</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768</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endParaRPr lang="en-US" sz="20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make_random_float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make_random_float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make_random_float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endParaRPr lang="en-US" sz="20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cudaMemcpy</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000">
                <a:solidFill>
                  <a:srgbClr val="3B3B3B"/>
                </a:solidFill>
                <a:highlight>
                  <a:srgbClr val="FFFFFF"/>
                </a:highlight>
                <a:latin typeface="Roboto Mono" panose="00000009000000000000" pitchFamily="49" charset="0"/>
                <a:ea typeface="Roboto Mono" panose="00000009000000000000" pitchFamily="49" charset="0"/>
              </a:rPr>
              <a:t>                     </a:t>
            </a:r>
            <a:r>
              <a:rPr lang="en-US" sz="2000" b="0" err="1">
                <a:solidFill>
                  <a:srgbClr val="0070C1"/>
                </a:solidFill>
                <a:effectLst/>
                <a:highlight>
                  <a:srgbClr val="FFFFFF"/>
                </a:highlight>
                <a:latin typeface="Roboto Mono" panose="00000009000000000000" pitchFamily="49" charset="0"/>
                <a:ea typeface="Roboto Mono" panose="00000009000000000000" pitchFamily="49" charset="0"/>
              </a:rPr>
              <a:t>cudaMemcpyHostToDevice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cudaMemcpy</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endParaRPr lang="en-US" sz="2000">
              <a:solidFill>
                <a:srgbClr val="3B3B3B"/>
              </a:solidFill>
              <a:highlight>
                <a:srgbClr val="FFFFFF"/>
              </a:highlight>
              <a:latin typeface="Roboto Mono" panose="00000009000000000000" pitchFamily="49" charset="0"/>
              <a:ea typeface="Roboto Mono" panose="00000009000000000000" pitchFamily="49" charset="0"/>
            </a:endParaRPr>
          </a:p>
          <a:p>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70C1"/>
                </a:solidFill>
                <a:effectLst/>
                <a:highlight>
                  <a:srgbClr val="FFFFFF"/>
                </a:highlight>
                <a:latin typeface="Roboto Mono" panose="00000009000000000000" pitchFamily="49" charset="0"/>
                <a:ea typeface="Roboto Mono" panose="00000009000000000000" pitchFamily="49" charset="0"/>
              </a:rPr>
              <a:t>cudaMemcpyHostToDevice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cudaMemcpy</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000">
                <a:solidFill>
                  <a:srgbClr val="3B3B3B"/>
                </a:solidFill>
                <a:highlight>
                  <a:srgbClr val="FFFFFF"/>
                </a:highlight>
                <a:latin typeface="Roboto Mono" panose="00000009000000000000" pitchFamily="49" charset="0"/>
                <a:ea typeface="Roboto Mono" panose="00000009000000000000" pitchFamily="49" charset="0"/>
              </a:rPr>
              <a:t>                     </a:t>
            </a:r>
            <a:r>
              <a:rPr lang="en-US" sz="2000" b="0" err="1">
                <a:solidFill>
                  <a:srgbClr val="0070C1"/>
                </a:solidFill>
                <a:effectLst/>
                <a:highlight>
                  <a:srgbClr val="FFFFFF"/>
                </a:highlight>
                <a:latin typeface="Roboto Mono" panose="00000009000000000000" pitchFamily="49" charset="0"/>
                <a:ea typeface="Roboto Mono" panose="00000009000000000000" pitchFamily="49" charset="0"/>
              </a:rPr>
              <a:t>cudaMemcpyHostToDevice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000" b="0">
                <a:solidFill>
                  <a:srgbClr val="3B3B3B"/>
                </a:solidFill>
                <a:effectLst/>
                <a:highlight>
                  <a:srgbClr val="FFFFFF"/>
                </a:highlight>
                <a:latin typeface="Roboto Mono" panose="00000009000000000000" pitchFamily="49" charset="0"/>
                <a:ea typeface="Roboto Mono" panose="00000009000000000000" pitchFamily="49" charset="0"/>
              </a:rPr>
            </a:b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block_sizes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32</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64</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128</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256</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512</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1024</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out_gpu</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mean_gpu</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rstd_gpu</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000" b="0">
                <a:solidFill>
                  <a:srgbClr val="3B3B3B"/>
                </a:solidFill>
                <a:effectLst/>
                <a:highlight>
                  <a:srgbClr val="FFFFFF"/>
                </a:highlight>
                <a:latin typeface="Roboto Mono" panose="00000009000000000000" pitchFamily="49" charset="0"/>
                <a:ea typeface="Roboto Mono" panose="00000009000000000000" pitchFamily="49" charset="0"/>
              </a:rPr>
            </a:br>
            <a:r>
              <a:rPr lang="en-US" sz="2000" b="0">
                <a:solidFill>
                  <a:srgbClr val="008000"/>
                </a:solidFill>
                <a:effectLst/>
                <a:highlight>
                  <a:srgbClr val="FFFFFF"/>
                </a:highlight>
                <a:latin typeface="Roboto Mono" panose="00000009000000000000" pitchFamily="49" charset="0"/>
                <a:ea typeface="Roboto Mono" panose="00000009000000000000" pitchFamily="49" charset="0"/>
              </a:rPr>
              <a:t>/// ...</a:t>
            </a:r>
            <a:endParaRPr lang="en-US" sz="20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2000" b="0">
                <a:solidFill>
                  <a:srgbClr val="3B3B3B"/>
                </a:solidFill>
                <a:effectLst/>
                <a:highlight>
                  <a:srgbClr val="FFFFFF"/>
                </a:highlight>
                <a:latin typeface="Roboto Mono" panose="00000009000000000000" pitchFamily="49" charset="0"/>
                <a:ea typeface="Roboto Mono" panose="00000009000000000000" pitchFamily="49" charset="0"/>
              </a:rPr>
            </a:b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5" name="TextBox 4">
            <a:extLst>
              <a:ext uri="{FF2B5EF4-FFF2-40B4-BE49-F238E27FC236}">
                <a16:creationId xmlns:a16="http://schemas.microsoft.com/office/drawing/2014/main" id="{04CFC60C-6C35-4DAA-6446-A4B4CF034338}"/>
              </a:ext>
            </a:extLst>
          </p:cNvPr>
          <p:cNvSpPr txBox="1"/>
          <p:nvPr/>
        </p:nvSpPr>
        <p:spPr>
          <a:xfrm>
            <a:off x="14310360" y="4614090"/>
            <a:ext cx="17397730" cy="8710077"/>
          </a:xfrm>
          <a:prstGeom prst="rect">
            <a:avLst/>
          </a:prstGeom>
          <a:noFill/>
        </p:spPr>
        <p:txBody>
          <a:bodyPr wrap="square">
            <a:spAutoFit/>
          </a:bodyPr>
          <a:lstStyle/>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int B = 8;</a:t>
            </a:r>
          </a:p>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int T = 1024;</a:t>
            </a:r>
          </a:p>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int C = 768;</a:t>
            </a:r>
          </a:p>
          <a:p>
            <a:br>
              <a:rPr lang="en-US" sz="2800" b="0">
                <a:solidFill>
                  <a:schemeClr val="accent5"/>
                </a:solidFill>
                <a:effectLst/>
                <a:highlight>
                  <a:srgbClr val="FFFFFF"/>
                </a:highlight>
                <a:latin typeface="Roboto Mono" panose="00000009000000000000" pitchFamily="49" charset="0"/>
                <a:ea typeface="Roboto Mono" panose="00000009000000000000" pitchFamily="49" charset="0"/>
              </a:rPr>
            </a:b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host_vector</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&lt;float&gt; </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h_inp</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(B * T * C);</a:t>
            </a:r>
          </a:p>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host_vector</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&lt;float&gt; </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h_weight</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(C);</a:t>
            </a:r>
          </a:p>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host_vector</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&lt;float&gt; </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h_bias</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(C);</a:t>
            </a:r>
          </a:p>
          <a:p>
            <a:br>
              <a:rPr lang="en-US" sz="2800" b="0">
                <a:solidFill>
                  <a:schemeClr val="accent5"/>
                </a:solidFill>
                <a:effectLst/>
                <a:highlight>
                  <a:srgbClr val="FFFFFF"/>
                </a:highlight>
                <a:latin typeface="Roboto Mono" panose="00000009000000000000" pitchFamily="49" charset="0"/>
                <a:ea typeface="Roboto Mono" panose="00000009000000000000" pitchFamily="49" charset="0"/>
              </a:rPr>
            </a:b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default_random_engine</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 gen(42);</a:t>
            </a:r>
          </a:p>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uniform_real_distribution</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&lt;float&gt; dis(-1.0f, 1.0f);</a:t>
            </a:r>
          </a:p>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thrust::generate(</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h_inp.begin</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 </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h_inp.end</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 [&amp;] { return dis(gen); });</a:t>
            </a:r>
          </a:p>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thrust::generate(</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h_weight.begin</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 </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h_weight.end</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 [&amp;] { return dis(gen); });</a:t>
            </a:r>
          </a:p>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thrust::generate(</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h_bias.begin</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 </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h_bias.end</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 [&amp;] { return dis(gen); });</a:t>
            </a:r>
          </a:p>
          <a:p>
            <a:br>
              <a:rPr lang="en-US" sz="2800" b="0">
                <a:solidFill>
                  <a:schemeClr val="accent5"/>
                </a:solidFill>
                <a:effectLst/>
                <a:highlight>
                  <a:srgbClr val="FFFFFF"/>
                </a:highlight>
                <a:latin typeface="Roboto Mono" panose="00000009000000000000" pitchFamily="49" charset="0"/>
                <a:ea typeface="Roboto Mono" panose="00000009000000000000" pitchFamily="49" charset="0"/>
              </a:rPr>
            </a:b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&lt;float&gt; </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d_out</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(B * T * C);</a:t>
            </a:r>
          </a:p>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&lt;float&gt; </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d_mean</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(B * T);</a:t>
            </a:r>
          </a:p>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&lt;float&gt; </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d_rstd</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(B * T);</a:t>
            </a:r>
          </a:p>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&lt;float&gt; </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d_inp</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h_inp</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a:t>
            </a:r>
          </a:p>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&lt;float&gt; </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d_weight</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h_weight</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a:t>
            </a:r>
          </a:p>
          <a:p>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thrust::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&lt;float&gt; </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d_bias</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a:t>
            </a:r>
            <a:r>
              <a:rPr lang="en-US" sz="2800" b="0" err="1">
                <a:solidFill>
                  <a:schemeClr val="accent5"/>
                </a:solidFill>
                <a:effectLst/>
                <a:highlight>
                  <a:srgbClr val="FFFFFF"/>
                </a:highlight>
                <a:latin typeface="Roboto Mono" panose="00000009000000000000" pitchFamily="49" charset="0"/>
                <a:ea typeface="Roboto Mono" panose="00000009000000000000" pitchFamily="49" charset="0"/>
              </a:rPr>
              <a:t>h_bias</a:t>
            </a:r>
            <a:r>
              <a:rPr lang="en-US" sz="2800" b="0">
                <a:solidFill>
                  <a:schemeClr val="accent5"/>
                </a:solidFill>
                <a:effectLst/>
                <a:highlight>
                  <a:srgbClr val="FFFFFF"/>
                </a:highlight>
                <a:latin typeface="Roboto Mono" panose="00000009000000000000" pitchFamily="49" charset="0"/>
                <a:ea typeface="Roboto Mono" panose="00000009000000000000" pitchFamily="49" charset="0"/>
              </a:rPr>
              <a:t>);</a:t>
            </a:r>
          </a:p>
        </p:txBody>
      </p:sp>
      <p:cxnSp>
        <p:nvCxnSpPr>
          <p:cNvPr id="6" name="Straight Connector 5">
            <a:extLst>
              <a:ext uri="{FF2B5EF4-FFF2-40B4-BE49-F238E27FC236}">
                <a16:creationId xmlns:a16="http://schemas.microsoft.com/office/drawing/2014/main" id="{7331F3EB-2A84-207F-6B44-1218FFD23AEC}"/>
              </a:ext>
            </a:extLst>
          </p:cNvPr>
          <p:cNvCxnSpPr>
            <a:cxnSpLocks/>
          </p:cNvCxnSpPr>
          <p:nvPr/>
        </p:nvCxnSpPr>
        <p:spPr>
          <a:xfrm flipV="1">
            <a:off x="138074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Content Placeholder 3">
            <a:extLst>
              <a:ext uri="{FF2B5EF4-FFF2-40B4-BE49-F238E27FC236}">
                <a16:creationId xmlns:a16="http://schemas.microsoft.com/office/drawing/2014/main" id="{383F3B17-3E1B-AC69-73A9-F59BBD1018B5}"/>
              </a:ext>
            </a:extLst>
          </p:cNvPr>
          <p:cNvSpPr>
            <a:spLocks noGrp="1"/>
          </p:cNvSpPr>
          <p:nvPr>
            <p:ph idx="1"/>
          </p:nvPr>
        </p:nvSpPr>
        <p:spPr>
          <a:xfrm>
            <a:off x="2514600" y="3840368"/>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8" name="Content Placeholder 3">
            <a:extLst>
              <a:ext uri="{FF2B5EF4-FFF2-40B4-BE49-F238E27FC236}">
                <a16:creationId xmlns:a16="http://schemas.microsoft.com/office/drawing/2014/main" id="{39947DEB-CA51-3F91-70D3-76DB1262F67C}"/>
              </a:ext>
            </a:extLst>
          </p:cNvPr>
          <p:cNvSpPr txBox="1">
            <a:spLocks/>
          </p:cNvSpPr>
          <p:nvPr/>
        </p:nvSpPr>
        <p:spPr>
          <a:xfrm>
            <a:off x="143103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9" name="TextBox 8">
            <a:extLst>
              <a:ext uri="{FF2B5EF4-FFF2-40B4-BE49-F238E27FC236}">
                <a16:creationId xmlns:a16="http://schemas.microsoft.com/office/drawing/2014/main" id="{7FA89449-FD8A-A95D-E77D-5317AE61AB3D}"/>
              </a:ext>
            </a:extLst>
          </p:cNvPr>
          <p:cNvSpPr txBox="1"/>
          <p:nvPr/>
        </p:nvSpPr>
        <p:spPr>
          <a:xfrm>
            <a:off x="14310360" y="13593930"/>
            <a:ext cx="18288000" cy="1815882"/>
          </a:xfrm>
          <a:prstGeom prst="rect">
            <a:avLst/>
          </a:prstGeom>
          <a:noFill/>
        </p:spPr>
        <p:txBody>
          <a:bodyPr wrap="square">
            <a:spAutoFit/>
          </a:bodyPr>
          <a:lstStyle/>
          <a:p>
            <a:r>
              <a:rPr lang="en-US" sz="2800" b="0">
                <a:solidFill>
                  <a:srgbClr val="0000FF"/>
                </a:solidFill>
                <a:effectLst/>
                <a:highlight>
                  <a:srgbClr val="FFFFFF"/>
                </a:highlight>
                <a:latin typeface="Roboto Mono" panose="00000009000000000000" pitchFamily="49" charset="0"/>
                <a:ea typeface="Roboto Mono" panose="00000009000000000000" pitchFamily="49" charset="0"/>
              </a:rPr>
              <a:t>template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class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&gt;</a:t>
            </a:r>
          </a:p>
          <a:p>
            <a:r>
              <a:rPr lang="en-US" sz="2800" b="0">
                <a:solidFill>
                  <a:srgbClr val="AF00DB"/>
                </a:solidFill>
                <a:effectLst/>
                <a:highlight>
                  <a:srgbClr val="FFFFFF"/>
                </a:highlight>
                <a:latin typeface="Roboto Mono" panose="00000009000000000000" pitchFamily="49" charset="0"/>
                <a:ea typeface="Roboto Mono" panose="00000009000000000000" pitchFamily="49" charset="0"/>
              </a:rPr>
              <a:t>using</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pinned_vector</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host_vector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endParaRPr lang="en-US" sz="28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mr</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stateless_resource_allocator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endParaRPr lang="en-US" sz="28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system</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cuda</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universal_host_pinned_memory_resource</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10" name="Content Placeholder 3">
            <a:extLst>
              <a:ext uri="{FF2B5EF4-FFF2-40B4-BE49-F238E27FC236}">
                <a16:creationId xmlns:a16="http://schemas.microsoft.com/office/drawing/2014/main" id="{4083005B-0C08-5264-6AAE-E3EE34D50374}"/>
              </a:ext>
            </a:extLst>
          </p:cNvPr>
          <p:cNvSpPr txBox="1">
            <a:spLocks/>
          </p:cNvSpPr>
          <p:nvPr/>
        </p:nvSpPr>
        <p:spPr>
          <a:xfrm>
            <a:off x="14310360" y="17511023"/>
            <a:ext cx="15872920" cy="287247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solidFill>
                  <a:schemeClr val="accent5"/>
                </a:solidFill>
              </a:rPr>
              <a:t>Type-safe</a:t>
            </a:r>
          </a:p>
          <a:p>
            <a:r>
              <a:rPr lang="en-US">
                <a:solidFill>
                  <a:schemeClr val="accent5"/>
                </a:solidFill>
              </a:rPr>
              <a:t>Less error-prone</a:t>
            </a:r>
          </a:p>
          <a:p>
            <a:r>
              <a:rPr lang="en-US"/>
              <a:t>Customizable</a:t>
            </a:r>
          </a:p>
          <a:p>
            <a:endParaRPr lang="en-US"/>
          </a:p>
          <a:p>
            <a:endParaRPr lang="en-US"/>
          </a:p>
        </p:txBody>
      </p:sp>
    </p:spTree>
    <p:extLst>
      <p:ext uri="{BB962C8B-B14F-4D97-AF65-F5344CB8AC3E}">
        <p14:creationId xmlns:p14="http://schemas.microsoft.com/office/powerpoint/2010/main" val="2904400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Algorithms</a:t>
            </a:r>
          </a:p>
        </p:txBody>
      </p:sp>
      <p:cxnSp>
        <p:nvCxnSpPr>
          <p:cNvPr id="6" name="Straight Connector 5">
            <a:extLst>
              <a:ext uri="{FF2B5EF4-FFF2-40B4-BE49-F238E27FC236}">
                <a16:creationId xmlns:a16="http://schemas.microsoft.com/office/drawing/2014/main" id="{7331F3EB-2A84-207F-6B44-1218FFD23AEC}"/>
              </a:ext>
            </a:extLst>
          </p:cNvPr>
          <p:cNvCxnSpPr>
            <a:cxnSpLocks/>
          </p:cNvCxnSpPr>
          <p:nvPr/>
        </p:nvCxnSpPr>
        <p:spPr>
          <a:xfrm flipV="1">
            <a:off x="138074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Content Placeholder 3">
            <a:extLst>
              <a:ext uri="{FF2B5EF4-FFF2-40B4-BE49-F238E27FC236}">
                <a16:creationId xmlns:a16="http://schemas.microsoft.com/office/drawing/2014/main" id="{383F3B17-3E1B-AC69-73A9-F59BBD1018B5}"/>
              </a:ext>
            </a:extLst>
          </p:cNvPr>
          <p:cNvSpPr>
            <a:spLocks noGrp="1"/>
          </p:cNvSpPr>
          <p:nvPr>
            <p:ph idx="1"/>
          </p:nvPr>
        </p:nvSpPr>
        <p:spPr>
          <a:xfrm>
            <a:off x="2514600" y="3840368"/>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8" name="Content Placeholder 3">
            <a:extLst>
              <a:ext uri="{FF2B5EF4-FFF2-40B4-BE49-F238E27FC236}">
                <a16:creationId xmlns:a16="http://schemas.microsoft.com/office/drawing/2014/main" id="{39947DEB-CA51-3F91-70D3-76DB1262F67C}"/>
              </a:ext>
            </a:extLst>
          </p:cNvPr>
          <p:cNvSpPr txBox="1">
            <a:spLocks/>
          </p:cNvSpPr>
          <p:nvPr/>
        </p:nvSpPr>
        <p:spPr>
          <a:xfrm>
            <a:off x="143103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10" name="Content Placeholder 3">
            <a:extLst>
              <a:ext uri="{FF2B5EF4-FFF2-40B4-BE49-F238E27FC236}">
                <a16:creationId xmlns:a16="http://schemas.microsoft.com/office/drawing/2014/main" id="{4083005B-0C08-5264-6AAE-E3EE34D50374}"/>
              </a:ext>
            </a:extLst>
          </p:cNvPr>
          <p:cNvSpPr txBox="1">
            <a:spLocks/>
          </p:cNvSpPr>
          <p:nvPr/>
        </p:nvSpPr>
        <p:spPr>
          <a:xfrm>
            <a:off x="14310360" y="17511023"/>
            <a:ext cx="15872920" cy="207237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Type-safe</a:t>
            </a:r>
          </a:p>
          <a:p>
            <a:r>
              <a:rPr lang="en-US"/>
              <a:t>Less error-prone</a:t>
            </a:r>
          </a:p>
        </p:txBody>
      </p:sp>
      <p:sp>
        <p:nvSpPr>
          <p:cNvPr id="13" name="TextBox 12">
            <a:extLst>
              <a:ext uri="{FF2B5EF4-FFF2-40B4-BE49-F238E27FC236}">
                <a16:creationId xmlns:a16="http://schemas.microsoft.com/office/drawing/2014/main" id="{635F4D05-A3E7-1031-09C9-2BC3121EA8FF}"/>
              </a:ext>
            </a:extLst>
          </p:cNvPr>
          <p:cNvSpPr txBox="1"/>
          <p:nvPr/>
        </p:nvSpPr>
        <p:spPr>
          <a:xfrm>
            <a:off x="2514600" y="4638293"/>
            <a:ext cx="10991849" cy="2554545"/>
          </a:xfrm>
          <a:prstGeom prst="rect">
            <a:avLst/>
          </a:prstGeom>
          <a:noFill/>
        </p:spPr>
        <p:txBody>
          <a:bodyPr wrap="square">
            <a:spAutoFit/>
          </a:bodyPr>
          <a:lstStyle/>
          <a:p>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FF0000"/>
                </a:solidFill>
                <a:effectLst/>
                <a:highlight>
                  <a:srgbClr val="FFFFFF"/>
                </a:highlight>
                <a:latin typeface="Roboto Mono" panose="00000009000000000000" pitchFamily="49" charset="0"/>
                <a:ea typeface="Roboto Mono" panose="00000009000000000000" pitchFamily="49" charset="0"/>
              </a:rPr>
              <a:t>dloss_mean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a:p>
            <a:endParaRPr lang="en-US" sz="32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32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err="1">
                <a:solidFill>
                  <a:srgbClr val="795E26"/>
                </a:solidFill>
                <a:effectLst/>
                <a:highlight>
                  <a:srgbClr val="FFFFFF"/>
                </a:highlight>
                <a:latin typeface="Roboto Mono" panose="00000009000000000000" pitchFamily="49" charset="0"/>
                <a:ea typeface="Roboto Mono" panose="00000009000000000000" pitchFamily="49" charset="0"/>
              </a:rPr>
              <a:t>cudaMemset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err="1">
                <a:solidFill>
                  <a:srgbClr val="001080"/>
                </a:solidFill>
                <a:effectLst/>
                <a:highlight>
                  <a:srgbClr val="FFFFFF"/>
                </a:highlight>
                <a:latin typeface="Roboto Mono" panose="00000009000000000000" pitchFamily="49" charset="0"/>
                <a:ea typeface="Roboto Mono" panose="00000009000000000000" pitchFamily="49" charset="0"/>
              </a:rPr>
              <a:t>grads_acts</a:t>
            </a:r>
            <a:r>
              <a:rPr lang="en-US" sz="32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err="1">
                <a:solidFill>
                  <a:srgbClr val="001080"/>
                </a:solidFill>
                <a:effectLst/>
                <a:highlight>
                  <a:srgbClr val="FFFFFF"/>
                </a:highlight>
                <a:latin typeface="Roboto Mono" panose="00000009000000000000" pitchFamily="49" charset="0"/>
                <a:ea typeface="Roboto Mono" panose="00000009000000000000" pitchFamily="49" charset="0"/>
              </a:rPr>
              <a:t>losses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a:solidFill>
                  <a:srgbClr val="3B3B3B"/>
                </a:solidFill>
                <a:highlight>
                  <a:srgbClr val="FFFFFF"/>
                </a:highlight>
                <a:latin typeface="Roboto Mono" panose="00000009000000000000" pitchFamily="49" charset="0"/>
                <a:ea typeface="Roboto Mono" panose="00000009000000000000" pitchFamily="49" charset="0"/>
              </a:rPr>
              <a:t>                     </a:t>
            </a:r>
            <a:r>
              <a:rPr lang="en-US" sz="3200" b="0" err="1">
                <a:solidFill>
                  <a:srgbClr val="FF0000"/>
                </a:solidFill>
                <a:effectLst/>
                <a:highlight>
                  <a:srgbClr val="FFFFFF"/>
                </a:highlight>
                <a:latin typeface="Roboto Mono" panose="00000009000000000000" pitchFamily="49" charset="0"/>
                <a:ea typeface="Roboto Mono" panose="00000009000000000000" pitchFamily="49" charset="0"/>
              </a:rPr>
              <a:t>dloss_mean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a:solidFill>
                  <a:srgbClr val="3B3B3B"/>
                </a:solidFill>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14" name="TextBox 13">
            <a:extLst>
              <a:ext uri="{FF2B5EF4-FFF2-40B4-BE49-F238E27FC236}">
                <a16:creationId xmlns:a16="http://schemas.microsoft.com/office/drawing/2014/main" id="{77C6060C-390B-958B-9589-DDB8545D4E77}"/>
              </a:ext>
            </a:extLst>
          </p:cNvPr>
          <p:cNvSpPr txBox="1"/>
          <p:nvPr/>
        </p:nvSpPr>
        <p:spPr>
          <a:xfrm>
            <a:off x="14310361" y="4638293"/>
            <a:ext cx="19312890" cy="1754326"/>
          </a:xfrm>
          <a:prstGeom prst="rect">
            <a:avLst/>
          </a:prstGeom>
          <a:noFill/>
        </p:spPr>
        <p:txBody>
          <a:bodyPr wrap="square">
            <a:spAutoFit/>
          </a:bodyPr>
          <a:lstStyle/>
          <a:p>
            <a:r>
              <a:rPr lang="en-US" sz="36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600" b="0" err="1">
                <a:solidFill>
                  <a:schemeClr val="tx2"/>
                </a:solidFill>
                <a:effectLst/>
                <a:highlight>
                  <a:srgbClr val="FFFFFF"/>
                </a:highlight>
                <a:latin typeface="Roboto Mono" panose="00000009000000000000" pitchFamily="49" charset="0"/>
                <a:ea typeface="Roboto Mono" panose="00000009000000000000" pitchFamily="49" charset="0"/>
              </a:rPr>
              <a:t>dloss_mean</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6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6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6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6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36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6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a:t>
            </a:r>
          </a:p>
          <a:p>
            <a:endParaRPr lang="en-US" sz="3600" b="0">
              <a:solidFill>
                <a:srgbClr val="267F99"/>
              </a:solidFill>
              <a:effectLst/>
              <a:highlight>
                <a:srgbClr val="FFFFFF"/>
              </a:highlight>
              <a:latin typeface="Roboto Mono" panose="00000009000000000000" pitchFamily="49" charset="0"/>
              <a:ea typeface="Roboto Mono" panose="00000009000000000000" pitchFamily="49" charset="0"/>
            </a:endParaRPr>
          </a:p>
          <a:p>
            <a:r>
              <a:rPr lang="en-US" sz="36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600" b="0" err="1">
                <a:solidFill>
                  <a:srgbClr val="795E26"/>
                </a:solidFill>
                <a:effectLst/>
                <a:highlight>
                  <a:srgbClr val="FFFFFF"/>
                </a:highlight>
                <a:latin typeface="Roboto Mono" panose="00000009000000000000" pitchFamily="49" charset="0"/>
                <a:ea typeface="Roboto Mono" panose="00000009000000000000" pitchFamily="49" charset="0"/>
              </a:rPr>
              <a:t>fill_n</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6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::device, </a:t>
            </a:r>
            <a:r>
              <a:rPr lang="en-US" sz="3600" b="0" err="1">
                <a:solidFill>
                  <a:srgbClr val="001080"/>
                </a:solidFill>
                <a:effectLst/>
                <a:highlight>
                  <a:srgbClr val="FFFFFF"/>
                </a:highlight>
                <a:latin typeface="Roboto Mono" panose="00000009000000000000" pitchFamily="49" charset="0"/>
                <a:ea typeface="Roboto Mono" panose="00000009000000000000" pitchFamily="49" charset="0"/>
              </a:rPr>
              <a:t>grad_acts</a:t>
            </a:r>
            <a:r>
              <a:rPr lang="en-US" sz="36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3600" b="0" err="1">
                <a:solidFill>
                  <a:srgbClr val="001080"/>
                </a:solidFill>
                <a:effectLst/>
                <a:highlight>
                  <a:srgbClr val="FFFFFF"/>
                </a:highlight>
                <a:latin typeface="Roboto Mono" panose="00000009000000000000" pitchFamily="49" charset="0"/>
                <a:ea typeface="Roboto Mono" panose="00000009000000000000" pitchFamily="49" charset="0"/>
              </a:rPr>
              <a:t>losses</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B </a:t>
            </a:r>
            <a:r>
              <a:rPr lang="en-US" sz="36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T, </a:t>
            </a:r>
            <a:r>
              <a:rPr lang="en-US" sz="3600" b="0" err="1">
                <a:solidFill>
                  <a:schemeClr val="tx2"/>
                </a:solidFill>
                <a:effectLst/>
                <a:highlight>
                  <a:srgbClr val="FFFFFF"/>
                </a:highlight>
                <a:latin typeface="Roboto Mono" panose="00000009000000000000" pitchFamily="49" charset="0"/>
                <a:ea typeface="Roboto Mono" panose="00000009000000000000" pitchFamily="49" charset="0"/>
              </a:rPr>
              <a:t>dloss_mean</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15" name="Content Placeholder 3">
            <a:extLst>
              <a:ext uri="{FF2B5EF4-FFF2-40B4-BE49-F238E27FC236}">
                <a16:creationId xmlns:a16="http://schemas.microsoft.com/office/drawing/2014/main" id="{9ADAD3D7-57BC-7CD2-F14E-550594D0B17B}"/>
              </a:ext>
            </a:extLst>
          </p:cNvPr>
          <p:cNvSpPr txBox="1">
            <a:spLocks/>
          </p:cNvSpPr>
          <p:nvPr/>
        </p:nvSpPr>
        <p:spPr>
          <a:xfrm>
            <a:off x="2514600" y="17511022"/>
            <a:ext cx="10523912" cy="207237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C API operates on bytes</a:t>
            </a:r>
          </a:p>
          <a:p>
            <a:r>
              <a:rPr lang="en-US"/>
              <a:t>Bug is hard to detect</a:t>
            </a:r>
          </a:p>
          <a:p>
            <a:endParaRPr lang="en-US"/>
          </a:p>
          <a:p>
            <a:endParaRPr lang="en-US"/>
          </a:p>
        </p:txBody>
      </p:sp>
    </p:spTree>
    <p:extLst>
      <p:ext uri="{BB962C8B-B14F-4D97-AF65-F5344CB8AC3E}">
        <p14:creationId xmlns:p14="http://schemas.microsoft.com/office/powerpoint/2010/main" val="2113690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Algorithms</a:t>
            </a:r>
          </a:p>
        </p:txBody>
      </p:sp>
      <p:cxnSp>
        <p:nvCxnSpPr>
          <p:cNvPr id="6" name="Straight Connector 5">
            <a:extLst>
              <a:ext uri="{FF2B5EF4-FFF2-40B4-BE49-F238E27FC236}">
                <a16:creationId xmlns:a16="http://schemas.microsoft.com/office/drawing/2014/main" id="{7331F3EB-2A84-207F-6B44-1218FFD23AEC}"/>
              </a:ext>
            </a:extLst>
          </p:cNvPr>
          <p:cNvCxnSpPr>
            <a:cxnSpLocks/>
          </p:cNvCxnSpPr>
          <p:nvPr/>
        </p:nvCxnSpPr>
        <p:spPr>
          <a:xfrm flipV="1">
            <a:off x="138074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Content Placeholder 3">
            <a:extLst>
              <a:ext uri="{FF2B5EF4-FFF2-40B4-BE49-F238E27FC236}">
                <a16:creationId xmlns:a16="http://schemas.microsoft.com/office/drawing/2014/main" id="{383F3B17-3E1B-AC69-73A9-F59BBD1018B5}"/>
              </a:ext>
            </a:extLst>
          </p:cNvPr>
          <p:cNvSpPr>
            <a:spLocks noGrp="1"/>
          </p:cNvSpPr>
          <p:nvPr>
            <p:ph idx="1"/>
          </p:nvPr>
        </p:nvSpPr>
        <p:spPr>
          <a:xfrm>
            <a:off x="2514600" y="3840368"/>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8" name="Content Placeholder 3">
            <a:extLst>
              <a:ext uri="{FF2B5EF4-FFF2-40B4-BE49-F238E27FC236}">
                <a16:creationId xmlns:a16="http://schemas.microsoft.com/office/drawing/2014/main" id="{39947DEB-CA51-3F91-70D3-76DB1262F67C}"/>
              </a:ext>
            </a:extLst>
          </p:cNvPr>
          <p:cNvSpPr txBox="1">
            <a:spLocks/>
          </p:cNvSpPr>
          <p:nvPr/>
        </p:nvSpPr>
        <p:spPr>
          <a:xfrm>
            <a:off x="143103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10" name="Content Placeholder 3">
            <a:extLst>
              <a:ext uri="{FF2B5EF4-FFF2-40B4-BE49-F238E27FC236}">
                <a16:creationId xmlns:a16="http://schemas.microsoft.com/office/drawing/2014/main" id="{4083005B-0C08-5264-6AAE-E3EE34D50374}"/>
              </a:ext>
            </a:extLst>
          </p:cNvPr>
          <p:cNvSpPr txBox="1">
            <a:spLocks/>
          </p:cNvSpPr>
          <p:nvPr/>
        </p:nvSpPr>
        <p:spPr>
          <a:xfrm>
            <a:off x="14310360" y="17511023"/>
            <a:ext cx="15872920" cy="207237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solidFill>
                  <a:schemeClr val="accent5"/>
                </a:solidFill>
              </a:rPr>
              <a:t>Type-safe</a:t>
            </a:r>
          </a:p>
          <a:p>
            <a:r>
              <a:rPr lang="en-US">
                <a:solidFill>
                  <a:schemeClr val="accent5"/>
                </a:solidFill>
              </a:rPr>
              <a:t>Less error-prone</a:t>
            </a:r>
          </a:p>
        </p:txBody>
      </p:sp>
      <p:sp>
        <p:nvSpPr>
          <p:cNvPr id="13" name="TextBox 12">
            <a:extLst>
              <a:ext uri="{FF2B5EF4-FFF2-40B4-BE49-F238E27FC236}">
                <a16:creationId xmlns:a16="http://schemas.microsoft.com/office/drawing/2014/main" id="{635F4D05-A3E7-1031-09C9-2BC3121EA8FF}"/>
              </a:ext>
            </a:extLst>
          </p:cNvPr>
          <p:cNvSpPr txBox="1"/>
          <p:nvPr/>
        </p:nvSpPr>
        <p:spPr>
          <a:xfrm>
            <a:off x="2514600" y="4638293"/>
            <a:ext cx="10991849" cy="2554545"/>
          </a:xfrm>
          <a:prstGeom prst="rect">
            <a:avLst/>
          </a:prstGeom>
          <a:noFill/>
        </p:spPr>
        <p:txBody>
          <a:bodyPr wrap="square">
            <a:spAutoFit/>
          </a:bodyPr>
          <a:lstStyle/>
          <a:p>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001080"/>
                </a:solidFill>
                <a:effectLst/>
                <a:highlight>
                  <a:srgbClr val="FFFFFF"/>
                </a:highlight>
                <a:latin typeface="Roboto Mono" panose="00000009000000000000" pitchFamily="49" charset="0"/>
                <a:ea typeface="Roboto Mono" panose="00000009000000000000" pitchFamily="49" charset="0"/>
              </a:rPr>
              <a:t>dloss_mean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a:p>
            <a:endParaRPr lang="en-US" sz="32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32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err="1">
                <a:solidFill>
                  <a:srgbClr val="795E26"/>
                </a:solidFill>
                <a:effectLst/>
                <a:highlight>
                  <a:srgbClr val="FFFFFF"/>
                </a:highlight>
                <a:latin typeface="Roboto Mono" panose="00000009000000000000" pitchFamily="49" charset="0"/>
                <a:ea typeface="Roboto Mono" panose="00000009000000000000" pitchFamily="49" charset="0"/>
              </a:rPr>
              <a:t>cudaMemset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err="1">
                <a:solidFill>
                  <a:srgbClr val="001080"/>
                </a:solidFill>
                <a:effectLst/>
                <a:highlight>
                  <a:srgbClr val="FFFFFF"/>
                </a:highlight>
                <a:latin typeface="Roboto Mono" panose="00000009000000000000" pitchFamily="49" charset="0"/>
                <a:ea typeface="Roboto Mono" panose="00000009000000000000" pitchFamily="49" charset="0"/>
              </a:rPr>
              <a:t>grads_acts</a:t>
            </a:r>
            <a:r>
              <a:rPr lang="en-US" sz="32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err="1">
                <a:solidFill>
                  <a:srgbClr val="001080"/>
                </a:solidFill>
                <a:effectLst/>
                <a:highlight>
                  <a:srgbClr val="FFFFFF"/>
                </a:highlight>
                <a:latin typeface="Roboto Mono" panose="00000009000000000000" pitchFamily="49" charset="0"/>
                <a:ea typeface="Roboto Mono" panose="00000009000000000000" pitchFamily="49" charset="0"/>
              </a:rPr>
              <a:t>losses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a:solidFill>
                  <a:srgbClr val="3B3B3B"/>
                </a:solidFill>
                <a:highlight>
                  <a:srgbClr val="FFFFFF"/>
                </a:highlight>
                <a:latin typeface="Roboto Mono" panose="00000009000000000000" pitchFamily="49" charset="0"/>
                <a:ea typeface="Roboto Mono" panose="00000009000000000000" pitchFamily="49" charset="0"/>
              </a:rPr>
              <a:t>                     </a:t>
            </a:r>
            <a:r>
              <a:rPr lang="en-US" sz="3200" b="0" err="1">
                <a:solidFill>
                  <a:srgbClr val="001080"/>
                </a:solidFill>
                <a:effectLst/>
                <a:highlight>
                  <a:srgbClr val="FFFFFF"/>
                </a:highlight>
                <a:latin typeface="Roboto Mono" panose="00000009000000000000" pitchFamily="49" charset="0"/>
                <a:ea typeface="Roboto Mono" panose="00000009000000000000" pitchFamily="49" charset="0"/>
              </a:rPr>
              <a:t>dloss_mean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a:solidFill>
                  <a:srgbClr val="3B3B3B"/>
                </a:solidFill>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14" name="TextBox 13">
            <a:extLst>
              <a:ext uri="{FF2B5EF4-FFF2-40B4-BE49-F238E27FC236}">
                <a16:creationId xmlns:a16="http://schemas.microsoft.com/office/drawing/2014/main" id="{77C6060C-390B-958B-9589-DDB8545D4E77}"/>
              </a:ext>
            </a:extLst>
          </p:cNvPr>
          <p:cNvSpPr txBox="1"/>
          <p:nvPr/>
        </p:nvSpPr>
        <p:spPr>
          <a:xfrm>
            <a:off x="14310361" y="4638293"/>
            <a:ext cx="19312890" cy="1754326"/>
          </a:xfrm>
          <a:prstGeom prst="rect">
            <a:avLst/>
          </a:prstGeom>
          <a:noFill/>
        </p:spPr>
        <p:txBody>
          <a:bodyPr wrap="square">
            <a:spAutoFit/>
          </a:bodyPr>
          <a:lstStyle/>
          <a:p>
            <a:r>
              <a:rPr lang="en-US" sz="36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600" b="0" err="1">
                <a:solidFill>
                  <a:srgbClr val="001080"/>
                </a:solidFill>
                <a:effectLst/>
                <a:highlight>
                  <a:srgbClr val="FFFFFF"/>
                </a:highlight>
                <a:latin typeface="Roboto Mono" panose="00000009000000000000" pitchFamily="49" charset="0"/>
                <a:ea typeface="Roboto Mono" panose="00000009000000000000" pitchFamily="49" charset="0"/>
              </a:rPr>
              <a:t>dloss_mean</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6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6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6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6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36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6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a:t>
            </a:r>
          </a:p>
          <a:p>
            <a:endParaRPr lang="en-US" sz="3600" b="0">
              <a:solidFill>
                <a:srgbClr val="267F99"/>
              </a:solidFill>
              <a:effectLst/>
              <a:highlight>
                <a:srgbClr val="FFFFFF"/>
              </a:highlight>
              <a:latin typeface="Roboto Mono" panose="00000009000000000000" pitchFamily="49" charset="0"/>
              <a:ea typeface="Roboto Mono" panose="00000009000000000000" pitchFamily="49" charset="0"/>
            </a:endParaRPr>
          </a:p>
          <a:p>
            <a:r>
              <a:rPr lang="en-US" sz="36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600" b="0" err="1">
                <a:solidFill>
                  <a:srgbClr val="795E26"/>
                </a:solidFill>
                <a:effectLst/>
                <a:highlight>
                  <a:srgbClr val="FFFFFF"/>
                </a:highlight>
                <a:latin typeface="Roboto Mono" panose="00000009000000000000" pitchFamily="49" charset="0"/>
                <a:ea typeface="Roboto Mono" panose="00000009000000000000" pitchFamily="49" charset="0"/>
              </a:rPr>
              <a:t>fill_n</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6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::device, </a:t>
            </a:r>
            <a:r>
              <a:rPr lang="en-US" sz="3600" b="0" err="1">
                <a:solidFill>
                  <a:srgbClr val="001080"/>
                </a:solidFill>
                <a:effectLst/>
                <a:highlight>
                  <a:srgbClr val="FFFFFF"/>
                </a:highlight>
                <a:latin typeface="Roboto Mono" panose="00000009000000000000" pitchFamily="49" charset="0"/>
                <a:ea typeface="Roboto Mono" panose="00000009000000000000" pitchFamily="49" charset="0"/>
              </a:rPr>
              <a:t>grad_acts</a:t>
            </a:r>
            <a:r>
              <a:rPr lang="en-US" sz="36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3600" b="0" err="1">
                <a:solidFill>
                  <a:srgbClr val="001080"/>
                </a:solidFill>
                <a:effectLst/>
                <a:highlight>
                  <a:srgbClr val="FFFFFF"/>
                </a:highlight>
                <a:latin typeface="Roboto Mono" panose="00000009000000000000" pitchFamily="49" charset="0"/>
                <a:ea typeface="Roboto Mono" panose="00000009000000000000" pitchFamily="49" charset="0"/>
              </a:rPr>
              <a:t>losses</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B </a:t>
            </a:r>
            <a:r>
              <a:rPr lang="en-US" sz="36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 T, </a:t>
            </a:r>
            <a:r>
              <a:rPr lang="en-US" sz="3600" b="0" err="1">
                <a:solidFill>
                  <a:srgbClr val="3B3B3B"/>
                </a:solidFill>
                <a:effectLst/>
                <a:highlight>
                  <a:srgbClr val="FFFFFF"/>
                </a:highlight>
                <a:latin typeface="Roboto Mono" panose="00000009000000000000" pitchFamily="49" charset="0"/>
                <a:ea typeface="Roboto Mono" panose="00000009000000000000" pitchFamily="49" charset="0"/>
              </a:rPr>
              <a:t>dloss_mean</a:t>
            </a:r>
            <a:r>
              <a:rPr lang="en-US" sz="36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15" name="Content Placeholder 3">
            <a:extLst>
              <a:ext uri="{FF2B5EF4-FFF2-40B4-BE49-F238E27FC236}">
                <a16:creationId xmlns:a16="http://schemas.microsoft.com/office/drawing/2014/main" id="{9ADAD3D7-57BC-7CD2-F14E-550594D0B17B}"/>
              </a:ext>
            </a:extLst>
          </p:cNvPr>
          <p:cNvSpPr txBox="1">
            <a:spLocks/>
          </p:cNvSpPr>
          <p:nvPr/>
        </p:nvSpPr>
        <p:spPr>
          <a:xfrm>
            <a:off x="2514600" y="17511022"/>
            <a:ext cx="10523912" cy="207237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C API operates on bytes</a:t>
            </a:r>
          </a:p>
          <a:p>
            <a:r>
              <a:rPr lang="en-US"/>
              <a:t>Bug is hard to detect</a:t>
            </a:r>
          </a:p>
          <a:p>
            <a:endParaRPr lang="en-US"/>
          </a:p>
          <a:p>
            <a:endParaRPr lang="en-US"/>
          </a:p>
        </p:txBody>
      </p:sp>
      <p:pic>
        <p:nvPicPr>
          <p:cNvPr id="3" name="Picture 2">
            <a:extLst>
              <a:ext uri="{FF2B5EF4-FFF2-40B4-BE49-F238E27FC236}">
                <a16:creationId xmlns:a16="http://schemas.microsoft.com/office/drawing/2014/main" id="{C698BF65-F4DD-6D19-3533-2EC553E9895B}"/>
              </a:ext>
            </a:extLst>
          </p:cNvPr>
          <p:cNvPicPr>
            <a:picLocks noChangeAspect="1"/>
          </p:cNvPicPr>
          <p:nvPr/>
        </p:nvPicPr>
        <p:blipFill>
          <a:blip r:embed="rId3"/>
          <a:stretch>
            <a:fillRect/>
          </a:stretch>
        </p:blipFill>
        <p:spPr>
          <a:xfrm>
            <a:off x="2514600" y="8516311"/>
            <a:ext cx="12332950" cy="6343852"/>
          </a:xfrm>
          <a:prstGeom prst="rect">
            <a:avLst/>
          </a:prstGeom>
          <a:effectLst>
            <a:outerShdw blurRad="635000" dist="38100" dir="2700000" algn="tl" rotWithShape="0">
              <a:prstClr val="black">
                <a:alpha val="40000"/>
              </a:prstClr>
            </a:outerShdw>
          </a:effectLst>
        </p:spPr>
      </p:pic>
    </p:spTree>
    <p:extLst>
      <p:ext uri="{BB962C8B-B14F-4D97-AF65-F5344CB8AC3E}">
        <p14:creationId xmlns:p14="http://schemas.microsoft.com/office/powerpoint/2010/main" val="2230266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Algorithms</a:t>
            </a:r>
          </a:p>
        </p:txBody>
      </p:sp>
      <p:sp>
        <p:nvSpPr>
          <p:cNvPr id="7" name="TextBox 6">
            <a:extLst>
              <a:ext uri="{FF2B5EF4-FFF2-40B4-BE49-F238E27FC236}">
                <a16:creationId xmlns:a16="http://schemas.microsoft.com/office/drawing/2014/main" id="{6C1DF71B-C750-AEB3-1D49-6125532E3FF8}"/>
              </a:ext>
            </a:extLst>
          </p:cNvPr>
          <p:cNvSpPr txBox="1"/>
          <p:nvPr/>
        </p:nvSpPr>
        <p:spPr>
          <a:xfrm>
            <a:off x="981767" y="4747148"/>
            <a:ext cx="14734478" cy="7478970"/>
          </a:xfrm>
          <a:prstGeom prst="rect">
            <a:avLst/>
          </a:prstGeom>
          <a:noFill/>
        </p:spPr>
        <p:txBody>
          <a:bodyPr wrap="square">
            <a:spAutoFit/>
          </a:bodyPr>
          <a:lstStyle/>
          <a:p>
            <a:endParaRPr lang="en-US" sz="2400" b="0">
              <a:solidFill>
                <a:srgbClr val="0000FF"/>
              </a:solidFill>
              <a:effectLst/>
              <a:highlight>
                <a:srgbClr val="FFFFFF"/>
              </a:highlight>
              <a:latin typeface="Roboto Mono" panose="00000009000000000000" pitchFamily="49" charset="0"/>
              <a:ea typeface="Roboto Mono" panose="00000009000000000000" pitchFamily="49" charset="0"/>
            </a:endParaRPr>
          </a:p>
          <a:p>
            <a:endParaRPr lang="en-US" sz="2400">
              <a:solidFill>
                <a:srgbClr val="0000FF"/>
              </a:solidFill>
              <a:highlight>
                <a:srgbClr val="FFFFFF"/>
              </a:highlight>
              <a:latin typeface="Roboto Mono" panose="00000009000000000000" pitchFamily="49" charset="0"/>
              <a:ea typeface="Roboto Mono" panose="00000009000000000000" pitchFamily="49" charset="0"/>
            </a:endParaRPr>
          </a:p>
          <a:p>
            <a:endParaRPr lang="en-US" sz="2400" b="0">
              <a:solidFill>
                <a:srgbClr val="0000FF"/>
              </a:solidFill>
              <a:effectLst/>
              <a:highlight>
                <a:srgbClr val="FFFFFF"/>
              </a:highlight>
              <a:latin typeface="Roboto Mono" panose="00000009000000000000" pitchFamily="49" charset="0"/>
              <a:ea typeface="Roboto Mono" panose="00000009000000000000" pitchFamily="49" charset="0"/>
            </a:endParaRPr>
          </a:p>
          <a:p>
            <a:endParaRPr lang="en-US" sz="2400">
              <a:solidFill>
                <a:srgbClr val="0000FF"/>
              </a:solidFill>
              <a:highlight>
                <a:srgbClr val="FFFFFF"/>
              </a:highlight>
              <a:latin typeface="Roboto Mono" panose="00000009000000000000" pitchFamily="49" charset="0"/>
              <a:ea typeface="Roboto Mono" panose="00000009000000000000" pitchFamily="49" charset="0"/>
            </a:endParaRPr>
          </a:p>
          <a:p>
            <a:r>
              <a:rPr lang="en-US" sz="2400" b="0">
                <a:solidFill>
                  <a:srgbClr val="0000FF"/>
                </a:solidFill>
                <a:effectLst/>
                <a:highlight>
                  <a:srgbClr val="FFFFFF"/>
                </a:highlight>
                <a:latin typeface="Roboto Mono" panose="00000009000000000000" pitchFamily="49" charset="0"/>
                <a:ea typeface="Roboto Mono" panose="00000009000000000000" pitchFamily="49" charset="0"/>
              </a:rPr>
              <a:t>__global__</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gelu_kernel</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a:solidFill>
                  <a:srgbClr val="3B3B3B"/>
                </a:solidFill>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blockIdx</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blockDim</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threadIdx</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AF00DB"/>
                </a:solidFill>
                <a:effectLst/>
                <a:highlight>
                  <a:srgbClr val="FFFFFF"/>
                </a:highlight>
                <a:latin typeface="Roboto Mono" panose="00000009000000000000" pitchFamily="49" charset="0"/>
                <a:ea typeface="Roboto Mono" panose="00000009000000000000" pitchFamily="49" charset="0"/>
              </a:rPr>
              <a:t>if</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cube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98658"/>
                </a:solidFill>
                <a:effectLst/>
                <a:highlight>
                  <a:srgbClr val="FFFFFF"/>
                </a:highlight>
                <a:latin typeface="Roboto Mono" panose="00000009000000000000" pitchFamily="49" charset="0"/>
                <a:ea typeface="Roboto Mono" panose="00000009000000000000" pitchFamily="49" charset="0"/>
              </a:rPr>
              <a:t>0.044715f</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98658"/>
                </a:solidFill>
                <a:effectLst/>
                <a:highlight>
                  <a:srgbClr val="FFFFFF"/>
                </a:highlight>
                <a:latin typeface="Roboto Mono" panose="00000009000000000000" pitchFamily="49" charset="0"/>
                <a:ea typeface="Roboto Mono" panose="00000009000000000000" pitchFamily="49" charset="0"/>
              </a:rPr>
              <a:t>0.5f</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tanhf</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GELU_SCALING_FACTOR</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cube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400" b="0">
                <a:solidFill>
                  <a:srgbClr val="3B3B3B"/>
                </a:solidFill>
                <a:effectLst/>
                <a:highlight>
                  <a:srgbClr val="FFFFFF"/>
                </a:highlight>
                <a:latin typeface="Roboto Mono" panose="00000009000000000000" pitchFamily="49" charset="0"/>
                <a:ea typeface="Roboto Mono" panose="00000009000000000000" pitchFamily="49" charset="0"/>
              </a:rPr>
            </a:b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gelu_forward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98658"/>
                </a:solidFill>
                <a:effectLst/>
                <a:highlight>
                  <a:srgbClr val="FFFFFF"/>
                </a:highlight>
                <a:latin typeface="Roboto Mono" panose="00000009000000000000" pitchFamily="49" charset="0"/>
                <a:ea typeface="Roboto Mono" panose="00000009000000000000" pitchFamily="49" charset="0"/>
              </a:rPr>
              <a:t>128</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grid_size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CEIL_DIV</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gelu_kernel</a:t>
            </a:r>
            <a:r>
              <a:rPr lang="en-US" sz="2400" b="0">
                <a:solidFill>
                  <a:srgbClr val="795E26"/>
                </a:solidFill>
                <a:effectLst/>
                <a:highlight>
                  <a:srgbClr val="FFFFFF"/>
                </a:highlight>
                <a:latin typeface="Roboto Mono" panose="00000009000000000000" pitchFamily="49" charset="0"/>
                <a:ea typeface="Roboto Mono" panose="00000009000000000000" pitchFamily="49" charset="0"/>
              </a:rPr>
              <a:t>&lt;&lt;&lt;</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grid_size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&gt;&gt;&gt;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cudaGetLastError</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9" name="TextBox 8">
            <a:extLst>
              <a:ext uri="{FF2B5EF4-FFF2-40B4-BE49-F238E27FC236}">
                <a16:creationId xmlns:a16="http://schemas.microsoft.com/office/drawing/2014/main" id="{6705649F-3802-AAD8-C33D-6F5AE58E2CC3}"/>
              </a:ext>
            </a:extLst>
          </p:cNvPr>
          <p:cNvSpPr txBox="1"/>
          <p:nvPr/>
        </p:nvSpPr>
        <p:spPr>
          <a:xfrm>
            <a:off x="16558261" y="4638293"/>
            <a:ext cx="19846290" cy="5016758"/>
          </a:xfrm>
          <a:prstGeom prst="rect">
            <a:avLst/>
          </a:prstGeom>
          <a:noFill/>
        </p:spPr>
        <p:txBody>
          <a:bodyPr wrap="square">
            <a:spAutoFit/>
          </a:bodyPr>
          <a:lstStyle/>
          <a:p>
            <a:endParaRPr lang="en-US" sz="3200" b="0">
              <a:solidFill>
                <a:srgbClr val="AF00DB"/>
              </a:solidFill>
              <a:effectLst/>
              <a:latin typeface="Roboto Mono" panose="00000009000000000000" pitchFamily="49" charset="0"/>
              <a:ea typeface="Roboto Mono" panose="00000009000000000000" pitchFamily="49" charset="0"/>
            </a:endParaRPr>
          </a:p>
          <a:p>
            <a:r>
              <a:rPr lang="en-US" sz="3200" b="0">
                <a:effectLst/>
                <a:latin typeface="Roboto Mono" panose="00000009000000000000" pitchFamily="49" charset="0"/>
                <a:ea typeface="Roboto Mono" panose="00000009000000000000" pitchFamily="49" charset="0"/>
              </a:rPr>
              <a:t>#define THRUST_DEVICE_SYSTEM THRUST_DEVICE_SYSTEM_OMP</a:t>
            </a:r>
            <a:endParaRPr lang="en-US" sz="3200" b="0">
              <a:effectLst/>
              <a:highlight>
                <a:srgbClr val="FFFFFF"/>
              </a:highlight>
              <a:latin typeface="Roboto Mono" panose="00000009000000000000" pitchFamily="49" charset="0"/>
              <a:ea typeface="Roboto Mono" panose="00000009000000000000" pitchFamily="49" charset="0"/>
            </a:endParaRPr>
          </a:p>
          <a:p>
            <a:endParaRPr lang="en-US" sz="3200" b="0">
              <a:solidFill>
                <a:srgbClr val="0000FF"/>
              </a:solidFill>
              <a:effectLst/>
              <a:highlight>
                <a:srgbClr val="FFFFFF"/>
              </a:highlight>
              <a:latin typeface="Roboto Mono" panose="00000009000000000000" pitchFamily="49" charset="0"/>
              <a:ea typeface="Roboto Mono" panose="00000009000000000000" pitchFamily="49" charset="0"/>
            </a:endParaRPr>
          </a:p>
          <a:p>
            <a:r>
              <a:rPr lang="en-US" sz="32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795E26"/>
                </a:solidFill>
                <a:effectLst/>
                <a:highlight>
                  <a:srgbClr val="FFFFFF"/>
                </a:highlight>
                <a:latin typeface="Roboto Mono" panose="00000009000000000000" pitchFamily="49" charset="0"/>
                <a:ea typeface="Roboto Mono" panose="00000009000000000000" pitchFamily="49" charset="0"/>
              </a:rPr>
              <a:t>gelu_forward</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795E26"/>
                </a:solidFill>
                <a:effectLst/>
                <a:highlight>
                  <a:srgbClr val="FFFFFF"/>
                </a:highlight>
                <a:latin typeface="Roboto Mono" panose="00000009000000000000" pitchFamily="49" charset="0"/>
                <a:ea typeface="Roboto Mono" panose="00000009000000000000" pitchFamily="49" charset="0"/>
              </a:rPr>
              <a:t>transform</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device</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a:solidFill>
                  <a:srgbClr val="3B3B3B"/>
                </a:solidFill>
                <a:highlight>
                  <a:srgbClr val="FFFFFF"/>
                </a:highlight>
                <a:latin typeface="Roboto Mono" panose="00000009000000000000" pitchFamily="49" charset="0"/>
                <a:ea typeface="Roboto Mono" panose="00000009000000000000" pitchFamily="49" charset="0"/>
              </a:rPr>
              <a:t>                    </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__host__ __device__</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cube</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98658"/>
                </a:solidFill>
                <a:effectLst/>
                <a:highlight>
                  <a:srgbClr val="FFFFFF"/>
                </a:highlight>
                <a:latin typeface="Roboto Mono" panose="00000009000000000000" pitchFamily="49" charset="0"/>
                <a:ea typeface="Roboto Mono" panose="00000009000000000000" pitchFamily="49" charset="0"/>
              </a:rPr>
              <a:t>0.044715f</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AF00DB"/>
                </a:solidFill>
                <a:effectLst/>
                <a:highlight>
                  <a:srgbClr val="FFFFFF"/>
                </a:highlight>
                <a:latin typeface="Roboto Mono" panose="00000009000000000000" pitchFamily="49" charset="0"/>
                <a:ea typeface="Roboto Mono" panose="00000009000000000000" pitchFamily="49" charset="0"/>
              </a:rPr>
              <a:t>return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98658"/>
                </a:solidFill>
                <a:effectLst/>
                <a:highlight>
                  <a:srgbClr val="FFFFFF"/>
                </a:highlight>
                <a:latin typeface="Roboto Mono" panose="00000009000000000000" pitchFamily="49" charset="0"/>
                <a:ea typeface="Roboto Mono" panose="00000009000000000000" pitchFamily="49" charset="0"/>
              </a:rPr>
              <a:t>0.5f</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795E26"/>
                </a:solidFill>
                <a:effectLst/>
                <a:highlight>
                  <a:srgbClr val="FFFFFF"/>
                </a:highlight>
                <a:latin typeface="Roboto Mono" panose="00000009000000000000" pitchFamily="49" charset="0"/>
                <a:ea typeface="Roboto Mono" panose="00000009000000000000" pitchFamily="49" charset="0"/>
              </a:rPr>
              <a:t>tanhf</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GELU_SCALING_FACTOR</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cube</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p:txBody>
      </p:sp>
      <p:cxnSp>
        <p:nvCxnSpPr>
          <p:cNvPr id="2" name="Straight Connector 1">
            <a:extLst>
              <a:ext uri="{FF2B5EF4-FFF2-40B4-BE49-F238E27FC236}">
                <a16:creationId xmlns:a16="http://schemas.microsoft.com/office/drawing/2014/main" id="{2D1150C9-379E-5D9D-6A08-75506A6C2B07}"/>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16B9D501-49D6-0822-69A4-6E104F3C4A1A}"/>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5" name="Content Placeholder 3">
            <a:extLst>
              <a:ext uri="{FF2B5EF4-FFF2-40B4-BE49-F238E27FC236}">
                <a16:creationId xmlns:a16="http://schemas.microsoft.com/office/drawing/2014/main" id="{888B3CB8-6297-6D84-C9CC-3A8C4EFF6FFA}"/>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6" name="Content Placeholder 3">
            <a:extLst>
              <a:ext uri="{FF2B5EF4-FFF2-40B4-BE49-F238E27FC236}">
                <a16:creationId xmlns:a16="http://schemas.microsoft.com/office/drawing/2014/main" id="{40BF4F88-C0C6-E533-4255-DA499900AD16}"/>
              </a:ext>
            </a:extLst>
          </p:cNvPr>
          <p:cNvSpPr txBox="1">
            <a:spLocks/>
          </p:cNvSpPr>
          <p:nvPr/>
        </p:nvSpPr>
        <p:spPr>
          <a:xfrm>
            <a:off x="16558260" y="17511023"/>
            <a:ext cx="15872920" cy="207237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Algorithm represents intent, which reduces mental load</a:t>
            </a:r>
          </a:p>
          <a:p>
            <a:r>
              <a:rPr lang="en-US"/>
              <a:t>Potential for selecting alternative executors</a:t>
            </a:r>
          </a:p>
        </p:txBody>
      </p:sp>
      <p:sp>
        <p:nvSpPr>
          <p:cNvPr id="8" name="Content Placeholder 3">
            <a:extLst>
              <a:ext uri="{FF2B5EF4-FFF2-40B4-BE49-F238E27FC236}">
                <a16:creationId xmlns:a16="http://schemas.microsoft.com/office/drawing/2014/main" id="{C2A7B90A-261D-A7DC-0C38-413F6206E92B}"/>
              </a:ext>
            </a:extLst>
          </p:cNvPr>
          <p:cNvSpPr txBox="1">
            <a:spLocks/>
          </p:cNvSpPr>
          <p:nvPr/>
        </p:nvSpPr>
        <p:spPr>
          <a:xfrm>
            <a:off x="981767" y="17511022"/>
            <a:ext cx="13946921" cy="207237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Forces you to “execute” the code in your mind</a:t>
            </a:r>
          </a:p>
        </p:txBody>
      </p:sp>
    </p:spTree>
    <p:extLst>
      <p:ext uri="{BB962C8B-B14F-4D97-AF65-F5344CB8AC3E}">
        <p14:creationId xmlns:p14="http://schemas.microsoft.com/office/powerpoint/2010/main" val="3006390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Algorithms</a:t>
            </a:r>
          </a:p>
        </p:txBody>
      </p:sp>
      <p:sp>
        <p:nvSpPr>
          <p:cNvPr id="7" name="TextBox 6">
            <a:extLst>
              <a:ext uri="{FF2B5EF4-FFF2-40B4-BE49-F238E27FC236}">
                <a16:creationId xmlns:a16="http://schemas.microsoft.com/office/drawing/2014/main" id="{6C1DF71B-C750-AEB3-1D49-6125532E3FF8}"/>
              </a:ext>
            </a:extLst>
          </p:cNvPr>
          <p:cNvSpPr txBox="1"/>
          <p:nvPr/>
        </p:nvSpPr>
        <p:spPr>
          <a:xfrm>
            <a:off x="981767" y="4747148"/>
            <a:ext cx="14734478" cy="7478970"/>
          </a:xfrm>
          <a:prstGeom prst="rect">
            <a:avLst/>
          </a:prstGeom>
          <a:noFill/>
        </p:spPr>
        <p:txBody>
          <a:bodyPr wrap="square">
            <a:spAutoFit/>
          </a:bodyPr>
          <a:lstStyle/>
          <a:p>
            <a:endParaRPr lang="en-US" sz="2400" b="0">
              <a:solidFill>
                <a:srgbClr val="0000FF"/>
              </a:solidFill>
              <a:effectLst/>
              <a:highlight>
                <a:srgbClr val="FFFFFF"/>
              </a:highlight>
              <a:latin typeface="Roboto Mono" panose="00000009000000000000" pitchFamily="49" charset="0"/>
              <a:ea typeface="Roboto Mono" panose="00000009000000000000" pitchFamily="49" charset="0"/>
            </a:endParaRPr>
          </a:p>
          <a:p>
            <a:endParaRPr lang="en-US" sz="2400">
              <a:solidFill>
                <a:srgbClr val="0000FF"/>
              </a:solidFill>
              <a:highlight>
                <a:srgbClr val="FFFFFF"/>
              </a:highlight>
              <a:latin typeface="Roboto Mono" panose="00000009000000000000" pitchFamily="49" charset="0"/>
              <a:ea typeface="Roboto Mono" panose="00000009000000000000" pitchFamily="49" charset="0"/>
            </a:endParaRPr>
          </a:p>
          <a:p>
            <a:endParaRPr lang="en-US" sz="2400" b="0">
              <a:solidFill>
                <a:srgbClr val="0000FF"/>
              </a:solidFill>
              <a:effectLst/>
              <a:highlight>
                <a:srgbClr val="FFFFFF"/>
              </a:highlight>
              <a:latin typeface="Roboto Mono" panose="00000009000000000000" pitchFamily="49" charset="0"/>
              <a:ea typeface="Roboto Mono" panose="00000009000000000000" pitchFamily="49" charset="0"/>
            </a:endParaRPr>
          </a:p>
          <a:p>
            <a:endParaRPr lang="en-US" sz="2400">
              <a:solidFill>
                <a:srgbClr val="0000FF"/>
              </a:solidFill>
              <a:highlight>
                <a:srgbClr val="FFFFFF"/>
              </a:highlight>
              <a:latin typeface="Roboto Mono" panose="00000009000000000000" pitchFamily="49" charset="0"/>
              <a:ea typeface="Roboto Mono" panose="00000009000000000000" pitchFamily="49" charset="0"/>
            </a:endParaRPr>
          </a:p>
          <a:p>
            <a:r>
              <a:rPr lang="en-US" sz="2400" b="0">
                <a:solidFill>
                  <a:srgbClr val="0000FF"/>
                </a:solidFill>
                <a:effectLst/>
                <a:highlight>
                  <a:srgbClr val="FFFFFF"/>
                </a:highlight>
                <a:latin typeface="Roboto Mono" panose="00000009000000000000" pitchFamily="49" charset="0"/>
                <a:ea typeface="Roboto Mono" panose="00000009000000000000" pitchFamily="49" charset="0"/>
              </a:rPr>
              <a:t>__global__</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gelu_kernel</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a:solidFill>
                  <a:srgbClr val="3B3B3B"/>
                </a:solidFill>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blockIdx</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blockDim</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threadIdx</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AF00DB"/>
                </a:solidFill>
                <a:effectLst/>
                <a:highlight>
                  <a:srgbClr val="FFFFFF"/>
                </a:highlight>
                <a:latin typeface="Roboto Mono" panose="00000009000000000000" pitchFamily="49" charset="0"/>
                <a:ea typeface="Roboto Mono" panose="00000009000000000000" pitchFamily="49" charset="0"/>
              </a:rPr>
              <a:t>if</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cube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98658"/>
                </a:solidFill>
                <a:effectLst/>
                <a:highlight>
                  <a:srgbClr val="FFFFFF"/>
                </a:highlight>
                <a:latin typeface="Roboto Mono" panose="00000009000000000000" pitchFamily="49" charset="0"/>
                <a:ea typeface="Roboto Mono" panose="00000009000000000000" pitchFamily="49" charset="0"/>
              </a:rPr>
              <a:t>0.044715f</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98658"/>
                </a:solidFill>
                <a:effectLst/>
                <a:highlight>
                  <a:srgbClr val="FFFFFF"/>
                </a:highlight>
                <a:latin typeface="Roboto Mono" panose="00000009000000000000" pitchFamily="49" charset="0"/>
                <a:ea typeface="Roboto Mono" panose="00000009000000000000" pitchFamily="49" charset="0"/>
              </a:rPr>
              <a:t>0.5f</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tanhf</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GELU_SCALING_FACTOR</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cube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400" b="0">
                <a:solidFill>
                  <a:srgbClr val="3B3B3B"/>
                </a:solidFill>
                <a:effectLst/>
                <a:highlight>
                  <a:srgbClr val="FFFFFF"/>
                </a:highlight>
                <a:latin typeface="Roboto Mono" panose="00000009000000000000" pitchFamily="49" charset="0"/>
                <a:ea typeface="Roboto Mono" panose="00000009000000000000" pitchFamily="49" charset="0"/>
              </a:rPr>
            </a:b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gelu_forward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98658"/>
                </a:solidFill>
                <a:effectLst/>
                <a:highlight>
                  <a:srgbClr val="FFFFFF"/>
                </a:highlight>
                <a:latin typeface="Roboto Mono" panose="00000009000000000000" pitchFamily="49" charset="0"/>
                <a:ea typeface="Roboto Mono" panose="00000009000000000000" pitchFamily="49" charset="0"/>
              </a:rPr>
              <a:t>128</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grid_size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CEIL_DIV</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gelu_kernel</a:t>
            </a:r>
            <a:r>
              <a:rPr lang="en-US" sz="2400" b="0">
                <a:solidFill>
                  <a:srgbClr val="795E26"/>
                </a:solidFill>
                <a:effectLst/>
                <a:highlight>
                  <a:srgbClr val="FFFFFF"/>
                </a:highlight>
                <a:latin typeface="Roboto Mono" panose="00000009000000000000" pitchFamily="49" charset="0"/>
                <a:ea typeface="Roboto Mono" panose="00000009000000000000" pitchFamily="49" charset="0"/>
              </a:rPr>
              <a:t>&lt;&lt;&lt;</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grid_size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&gt;&gt;&gt;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cudaGetLastError</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9" name="TextBox 8">
            <a:extLst>
              <a:ext uri="{FF2B5EF4-FFF2-40B4-BE49-F238E27FC236}">
                <a16:creationId xmlns:a16="http://schemas.microsoft.com/office/drawing/2014/main" id="{6705649F-3802-AAD8-C33D-6F5AE58E2CC3}"/>
              </a:ext>
            </a:extLst>
          </p:cNvPr>
          <p:cNvSpPr txBox="1"/>
          <p:nvPr/>
        </p:nvSpPr>
        <p:spPr>
          <a:xfrm>
            <a:off x="16558261" y="4638293"/>
            <a:ext cx="19846290" cy="5016758"/>
          </a:xfrm>
          <a:prstGeom prst="rect">
            <a:avLst/>
          </a:prstGeom>
          <a:noFill/>
        </p:spPr>
        <p:txBody>
          <a:bodyPr wrap="square">
            <a:spAutoFit/>
          </a:bodyPr>
          <a:lstStyle/>
          <a:p>
            <a:endParaRPr lang="en-US" sz="3200" b="0">
              <a:solidFill>
                <a:srgbClr val="AF00DB"/>
              </a:solidFill>
              <a:effectLst/>
              <a:latin typeface="Roboto Mono" panose="00000009000000000000" pitchFamily="49" charset="0"/>
              <a:ea typeface="Roboto Mono" panose="00000009000000000000" pitchFamily="49" charset="0"/>
            </a:endParaRPr>
          </a:p>
          <a:p>
            <a:r>
              <a:rPr lang="en-US" sz="3200" b="0">
                <a:solidFill>
                  <a:srgbClr val="AF00DB"/>
                </a:solidFill>
                <a:effectLst/>
                <a:latin typeface="Roboto Mono" panose="00000009000000000000" pitchFamily="49" charset="0"/>
                <a:ea typeface="Roboto Mono" panose="00000009000000000000" pitchFamily="49" charset="0"/>
              </a:rPr>
              <a:t>#define</a:t>
            </a:r>
            <a:r>
              <a:rPr lang="en-US" sz="3200" b="0">
                <a:solidFill>
                  <a:srgbClr val="0000FF"/>
                </a:solidFill>
                <a:effectLst/>
                <a:latin typeface="Roboto Mono" panose="00000009000000000000" pitchFamily="49" charset="0"/>
                <a:ea typeface="Roboto Mono" panose="00000009000000000000" pitchFamily="49" charset="0"/>
              </a:rPr>
              <a:t> </a:t>
            </a:r>
            <a:r>
              <a:rPr lang="en-US" sz="3200" b="1">
                <a:solidFill>
                  <a:srgbClr val="0000FF"/>
                </a:solidFill>
                <a:effectLst/>
                <a:latin typeface="Roboto Mono" panose="00000009000000000000" pitchFamily="49" charset="0"/>
                <a:ea typeface="Roboto Mono" panose="00000009000000000000" pitchFamily="49" charset="0"/>
              </a:rPr>
              <a:t>THRUST_DEVICE_SYSTEM </a:t>
            </a:r>
            <a:r>
              <a:rPr lang="en-US" sz="3200" b="0">
                <a:solidFill>
                  <a:srgbClr val="0000FF"/>
                </a:solidFill>
                <a:effectLst/>
                <a:latin typeface="Roboto Mono" panose="00000009000000000000" pitchFamily="49" charset="0"/>
                <a:ea typeface="Roboto Mono" panose="00000009000000000000" pitchFamily="49" charset="0"/>
              </a:rPr>
              <a:t>THRUST_DEVICE_SYSTEM_OMP</a:t>
            </a:r>
            <a:endParaRPr lang="en-US" sz="3200" b="0">
              <a:solidFill>
                <a:srgbClr val="0000FF"/>
              </a:solidFill>
              <a:effectLst/>
              <a:highlight>
                <a:srgbClr val="FFFFFF"/>
              </a:highlight>
              <a:latin typeface="Roboto Mono" panose="00000009000000000000" pitchFamily="49" charset="0"/>
              <a:ea typeface="Roboto Mono" panose="00000009000000000000" pitchFamily="49" charset="0"/>
            </a:endParaRPr>
          </a:p>
          <a:p>
            <a:endParaRPr lang="en-US" sz="3200" b="0">
              <a:solidFill>
                <a:srgbClr val="0000FF"/>
              </a:solidFill>
              <a:effectLst/>
              <a:highlight>
                <a:srgbClr val="FFFFFF"/>
              </a:highlight>
              <a:latin typeface="Roboto Mono" panose="00000009000000000000" pitchFamily="49" charset="0"/>
              <a:ea typeface="Roboto Mono" panose="00000009000000000000" pitchFamily="49" charset="0"/>
            </a:endParaRPr>
          </a:p>
          <a:p>
            <a:r>
              <a:rPr lang="en-US" sz="32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795E26"/>
                </a:solidFill>
                <a:effectLst/>
                <a:highlight>
                  <a:srgbClr val="FFFFFF"/>
                </a:highlight>
                <a:latin typeface="Roboto Mono" panose="00000009000000000000" pitchFamily="49" charset="0"/>
                <a:ea typeface="Roboto Mono" panose="00000009000000000000" pitchFamily="49" charset="0"/>
              </a:rPr>
              <a:t>gelu_forward</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795E26"/>
                </a:solidFill>
                <a:effectLst/>
                <a:highlight>
                  <a:srgbClr val="FFFFFF"/>
                </a:highlight>
                <a:latin typeface="Roboto Mono" panose="00000009000000000000" pitchFamily="49" charset="0"/>
                <a:ea typeface="Roboto Mono" panose="00000009000000000000" pitchFamily="49" charset="0"/>
              </a:rPr>
              <a:t>transform</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device</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a:solidFill>
                  <a:srgbClr val="3B3B3B"/>
                </a:solidFill>
                <a:highlight>
                  <a:srgbClr val="FFFFFF"/>
                </a:highlight>
                <a:latin typeface="Roboto Mono" panose="00000009000000000000" pitchFamily="49" charset="0"/>
                <a:ea typeface="Roboto Mono" panose="00000009000000000000" pitchFamily="49" charset="0"/>
              </a:rPr>
              <a:t>                    </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__host__ __device__</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cube</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98658"/>
                </a:solidFill>
                <a:effectLst/>
                <a:highlight>
                  <a:srgbClr val="FFFFFF"/>
                </a:highlight>
                <a:latin typeface="Roboto Mono" panose="00000009000000000000" pitchFamily="49" charset="0"/>
                <a:ea typeface="Roboto Mono" panose="00000009000000000000" pitchFamily="49" charset="0"/>
              </a:rPr>
              <a:t>0.044715f</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AF00DB"/>
                </a:solidFill>
                <a:effectLst/>
                <a:highlight>
                  <a:srgbClr val="FFFFFF"/>
                </a:highlight>
                <a:latin typeface="Roboto Mono" panose="00000009000000000000" pitchFamily="49" charset="0"/>
                <a:ea typeface="Roboto Mono" panose="00000009000000000000" pitchFamily="49" charset="0"/>
              </a:rPr>
              <a:t>return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98658"/>
                </a:solidFill>
                <a:effectLst/>
                <a:highlight>
                  <a:srgbClr val="FFFFFF"/>
                </a:highlight>
                <a:latin typeface="Roboto Mono" panose="00000009000000000000" pitchFamily="49" charset="0"/>
                <a:ea typeface="Roboto Mono" panose="00000009000000000000" pitchFamily="49" charset="0"/>
              </a:rPr>
              <a:t>0.5f</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795E26"/>
                </a:solidFill>
                <a:effectLst/>
                <a:highlight>
                  <a:srgbClr val="FFFFFF"/>
                </a:highlight>
                <a:latin typeface="Roboto Mono" panose="00000009000000000000" pitchFamily="49" charset="0"/>
                <a:ea typeface="Roboto Mono" panose="00000009000000000000" pitchFamily="49" charset="0"/>
              </a:rPr>
              <a:t>tanhf</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GELU_SCALING_FACTOR</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xi</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cube</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p:txBody>
      </p:sp>
      <p:cxnSp>
        <p:nvCxnSpPr>
          <p:cNvPr id="2" name="Straight Connector 1">
            <a:extLst>
              <a:ext uri="{FF2B5EF4-FFF2-40B4-BE49-F238E27FC236}">
                <a16:creationId xmlns:a16="http://schemas.microsoft.com/office/drawing/2014/main" id="{2D1150C9-379E-5D9D-6A08-75506A6C2B07}"/>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16B9D501-49D6-0822-69A4-6E104F3C4A1A}"/>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5" name="Content Placeholder 3">
            <a:extLst>
              <a:ext uri="{FF2B5EF4-FFF2-40B4-BE49-F238E27FC236}">
                <a16:creationId xmlns:a16="http://schemas.microsoft.com/office/drawing/2014/main" id="{888B3CB8-6297-6D84-C9CC-3A8C4EFF6FFA}"/>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6" name="Content Placeholder 3">
            <a:extLst>
              <a:ext uri="{FF2B5EF4-FFF2-40B4-BE49-F238E27FC236}">
                <a16:creationId xmlns:a16="http://schemas.microsoft.com/office/drawing/2014/main" id="{40BF4F88-C0C6-E533-4255-DA499900AD16}"/>
              </a:ext>
            </a:extLst>
          </p:cNvPr>
          <p:cNvSpPr txBox="1">
            <a:spLocks/>
          </p:cNvSpPr>
          <p:nvPr/>
        </p:nvSpPr>
        <p:spPr>
          <a:xfrm>
            <a:off x="16558260" y="17511023"/>
            <a:ext cx="15872920" cy="207237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solidFill>
                  <a:schemeClr val="accent5"/>
                </a:solidFill>
              </a:rPr>
              <a:t>Algorithm represents intent, which reduces mental load</a:t>
            </a:r>
          </a:p>
          <a:p>
            <a:r>
              <a:rPr lang="en-US"/>
              <a:t>Potential for selecting alternative executors</a:t>
            </a:r>
          </a:p>
        </p:txBody>
      </p:sp>
      <p:sp>
        <p:nvSpPr>
          <p:cNvPr id="8" name="Content Placeholder 3">
            <a:extLst>
              <a:ext uri="{FF2B5EF4-FFF2-40B4-BE49-F238E27FC236}">
                <a16:creationId xmlns:a16="http://schemas.microsoft.com/office/drawing/2014/main" id="{C2A7B90A-261D-A7DC-0C38-413F6206E92B}"/>
              </a:ext>
            </a:extLst>
          </p:cNvPr>
          <p:cNvSpPr txBox="1">
            <a:spLocks/>
          </p:cNvSpPr>
          <p:nvPr/>
        </p:nvSpPr>
        <p:spPr>
          <a:xfrm>
            <a:off x="981767" y="17511022"/>
            <a:ext cx="13946921" cy="207237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Forces you to “execute” the code in your mind</a:t>
            </a:r>
          </a:p>
        </p:txBody>
      </p:sp>
    </p:spTree>
    <p:extLst>
      <p:ext uri="{BB962C8B-B14F-4D97-AF65-F5344CB8AC3E}">
        <p14:creationId xmlns:p14="http://schemas.microsoft.com/office/powerpoint/2010/main" val="2809669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Algorithms Customization</a:t>
            </a:r>
          </a:p>
        </p:txBody>
      </p:sp>
      <p:sp>
        <p:nvSpPr>
          <p:cNvPr id="7" name="TextBox 6">
            <a:extLst>
              <a:ext uri="{FF2B5EF4-FFF2-40B4-BE49-F238E27FC236}">
                <a16:creationId xmlns:a16="http://schemas.microsoft.com/office/drawing/2014/main" id="{2EBCF7A8-B5DB-2016-2A7D-50248B7D9DBA}"/>
              </a:ext>
            </a:extLst>
          </p:cNvPr>
          <p:cNvSpPr txBox="1"/>
          <p:nvPr/>
        </p:nvSpPr>
        <p:spPr>
          <a:xfrm>
            <a:off x="981767" y="4614089"/>
            <a:ext cx="14391581" cy="5262979"/>
          </a:xfrm>
          <a:prstGeom prst="rect">
            <a:avLst/>
          </a:prstGeom>
          <a:noFill/>
        </p:spPr>
        <p:txBody>
          <a:bodyPr wrap="square">
            <a:spAutoFit/>
          </a:bodyPr>
          <a:lstStyle/>
          <a:p>
            <a:r>
              <a:rPr lang="en-US" sz="2400" b="0">
                <a:solidFill>
                  <a:srgbClr val="0000FF"/>
                </a:solidFill>
                <a:effectLst/>
                <a:highlight>
                  <a:srgbClr val="FFFFFF"/>
                </a:highlight>
                <a:latin typeface="Roboto Mono" panose="00000009000000000000" pitchFamily="49" charset="0"/>
                <a:ea typeface="Roboto Mono" panose="00000009000000000000" pitchFamily="49" charset="0"/>
              </a:rPr>
              <a:t>__global__</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residual_forward_kernel</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a:solidFill>
                  <a:srgbClr val="3B3B3B"/>
                </a:solidFill>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blockIdx</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blockDim</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threadIdx</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AF00DB"/>
                </a:solidFill>
                <a:effectLst/>
                <a:highlight>
                  <a:srgbClr val="FFFFFF"/>
                </a:highlight>
                <a:latin typeface="Roboto Mono" panose="00000009000000000000" pitchFamily="49" charset="0"/>
                <a:ea typeface="Roboto Mono" panose="00000009000000000000" pitchFamily="49" charset="0"/>
              </a:rPr>
              <a:t>if</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795E26"/>
                </a:solidFill>
                <a:effectLst/>
                <a:highlight>
                  <a:srgbClr val="FFFFFF"/>
                </a:highlight>
                <a:latin typeface="Roboto Mono" panose="00000009000000000000" pitchFamily="49" charset="0"/>
                <a:ea typeface="Roboto Mono" panose="00000009000000000000" pitchFamily="49" charset="0"/>
              </a:rPr>
              <a:t>__</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ldcs</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795E26"/>
                </a:solidFill>
                <a:effectLst/>
                <a:highlight>
                  <a:srgbClr val="FFFFFF"/>
                </a:highlight>
                <a:latin typeface="Roboto Mono" panose="00000009000000000000" pitchFamily="49" charset="0"/>
                <a:ea typeface="Roboto Mono" panose="00000009000000000000" pitchFamily="49" charset="0"/>
              </a:rPr>
              <a:t>__</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ldcs</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400" b="0">
                <a:solidFill>
                  <a:srgbClr val="3B3B3B"/>
                </a:solidFill>
                <a:effectLst/>
                <a:highlight>
                  <a:srgbClr val="FFFFFF"/>
                </a:highlight>
                <a:latin typeface="Roboto Mono" panose="00000009000000000000" pitchFamily="49" charset="0"/>
                <a:ea typeface="Roboto Mono" panose="00000009000000000000" pitchFamily="49" charset="0"/>
              </a:rPr>
            </a:b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residual_forward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98658"/>
                </a:solidFill>
                <a:effectLst/>
                <a:highlight>
                  <a:srgbClr val="FFFFFF"/>
                </a:highlight>
                <a:latin typeface="Roboto Mono" panose="00000009000000000000" pitchFamily="49" charset="0"/>
                <a:ea typeface="Roboto Mono" panose="00000009000000000000" pitchFamily="49" charset="0"/>
              </a:rPr>
              <a:t>256</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grid_size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CEIL_DIV</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residual_forward_kernel</a:t>
            </a:r>
            <a:r>
              <a:rPr lang="en-US" sz="2400" b="0">
                <a:solidFill>
                  <a:srgbClr val="795E26"/>
                </a:solidFill>
                <a:effectLst/>
                <a:highlight>
                  <a:srgbClr val="FFFFFF"/>
                </a:highlight>
                <a:latin typeface="Roboto Mono" panose="00000009000000000000" pitchFamily="49" charset="0"/>
                <a:ea typeface="Roboto Mono" panose="00000009000000000000" pitchFamily="49" charset="0"/>
              </a:rPr>
              <a:t>&lt;&lt;&lt;</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grid_size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&gt;&gt;&gt;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cudaGetLastError</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11" name="TextBox 10">
            <a:extLst>
              <a:ext uri="{FF2B5EF4-FFF2-40B4-BE49-F238E27FC236}">
                <a16:creationId xmlns:a16="http://schemas.microsoft.com/office/drawing/2014/main" id="{6E3B9D1B-522B-6C46-FA8D-FD05C25CDDB8}"/>
              </a:ext>
            </a:extLst>
          </p:cNvPr>
          <p:cNvSpPr txBox="1"/>
          <p:nvPr/>
        </p:nvSpPr>
        <p:spPr>
          <a:xfrm>
            <a:off x="16558260" y="4614089"/>
            <a:ext cx="19312887" cy="3046988"/>
          </a:xfrm>
          <a:prstGeom prst="rect">
            <a:avLst/>
          </a:prstGeom>
          <a:noFill/>
        </p:spPr>
        <p:txBody>
          <a:bodyPr wrap="square">
            <a:spAutoFit/>
          </a:bodyPr>
          <a:lstStyle/>
          <a:p>
            <a:r>
              <a:rPr lang="en-US" sz="32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795E26"/>
                </a:solidFill>
                <a:effectLst/>
                <a:highlight>
                  <a:srgbClr val="FFFFFF"/>
                </a:highlight>
                <a:latin typeface="Roboto Mono" panose="00000009000000000000" pitchFamily="49" charset="0"/>
                <a:ea typeface="Roboto Mono" panose="00000009000000000000" pitchFamily="49" charset="0"/>
              </a:rPr>
              <a:t>residual_forward</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cub</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err="1">
                <a:solidFill>
                  <a:srgbClr val="267F99"/>
                </a:solidFill>
                <a:effectLst/>
                <a:highlight>
                  <a:srgbClr val="FFFFFF"/>
                </a:highlight>
                <a:latin typeface="Roboto Mono" panose="00000009000000000000" pitchFamily="49" charset="0"/>
                <a:ea typeface="Roboto Mono" panose="00000009000000000000" pitchFamily="49" charset="0"/>
              </a:rPr>
              <a:t>CacheModifiedInputIterator</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cub</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70C1"/>
                </a:solidFill>
                <a:effectLst/>
                <a:highlight>
                  <a:srgbClr val="FFFFFF"/>
                </a:highlight>
                <a:latin typeface="Roboto Mono" panose="00000009000000000000" pitchFamily="49" charset="0"/>
                <a:ea typeface="Roboto Mono" panose="00000009000000000000" pitchFamily="49" charset="0"/>
              </a:rPr>
              <a:t>LOAD_CS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inp1cs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cub</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err="1">
                <a:solidFill>
                  <a:srgbClr val="267F99"/>
                </a:solidFill>
                <a:effectLst/>
                <a:highlight>
                  <a:srgbClr val="FFFFFF"/>
                </a:highlight>
                <a:latin typeface="Roboto Mono" panose="00000009000000000000" pitchFamily="49" charset="0"/>
                <a:ea typeface="Roboto Mono" panose="00000009000000000000" pitchFamily="49" charset="0"/>
              </a:rPr>
              <a:t>CacheModifiedInputIterator</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cub</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70C1"/>
                </a:solidFill>
                <a:effectLst/>
                <a:highlight>
                  <a:srgbClr val="FFFFFF"/>
                </a:highlight>
                <a:latin typeface="Roboto Mono" panose="00000009000000000000" pitchFamily="49" charset="0"/>
                <a:ea typeface="Roboto Mono" panose="00000009000000000000" pitchFamily="49" charset="0"/>
              </a:rPr>
              <a:t>LOAD_CS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inp2cs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795E26"/>
                </a:solidFill>
                <a:effectLst/>
                <a:highlight>
                  <a:srgbClr val="FFFFFF"/>
                </a:highlight>
                <a:latin typeface="Roboto Mono" panose="00000009000000000000" pitchFamily="49" charset="0"/>
                <a:ea typeface="Roboto Mono" panose="00000009000000000000" pitchFamily="49" charset="0"/>
              </a:rPr>
              <a:t>transform</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device</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a:solidFill>
                  <a:srgbClr val="3B3B3B"/>
                </a:solidFill>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inp1cs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inp1cs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inp2cs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plus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&lt;</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&gt;());</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p:txBody>
      </p:sp>
      <p:cxnSp>
        <p:nvCxnSpPr>
          <p:cNvPr id="2" name="Straight Connector 1">
            <a:extLst>
              <a:ext uri="{FF2B5EF4-FFF2-40B4-BE49-F238E27FC236}">
                <a16:creationId xmlns:a16="http://schemas.microsoft.com/office/drawing/2014/main" id="{BFEBC6D0-9A0E-DBC0-47A5-1B08D68051D0}"/>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8F4E61E0-CAD2-7721-19F0-278F0483FF00}"/>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5" name="Content Placeholder 3">
            <a:extLst>
              <a:ext uri="{FF2B5EF4-FFF2-40B4-BE49-F238E27FC236}">
                <a16:creationId xmlns:a16="http://schemas.microsoft.com/office/drawing/2014/main" id="{23FB6677-0EF3-BEBE-06D0-3D55AC194235}"/>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6" name="Content Placeholder 3">
            <a:extLst>
              <a:ext uri="{FF2B5EF4-FFF2-40B4-BE49-F238E27FC236}">
                <a16:creationId xmlns:a16="http://schemas.microsoft.com/office/drawing/2014/main" id="{51D3ADCB-197F-F81B-C858-D45DB54B99E9}"/>
              </a:ext>
            </a:extLst>
          </p:cNvPr>
          <p:cNvSpPr txBox="1">
            <a:spLocks/>
          </p:cNvSpPr>
          <p:nvPr/>
        </p:nvSpPr>
        <p:spPr>
          <a:xfrm>
            <a:off x="16558259" y="17511023"/>
            <a:ext cx="19693883" cy="2072377"/>
          </a:xfrm>
          <a:prstGeom prst="rect">
            <a:avLst/>
          </a:prstGeom>
        </p:spPr>
        <p:txBody>
          <a:bodyPr lIns="91440" tIns="45720" rIns="91440" bIns="45720" anchor="t"/>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latin typeface="NVIDIA Sans"/>
                <a:cs typeface="NVIDIA Sans"/>
              </a:rPr>
              <a:t>High-level abstractions do not sacrifice low-level control</a:t>
            </a:r>
          </a:p>
          <a:p>
            <a:r>
              <a:rPr lang="en-US">
                <a:latin typeface="NVIDIA Sans"/>
                <a:cs typeface="NVIDIA Sans"/>
              </a:rPr>
              <a:t>Generic API not limited to built-in types</a:t>
            </a:r>
          </a:p>
          <a:p>
            <a:endParaRPr lang="en-US"/>
          </a:p>
        </p:txBody>
      </p:sp>
    </p:spTree>
    <p:extLst>
      <p:ext uri="{BB962C8B-B14F-4D97-AF65-F5344CB8AC3E}">
        <p14:creationId xmlns:p14="http://schemas.microsoft.com/office/powerpoint/2010/main" val="230597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Algorithms Customization</a:t>
            </a:r>
          </a:p>
        </p:txBody>
      </p:sp>
      <p:sp>
        <p:nvSpPr>
          <p:cNvPr id="7" name="TextBox 6">
            <a:extLst>
              <a:ext uri="{FF2B5EF4-FFF2-40B4-BE49-F238E27FC236}">
                <a16:creationId xmlns:a16="http://schemas.microsoft.com/office/drawing/2014/main" id="{2EBCF7A8-B5DB-2016-2A7D-50248B7D9DBA}"/>
              </a:ext>
            </a:extLst>
          </p:cNvPr>
          <p:cNvSpPr txBox="1"/>
          <p:nvPr/>
        </p:nvSpPr>
        <p:spPr>
          <a:xfrm>
            <a:off x="981767" y="4614089"/>
            <a:ext cx="14391581" cy="5262979"/>
          </a:xfrm>
          <a:prstGeom prst="rect">
            <a:avLst/>
          </a:prstGeom>
          <a:noFill/>
        </p:spPr>
        <p:txBody>
          <a:bodyPr wrap="square">
            <a:spAutoFit/>
          </a:bodyPr>
          <a:lstStyle/>
          <a:p>
            <a:r>
              <a:rPr lang="en-US" sz="2400" b="0">
                <a:solidFill>
                  <a:srgbClr val="0000FF"/>
                </a:solidFill>
                <a:effectLst/>
                <a:highlight>
                  <a:srgbClr val="FFFFFF"/>
                </a:highlight>
                <a:latin typeface="Roboto Mono" panose="00000009000000000000" pitchFamily="49" charset="0"/>
                <a:ea typeface="Roboto Mono" panose="00000009000000000000" pitchFamily="49" charset="0"/>
              </a:rPr>
              <a:t>__global__</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residual_forward_kernel</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a:solidFill>
                  <a:srgbClr val="3B3B3B"/>
                </a:solidFill>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blockIdx</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blockDim</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threadIdx</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AF00DB"/>
                </a:solidFill>
                <a:effectLst/>
                <a:highlight>
                  <a:srgbClr val="FFFFFF"/>
                </a:highlight>
                <a:latin typeface="Roboto Mono" panose="00000009000000000000" pitchFamily="49" charset="0"/>
                <a:ea typeface="Roboto Mono" panose="00000009000000000000" pitchFamily="49" charset="0"/>
              </a:rPr>
              <a:t>if</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795E26"/>
                </a:solidFill>
                <a:effectLst/>
                <a:highlight>
                  <a:srgbClr val="FFFFFF"/>
                </a:highlight>
                <a:latin typeface="Roboto Mono" panose="00000009000000000000" pitchFamily="49" charset="0"/>
                <a:ea typeface="Roboto Mono" panose="00000009000000000000" pitchFamily="49" charset="0"/>
              </a:rPr>
              <a:t>__</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ldcs</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795E26"/>
                </a:solidFill>
                <a:effectLst/>
                <a:highlight>
                  <a:srgbClr val="FFFFFF"/>
                </a:highlight>
                <a:latin typeface="Roboto Mono" panose="00000009000000000000" pitchFamily="49" charset="0"/>
                <a:ea typeface="Roboto Mono" panose="00000009000000000000" pitchFamily="49" charset="0"/>
              </a:rPr>
              <a:t>__</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ldcs</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400" b="0">
                <a:solidFill>
                  <a:srgbClr val="3B3B3B"/>
                </a:solidFill>
                <a:effectLst/>
                <a:highlight>
                  <a:srgbClr val="FFFFFF"/>
                </a:highlight>
                <a:latin typeface="Roboto Mono" panose="00000009000000000000" pitchFamily="49" charset="0"/>
                <a:ea typeface="Roboto Mono" panose="00000009000000000000" pitchFamily="49" charset="0"/>
              </a:rPr>
            </a:b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residual_forward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98658"/>
                </a:solidFill>
                <a:effectLst/>
                <a:highlight>
                  <a:srgbClr val="FFFFFF"/>
                </a:highlight>
                <a:latin typeface="Roboto Mono" panose="00000009000000000000" pitchFamily="49" charset="0"/>
                <a:ea typeface="Roboto Mono" panose="00000009000000000000" pitchFamily="49" charset="0"/>
              </a:rPr>
              <a:t>256</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grid_size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CEIL_DIV</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residual_forward_kernel</a:t>
            </a:r>
            <a:r>
              <a:rPr lang="en-US" sz="2400" b="0">
                <a:solidFill>
                  <a:srgbClr val="795E26"/>
                </a:solidFill>
                <a:effectLst/>
                <a:highlight>
                  <a:srgbClr val="FFFFFF"/>
                </a:highlight>
                <a:latin typeface="Roboto Mono" panose="00000009000000000000" pitchFamily="49" charset="0"/>
                <a:ea typeface="Roboto Mono" panose="00000009000000000000" pitchFamily="49" charset="0"/>
              </a:rPr>
              <a:t>&lt;&lt;&lt;</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grid_size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&gt;&gt;&gt;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cudaGetLastError</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11" name="TextBox 10">
            <a:extLst>
              <a:ext uri="{FF2B5EF4-FFF2-40B4-BE49-F238E27FC236}">
                <a16:creationId xmlns:a16="http://schemas.microsoft.com/office/drawing/2014/main" id="{6E3B9D1B-522B-6C46-FA8D-FD05C25CDDB8}"/>
              </a:ext>
            </a:extLst>
          </p:cNvPr>
          <p:cNvSpPr txBox="1"/>
          <p:nvPr/>
        </p:nvSpPr>
        <p:spPr>
          <a:xfrm>
            <a:off x="16558260" y="4614089"/>
            <a:ext cx="19312887" cy="3046988"/>
          </a:xfrm>
          <a:prstGeom prst="rect">
            <a:avLst/>
          </a:prstGeom>
          <a:noFill/>
        </p:spPr>
        <p:txBody>
          <a:bodyPr wrap="square">
            <a:spAutoFit/>
          </a:bodyPr>
          <a:lstStyle/>
          <a:p>
            <a:r>
              <a:rPr lang="en-US" sz="32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err="1">
                <a:solidFill>
                  <a:srgbClr val="795E26"/>
                </a:solidFill>
                <a:effectLst/>
                <a:highlight>
                  <a:srgbClr val="FFFFFF"/>
                </a:highlight>
                <a:latin typeface="Roboto Mono" panose="00000009000000000000" pitchFamily="49" charset="0"/>
                <a:ea typeface="Roboto Mono" panose="00000009000000000000" pitchFamily="49" charset="0"/>
              </a:rPr>
              <a:t>residual_forward</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cub</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err="1">
                <a:solidFill>
                  <a:srgbClr val="267F99"/>
                </a:solidFill>
                <a:effectLst/>
                <a:highlight>
                  <a:srgbClr val="FFFFFF"/>
                </a:highlight>
                <a:latin typeface="Roboto Mono" panose="00000009000000000000" pitchFamily="49" charset="0"/>
                <a:ea typeface="Roboto Mono" panose="00000009000000000000" pitchFamily="49" charset="0"/>
              </a:rPr>
              <a:t>CacheModifiedInputIterator</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cub</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70C1"/>
                </a:solidFill>
                <a:effectLst/>
                <a:highlight>
                  <a:srgbClr val="FFFFFF"/>
                </a:highlight>
                <a:latin typeface="Roboto Mono" panose="00000009000000000000" pitchFamily="49" charset="0"/>
                <a:ea typeface="Roboto Mono" panose="00000009000000000000" pitchFamily="49" charset="0"/>
              </a:rPr>
              <a:t>LOAD_CS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inp1cs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cub</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err="1">
                <a:solidFill>
                  <a:srgbClr val="267F99"/>
                </a:solidFill>
                <a:effectLst/>
                <a:highlight>
                  <a:srgbClr val="FFFFFF"/>
                </a:highlight>
                <a:latin typeface="Roboto Mono" panose="00000009000000000000" pitchFamily="49" charset="0"/>
                <a:ea typeface="Roboto Mono" panose="00000009000000000000" pitchFamily="49" charset="0"/>
              </a:rPr>
              <a:t>CacheModifiedInputIterator</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cub</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70C1"/>
                </a:solidFill>
                <a:effectLst/>
                <a:highlight>
                  <a:srgbClr val="FFFFFF"/>
                </a:highlight>
                <a:latin typeface="Roboto Mono" panose="00000009000000000000" pitchFamily="49" charset="0"/>
                <a:ea typeface="Roboto Mono" panose="00000009000000000000" pitchFamily="49" charset="0"/>
              </a:rPr>
              <a:t>LOAD_CS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inp2cs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795E26"/>
                </a:solidFill>
                <a:effectLst/>
                <a:highlight>
                  <a:srgbClr val="FFFFFF"/>
                </a:highlight>
                <a:latin typeface="Roboto Mono" panose="00000009000000000000" pitchFamily="49" charset="0"/>
                <a:ea typeface="Roboto Mono" panose="00000009000000000000" pitchFamily="49" charset="0"/>
              </a:rPr>
              <a:t>transform</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device</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a:solidFill>
                  <a:srgbClr val="3B3B3B"/>
                </a:solidFill>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inp1cs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inp1cs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inp2cs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plus</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&lt;</a:t>
            </a:r>
            <a:r>
              <a:rPr lang="en-US" sz="32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&gt;());</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p>
        </p:txBody>
      </p:sp>
      <p:cxnSp>
        <p:nvCxnSpPr>
          <p:cNvPr id="2" name="Straight Connector 1">
            <a:extLst>
              <a:ext uri="{FF2B5EF4-FFF2-40B4-BE49-F238E27FC236}">
                <a16:creationId xmlns:a16="http://schemas.microsoft.com/office/drawing/2014/main" id="{BFEBC6D0-9A0E-DBC0-47A5-1B08D68051D0}"/>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8F4E61E0-CAD2-7721-19F0-278F0483FF00}"/>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5" name="Content Placeholder 3">
            <a:extLst>
              <a:ext uri="{FF2B5EF4-FFF2-40B4-BE49-F238E27FC236}">
                <a16:creationId xmlns:a16="http://schemas.microsoft.com/office/drawing/2014/main" id="{23FB6677-0EF3-BEBE-06D0-3D55AC194235}"/>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9" name="TextBox 8">
            <a:extLst>
              <a:ext uri="{FF2B5EF4-FFF2-40B4-BE49-F238E27FC236}">
                <a16:creationId xmlns:a16="http://schemas.microsoft.com/office/drawing/2014/main" id="{96C7A28D-AB2C-11AB-E977-A17A399980D2}"/>
              </a:ext>
            </a:extLst>
          </p:cNvPr>
          <p:cNvSpPr txBox="1"/>
          <p:nvPr/>
        </p:nvSpPr>
        <p:spPr>
          <a:xfrm>
            <a:off x="5985509" y="10448836"/>
            <a:ext cx="21145500" cy="3970318"/>
          </a:xfrm>
          <a:prstGeom prst="rect">
            <a:avLst/>
          </a:prstGeom>
          <a:solidFill>
            <a:schemeClr val="tx1"/>
          </a:solidFill>
          <a:ln w="25400">
            <a:solidFill>
              <a:schemeClr val="accent5"/>
            </a:solidFill>
          </a:ln>
          <a:effectLst>
            <a:outerShdw blurRad="635000" dist="38100" dir="2700000" algn="tl" rotWithShape="0">
              <a:prstClr val="black">
                <a:alpha val="40000"/>
              </a:prstClr>
            </a:outerShdw>
          </a:effectLst>
        </p:spPr>
        <p:txBody>
          <a:bodyPr wrap="square">
            <a:spAutoFit/>
          </a:bodyPr>
          <a:lstStyle/>
          <a:p>
            <a:endParaRPr lang="en-US" sz="2800" b="0">
              <a:solidFill>
                <a:srgbClr val="AF00DB"/>
              </a:solidFill>
              <a:effectLst/>
              <a:latin typeface="Roboto Mono" panose="00000009000000000000" pitchFamily="49" charset="0"/>
              <a:ea typeface="Roboto Mono" panose="00000009000000000000" pitchFamily="49" charset="0"/>
            </a:endParaRPr>
          </a:p>
          <a:p>
            <a:r>
              <a:rPr lang="en-US" sz="2800" b="0">
                <a:solidFill>
                  <a:srgbClr val="AF00DB"/>
                </a:solidFill>
                <a:effectLst/>
                <a:latin typeface="Roboto Mono" panose="00000009000000000000" pitchFamily="49" charset="0"/>
                <a:ea typeface="Roboto Mono" panose="00000009000000000000" pitchFamily="49" charset="0"/>
              </a:rPr>
              <a:t>  using</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tex_t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cub</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CacheModifiedInputIterator</a:t>
            </a:r>
            <a:r>
              <a:rPr lang="en-US" sz="2800" b="0">
                <a:solidFill>
                  <a:srgbClr val="3B3B3B"/>
                </a:solidFill>
                <a:effectLst/>
                <a:latin typeface="Roboto Mono" panose="00000009000000000000" pitchFamily="49" charset="0"/>
                <a:ea typeface="Roboto Mono" panose="00000009000000000000" pitchFamily="49" charset="0"/>
              </a:rPr>
              <a:t>&lt;</a:t>
            </a:r>
            <a:r>
              <a:rPr lang="en-US" sz="2800" b="0">
                <a:solidFill>
                  <a:srgbClr val="267F99"/>
                </a:solidFill>
                <a:effectLst/>
                <a:latin typeface="Roboto Mono" panose="00000009000000000000" pitchFamily="49" charset="0"/>
                <a:ea typeface="Roboto Mono" panose="00000009000000000000" pitchFamily="49" charset="0"/>
              </a:rPr>
              <a:t>cub</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70C1"/>
                </a:solidFill>
                <a:effectLst/>
                <a:latin typeface="Roboto Mono" panose="00000009000000000000" pitchFamily="49" charset="0"/>
                <a:ea typeface="Roboto Mono" panose="00000009000000000000" pitchFamily="49" charset="0"/>
              </a:rPr>
              <a:t>LOAD_LDG</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complex</a:t>
            </a:r>
            <a:r>
              <a:rPr lang="en-US" sz="2800" b="0">
                <a:solidFill>
                  <a:srgbClr val="3B3B3B"/>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&gt;&gt;;</a:t>
            </a:r>
          </a:p>
          <a:p>
            <a:r>
              <a:rPr lang="en-US" sz="2800" b="0">
                <a:solidFill>
                  <a:srgbClr val="AF00DB"/>
                </a:solidFill>
                <a:effectLst/>
                <a:latin typeface="Roboto Mono" panose="00000009000000000000" pitchFamily="49" charset="0"/>
                <a:ea typeface="Roboto Mono" panose="00000009000000000000" pitchFamily="49" charset="0"/>
              </a:rPr>
              <a:t>  using</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stream_t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cub</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CacheModifiedInputIterator</a:t>
            </a:r>
            <a:r>
              <a:rPr lang="en-US" sz="2800" b="0">
                <a:solidFill>
                  <a:srgbClr val="3B3B3B"/>
                </a:solidFill>
                <a:effectLst/>
                <a:latin typeface="Roboto Mono" panose="00000009000000000000" pitchFamily="49" charset="0"/>
                <a:ea typeface="Roboto Mono" panose="00000009000000000000" pitchFamily="49" charset="0"/>
              </a:rPr>
              <a:t>&lt;</a:t>
            </a:r>
            <a:r>
              <a:rPr lang="en-US" sz="2800" b="0">
                <a:solidFill>
                  <a:srgbClr val="267F99"/>
                </a:solidFill>
                <a:effectLst/>
                <a:latin typeface="Roboto Mono" panose="00000009000000000000" pitchFamily="49" charset="0"/>
                <a:ea typeface="Roboto Mono" panose="00000009000000000000" pitchFamily="49" charset="0"/>
              </a:rPr>
              <a:t>cub</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70C1"/>
                </a:solidFill>
                <a:effectLst/>
                <a:latin typeface="Roboto Mono" panose="00000009000000000000" pitchFamily="49" charset="0"/>
                <a:ea typeface="Roboto Mono" panose="00000009000000000000" pitchFamily="49" charset="0"/>
              </a:rPr>
              <a:t>LOAD_CS</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complex</a:t>
            </a:r>
            <a:r>
              <a:rPr lang="en-US" sz="2800" b="0">
                <a:solidFill>
                  <a:srgbClr val="3B3B3B"/>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&gt;&gt;;</a:t>
            </a:r>
          </a:p>
          <a:p>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__global__</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void</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795E26"/>
                </a:solidFill>
                <a:effectLst/>
                <a:latin typeface="Roboto Mono" panose="00000009000000000000" pitchFamily="49" charset="0"/>
                <a:ea typeface="Roboto Mono" panose="00000009000000000000" pitchFamily="49" charset="0"/>
              </a:rPr>
              <a:t>kernel</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tex_t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tex</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stream_t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stream</a:t>
            </a:r>
            <a:r>
              <a:rPr lang="en-US" sz="2800" b="0">
                <a:solidFill>
                  <a:srgbClr val="3B3B3B"/>
                </a:solidFill>
                <a:effectLst/>
                <a:latin typeface="Roboto Mono" panose="00000009000000000000" pitchFamily="49" charset="0"/>
                <a:ea typeface="Roboto Mono" panose="00000009000000000000" pitchFamily="49" charset="0"/>
              </a:rPr>
              <a:t>) {</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complex</a:t>
            </a:r>
            <a:r>
              <a:rPr lang="en-US" sz="2800" b="0">
                <a:solidFill>
                  <a:srgbClr val="000000"/>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000000"/>
                </a:solidFill>
                <a:effectLst/>
                <a:latin typeface="Roboto Mono" panose="00000009000000000000" pitchFamily="49" charset="0"/>
                <a:ea typeface="Roboto Mono" panose="00000009000000000000" pitchFamily="49" charset="0"/>
              </a:rPr>
              <a:t>&gt;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tex</a:t>
            </a:r>
            <a:r>
              <a:rPr lang="en-US" sz="2800" b="0">
                <a:solidFill>
                  <a:srgbClr val="000000"/>
                </a:solidFill>
                <a:effectLst/>
                <a:latin typeface="Roboto Mono" panose="00000009000000000000" pitchFamily="49" charset="0"/>
                <a:ea typeface="Roboto Mono" panose="00000009000000000000" pitchFamily="49" charset="0"/>
              </a:rPr>
              <a:t>[</a:t>
            </a:r>
            <a:r>
              <a:rPr lang="en-US" sz="2800" b="0" err="1">
                <a:solidFill>
                  <a:srgbClr val="0070C1"/>
                </a:solidFill>
                <a:effectLst/>
                <a:latin typeface="Roboto Mono" panose="00000009000000000000" pitchFamily="49" charset="0"/>
                <a:ea typeface="Roboto Mono" panose="00000009000000000000" pitchFamily="49" charset="0"/>
              </a:rPr>
              <a:t>threadIdx</a:t>
            </a:r>
            <a:r>
              <a:rPr lang="en-US" sz="2800" b="0" err="1">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x</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8000"/>
                </a:solidFill>
                <a:effectLst/>
                <a:latin typeface="Roboto Mono" panose="00000009000000000000" pitchFamily="49" charset="0"/>
                <a:ea typeface="Roboto Mono" panose="00000009000000000000" pitchFamily="49" charset="0"/>
              </a:rPr>
              <a:t>    // ld.global.nc.u64</a:t>
            </a:r>
            <a:endParaRPr lang="en-US" sz="2800" b="0">
              <a:solidFill>
                <a:srgbClr val="3B3B3B"/>
              </a:solidFill>
              <a:effectLst/>
              <a:latin typeface="Roboto Mono" panose="00000009000000000000" pitchFamily="49" charset="0"/>
              <a:ea typeface="Roboto Mono" panose="00000009000000000000" pitchFamily="49" charset="0"/>
            </a:endParaRPr>
          </a:p>
          <a:p>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complex</a:t>
            </a:r>
            <a:r>
              <a:rPr lang="en-US" sz="2800" b="0">
                <a:solidFill>
                  <a:srgbClr val="000000"/>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000000"/>
                </a:solidFill>
                <a:effectLst/>
                <a:latin typeface="Roboto Mono" panose="00000009000000000000" pitchFamily="49" charset="0"/>
                <a:ea typeface="Roboto Mono" panose="00000009000000000000" pitchFamily="49" charset="0"/>
              </a:rPr>
              <a:t>&gt;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s</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stream</a:t>
            </a:r>
            <a:r>
              <a:rPr lang="en-US" sz="2800" b="0">
                <a:solidFill>
                  <a:srgbClr val="000000"/>
                </a:solidFill>
                <a:effectLst/>
                <a:latin typeface="Roboto Mono" panose="00000009000000000000" pitchFamily="49" charset="0"/>
                <a:ea typeface="Roboto Mono" panose="00000009000000000000" pitchFamily="49" charset="0"/>
              </a:rPr>
              <a:t>[</a:t>
            </a:r>
            <a:r>
              <a:rPr lang="en-US" sz="2800" b="0" err="1">
                <a:solidFill>
                  <a:srgbClr val="0070C1"/>
                </a:solidFill>
                <a:effectLst/>
                <a:latin typeface="Roboto Mono" panose="00000009000000000000" pitchFamily="49" charset="0"/>
                <a:ea typeface="Roboto Mono" panose="00000009000000000000" pitchFamily="49" charset="0"/>
              </a:rPr>
              <a:t>threadIdx</a:t>
            </a:r>
            <a:r>
              <a:rPr lang="en-US" sz="2800" b="0" err="1">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x</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8000"/>
                </a:solidFill>
                <a:effectLst/>
                <a:latin typeface="Roboto Mono" panose="00000009000000000000" pitchFamily="49" charset="0"/>
                <a:ea typeface="Roboto Mono" panose="00000009000000000000" pitchFamily="49" charset="0"/>
              </a:rPr>
              <a:t> // ld.cs.u64</a:t>
            </a:r>
          </a:p>
          <a:p>
            <a:r>
              <a:rPr lang="en-US" sz="2800" b="0">
                <a:solidFill>
                  <a:srgbClr val="008000"/>
                </a:solidFill>
                <a:effectLst/>
                <a:latin typeface="Roboto Mono" panose="00000009000000000000" pitchFamily="49" charset="0"/>
                <a:ea typeface="Roboto Mono" panose="00000009000000000000" pitchFamily="49" charset="0"/>
              </a:rPr>
              <a:t>    // ...</a:t>
            </a:r>
          </a:p>
          <a:p>
            <a:endParaRPr lang="en-US" sz="2800" b="0">
              <a:solidFill>
                <a:srgbClr val="3B3B3B"/>
              </a:solidFill>
              <a:effectLst/>
              <a:latin typeface="Roboto Mono" panose="00000009000000000000" pitchFamily="49" charset="0"/>
              <a:ea typeface="Roboto Mono" panose="00000009000000000000" pitchFamily="49" charset="0"/>
            </a:endParaRPr>
          </a:p>
        </p:txBody>
      </p:sp>
      <p:sp>
        <p:nvSpPr>
          <p:cNvPr id="10" name="Content Placeholder 3">
            <a:extLst>
              <a:ext uri="{FF2B5EF4-FFF2-40B4-BE49-F238E27FC236}">
                <a16:creationId xmlns:a16="http://schemas.microsoft.com/office/drawing/2014/main" id="{D20907ED-D245-C5C1-8F11-0F8E3AFD0167}"/>
              </a:ext>
            </a:extLst>
          </p:cNvPr>
          <p:cNvSpPr txBox="1">
            <a:spLocks/>
          </p:cNvSpPr>
          <p:nvPr/>
        </p:nvSpPr>
        <p:spPr>
          <a:xfrm>
            <a:off x="16558259" y="17511023"/>
            <a:ext cx="19693883" cy="207237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solidFill>
                  <a:schemeClr val="accent5"/>
                </a:solidFill>
              </a:rPr>
              <a:t>High-level abstractions do not imply abandoning low-level features</a:t>
            </a:r>
          </a:p>
          <a:p>
            <a:r>
              <a:rPr lang="en-US"/>
              <a:t>Generic API beyond built-in types</a:t>
            </a:r>
          </a:p>
        </p:txBody>
      </p:sp>
    </p:spTree>
    <p:extLst>
      <p:ext uri="{BB962C8B-B14F-4D97-AF65-F5344CB8AC3E}">
        <p14:creationId xmlns:p14="http://schemas.microsoft.com/office/powerpoint/2010/main" val="3658162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Algorithms Customization</a:t>
            </a:r>
          </a:p>
        </p:txBody>
      </p:sp>
      <p:sp>
        <p:nvSpPr>
          <p:cNvPr id="7" name="TextBox 6">
            <a:extLst>
              <a:ext uri="{FF2B5EF4-FFF2-40B4-BE49-F238E27FC236}">
                <a16:creationId xmlns:a16="http://schemas.microsoft.com/office/drawing/2014/main" id="{2EBCF7A8-B5DB-2016-2A7D-50248B7D9DBA}"/>
              </a:ext>
            </a:extLst>
          </p:cNvPr>
          <p:cNvSpPr txBox="1"/>
          <p:nvPr/>
        </p:nvSpPr>
        <p:spPr>
          <a:xfrm>
            <a:off x="981767" y="4614089"/>
            <a:ext cx="14391581" cy="5262979"/>
          </a:xfrm>
          <a:prstGeom prst="rect">
            <a:avLst/>
          </a:prstGeom>
          <a:noFill/>
        </p:spPr>
        <p:txBody>
          <a:bodyPr wrap="square">
            <a:spAutoFit/>
          </a:bodyPr>
          <a:lstStyle/>
          <a:p>
            <a:r>
              <a:rPr lang="en-US" sz="2400" b="0">
                <a:solidFill>
                  <a:srgbClr val="0000FF"/>
                </a:solidFill>
                <a:effectLst/>
                <a:highlight>
                  <a:srgbClr val="FFFFFF"/>
                </a:highlight>
                <a:latin typeface="Roboto Mono" panose="00000009000000000000" pitchFamily="49" charset="0"/>
                <a:ea typeface="Roboto Mono" panose="00000009000000000000" pitchFamily="49" charset="0"/>
              </a:rPr>
              <a:t>__global__</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residual_forward_kernel</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a:solidFill>
                  <a:srgbClr val="3B3B3B"/>
                </a:solidFill>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blockIdx</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blockDim</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threadIdx</a:t>
            </a:r>
            <a:r>
              <a:rPr lang="en-US" sz="2400" b="0" err="1">
                <a:solidFill>
                  <a:srgbClr val="3B3B3B"/>
                </a:solidFill>
                <a:effectLst/>
                <a:highlight>
                  <a:srgbClr val="FFFFFF"/>
                </a:highlight>
                <a:latin typeface="Roboto Mono" panose="00000009000000000000" pitchFamily="49" charset="0"/>
                <a:ea typeface="Roboto Mono" panose="00000009000000000000" pitchFamily="49" charset="0"/>
              </a:rPr>
              <a:t>.x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AF00DB"/>
                </a:solidFill>
                <a:effectLst/>
                <a:highlight>
                  <a:srgbClr val="FFFFFF"/>
                </a:highlight>
                <a:latin typeface="Roboto Mono" panose="00000009000000000000" pitchFamily="49" charset="0"/>
                <a:ea typeface="Roboto Mono" panose="00000009000000000000" pitchFamily="49" charset="0"/>
              </a:rPr>
              <a:t>if</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795E26"/>
                </a:solidFill>
                <a:effectLst/>
                <a:highlight>
                  <a:srgbClr val="FFFFFF"/>
                </a:highlight>
                <a:latin typeface="Roboto Mono" panose="00000009000000000000" pitchFamily="49" charset="0"/>
                <a:ea typeface="Roboto Mono" panose="00000009000000000000" pitchFamily="49" charset="0"/>
              </a:rPr>
              <a:t>__</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ldcs</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795E26"/>
                </a:solidFill>
                <a:effectLst/>
                <a:highlight>
                  <a:srgbClr val="FFFFFF"/>
                </a:highlight>
                <a:latin typeface="Roboto Mono" panose="00000009000000000000" pitchFamily="49" charset="0"/>
                <a:ea typeface="Roboto Mono" panose="00000009000000000000" pitchFamily="49" charset="0"/>
              </a:rPr>
              <a:t>__</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ldcs</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001080"/>
                </a:solidFill>
                <a:effectLst/>
                <a:highlight>
                  <a:srgbClr val="FFFFFF"/>
                </a:highlight>
                <a:latin typeface="Roboto Mono" panose="00000009000000000000" pitchFamily="49" charset="0"/>
                <a:ea typeface="Roboto Mono" panose="00000009000000000000" pitchFamily="49" charset="0"/>
              </a:rPr>
              <a:t>idx</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400" b="0">
                <a:solidFill>
                  <a:srgbClr val="3B3B3B"/>
                </a:solidFill>
                <a:effectLst/>
                <a:highlight>
                  <a:srgbClr val="FFFFFF"/>
                </a:highlight>
                <a:latin typeface="Roboto Mono" panose="00000009000000000000" pitchFamily="49" charset="0"/>
                <a:ea typeface="Roboto Mono" panose="00000009000000000000" pitchFamily="49" charset="0"/>
              </a:rPr>
            </a:b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void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residual_forward</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98658"/>
                </a:solidFill>
                <a:effectLst/>
                <a:highlight>
                  <a:srgbClr val="FFFFFF"/>
                </a:highlight>
                <a:latin typeface="Roboto Mono" panose="00000009000000000000" pitchFamily="49" charset="0"/>
                <a:ea typeface="Roboto Mono" panose="00000009000000000000" pitchFamily="49" charset="0"/>
              </a:rPr>
              <a:t>256</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const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grid_size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00FF"/>
                </a:solidFill>
                <a:effectLst/>
                <a:highlight>
                  <a:srgbClr val="FFFFFF"/>
                </a:highlight>
                <a:latin typeface="Roboto Mono" panose="00000009000000000000" pitchFamily="49" charset="0"/>
                <a:ea typeface="Roboto Mono" panose="00000009000000000000" pitchFamily="49" charset="0"/>
              </a:rPr>
              <a:t>CEIL_DIV</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residual_forward_kernel</a:t>
            </a:r>
            <a:r>
              <a:rPr lang="en-US" sz="2400" b="0">
                <a:solidFill>
                  <a:srgbClr val="795E26"/>
                </a:solidFill>
                <a:effectLst/>
                <a:highlight>
                  <a:srgbClr val="FFFFFF"/>
                </a:highlight>
                <a:latin typeface="Roboto Mono" panose="00000009000000000000" pitchFamily="49" charset="0"/>
                <a:ea typeface="Roboto Mono" panose="00000009000000000000" pitchFamily="49" charset="0"/>
              </a:rPr>
              <a:t>&lt;&lt;&lt;</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grid_size</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70C1"/>
                </a:solidFill>
                <a:effectLst/>
                <a:highlight>
                  <a:srgbClr val="FFFFFF"/>
                </a:highlight>
                <a:latin typeface="Roboto Mono" panose="00000009000000000000" pitchFamily="49" charset="0"/>
                <a:ea typeface="Roboto Mono" panose="00000009000000000000" pitchFamily="49" charset="0"/>
              </a:rPr>
              <a:t>block_size</a:t>
            </a:r>
            <a:r>
              <a:rPr lang="en-US" sz="2400" b="0">
                <a:solidFill>
                  <a:srgbClr val="000000"/>
                </a:solidFill>
                <a:effectLst/>
                <a:highlight>
                  <a:srgbClr val="FFFFFF"/>
                </a:highlight>
                <a:latin typeface="Roboto Mono" panose="00000009000000000000" pitchFamily="49" charset="0"/>
                <a:ea typeface="Roboto Mono" panose="00000009000000000000" pitchFamily="49" charset="0"/>
              </a:rPr>
              <a:t>&gt;&gt;&gt;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inp1</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inp2</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a:solidFill>
                  <a:srgbClr val="001080"/>
                </a:solidFill>
                <a:effectLst/>
                <a:highlight>
                  <a:srgbClr val="FFFFFF"/>
                </a:highlight>
                <a:latin typeface="Roboto Mono" panose="00000009000000000000" pitchFamily="49" charset="0"/>
                <a:ea typeface="Roboto Mono" panose="00000009000000000000" pitchFamily="49" charset="0"/>
              </a:rPr>
              <a:t>N</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4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400" b="0" err="1">
                <a:solidFill>
                  <a:srgbClr val="795E26"/>
                </a:solidFill>
                <a:effectLst/>
                <a:highlight>
                  <a:srgbClr val="FFFFFF"/>
                </a:highlight>
                <a:latin typeface="Roboto Mono" panose="00000009000000000000" pitchFamily="49" charset="0"/>
                <a:ea typeface="Roboto Mono" panose="00000009000000000000" pitchFamily="49" charset="0"/>
              </a:rPr>
              <a:t>cudaGetLastError</a:t>
            </a:r>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4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11" name="TextBox 10">
            <a:extLst>
              <a:ext uri="{FF2B5EF4-FFF2-40B4-BE49-F238E27FC236}">
                <a16:creationId xmlns:a16="http://schemas.microsoft.com/office/drawing/2014/main" id="{6E3B9D1B-522B-6C46-FA8D-FD05C25CDDB8}"/>
              </a:ext>
            </a:extLst>
          </p:cNvPr>
          <p:cNvSpPr txBox="1"/>
          <p:nvPr/>
        </p:nvSpPr>
        <p:spPr>
          <a:xfrm>
            <a:off x="16558260" y="4614089"/>
            <a:ext cx="19312887" cy="3046988"/>
          </a:xfrm>
          <a:prstGeom prst="rect">
            <a:avLst/>
          </a:prstGeom>
          <a:noFill/>
        </p:spPr>
        <p:txBody>
          <a:bodyPr wrap="square">
            <a:spAutoFit/>
          </a:bodyPr>
          <a:lstStyle/>
          <a:p>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void </a:t>
            </a:r>
            <a:r>
              <a:rPr lang="en-US" sz="3200" b="0" err="1">
                <a:solidFill>
                  <a:schemeClr val="accent5"/>
                </a:solidFill>
                <a:effectLst/>
                <a:highlight>
                  <a:srgbClr val="FFFFFF"/>
                </a:highlight>
                <a:latin typeface="Roboto Mono" panose="00000009000000000000" pitchFamily="49" charset="0"/>
                <a:ea typeface="Roboto Mono" panose="00000009000000000000" pitchFamily="49" charset="0"/>
              </a:rPr>
              <a:t>residual_forward</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(float* out, float* inp1, float* inp2, int N) {</a:t>
            </a:r>
          </a:p>
          <a:p>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    cub::</a:t>
            </a:r>
            <a:r>
              <a:rPr lang="en-US" sz="3200" b="0" err="1">
                <a:solidFill>
                  <a:schemeClr val="accent5"/>
                </a:solidFill>
                <a:effectLst/>
                <a:highlight>
                  <a:srgbClr val="FFFFFF"/>
                </a:highlight>
                <a:latin typeface="Roboto Mono" panose="00000009000000000000" pitchFamily="49" charset="0"/>
                <a:ea typeface="Roboto Mono" panose="00000009000000000000" pitchFamily="49" charset="0"/>
              </a:rPr>
              <a:t>CacheModifiedInputIterator</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&lt;cub::LOAD_CS, float&gt; inp1cs(inp1);</a:t>
            </a:r>
          </a:p>
          <a:p>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    cub::</a:t>
            </a:r>
            <a:r>
              <a:rPr lang="en-US" sz="3200" b="0" err="1">
                <a:solidFill>
                  <a:schemeClr val="accent5"/>
                </a:solidFill>
                <a:effectLst/>
                <a:highlight>
                  <a:srgbClr val="FFFFFF"/>
                </a:highlight>
                <a:latin typeface="Roboto Mono" panose="00000009000000000000" pitchFamily="49" charset="0"/>
                <a:ea typeface="Roboto Mono" panose="00000009000000000000" pitchFamily="49" charset="0"/>
              </a:rPr>
              <a:t>CacheModifiedInputIterator</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&lt;cub::LOAD_CS, float&gt; inp2cs(inp2);</a:t>
            </a:r>
          </a:p>
          <a:p>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    thrust::transform(</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a:solidFill>
                  <a:srgbClr val="001080"/>
                </a:solidFill>
                <a:effectLst/>
                <a:highlight>
                  <a:srgbClr val="FFFFFF"/>
                </a:highlight>
                <a:latin typeface="Roboto Mono" panose="00000009000000000000" pitchFamily="49" charset="0"/>
                <a:ea typeface="Roboto Mono" panose="00000009000000000000" pitchFamily="49" charset="0"/>
              </a:rPr>
              <a:t>device</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a:solidFill>
                  <a:srgbClr val="3B3B3B"/>
                </a:solidFill>
                <a:highlight>
                  <a:srgbClr val="FFFFFF"/>
                </a:highlight>
                <a:latin typeface="Roboto Mono" panose="00000009000000000000" pitchFamily="49" charset="0"/>
                <a:ea typeface="Roboto Mono" panose="00000009000000000000" pitchFamily="49" charset="0"/>
              </a:rPr>
              <a:t>                      </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inp1cs, inp1cs + N, inp2cs, out, thrust::plus&lt;float&gt;());</a:t>
            </a:r>
          </a:p>
          <a:p>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a:t>
            </a:r>
          </a:p>
        </p:txBody>
      </p:sp>
      <p:cxnSp>
        <p:nvCxnSpPr>
          <p:cNvPr id="2" name="Straight Connector 1">
            <a:extLst>
              <a:ext uri="{FF2B5EF4-FFF2-40B4-BE49-F238E27FC236}">
                <a16:creationId xmlns:a16="http://schemas.microsoft.com/office/drawing/2014/main" id="{BFEBC6D0-9A0E-DBC0-47A5-1B08D68051D0}"/>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8F4E61E0-CAD2-7721-19F0-278F0483FF00}"/>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5" name="Content Placeholder 3">
            <a:extLst>
              <a:ext uri="{FF2B5EF4-FFF2-40B4-BE49-F238E27FC236}">
                <a16:creationId xmlns:a16="http://schemas.microsoft.com/office/drawing/2014/main" id="{23FB6677-0EF3-BEBE-06D0-3D55AC194235}"/>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6" name="TextBox 5">
            <a:extLst>
              <a:ext uri="{FF2B5EF4-FFF2-40B4-BE49-F238E27FC236}">
                <a16:creationId xmlns:a16="http://schemas.microsoft.com/office/drawing/2014/main" id="{1232739A-9F6A-7AF7-4C63-1093B87100E5}"/>
              </a:ext>
            </a:extLst>
          </p:cNvPr>
          <p:cNvSpPr txBox="1"/>
          <p:nvPr/>
        </p:nvSpPr>
        <p:spPr>
          <a:xfrm>
            <a:off x="16558260" y="8353574"/>
            <a:ext cx="19312887" cy="3046988"/>
          </a:xfrm>
          <a:prstGeom prst="rect">
            <a:avLst/>
          </a:prstGeom>
          <a:noFill/>
        </p:spPr>
        <p:txBody>
          <a:bodyPr wrap="square">
            <a:spAutoFit/>
          </a:bodyPr>
          <a:lstStyle/>
          <a:p>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void </a:t>
            </a:r>
            <a:r>
              <a:rPr lang="en-US" sz="3200" b="0" err="1">
                <a:solidFill>
                  <a:schemeClr val="accent5"/>
                </a:solidFill>
                <a:effectLst/>
                <a:highlight>
                  <a:srgbClr val="FFFFFF"/>
                </a:highlight>
                <a:latin typeface="Roboto Mono" panose="00000009000000000000" pitchFamily="49" charset="0"/>
                <a:ea typeface="Roboto Mono" panose="00000009000000000000" pitchFamily="49" charset="0"/>
              </a:rPr>
              <a:t>async_residual_forward</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(float* out, float* inp1, float* inp2, int N) {</a:t>
            </a:r>
          </a:p>
          <a:p>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    cub::</a:t>
            </a:r>
            <a:r>
              <a:rPr lang="en-US" sz="3200" b="0" err="1">
                <a:solidFill>
                  <a:schemeClr val="accent5"/>
                </a:solidFill>
                <a:effectLst/>
                <a:highlight>
                  <a:srgbClr val="FFFFFF"/>
                </a:highlight>
                <a:latin typeface="Roboto Mono" panose="00000009000000000000" pitchFamily="49" charset="0"/>
                <a:ea typeface="Roboto Mono" panose="00000009000000000000" pitchFamily="49" charset="0"/>
              </a:rPr>
              <a:t>CacheModifiedInputIterator</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&lt;cub::LOAD_CS, float&gt; inp1cs(inp1);</a:t>
            </a:r>
          </a:p>
          <a:p>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    cub::</a:t>
            </a:r>
            <a:r>
              <a:rPr lang="en-US" sz="3200" b="0" err="1">
                <a:solidFill>
                  <a:schemeClr val="accent5"/>
                </a:solidFill>
                <a:effectLst/>
                <a:highlight>
                  <a:srgbClr val="FFFFFF"/>
                </a:highlight>
                <a:latin typeface="Roboto Mono" panose="00000009000000000000" pitchFamily="49" charset="0"/>
                <a:ea typeface="Roboto Mono" panose="00000009000000000000" pitchFamily="49" charset="0"/>
              </a:rPr>
              <a:t>CacheModifiedInputIterator</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&lt;cub::LOAD_CS, float&gt; inp2cs(inp2);</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thrust::transform(</a:t>
            </a:r>
            <a:r>
              <a:rPr lang="en-US" sz="32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err="1">
                <a:solidFill>
                  <a:srgbClr val="267F99"/>
                </a:solidFill>
                <a:effectLst/>
                <a:highlight>
                  <a:srgbClr val="FFFFFF"/>
                </a:highlight>
                <a:latin typeface="Roboto Mono" panose="00000009000000000000" pitchFamily="49" charset="0"/>
                <a:ea typeface="Roboto Mono" panose="00000009000000000000" pitchFamily="49" charset="0"/>
              </a:rPr>
              <a:t>cuda</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3200" b="0" err="1">
                <a:solidFill>
                  <a:srgbClr val="001080"/>
                </a:solidFill>
                <a:effectLst/>
                <a:highlight>
                  <a:srgbClr val="FFFFFF"/>
                </a:highlight>
                <a:latin typeface="Roboto Mono" panose="00000009000000000000" pitchFamily="49" charset="0"/>
                <a:ea typeface="Roboto Mono" panose="00000009000000000000" pitchFamily="49" charset="0"/>
              </a:rPr>
              <a:t>par_nosync</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a:solidFill>
                  <a:schemeClr val="accent5"/>
                </a:solidFill>
                <a:highlight>
                  <a:srgbClr val="FFFFFF"/>
                </a:highlight>
                <a:latin typeface="Roboto Mono" panose="00000009000000000000" pitchFamily="49" charset="0"/>
                <a:ea typeface="Roboto Mono" panose="00000009000000000000" pitchFamily="49" charset="0"/>
              </a:rPr>
              <a:t>                      </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inp1cs, inp1cs + N, inp2cs, out, thrust::plus&lt;float&gt;());</a:t>
            </a:r>
          </a:p>
          <a:p>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a:t>
            </a:r>
          </a:p>
        </p:txBody>
      </p:sp>
      <p:sp>
        <p:nvSpPr>
          <p:cNvPr id="8" name="Content Placeholder 3">
            <a:extLst>
              <a:ext uri="{FF2B5EF4-FFF2-40B4-BE49-F238E27FC236}">
                <a16:creationId xmlns:a16="http://schemas.microsoft.com/office/drawing/2014/main" id="{72AA7F2D-A927-6AEE-C0DA-E80A57B5EC8D}"/>
              </a:ext>
            </a:extLst>
          </p:cNvPr>
          <p:cNvSpPr txBox="1">
            <a:spLocks/>
          </p:cNvSpPr>
          <p:nvPr/>
        </p:nvSpPr>
        <p:spPr>
          <a:xfrm>
            <a:off x="16558260" y="19285927"/>
            <a:ext cx="1969388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CUDA execution policies are not limited to thrust::device</a:t>
            </a:r>
          </a:p>
        </p:txBody>
      </p:sp>
      <p:sp>
        <p:nvSpPr>
          <p:cNvPr id="9" name="TextBox 8">
            <a:extLst>
              <a:ext uri="{FF2B5EF4-FFF2-40B4-BE49-F238E27FC236}">
                <a16:creationId xmlns:a16="http://schemas.microsoft.com/office/drawing/2014/main" id="{A04A8BEE-3C90-123A-518C-9A1306DA92BD}"/>
              </a:ext>
            </a:extLst>
          </p:cNvPr>
          <p:cNvSpPr txBox="1"/>
          <p:nvPr/>
        </p:nvSpPr>
        <p:spPr>
          <a:xfrm>
            <a:off x="16558260" y="12093059"/>
            <a:ext cx="19312887" cy="3046988"/>
          </a:xfrm>
          <a:prstGeom prst="rect">
            <a:avLst/>
          </a:prstGeom>
          <a:noFill/>
        </p:spPr>
        <p:txBody>
          <a:bodyPr wrap="square">
            <a:spAutoFit/>
          </a:bodyPr>
          <a:lstStyle/>
          <a:p>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void </a:t>
            </a:r>
            <a:r>
              <a:rPr lang="en-US" sz="3200" b="0" err="1">
                <a:solidFill>
                  <a:schemeClr val="accent5"/>
                </a:solidFill>
                <a:effectLst/>
                <a:highlight>
                  <a:srgbClr val="FFFFFF"/>
                </a:highlight>
                <a:latin typeface="Roboto Mono" panose="00000009000000000000" pitchFamily="49" charset="0"/>
                <a:ea typeface="Roboto Mono" panose="00000009000000000000" pitchFamily="49" charset="0"/>
              </a:rPr>
              <a:t>async_residual_forward</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(float* out, float* inp1, float* inp2, int N) {</a:t>
            </a:r>
          </a:p>
          <a:p>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    cub::</a:t>
            </a:r>
            <a:r>
              <a:rPr lang="en-US" sz="3200" b="0" err="1">
                <a:solidFill>
                  <a:schemeClr val="accent5"/>
                </a:solidFill>
                <a:effectLst/>
                <a:highlight>
                  <a:srgbClr val="FFFFFF"/>
                </a:highlight>
                <a:latin typeface="Roboto Mono" panose="00000009000000000000" pitchFamily="49" charset="0"/>
                <a:ea typeface="Roboto Mono" panose="00000009000000000000" pitchFamily="49" charset="0"/>
              </a:rPr>
              <a:t>CacheModifiedInputIterator</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&lt;cub::LOAD_CS, float&gt; inp1cs(inp1);</a:t>
            </a:r>
          </a:p>
          <a:p>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    cub::</a:t>
            </a:r>
            <a:r>
              <a:rPr lang="en-US" sz="3200" b="0" err="1">
                <a:solidFill>
                  <a:schemeClr val="accent5"/>
                </a:solidFill>
                <a:effectLst/>
                <a:highlight>
                  <a:srgbClr val="FFFFFF"/>
                </a:highlight>
                <a:latin typeface="Roboto Mono" panose="00000009000000000000" pitchFamily="49" charset="0"/>
                <a:ea typeface="Roboto Mono" panose="00000009000000000000" pitchFamily="49" charset="0"/>
              </a:rPr>
              <a:t>CacheModifiedInputIterator</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&lt;cub::LOAD_CS, float&gt; inp2cs(inp2);</a:t>
            </a:r>
          </a:p>
          <a:p>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thrust::transform(</a:t>
            </a:r>
            <a:r>
              <a:rPr lang="en-US" sz="3200" b="0">
                <a:solidFill>
                  <a:srgbClr val="267F99"/>
                </a:solidFill>
                <a:effectLst/>
                <a:latin typeface="Roboto Mono" panose="00000009000000000000" pitchFamily="49" charset="0"/>
                <a:ea typeface="Roboto Mono" panose="00000009000000000000" pitchFamily="49" charset="0"/>
              </a:rPr>
              <a:t>thrust</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267F99"/>
                </a:solidFill>
                <a:effectLst/>
                <a:latin typeface="Roboto Mono" panose="00000009000000000000" pitchFamily="49" charset="0"/>
                <a:ea typeface="Roboto Mono" panose="00000009000000000000" pitchFamily="49" charset="0"/>
              </a:rPr>
              <a:t>cuda</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001080"/>
                </a:solidFill>
                <a:effectLst/>
                <a:latin typeface="Roboto Mono" panose="00000009000000000000" pitchFamily="49" charset="0"/>
                <a:ea typeface="Roboto Mono" panose="00000009000000000000" pitchFamily="49" charset="0"/>
              </a:rPr>
              <a:t>par</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on</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001080"/>
                </a:solidFill>
                <a:effectLst/>
                <a:latin typeface="Roboto Mono" panose="00000009000000000000" pitchFamily="49" charset="0"/>
                <a:ea typeface="Roboto Mono" panose="00000009000000000000" pitchFamily="49" charset="0"/>
              </a:rPr>
              <a:t>stream</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3200">
                <a:solidFill>
                  <a:schemeClr val="accent5"/>
                </a:solidFill>
                <a:highlight>
                  <a:srgbClr val="FFFFFF"/>
                </a:highlight>
                <a:latin typeface="Roboto Mono" panose="00000009000000000000" pitchFamily="49" charset="0"/>
                <a:ea typeface="Roboto Mono" panose="00000009000000000000" pitchFamily="49" charset="0"/>
              </a:rPr>
              <a:t>                      </a:t>
            </a:r>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inp1cs, inp1cs + N, inp2cs, out, thrust::plus&lt;float&gt;());</a:t>
            </a:r>
          </a:p>
          <a:p>
            <a:r>
              <a:rPr lang="en-US" sz="3200" b="0">
                <a:solidFill>
                  <a:schemeClr val="accent5"/>
                </a:solidFill>
                <a:effectLst/>
                <a:highlight>
                  <a:srgbClr val="FFFFFF"/>
                </a:highlight>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3148055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Tuple</a:t>
            </a:r>
          </a:p>
        </p:txBody>
      </p:sp>
      <p:sp>
        <p:nvSpPr>
          <p:cNvPr id="6" name="TextBox 5">
            <a:extLst>
              <a:ext uri="{FF2B5EF4-FFF2-40B4-BE49-F238E27FC236}">
                <a16:creationId xmlns:a16="http://schemas.microsoft.com/office/drawing/2014/main" id="{2CB26876-6928-F9C4-19CA-CCD4EBF97B0D}"/>
              </a:ext>
            </a:extLst>
          </p:cNvPr>
          <p:cNvSpPr txBox="1"/>
          <p:nvPr/>
        </p:nvSpPr>
        <p:spPr>
          <a:xfrm>
            <a:off x="981767" y="4614089"/>
            <a:ext cx="14888819" cy="4524315"/>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__global__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permute_kernel</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q</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k</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v</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blockDim</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threadIdx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if</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NH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(NH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(NH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_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a:t>
            </a:r>
          </a:p>
          <a:p>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d_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a:t>
            </a:r>
          </a:p>
          <a:p>
            <a:r>
              <a:rPr lang="en-US" sz="2400" b="0">
                <a:solidFill>
                  <a:srgbClr val="008000"/>
                </a:solidFill>
                <a:effectLst/>
                <a:latin typeface="Roboto Mono" panose="00000009000000000000" pitchFamily="49" charset="0"/>
                <a:ea typeface="Roboto Mono" panose="00000009000000000000" pitchFamily="49" charset="0"/>
              </a:rPr>
              <a:t>        // ...</a:t>
            </a:r>
            <a:endParaRPr lang="en-US" sz="2400" b="0">
              <a:solidFill>
                <a:srgbClr val="3B3B3B"/>
              </a:solidFill>
              <a:effectLst/>
              <a:latin typeface="Roboto Mono" panose="00000009000000000000" pitchFamily="49" charset="0"/>
              <a:ea typeface="Roboto Mono" panose="00000009000000000000" pitchFamily="49" charset="0"/>
            </a:endParaRPr>
          </a:p>
        </p:txBody>
      </p:sp>
      <p:sp>
        <p:nvSpPr>
          <p:cNvPr id="9" name="TextBox 8">
            <a:extLst>
              <a:ext uri="{FF2B5EF4-FFF2-40B4-BE49-F238E27FC236}">
                <a16:creationId xmlns:a16="http://schemas.microsoft.com/office/drawing/2014/main" id="{4C4669B2-2AA7-4775-6BFD-C3F20F528CA0}"/>
              </a:ext>
            </a:extLst>
          </p:cNvPr>
          <p:cNvSpPr txBox="1"/>
          <p:nvPr/>
        </p:nvSpPr>
        <p:spPr>
          <a:xfrm>
            <a:off x="981767" y="10123936"/>
            <a:ext cx="12630149" cy="4524315"/>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__global__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unpermute_kernel</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t>
            </a:r>
            <a:r>
              <a:rPr lang="en-US" sz="2400" b="0">
                <a:solidFill>
                  <a:srgbClr val="001080"/>
                </a:solidFill>
                <a:effectLst/>
                <a:latin typeface="Roboto Mono" panose="00000009000000000000" pitchFamily="49" charset="0"/>
                <a:ea typeface="Roboto Mono" panose="00000009000000000000" pitchFamily="49" charset="0"/>
              </a:rPr>
              <a:t>out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a:solidFill>
                  <a:srgbClr val="3B3B3B"/>
                </a:solidFill>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blockDim</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threadIdx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a:t>
            </a:r>
          </a:p>
          <a:p>
            <a:endParaRPr lang="en-US" sz="2400" b="0">
              <a:solidFill>
                <a:srgbClr val="3B3B3B"/>
              </a:solidFill>
              <a:effectLst/>
              <a:latin typeface="Roboto Mono" panose="00000009000000000000" pitchFamily="49" charset="0"/>
              <a:ea typeface="Roboto Mono" panose="00000009000000000000" pitchFamily="49" charset="0"/>
            </a:endParaRP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if</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NH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(NH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(NH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_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a:t>
            </a:r>
          </a:p>
          <a:p>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d_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a:t>
            </a:r>
          </a:p>
          <a:p>
            <a:r>
              <a:rPr lang="en-US" sz="2400" b="0">
                <a:solidFill>
                  <a:srgbClr val="008000"/>
                </a:solidFill>
                <a:effectLst/>
                <a:latin typeface="Roboto Mono" panose="00000009000000000000" pitchFamily="49" charset="0"/>
                <a:ea typeface="Roboto Mono" panose="00000009000000000000" pitchFamily="49" charset="0"/>
              </a:rPr>
              <a:t>        // ...</a:t>
            </a:r>
            <a:endParaRPr lang="en-US" sz="2400" b="0">
              <a:solidFill>
                <a:srgbClr val="3B3B3B"/>
              </a:solidFill>
              <a:effectLst/>
              <a:latin typeface="Roboto Mono" panose="00000009000000000000" pitchFamily="49" charset="0"/>
              <a:ea typeface="Roboto Mono" panose="00000009000000000000" pitchFamily="49" charset="0"/>
            </a:endParaRPr>
          </a:p>
        </p:txBody>
      </p:sp>
      <p:sp>
        <p:nvSpPr>
          <p:cNvPr id="14" name="TextBox 13">
            <a:extLst>
              <a:ext uri="{FF2B5EF4-FFF2-40B4-BE49-F238E27FC236}">
                <a16:creationId xmlns:a16="http://schemas.microsoft.com/office/drawing/2014/main" id="{CCF25BCA-875F-71DD-B12B-D171BEA5E858}"/>
              </a:ext>
            </a:extLst>
          </p:cNvPr>
          <p:cNvSpPr txBox="1"/>
          <p:nvPr/>
        </p:nvSpPr>
        <p:spPr>
          <a:xfrm>
            <a:off x="16558260" y="4614089"/>
            <a:ext cx="14630400" cy="4154984"/>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__host__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__device__</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tuple</a:t>
            </a:r>
            <a:r>
              <a:rPr lang="en-US" sz="2400" b="0">
                <a:solidFill>
                  <a:srgbClr val="3B3B3B"/>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&gt; </a:t>
            </a:r>
          </a:p>
          <a:p>
            <a:r>
              <a:rPr lang="en-US" sz="2400">
                <a:solidFill>
                  <a:srgbClr val="795E26"/>
                </a:solidFill>
                <a:effectLst/>
                <a:latin typeface="Roboto Mono" panose="00000009000000000000" pitchFamily="49" charset="0"/>
                <a:ea typeface="Roboto Mono" panose="00000009000000000000" pitchFamily="49" charset="0"/>
              </a:rPr>
              <a:t>i2n</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E1</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E2</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E3</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(E1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E2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E3);</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(E1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E2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E3);</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_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(E2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E3);</a:t>
            </a:r>
          </a:p>
          <a:p>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(E2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E3);</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E3;</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hs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rest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E3;</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return</a:t>
            </a:r>
            <a:r>
              <a:rPr lang="en-US" sz="2400" b="0">
                <a:solidFill>
                  <a:srgbClr val="3B3B3B"/>
                </a:solidFill>
                <a:effectLst/>
                <a:latin typeface="Roboto Mono" panose="00000009000000000000" pitchFamily="49" charset="0"/>
                <a:ea typeface="Roboto Mono" panose="00000009000000000000" pitchFamily="49" charset="0"/>
              </a:rPr>
              <a:t> {b, t, </a:t>
            </a:r>
            <a:r>
              <a:rPr lang="en-US" sz="2400" b="0" err="1">
                <a:solidFill>
                  <a:srgbClr val="3B3B3B"/>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_, </a:t>
            </a:r>
            <a:r>
              <a:rPr lang="en-US" sz="2400" b="0" err="1">
                <a:solidFill>
                  <a:srgbClr val="3B3B3B"/>
                </a:solidFill>
                <a:effectLst/>
                <a:latin typeface="Roboto Mono" panose="00000009000000000000" pitchFamily="49" charset="0"/>
                <a:ea typeface="Roboto Mono" panose="00000009000000000000" pitchFamily="49" charset="0"/>
              </a:rPr>
              <a:t>hs</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a:t>
            </a:r>
          </a:p>
        </p:txBody>
      </p:sp>
      <p:sp>
        <p:nvSpPr>
          <p:cNvPr id="20" name="TextBox 19">
            <a:extLst>
              <a:ext uri="{FF2B5EF4-FFF2-40B4-BE49-F238E27FC236}">
                <a16:creationId xmlns:a16="http://schemas.microsoft.com/office/drawing/2014/main" id="{0CF764C7-E319-5587-1943-9C846019A269}"/>
              </a:ext>
            </a:extLst>
          </p:cNvPr>
          <p:cNvSpPr txBox="1"/>
          <p:nvPr/>
        </p:nvSpPr>
        <p:spPr>
          <a:xfrm>
            <a:off x="16558260" y="9138404"/>
            <a:ext cx="15041703" cy="2677656"/>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__global__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permute_kernel</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q</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k</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v</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blockDim</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threadIdx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if</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NH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auto</a:t>
            </a:r>
            <a:r>
              <a:rPr lang="en-US" sz="2400" b="0">
                <a:solidFill>
                  <a:srgbClr val="3B3B3B"/>
                </a:solidFill>
                <a:effectLst/>
                <a:latin typeface="Roboto Mono" panose="00000009000000000000" pitchFamily="49" charset="0"/>
                <a:ea typeface="Roboto Mono" panose="00000009000000000000" pitchFamily="49" charset="0"/>
              </a:rPr>
              <a:t> [b, n, </a:t>
            </a:r>
            <a:r>
              <a:rPr lang="en-US" sz="2400" b="0" err="1">
                <a:solidFill>
                  <a:srgbClr val="3B3B3B"/>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_, d_]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a:solidFill>
                  <a:srgbClr val="795E26"/>
                </a:solidFill>
                <a:effectLst/>
                <a:latin typeface="Roboto Mono" panose="00000009000000000000" pitchFamily="49" charset="0"/>
                <a:ea typeface="Roboto Mono" panose="00000009000000000000" pitchFamily="49" charset="0"/>
              </a:rPr>
              <a:t>i2n</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NH, T, HS);</a:t>
            </a:r>
          </a:p>
          <a:p>
            <a:r>
              <a:rPr lang="en-US" sz="2400" b="0">
                <a:solidFill>
                  <a:srgbClr val="008000"/>
                </a:solidFill>
                <a:effectLst/>
                <a:latin typeface="Roboto Mono" panose="00000009000000000000" pitchFamily="49" charset="0"/>
                <a:ea typeface="Roboto Mono" panose="00000009000000000000" pitchFamily="49" charset="0"/>
              </a:rPr>
              <a:t>        // ...</a:t>
            </a:r>
            <a:endParaRPr lang="en-US" sz="2400" b="0">
              <a:solidFill>
                <a:srgbClr val="3B3B3B"/>
              </a:solidFill>
              <a:effectLst/>
              <a:latin typeface="Roboto Mono" panose="00000009000000000000" pitchFamily="49" charset="0"/>
              <a:ea typeface="Roboto Mono" panose="00000009000000000000" pitchFamily="49" charset="0"/>
            </a:endParaRPr>
          </a:p>
        </p:txBody>
      </p:sp>
      <p:sp>
        <p:nvSpPr>
          <p:cNvPr id="22" name="TextBox 21">
            <a:extLst>
              <a:ext uri="{FF2B5EF4-FFF2-40B4-BE49-F238E27FC236}">
                <a16:creationId xmlns:a16="http://schemas.microsoft.com/office/drawing/2014/main" id="{87F17AD0-56B1-399B-E6D1-205417DA6791}"/>
              </a:ext>
            </a:extLst>
          </p:cNvPr>
          <p:cNvSpPr txBox="1"/>
          <p:nvPr/>
        </p:nvSpPr>
        <p:spPr>
          <a:xfrm>
            <a:off x="16558260" y="13293387"/>
            <a:ext cx="13942113" cy="2677656"/>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__global__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unpermute_kernel</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t>
            </a:r>
            <a:r>
              <a:rPr lang="en-US" sz="2400" b="0">
                <a:solidFill>
                  <a:srgbClr val="001080"/>
                </a:solidFill>
                <a:effectLst/>
                <a:latin typeface="Roboto Mono" panose="00000009000000000000" pitchFamily="49" charset="0"/>
                <a:ea typeface="Roboto Mono" panose="00000009000000000000" pitchFamily="49" charset="0"/>
              </a:rPr>
              <a:t>out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a:solidFill>
                  <a:srgbClr val="3B3B3B"/>
                </a:solidFill>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blockDim</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threadIdx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a:t>
            </a:r>
          </a:p>
          <a:p>
            <a:endParaRPr lang="en-US" sz="2400" b="0">
              <a:solidFill>
                <a:srgbClr val="3B3B3B"/>
              </a:solidFill>
              <a:effectLst/>
              <a:latin typeface="Roboto Mono" panose="00000009000000000000" pitchFamily="49" charset="0"/>
              <a:ea typeface="Roboto Mono" panose="00000009000000000000" pitchFamily="49" charset="0"/>
            </a:endParaRP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if</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NH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d)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auto</a:t>
            </a:r>
            <a:r>
              <a:rPr lang="en-US" sz="2400" b="0">
                <a:solidFill>
                  <a:srgbClr val="3B3B3B"/>
                </a:solidFill>
                <a:effectLst/>
                <a:latin typeface="Roboto Mono" panose="00000009000000000000" pitchFamily="49" charset="0"/>
                <a:ea typeface="Roboto Mono" panose="00000009000000000000" pitchFamily="49" charset="0"/>
              </a:rPr>
              <a:t> [b, n, </a:t>
            </a:r>
            <a:r>
              <a:rPr lang="en-US" sz="2400" b="0" err="1">
                <a:solidFill>
                  <a:srgbClr val="3B3B3B"/>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_, d_]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a:solidFill>
                  <a:srgbClr val="795E26"/>
                </a:solidFill>
                <a:effectLst/>
                <a:latin typeface="Roboto Mono" panose="00000009000000000000" pitchFamily="49" charset="0"/>
                <a:ea typeface="Roboto Mono" panose="00000009000000000000" pitchFamily="49" charset="0"/>
              </a:rPr>
              <a:t>i2n</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NH, T, HS);</a:t>
            </a:r>
          </a:p>
          <a:p>
            <a:r>
              <a:rPr lang="en-US" sz="2400" b="0">
                <a:solidFill>
                  <a:srgbClr val="008000"/>
                </a:solidFill>
                <a:effectLst/>
                <a:latin typeface="Roboto Mono" panose="00000009000000000000" pitchFamily="49" charset="0"/>
                <a:ea typeface="Roboto Mono" panose="00000009000000000000" pitchFamily="49" charset="0"/>
              </a:rPr>
              <a:t>        // ...</a:t>
            </a:r>
            <a:endParaRPr lang="en-US" sz="2400" b="0">
              <a:solidFill>
                <a:srgbClr val="3B3B3B"/>
              </a:solidFill>
              <a:effectLst/>
              <a:latin typeface="Roboto Mono" panose="00000009000000000000" pitchFamily="49" charset="0"/>
              <a:ea typeface="Roboto Mono" panose="00000009000000000000" pitchFamily="49" charset="0"/>
            </a:endParaRPr>
          </a:p>
        </p:txBody>
      </p:sp>
      <p:cxnSp>
        <p:nvCxnSpPr>
          <p:cNvPr id="2" name="Straight Connector 1">
            <a:extLst>
              <a:ext uri="{FF2B5EF4-FFF2-40B4-BE49-F238E27FC236}">
                <a16:creationId xmlns:a16="http://schemas.microsoft.com/office/drawing/2014/main" id="{F259EDC0-8213-A5D4-9A2C-B41C546A3E41}"/>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A2F2914B-54D9-28BA-1E8F-05E1B91D276D}"/>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5" name="Content Placeholder 3">
            <a:extLst>
              <a:ext uri="{FF2B5EF4-FFF2-40B4-BE49-F238E27FC236}">
                <a16:creationId xmlns:a16="http://schemas.microsoft.com/office/drawing/2014/main" id="{922F4584-69CA-1DCC-9F27-4A96EEA7E186}"/>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7" name="Content Placeholder 3">
            <a:extLst>
              <a:ext uri="{FF2B5EF4-FFF2-40B4-BE49-F238E27FC236}">
                <a16:creationId xmlns:a16="http://schemas.microsoft.com/office/drawing/2014/main" id="{ACBCB822-BD5F-615E-EDAA-30DFBD80597F}"/>
              </a:ext>
            </a:extLst>
          </p:cNvPr>
          <p:cNvSpPr txBox="1">
            <a:spLocks/>
          </p:cNvSpPr>
          <p:nvPr/>
        </p:nvSpPr>
        <p:spPr>
          <a:xfrm>
            <a:off x="16558259" y="16633858"/>
            <a:ext cx="17731739" cy="3543301"/>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libcu++ makes many standard types accessible in device code:</a:t>
            </a:r>
          </a:p>
          <a:p>
            <a:pPr lvl="1"/>
            <a:r>
              <a:rPr lang="en-US" sz="3200" err="1"/>
              <a:t>cuda</a:t>
            </a:r>
            <a:r>
              <a:rPr lang="en-US" sz="3200"/>
              <a:t>::std::variant</a:t>
            </a:r>
          </a:p>
          <a:p>
            <a:pPr lvl="1"/>
            <a:r>
              <a:rPr lang="en-US" sz="3200" err="1"/>
              <a:t>cuda</a:t>
            </a:r>
            <a:r>
              <a:rPr lang="en-US" sz="3200"/>
              <a:t>::std::tuple</a:t>
            </a:r>
          </a:p>
          <a:p>
            <a:pPr lvl="1"/>
            <a:r>
              <a:rPr lang="en-US" sz="3200" err="1"/>
              <a:t>cuda</a:t>
            </a:r>
            <a:r>
              <a:rPr lang="en-US" sz="3200"/>
              <a:t>::std::pair etc.</a:t>
            </a:r>
          </a:p>
          <a:p>
            <a:r>
              <a:rPr lang="en-US"/>
              <a:t>DRY</a:t>
            </a:r>
          </a:p>
        </p:txBody>
      </p:sp>
    </p:spTree>
    <p:extLst>
      <p:ext uri="{BB962C8B-B14F-4D97-AF65-F5344CB8AC3E}">
        <p14:creationId xmlns:p14="http://schemas.microsoft.com/office/powerpoint/2010/main" val="3220094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66C282-124A-BBE8-EF29-3ED434A8DB83}"/>
              </a:ext>
            </a:extLst>
          </p:cNvPr>
          <p:cNvSpPr>
            <a:spLocks noGrp="1"/>
          </p:cNvSpPr>
          <p:nvPr>
            <p:ph type="title"/>
          </p:nvPr>
        </p:nvSpPr>
        <p:spPr/>
        <p:txBody>
          <a:bodyPr/>
          <a:lstStyle/>
          <a:p>
            <a:r>
              <a:rPr lang="en-US"/>
              <a:t>CUDA C++ Core Libraries (CCCL)</a:t>
            </a:r>
          </a:p>
        </p:txBody>
      </p:sp>
      <p:sp>
        <p:nvSpPr>
          <p:cNvPr id="14" name="Content Placeholder 13">
            <a:extLst>
              <a:ext uri="{FF2B5EF4-FFF2-40B4-BE49-F238E27FC236}">
                <a16:creationId xmlns:a16="http://schemas.microsoft.com/office/drawing/2014/main" id="{A9AE57D0-4309-05F4-E6BA-FB01913DF6DA}"/>
              </a:ext>
            </a:extLst>
          </p:cNvPr>
          <p:cNvSpPr>
            <a:spLocks noGrp="1"/>
          </p:cNvSpPr>
          <p:nvPr>
            <p:ph idx="1"/>
          </p:nvPr>
        </p:nvSpPr>
        <p:spPr>
          <a:xfrm>
            <a:off x="2514597" y="4658631"/>
            <a:ext cx="31546800" cy="2070295"/>
          </a:xfrm>
        </p:spPr>
        <p:txBody>
          <a:bodyPr/>
          <a:lstStyle/>
          <a:p>
            <a:pPr marL="0" indent="0" algn="ctr">
              <a:buNone/>
            </a:pPr>
            <a:r>
              <a:rPr lang="en-US" sz="6000"/>
              <a:t>Mission: We make CUDA C++ a speed-of-light delight </a:t>
            </a:r>
          </a:p>
          <a:p>
            <a:pPr marL="0" indent="0" algn="ctr">
              <a:buNone/>
            </a:pPr>
            <a:endParaRPr lang="en-US"/>
          </a:p>
          <a:p>
            <a:pPr marL="0" indent="0" algn="ctr">
              <a:buNone/>
            </a:pPr>
            <a:endParaRPr lang="en-US" sz="4400"/>
          </a:p>
          <a:p>
            <a:pPr algn="ctr"/>
            <a:endParaRPr lang="en-US"/>
          </a:p>
        </p:txBody>
      </p:sp>
      <p:graphicFrame>
        <p:nvGraphicFramePr>
          <p:cNvPr id="15" name="Table 26">
            <a:extLst>
              <a:ext uri="{FF2B5EF4-FFF2-40B4-BE49-F238E27FC236}">
                <a16:creationId xmlns:a16="http://schemas.microsoft.com/office/drawing/2014/main" id="{A770DD67-E03E-2CAB-F5C3-E4B57733F2FC}"/>
              </a:ext>
            </a:extLst>
          </p:cNvPr>
          <p:cNvGraphicFramePr>
            <a:graphicFrameLocks noGrp="1"/>
          </p:cNvGraphicFramePr>
          <p:nvPr>
            <p:extLst>
              <p:ext uri="{D42A27DB-BD31-4B8C-83A1-F6EECF244321}">
                <p14:modId xmlns:p14="http://schemas.microsoft.com/office/powerpoint/2010/main" val="3858616285"/>
              </p:ext>
            </p:extLst>
          </p:nvPr>
        </p:nvGraphicFramePr>
        <p:xfrm>
          <a:off x="2823062" y="6636775"/>
          <a:ext cx="30929873" cy="10477565"/>
        </p:xfrm>
        <a:graphic>
          <a:graphicData uri="http://schemas.openxmlformats.org/drawingml/2006/table">
            <a:tbl>
              <a:tblPr firstRow="1" bandRow="1"/>
              <a:tblGrid>
                <a:gridCol w="4862042">
                  <a:extLst>
                    <a:ext uri="{9D8B030D-6E8A-4147-A177-3AD203B41FA5}">
                      <a16:colId xmlns:a16="http://schemas.microsoft.com/office/drawing/2014/main" val="1066902789"/>
                    </a:ext>
                  </a:extLst>
                </a:gridCol>
                <a:gridCol w="15270546">
                  <a:extLst>
                    <a:ext uri="{9D8B030D-6E8A-4147-A177-3AD203B41FA5}">
                      <a16:colId xmlns:a16="http://schemas.microsoft.com/office/drawing/2014/main" val="1309764725"/>
                    </a:ext>
                  </a:extLst>
                </a:gridCol>
                <a:gridCol w="2931113">
                  <a:extLst>
                    <a:ext uri="{9D8B030D-6E8A-4147-A177-3AD203B41FA5}">
                      <a16:colId xmlns:a16="http://schemas.microsoft.com/office/drawing/2014/main" val="156589212"/>
                    </a:ext>
                  </a:extLst>
                </a:gridCol>
                <a:gridCol w="2750790">
                  <a:extLst>
                    <a:ext uri="{9D8B030D-6E8A-4147-A177-3AD203B41FA5}">
                      <a16:colId xmlns:a16="http://schemas.microsoft.com/office/drawing/2014/main" val="2756680345"/>
                    </a:ext>
                  </a:extLst>
                </a:gridCol>
                <a:gridCol w="2403517">
                  <a:extLst>
                    <a:ext uri="{9D8B030D-6E8A-4147-A177-3AD203B41FA5}">
                      <a16:colId xmlns:a16="http://schemas.microsoft.com/office/drawing/2014/main" val="1844007833"/>
                    </a:ext>
                  </a:extLst>
                </a:gridCol>
                <a:gridCol w="2711865">
                  <a:extLst>
                    <a:ext uri="{9D8B030D-6E8A-4147-A177-3AD203B41FA5}">
                      <a16:colId xmlns:a16="http://schemas.microsoft.com/office/drawing/2014/main" val="2459907249"/>
                    </a:ext>
                  </a:extLst>
                </a:gridCol>
              </a:tblGrid>
              <a:tr h="1483882">
                <a:tc rowSpan="2">
                  <a:txBody>
                    <a:bodyPr/>
                    <a:lstStyle>
                      <a:lvl1pPr marL="0" algn="l" defTabSz="2743200" rtl="0" eaLnBrk="1" latinLnBrk="0" hangingPunct="1">
                        <a:defRPr sz="5400" b="1" kern="1200">
                          <a:solidFill>
                            <a:schemeClr val="tx1"/>
                          </a:solidFill>
                          <a:latin typeface="Trebuchet MS"/>
                        </a:defRPr>
                      </a:lvl1pPr>
                      <a:lvl2pPr marL="1371600" algn="l" defTabSz="2743200" rtl="0" eaLnBrk="1" latinLnBrk="0" hangingPunct="1">
                        <a:defRPr sz="5400" b="1" kern="1200">
                          <a:solidFill>
                            <a:schemeClr val="tx1"/>
                          </a:solidFill>
                          <a:latin typeface="Trebuchet MS"/>
                        </a:defRPr>
                      </a:lvl2pPr>
                      <a:lvl3pPr marL="2743200" algn="l" defTabSz="2743200" rtl="0" eaLnBrk="1" latinLnBrk="0" hangingPunct="1">
                        <a:defRPr sz="5400" b="1" kern="1200">
                          <a:solidFill>
                            <a:schemeClr val="tx1"/>
                          </a:solidFill>
                          <a:latin typeface="Trebuchet MS"/>
                        </a:defRPr>
                      </a:lvl3pPr>
                      <a:lvl4pPr marL="4114800" algn="l" defTabSz="2743200" rtl="0" eaLnBrk="1" latinLnBrk="0" hangingPunct="1">
                        <a:defRPr sz="5400" b="1" kern="1200">
                          <a:solidFill>
                            <a:schemeClr val="tx1"/>
                          </a:solidFill>
                          <a:latin typeface="Trebuchet MS"/>
                        </a:defRPr>
                      </a:lvl4pPr>
                      <a:lvl5pPr marL="5486400" algn="l" defTabSz="2743200" rtl="0" eaLnBrk="1" latinLnBrk="0" hangingPunct="1">
                        <a:defRPr sz="5400" b="1" kern="1200">
                          <a:solidFill>
                            <a:schemeClr val="tx1"/>
                          </a:solidFill>
                          <a:latin typeface="Trebuchet MS"/>
                        </a:defRPr>
                      </a:lvl5pPr>
                      <a:lvl6pPr marL="6858000" algn="l" defTabSz="2743200" rtl="0" eaLnBrk="1" latinLnBrk="0" hangingPunct="1">
                        <a:defRPr sz="5400" b="1" kern="1200">
                          <a:solidFill>
                            <a:schemeClr val="tx1"/>
                          </a:solidFill>
                          <a:latin typeface="Trebuchet MS"/>
                        </a:defRPr>
                      </a:lvl6pPr>
                      <a:lvl7pPr marL="8229600" algn="l" defTabSz="2743200" rtl="0" eaLnBrk="1" latinLnBrk="0" hangingPunct="1">
                        <a:defRPr sz="5400" b="1" kern="1200">
                          <a:solidFill>
                            <a:schemeClr val="tx1"/>
                          </a:solidFill>
                          <a:latin typeface="Trebuchet MS"/>
                        </a:defRPr>
                      </a:lvl7pPr>
                      <a:lvl8pPr marL="9601200" algn="l" defTabSz="2743200" rtl="0" eaLnBrk="1" latinLnBrk="0" hangingPunct="1">
                        <a:defRPr sz="5400" b="1" kern="1200">
                          <a:solidFill>
                            <a:schemeClr val="tx1"/>
                          </a:solidFill>
                          <a:latin typeface="Trebuchet MS"/>
                        </a:defRPr>
                      </a:lvl8pPr>
                      <a:lvl9pPr marL="10972800" algn="l" defTabSz="2743200" rtl="0" eaLnBrk="1" latinLnBrk="0" hangingPunct="1">
                        <a:defRPr sz="5400" b="1" kern="1200">
                          <a:solidFill>
                            <a:schemeClr val="tx1"/>
                          </a:solidFill>
                          <a:latin typeface="Trebuchet MS"/>
                        </a:defRPr>
                      </a:lvl9pPr>
                    </a:lstStyle>
                    <a:p>
                      <a:pPr algn="ctr"/>
                      <a:r>
                        <a:rPr lang="en-US" sz="5100" b="1">
                          <a:solidFill>
                            <a:schemeClr val="tx1"/>
                          </a:solidFill>
                          <a:latin typeface="+mj-lt"/>
                        </a:rPr>
                        <a:t>Library  </a:t>
                      </a:r>
                    </a:p>
                  </a:txBody>
                  <a:tcPr marL="97832" marR="97832" marT="48916" marB="489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6B900"/>
                    </a:solidFill>
                  </a:tcPr>
                </a:tc>
                <a:tc rowSpan="2">
                  <a:txBody>
                    <a:bodyPr/>
                    <a:lstStyle>
                      <a:lvl1pPr marL="0" algn="l" defTabSz="2743200" rtl="0" eaLnBrk="1" latinLnBrk="0" hangingPunct="1">
                        <a:defRPr sz="5400" b="1" kern="1200">
                          <a:solidFill>
                            <a:schemeClr val="tx1"/>
                          </a:solidFill>
                          <a:latin typeface="Trebuchet MS"/>
                        </a:defRPr>
                      </a:lvl1pPr>
                      <a:lvl2pPr marL="1371600" algn="l" defTabSz="2743200" rtl="0" eaLnBrk="1" latinLnBrk="0" hangingPunct="1">
                        <a:defRPr sz="5400" b="1" kern="1200">
                          <a:solidFill>
                            <a:schemeClr val="tx1"/>
                          </a:solidFill>
                          <a:latin typeface="Trebuchet MS"/>
                        </a:defRPr>
                      </a:lvl2pPr>
                      <a:lvl3pPr marL="2743200" algn="l" defTabSz="2743200" rtl="0" eaLnBrk="1" latinLnBrk="0" hangingPunct="1">
                        <a:defRPr sz="5400" b="1" kern="1200">
                          <a:solidFill>
                            <a:schemeClr val="tx1"/>
                          </a:solidFill>
                          <a:latin typeface="Trebuchet MS"/>
                        </a:defRPr>
                      </a:lvl3pPr>
                      <a:lvl4pPr marL="4114800" algn="l" defTabSz="2743200" rtl="0" eaLnBrk="1" latinLnBrk="0" hangingPunct="1">
                        <a:defRPr sz="5400" b="1" kern="1200">
                          <a:solidFill>
                            <a:schemeClr val="tx1"/>
                          </a:solidFill>
                          <a:latin typeface="Trebuchet MS"/>
                        </a:defRPr>
                      </a:lvl4pPr>
                      <a:lvl5pPr marL="5486400" algn="l" defTabSz="2743200" rtl="0" eaLnBrk="1" latinLnBrk="0" hangingPunct="1">
                        <a:defRPr sz="5400" b="1" kern="1200">
                          <a:solidFill>
                            <a:schemeClr val="tx1"/>
                          </a:solidFill>
                          <a:latin typeface="Trebuchet MS"/>
                        </a:defRPr>
                      </a:lvl5pPr>
                      <a:lvl6pPr marL="6858000" algn="l" defTabSz="2743200" rtl="0" eaLnBrk="1" latinLnBrk="0" hangingPunct="1">
                        <a:defRPr sz="5400" b="1" kern="1200">
                          <a:solidFill>
                            <a:schemeClr val="tx1"/>
                          </a:solidFill>
                          <a:latin typeface="Trebuchet MS"/>
                        </a:defRPr>
                      </a:lvl6pPr>
                      <a:lvl7pPr marL="8229600" algn="l" defTabSz="2743200" rtl="0" eaLnBrk="1" latinLnBrk="0" hangingPunct="1">
                        <a:defRPr sz="5400" b="1" kern="1200">
                          <a:solidFill>
                            <a:schemeClr val="tx1"/>
                          </a:solidFill>
                          <a:latin typeface="Trebuchet MS"/>
                        </a:defRPr>
                      </a:lvl7pPr>
                      <a:lvl8pPr marL="9601200" algn="l" defTabSz="2743200" rtl="0" eaLnBrk="1" latinLnBrk="0" hangingPunct="1">
                        <a:defRPr sz="5400" b="1" kern="1200">
                          <a:solidFill>
                            <a:schemeClr val="tx1"/>
                          </a:solidFill>
                          <a:latin typeface="Trebuchet MS"/>
                        </a:defRPr>
                      </a:lvl8pPr>
                      <a:lvl9pPr marL="10972800" algn="l" defTabSz="2743200" rtl="0" eaLnBrk="1" latinLnBrk="0" hangingPunct="1">
                        <a:defRPr sz="5400" b="1" kern="1200">
                          <a:solidFill>
                            <a:schemeClr val="tx1"/>
                          </a:solidFill>
                          <a:latin typeface="Trebuchet MS"/>
                        </a:defRPr>
                      </a:lvl9pPr>
                    </a:lstStyle>
                    <a:p>
                      <a:pPr algn="ctr"/>
                      <a:r>
                        <a:rPr lang="en-US" sz="5100" b="1">
                          <a:solidFill>
                            <a:schemeClr val="tx1"/>
                          </a:solidFill>
                          <a:latin typeface="+mj-lt"/>
                        </a:rPr>
                        <a:t>Key Features</a:t>
                      </a:r>
                    </a:p>
                  </a:txBody>
                  <a:tcPr marL="97832" marR="97832" marT="48916" marB="489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6B900"/>
                    </a:solidFill>
                  </a:tcPr>
                </a:tc>
                <a:tc rowSpan="2">
                  <a:txBody>
                    <a:bodyPr/>
                    <a:lstStyle>
                      <a:lvl1pPr marL="0" algn="l" defTabSz="2743200" rtl="0" eaLnBrk="1" latinLnBrk="0" hangingPunct="1">
                        <a:defRPr sz="5400" b="1" kern="1200">
                          <a:solidFill>
                            <a:schemeClr val="tx1"/>
                          </a:solidFill>
                          <a:latin typeface="Trebuchet MS"/>
                        </a:defRPr>
                      </a:lvl1pPr>
                      <a:lvl2pPr marL="1371600" algn="l" defTabSz="2743200" rtl="0" eaLnBrk="1" latinLnBrk="0" hangingPunct="1">
                        <a:defRPr sz="5400" b="1" kern="1200">
                          <a:solidFill>
                            <a:schemeClr val="tx1"/>
                          </a:solidFill>
                          <a:latin typeface="Trebuchet MS"/>
                        </a:defRPr>
                      </a:lvl2pPr>
                      <a:lvl3pPr marL="2743200" algn="l" defTabSz="2743200" rtl="0" eaLnBrk="1" latinLnBrk="0" hangingPunct="1">
                        <a:defRPr sz="5400" b="1" kern="1200">
                          <a:solidFill>
                            <a:schemeClr val="tx1"/>
                          </a:solidFill>
                          <a:latin typeface="Trebuchet MS"/>
                        </a:defRPr>
                      </a:lvl3pPr>
                      <a:lvl4pPr marL="4114800" algn="l" defTabSz="2743200" rtl="0" eaLnBrk="1" latinLnBrk="0" hangingPunct="1">
                        <a:defRPr sz="5400" b="1" kern="1200">
                          <a:solidFill>
                            <a:schemeClr val="tx1"/>
                          </a:solidFill>
                          <a:latin typeface="Trebuchet MS"/>
                        </a:defRPr>
                      </a:lvl4pPr>
                      <a:lvl5pPr marL="5486400" algn="l" defTabSz="2743200" rtl="0" eaLnBrk="1" latinLnBrk="0" hangingPunct="1">
                        <a:defRPr sz="5400" b="1" kern="1200">
                          <a:solidFill>
                            <a:schemeClr val="tx1"/>
                          </a:solidFill>
                          <a:latin typeface="Trebuchet MS"/>
                        </a:defRPr>
                      </a:lvl5pPr>
                      <a:lvl6pPr marL="6858000" algn="l" defTabSz="2743200" rtl="0" eaLnBrk="1" latinLnBrk="0" hangingPunct="1">
                        <a:defRPr sz="5400" b="1" kern="1200">
                          <a:solidFill>
                            <a:schemeClr val="tx1"/>
                          </a:solidFill>
                          <a:latin typeface="Trebuchet MS"/>
                        </a:defRPr>
                      </a:lvl6pPr>
                      <a:lvl7pPr marL="8229600" algn="l" defTabSz="2743200" rtl="0" eaLnBrk="1" latinLnBrk="0" hangingPunct="1">
                        <a:defRPr sz="5400" b="1" kern="1200">
                          <a:solidFill>
                            <a:schemeClr val="tx1"/>
                          </a:solidFill>
                          <a:latin typeface="Trebuchet MS"/>
                        </a:defRPr>
                      </a:lvl7pPr>
                      <a:lvl8pPr marL="9601200" algn="l" defTabSz="2743200" rtl="0" eaLnBrk="1" latinLnBrk="0" hangingPunct="1">
                        <a:defRPr sz="5400" b="1" kern="1200">
                          <a:solidFill>
                            <a:schemeClr val="tx1"/>
                          </a:solidFill>
                          <a:latin typeface="Trebuchet MS"/>
                        </a:defRPr>
                      </a:lvl8pPr>
                      <a:lvl9pPr marL="10972800" algn="l" defTabSz="2743200" rtl="0" eaLnBrk="1" latinLnBrk="0" hangingPunct="1">
                        <a:defRPr sz="5400" b="1" kern="1200">
                          <a:solidFill>
                            <a:schemeClr val="tx1"/>
                          </a:solidFill>
                          <a:latin typeface="Trebuchet MS"/>
                        </a:defRPr>
                      </a:lvl9pPr>
                    </a:lstStyle>
                    <a:p>
                      <a:pPr algn="ctr"/>
                      <a:r>
                        <a:rPr lang="en-US" sz="5100" b="1">
                          <a:solidFill>
                            <a:schemeClr val="tx1"/>
                          </a:solidFill>
                          <a:latin typeface="+mj-lt"/>
                        </a:rPr>
                        <a:t>Device APIs</a:t>
                      </a:r>
                    </a:p>
                  </a:txBody>
                  <a:tcPr marL="97832" marR="97832" marT="48916" marB="489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6B900"/>
                    </a:solidFill>
                  </a:tcPr>
                </a:tc>
                <a:tc rowSpan="2">
                  <a:txBody>
                    <a:bodyPr/>
                    <a:lstStyle>
                      <a:lvl1pPr marL="0" algn="l" defTabSz="2743200" rtl="0" eaLnBrk="1" latinLnBrk="0" hangingPunct="1">
                        <a:defRPr sz="5400" b="1" kern="1200">
                          <a:solidFill>
                            <a:schemeClr val="tx1"/>
                          </a:solidFill>
                          <a:latin typeface="Trebuchet MS"/>
                        </a:defRPr>
                      </a:lvl1pPr>
                      <a:lvl2pPr marL="1371600" algn="l" defTabSz="2743200" rtl="0" eaLnBrk="1" latinLnBrk="0" hangingPunct="1">
                        <a:defRPr sz="5400" b="1" kern="1200">
                          <a:solidFill>
                            <a:schemeClr val="tx1"/>
                          </a:solidFill>
                          <a:latin typeface="Trebuchet MS"/>
                        </a:defRPr>
                      </a:lvl2pPr>
                      <a:lvl3pPr marL="2743200" algn="l" defTabSz="2743200" rtl="0" eaLnBrk="1" latinLnBrk="0" hangingPunct="1">
                        <a:defRPr sz="5400" b="1" kern="1200">
                          <a:solidFill>
                            <a:schemeClr val="tx1"/>
                          </a:solidFill>
                          <a:latin typeface="Trebuchet MS"/>
                        </a:defRPr>
                      </a:lvl3pPr>
                      <a:lvl4pPr marL="4114800" algn="l" defTabSz="2743200" rtl="0" eaLnBrk="1" latinLnBrk="0" hangingPunct="1">
                        <a:defRPr sz="5400" b="1" kern="1200">
                          <a:solidFill>
                            <a:schemeClr val="tx1"/>
                          </a:solidFill>
                          <a:latin typeface="Trebuchet MS"/>
                        </a:defRPr>
                      </a:lvl4pPr>
                      <a:lvl5pPr marL="5486400" algn="l" defTabSz="2743200" rtl="0" eaLnBrk="1" latinLnBrk="0" hangingPunct="1">
                        <a:defRPr sz="5400" b="1" kern="1200">
                          <a:solidFill>
                            <a:schemeClr val="tx1"/>
                          </a:solidFill>
                          <a:latin typeface="Trebuchet MS"/>
                        </a:defRPr>
                      </a:lvl5pPr>
                      <a:lvl6pPr marL="6858000" algn="l" defTabSz="2743200" rtl="0" eaLnBrk="1" latinLnBrk="0" hangingPunct="1">
                        <a:defRPr sz="5400" b="1" kern="1200">
                          <a:solidFill>
                            <a:schemeClr val="tx1"/>
                          </a:solidFill>
                          <a:latin typeface="Trebuchet MS"/>
                        </a:defRPr>
                      </a:lvl6pPr>
                      <a:lvl7pPr marL="8229600" algn="l" defTabSz="2743200" rtl="0" eaLnBrk="1" latinLnBrk="0" hangingPunct="1">
                        <a:defRPr sz="5400" b="1" kern="1200">
                          <a:solidFill>
                            <a:schemeClr val="tx1"/>
                          </a:solidFill>
                          <a:latin typeface="Trebuchet MS"/>
                        </a:defRPr>
                      </a:lvl7pPr>
                      <a:lvl8pPr marL="9601200" algn="l" defTabSz="2743200" rtl="0" eaLnBrk="1" latinLnBrk="0" hangingPunct="1">
                        <a:defRPr sz="5400" b="1" kern="1200">
                          <a:solidFill>
                            <a:schemeClr val="tx1"/>
                          </a:solidFill>
                          <a:latin typeface="Trebuchet MS"/>
                        </a:defRPr>
                      </a:lvl8pPr>
                      <a:lvl9pPr marL="10972800" algn="l" defTabSz="2743200" rtl="0" eaLnBrk="1" latinLnBrk="0" hangingPunct="1">
                        <a:defRPr sz="5400" b="1" kern="1200">
                          <a:solidFill>
                            <a:schemeClr val="tx1"/>
                          </a:solidFill>
                          <a:latin typeface="Trebuchet MS"/>
                        </a:defRPr>
                      </a:lvl9pPr>
                    </a:lstStyle>
                    <a:p>
                      <a:pPr algn="ctr"/>
                      <a:r>
                        <a:rPr lang="en-US" sz="5100" b="1">
                          <a:solidFill>
                            <a:schemeClr val="tx1"/>
                          </a:solidFill>
                          <a:latin typeface="+mj-lt"/>
                        </a:rPr>
                        <a:t>Host </a:t>
                      </a:r>
                    </a:p>
                    <a:p>
                      <a:pPr algn="ctr"/>
                      <a:r>
                        <a:rPr lang="en-US" sz="5100" b="1">
                          <a:solidFill>
                            <a:schemeClr val="tx1"/>
                          </a:solidFill>
                          <a:latin typeface="+mj-lt"/>
                        </a:rPr>
                        <a:t>APIs</a:t>
                      </a:r>
                    </a:p>
                  </a:txBody>
                  <a:tcPr marL="97832" marR="97832" marT="48916" marB="489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6B900"/>
                    </a:solidFill>
                  </a:tcPr>
                </a:tc>
                <a:tc gridSpan="2">
                  <a:txBody>
                    <a:bodyPr/>
                    <a:lstStyle>
                      <a:lvl1pPr marL="0" algn="l" defTabSz="2743200" rtl="0" eaLnBrk="1" latinLnBrk="0" hangingPunct="1">
                        <a:defRPr sz="5400" b="1" kern="1200">
                          <a:solidFill>
                            <a:schemeClr val="tx1"/>
                          </a:solidFill>
                          <a:latin typeface="Trebuchet MS"/>
                        </a:defRPr>
                      </a:lvl1pPr>
                      <a:lvl2pPr marL="1371600" algn="l" defTabSz="2743200" rtl="0" eaLnBrk="1" latinLnBrk="0" hangingPunct="1">
                        <a:defRPr sz="5400" b="1" kern="1200">
                          <a:solidFill>
                            <a:schemeClr val="tx1"/>
                          </a:solidFill>
                          <a:latin typeface="Trebuchet MS"/>
                        </a:defRPr>
                      </a:lvl2pPr>
                      <a:lvl3pPr marL="2743200" algn="l" defTabSz="2743200" rtl="0" eaLnBrk="1" latinLnBrk="0" hangingPunct="1">
                        <a:defRPr sz="5400" b="1" kern="1200">
                          <a:solidFill>
                            <a:schemeClr val="tx1"/>
                          </a:solidFill>
                          <a:latin typeface="Trebuchet MS"/>
                        </a:defRPr>
                      </a:lvl3pPr>
                      <a:lvl4pPr marL="4114800" algn="l" defTabSz="2743200" rtl="0" eaLnBrk="1" latinLnBrk="0" hangingPunct="1">
                        <a:defRPr sz="5400" b="1" kern="1200">
                          <a:solidFill>
                            <a:schemeClr val="tx1"/>
                          </a:solidFill>
                          <a:latin typeface="Trebuchet MS"/>
                        </a:defRPr>
                      </a:lvl4pPr>
                      <a:lvl5pPr marL="5486400" algn="l" defTabSz="2743200" rtl="0" eaLnBrk="1" latinLnBrk="0" hangingPunct="1">
                        <a:defRPr sz="5400" b="1" kern="1200">
                          <a:solidFill>
                            <a:schemeClr val="tx1"/>
                          </a:solidFill>
                          <a:latin typeface="Trebuchet MS"/>
                        </a:defRPr>
                      </a:lvl5pPr>
                      <a:lvl6pPr marL="6858000" algn="l" defTabSz="2743200" rtl="0" eaLnBrk="1" latinLnBrk="0" hangingPunct="1">
                        <a:defRPr sz="5400" b="1" kern="1200">
                          <a:solidFill>
                            <a:schemeClr val="tx1"/>
                          </a:solidFill>
                          <a:latin typeface="Trebuchet MS"/>
                        </a:defRPr>
                      </a:lvl6pPr>
                      <a:lvl7pPr marL="8229600" algn="l" defTabSz="2743200" rtl="0" eaLnBrk="1" latinLnBrk="0" hangingPunct="1">
                        <a:defRPr sz="5400" b="1" kern="1200">
                          <a:solidFill>
                            <a:schemeClr val="tx1"/>
                          </a:solidFill>
                          <a:latin typeface="Trebuchet MS"/>
                        </a:defRPr>
                      </a:lvl7pPr>
                      <a:lvl8pPr marL="9601200" algn="l" defTabSz="2743200" rtl="0" eaLnBrk="1" latinLnBrk="0" hangingPunct="1">
                        <a:defRPr sz="5400" b="1" kern="1200">
                          <a:solidFill>
                            <a:schemeClr val="tx1"/>
                          </a:solidFill>
                          <a:latin typeface="Trebuchet MS"/>
                        </a:defRPr>
                      </a:lvl8pPr>
                      <a:lvl9pPr marL="10972800" algn="l" defTabSz="2743200" rtl="0" eaLnBrk="1" latinLnBrk="0" hangingPunct="1">
                        <a:defRPr sz="5400" b="1" kern="1200">
                          <a:solidFill>
                            <a:schemeClr val="tx1"/>
                          </a:solidFill>
                          <a:latin typeface="Trebuchet MS"/>
                        </a:defRPr>
                      </a:lvl9pPr>
                    </a:lstStyle>
                    <a:p>
                      <a:pPr algn="ctr"/>
                      <a:r>
                        <a:rPr lang="en-US" sz="5100" b="1" kern="1200">
                          <a:solidFill>
                            <a:schemeClr val="tx1"/>
                          </a:solidFill>
                          <a:latin typeface="+mj-lt"/>
                        </a:rPr>
                        <a:t>Availability</a:t>
                      </a:r>
                    </a:p>
                  </a:txBody>
                  <a:tcPr marL="97832" marR="97832" marT="48916" marB="48916" anchor="ctr">
                    <a:lnL w="28575" cap="flat" cmpd="sng" algn="ctr">
                      <a:solidFill>
                        <a:srgbClr val="000000"/>
                      </a:solidFill>
                      <a:prstDash val="solid"/>
                      <a:round/>
                      <a:headEnd type="none" w="med" len="med"/>
                      <a:tailEnd type="none" w="med" len="med"/>
                    </a:lnL>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6B900"/>
                    </a:solidFill>
                  </a:tcPr>
                </a:tc>
                <a:tc hMerge="1">
                  <a:txBody>
                    <a:bodyPr/>
                    <a:lstStyle/>
                    <a:p>
                      <a:pPr marL="0" marR="0" lvl="0" indent="0" algn="ctr" defTabSz="2743200" rtl="0" eaLnBrk="1" fontAlgn="auto" latinLnBrk="0" hangingPunct="1">
                        <a:lnSpc>
                          <a:spcPct val="100000"/>
                        </a:lnSpc>
                        <a:spcBef>
                          <a:spcPts val="0"/>
                        </a:spcBef>
                        <a:spcAft>
                          <a:spcPts val="0"/>
                        </a:spcAft>
                        <a:buClrTx/>
                        <a:buSzTx/>
                        <a:buFontTx/>
                        <a:buNone/>
                        <a:tabLst/>
                        <a:defRPr/>
                      </a:pPr>
                      <a:endParaRPr lang="en-US" sz="5400" b="1" kern="1200">
                        <a:solidFill>
                          <a:schemeClr val="tx1"/>
                        </a:solidFill>
                        <a:latin typeface="+mn-lt"/>
                        <a:ea typeface="+mn-ea"/>
                        <a:cs typeface="+mn-cs"/>
                      </a:endParaRPr>
                    </a:p>
                  </a:txBody>
                  <a:tcPr marL="97832" marR="97832" marT="48916" marB="48916" anchor="ct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6B900"/>
                    </a:solidFill>
                  </a:tcPr>
                </a:tc>
                <a:extLst>
                  <a:ext uri="{0D108BD9-81ED-4DB2-BD59-A6C34878D82A}">
                    <a16:rowId xmlns:a16="http://schemas.microsoft.com/office/drawing/2014/main" val="2293885089"/>
                  </a:ext>
                </a:extLst>
              </a:tr>
              <a:tr h="169544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5100" b="1" kern="1200">
                          <a:solidFill>
                            <a:schemeClr val="tx1"/>
                          </a:solidFill>
                          <a:latin typeface="+mn-lt"/>
                          <a:ea typeface="+mn-ea"/>
                          <a:cs typeface="+mn-cs"/>
                        </a:rPr>
                        <a:t>GitHub</a:t>
                      </a:r>
                      <a:endParaRPr lang="en-US" sz="5100" b="1" kern="1200">
                        <a:solidFill>
                          <a:schemeClr val="tx1"/>
                        </a:solidFill>
                        <a:latin typeface="+mj-lt"/>
                      </a:endParaRPr>
                    </a:p>
                  </a:txBody>
                  <a:tcPr marL="97832" marR="97832" marT="48916" marB="48916" anchor="ctr">
                    <a:lnL w="28575" cap="flat" cmpd="sng" algn="ctr">
                      <a:solidFill>
                        <a:srgbClr val="000000"/>
                      </a:solidFill>
                      <a:prstDash val="solid"/>
                      <a:round/>
                      <a:headEnd type="none" w="med" len="med"/>
                      <a:tailEnd type="none" w="med" len="med"/>
                    </a:lnL>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6B900"/>
                    </a:solidFill>
                  </a:tcPr>
                </a:tc>
                <a:tc>
                  <a:txBody>
                    <a:bodyPr/>
                    <a:lstStyle/>
                    <a:p>
                      <a:pPr marL="0" marR="0" lvl="0" indent="0" algn="ctr" defTabSz="2743200" rtl="0" eaLnBrk="1" fontAlgn="auto" latinLnBrk="0" hangingPunct="1">
                        <a:lnSpc>
                          <a:spcPct val="100000"/>
                        </a:lnSpc>
                        <a:spcBef>
                          <a:spcPts val="0"/>
                        </a:spcBef>
                        <a:spcAft>
                          <a:spcPts val="0"/>
                        </a:spcAft>
                        <a:buClrTx/>
                        <a:buSzTx/>
                        <a:buFontTx/>
                        <a:buNone/>
                        <a:tabLst/>
                        <a:defRPr/>
                      </a:pPr>
                      <a:r>
                        <a:rPr lang="en-US" sz="5400" b="1" kern="1200">
                          <a:solidFill>
                            <a:schemeClr val="tx1"/>
                          </a:solidFill>
                          <a:latin typeface="+mn-lt"/>
                          <a:ea typeface="+mn-ea"/>
                          <a:cs typeface="+mn-cs"/>
                        </a:rPr>
                        <a:t>CUDA </a:t>
                      </a:r>
                    </a:p>
                    <a:p>
                      <a:pPr marL="0" marR="0" lvl="0" indent="0" algn="ctr" defTabSz="2743200" rtl="0" eaLnBrk="1" fontAlgn="auto" latinLnBrk="0" hangingPunct="1">
                        <a:lnSpc>
                          <a:spcPct val="100000"/>
                        </a:lnSpc>
                        <a:spcBef>
                          <a:spcPts val="0"/>
                        </a:spcBef>
                        <a:spcAft>
                          <a:spcPts val="0"/>
                        </a:spcAft>
                        <a:buClrTx/>
                        <a:buSzTx/>
                        <a:buFontTx/>
                        <a:buNone/>
                        <a:tabLst/>
                        <a:defRPr/>
                      </a:pPr>
                      <a:r>
                        <a:rPr lang="en-US" sz="5400" b="1" kern="1200">
                          <a:solidFill>
                            <a:schemeClr val="tx1"/>
                          </a:solidFill>
                          <a:latin typeface="+mn-lt"/>
                          <a:ea typeface="+mn-ea"/>
                          <a:cs typeface="+mn-cs"/>
                        </a:rPr>
                        <a:t>Toolkit</a:t>
                      </a:r>
                    </a:p>
                  </a:txBody>
                  <a:tcPr marL="97832" marR="97832" marT="48916" marB="48916" anchor="ct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76B900"/>
                    </a:solidFill>
                  </a:tcPr>
                </a:tc>
                <a:extLst>
                  <a:ext uri="{0D108BD9-81ED-4DB2-BD59-A6C34878D82A}">
                    <a16:rowId xmlns:a16="http://schemas.microsoft.com/office/drawing/2014/main" val="2709246380"/>
                  </a:ext>
                </a:extLst>
              </a:tr>
              <a:tr h="1387260">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algn="ctr"/>
                      <a:r>
                        <a:rPr lang="en-US" sz="5100">
                          <a:solidFill>
                            <a:sysClr val="windowText" lastClr="000000"/>
                          </a:solidFill>
                          <a:latin typeface="+mn-lt"/>
                        </a:rPr>
                        <a:t>Thrust</a:t>
                      </a: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342900" marR="0" lvl="0" indent="-342900" algn="l" defTabSz="15240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100">
                          <a:solidFill>
                            <a:sysClr val="windowText" lastClr="000000"/>
                          </a:solidFill>
                          <a:latin typeface="+mn-lt"/>
                        </a:rPr>
                        <a:t>High-level CPU/GPU parallel algorithms</a:t>
                      </a: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1524030" rtl="0" eaLnBrk="1" fontAlgn="auto" latinLnBrk="0" hangingPunct="1">
                        <a:lnSpc>
                          <a:spcPct val="100000"/>
                        </a:lnSpc>
                        <a:spcBef>
                          <a:spcPts val="0"/>
                        </a:spcBef>
                        <a:spcAft>
                          <a:spcPts val="0"/>
                        </a:spcAft>
                        <a:buClrTx/>
                        <a:buSzTx/>
                        <a:buFontTx/>
                        <a:buNone/>
                        <a:tabLst/>
                        <a:defRPr/>
                      </a:pPr>
                      <a:r>
                        <a:rPr lang="en-US" sz="6000" kern="1200" spc="0" baseline="0">
                          <a:solidFill>
                            <a:schemeClr val="tx2"/>
                          </a:solidFill>
                          <a:latin typeface="Trebuchet MS"/>
                          <a:ea typeface="+mn-ea"/>
                          <a:cs typeface="+mn-cs"/>
                        </a:rPr>
                        <a:t>✔</a:t>
                      </a:r>
                      <a:endParaRPr lang="en-US" sz="6000" kern="1200" spc="0" baseline="0">
                        <a:solidFill>
                          <a:srgbClr val="FF0000"/>
                        </a:solidFill>
                        <a:latin typeface="Trebuchet MS"/>
                        <a:ea typeface="+mn-ea"/>
                        <a:cs typeface="+mn-cs"/>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2743200" rtl="0" eaLnBrk="1" fontAlgn="auto" latinLnBrk="0" hangingPunct="1">
                        <a:lnSpc>
                          <a:spcPct val="100000"/>
                        </a:lnSpc>
                        <a:spcBef>
                          <a:spcPts val="0"/>
                        </a:spcBef>
                        <a:spcAft>
                          <a:spcPts val="0"/>
                        </a:spcAft>
                        <a:buClrTx/>
                        <a:buSzTx/>
                        <a:buFontTx/>
                        <a:buNone/>
                        <a:tabLst/>
                        <a:defRPr/>
                      </a:pPr>
                      <a:r>
                        <a:rPr lang="en-US" sz="6000" kern="1200" spc="-300" baseline="0">
                          <a:solidFill>
                            <a:schemeClr val="tx2"/>
                          </a:solidFill>
                          <a:latin typeface="Trebuchet MS"/>
                          <a:ea typeface="+mn-ea"/>
                          <a:cs typeface="+mn-cs"/>
                        </a:rPr>
                        <a:t>✔+</a:t>
                      </a:r>
                      <a:endParaRPr lang="en-US" sz="6000" kern="1200" spc="-300" baseline="0">
                        <a:solidFill>
                          <a:srgbClr val="FF0000"/>
                        </a:solidFill>
                        <a:latin typeface="Trebuchet MS"/>
                        <a:ea typeface="+mn-ea"/>
                        <a:cs typeface="+mn-cs"/>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tx1">
                        <a:alpha val="25098"/>
                      </a:schemeClr>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1524030" rtl="0" eaLnBrk="1" fontAlgn="auto" latinLnBrk="0" hangingPunct="1">
                        <a:lnSpc>
                          <a:spcPct val="100000"/>
                        </a:lnSpc>
                        <a:spcBef>
                          <a:spcPts val="0"/>
                        </a:spcBef>
                        <a:spcAft>
                          <a:spcPts val="0"/>
                        </a:spcAft>
                        <a:buClrTx/>
                        <a:buSzTx/>
                        <a:buFontTx/>
                        <a:buNone/>
                        <a:tabLst/>
                        <a:defRPr/>
                      </a:pPr>
                      <a:r>
                        <a:rPr lang="en-US" sz="6000" kern="1200" spc="0" baseline="0">
                          <a:solidFill>
                            <a:schemeClr val="tx2"/>
                          </a:solidFill>
                          <a:latin typeface="Trebuchet MS"/>
                          <a:ea typeface="+mn-ea"/>
                          <a:cs typeface="+mn-cs"/>
                        </a:rPr>
                        <a:t>✔</a:t>
                      </a: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2743200" rtl="0" eaLnBrk="1" fontAlgn="auto" latinLnBrk="0" hangingPunct="1">
                        <a:lnSpc>
                          <a:spcPct val="100000"/>
                        </a:lnSpc>
                        <a:spcBef>
                          <a:spcPts val="0"/>
                        </a:spcBef>
                        <a:spcAft>
                          <a:spcPts val="0"/>
                        </a:spcAft>
                        <a:buClrTx/>
                        <a:buSzTx/>
                        <a:buFontTx/>
                        <a:buNone/>
                        <a:tabLst/>
                        <a:defRPr/>
                      </a:pPr>
                      <a:r>
                        <a:rPr lang="en-US" sz="6000" kern="1200" spc="0" baseline="0">
                          <a:solidFill>
                            <a:schemeClr val="tx2"/>
                          </a:solidFill>
                          <a:latin typeface="Trebuchet MS"/>
                          <a:ea typeface="+mn-ea"/>
                          <a:cs typeface="+mn-cs"/>
                        </a:rPr>
                        <a:t>✔</a:t>
                      </a:r>
                      <a:endParaRPr lang="en-US" sz="6000" kern="1200" spc="0" baseline="0">
                        <a:solidFill>
                          <a:srgbClr val="FF0000"/>
                        </a:solidFill>
                        <a:latin typeface="Trebuchet MS"/>
                        <a:ea typeface="+mn-ea"/>
                        <a:cs typeface="+mn-cs"/>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530213"/>
                  </a:ext>
                </a:extLst>
              </a:tr>
              <a:tr h="1387260">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algn="ctr"/>
                      <a:r>
                        <a:rPr lang="en-US" sz="5100">
                          <a:solidFill>
                            <a:sysClr val="windowText" lastClr="000000"/>
                          </a:solidFill>
                          <a:latin typeface="+mn-lt"/>
                        </a:rPr>
                        <a:t>CUB</a:t>
                      </a: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342900" marR="0" lvl="0" indent="-342900" algn="l" defTabSz="15240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100">
                          <a:solidFill>
                            <a:sysClr val="windowText" lastClr="000000"/>
                          </a:solidFill>
                          <a:latin typeface="+mn-lt"/>
                        </a:rPr>
                        <a:t>Low-level GPU parallel algorithms</a:t>
                      </a: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2743200" rtl="0" eaLnBrk="1" fontAlgn="auto" latinLnBrk="0" hangingPunct="1">
                        <a:lnSpc>
                          <a:spcPct val="100000"/>
                        </a:lnSpc>
                        <a:spcBef>
                          <a:spcPts val="0"/>
                        </a:spcBef>
                        <a:spcAft>
                          <a:spcPts val="0"/>
                        </a:spcAft>
                        <a:buClrTx/>
                        <a:buSzTx/>
                        <a:buFontTx/>
                        <a:buNone/>
                        <a:tabLst/>
                        <a:defRPr/>
                      </a:pPr>
                      <a:r>
                        <a:rPr lang="en-US" sz="6000" kern="1200" spc="-300" baseline="0">
                          <a:solidFill>
                            <a:schemeClr val="tx2"/>
                          </a:solidFill>
                          <a:latin typeface="Trebuchet MS"/>
                          <a:ea typeface="+mn-ea"/>
                          <a:cs typeface="+mn-cs"/>
                        </a:rPr>
                        <a:t>✔+</a:t>
                      </a:r>
                      <a:endParaRPr lang="en-US" sz="6000" kern="1200" spc="-300" baseline="0">
                        <a:solidFill>
                          <a:srgbClr val="FF0000"/>
                        </a:solidFill>
                        <a:latin typeface="Trebuchet MS"/>
                        <a:ea typeface="+mn-ea"/>
                        <a:cs typeface="+mn-cs"/>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tx1">
                        <a:alpha val="25098"/>
                      </a:schemeClr>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1524030" rtl="0" eaLnBrk="1" fontAlgn="auto" latinLnBrk="0" hangingPunct="1">
                        <a:lnSpc>
                          <a:spcPct val="100000"/>
                        </a:lnSpc>
                        <a:spcBef>
                          <a:spcPts val="0"/>
                        </a:spcBef>
                        <a:spcAft>
                          <a:spcPts val="0"/>
                        </a:spcAft>
                        <a:buClrTx/>
                        <a:buSzTx/>
                        <a:buFontTx/>
                        <a:buNone/>
                        <a:tabLst/>
                        <a:defRPr/>
                      </a:pPr>
                      <a:r>
                        <a:rPr lang="en-US" sz="6000" kern="1200" spc="0" baseline="0">
                          <a:solidFill>
                            <a:schemeClr val="tx2"/>
                          </a:solidFill>
                          <a:latin typeface="Trebuchet MS"/>
                          <a:ea typeface="+mn-ea"/>
                          <a:cs typeface="+mn-cs"/>
                        </a:rPr>
                        <a:t>✔</a:t>
                      </a:r>
                      <a:endParaRPr lang="en-US" sz="6000" kern="1200" spc="0" baseline="0">
                        <a:solidFill>
                          <a:srgbClr val="FF0000"/>
                        </a:solidFill>
                        <a:latin typeface="Trebuchet MS"/>
                        <a:ea typeface="+mn-ea"/>
                        <a:cs typeface="+mn-cs"/>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1524030" rtl="0" eaLnBrk="1" fontAlgn="auto" latinLnBrk="0" hangingPunct="1">
                        <a:lnSpc>
                          <a:spcPct val="100000"/>
                        </a:lnSpc>
                        <a:spcBef>
                          <a:spcPts val="0"/>
                        </a:spcBef>
                        <a:spcAft>
                          <a:spcPts val="0"/>
                        </a:spcAft>
                        <a:buClrTx/>
                        <a:buSzTx/>
                        <a:buFontTx/>
                        <a:buNone/>
                        <a:tabLst/>
                        <a:defRPr/>
                      </a:pPr>
                      <a:r>
                        <a:rPr lang="en-US" sz="6000" kern="1200" spc="0" baseline="0">
                          <a:solidFill>
                            <a:schemeClr val="tx2"/>
                          </a:solidFill>
                          <a:latin typeface="Trebuchet MS"/>
                          <a:ea typeface="+mn-ea"/>
                          <a:cs typeface="+mn-cs"/>
                        </a:rPr>
                        <a:t>✔</a:t>
                      </a:r>
                      <a:endParaRPr lang="en-US" sz="6000" spc="0" baseline="0">
                        <a:solidFill>
                          <a:srgbClr val="FF0000"/>
                        </a:solidFill>
                        <a:latin typeface="+mn-lt"/>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algn="ctr"/>
                      <a:r>
                        <a:rPr lang="en-US" sz="6000" kern="1200" spc="0" baseline="0">
                          <a:solidFill>
                            <a:schemeClr val="tx2"/>
                          </a:solidFill>
                          <a:latin typeface="Trebuchet MS"/>
                          <a:ea typeface="+mn-ea"/>
                          <a:cs typeface="+mn-cs"/>
                        </a:rPr>
                        <a:t>✔</a:t>
                      </a:r>
                      <a:endParaRPr lang="en-US" sz="6000" spc="0" baseline="0">
                        <a:solidFill>
                          <a:srgbClr val="FF0000"/>
                        </a:solidFill>
                        <a:latin typeface="+mn-lt"/>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16048903"/>
                  </a:ext>
                </a:extLst>
              </a:tr>
              <a:tr h="1675255">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algn="ctr"/>
                      <a:r>
                        <a:rPr lang="en-US" sz="5100" err="1">
                          <a:solidFill>
                            <a:sysClr val="windowText" lastClr="000000"/>
                          </a:solidFill>
                          <a:latin typeface="+mn-lt"/>
                        </a:rPr>
                        <a:t>libcu</a:t>
                      </a:r>
                      <a:r>
                        <a:rPr lang="en-US" sz="5100">
                          <a:solidFill>
                            <a:sysClr val="windowText" lastClr="000000"/>
                          </a:solidFill>
                          <a:latin typeface="+mn-lt"/>
                        </a:rPr>
                        <a:t>++</a:t>
                      </a: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342900" marR="0" lvl="0" indent="-342900" algn="l" defTabSz="15240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100">
                          <a:solidFill>
                            <a:sysClr val="windowText" lastClr="000000"/>
                          </a:solidFill>
                          <a:latin typeface="+mn-lt"/>
                        </a:rPr>
                        <a:t>Heterogeneous C++ Standard Library </a:t>
                      </a:r>
                    </a:p>
                    <a:p>
                      <a:pPr marL="342900" marR="0" lvl="0" indent="-342900" algn="l" defTabSz="15240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100">
                          <a:solidFill>
                            <a:sysClr val="windowText" lastClr="000000"/>
                          </a:solidFill>
                          <a:latin typeface="+mn-lt"/>
                        </a:rPr>
                        <a:t>Hardware feature abstractions</a:t>
                      </a: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1524030" rtl="0" eaLnBrk="1" fontAlgn="auto" latinLnBrk="0" hangingPunct="1">
                        <a:lnSpc>
                          <a:spcPct val="100000"/>
                        </a:lnSpc>
                        <a:spcBef>
                          <a:spcPts val="0"/>
                        </a:spcBef>
                        <a:spcAft>
                          <a:spcPts val="0"/>
                        </a:spcAft>
                        <a:buClrTx/>
                        <a:buSzTx/>
                        <a:buFontTx/>
                        <a:buNone/>
                        <a:tabLst/>
                        <a:defRPr/>
                      </a:pPr>
                      <a:r>
                        <a:rPr lang="en-US" sz="6000" kern="1200" spc="0" baseline="0">
                          <a:solidFill>
                            <a:schemeClr val="tx2"/>
                          </a:solidFill>
                          <a:latin typeface="Trebuchet MS"/>
                          <a:ea typeface="+mn-ea"/>
                          <a:cs typeface="+mn-cs"/>
                        </a:rPr>
                        <a:t>✔</a:t>
                      </a:r>
                      <a:endParaRPr lang="en-US" sz="6000" kern="1200" spc="0" baseline="0">
                        <a:solidFill>
                          <a:srgbClr val="FF0000"/>
                        </a:solidFill>
                        <a:latin typeface="Trebuchet MS"/>
                        <a:ea typeface="+mn-ea"/>
                        <a:cs typeface="+mn-cs"/>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1524030" rtl="0" eaLnBrk="1" fontAlgn="auto" latinLnBrk="0" hangingPunct="1">
                        <a:lnSpc>
                          <a:spcPct val="100000"/>
                        </a:lnSpc>
                        <a:spcBef>
                          <a:spcPts val="0"/>
                        </a:spcBef>
                        <a:spcAft>
                          <a:spcPts val="0"/>
                        </a:spcAft>
                        <a:buClrTx/>
                        <a:buSzTx/>
                        <a:buFontTx/>
                        <a:buNone/>
                        <a:tabLst/>
                        <a:defRPr/>
                      </a:pPr>
                      <a:r>
                        <a:rPr lang="en-US" sz="6000" kern="1200" spc="0" baseline="0">
                          <a:solidFill>
                            <a:schemeClr val="tx2"/>
                          </a:solidFill>
                          <a:latin typeface="Trebuchet MS"/>
                          <a:ea typeface="+mn-ea"/>
                          <a:cs typeface="+mn-cs"/>
                        </a:rPr>
                        <a:t>✔</a:t>
                      </a:r>
                      <a:endParaRPr lang="en-US" sz="6000" kern="1200" spc="0" baseline="0">
                        <a:solidFill>
                          <a:srgbClr val="FF0000"/>
                        </a:solidFill>
                        <a:latin typeface="Trebuchet MS"/>
                        <a:ea typeface="+mn-ea"/>
                        <a:cs typeface="+mn-cs"/>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1524030" rtl="0" eaLnBrk="1" fontAlgn="auto" latinLnBrk="0" hangingPunct="1">
                        <a:lnSpc>
                          <a:spcPct val="100000"/>
                        </a:lnSpc>
                        <a:spcBef>
                          <a:spcPts val="0"/>
                        </a:spcBef>
                        <a:spcAft>
                          <a:spcPts val="0"/>
                        </a:spcAft>
                        <a:buClrTx/>
                        <a:buSzTx/>
                        <a:buFontTx/>
                        <a:buNone/>
                        <a:tabLst/>
                        <a:defRPr/>
                      </a:pPr>
                      <a:r>
                        <a:rPr lang="en-US" sz="6000" kern="1200" spc="0" baseline="0">
                          <a:solidFill>
                            <a:schemeClr val="tx2"/>
                          </a:solidFill>
                          <a:latin typeface="Trebuchet MS"/>
                          <a:ea typeface="+mn-ea"/>
                          <a:cs typeface="+mn-cs"/>
                        </a:rPr>
                        <a:t>✔</a:t>
                      </a:r>
                      <a:endParaRPr lang="en-US" sz="6000" spc="0" baseline="0">
                        <a:solidFill>
                          <a:srgbClr val="FF0000"/>
                        </a:solidFill>
                        <a:latin typeface="+mn-lt"/>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algn="ctr"/>
                      <a:r>
                        <a:rPr lang="en-US" sz="6000" kern="1200" spc="0" baseline="0">
                          <a:solidFill>
                            <a:schemeClr val="tx2"/>
                          </a:solidFill>
                          <a:latin typeface="Trebuchet MS"/>
                          <a:ea typeface="+mn-ea"/>
                          <a:cs typeface="+mn-cs"/>
                        </a:rPr>
                        <a:t>✔</a:t>
                      </a:r>
                      <a:endParaRPr lang="en-US" sz="6000" spc="0" baseline="0">
                        <a:solidFill>
                          <a:srgbClr val="FF0000"/>
                        </a:solidFill>
                        <a:latin typeface="+mn-lt"/>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862153309"/>
                  </a:ext>
                </a:extLst>
              </a:tr>
              <a:tr h="1672462">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algn="ctr"/>
                      <a:r>
                        <a:rPr lang="en-US" sz="5100">
                          <a:solidFill>
                            <a:sysClr val="windowText" lastClr="000000"/>
                          </a:solidFill>
                          <a:latin typeface="+mn-lt"/>
                        </a:rPr>
                        <a:t>Cooperative Groups</a:t>
                      </a: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342900" marR="0" lvl="0" indent="-342900" algn="l" defTabSz="15240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100">
                          <a:solidFill>
                            <a:sysClr val="windowText" lastClr="000000"/>
                          </a:solidFill>
                          <a:latin typeface="+mn-lt"/>
                        </a:rPr>
                        <a:t>Name, synchronize, and communicate among thread groups</a:t>
                      </a: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1524030" rtl="0" eaLnBrk="1" fontAlgn="auto" latinLnBrk="0" hangingPunct="1">
                        <a:lnSpc>
                          <a:spcPct val="100000"/>
                        </a:lnSpc>
                        <a:spcBef>
                          <a:spcPts val="0"/>
                        </a:spcBef>
                        <a:spcAft>
                          <a:spcPts val="0"/>
                        </a:spcAft>
                        <a:buClrTx/>
                        <a:buSzTx/>
                        <a:buFontTx/>
                        <a:buNone/>
                        <a:tabLst/>
                        <a:defRPr/>
                      </a:pPr>
                      <a:r>
                        <a:rPr lang="en-US" sz="6000" kern="1200" spc="0" baseline="0">
                          <a:solidFill>
                            <a:schemeClr val="tx2"/>
                          </a:solidFill>
                          <a:latin typeface="Trebuchet MS"/>
                          <a:ea typeface="+mn-ea"/>
                          <a:cs typeface="+mn-cs"/>
                        </a:rPr>
                        <a:t>✔</a:t>
                      </a:r>
                      <a:endParaRPr lang="en-US" sz="6000" kern="1200" spc="0" baseline="0">
                        <a:solidFill>
                          <a:srgbClr val="FF0000"/>
                        </a:solidFill>
                        <a:latin typeface="Trebuchet MS"/>
                        <a:ea typeface="+mn-ea"/>
                        <a:cs typeface="+mn-cs"/>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1524030" rtl="0" eaLnBrk="1" fontAlgn="auto" latinLnBrk="0" hangingPunct="1">
                        <a:lnSpc>
                          <a:spcPct val="100000"/>
                        </a:lnSpc>
                        <a:spcBef>
                          <a:spcPts val="0"/>
                        </a:spcBef>
                        <a:spcAft>
                          <a:spcPts val="0"/>
                        </a:spcAft>
                        <a:buClrTx/>
                        <a:buSzTx/>
                        <a:buFontTx/>
                        <a:buNone/>
                        <a:tabLst/>
                        <a:defRPr/>
                      </a:pPr>
                      <a:r>
                        <a:rPr lang="en-US" sz="4800" spc="0" baseline="0">
                          <a:solidFill>
                            <a:srgbClr val="FF0000"/>
                          </a:solidFill>
                          <a:latin typeface="+mn-lt"/>
                        </a:rPr>
                        <a:t>❌</a:t>
                      </a:r>
                      <a:endParaRPr lang="en-US" sz="5400" spc="0" baseline="0">
                        <a:solidFill>
                          <a:srgbClr val="FF0000"/>
                        </a:solidFill>
                        <a:latin typeface="+mn-lt"/>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1524030" rtl="0" eaLnBrk="1" fontAlgn="auto" latinLnBrk="0" hangingPunct="1">
                        <a:lnSpc>
                          <a:spcPct val="100000"/>
                        </a:lnSpc>
                        <a:spcBef>
                          <a:spcPts val="0"/>
                        </a:spcBef>
                        <a:spcAft>
                          <a:spcPts val="0"/>
                        </a:spcAft>
                        <a:buClrTx/>
                        <a:buSzTx/>
                        <a:buFontTx/>
                        <a:buNone/>
                        <a:tabLst/>
                        <a:defRPr/>
                      </a:pPr>
                      <a:r>
                        <a:rPr lang="en-US" sz="5400" b="0" i="0" kern="1200">
                          <a:solidFill>
                            <a:schemeClr val="tx1"/>
                          </a:solidFill>
                          <a:effectLst/>
                          <a:latin typeface="Trebuchet MS"/>
                          <a:ea typeface="+mn-ea"/>
                          <a:cs typeface="+mn-cs"/>
                        </a:rPr>
                        <a:t>🏗️</a:t>
                      </a:r>
                      <a:endParaRPr lang="en-US" sz="6000" spc="0" baseline="0">
                        <a:solidFill>
                          <a:srgbClr val="FF0000"/>
                        </a:solidFill>
                        <a:latin typeface="+mn-lt"/>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algn="ctr"/>
                      <a:r>
                        <a:rPr lang="en-US" sz="6000" kern="1200" spc="0" baseline="0">
                          <a:solidFill>
                            <a:schemeClr val="tx2"/>
                          </a:solidFill>
                          <a:latin typeface="Trebuchet MS"/>
                          <a:ea typeface="+mn-ea"/>
                          <a:cs typeface="+mn-cs"/>
                        </a:rPr>
                        <a:t>✔</a:t>
                      </a:r>
                      <a:endParaRPr lang="en-US" sz="6000" spc="0" baseline="0">
                        <a:solidFill>
                          <a:srgbClr val="FF0000"/>
                        </a:solidFill>
                        <a:latin typeface="+mn-lt"/>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54683034"/>
                  </a:ext>
                </a:extLst>
              </a:tr>
              <a:tr h="1050115">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algn="ctr"/>
                      <a:r>
                        <a:rPr lang="en-US" sz="5100" err="1">
                          <a:solidFill>
                            <a:sysClr val="windowText" lastClr="000000"/>
                          </a:solidFill>
                          <a:latin typeface="+mn-lt"/>
                        </a:rPr>
                        <a:t>nvbench</a:t>
                      </a:r>
                      <a:endParaRPr lang="en-US" sz="5100">
                        <a:solidFill>
                          <a:sysClr val="windowText" lastClr="000000"/>
                        </a:solidFill>
                        <a:latin typeface="+mn-lt"/>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342900" indent="-342900" algn="l">
                        <a:buFont typeface="Arial" panose="020B0604020202020204" pitchFamily="34" charset="0"/>
                        <a:buChar char="•"/>
                      </a:pPr>
                      <a:r>
                        <a:rPr lang="en-US" sz="4100">
                          <a:solidFill>
                            <a:sysClr val="windowText" lastClr="000000"/>
                          </a:solidFill>
                          <a:latin typeface="+mn-lt"/>
                        </a:rPr>
                        <a:t>Framework for CUDA-aware benchmarking</a:t>
                      </a: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algn="ctr"/>
                      <a:r>
                        <a:rPr lang="en-US" sz="4800" spc="0" baseline="0">
                          <a:solidFill>
                            <a:srgbClr val="FF0000"/>
                          </a:solidFill>
                          <a:latin typeface="+mn-lt"/>
                        </a:rPr>
                        <a:t>❌</a:t>
                      </a: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marL="0" marR="0" lvl="0" indent="0" algn="ctr" defTabSz="1524030" rtl="0" eaLnBrk="1" fontAlgn="auto" latinLnBrk="0" hangingPunct="1">
                        <a:lnSpc>
                          <a:spcPct val="100000"/>
                        </a:lnSpc>
                        <a:spcBef>
                          <a:spcPts val="0"/>
                        </a:spcBef>
                        <a:spcAft>
                          <a:spcPts val="0"/>
                        </a:spcAft>
                        <a:buClrTx/>
                        <a:buSzTx/>
                        <a:buFontTx/>
                        <a:buNone/>
                        <a:tabLst/>
                        <a:defRPr/>
                      </a:pPr>
                      <a:r>
                        <a:rPr lang="en-US" sz="6000" kern="1200" spc="0" baseline="0">
                          <a:solidFill>
                            <a:schemeClr val="tx2"/>
                          </a:solidFill>
                          <a:latin typeface="Trebuchet MS"/>
                          <a:ea typeface="+mn-ea"/>
                          <a:cs typeface="+mn-cs"/>
                        </a:rPr>
                        <a:t>✔</a:t>
                      </a:r>
                      <a:endParaRPr lang="en-US" sz="6000" kern="1200" spc="0" baseline="0">
                        <a:solidFill>
                          <a:srgbClr val="FF0000"/>
                        </a:solidFill>
                        <a:latin typeface="Trebuchet MS"/>
                        <a:ea typeface="+mn-ea"/>
                        <a:cs typeface="+mn-cs"/>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algn="ctr"/>
                      <a:r>
                        <a:rPr lang="en-US" sz="6000" kern="1200" spc="0" baseline="0">
                          <a:solidFill>
                            <a:schemeClr val="tx2"/>
                          </a:solidFill>
                          <a:latin typeface="Trebuchet MS"/>
                          <a:ea typeface="+mn-ea"/>
                          <a:cs typeface="+mn-cs"/>
                        </a:rPr>
                        <a:t>✔</a:t>
                      </a:r>
                      <a:endParaRPr lang="en-US" sz="6000" spc="0" baseline="0">
                        <a:solidFill>
                          <a:srgbClr val="FF0000"/>
                        </a:solidFill>
                        <a:latin typeface="+mn-lt"/>
                      </a:endParaRP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2743200" rtl="0" eaLnBrk="1" latinLnBrk="0" hangingPunct="1">
                        <a:defRPr sz="5400" kern="1200">
                          <a:solidFill>
                            <a:schemeClr val="tx1"/>
                          </a:solidFill>
                          <a:latin typeface="Trebuchet MS"/>
                        </a:defRPr>
                      </a:lvl1pPr>
                      <a:lvl2pPr marL="1371600" algn="l" defTabSz="2743200" rtl="0" eaLnBrk="1" latinLnBrk="0" hangingPunct="1">
                        <a:defRPr sz="5400" kern="1200">
                          <a:solidFill>
                            <a:schemeClr val="tx1"/>
                          </a:solidFill>
                          <a:latin typeface="Trebuchet MS"/>
                        </a:defRPr>
                      </a:lvl2pPr>
                      <a:lvl3pPr marL="2743200" algn="l" defTabSz="2743200" rtl="0" eaLnBrk="1" latinLnBrk="0" hangingPunct="1">
                        <a:defRPr sz="5400" kern="1200">
                          <a:solidFill>
                            <a:schemeClr val="tx1"/>
                          </a:solidFill>
                          <a:latin typeface="Trebuchet MS"/>
                        </a:defRPr>
                      </a:lvl3pPr>
                      <a:lvl4pPr marL="4114800" algn="l" defTabSz="2743200" rtl="0" eaLnBrk="1" latinLnBrk="0" hangingPunct="1">
                        <a:defRPr sz="5400" kern="1200">
                          <a:solidFill>
                            <a:schemeClr val="tx1"/>
                          </a:solidFill>
                          <a:latin typeface="Trebuchet MS"/>
                        </a:defRPr>
                      </a:lvl4pPr>
                      <a:lvl5pPr marL="5486400" algn="l" defTabSz="2743200" rtl="0" eaLnBrk="1" latinLnBrk="0" hangingPunct="1">
                        <a:defRPr sz="5400" kern="1200">
                          <a:solidFill>
                            <a:schemeClr val="tx1"/>
                          </a:solidFill>
                          <a:latin typeface="Trebuchet MS"/>
                        </a:defRPr>
                      </a:lvl5pPr>
                      <a:lvl6pPr marL="6858000" algn="l" defTabSz="2743200" rtl="0" eaLnBrk="1" latinLnBrk="0" hangingPunct="1">
                        <a:defRPr sz="5400" kern="1200">
                          <a:solidFill>
                            <a:schemeClr val="tx1"/>
                          </a:solidFill>
                          <a:latin typeface="Trebuchet MS"/>
                        </a:defRPr>
                      </a:lvl6pPr>
                      <a:lvl7pPr marL="8229600" algn="l" defTabSz="2743200" rtl="0" eaLnBrk="1" latinLnBrk="0" hangingPunct="1">
                        <a:defRPr sz="5400" kern="1200">
                          <a:solidFill>
                            <a:schemeClr val="tx1"/>
                          </a:solidFill>
                          <a:latin typeface="Trebuchet MS"/>
                        </a:defRPr>
                      </a:lvl7pPr>
                      <a:lvl8pPr marL="9601200" algn="l" defTabSz="2743200" rtl="0" eaLnBrk="1" latinLnBrk="0" hangingPunct="1">
                        <a:defRPr sz="5400" kern="1200">
                          <a:solidFill>
                            <a:schemeClr val="tx1"/>
                          </a:solidFill>
                          <a:latin typeface="Trebuchet MS"/>
                        </a:defRPr>
                      </a:lvl8pPr>
                      <a:lvl9pPr marL="10972800" algn="l" defTabSz="2743200" rtl="0" eaLnBrk="1" latinLnBrk="0" hangingPunct="1">
                        <a:defRPr sz="5400" kern="1200">
                          <a:solidFill>
                            <a:schemeClr val="tx1"/>
                          </a:solidFill>
                          <a:latin typeface="Trebuchet MS"/>
                        </a:defRPr>
                      </a:lvl9pPr>
                    </a:lstStyle>
                    <a:p>
                      <a:pPr algn="ctr"/>
                      <a:r>
                        <a:rPr lang="en-US" sz="4800" spc="0" baseline="0">
                          <a:solidFill>
                            <a:srgbClr val="FF0000"/>
                          </a:solidFill>
                          <a:latin typeface="+mn-lt"/>
                        </a:rPr>
                        <a:t>❌</a:t>
                      </a:r>
                    </a:p>
                  </a:txBody>
                  <a:tcPr marL="165638" marR="165638" marT="82819" marB="82819"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35390578"/>
                  </a:ext>
                </a:extLst>
              </a:tr>
            </a:tbl>
          </a:graphicData>
        </a:graphic>
      </p:graphicFrame>
      <p:sp>
        <p:nvSpPr>
          <p:cNvPr id="2" name="TextBox 1">
            <a:extLst>
              <a:ext uri="{FF2B5EF4-FFF2-40B4-BE49-F238E27FC236}">
                <a16:creationId xmlns:a16="http://schemas.microsoft.com/office/drawing/2014/main" id="{EB915BC0-5EE2-4FF8-A8F0-36149DFFD85C}"/>
              </a:ext>
            </a:extLst>
          </p:cNvPr>
          <p:cNvSpPr txBox="1"/>
          <p:nvPr/>
        </p:nvSpPr>
        <p:spPr>
          <a:xfrm>
            <a:off x="9964613" y="18057336"/>
            <a:ext cx="16646769" cy="1200329"/>
          </a:xfrm>
          <a:prstGeom prst="rect">
            <a:avLst/>
          </a:prstGeom>
          <a:noFill/>
        </p:spPr>
        <p:txBody>
          <a:bodyPr wrap="square" rtlCol="0">
            <a:spAutoFit/>
          </a:bodyPr>
          <a:lstStyle/>
          <a:p>
            <a:pPr algn="ctr"/>
            <a:r>
              <a:rPr lang="en-US" sz="7200" b="1">
                <a:solidFill>
                  <a:schemeClr val="tx2"/>
                </a:solidFill>
                <a:latin typeface="Roboto Mono" panose="00000009000000000000" pitchFamily="49" charset="0"/>
                <a:ea typeface="Roboto Mono" panose="00000009000000000000" pitchFamily="49" charset="0"/>
                <a:cs typeface="NVIDIA Sans" panose="020B0503020203020204" pitchFamily="34" charset="0"/>
                <a:hlinkClick r:id="rId3"/>
              </a:rPr>
              <a:t>github.com/NVIDIA/cccl</a:t>
            </a:r>
            <a:endParaRPr lang="en-US" sz="7200" b="1">
              <a:solidFill>
                <a:schemeClr val="tx2"/>
              </a:solidFill>
              <a:latin typeface="Roboto Mono" panose="00000009000000000000" pitchFamily="49" charset="0"/>
              <a:ea typeface="Roboto Mono" panose="00000009000000000000" pitchFamily="49" charset="0"/>
              <a:cs typeface="NVIDIA Sans" panose="020B0503020203020204" pitchFamily="34" charset="0"/>
            </a:endParaRPr>
          </a:p>
        </p:txBody>
      </p:sp>
    </p:spTree>
    <p:extLst>
      <p:ext uri="{BB962C8B-B14F-4D97-AF65-F5344CB8AC3E}">
        <p14:creationId xmlns:p14="http://schemas.microsoft.com/office/powerpoint/2010/main" val="2025503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2A3C5F-5C38-96A8-1003-580A40BA70D6}"/>
              </a:ext>
            </a:extLst>
          </p:cNvPr>
          <p:cNvSpPr txBox="1"/>
          <p:nvPr/>
        </p:nvSpPr>
        <p:spPr>
          <a:xfrm>
            <a:off x="981767" y="4638293"/>
            <a:ext cx="14848780" cy="7109639"/>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__global__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unpermute_kernel</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t>
            </a:r>
            <a:r>
              <a:rPr lang="en-US" sz="2400" b="0">
                <a:solidFill>
                  <a:srgbClr val="001080"/>
                </a:solidFill>
                <a:effectLst/>
                <a:latin typeface="Roboto Mono" panose="00000009000000000000" pitchFamily="49" charset="0"/>
                <a:ea typeface="Roboto Mono" panose="00000009000000000000" pitchFamily="49" charset="0"/>
              </a:rPr>
              <a:t>out</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a:solidFill>
                  <a:srgbClr val="3B3B3B"/>
                </a:solidFill>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blockDim</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threadIdx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a:t>
            </a:r>
          </a:p>
          <a:p>
            <a:endParaRPr lang="en-US" sz="2400" b="0">
              <a:solidFill>
                <a:srgbClr val="3B3B3B"/>
              </a:solidFill>
              <a:effectLst/>
              <a:latin typeface="Roboto Mono" panose="00000009000000000000" pitchFamily="49" charset="0"/>
              <a:ea typeface="Roboto Mono" panose="00000009000000000000" pitchFamily="49" charset="0"/>
            </a:endParaRP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if</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nh</a:t>
            </a:r>
            <a:r>
              <a:rPr lang="en-US" sz="2400" b="0">
                <a:solidFill>
                  <a:srgbClr val="001080"/>
                </a:solidFill>
                <a:effectLst/>
                <a:latin typeface="Roboto Mono" panose="00000009000000000000" pitchFamily="49" charset="0"/>
                <a:ea typeface="Roboto Mono" panose="00000009000000000000" pitchFamily="49" charset="0"/>
              </a:rPr>
              <a:t>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other_idx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nh</a:t>
            </a:r>
            <a:r>
              <a:rPr lang="en-US" sz="2400" b="0">
                <a:solidFill>
                  <a:srgbClr val="001080"/>
                </a:solidFill>
                <a:effectLst/>
                <a:latin typeface="Roboto Mono" panose="00000009000000000000" pitchFamily="49" charset="0"/>
                <a:ea typeface="Roboto Mono" panose="00000009000000000000" pitchFamily="49" charset="0"/>
              </a:rPr>
              <a:t>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d_</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out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other_idx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__</a:t>
            </a:r>
            <a:r>
              <a:rPr lang="en-US" sz="2400" b="0" err="1">
                <a:solidFill>
                  <a:srgbClr val="795E26"/>
                </a:solidFill>
                <a:effectLst/>
                <a:latin typeface="Roboto Mono" panose="00000009000000000000" pitchFamily="49" charset="0"/>
                <a:ea typeface="Roboto Mono" panose="00000009000000000000" pitchFamily="49" charset="0"/>
              </a:rPr>
              <a:t>ldcs</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00"/>
                </a:solidFill>
                <a:effectLst/>
                <a:latin typeface="Roboto Mono" panose="00000009000000000000" pitchFamily="49" charset="0"/>
                <a:ea typeface="Roboto Mono" panose="00000009000000000000" pitchFamily="49" charset="0"/>
              </a:rPr>
              <a:t>&amp;</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err="1">
                <a:solidFill>
                  <a:srgbClr val="3B3B3B"/>
                </a:solidFill>
                <a:effectLst/>
                <a:latin typeface="Roboto Mono" panose="00000009000000000000" pitchFamily="49" charset="0"/>
                <a:ea typeface="Roboto Mono" panose="00000009000000000000" pitchFamily="49" charset="0"/>
              </a:rPr>
              <a:t>num_blocks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CEIL_DIV</a:t>
            </a:r>
            <a:r>
              <a:rPr lang="en-US" sz="2400" b="0">
                <a:solidFill>
                  <a:srgbClr val="3B3B3B"/>
                </a:solidFill>
                <a:effectLst/>
                <a:latin typeface="Roboto Mono" panose="00000009000000000000" pitchFamily="49" charset="0"/>
                <a:ea typeface="Roboto Mono" panose="00000009000000000000" pitchFamily="49" charset="0"/>
              </a:rPr>
              <a:t>(B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err="1">
                <a:solidFill>
                  <a:srgbClr val="3B3B3B"/>
                </a:solidFill>
                <a:effectLst/>
                <a:latin typeface="Roboto Mono" panose="00000009000000000000" pitchFamily="49" charset="0"/>
                <a:ea typeface="Roboto Mono" panose="00000009000000000000" pitchFamily="49" charset="0"/>
              </a:rPr>
              <a:t>unpermute_kernel</a:t>
            </a:r>
            <a:r>
              <a:rPr lang="en-US" sz="2400" b="0">
                <a:solidFill>
                  <a:srgbClr val="000000"/>
                </a:solidFill>
                <a:effectLst/>
                <a:latin typeface="Roboto Mono" panose="00000009000000000000" pitchFamily="49" charset="0"/>
                <a:ea typeface="Roboto Mono" panose="00000009000000000000" pitchFamily="49" charset="0"/>
              </a:rPr>
              <a:t>&lt;&lt;&lt;</a:t>
            </a:r>
            <a:r>
              <a:rPr lang="en-US" sz="2400" b="0" err="1">
                <a:solidFill>
                  <a:srgbClr val="3B3B3B"/>
                </a:solidFill>
                <a:effectLst/>
                <a:latin typeface="Roboto Mono" panose="00000009000000000000" pitchFamily="49" charset="0"/>
                <a:ea typeface="Roboto Mono" panose="00000009000000000000" pitchFamily="49" charset="0"/>
              </a:rPr>
              <a:t>num_blocks</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000000"/>
                </a:solidFill>
                <a:effectLst/>
                <a:latin typeface="Roboto Mono" panose="00000009000000000000" pitchFamily="49" charset="0"/>
                <a:ea typeface="Roboto Mono" panose="00000009000000000000" pitchFamily="49" charset="0"/>
              </a:rPr>
              <a:t>&gt;&gt;&gt;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vaccum</a:t>
            </a:r>
            <a:r>
              <a:rPr lang="en-US" sz="2400" b="0">
                <a:solidFill>
                  <a:srgbClr val="3B3B3B"/>
                </a:solidFill>
                <a:effectLst/>
                <a:latin typeface="Roboto Mono" panose="00000009000000000000" pitchFamily="49" charset="0"/>
                <a:ea typeface="Roboto Mono" panose="00000009000000000000" pitchFamily="49" charset="0"/>
              </a:rPr>
              <a:t>, out, B, T, NH, HS);</a:t>
            </a:r>
          </a:p>
        </p:txBody>
      </p:sp>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Fancy Iterators</a:t>
            </a:r>
          </a:p>
        </p:txBody>
      </p:sp>
      <p:sp>
        <p:nvSpPr>
          <p:cNvPr id="3" name="TextBox 2">
            <a:extLst>
              <a:ext uri="{FF2B5EF4-FFF2-40B4-BE49-F238E27FC236}">
                <a16:creationId xmlns:a16="http://schemas.microsoft.com/office/drawing/2014/main" id="{FBA265DA-9920-827F-00A0-F1357707B8F1}"/>
              </a:ext>
            </a:extLst>
          </p:cNvPr>
          <p:cNvSpPr txBox="1"/>
          <p:nvPr/>
        </p:nvSpPr>
        <p:spPr>
          <a:xfrm>
            <a:off x="16558259" y="4614089"/>
            <a:ext cx="19035967" cy="3539430"/>
          </a:xfrm>
          <a:prstGeom prst="rect">
            <a:avLst/>
          </a:prstGeom>
          <a:noFill/>
        </p:spPr>
        <p:txBody>
          <a:bodyPr wrap="square">
            <a:spAutoFit/>
          </a:bodyPr>
          <a:lstStyle/>
          <a:p>
            <a:r>
              <a:rPr lang="en-US" sz="3200" b="0">
                <a:solidFill>
                  <a:srgbClr val="0000FF"/>
                </a:solidFill>
                <a:effectLst/>
                <a:latin typeface="Roboto Mono" panose="00000009000000000000" pitchFamily="49" charset="0"/>
                <a:ea typeface="Roboto Mono" panose="00000009000000000000" pitchFamily="49" charset="0"/>
              </a:rPr>
              <a:t>auto</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1080"/>
                </a:solidFill>
                <a:effectLst/>
                <a:latin typeface="Roboto Mono" panose="00000009000000000000" pitchFamily="49" charset="0"/>
                <a:ea typeface="Roboto Mono" panose="00000009000000000000" pitchFamily="49" charset="0"/>
              </a:rPr>
              <a:t>map</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267F99"/>
                </a:solidFill>
                <a:effectLst/>
                <a:latin typeface="Roboto Mono" panose="00000009000000000000" pitchFamily="49" charset="0"/>
                <a:ea typeface="Roboto Mono" panose="00000009000000000000" pitchFamily="49" charset="0"/>
              </a:rPr>
              <a:t>thrust</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make_transform_iterator</a:t>
            </a:r>
            <a:r>
              <a:rPr lang="en-US" sz="3200" b="0">
                <a:solidFill>
                  <a:srgbClr val="3B3B3B"/>
                </a:solidFill>
                <a:effectLst/>
                <a:latin typeface="Roboto Mono" panose="00000009000000000000" pitchFamily="49" charset="0"/>
                <a:ea typeface="Roboto Mono" panose="00000009000000000000" pitchFamily="49" charset="0"/>
              </a:rPr>
              <a:t>(</a:t>
            </a:r>
          </a:p>
          <a:p>
            <a:r>
              <a:rPr lang="en-US" sz="3200" b="0">
                <a:solidFill>
                  <a:srgbClr val="267F99"/>
                </a:solidFill>
                <a:effectLst/>
                <a:latin typeface="Roboto Mono" panose="00000009000000000000" pitchFamily="49" charset="0"/>
                <a:ea typeface="Roboto Mono" panose="00000009000000000000" pitchFamily="49" charset="0"/>
              </a:rPr>
              <a:t>  thrust</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make_counting_iterator</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098658"/>
                </a:solidFill>
                <a:effectLst/>
                <a:latin typeface="Roboto Mono" panose="00000009000000000000" pitchFamily="49" charset="0"/>
                <a:ea typeface="Roboto Mono" panose="00000009000000000000" pitchFamily="49" charset="0"/>
              </a:rPr>
              <a:t>0</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__host__ __device__(</a:t>
            </a:r>
            <a:r>
              <a:rPr lang="en-US" sz="3200" b="0">
                <a:solidFill>
                  <a:srgbClr val="0000FF"/>
                </a:solidFill>
                <a:effectLst/>
                <a:latin typeface="Roboto Mono" panose="00000009000000000000" pitchFamily="49" charset="0"/>
                <a:ea typeface="Roboto Mono" panose="00000009000000000000" pitchFamily="49" charset="0"/>
              </a:rPr>
              <a:t>int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idx</a:t>
            </a:r>
            <a:r>
              <a:rPr lang="en-US" sz="3200" b="0">
                <a:solidFill>
                  <a:srgbClr val="3B3B3B"/>
                </a:solidFill>
                <a:effectLst/>
                <a:latin typeface="Roboto Mono" panose="00000009000000000000" pitchFamily="49" charset="0"/>
                <a:ea typeface="Roboto Mono" panose="00000009000000000000" pitchFamily="49" charset="0"/>
              </a:rPr>
              <a:t>) {</a:t>
            </a:r>
          </a:p>
          <a:p>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FF"/>
                </a:solidFill>
                <a:effectLst/>
                <a:latin typeface="Roboto Mono" panose="00000009000000000000" pitchFamily="49" charset="0"/>
                <a:ea typeface="Roboto Mono" panose="00000009000000000000" pitchFamily="49" charset="0"/>
              </a:rPr>
              <a:t>auto</a:t>
            </a:r>
            <a:r>
              <a:rPr lang="en-US" sz="3200" b="0">
                <a:solidFill>
                  <a:srgbClr val="3B3B3B"/>
                </a:solidFill>
                <a:effectLst/>
                <a:latin typeface="Roboto Mono" panose="00000009000000000000" pitchFamily="49" charset="0"/>
                <a:ea typeface="Roboto Mono" panose="00000009000000000000" pitchFamily="49" charset="0"/>
              </a:rPr>
              <a:t> [b, n, </a:t>
            </a:r>
            <a:r>
              <a:rPr lang="en-US" sz="3200" b="0" err="1">
                <a:solidFill>
                  <a:srgbClr val="3B3B3B"/>
                </a:solidFill>
                <a:effectLst/>
                <a:latin typeface="Roboto Mono" panose="00000009000000000000" pitchFamily="49" charset="0"/>
                <a:ea typeface="Roboto Mono" panose="00000009000000000000" pitchFamily="49" charset="0"/>
              </a:rPr>
              <a:t>nh</a:t>
            </a:r>
            <a:r>
              <a:rPr lang="en-US" sz="3200" b="0">
                <a:solidFill>
                  <a:srgbClr val="3B3B3B"/>
                </a:solidFill>
                <a:effectLst/>
                <a:latin typeface="Roboto Mono" panose="00000009000000000000" pitchFamily="49" charset="0"/>
                <a:ea typeface="Roboto Mono" panose="00000009000000000000" pitchFamily="49" charset="0"/>
              </a:rPr>
              <a:t>_, d_]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795E26"/>
                </a:solidFill>
                <a:effectLst/>
                <a:latin typeface="Roboto Mono" panose="00000009000000000000" pitchFamily="49" charset="0"/>
                <a:ea typeface="Roboto Mono" panose="00000009000000000000" pitchFamily="49" charset="0"/>
              </a:rPr>
              <a:t>i2n</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idx</a:t>
            </a:r>
            <a:r>
              <a:rPr lang="en-US" sz="3200" b="0">
                <a:solidFill>
                  <a:srgbClr val="3B3B3B"/>
                </a:solidFill>
                <a:effectLst/>
                <a:latin typeface="Roboto Mono" panose="00000009000000000000" pitchFamily="49" charset="0"/>
                <a:ea typeface="Roboto Mono" panose="00000009000000000000" pitchFamily="49" charset="0"/>
              </a:rPr>
              <a:t>, NH, T, HS);</a:t>
            </a:r>
          </a:p>
          <a:p>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AF00DB"/>
                </a:solidFill>
                <a:effectLst/>
                <a:latin typeface="Roboto Mono" panose="00000009000000000000" pitchFamily="49" charset="0"/>
                <a:ea typeface="Roboto Mono" panose="00000009000000000000" pitchFamily="49" charset="0"/>
              </a:rPr>
              <a:t>return</a:t>
            </a:r>
            <a:r>
              <a:rPr lang="en-US" sz="3200" b="0">
                <a:solidFill>
                  <a:srgbClr val="3B3B3B"/>
                </a:solidFill>
                <a:effectLst/>
                <a:latin typeface="Roboto Mono" panose="00000009000000000000" pitchFamily="49" charset="0"/>
                <a:ea typeface="Roboto Mono" panose="00000009000000000000" pitchFamily="49" charset="0"/>
              </a:rPr>
              <a:t> (b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NH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HS)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(n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NH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HS)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3B3B3B"/>
                </a:solidFill>
                <a:effectLst/>
                <a:latin typeface="Roboto Mono" panose="00000009000000000000" pitchFamily="49" charset="0"/>
                <a:ea typeface="Roboto Mono" panose="00000009000000000000" pitchFamily="49" charset="0"/>
              </a:rPr>
              <a:t>nh</a:t>
            </a:r>
            <a:r>
              <a:rPr lang="en-US" sz="3200" b="0">
                <a:solidFill>
                  <a:srgbClr val="3B3B3B"/>
                </a:solidFill>
                <a:effectLst/>
                <a:latin typeface="Roboto Mono" panose="00000009000000000000" pitchFamily="49" charset="0"/>
                <a:ea typeface="Roboto Mono" panose="00000009000000000000" pitchFamily="49" charset="0"/>
              </a:rPr>
              <a:t>_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HS)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d_;</a:t>
            </a:r>
          </a:p>
          <a:p>
            <a:r>
              <a:rPr lang="en-US" sz="3200" b="0">
                <a:solidFill>
                  <a:srgbClr val="3B3B3B"/>
                </a:solidFill>
                <a:effectLst/>
                <a:latin typeface="Roboto Mono" panose="00000009000000000000" pitchFamily="49" charset="0"/>
                <a:ea typeface="Roboto Mono" panose="00000009000000000000" pitchFamily="49" charset="0"/>
              </a:rPr>
              <a:t>  });</a:t>
            </a:r>
          </a:p>
          <a:p>
            <a:r>
              <a:rPr lang="en-US" sz="3200" b="0">
                <a:solidFill>
                  <a:srgbClr val="267F99"/>
                </a:solidFill>
                <a:effectLst/>
                <a:latin typeface="Roboto Mono" panose="00000009000000000000" pitchFamily="49" charset="0"/>
                <a:ea typeface="Roboto Mono" panose="00000009000000000000" pitchFamily="49" charset="0"/>
              </a:rPr>
              <a:t>cub</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CacheModifiedInputIterator</a:t>
            </a:r>
            <a:r>
              <a:rPr lang="en-US" sz="3200" b="0">
                <a:solidFill>
                  <a:srgbClr val="000000"/>
                </a:solidFill>
                <a:effectLst/>
                <a:latin typeface="Roboto Mono" panose="00000009000000000000" pitchFamily="49" charset="0"/>
                <a:ea typeface="Roboto Mono" panose="00000009000000000000" pitchFamily="49" charset="0"/>
              </a:rPr>
              <a:t>&lt;</a:t>
            </a:r>
            <a:r>
              <a:rPr lang="en-US" sz="3200" b="0">
                <a:solidFill>
                  <a:srgbClr val="267F99"/>
                </a:solidFill>
                <a:effectLst/>
                <a:latin typeface="Roboto Mono" panose="00000009000000000000" pitchFamily="49" charset="0"/>
                <a:ea typeface="Roboto Mono" panose="00000009000000000000" pitchFamily="49" charset="0"/>
              </a:rPr>
              <a:t>cub</a:t>
            </a:r>
            <a:r>
              <a:rPr lang="en-US" sz="3200" b="0">
                <a:solidFill>
                  <a:srgbClr val="3B3B3B"/>
                </a:solidFill>
                <a:effectLst/>
                <a:latin typeface="Roboto Mono" panose="00000009000000000000" pitchFamily="49" charset="0"/>
                <a:ea typeface="Roboto Mono" panose="00000009000000000000" pitchFamily="49" charset="0"/>
              </a:rPr>
              <a:t>::LOAD_CS, </a:t>
            </a:r>
            <a:r>
              <a:rPr lang="en-US" sz="3200" b="0">
                <a:solidFill>
                  <a:srgbClr val="0000FF"/>
                </a:solidFill>
                <a:effectLst/>
                <a:latin typeface="Roboto Mono" panose="00000009000000000000" pitchFamily="49" charset="0"/>
                <a:ea typeface="Roboto Mono" panose="00000009000000000000" pitchFamily="49" charset="0"/>
              </a:rPr>
              <a:t>float</a:t>
            </a:r>
            <a:r>
              <a:rPr lang="en-US" sz="3200" b="0">
                <a:solidFill>
                  <a:srgbClr val="000000"/>
                </a:solidFill>
                <a:effectLst/>
                <a:latin typeface="Roboto Mono" panose="00000009000000000000" pitchFamily="49" charset="0"/>
                <a:ea typeface="Roboto Mono" panose="00000009000000000000" pitchFamily="49" charset="0"/>
              </a:rPr>
              <a:t>&gt;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795E26"/>
                </a:solidFill>
                <a:effectLst/>
                <a:latin typeface="Roboto Mono" panose="00000009000000000000" pitchFamily="49" charset="0"/>
                <a:ea typeface="Roboto Mono" panose="00000009000000000000" pitchFamily="49" charset="0"/>
              </a:rPr>
              <a:t>vaccumcs</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vaccum</a:t>
            </a:r>
            <a:r>
              <a:rPr lang="en-US" sz="3200" b="0">
                <a:solidFill>
                  <a:srgbClr val="3B3B3B"/>
                </a:solidFill>
                <a:effectLst/>
                <a:latin typeface="Roboto Mono" panose="00000009000000000000" pitchFamily="49" charset="0"/>
                <a:ea typeface="Roboto Mono" panose="00000009000000000000" pitchFamily="49" charset="0"/>
              </a:rPr>
              <a:t>);</a:t>
            </a:r>
          </a:p>
          <a:p>
            <a:r>
              <a:rPr lang="en-US" sz="3200" b="0">
                <a:solidFill>
                  <a:srgbClr val="267F99"/>
                </a:solidFill>
                <a:effectLst/>
                <a:latin typeface="Roboto Mono" panose="00000009000000000000" pitchFamily="49" charset="0"/>
                <a:ea typeface="Roboto Mono" panose="00000009000000000000" pitchFamily="49" charset="0"/>
              </a:rPr>
              <a:t>thrust</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795E26"/>
                </a:solidFill>
                <a:effectLst/>
                <a:latin typeface="Roboto Mono" panose="00000009000000000000" pitchFamily="49" charset="0"/>
                <a:ea typeface="Roboto Mono" panose="00000009000000000000" pitchFamily="49" charset="0"/>
              </a:rPr>
              <a:t>scatter</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267F99"/>
                </a:solidFill>
                <a:effectLst/>
                <a:latin typeface="Roboto Mono" panose="00000009000000000000" pitchFamily="49" charset="0"/>
                <a:ea typeface="Roboto Mono" panose="00000009000000000000" pitchFamily="49" charset="0"/>
              </a:rPr>
              <a:t>thrust</a:t>
            </a:r>
            <a:r>
              <a:rPr lang="en-US" sz="3200" b="0">
                <a:solidFill>
                  <a:srgbClr val="3B3B3B"/>
                </a:solidFill>
                <a:effectLst/>
                <a:latin typeface="Roboto Mono" panose="00000009000000000000" pitchFamily="49" charset="0"/>
                <a:ea typeface="Roboto Mono" panose="00000009000000000000" pitchFamily="49" charset="0"/>
              </a:rPr>
              <a:t>::device, </a:t>
            </a:r>
            <a:r>
              <a:rPr lang="en-US" sz="3200" b="0" err="1">
                <a:solidFill>
                  <a:srgbClr val="3B3B3B"/>
                </a:solidFill>
                <a:effectLst/>
                <a:latin typeface="Roboto Mono" panose="00000009000000000000" pitchFamily="49" charset="0"/>
                <a:ea typeface="Roboto Mono" panose="00000009000000000000" pitchFamily="49" charset="0"/>
              </a:rPr>
              <a:t>vaccumcs</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3B3B3B"/>
                </a:solidFill>
                <a:effectLst/>
                <a:latin typeface="Roboto Mono" panose="00000009000000000000" pitchFamily="49" charset="0"/>
                <a:ea typeface="Roboto Mono" panose="00000009000000000000" pitchFamily="49" charset="0"/>
              </a:rPr>
              <a:t>vaccumcs</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B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C, map, out);</a:t>
            </a:r>
          </a:p>
        </p:txBody>
      </p:sp>
      <p:cxnSp>
        <p:nvCxnSpPr>
          <p:cNvPr id="2" name="Straight Connector 1">
            <a:extLst>
              <a:ext uri="{FF2B5EF4-FFF2-40B4-BE49-F238E27FC236}">
                <a16:creationId xmlns:a16="http://schemas.microsoft.com/office/drawing/2014/main" id="{D9219C32-0EEE-61AA-D38A-EE168EC3EC4D}"/>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Content Placeholder 3">
            <a:extLst>
              <a:ext uri="{FF2B5EF4-FFF2-40B4-BE49-F238E27FC236}">
                <a16:creationId xmlns:a16="http://schemas.microsoft.com/office/drawing/2014/main" id="{1CF9C8C2-0AE1-C57E-2F4F-6282C90DEBD8}"/>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7" name="Content Placeholder 3">
            <a:extLst>
              <a:ext uri="{FF2B5EF4-FFF2-40B4-BE49-F238E27FC236}">
                <a16:creationId xmlns:a16="http://schemas.microsoft.com/office/drawing/2014/main" id="{925627B8-1D72-D255-5B87-F43AF919A785}"/>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Tree>
    <p:extLst>
      <p:ext uri="{BB962C8B-B14F-4D97-AF65-F5344CB8AC3E}">
        <p14:creationId xmlns:p14="http://schemas.microsoft.com/office/powerpoint/2010/main" val="4025157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4B2C0B4A-B08A-A725-794D-1A2AB487A1D4}"/>
              </a:ext>
            </a:extLst>
          </p:cNvPr>
          <p:cNvSpPr txBox="1"/>
          <p:nvPr/>
        </p:nvSpPr>
        <p:spPr>
          <a:xfrm>
            <a:off x="981767" y="4638293"/>
            <a:ext cx="14848780" cy="7109639"/>
          </a:xfrm>
          <a:prstGeom prst="rect">
            <a:avLst/>
          </a:prstGeom>
          <a:noFill/>
        </p:spPr>
        <p:txBody>
          <a:bodyPr wrap="square">
            <a:spAutoFit/>
          </a:bodyPr>
          <a:lstStyle/>
          <a:p>
            <a:r>
              <a:rPr lang="en-US" sz="2400" b="0">
                <a:solidFill>
                  <a:schemeClr val="accent5"/>
                </a:solidFill>
                <a:effectLst/>
                <a:latin typeface="Roboto Mono" panose="00000009000000000000" pitchFamily="49" charset="0"/>
                <a:ea typeface="Roboto Mono" panose="00000009000000000000" pitchFamily="49" charset="0"/>
              </a:rPr>
              <a:t>__global__ void </a:t>
            </a:r>
            <a:r>
              <a:rPr lang="en-US" sz="2400" b="0" err="1">
                <a:solidFill>
                  <a:schemeClr val="accent5"/>
                </a:solidFill>
                <a:effectLst/>
                <a:latin typeface="Roboto Mono" panose="00000009000000000000" pitchFamily="49" charset="0"/>
                <a:ea typeface="Roboto Mono" panose="00000009000000000000" pitchFamily="49" charset="0"/>
              </a:rPr>
              <a:t>unpermute_kernel</a:t>
            </a:r>
            <a:r>
              <a:rPr lang="en-US" sz="2400" b="0">
                <a:solidFill>
                  <a:schemeClr val="accent5"/>
                </a:solidFill>
                <a:effectLst/>
                <a:latin typeface="Roboto Mono" panose="00000009000000000000" pitchFamily="49" charset="0"/>
                <a:ea typeface="Roboto Mono" panose="00000009000000000000" pitchFamily="49" charset="0"/>
              </a:rPr>
              <a:t>(float* </a:t>
            </a:r>
            <a:r>
              <a:rPr lang="en-US" sz="2400" b="0" err="1">
                <a:solidFill>
                  <a:schemeClr val="accent5"/>
                </a:solidFill>
                <a:effectLst/>
                <a:latin typeface="Roboto Mono" panose="00000009000000000000" pitchFamily="49" charset="0"/>
                <a:ea typeface="Roboto Mono" panose="00000009000000000000" pitchFamily="49" charset="0"/>
              </a:rPr>
              <a:t>inp</a:t>
            </a:r>
            <a:r>
              <a:rPr lang="en-US" sz="2400" b="0">
                <a:solidFill>
                  <a:schemeClr val="accent5"/>
                </a:solidFill>
                <a:effectLst/>
                <a:latin typeface="Roboto Mono" panose="00000009000000000000" pitchFamily="49" charset="0"/>
                <a:ea typeface="Roboto Mono" panose="00000009000000000000" pitchFamily="49" charset="0"/>
              </a:rPr>
              <a:t>, float *out, </a:t>
            </a:r>
          </a:p>
          <a:p>
            <a:r>
              <a:rPr lang="en-US" sz="2400">
                <a:solidFill>
                  <a:schemeClr val="accent5"/>
                </a:solidFill>
                <a:latin typeface="Roboto Mono" panose="00000009000000000000" pitchFamily="49" charset="0"/>
                <a:ea typeface="Roboto Mono" panose="00000009000000000000" pitchFamily="49" charset="0"/>
              </a:rPr>
              <a:t>                                 </a:t>
            </a:r>
            <a:r>
              <a:rPr lang="en-US" sz="2400" b="0">
                <a:solidFill>
                  <a:schemeClr val="accent5"/>
                </a:solidFill>
                <a:effectLst/>
                <a:latin typeface="Roboto Mono" panose="00000009000000000000" pitchFamily="49" charset="0"/>
                <a:ea typeface="Roboto Mono" panose="00000009000000000000" pitchFamily="49" charset="0"/>
              </a:rPr>
              <a:t>int B, int N, int NH, int d) {</a:t>
            </a:r>
          </a:p>
          <a:p>
            <a:r>
              <a:rPr lang="en-US" sz="2400" b="0">
                <a:solidFill>
                  <a:schemeClr val="accent5"/>
                </a:solidFill>
                <a:effectLst/>
                <a:latin typeface="Roboto Mono" panose="00000009000000000000" pitchFamily="49" charset="0"/>
                <a:ea typeface="Roboto Mono" panose="00000009000000000000" pitchFamily="49" charset="0"/>
              </a:rPr>
              <a:t>    int </a:t>
            </a:r>
            <a:r>
              <a:rPr lang="en-US" sz="2400" b="0" err="1">
                <a:solidFill>
                  <a:schemeClr val="accent5"/>
                </a:solidFill>
                <a:effectLst/>
                <a:latin typeface="Roboto Mono" panose="00000009000000000000" pitchFamily="49" charset="0"/>
                <a:ea typeface="Roboto Mono" panose="00000009000000000000" pitchFamily="49" charset="0"/>
              </a:rPr>
              <a:t>idx</a:t>
            </a:r>
            <a:r>
              <a:rPr lang="en-US" sz="2400" b="0">
                <a:solidFill>
                  <a:schemeClr val="accent5"/>
                </a:solidFill>
                <a:effectLst/>
                <a:latin typeface="Roboto Mono" panose="00000009000000000000" pitchFamily="49" charset="0"/>
                <a:ea typeface="Roboto Mono" panose="00000009000000000000" pitchFamily="49" charset="0"/>
              </a:rPr>
              <a:t> = </a:t>
            </a:r>
            <a:r>
              <a:rPr lang="en-US" sz="2400" b="0" err="1">
                <a:solidFill>
                  <a:schemeClr val="accent5"/>
                </a:solidFill>
                <a:effectLst/>
                <a:latin typeface="Roboto Mono" panose="00000009000000000000" pitchFamily="49" charset="0"/>
                <a:ea typeface="Roboto Mono" panose="00000009000000000000" pitchFamily="49" charset="0"/>
              </a:rPr>
              <a:t>blockIdx.x</a:t>
            </a:r>
            <a:r>
              <a:rPr lang="en-US" sz="2400" b="0">
                <a:solidFill>
                  <a:schemeClr val="accent5"/>
                </a:solidFill>
                <a:effectLst/>
                <a:latin typeface="Roboto Mono" panose="00000009000000000000" pitchFamily="49" charset="0"/>
                <a:ea typeface="Roboto Mono" panose="00000009000000000000" pitchFamily="49" charset="0"/>
              </a:rPr>
              <a:t> * </a:t>
            </a:r>
            <a:r>
              <a:rPr lang="en-US" sz="2400" b="0" err="1">
                <a:solidFill>
                  <a:schemeClr val="accent5"/>
                </a:solidFill>
                <a:effectLst/>
                <a:latin typeface="Roboto Mono" panose="00000009000000000000" pitchFamily="49" charset="0"/>
                <a:ea typeface="Roboto Mono" panose="00000009000000000000" pitchFamily="49" charset="0"/>
              </a:rPr>
              <a:t>blockDim.x</a:t>
            </a:r>
            <a:r>
              <a:rPr lang="en-US" sz="2400" b="0">
                <a:solidFill>
                  <a:schemeClr val="accent5"/>
                </a:solidFill>
                <a:effectLst/>
                <a:latin typeface="Roboto Mono" panose="00000009000000000000" pitchFamily="49" charset="0"/>
                <a:ea typeface="Roboto Mono" panose="00000009000000000000" pitchFamily="49" charset="0"/>
              </a:rPr>
              <a:t> + </a:t>
            </a:r>
            <a:r>
              <a:rPr lang="en-US" sz="2400" b="0" err="1">
                <a:solidFill>
                  <a:schemeClr val="accent5"/>
                </a:solidFill>
                <a:effectLst/>
                <a:latin typeface="Roboto Mono" panose="00000009000000000000" pitchFamily="49" charset="0"/>
                <a:ea typeface="Roboto Mono" panose="00000009000000000000" pitchFamily="49" charset="0"/>
              </a:rPr>
              <a:t>threadIdx.x</a:t>
            </a:r>
            <a:r>
              <a:rPr lang="en-US" sz="2400" b="0">
                <a:solidFill>
                  <a:schemeClr val="accent5"/>
                </a:solidFill>
                <a:effectLst/>
                <a:latin typeface="Roboto Mono" panose="00000009000000000000" pitchFamily="49" charset="0"/>
                <a:ea typeface="Roboto Mono" panose="00000009000000000000" pitchFamily="49" charset="0"/>
              </a:rPr>
              <a:t>;</a:t>
            </a:r>
          </a:p>
          <a:p>
            <a:endParaRPr lang="en-US" sz="2400" b="0">
              <a:solidFill>
                <a:schemeClr val="accent5"/>
              </a:solidFill>
              <a:effectLst/>
              <a:latin typeface="Roboto Mono" panose="00000009000000000000" pitchFamily="49" charset="0"/>
              <a:ea typeface="Roboto Mono" panose="00000009000000000000" pitchFamily="49" charset="0"/>
            </a:endParaRPr>
          </a:p>
          <a:p>
            <a:r>
              <a:rPr lang="en-US" sz="2400" b="0">
                <a:solidFill>
                  <a:schemeClr val="accent5"/>
                </a:solidFill>
                <a:effectLst/>
                <a:latin typeface="Roboto Mono" panose="00000009000000000000" pitchFamily="49" charset="0"/>
                <a:ea typeface="Roboto Mono" panose="00000009000000000000" pitchFamily="49" charset="0"/>
              </a:rPr>
              <a:t>    if (</a:t>
            </a:r>
            <a:r>
              <a:rPr lang="en-US" sz="2400" b="0" err="1">
                <a:solidFill>
                  <a:schemeClr val="accent5"/>
                </a:solidFill>
                <a:effectLst/>
                <a:latin typeface="Roboto Mono" panose="00000009000000000000" pitchFamily="49" charset="0"/>
                <a:ea typeface="Roboto Mono" panose="00000009000000000000" pitchFamily="49" charset="0"/>
              </a:rPr>
              <a:t>idx</a:t>
            </a:r>
            <a:r>
              <a:rPr lang="en-US" sz="2400" b="0">
                <a:solidFill>
                  <a:schemeClr val="accent5"/>
                </a:solidFill>
                <a:effectLst/>
                <a:latin typeface="Roboto Mono" panose="00000009000000000000" pitchFamily="49" charset="0"/>
                <a:ea typeface="Roboto Mono" panose="00000009000000000000" pitchFamily="49" charset="0"/>
              </a:rPr>
              <a:t> &lt; B * NH * N * d) {</a:t>
            </a:r>
          </a:p>
          <a:p>
            <a:r>
              <a:rPr lang="en-US" sz="2400" b="0">
                <a:solidFill>
                  <a:schemeClr val="accent5"/>
                </a:solidFill>
                <a:effectLst/>
                <a:latin typeface="Roboto Mono" panose="00000009000000000000" pitchFamily="49" charset="0"/>
                <a:ea typeface="Roboto Mono" panose="00000009000000000000" pitchFamily="49" charset="0"/>
              </a:rPr>
              <a:t>        int b = </a:t>
            </a:r>
            <a:r>
              <a:rPr lang="en-US" sz="2400" b="0" err="1">
                <a:solidFill>
                  <a:schemeClr val="accent5"/>
                </a:solidFill>
                <a:effectLst/>
                <a:latin typeface="Roboto Mono" panose="00000009000000000000" pitchFamily="49" charset="0"/>
                <a:ea typeface="Roboto Mono" panose="00000009000000000000" pitchFamily="49" charset="0"/>
              </a:rPr>
              <a:t>idx</a:t>
            </a:r>
            <a:r>
              <a:rPr lang="en-US" sz="2400" b="0">
                <a:solidFill>
                  <a:schemeClr val="accent5"/>
                </a:solidFill>
                <a:effectLst/>
                <a:latin typeface="Roboto Mono" panose="00000009000000000000" pitchFamily="49" charset="0"/>
                <a:ea typeface="Roboto Mono" panose="00000009000000000000" pitchFamily="49" charset="0"/>
              </a:rPr>
              <a:t> / (NH * N * d);</a:t>
            </a:r>
          </a:p>
          <a:p>
            <a:r>
              <a:rPr lang="en-US" sz="2400" b="0">
                <a:solidFill>
                  <a:schemeClr val="accent5"/>
                </a:solidFill>
                <a:effectLst/>
                <a:latin typeface="Roboto Mono" panose="00000009000000000000" pitchFamily="49" charset="0"/>
                <a:ea typeface="Roboto Mono" panose="00000009000000000000" pitchFamily="49" charset="0"/>
              </a:rPr>
              <a:t>        int rest = </a:t>
            </a:r>
            <a:r>
              <a:rPr lang="en-US" sz="2400" b="0" err="1">
                <a:solidFill>
                  <a:schemeClr val="accent5"/>
                </a:solidFill>
                <a:effectLst/>
                <a:latin typeface="Roboto Mono" panose="00000009000000000000" pitchFamily="49" charset="0"/>
                <a:ea typeface="Roboto Mono" panose="00000009000000000000" pitchFamily="49" charset="0"/>
              </a:rPr>
              <a:t>idx</a:t>
            </a:r>
            <a:r>
              <a:rPr lang="en-US" sz="2400" b="0">
                <a:solidFill>
                  <a:schemeClr val="accent5"/>
                </a:solidFill>
                <a:effectLst/>
                <a:latin typeface="Roboto Mono" panose="00000009000000000000" pitchFamily="49" charset="0"/>
                <a:ea typeface="Roboto Mono" panose="00000009000000000000" pitchFamily="49" charset="0"/>
              </a:rPr>
              <a:t> % (NH * N * d);</a:t>
            </a:r>
          </a:p>
          <a:p>
            <a:r>
              <a:rPr lang="en-US" sz="2400" b="0">
                <a:solidFill>
                  <a:schemeClr val="accent5"/>
                </a:solidFill>
                <a:effectLst/>
                <a:latin typeface="Roboto Mono" panose="00000009000000000000" pitchFamily="49" charset="0"/>
                <a:ea typeface="Roboto Mono" panose="00000009000000000000" pitchFamily="49" charset="0"/>
              </a:rPr>
              <a:t>        int </a:t>
            </a:r>
            <a:r>
              <a:rPr lang="en-US" sz="2400" b="0" err="1">
                <a:solidFill>
                  <a:schemeClr val="accent5"/>
                </a:solidFill>
                <a:effectLst/>
                <a:latin typeface="Roboto Mono" panose="00000009000000000000" pitchFamily="49" charset="0"/>
                <a:ea typeface="Roboto Mono" panose="00000009000000000000" pitchFamily="49" charset="0"/>
              </a:rPr>
              <a:t>nh</a:t>
            </a:r>
            <a:r>
              <a:rPr lang="en-US" sz="2400" b="0">
                <a:solidFill>
                  <a:schemeClr val="accent5"/>
                </a:solidFill>
                <a:effectLst/>
                <a:latin typeface="Roboto Mono" panose="00000009000000000000" pitchFamily="49" charset="0"/>
                <a:ea typeface="Roboto Mono" panose="00000009000000000000" pitchFamily="49" charset="0"/>
              </a:rPr>
              <a:t>_ = rest / (N * d);</a:t>
            </a:r>
          </a:p>
          <a:p>
            <a:r>
              <a:rPr lang="en-US" sz="2400" b="0">
                <a:solidFill>
                  <a:schemeClr val="accent5"/>
                </a:solidFill>
                <a:effectLst/>
                <a:latin typeface="Roboto Mono" panose="00000009000000000000" pitchFamily="49" charset="0"/>
                <a:ea typeface="Roboto Mono" panose="00000009000000000000" pitchFamily="49" charset="0"/>
              </a:rPr>
              <a:t>        rest = rest % (N * d);</a:t>
            </a:r>
          </a:p>
          <a:p>
            <a:r>
              <a:rPr lang="en-US" sz="2400" b="0">
                <a:solidFill>
                  <a:schemeClr val="accent5"/>
                </a:solidFill>
                <a:effectLst/>
                <a:latin typeface="Roboto Mono" panose="00000009000000000000" pitchFamily="49" charset="0"/>
                <a:ea typeface="Roboto Mono" panose="00000009000000000000" pitchFamily="49" charset="0"/>
              </a:rPr>
              <a:t>        int n = rest / d;</a:t>
            </a:r>
          </a:p>
          <a:p>
            <a:r>
              <a:rPr lang="en-US" sz="2400" b="0">
                <a:solidFill>
                  <a:schemeClr val="accent5"/>
                </a:solidFill>
                <a:effectLst/>
                <a:latin typeface="Roboto Mono" panose="00000009000000000000" pitchFamily="49" charset="0"/>
                <a:ea typeface="Roboto Mono" panose="00000009000000000000" pitchFamily="49" charset="0"/>
              </a:rPr>
              <a:t>        int d_ = rest % d;</a:t>
            </a:r>
          </a:p>
          <a:p>
            <a:br>
              <a:rPr lang="en-US" sz="2400" b="0">
                <a:solidFill>
                  <a:schemeClr val="accent5"/>
                </a:solidFill>
                <a:effectLst/>
                <a:latin typeface="Roboto Mono" panose="00000009000000000000" pitchFamily="49" charset="0"/>
                <a:ea typeface="Roboto Mono" panose="00000009000000000000" pitchFamily="49" charset="0"/>
              </a:rPr>
            </a:br>
            <a:r>
              <a:rPr lang="en-US" sz="2400" b="0">
                <a:solidFill>
                  <a:schemeClr val="accent5"/>
                </a:solidFill>
                <a:effectLst/>
                <a:latin typeface="Roboto Mono" panose="00000009000000000000" pitchFamily="49" charset="0"/>
                <a:ea typeface="Roboto Mono" panose="00000009000000000000" pitchFamily="49" charset="0"/>
              </a:rPr>
              <a:t>        int </a:t>
            </a:r>
            <a:r>
              <a:rPr lang="en-US" sz="2400" b="0" err="1">
                <a:solidFill>
                  <a:schemeClr val="accent5"/>
                </a:solidFill>
                <a:effectLst/>
                <a:latin typeface="Roboto Mono" panose="00000009000000000000" pitchFamily="49" charset="0"/>
                <a:ea typeface="Roboto Mono" panose="00000009000000000000" pitchFamily="49" charset="0"/>
              </a:rPr>
              <a:t>other_idx</a:t>
            </a:r>
            <a:r>
              <a:rPr lang="en-US" sz="2400" b="0">
                <a:solidFill>
                  <a:schemeClr val="accent5"/>
                </a:solidFill>
                <a:effectLst/>
                <a:latin typeface="Roboto Mono" panose="00000009000000000000" pitchFamily="49" charset="0"/>
                <a:ea typeface="Roboto Mono" panose="00000009000000000000" pitchFamily="49" charset="0"/>
              </a:rPr>
              <a:t> = (b * NH * N * d) + (n * NH * d) + (</a:t>
            </a:r>
            <a:r>
              <a:rPr lang="en-US" sz="2400" b="0" err="1">
                <a:solidFill>
                  <a:schemeClr val="accent5"/>
                </a:solidFill>
                <a:effectLst/>
                <a:latin typeface="Roboto Mono" panose="00000009000000000000" pitchFamily="49" charset="0"/>
                <a:ea typeface="Roboto Mono" panose="00000009000000000000" pitchFamily="49" charset="0"/>
              </a:rPr>
              <a:t>nh</a:t>
            </a:r>
            <a:r>
              <a:rPr lang="en-US" sz="2400" b="0">
                <a:solidFill>
                  <a:schemeClr val="accent5"/>
                </a:solidFill>
                <a:effectLst/>
                <a:latin typeface="Roboto Mono" panose="00000009000000000000" pitchFamily="49" charset="0"/>
                <a:ea typeface="Roboto Mono" panose="00000009000000000000" pitchFamily="49" charset="0"/>
              </a:rPr>
              <a:t>_ * d) + d_;</a:t>
            </a:r>
          </a:p>
          <a:p>
            <a:r>
              <a:rPr lang="en-US" sz="2400" b="0">
                <a:solidFill>
                  <a:schemeClr val="accent5"/>
                </a:solidFill>
                <a:effectLst/>
                <a:latin typeface="Roboto Mono" panose="00000009000000000000" pitchFamily="49" charset="0"/>
                <a:ea typeface="Roboto Mono" panose="00000009000000000000" pitchFamily="49" charset="0"/>
              </a:rPr>
              <a:t>        out[</a:t>
            </a:r>
            <a:r>
              <a:rPr lang="en-US" sz="2400" b="0" err="1">
                <a:solidFill>
                  <a:schemeClr val="accent5"/>
                </a:solidFill>
                <a:effectLst/>
                <a:latin typeface="Roboto Mono" panose="00000009000000000000" pitchFamily="49" charset="0"/>
                <a:ea typeface="Roboto Mono" panose="00000009000000000000" pitchFamily="49" charset="0"/>
              </a:rPr>
              <a:t>other_idx</a:t>
            </a:r>
            <a:r>
              <a:rPr lang="en-US" sz="2400" b="0">
                <a:solidFill>
                  <a:schemeClr val="accent5"/>
                </a:solidFill>
                <a:effectLst/>
                <a:latin typeface="Roboto Mono" panose="00000009000000000000" pitchFamily="49" charset="0"/>
                <a:ea typeface="Roboto Mono" panose="00000009000000000000" pitchFamily="49" charset="0"/>
              </a:rPr>
              <a:t>] = __</a:t>
            </a:r>
            <a:r>
              <a:rPr lang="en-US" sz="2400" b="0" err="1">
                <a:solidFill>
                  <a:schemeClr val="accent5"/>
                </a:solidFill>
                <a:effectLst/>
                <a:latin typeface="Roboto Mono" panose="00000009000000000000" pitchFamily="49" charset="0"/>
                <a:ea typeface="Roboto Mono" panose="00000009000000000000" pitchFamily="49" charset="0"/>
              </a:rPr>
              <a:t>ldcs</a:t>
            </a:r>
            <a:r>
              <a:rPr lang="en-US" sz="2400" b="0">
                <a:solidFill>
                  <a:schemeClr val="accent5"/>
                </a:solidFill>
                <a:effectLst/>
                <a:latin typeface="Roboto Mono" panose="00000009000000000000" pitchFamily="49" charset="0"/>
                <a:ea typeface="Roboto Mono" panose="00000009000000000000" pitchFamily="49" charset="0"/>
              </a:rPr>
              <a:t>(&amp;</a:t>
            </a:r>
            <a:r>
              <a:rPr lang="en-US" sz="2400" b="0" err="1">
                <a:solidFill>
                  <a:schemeClr val="accent5"/>
                </a:solidFill>
                <a:effectLst/>
                <a:latin typeface="Roboto Mono" panose="00000009000000000000" pitchFamily="49" charset="0"/>
                <a:ea typeface="Roboto Mono" panose="00000009000000000000" pitchFamily="49" charset="0"/>
              </a:rPr>
              <a:t>inp</a:t>
            </a:r>
            <a:r>
              <a:rPr lang="en-US" sz="2400" b="0">
                <a:solidFill>
                  <a:schemeClr val="accent5"/>
                </a:solidFill>
                <a:effectLst/>
                <a:latin typeface="Roboto Mono" panose="00000009000000000000" pitchFamily="49" charset="0"/>
                <a:ea typeface="Roboto Mono" panose="00000009000000000000" pitchFamily="49" charset="0"/>
              </a:rPr>
              <a:t>[</a:t>
            </a:r>
            <a:r>
              <a:rPr lang="en-US" sz="2400" b="0" err="1">
                <a:solidFill>
                  <a:schemeClr val="accent5"/>
                </a:solidFill>
                <a:effectLst/>
                <a:latin typeface="Roboto Mono" panose="00000009000000000000" pitchFamily="49" charset="0"/>
                <a:ea typeface="Roboto Mono" panose="00000009000000000000" pitchFamily="49" charset="0"/>
              </a:rPr>
              <a:t>idx</a:t>
            </a:r>
            <a:r>
              <a:rPr lang="en-US" sz="2400" b="0">
                <a:solidFill>
                  <a:schemeClr val="accent5"/>
                </a:solidFill>
                <a:effectLst/>
                <a:latin typeface="Roboto Mono" panose="00000009000000000000" pitchFamily="49" charset="0"/>
                <a:ea typeface="Roboto Mono" panose="00000009000000000000" pitchFamily="49" charset="0"/>
              </a:rPr>
              <a:t>]);</a:t>
            </a:r>
          </a:p>
          <a:p>
            <a:r>
              <a:rPr lang="en-US" sz="2400" b="0">
                <a:solidFill>
                  <a:schemeClr val="accent5"/>
                </a:solidFill>
                <a:effectLst/>
                <a:latin typeface="Roboto Mono" panose="00000009000000000000" pitchFamily="49" charset="0"/>
                <a:ea typeface="Roboto Mono" panose="00000009000000000000" pitchFamily="49" charset="0"/>
              </a:rPr>
              <a:t>    }</a:t>
            </a:r>
          </a:p>
          <a:p>
            <a:r>
              <a:rPr lang="en-US" sz="2400" b="0">
                <a:solidFill>
                  <a:schemeClr val="accent5"/>
                </a:solidFill>
                <a:effectLst/>
                <a:latin typeface="Roboto Mono" panose="00000009000000000000" pitchFamily="49" charset="0"/>
                <a:ea typeface="Roboto Mono" panose="00000009000000000000" pitchFamily="49" charset="0"/>
              </a:rPr>
              <a:t>}</a:t>
            </a:r>
          </a:p>
          <a:p>
            <a:br>
              <a:rPr lang="en-US" sz="2400" b="0">
                <a:solidFill>
                  <a:schemeClr val="accent5"/>
                </a:solidFill>
                <a:effectLst/>
                <a:latin typeface="Roboto Mono" panose="00000009000000000000" pitchFamily="49" charset="0"/>
                <a:ea typeface="Roboto Mono" panose="00000009000000000000" pitchFamily="49" charset="0"/>
              </a:rPr>
            </a:br>
            <a:r>
              <a:rPr lang="en-US" sz="2400" b="0" err="1">
                <a:solidFill>
                  <a:schemeClr val="accent5"/>
                </a:solidFill>
                <a:effectLst/>
                <a:latin typeface="Roboto Mono" panose="00000009000000000000" pitchFamily="49" charset="0"/>
                <a:ea typeface="Roboto Mono" panose="00000009000000000000" pitchFamily="49" charset="0"/>
              </a:rPr>
              <a:t>num_blocks</a:t>
            </a:r>
            <a:r>
              <a:rPr lang="en-US" sz="2400" b="0">
                <a:solidFill>
                  <a:schemeClr val="accent5"/>
                </a:solidFill>
                <a:effectLst/>
                <a:latin typeface="Roboto Mono" panose="00000009000000000000" pitchFamily="49" charset="0"/>
                <a:ea typeface="Roboto Mono" panose="00000009000000000000" pitchFamily="49" charset="0"/>
              </a:rPr>
              <a:t> = CEIL_DIV(B * T * C, </a:t>
            </a:r>
            <a:r>
              <a:rPr lang="en-US" sz="2400" b="0" err="1">
                <a:solidFill>
                  <a:schemeClr val="accent5"/>
                </a:solidFill>
                <a:effectLst/>
                <a:latin typeface="Roboto Mono" panose="00000009000000000000" pitchFamily="49" charset="0"/>
                <a:ea typeface="Roboto Mono" panose="00000009000000000000" pitchFamily="49" charset="0"/>
              </a:rPr>
              <a:t>block_size</a:t>
            </a:r>
            <a:r>
              <a:rPr lang="en-US" sz="2400" b="0">
                <a:solidFill>
                  <a:schemeClr val="accent5"/>
                </a:solidFill>
                <a:effectLst/>
                <a:latin typeface="Roboto Mono" panose="00000009000000000000" pitchFamily="49" charset="0"/>
                <a:ea typeface="Roboto Mono" panose="00000009000000000000" pitchFamily="49" charset="0"/>
              </a:rPr>
              <a:t>);</a:t>
            </a:r>
          </a:p>
          <a:p>
            <a:r>
              <a:rPr lang="en-US" sz="2400" b="0" err="1">
                <a:solidFill>
                  <a:schemeClr val="accent5"/>
                </a:solidFill>
                <a:effectLst/>
                <a:latin typeface="Roboto Mono" panose="00000009000000000000" pitchFamily="49" charset="0"/>
                <a:ea typeface="Roboto Mono" panose="00000009000000000000" pitchFamily="49" charset="0"/>
              </a:rPr>
              <a:t>unpermute_kernel</a:t>
            </a:r>
            <a:r>
              <a:rPr lang="en-US" sz="2400" b="0">
                <a:solidFill>
                  <a:schemeClr val="accent5"/>
                </a:solidFill>
                <a:effectLst/>
                <a:latin typeface="Roboto Mono" panose="00000009000000000000" pitchFamily="49" charset="0"/>
                <a:ea typeface="Roboto Mono" panose="00000009000000000000" pitchFamily="49" charset="0"/>
              </a:rPr>
              <a:t>&lt;&lt;&lt;</a:t>
            </a:r>
            <a:r>
              <a:rPr lang="en-US" sz="2400" b="0" err="1">
                <a:solidFill>
                  <a:schemeClr val="accent5"/>
                </a:solidFill>
                <a:effectLst/>
                <a:latin typeface="Roboto Mono" panose="00000009000000000000" pitchFamily="49" charset="0"/>
                <a:ea typeface="Roboto Mono" panose="00000009000000000000" pitchFamily="49" charset="0"/>
              </a:rPr>
              <a:t>num_blocks</a:t>
            </a:r>
            <a:r>
              <a:rPr lang="en-US" sz="2400" b="0">
                <a:solidFill>
                  <a:schemeClr val="accent5"/>
                </a:solidFill>
                <a:effectLst/>
                <a:latin typeface="Roboto Mono" panose="00000009000000000000" pitchFamily="49" charset="0"/>
                <a:ea typeface="Roboto Mono" panose="00000009000000000000" pitchFamily="49" charset="0"/>
              </a:rPr>
              <a:t>, </a:t>
            </a:r>
            <a:r>
              <a:rPr lang="en-US" sz="2400" b="0" err="1">
                <a:solidFill>
                  <a:schemeClr val="accent5"/>
                </a:solidFill>
                <a:effectLst/>
                <a:latin typeface="Roboto Mono" panose="00000009000000000000" pitchFamily="49" charset="0"/>
                <a:ea typeface="Roboto Mono" panose="00000009000000000000" pitchFamily="49" charset="0"/>
              </a:rPr>
              <a:t>block_size</a:t>
            </a:r>
            <a:r>
              <a:rPr lang="en-US" sz="2400" b="0">
                <a:solidFill>
                  <a:schemeClr val="accent5"/>
                </a:solidFill>
                <a:effectLst/>
                <a:latin typeface="Roboto Mono" panose="00000009000000000000" pitchFamily="49" charset="0"/>
                <a:ea typeface="Roboto Mono" panose="00000009000000000000" pitchFamily="49" charset="0"/>
              </a:rPr>
              <a:t>&gt;&gt;&gt;(</a:t>
            </a:r>
            <a:r>
              <a:rPr lang="en-US" sz="2400" b="0" err="1">
                <a:solidFill>
                  <a:schemeClr val="accent5"/>
                </a:solidFill>
                <a:effectLst/>
                <a:latin typeface="Roboto Mono" panose="00000009000000000000" pitchFamily="49" charset="0"/>
                <a:ea typeface="Roboto Mono" panose="00000009000000000000" pitchFamily="49" charset="0"/>
              </a:rPr>
              <a:t>vaccum</a:t>
            </a:r>
            <a:r>
              <a:rPr lang="en-US" sz="2400" b="0">
                <a:solidFill>
                  <a:schemeClr val="accent5"/>
                </a:solidFill>
                <a:effectLst/>
                <a:latin typeface="Roboto Mono" panose="00000009000000000000" pitchFamily="49" charset="0"/>
                <a:ea typeface="Roboto Mono" panose="00000009000000000000" pitchFamily="49" charset="0"/>
              </a:rPr>
              <a:t>, out, B, T, NH, HS);</a:t>
            </a:r>
          </a:p>
        </p:txBody>
      </p:sp>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Fancy Iterators</a:t>
            </a:r>
          </a:p>
        </p:txBody>
      </p:sp>
      <p:sp>
        <p:nvSpPr>
          <p:cNvPr id="3" name="TextBox 2">
            <a:extLst>
              <a:ext uri="{FF2B5EF4-FFF2-40B4-BE49-F238E27FC236}">
                <a16:creationId xmlns:a16="http://schemas.microsoft.com/office/drawing/2014/main" id="{FBA265DA-9920-827F-00A0-F1357707B8F1}"/>
              </a:ext>
            </a:extLst>
          </p:cNvPr>
          <p:cNvSpPr txBox="1"/>
          <p:nvPr/>
        </p:nvSpPr>
        <p:spPr>
          <a:xfrm>
            <a:off x="16558259" y="4614089"/>
            <a:ext cx="19035967" cy="3539430"/>
          </a:xfrm>
          <a:prstGeom prst="rect">
            <a:avLst/>
          </a:prstGeom>
          <a:noFill/>
        </p:spPr>
        <p:txBody>
          <a:bodyPr wrap="square">
            <a:spAutoFit/>
          </a:bodyPr>
          <a:lstStyle/>
          <a:p>
            <a:r>
              <a:rPr lang="en-US" sz="3200" b="0">
                <a:solidFill>
                  <a:schemeClr val="accent5"/>
                </a:solidFill>
                <a:effectLst/>
                <a:latin typeface="Roboto Mono" panose="00000009000000000000" pitchFamily="49" charset="0"/>
                <a:ea typeface="Roboto Mono" panose="00000009000000000000" pitchFamily="49" charset="0"/>
              </a:rPr>
              <a:t>auto map = thrust::</a:t>
            </a:r>
            <a:r>
              <a:rPr lang="en-US" sz="3200" b="0" err="1">
                <a:solidFill>
                  <a:schemeClr val="accent5"/>
                </a:solidFill>
                <a:effectLst/>
                <a:latin typeface="Roboto Mono" panose="00000009000000000000" pitchFamily="49" charset="0"/>
                <a:ea typeface="Roboto Mono" panose="00000009000000000000" pitchFamily="49" charset="0"/>
              </a:rPr>
              <a:t>make_transform_iterator</a:t>
            </a:r>
            <a:r>
              <a:rPr lang="en-US" sz="3200" b="0">
                <a:solidFill>
                  <a:schemeClr val="accent5"/>
                </a:solidFill>
                <a:effectLst/>
                <a:latin typeface="Roboto Mono" panose="00000009000000000000" pitchFamily="49" charset="0"/>
                <a:ea typeface="Roboto Mono" panose="00000009000000000000" pitchFamily="49" charset="0"/>
              </a:rPr>
              <a:t>(</a:t>
            </a:r>
          </a:p>
          <a:p>
            <a:r>
              <a:rPr lang="en-US" sz="3200" b="0">
                <a:solidFill>
                  <a:srgbClr val="267F99"/>
                </a:solidFill>
                <a:effectLst/>
                <a:latin typeface="Roboto Mono" panose="00000009000000000000" pitchFamily="49" charset="0"/>
                <a:ea typeface="Roboto Mono" panose="00000009000000000000" pitchFamily="49" charset="0"/>
              </a:rPr>
              <a:t>  thrust</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make_counting_iterator</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098658"/>
                </a:solidFill>
                <a:effectLst/>
                <a:latin typeface="Roboto Mono" panose="00000009000000000000" pitchFamily="49" charset="0"/>
                <a:ea typeface="Roboto Mono" panose="00000009000000000000" pitchFamily="49" charset="0"/>
              </a:rPr>
              <a:t>0</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chemeClr val="accent5"/>
                </a:solidFill>
                <a:effectLst/>
                <a:latin typeface="Roboto Mono" panose="00000009000000000000" pitchFamily="49" charset="0"/>
                <a:ea typeface="Roboto Mono" panose="00000009000000000000" pitchFamily="49" charset="0"/>
              </a:rPr>
              <a:t>[=] __host__ __device__(int </a:t>
            </a:r>
            <a:r>
              <a:rPr lang="en-US" sz="3200" b="0" err="1">
                <a:solidFill>
                  <a:schemeClr val="accent5"/>
                </a:solidFill>
                <a:effectLst/>
                <a:latin typeface="Roboto Mono" panose="00000009000000000000" pitchFamily="49" charset="0"/>
                <a:ea typeface="Roboto Mono" panose="00000009000000000000" pitchFamily="49" charset="0"/>
              </a:rPr>
              <a:t>idx</a:t>
            </a:r>
            <a:r>
              <a:rPr lang="en-US" sz="3200" b="0">
                <a:solidFill>
                  <a:schemeClr val="accent5"/>
                </a:solidFill>
                <a:effectLst/>
                <a:latin typeface="Roboto Mono" panose="00000009000000000000" pitchFamily="49" charset="0"/>
                <a:ea typeface="Roboto Mono" panose="00000009000000000000" pitchFamily="49" charset="0"/>
              </a:rPr>
              <a:t>) {</a:t>
            </a:r>
          </a:p>
          <a:p>
            <a:r>
              <a:rPr lang="en-US" sz="3200" b="0">
                <a:solidFill>
                  <a:schemeClr val="accent5"/>
                </a:solidFill>
                <a:effectLst/>
                <a:latin typeface="Roboto Mono" panose="00000009000000000000" pitchFamily="49" charset="0"/>
                <a:ea typeface="Roboto Mono" panose="00000009000000000000" pitchFamily="49" charset="0"/>
              </a:rPr>
              <a:t>    auto [b, n, </a:t>
            </a:r>
            <a:r>
              <a:rPr lang="en-US" sz="3200" b="0" err="1">
                <a:solidFill>
                  <a:schemeClr val="accent5"/>
                </a:solidFill>
                <a:effectLst/>
                <a:latin typeface="Roboto Mono" panose="00000009000000000000" pitchFamily="49" charset="0"/>
                <a:ea typeface="Roboto Mono" panose="00000009000000000000" pitchFamily="49" charset="0"/>
              </a:rPr>
              <a:t>nh</a:t>
            </a:r>
            <a:r>
              <a:rPr lang="en-US" sz="3200" b="0">
                <a:solidFill>
                  <a:schemeClr val="accent5"/>
                </a:solidFill>
                <a:effectLst/>
                <a:latin typeface="Roboto Mono" panose="00000009000000000000" pitchFamily="49" charset="0"/>
                <a:ea typeface="Roboto Mono" panose="00000009000000000000" pitchFamily="49" charset="0"/>
              </a:rPr>
              <a:t>_, d_] = i2n(</a:t>
            </a:r>
            <a:r>
              <a:rPr lang="en-US" sz="3200" b="0" err="1">
                <a:solidFill>
                  <a:schemeClr val="accent5"/>
                </a:solidFill>
                <a:effectLst/>
                <a:latin typeface="Roboto Mono" panose="00000009000000000000" pitchFamily="49" charset="0"/>
                <a:ea typeface="Roboto Mono" panose="00000009000000000000" pitchFamily="49" charset="0"/>
              </a:rPr>
              <a:t>idx</a:t>
            </a:r>
            <a:r>
              <a:rPr lang="en-US" sz="3200" b="0">
                <a:solidFill>
                  <a:schemeClr val="accent5"/>
                </a:solidFill>
                <a:effectLst/>
                <a:latin typeface="Roboto Mono" panose="00000009000000000000" pitchFamily="49" charset="0"/>
                <a:ea typeface="Roboto Mono" panose="00000009000000000000" pitchFamily="49" charset="0"/>
              </a:rPr>
              <a:t>, NH, T, HS);</a:t>
            </a:r>
          </a:p>
          <a:p>
            <a:r>
              <a:rPr lang="en-US" sz="3200" b="0">
                <a:solidFill>
                  <a:schemeClr val="accent5"/>
                </a:solidFill>
                <a:effectLst/>
                <a:latin typeface="Roboto Mono" panose="00000009000000000000" pitchFamily="49" charset="0"/>
                <a:ea typeface="Roboto Mono" panose="00000009000000000000" pitchFamily="49" charset="0"/>
              </a:rPr>
              <a:t>    return (b * NH * T * HS) + (n * NH * HS) + (</a:t>
            </a:r>
            <a:r>
              <a:rPr lang="en-US" sz="3200" b="0" err="1">
                <a:solidFill>
                  <a:schemeClr val="accent5"/>
                </a:solidFill>
                <a:effectLst/>
                <a:latin typeface="Roboto Mono" panose="00000009000000000000" pitchFamily="49" charset="0"/>
                <a:ea typeface="Roboto Mono" panose="00000009000000000000" pitchFamily="49" charset="0"/>
              </a:rPr>
              <a:t>nh</a:t>
            </a:r>
            <a:r>
              <a:rPr lang="en-US" sz="3200" b="0">
                <a:solidFill>
                  <a:schemeClr val="accent5"/>
                </a:solidFill>
                <a:effectLst/>
                <a:latin typeface="Roboto Mono" panose="00000009000000000000" pitchFamily="49" charset="0"/>
                <a:ea typeface="Roboto Mono" panose="00000009000000000000" pitchFamily="49" charset="0"/>
              </a:rPr>
              <a:t>_ * HS) + d_;</a:t>
            </a:r>
          </a:p>
          <a:p>
            <a:r>
              <a:rPr lang="en-US" sz="3200" b="0">
                <a:solidFill>
                  <a:schemeClr val="accent5"/>
                </a:solidFill>
                <a:effectLst/>
                <a:latin typeface="Roboto Mono" panose="00000009000000000000" pitchFamily="49" charset="0"/>
                <a:ea typeface="Roboto Mono" panose="00000009000000000000" pitchFamily="49" charset="0"/>
              </a:rPr>
              <a:t>  });</a:t>
            </a:r>
          </a:p>
          <a:p>
            <a:r>
              <a:rPr lang="en-US" sz="3200" b="0">
                <a:solidFill>
                  <a:schemeClr val="accent5"/>
                </a:solidFill>
                <a:effectLst/>
                <a:latin typeface="Roboto Mono" panose="00000009000000000000" pitchFamily="49" charset="0"/>
                <a:ea typeface="Roboto Mono" panose="00000009000000000000" pitchFamily="49" charset="0"/>
              </a:rPr>
              <a:t>cub::</a:t>
            </a:r>
            <a:r>
              <a:rPr lang="en-US" sz="3200" b="0" err="1">
                <a:solidFill>
                  <a:schemeClr val="accent5"/>
                </a:solidFill>
                <a:effectLst/>
                <a:latin typeface="Roboto Mono" panose="00000009000000000000" pitchFamily="49" charset="0"/>
                <a:ea typeface="Roboto Mono" panose="00000009000000000000" pitchFamily="49" charset="0"/>
              </a:rPr>
              <a:t>CacheModifiedInputIterator</a:t>
            </a:r>
            <a:r>
              <a:rPr lang="en-US" sz="3200" b="0">
                <a:solidFill>
                  <a:schemeClr val="accent5"/>
                </a:solidFill>
                <a:effectLst/>
                <a:latin typeface="Roboto Mono" panose="00000009000000000000" pitchFamily="49" charset="0"/>
                <a:ea typeface="Roboto Mono" panose="00000009000000000000" pitchFamily="49" charset="0"/>
              </a:rPr>
              <a:t>&lt;cub::LOAD_CS, float&gt; </a:t>
            </a:r>
            <a:r>
              <a:rPr lang="en-US" sz="3200" b="0" err="1">
                <a:solidFill>
                  <a:schemeClr val="accent5"/>
                </a:solidFill>
                <a:effectLst/>
                <a:latin typeface="Roboto Mono" panose="00000009000000000000" pitchFamily="49" charset="0"/>
                <a:ea typeface="Roboto Mono" panose="00000009000000000000" pitchFamily="49" charset="0"/>
              </a:rPr>
              <a:t>vaccumcs</a:t>
            </a:r>
            <a:r>
              <a:rPr lang="en-US" sz="3200" b="0">
                <a:solidFill>
                  <a:schemeClr val="accent5"/>
                </a:solidFill>
                <a:effectLst/>
                <a:latin typeface="Roboto Mono" panose="00000009000000000000" pitchFamily="49" charset="0"/>
                <a:ea typeface="Roboto Mono" panose="00000009000000000000" pitchFamily="49" charset="0"/>
              </a:rPr>
              <a:t>(</a:t>
            </a:r>
            <a:r>
              <a:rPr lang="en-US" sz="3200" b="0" err="1">
                <a:solidFill>
                  <a:schemeClr val="accent5"/>
                </a:solidFill>
                <a:effectLst/>
                <a:latin typeface="Roboto Mono" panose="00000009000000000000" pitchFamily="49" charset="0"/>
                <a:ea typeface="Roboto Mono" panose="00000009000000000000" pitchFamily="49" charset="0"/>
              </a:rPr>
              <a:t>vaccum</a:t>
            </a:r>
            <a:r>
              <a:rPr lang="en-US" sz="3200" b="0">
                <a:solidFill>
                  <a:schemeClr val="accent5"/>
                </a:solidFill>
                <a:effectLst/>
                <a:latin typeface="Roboto Mono" panose="00000009000000000000" pitchFamily="49" charset="0"/>
                <a:ea typeface="Roboto Mono" panose="00000009000000000000" pitchFamily="49" charset="0"/>
              </a:rPr>
              <a:t>);</a:t>
            </a:r>
          </a:p>
          <a:p>
            <a:r>
              <a:rPr lang="en-US" sz="3200" b="0">
                <a:solidFill>
                  <a:schemeClr val="accent5"/>
                </a:solidFill>
                <a:effectLst/>
                <a:latin typeface="Roboto Mono" panose="00000009000000000000" pitchFamily="49" charset="0"/>
                <a:ea typeface="Roboto Mono" panose="00000009000000000000" pitchFamily="49" charset="0"/>
              </a:rPr>
              <a:t>thrust::scatter(thrust::device, </a:t>
            </a:r>
            <a:r>
              <a:rPr lang="en-US" sz="3200" b="0" err="1">
                <a:solidFill>
                  <a:schemeClr val="accent5"/>
                </a:solidFill>
                <a:effectLst/>
                <a:latin typeface="Roboto Mono" panose="00000009000000000000" pitchFamily="49" charset="0"/>
                <a:ea typeface="Roboto Mono" panose="00000009000000000000" pitchFamily="49" charset="0"/>
              </a:rPr>
              <a:t>vaccumcs</a:t>
            </a:r>
            <a:r>
              <a:rPr lang="en-US" sz="3200" b="0">
                <a:solidFill>
                  <a:schemeClr val="accent5"/>
                </a:solidFill>
                <a:effectLst/>
                <a:latin typeface="Roboto Mono" panose="00000009000000000000" pitchFamily="49" charset="0"/>
                <a:ea typeface="Roboto Mono" panose="00000009000000000000" pitchFamily="49" charset="0"/>
              </a:rPr>
              <a:t>, </a:t>
            </a:r>
            <a:r>
              <a:rPr lang="en-US" sz="3200" b="0" err="1">
                <a:solidFill>
                  <a:schemeClr val="accent5"/>
                </a:solidFill>
                <a:effectLst/>
                <a:latin typeface="Roboto Mono" panose="00000009000000000000" pitchFamily="49" charset="0"/>
                <a:ea typeface="Roboto Mono" panose="00000009000000000000" pitchFamily="49" charset="0"/>
              </a:rPr>
              <a:t>vaccumcs</a:t>
            </a:r>
            <a:r>
              <a:rPr lang="en-US" sz="3200" b="0">
                <a:solidFill>
                  <a:schemeClr val="accent5"/>
                </a:solidFill>
                <a:effectLst/>
                <a:latin typeface="Roboto Mono" panose="00000009000000000000" pitchFamily="49" charset="0"/>
                <a:ea typeface="Roboto Mono" panose="00000009000000000000" pitchFamily="49" charset="0"/>
              </a:rPr>
              <a:t> + B * T * C, map, out);</a:t>
            </a:r>
          </a:p>
        </p:txBody>
      </p:sp>
      <p:cxnSp>
        <p:nvCxnSpPr>
          <p:cNvPr id="2" name="Straight Connector 1">
            <a:extLst>
              <a:ext uri="{FF2B5EF4-FFF2-40B4-BE49-F238E27FC236}">
                <a16:creationId xmlns:a16="http://schemas.microsoft.com/office/drawing/2014/main" id="{D9219C32-0EEE-61AA-D38A-EE168EC3EC4D}"/>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Content Placeholder 3">
            <a:extLst>
              <a:ext uri="{FF2B5EF4-FFF2-40B4-BE49-F238E27FC236}">
                <a16:creationId xmlns:a16="http://schemas.microsoft.com/office/drawing/2014/main" id="{1CF9C8C2-0AE1-C57E-2F4F-6282C90DEBD8}"/>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7" name="Content Placeholder 3">
            <a:extLst>
              <a:ext uri="{FF2B5EF4-FFF2-40B4-BE49-F238E27FC236}">
                <a16:creationId xmlns:a16="http://schemas.microsoft.com/office/drawing/2014/main" id="{925627B8-1D72-D255-5B87-F43AF919A785}"/>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47" name="TextBox 46">
            <a:extLst>
              <a:ext uri="{FF2B5EF4-FFF2-40B4-BE49-F238E27FC236}">
                <a16:creationId xmlns:a16="http://schemas.microsoft.com/office/drawing/2014/main" id="{EBF904EE-D6FC-4C0B-B3AF-E373827E0B30}"/>
              </a:ext>
            </a:extLst>
          </p:cNvPr>
          <p:cNvSpPr txBox="1"/>
          <p:nvPr/>
        </p:nvSpPr>
        <p:spPr>
          <a:xfrm>
            <a:off x="1744240" y="8153519"/>
            <a:ext cx="26114479" cy="11172289"/>
          </a:xfrm>
          <a:prstGeom prst="rect">
            <a:avLst/>
          </a:prstGeom>
          <a:solidFill>
            <a:schemeClr val="tx1"/>
          </a:solidFill>
          <a:ln w="25400">
            <a:solidFill>
              <a:schemeClr val="accent5"/>
            </a:solidFill>
          </a:ln>
          <a:effectLst>
            <a:outerShdw blurRad="635000" dist="38100" dir="2700000" algn="tl" rotWithShape="0">
              <a:prstClr val="black">
                <a:alpha val="40000"/>
              </a:prstClr>
            </a:outerShdw>
          </a:effectLst>
        </p:spPr>
        <p:txBody>
          <a:bodyPr wrap="square">
            <a:spAutoFit/>
          </a:bodyPr>
          <a:lstStyle/>
          <a:p>
            <a:endParaRPr lang="en-US" sz="3600" b="0">
              <a:solidFill>
                <a:srgbClr val="3B3B3B"/>
              </a:solidFill>
              <a:effectLst/>
              <a:latin typeface="Roboto Mono" panose="00000009000000000000" pitchFamily="49" charset="0"/>
              <a:ea typeface="Roboto Mono" panose="00000009000000000000" pitchFamily="49" charset="0"/>
            </a:endParaRP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auto</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thrust</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make_counting_iterator</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10</a:t>
            </a:r>
            <a:r>
              <a:rPr lang="en-US" sz="3600" b="0">
                <a:solidFill>
                  <a:srgbClr val="3B3B3B"/>
                </a:solidFill>
                <a:effectLst/>
                <a:latin typeface="Roboto Mono" panose="00000009000000000000" pitchFamily="49" charset="0"/>
                <a:ea typeface="Roboto Mono" panose="00000009000000000000" pitchFamily="49" charset="0"/>
              </a:rPr>
              <a:t>);</a:t>
            </a:r>
          </a:p>
          <a:p>
            <a:r>
              <a:rPr lang="en-US" sz="3600" b="0">
                <a:solidFill>
                  <a:srgbClr val="3B3B3B"/>
                </a:solidFill>
                <a:effectLst/>
                <a:latin typeface="Roboto Mono" panose="00000009000000000000" pitchFamily="49" charset="0"/>
                <a:ea typeface="Roboto Mono" panose="00000009000000000000" pitchFamily="49" charset="0"/>
              </a:rPr>
              <a:t>  </a:t>
            </a: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001080"/>
                </a:solidFill>
                <a:effectLst/>
                <a:latin typeface="Roboto Mono" panose="00000009000000000000" pitchFamily="49" charset="0"/>
                <a:ea typeface="Roboto Mono" panose="00000009000000000000" pitchFamily="49" charset="0"/>
              </a:rPr>
              <a:t>cout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0</a:t>
            </a:r>
            <a:r>
              <a:rPr lang="en-US" sz="3600" b="0">
                <a:solidFill>
                  <a:srgbClr val="000000"/>
                </a:solidFill>
                <a:effectLst/>
                <a:latin typeface="Roboto Mono" panose="00000009000000000000" pitchFamily="49" charset="0"/>
                <a:ea typeface="Roboto Mono" panose="00000009000000000000" pitchFamily="49" charset="0"/>
              </a:rPr>
              <a:t>] </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endl</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08000"/>
                </a:solidFill>
                <a:effectLst/>
                <a:latin typeface="Roboto Mono" panose="00000009000000000000" pitchFamily="49" charset="0"/>
                <a:ea typeface="Roboto Mono" panose="00000009000000000000" pitchFamily="49" charset="0"/>
              </a:rPr>
              <a:t> // 10</a:t>
            </a:r>
            <a:endParaRPr lang="en-US" sz="3600" b="0">
              <a:solidFill>
                <a:srgbClr val="3B3B3B"/>
              </a:solidFill>
              <a:effectLst/>
              <a:latin typeface="Roboto Mono" panose="00000009000000000000" pitchFamily="49" charset="0"/>
              <a:ea typeface="Roboto Mono" panose="00000009000000000000" pitchFamily="49" charset="0"/>
            </a:endParaRP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001080"/>
                </a:solidFill>
                <a:effectLst/>
                <a:latin typeface="Roboto Mono" panose="00000009000000000000" pitchFamily="49" charset="0"/>
                <a:ea typeface="Roboto Mono" panose="00000009000000000000" pitchFamily="49" charset="0"/>
              </a:rPr>
              <a:t>cout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1</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endl</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08000"/>
                </a:solidFill>
                <a:effectLst/>
                <a:latin typeface="Roboto Mono" panose="00000009000000000000" pitchFamily="49" charset="0"/>
                <a:ea typeface="Roboto Mono" panose="00000009000000000000" pitchFamily="49" charset="0"/>
              </a:rPr>
              <a:t> // 11</a:t>
            </a:r>
            <a:endParaRPr lang="en-US" sz="3600" b="0">
              <a:solidFill>
                <a:srgbClr val="3B3B3B"/>
              </a:solidFill>
              <a:effectLst/>
              <a:latin typeface="Roboto Mono" panose="00000009000000000000" pitchFamily="49" charset="0"/>
              <a:ea typeface="Roboto Mono" panose="00000009000000000000" pitchFamily="49" charset="0"/>
            </a:endParaRP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001080"/>
                </a:solidFill>
                <a:effectLst/>
                <a:latin typeface="Roboto Mono" panose="00000009000000000000" pitchFamily="49" charset="0"/>
                <a:ea typeface="Roboto Mono" panose="00000009000000000000" pitchFamily="49" charset="0"/>
              </a:rPr>
              <a:t>cout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100</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endl</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08000"/>
                </a:solidFill>
                <a:effectLst/>
                <a:latin typeface="Roboto Mono" panose="00000009000000000000" pitchFamily="49" charset="0"/>
                <a:ea typeface="Roboto Mono" panose="00000009000000000000" pitchFamily="49" charset="0"/>
              </a:rPr>
              <a:t> // 110</a:t>
            </a:r>
            <a:endParaRPr lang="en-US" sz="3600" b="0">
              <a:solidFill>
                <a:srgbClr val="3B3B3B"/>
              </a:solidFill>
              <a:effectLst/>
              <a:latin typeface="Roboto Mono" panose="00000009000000000000" pitchFamily="49" charset="0"/>
              <a:ea typeface="Roboto Mono" panose="00000009000000000000" pitchFamily="49" charset="0"/>
            </a:endParaRP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auto</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c3</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98658"/>
                </a:solidFill>
                <a:effectLst/>
                <a:latin typeface="Roboto Mono" panose="00000009000000000000" pitchFamily="49" charset="0"/>
                <a:ea typeface="Roboto Mono" panose="00000009000000000000" pitchFamily="49" charset="0"/>
              </a:rPr>
              <a:t>3</a:t>
            </a:r>
            <a:r>
              <a:rPr lang="en-US" sz="3600" b="0">
                <a:solidFill>
                  <a:srgbClr val="3B3B3B"/>
                </a:solidFill>
                <a:effectLst/>
                <a:latin typeface="Roboto Mono" panose="00000009000000000000" pitchFamily="49" charset="0"/>
                <a:ea typeface="Roboto Mono" panose="00000009000000000000" pitchFamily="49" charset="0"/>
              </a:rPr>
              <a:t>;</a:t>
            </a: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001080"/>
                </a:solidFill>
                <a:effectLst/>
                <a:latin typeface="Roboto Mono" panose="00000009000000000000" pitchFamily="49" charset="0"/>
                <a:ea typeface="Roboto Mono" panose="00000009000000000000" pitchFamily="49" charset="0"/>
              </a:rPr>
              <a:t>cout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c3</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0</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endl</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08000"/>
                </a:solidFill>
                <a:effectLst/>
                <a:latin typeface="Roboto Mono" panose="00000009000000000000" pitchFamily="49" charset="0"/>
                <a:ea typeface="Roboto Mono" panose="00000009000000000000" pitchFamily="49" charset="0"/>
              </a:rPr>
              <a:t>  // 13</a:t>
            </a:r>
          </a:p>
          <a:p>
            <a:endParaRPr lang="en-US" sz="3600" b="0">
              <a:effectLst/>
              <a:latin typeface="Roboto Mono" panose="00000009000000000000" pitchFamily="49" charset="0"/>
              <a:ea typeface="Roboto Mono" panose="00000009000000000000" pitchFamily="49" charset="0"/>
            </a:endParaRPr>
          </a:p>
          <a:p>
            <a:r>
              <a:rPr lang="en-US" sz="3600">
                <a:latin typeface="Roboto Mono" panose="00000009000000000000" pitchFamily="49" charset="0"/>
                <a:ea typeface="Roboto Mono" panose="00000009000000000000" pitchFamily="49" charset="0"/>
              </a:rPr>
              <a:t>  </a:t>
            </a:r>
            <a:r>
              <a:rPr lang="en-US" sz="3600" b="0">
                <a:effectLst/>
                <a:latin typeface="Roboto Mono" panose="00000009000000000000" pitchFamily="49" charset="0"/>
                <a:ea typeface="Roboto Mono" panose="00000009000000000000" pitchFamily="49" charset="0"/>
              </a:rPr>
              <a:t>auto t = thrust::</a:t>
            </a:r>
            <a:r>
              <a:rPr lang="en-US" sz="3600" b="0" err="1">
                <a:effectLst/>
                <a:latin typeface="Roboto Mono" panose="00000009000000000000" pitchFamily="49" charset="0"/>
                <a:ea typeface="Roboto Mono" panose="00000009000000000000" pitchFamily="49" charset="0"/>
              </a:rPr>
              <a:t>make_transform_iterator</a:t>
            </a:r>
            <a:r>
              <a:rPr lang="en-US" sz="3600" b="0">
                <a:effectLst/>
                <a:latin typeface="Roboto Mono" panose="00000009000000000000" pitchFamily="49" charset="0"/>
                <a:ea typeface="Roboto Mono" panose="00000009000000000000" pitchFamily="49" charset="0"/>
              </a:rPr>
              <a:t>(</a:t>
            </a:r>
          </a:p>
          <a:p>
            <a:r>
              <a:rPr lang="en-US" sz="3600" b="0">
                <a:effectLst/>
                <a:latin typeface="Roboto Mono" panose="00000009000000000000" pitchFamily="49" charset="0"/>
                <a:ea typeface="Roboto Mono" panose="00000009000000000000" pitchFamily="49" charset="0"/>
              </a:rPr>
              <a:t>             c, [] __host__ __device__(int </a:t>
            </a:r>
            <a:r>
              <a:rPr lang="en-US" sz="3600" b="0" err="1">
                <a:effectLst/>
                <a:latin typeface="Roboto Mono" panose="00000009000000000000" pitchFamily="49" charset="0"/>
                <a:ea typeface="Roboto Mono" panose="00000009000000000000" pitchFamily="49" charset="0"/>
              </a:rPr>
              <a:t>i</a:t>
            </a:r>
            <a:r>
              <a:rPr lang="en-US" sz="3600" b="0">
                <a:effectLst/>
                <a:latin typeface="Roboto Mono" panose="00000009000000000000" pitchFamily="49" charset="0"/>
                <a:ea typeface="Roboto Mono" panose="00000009000000000000" pitchFamily="49" charset="0"/>
              </a:rPr>
              <a:t>) { </a:t>
            </a:r>
          </a:p>
          <a:p>
            <a:r>
              <a:rPr lang="en-US" sz="3600">
                <a:latin typeface="Roboto Mono" panose="00000009000000000000" pitchFamily="49" charset="0"/>
                <a:ea typeface="Roboto Mono" panose="00000009000000000000" pitchFamily="49" charset="0"/>
              </a:rPr>
              <a:t>                  </a:t>
            </a:r>
            <a:r>
              <a:rPr lang="en-US" sz="3600" b="0">
                <a:effectLst/>
                <a:latin typeface="Roboto Mono" panose="00000009000000000000" pitchFamily="49" charset="0"/>
                <a:ea typeface="Roboto Mono" panose="00000009000000000000" pitchFamily="49" charset="0"/>
              </a:rPr>
              <a:t>return </a:t>
            </a:r>
            <a:r>
              <a:rPr lang="en-US" sz="3600" b="0" err="1">
                <a:effectLst/>
                <a:latin typeface="Roboto Mono" panose="00000009000000000000" pitchFamily="49" charset="0"/>
                <a:ea typeface="Roboto Mono" panose="00000009000000000000" pitchFamily="49" charset="0"/>
              </a:rPr>
              <a:t>i</a:t>
            </a:r>
            <a:r>
              <a:rPr lang="en-US" sz="3600" b="0">
                <a:effectLst/>
                <a:latin typeface="Roboto Mono" panose="00000009000000000000" pitchFamily="49" charset="0"/>
                <a:ea typeface="Roboto Mono" panose="00000009000000000000" pitchFamily="49" charset="0"/>
              </a:rPr>
              <a:t> * 2; </a:t>
            </a:r>
          </a:p>
          <a:p>
            <a:r>
              <a:rPr lang="en-US" sz="3600">
                <a:latin typeface="Roboto Mono" panose="00000009000000000000" pitchFamily="49" charset="0"/>
                <a:ea typeface="Roboto Mono" panose="00000009000000000000" pitchFamily="49" charset="0"/>
              </a:rPr>
              <a:t>                </a:t>
            </a:r>
            <a:r>
              <a:rPr lang="en-US" sz="3600" b="0">
                <a:effectLst/>
                <a:latin typeface="Roboto Mono" panose="00000009000000000000" pitchFamily="49" charset="0"/>
                <a:ea typeface="Roboto Mono" panose="00000009000000000000" pitchFamily="49" charset="0"/>
              </a:rPr>
              <a:t>});</a:t>
            </a:r>
          </a:p>
          <a:p>
            <a:r>
              <a:rPr lang="en-US" sz="3600" b="0">
                <a:effectLst/>
                <a:latin typeface="Roboto Mono" panose="00000009000000000000" pitchFamily="49" charset="0"/>
                <a:ea typeface="Roboto Mono" panose="00000009000000000000" pitchFamily="49" charset="0"/>
              </a:rPr>
              <a:t>  </a:t>
            </a:r>
          </a:p>
          <a:p>
            <a:r>
              <a:rPr lang="en-US" sz="3600" b="0">
                <a:effectLst/>
                <a:latin typeface="Roboto Mono" panose="00000009000000000000" pitchFamily="49" charset="0"/>
                <a:ea typeface="Roboto Mono" panose="00000009000000000000" pitchFamily="49" charset="0"/>
              </a:rPr>
              <a:t>  std::</a:t>
            </a:r>
            <a:r>
              <a:rPr lang="en-US" sz="3600" b="0" err="1">
                <a:effectLst/>
                <a:latin typeface="Roboto Mono" panose="00000009000000000000" pitchFamily="49" charset="0"/>
                <a:ea typeface="Roboto Mono" panose="00000009000000000000" pitchFamily="49" charset="0"/>
              </a:rPr>
              <a:t>cout</a:t>
            </a:r>
            <a:r>
              <a:rPr lang="en-US" sz="3600" b="0">
                <a:effectLst/>
                <a:latin typeface="Roboto Mono" panose="00000009000000000000" pitchFamily="49" charset="0"/>
                <a:ea typeface="Roboto Mono" panose="00000009000000000000" pitchFamily="49" charset="0"/>
              </a:rPr>
              <a:t> &lt;&lt; t[0] &lt;&lt; std::</a:t>
            </a:r>
            <a:r>
              <a:rPr lang="en-US" sz="3600" b="0" err="1">
                <a:effectLst/>
                <a:latin typeface="Roboto Mono" panose="00000009000000000000" pitchFamily="49" charset="0"/>
                <a:ea typeface="Roboto Mono" panose="00000009000000000000" pitchFamily="49" charset="0"/>
              </a:rPr>
              <a:t>endl</a:t>
            </a:r>
            <a:r>
              <a:rPr lang="en-US" sz="3600" b="0">
                <a:effectLst/>
                <a:latin typeface="Roboto Mono" panose="00000009000000000000" pitchFamily="49" charset="0"/>
                <a:ea typeface="Roboto Mono" panose="00000009000000000000" pitchFamily="49" charset="0"/>
              </a:rPr>
              <a:t>;   // 20</a:t>
            </a:r>
          </a:p>
          <a:p>
            <a:r>
              <a:rPr lang="en-US" sz="3600" b="0">
                <a:effectLst/>
                <a:latin typeface="Roboto Mono" panose="00000009000000000000" pitchFamily="49" charset="0"/>
                <a:ea typeface="Roboto Mono" panose="00000009000000000000" pitchFamily="49" charset="0"/>
              </a:rPr>
              <a:t>  std::</a:t>
            </a:r>
            <a:r>
              <a:rPr lang="en-US" sz="3600" b="0" err="1">
                <a:effectLst/>
                <a:latin typeface="Roboto Mono" panose="00000009000000000000" pitchFamily="49" charset="0"/>
                <a:ea typeface="Roboto Mono" panose="00000009000000000000" pitchFamily="49" charset="0"/>
              </a:rPr>
              <a:t>cout</a:t>
            </a:r>
            <a:r>
              <a:rPr lang="en-US" sz="3600" b="0">
                <a:effectLst/>
                <a:latin typeface="Roboto Mono" panose="00000009000000000000" pitchFamily="49" charset="0"/>
                <a:ea typeface="Roboto Mono" panose="00000009000000000000" pitchFamily="49" charset="0"/>
              </a:rPr>
              <a:t> &lt;&lt; t[1] &lt;&lt; std::</a:t>
            </a:r>
            <a:r>
              <a:rPr lang="en-US" sz="3600" b="0" err="1">
                <a:effectLst/>
                <a:latin typeface="Roboto Mono" panose="00000009000000000000" pitchFamily="49" charset="0"/>
                <a:ea typeface="Roboto Mono" panose="00000009000000000000" pitchFamily="49" charset="0"/>
              </a:rPr>
              <a:t>endl</a:t>
            </a:r>
            <a:r>
              <a:rPr lang="en-US" sz="3600" b="0">
                <a:effectLst/>
                <a:latin typeface="Roboto Mono" panose="00000009000000000000" pitchFamily="49" charset="0"/>
                <a:ea typeface="Roboto Mono" panose="00000009000000000000" pitchFamily="49" charset="0"/>
              </a:rPr>
              <a:t>;   // 22</a:t>
            </a:r>
          </a:p>
          <a:p>
            <a:r>
              <a:rPr lang="en-US" sz="3600" b="0">
                <a:effectLst/>
                <a:latin typeface="Roboto Mono" panose="00000009000000000000" pitchFamily="49" charset="0"/>
                <a:ea typeface="Roboto Mono" panose="00000009000000000000" pitchFamily="49" charset="0"/>
              </a:rPr>
              <a:t>  std::</a:t>
            </a:r>
            <a:r>
              <a:rPr lang="en-US" sz="3600" b="0" err="1">
                <a:effectLst/>
                <a:latin typeface="Roboto Mono" panose="00000009000000000000" pitchFamily="49" charset="0"/>
                <a:ea typeface="Roboto Mono" panose="00000009000000000000" pitchFamily="49" charset="0"/>
              </a:rPr>
              <a:t>cout</a:t>
            </a:r>
            <a:r>
              <a:rPr lang="en-US" sz="3600" b="0">
                <a:effectLst/>
                <a:latin typeface="Roboto Mono" panose="00000009000000000000" pitchFamily="49" charset="0"/>
                <a:ea typeface="Roboto Mono" panose="00000009000000000000" pitchFamily="49" charset="0"/>
              </a:rPr>
              <a:t> &lt;&lt; t[100] &lt;&lt; std::</a:t>
            </a:r>
            <a:r>
              <a:rPr lang="en-US" sz="3600" b="0" err="1">
                <a:effectLst/>
                <a:latin typeface="Roboto Mono" panose="00000009000000000000" pitchFamily="49" charset="0"/>
                <a:ea typeface="Roboto Mono" panose="00000009000000000000" pitchFamily="49" charset="0"/>
              </a:rPr>
              <a:t>endl</a:t>
            </a:r>
            <a:r>
              <a:rPr lang="en-US" sz="3600" b="0">
                <a:effectLst/>
                <a:latin typeface="Roboto Mono" panose="00000009000000000000" pitchFamily="49" charset="0"/>
                <a:ea typeface="Roboto Mono" panose="00000009000000000000" pitchFamily="49" charset="0"/>
              </a:rPr>
              <a:t>; // 220</a:t>
            </a:r>
          </a:p>
          <a:p>
            <a:r>
              <a:rPr lang="en-US" sz="3600" b="0">
                <a:effectLst/>
                <a:latin typeface="Roboto Mono" panose="00000009000000000000" pitchFamily="49" charset="0"/>
                <a:ea typeface="Roboto Mono" panose="00000009000000000000" pitchFamily="49" charset="0"/>
              </a:rPr>
              <a:t>  auto t3 = t + 3;</a:t>
            </a:r>
          </a:p>
          <a:p>
            <a:r>
              <a:rPr lang="en-US" sz="3600" b="0">
                <a:effectLst/>
                <a:latin typeface="Roboto Mono" panose="00000009000000000000" pitchFamily="49" charset="0"/>
                <a:ea typeface="Roboto Mono" panose="00000009000000000000" pitchFamily="49" charset="0"/>
              </a:rPr>
              <a:t>  std::</a:t>
            </a:r>
            <a:r>
              <a:rPr lang="en-US" sz="3600" b="0" err="1">
                <a:effectLst/>
                <a:latin typeface="Roboto Mono" panose="00000009000000000000" pitchFamily="49" charset="0"/>
                <a:ea typeface="Roboto Mono" panose="00000009000000000000" pitchFamily="49" charset="0"/>
              </a:rPr>
              <a:t>cout</a:t>
            </a:r>
            <a:r>
              <a:rPr lang="en-US" sz="3600" b="0">
                <a:effectLst/>
                <a:latin typeface="Roboto Mono" panose="00000009000000000000" pitchFamily="49" charset="0"/>
                <a:ea typeface="Roboto Mono" panose="00000009000000000000" pitchFamily="49" charset="0"/>
              </a:rPr>
              <a:t> &lt;&lt; t3[0] &lt;&lt; std::</a:t>
            </a:r>
            <a:r>
              <a:rPr lang="en-US" sz="3600" b="0" err="1">
                <a:effectLst/>
                <a:latin typeface="Roboto Mono" panose="00000009000000000000" pitchFamily="49" charset="0"/>
                <a:ea typeface="Roboto Mono" panose="00000009000000000000" pitchFamily="49" charset="0"/>
              </a:rPr>
              <a:t>endl</a:t>
            </a:r>
            <a:r>
              <a:rPr lang="en-US" sz="3600" b="0">
                <a:effectLst/>
                <a:latin typeface="Roboto Mono" panose="00000009000000000000" pitchFamily="49" charset="0"/>
                <a:ea typeface="Roboto Mono" panose="00000009000000000000" pitchFamily="49" charset="0"/>
              </a:rPr>
              <a:t>;  // 2</a:t>
            </a:r>
            <a:r>
              <a:rPr lang="en-US" sz="3600">
                <a:latin typeface="Roboto Mono" panose="00000009000000000000" pitchFamily="49" charset="0"/>
                <a:ea typeface="Roboto Mono" panose="00000009000000000000" pitchFamily="49" charset="0"/>
              </a:rPr>
              <a:t>6</a:t>
            </a:r>
            <a:endParaRPr lang="en-US" sz="3600" b="0">
              <a:effectLst/>
              <a:latin typeface="Roboto Mono" panose="00000009000000000000" pitchFamily="49" charset="0"/>
              <a:ea typeface="Roboto Mono" panose="00000009000000000000" pitchFamily="49" charset="0"/>
            </a:endParaRPr>
          </a:p>
          <a:p>
            <a:endParaRPr lang="en-US" sz="3600" b="0">
              <a:solidFill>
                <a:srgbClr val="3B3B3B"/>
              </a:solidFill>
              <a:effectLst/>
              <a:latin typeface="Roboto Mono" panose="00000009000000000000" pitchFamily="49" charset="0"/>
              <a:ea typeface="Roboto Mono" panose="00000009000000000000" pitchFamily="49" charset="0"/>
            </a:endParaRPr>
          </a:p>
        </p:txBody>
      </p:sp>
      <p:sp>
        <p:nvSpPr>
          <p:cNvPr id="58" name="Rectangle 57">
            <a:extLst>
              <a:ext uri="{FF2B5EF4-FFF2-40B4-BE49-F238E27FC236}">
                <a16:creationId xmlns:a16="http://schemas.microsoft.com/office/drawing/2014/main" id="{3CA83865-BF3B-EFF7-34DC-1CAB44957AE4}"/>
              </a:ext>
            </a:extLst>
          </p:cNvPr>
          <p:cNvSpPr/>
          <p:nvPr/>
        </p:nvSpPr>
        <p:spPr>
          <a:xfrm>
            <a:off x="16288289" y="9941560"/>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8000" b="1">
                <a:solidFill>
                  <a:schemeClr val="tx2"/>
                </a:solidFill>
                <a:latin typeface="Trebuchet MS" panose="020B0603020202020204" pitchFamily="34" charset="0"/>
              </a:rPr>
              <a:t>10</a:t>
            </a:r>
          </a:p>
        </p:txBody>
      </p:sp>
      <p:sp>
        <p:nvSpPr>
          <p:cNvPr id="59" name="Rectangle 58">
            <a:extLst>
              <a:ext uri="{FF2B5EF4-FFF2-40B4-BE49-F238E27FC236}">
                <a16:creationId xmlns:a16="http://schemas.microsoft.com/office/drawing/2014/main" id="{D2FFFE7B-F675-7E5E-E099-F106BE2F7541}"/>
              </a:ext>
            </a:extLst>
          </p:cNvPr>
          <p:cNvSpPr/>
          <p:nvPr/>
        </p:nvSpPr>
        <p:spPr>
          <a:xfrm>
            <a:off x="19174364" y="9931561"/>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8000" b="1">
                <a:solidFill>
                  <a:schemeClr val="accent5"/>
                </a:solidFill>
                <a:latin typeface="Trebuchet MS" panose="020B0603020202020204" pitchFamily="34" charset="0"/>
              </a:rPr>
              <a:t>11</a:t>
            </a:r>
          </a:p>
        </p:txBody>
      </p:sp>
      <p:sp>
        <p:nvSpPr>
          <p:cNvPr id="60" name="Rectangle 59">
            <a:extLst>
              <a:ext uri="{FF2B5EF4-FFF2-40B4-BE49-F238E27FC236}">
                <a16:creationId xmlns:a16="http://schemas.microsoft.com/office/drawing/2014/main" id="{9FEBC2CA-CF5E-5B8A-FF3F-BF4C8705E3BD}"/>
              </a:ext>
            </a:extLst>
          </p:cNvPr>
          <p:cNvSpPr/>
          <p:nvPr/>
        </p:nvSpPr>
        <p:spPr>
          <a:xfrm>
            <a:off x="22060439" y="9941560"/>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8000" b="1">
                <a:solidFill>
                  <a:schemeClr val="accent5"/>
                </a:solidFill>
                <a:latin typeface="Trebuchet MS" panose="020B0603020202020204" pitchFamily="34" charset="0"/>
              </a:rPr>
              <a:t>12</a:t>
            </a:r>
          </a:p>
        </p:txBody>
      </p:sp>
      <p:sp>
        <p:nvSpPr>
          <p:cNvPr id="61" name="Rectangle 60">
            <a:extLst>
              <a:ext uri="{FF2B5EF4-FFF2-40B4-BE49-F238E27FC236}">
                <a16:creationId xmlns:a16="http://schemas.microsoft.com/office/drawing/2014/main" id="{ED2052A3-E100-21B1-5646-DCE8BB970975}"/>
              </a:ext>
            </a:extLst>
          </p:cNvPr>
          <p:cNvSpPr/>
          <p:nvPr/>
        </p:nvSpPr>
        <p:spPr>
          <a:xfrm>
            <a:off x="24946514" y="9931561"/>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8000" b="1">
                <a:solidFill>
                  <a:schemeClr val="accent5"/>
                </a:solidFill>
                <a:latin typeface="Trebuchet MS" panose="020B0603020202020204" pitchFamily="34" charset="0"/>
              </a:rPr>
              <a:t>13</a:t>
            </a:r>
          </a:p>
        </p:txBody>
      </p:sp>
      <p:sp>
        <p:nvSpPr>
          <p:cNvPr id="62" name="Double Bracket 61">
            <a:extLst>
              <a:ext uri="{FF2B5EF4-FFF2-40B4-BE49-F238E27FC236}">
                <a16:creationId xmlns:a16="http://schemas.microsoft.com/office/drawing/2014/main" id="{D6213F59-0ED8-EA41-0CB9-B6359AE9F9FF}"/>
              </a:ext>
            </a:extLst>
          </p:cNvPr>
          <p:cNvSpPr/>
          <p:nvPr/>
        </p:nvSpPr>
        <p:spPr>
          <a:xfrm>
            <a:off x="16288289" y="9941560"/>
            <a:ext cx="1851660" cy="1851660"/>
          </a:xfrm>
          <a:prstGeom prst="bracketPair">
            <a:avLst/>
          </a:prstGeom>
          <a:ln w="762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63" name="TextBox 62">
            <a:extLst>
              <a:ext uri="{FF2B5EF4-FFF2-40B4-BE49-F238E27FC236}">
                <a16:creationId xmlns:a16="http://schemas.microsoft.com/office/drawing/2014/main" id="{24498CE9-3BBE-790A-C602-88B16B3FC613}"/>
              </a:ext>
            </a:extLst>
          </p:cNvPr>
          <p:cNvSpPr txBox="1"/>
          <p:nvPr/>
        </p:nvSpPr>
        <p:spPr>
          <a:xfrm>
            <a:off x="19174364" y="8594041"/>
            <a:ext cx="1851660" cy="830997"/>
          </a:xfrm>
          <a:prstGeom prst="rect">
            <a:avLst/>
          </a:prstGeom>
          <a:noFill/>
        </p:spPr>
        <p:txBody>
          <a:bodyPr wrap="square">
            <a:spAutoFit/>
          </a:bodyPr>
          <a:lstStyle/>
          <a:p>
            <a:pPr algn="ctr"/>
            <a:r>
              <a:rPr lang="en-US" sz="4800" b="1">
                <a:solidFill>
                  <a:schemeClr val="tx2"/>
                </a:solidFill>
                <a:effectLst/>
                <a:latin typeface="Roboto Mono" panose="00000009000000000000" pitchFamily="49" charset="0"/>
                <a:ea typeface="Roboto Mono" panose="00000009000000000000" pitchFamily="49" charset="0"/>
              </a:rPr>
              <a:t>c</a:t>
            </a:r>
            <a:r>
              <a:rPr lang="en-US" sz="4800" b="0">
                <a:solidFill>
                  <a:srgbClr val="000000"/>
                </a:solidFill>
                <a:effectLst/>
                <a:latin typeface="Roboto Mono" panose="00000009000000000000" pitchFamily="49" charset="0"/>
                <a:ea typeface="Roboto Mono" panose="00000009000000000000" pitchFamily="49" charset="0"/>
              </a:rPr>
              <a:t>[</a:t>
            </a:r>
            <a:r>
              <a:rPr lang="en-US" sz="4800" b="0">
                <a:solidFill>
                  <a:srgbClr val="098658"/>
                </a:solidFill>
                <a:effectLst/>
                <a:latin typeface="Roboto Mono" panose="00000009000000000000" pitchFamily="49" charset="0"/>
                <a:ea typeface="Roboto Mono" panose="00000009000000000000" pitchFamily="49" charset="0"/>
              </a:rPr>
              <a:t>1</a:t>
            </a:r>
            <a:r>
              <a:rPr lang="en-US" sz="4800" b="0">
                <a:solidFill>
                  <a:srgbClr val="000000"/>
                </a:solidFill>
                <a:effectLst/>
                <a:latin typeface="Roboto Mono" panose="00000009000000000000" pitchFamily="49" charset="0"/>
                <a:ea typeface="Roboto Mono" panose="00000009000000000000" pitchFamily="49" charset="0"/>
              </a:rPr>
              <a:t>]</a:t>
            </a:r>
            <a:endParaRPr lang="en-US" sz="4800" b="0">
              <a:solidFill>
                <a:srgbClr val="3B3B3B"/>
              </a:solidFill>
              <a:effectLst/>
              <a:latin typeface="Roboto Mono" panose="00000009000000000000" pitchFamily="49" charset="0"/>
              <a:ea typeface="Roboto Mono" panose="00000009000000000000" pitchFamily="49" charset="0"/>
            </a:endParaRPr>
          </a:p>
        </p:txBody>
      </p:sp>
      <p:sp>
        <p:nvSpPr>
          <p:cNvPr id="64" name="TextBox 63">
            <a:extLst>
              <a:ext uri="{FF2B5EF4-FFF2-40B4-BE49-F238E27FC236}">
                <a16:creationId xmlns:a16="http://schemas.microsoft.com/office/drawing/2014/main" id="{40919EF2-2E6C-24A8-45C1-443D7ABEBC79}"/>
              </a:ext>
            </a:extLst>
          </p:cNvPr>
          <p:cNvSpPr txBox="1"/>
          <p:nvPr/>
        </p:nvSpPr>
        <p:spPr>
          <a:xfrm>
            <a:off x="16288289" y="8594041"/>
            <a:ext cx="1851660" cy="830997"/>
          </a:xfrm>
          <a:prstGeom prst="rect">
            <a:avLst/>
          </a:prstGeom>
          <a:noFill/>
        </p:spPr>
        <p:txBody>
          <a:bodyPr wrap="square">
            <a:spAutoFit/>
          </a:bodyPr>
          <a:lstStyle/>
          <a:p>
            <a:pPr algn="ctr"/>
            <a:r>
              <a:rPr lang="en-US" sz="4800" b="1">
                <a:solidFill>
                  <a:schemeClr val="tx2"/>
                </a:solidFill>
                <a:effectLst/>
                <a:latin typeface="Roboto Mono" panose="00000009000000000000" pitchFamily="49" charset="0"/>
                <a:ea typeface="Roboto Mono" panose="00000009000000000000" pitchFamily="49" charset="0"/>
              </a:rPr>
              <a:t>c</a:t>
            </a:r>
            <a:r>
              <a:rPr lang="en-US" sz="4800" b="0">
                <a:solidFill>
                  <a:srgbClr val="000000"/>
                </a:solidFill>
                <a:effectLst/>
                <a:latin typeface="Roboto Mono" panose="00000009000000000000" pitchFamily="49" charset="0"/>
                <a:ea typeface="Roboto Mono" panose="00000009000000000000" pitchFamily="49" charset="0"/>
              </a:rPr>
              <a:t>[</a:t>
            </a:r>
            <a:r>
              <a:rPr lang="en-US" sz="4800" b="0">
                <a:solidFill>
                  <a:srgbClr val="098658"/>
                </a:solidFill>
                <a:effectLst/>
                <a:latin typeface="Roboto Mono" panose="00000009000000000000" pitchFamily="49" charset="0"/>
                <a:ea typeface="Roboto Mono" panose="00000009000000000000" pitchFamily="49" charset="0"/>
              </a:rPr>
              <a:t>0</a:t>
            </a:r>
            <a:r>
              <a:rPr lang="en-US" sz="4800" b="0">
                <a:solidFill>
                  <a:srgbClr val="000000"/>
                </a:solidFill>
                <a:effectLst/>
                <a:latin typeface="Roboto Mono" panose="00000009000000000000" pitchFamily="49" charset="0"/>
                <a:ea typeface="Roboto Mono" panose="00000009000000000000" pitchFamily="49" charset="0"/>
              </a:rPr>
              <a:t>]</a:t>
            </a:r>
            <a:endParaRPr lang="en-US" sz="4800" b="0">
              <a:solidFill>
                <a:srgbClr val="3B3B3B"/>
              </a:solidFill>
              <a:effectLst/>
              <a:latin typeface="Roboto Mono" panose="00000009000000000000" pitchFamily="49" charset="0"/>
              <a:ea typeface="Roboto Mono" panose="00000009000000000000" pitchFamily="49" charset="0"/>
            </a:endParaRPr>
          </a:p>
        </p:txBody>
      </p:sp>
      <p:sp>
        <p:nvSpPr>
          <p:cNvPr id="65" name="TextBox 64">
            <a:extLst>
              <a:ext uri="{FF2B5EF4-FFF2-40B4-BE49-F238E27FC236}">
                <a16:creationId xmlns:a16="http://schemas.microsoft.com/office/drawing/2014/main" id="{94DFAB38-1AD7-8E17-44B7-281FCAC9EA54}"/>
              </a:ext>
            </a:extLst>
          </p:cNvPr>
          <p:cNvSpPr txBox="1"/>
          <p:nvPr/>
        </p:nvSpPr>
        <p:spPr>
          <a:xfrm>
            <a:off x="22060439" y="8594041"/>
            <a:ext cx="1851660" cy="830997"/>
          </a:xfrm>
          <a:prstGeom prst="rect">
            <a:avLst/>
          </a:prstGeom>
          <a:noFill/>
        </p:spPr>
        <p:txBody>
          <a:bodyPr wrap="square">
            <a:spAutoFit/>
          </a:bodyPr>
          <a:lstStyle/>
          <a:p>
            <a:pPr algn="ctr"/>
            <a:r>
              <a:rPr lang="en-US" sz="4800" b="1">
                <a:solidFill>
                  <a:schemeClr val="tx2"/>
                </a:solidFill>
                <a:effectLst/>
                <a:latin typeface="Roboto Mono" panose="00000009000000000000" pitchFamily="49" charset="0"/>
                <a:ea typeface="Roboto Mono" panose="00000009000000000000" pitchFamily="49" charset="0"/>
              </a:rPr>
              <a:t>c</a:t>
            </a:r>
            <a:r>
              <a:rPr lang="en-US" sz="4800" b="0">
                <a:solidFill>
                  <a:srgbClr val="000000"/>
                </a:solidFill>
                <a:effectLst/>
                <a:latin typeface="Roboto Mono" panose="00000009000000000000" pitchFamily="49" charset="0"/>
                <a:ea typeface="Roboto Mono" panose="00000009000000000000" pitchFamily="49" charset="0"/>
              </a:rPr>
              <a:t>[</a:t>
            </a:r>
            <a:r>
              <a:rPr lang="en-US" sz="4800" b="0">
                <a:solidFill>
                  <a:srgbClr val="098658"/>
                </a:solidFill>
                <a:effectLst/>
                <a:latin typeface="Roboto Mono" panose="00000009000000000000" pitchFamily="49" charset="0"/>
                <a:ea typeface="Roboto Mono" panose="00000009000000000000" pitchFamily="49" charset="0"/>
              </a:rPr>
              <a:t>2</a:t>
            </a:r>
            <a:r>
              <a:rPr lang="en-US" sz="4800" b="0">
                <a:solidFill>
                  <a:srgbClr val="000000"/>
                </a:solidFill>
                <a:effectLst/>
                <a:latin typeface="Roboto Mono" panose="00000009000000000000" pitchFamily="49" charset="0"/>
                <a:ea typeface="Roboto Mono" panose="00000009000000000000" pitchFamily="49" charset="0"/>
              </a:rPr>
              <a:t>]</a:t>
            </a:r>
            <a:endParaRPr lang="en-US" sz="4800" b="0">
              <a:solidFill>
                <a:srgbClr val="3B3B3B"/>
              </a:solidFill>
              <a:effectLst/>
              <a:latin typeface="Roboto Mono" panose="00000009000000000000" pitchFamily="49" charset="0"/>
              <a:ea typeface="Roboto Mono" panose="00000009000000000000" pitchFamily="49" charset="0"/>
            </a:endParaRPr>
          </a:p>
        </p:txBody>
      </p:sp>
      <p:sp>
        <p:nvSpPr>
          <p:cNvPr id="66" name="TextBox 65">
            <a:extLst>
              <a:ext uri="{FF2B5EF4-FFF2-40B4-BE49-F238E27FC236}">
                <a16:creationId xmlns:a16="http://schemas.microsoft.com/office/drawing/2014/main" id="{927F4133-1456-7AF1-90B1-FA188353A0AC}"/>
              </a:ext>
            </a:extLst>
          </p:cNvPr>
          <p:cNvSpPr txBox="1"/>
          <p:nvPr/>
        </p:nvSpPr>
        <p:spPr>
          <a:xfrm>
            <a:off x="24946514" y="8594041"/>
            <a:ext cx="1851660" cy="830997"/>
          </a:xfrm>
          <a:prstGeom prst="rect">
            <a:avLst/>
          </a:prstGeom>
          <a:noFill/>
        </p:spPr>
        <p:txBody>
          <a:bodyPr wrap="square">
            <a:spAutoFit/>
          </a:bodyPr>
          <a:lstStyle/>
          <a:p>
            <a:pPr algn="ctr"/>
            <a:r>
              <a:rPr lang="en-US" sz="4800" b="1">
                <a:solidFill>
                  <a:schemeClr val="tx2"/>
                </a:solidFill>
                <a:effectLst/>
                <a:latin typeface="Roboto Mono" panose="00000009000000000000" pitchFamily="49" charset="0"/>
                <a:ea typeface="Roboto Mono" panose="00000009000000000000" pitchFamily="49" charset="0"/>
              </a:rPr>
              <a:t>c</a:t>
            </a:r>
            <a:r>
              <a:rPr lang="en-US" sz="4800" b="0">
                <a:solidFill>
                  <a:srgbClr val="000000"/>
                </a:solidFill>
                <a:effectLst/>
                <a:latin typeface="Roboto Mono" panose="00000009000000000000" pitchFamily="49" charset="0"/>
                <a:ea typeface="Roboto Mono" panose="00000009000000000000" pitchFamily="49" charset="0"/>
              </a:rPr>
              <a:t>[</a:t>
            </a:r>
            <a:r>
              <a:rPr lang="en-US" sz="4800" b="0">
                <a:solidFill>
                  <a:srgbClr val="098658"/>
                </a:solidFill>
                <a:effectLst/>
                <a:latin typeface="Roboto Mono" panose="00000009000000000000" pitchFamily="49" charset="0"/>
                <a:ea typeface="Roboto Mono" panose="00000009000000000000" pitchFamily="49" charset="0"/>
              </a:rPr>
              <a:t>3</a:t>
            </a:r>
            <a:r>
              <a:rPr lang="en-US" sz="4800" b="0">
                <a:solidFill>
                  <a:srgbClr val="000000"/>
                </a:solidFill>
                <a:effectLst/>
                <a:latin typeface="Roboto Mono" panose="00000009000000000000" pitchFamily="49" charset="0"/>
                <a:ea typeface="Roboto Mono" panose="00000009000000000000" pitchFamily="49" charset="0"/>
              </a:rPr>
              <a:t>]</a:t>
            </a:r>
            <a:endParaRPr lang="en-US" sz="4800" b="0">
              <a:solidFill>
                <a:srgbClr val="3B3B3B"/>
              </a:solidFill>
              <a:effectLst/>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3146275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70A8C0A8-1030-A189-BE85-0223B3BECD93}"/>
              </a:ext>
            </a:extLst>
          </p:cNvPr>
          <p:cNvSpPr txBox="1"/>
          <p:nvPr/>
        </p:nvSpPr>
        <p:spPr>
          <a:xfrm>
            <a:off x="981767" y="4638293"/>
            <a:ext cx="14848780" cy="7109639"/>
          </a:xfrm>
          <a:prstGeom prst="rect">
            <a:avLst/>
          </a:prstGeom>
          <a:noFill/>
        </p:spPr>
        <p:txBody>
          <a:bodyPr wrap="square">
            <a:spAutoFit/>
          </a:bodyPr>
          <a:lstStyle/>
          <a:p>
            <a:r>
              <a:rPr lang="en-US" sz="2400" b="0">
                <a:solidFill>
                  <a:schemeClr val="accent5"/>
                </a:solidFill>
                <a:effectLst/>
                <a:latin typeface="Roboto Mono" panose="00000009000000000000" pitchFamily="49" charset="0"/>
                <a:ea typeface="Roboto Mono" panose="00000009000000000000" pitchFamily="49" charset="0"/>
              </a:rPr>
              <a:t>__global__ void </a:t>
            </a:r>
            <a:r>
              <a:rPr lang="en-US" sz="2400" b="0" err="1">
                <a:solidFill>
                  <a:schemeClr val="accent5"/>
                </a:solidFill>
                <a:effectLst/>
                <a:latin typeface="Roboto Mono" panose="00000009000000000000" pitchFamily="49" charset="0"/>
                <a:ea typeface="Roboto Mono" panose="00000009000000000000" pitchFamily="49" charset="0"/>
              </a:rPr>
              <a:t>unpermute_kernel</a:t>
            </a:r>
            <a:r>
              <a:rPr lang="en-US" sz="2400" b="0">
                <a:solidFill>
                  <a:schemeClr val="accent5"/>
                </a:solidFill>
                <a:effectLst/>
                <a:latin typeface="Roboto Mono" panose="00000009000000000000" pitchFamily="49" charset="0"/>
                <a:ea typeface="Roboto Mono" panose="00000009000000000000" pitchFamily="49" charset="0"/>
              </a:rPr>
              <a:t>(float* </a:t>
            </a:r>
            <a:r>
              <a:rPr lang="en-US" sz="2400" b="0" err="1">
                <a:solidFill>
                  <a:schemeClr val="accent5"/>
                </a:solidFill>
                <a:effectLst/>
                <a:latin typeface="Roboto Mono" panose="00000009000000000000" pitchFamily="49" charset="0"/>
                <a:ea typeface="Roboto Mono" panose="00000009000000000000" pitchFamily="49" charset="0"/>
              </a:rPr>
              <a:t>inp</a:t>
            </a:r>
            <a:r>
              <a:rPr lang="en-US" sz="2400" b="0">
                <a:solidFill>
                  <a:schemeClr val="accent5"/>
                </a:solidFill>
                <a:effectLst/>
                <a:latin typeface="Roboto Mono" panose="00000009000000000000" pitchFamily="49" charset="0"/>
                <a:ea typeface="Roboto Mono" panose="00000009000000000000" pitchFamily="49" charset="0"/>
              </a:rPr>
              <a:t>, float *out, </a:t>
            </a:r>
          </a:p>
          <a:p>
            <a:r>
              <a:rPr lang="en-US" sz="2400">
                <a:solidFill>
                  <a:schemeClr val="accent5"/>
                </a:solidFill>
                <a:latin typeface="Roboto Mono" panose="00000009000000000000" pitchFamily="49" charset="0"/>
                <a:ea typeface="Roboto Mono" panose="00000009000000000000" pitchFamily="49" charset="0"/>
              </a:rPr>
              <a:t>                                 </a:t>
            </a:r>
            <a:r>
              <a:rPr lang="en-US" sz="2400" b="0">
                <a:solidFill>
                  <a:schemeClr val="accent5"/>
                </a:solidFill>
                <a:effectLst/>
                <a:latin typeface="Roboto Mono" panose="00000009000000000000" pitchFamily="49" charset="0"/>
                <a:ea typeface="Roboto Mono" panose="00000009000000000000" pitchFamily="49" charset="0"/>
              </a:rPr>
              <a:t>int B, int N, int NH, int d) {</a:t>
            </a:r>
          </a:p>
          <a:p>
            <a:r>
              <a:rPr lang="en-US" sz="2400" b="0">
                <a:solidFill>
                  <a:schemeClr val="accent5"/>
                </a:solidFill>
                <a:effectLst/>
                <a:latin typeface="Roboto Mono" panose="00000009000000000000" pitchFamily="49" charset="0"/>
                <a:ea typeface="Roboto Mono" panose="00000009000000000000" pitchFamily="49" charset="0"/>
              </a:rPr>
              <a:t>    int </a:t>
            </a:r>
            <a:r>
              <a:rPr lang="en-US" sz="2400" b="0" err="1">
                <a:solidFill>
                  <a:schemeClr val="accent5"/>
                </a:solidFill>
                <a:effectLst/>
                <a:latin typeface="Roboto Mono" panose="00000009000000000000" pitchFamily="49" charset="0"/>
                <a:ea typeface="Roboto Mono" panose="00000009000000000000" pitchFamily="49" charset="0"/>
              </a:rPr>
              <a:t>idx</a:t>
            </a:r>
            <a:r>
              <a:rPr lang="en-US" sz="2400" b="0">
                <a:solidFill>
                  <a:schemeClr val="accent5"/>
                </a:solidFill>
                <a:effectLst/>
                <a:latin typeface="Roboto Mono" panose="00000009000000000000" pitchFamily="49" charset="0"/>
                <a:ea typeface="Roboto Mono" panose="00000009000000000000" pitchFamily="49" charset="0"/>
              </a:rPr>
              <a:t> = </a:t>
            </a:r>
            <a:r>
              <a:rPr lang="en-US" sz="2400" b="0" err="1">
                <a:solidFill>
                  <a:schemeClr val="accent5"/>
                </a:solidFill>
                <a:effectLst/>
                <a:latin typeface="Roboto Mono" panose="00000009000000000000" pitchFamily="49" charset="0"/>
                <a:ea typeface="Roboto Mono" panose="00000009000000000000" pitchFamily="49" charset="0"/>
              </a:rPr>
              <a:t>blockIdx.x</a:t>
            </a:r>
            <a:r>
              <a:rPr lang="en-US" sz="2400" b="0">
                <a:solidFill>
                  <a:schemeClr val="accent5"/>
                </a:solidFill>
                <a:effectLst/>
                <a:latin typeface="Roboto Mono" panose="00000009000000000000" pitchFamily="49" charset="0"/>
                <a:ea typeface="Roboto Mono" panose="00000009000000000000" pitchFamily="49" charset="0"/>
              </a:rPr>
              <a:t> * </a:t>
            </a:r>
            <a:r>
              <a:rPr lang="en-US" sz="2400" b="0" err="1">
                <a:solidFill>
                  <a:schemeClr val="accent5"/>
                </a:solidFill>
                <a:effectLst/>
                <a:latin typeface="Roboto Mono" panose="00000009000000000000" pitchFamily="49" charset="0"/>
                <a:ea typeface="Roboto Mono" panose="00000009000000000000" pitchFamily="49" charset="0"/>
              </a:rPr>
              <a:t>blockDim.x</a:t>
            </a:r>
            <a:r>
              <a:rPr lang="en-US" sz="2400" b="0">
                <a:solidFill>
                  <a:schemeClr val="accent5"/>
                </a:solidFill>
                <a:effectLst/>
                <a:latin typeface="Roboto Mono" panose="00000009000000000000" pitchFamily="49" charset="0"/>
                <a:ea typeface="Roboto Mono" panose="00000009000000000000" pitchFamily="49" charset="0"/>
              </a:rPr>
              <a:t> + </a:t>
            </a:r>
            <a:r>
              <a:rPr lang="en-US" sz="2400" b="0" err="1">
                <a:solidFill>
                  <a:schemeClr val="accent5"/>
                </a:solidFill>
                <a:effectLst/>
                <a:latin typeface="Roboto Mono" panose="00000009000000000000" pitchFamily="49" charset="0"/>
                <a:ea typeface="Roboto Mono" panose="00000009000000000000" pitchFamily="49" charset="0"/>
              </a:rPr>
              <a:t>threadIdx.x</a:t>
            </a:r>
            <a:r>
              <a:rPr lang="en-US" sz="2400" b="0">
                <a:solidFill>
                  <a:schemeClr val="accent5"/>
                </a:solidFill>
                <a:effectLst/>
                <a:latin typeface="Roboto Mono" panose="00000009000000000000" pitchFamily="49" charset="0"/>
                <a:ea typeface="Roboto Mono" panose="00000009000000000000" pitchFamily="49" charset="0"/>
              </a:rPr>
              <a:t>;</a:t>
            </a:r>
          </a:p>
          <a:p>
            <a:endParaRPr lang="en-US" sz="2400" b="0">
              <a:solidFill>
                <a:schemeClr val="accent5"/>
              </a:solidFill>
              <a:effectLst/>
              <a:latin typeface="Roboto Mono" panose="00000009000000000000" pitchFamily="49" charset="0"/>
              <a:ea typeface="Roboto Mono" panose="00000009000000000000" pitchFamily="49" charset="0"/>
            </a:endParaRPr>
          </a:p>
          <a:p>
            <a:r>
              <a:rPr lang="en-US" sz="2400" b="0">
                <a:solidFill>
                  <a:schemeClr val="accent5"/>
                </a:solidFill>
                <a:effectLst/>
                <a:latin typeface="Roboto Mono" panose="00000009000000000000" pitchFamily="49" charset="0"/>
                <a:ea typeface="Roboto Mono" panose="00000009000000000000" pitchFamily="49" charset="0"/>
              </a:rPr>
              <a:t>    if (</a:t>
            </a:r>
            <a:r>
              <a:rPr lang="en-US" sz="2400" b="0" err="1">
                <a:solidFill>
                  <a:schemeClr val="accent5"/>
                </a:solidFill>
                <a:effectLst/>
                <a:latin typeface="Roboto Mono" panose="00000009000000000000" pitchFamily="49" charset="0"/>
                <a:ea typeface="Roboto Mono" panose="00000009000000000000" pitchFamily="49" charset="0"/>
              </a:rPr>
              <a:t>idx</a:t>
            </a:r>
            <a:r>
              <a:rPr lang="en-US" sz="2400" b="0">
                <a:solidFill>
                  <a:schemeClr val="accent5"/>
                </a:solidFill>
                <a:effectLst/>
                <a:latin typeface="Roboto Mono" panose="00000009000000000000" pitchFamily="49" charset="0"/>
                <a:ea typeface="Roboto Mono" panose="00000009000000000000" pitchFamily="49" charset="0"/>
              </a:rPr>
              <a:t> &lt; B * NH * N * d) {</a:t>
            </a:r>
          </a:p>
          <a:p>
            <a:r>
              <a:rPr lang="en-US" sz="2400" b="0">
                <a:solidFill>
                  <a:schemeClr val="accent5"/>
                </a:solidFill>
                <a:effectLst/>
                <a:latin typeface="Roboto Mono" panose="00000009000000000000" pitchFamily="49" charset="0"/>
                <a:ea typeface="Roboto Mono" panose="00000009000000000000" pitchFamily="49" charset="0"/>
              </a:rPr>
              <a:t>        int b = </a:t>
            </a:r>
            <a:r>
              <a:rPr lang="en-US" sz="2400" b="0" err="1">
                <a:solidFill>
                  <a:schemeClr val="accent5"/>
                </a:solidFill>
                <a:effectLst/>
                <a:latin typeface="Roboto Mono" panose="00000009000000000000" pitchFamily="49" charset="0"/>
                <a:ea typeface="Roboto Mono" panose="00000009000000000000" pitchFamily="49" charset="0"/>
              </a:rPr>
              <a:t>idx</a:t>
            </a:r>
            <a:r>
              <a:rPr lang="en-US" sz="2400" b="0">
                <a:solidFill>
                  <a:schemeClr val="accent5"/>
                </a:solidFill>
                <a:effectLst/>
                <a:latin typeface="Roboto Mono" panose="00000009000000000000" pitchFamily="49" charset="0"/>
                <a:ea typeface="Roboto Mono" panose="00000009000000000000" pitchFamily="49" charset="0"/>
              </a:rPr>
              <a:t> / (NH * N * d);</a:t>
            </a:r>
          </a:p>
          <a:p>
            <a:r>
              <a:rPr lang="en-US" sz="2400" b="0">
                <a:solidFill>
                  <a:schemeClr val="accent5"/>
                </a:solidFill>
                <a:effectLst/>
                <a:latin typeface="Roboto Mono" panose="00000009000000000000" pitchFamily="49" charset="0"/>
                <a:ea typeface="Roboto Mono" panose="00000009000000000000" pitchFamily="49" charset="0"/>
              </a:rPr>
              <a:t>        int rest = </a:t>
            </a:r>
            <a:r>
              <a:rPr lang="en-US" sz="2400" b="0" err="1">
                <a:solidFill>
                  <a:schemeClr val="accent5"/>
                </a:solidFill>
                <a:effectLst/>
                <a:latin typeface="Roboto Mono" panose="00000009000000000000" pitchFamily="49" charset="0"/>
                <a:ea typeface="Roboto Mono" panose="00000009000000000000" pitchFamily="49" charset="0"/>
              </a:rPr>
              <a:t>idx</a:t>
            </a:r>
            <a:r>
              <a:rPr lang="en-US" sz="2400" b="0">
                <a:solidFill>
                  <a:schemeClr val="accent5"/>
                </a:solidFill>
                <a:effectLst/>
                <a:latin typeface="Roboto Mono" panose="00000009000000000000" pitchFamily="49" charset="0"/>
                <a:ea typeface="Roboto Mono" panose="00000009000000000000" pitchFamily="49" charset="0"/>
              </a:rPr>
              <a:t> % (NH * N * d);</a:t>
            </a:r>
          </a:p>
          <a:p>
            <a:r>
              <a:rPr lang="en-US" sz="2400" b="0">
                <a:solidFill>
                  <a:schemeClr val="accent5"/>
                </a:solidFill>
                <a:effectLst/>
                <a:latin typeface="Roboto Mono" panose="00000009000000000000" pitchFamily="49" charset="0"/>
                <a:ea typeface="Roboto Mono" panose="00000009000000000000" pitchFamily="49" charset="0"/>
              </a:rPr>
              <a:t>        int </a:t>
            </a:r>
            <a:r>
              <a:rPr lang="en-US" sz="2400" b="0" err="1">
                <a:solidFill>
                  <a:schemeClr val="accent5"/>
                </a:solidFill>
                <a:effectLst/>
                <a:latin typeface="Roboto Mono" panose="00000009000000000000" pitchFamily="49" charset="0"/>
                <a:ea typeface="Roboto Mono" panose="00000009000000000000" pitchFamily="49" charset="0"/>
              </a:rPr>
              <a:t>nh</a:t>
            </a:r>
            <a:r>
              <a:rPr lang="en-US" sz="2400" b="0">
                <a:solidFill>
                  <a:schemeClr val="accent5"/>
                </a:solidFill>
                <a:effectLst/>
                <a:latin typeface="Roboto Mono" panose="00000009000000000000" pitchFamily="49" charset="0"/>
                <a:ea typeface="Roboto Mono" panose="00000009000000000000" pitchFamily="49" charset="0"/>
              </a:rPr>
              <a:t>_ = rest / (N * d);</a:t>
            </a:r>
          </a:p>
          <a:p>
            <a:r>
              <a:rPr lang="en-US" sz="2400" b="0">
                <a:solidFill>
                  <a:schemeClr val="accent5"/>
                </a:solidFill>
                <a:effectLst/>
                <a:latin typeface="Roboto Mono" panose="00000009000000000000" pitchFamily="49" charset="0"/>
                <a:ea typeface="Roboto Mono" panose="00000009000000000000" pitchFamily="49" charset="0"/>
              </a:rPr>
              <a:t>        rest = rest % (N * d);</a:t>
            </a:r>
          </a:p>
          <a:p>
            <a:r>
              <a:rPr lang="en-US" sz="2400" b="0">
                <a:solidFill>
                  <a:schemeClr val="accent5"/>
                </a:solidFill>
                <a:effectLst/>
                <a:latin typeface="Roboto Mono" panose="00000009000000000000" pitchFamily="49" charset="0"/>
                <a:ea typeface="Roboto Mono" panose="00000009000000000000" pitchFamily="49" charset="0"/>
              </a:rPr>
              <a:t>        int n = rest / d;</a:t>
            </a:r>
          </a:p>
          <a:p>
            <a:r>
              <a:rPr lang="en-US" sz="2400" b="0">
                <a:solidFill>
                  <a:schemeClr val="accent5"/>
                </a:solidFill>
                <a:effectLst/>
                <a:latin typeface="Roboto Mono" panose="00000009000000000000" pitchFamily="49" charset="0"/>
                <a:ea typeface="Roboto Mono" panose="00000009000000000000" pitchFamily="49" charset="0"/>
              </a:rPr>
              <a:t>        int d_ = rest % d;</a:t>
            </a:r>
          </a:p>
          <a:p>
            <a:br>
              <a:rPr lang="en-US" sz="2400" b="0">
                <a:solidFill>
                  <a:schemeClr val="accent5"/>
                </a:solidFill>
                <a:effectLst/>
                <a:latin typeface="Roboto Mono" panose="00000009000000000000" pitchFamily="49" charset="0"/>
                <a:ea typeface="Roboto Mono" panose="00000009000000000000" pitchFamily="49" charset="0"/>
              </a:rPr>
            </a:br>
            <a:r>
              <a:rPr lang="en-US" sz="2400" b="0">
                <a:solidFill>
                  <a:schemeClr val="accent5"/>
                </a:solidFill>
                <a:effectLst/>
                <a:latin typeface="Roboto Mono" panose="00000009000000000000" pitchFamily="49" charset="0"/>
                <a:ea typeface="Roboto Mono" panose="00000009000000000000" pitchFamily="49" charset="0"/>
              </a:rPr>
              <a:t>        int </a:t>
            </a:r>
            <a:r>
              <a:rPr lang="en-US" sz="2400" b="0" err="1">
                <a:solidFill>
                  <a:schemeClr val="accent5"/>
                </a:solidFill>
                <a:effectLst/>
                <a:latin typeface="Roboto Mono" panose="00000009000000000000" pitchFamily="49" charset="0"/>
                <a:ea typeface="Roboto Mono" panose="00000009000000000000" pitchFamily="49" charset="0"/>
              </a:rPr>
              <a:t>other_idx</a:t>
            </a:r>
            <a:r>
              <a:rPr lang="en-US" sz="2400" b="0">
                <a:solidFill>
                  <a:schemeClr val="accent5"/>
                </a:solidFill>
                <a:effectLst/>
                <a:latin typeface="Roboto Mono" panose="00000009000000000000" pitchFamily="49" charset="0"/>
                <a:ea typeface="Roboto Mono" panose="00000009000000000000" pitchFamily="49" charset="0"/>
              </a:rPr>
              <a:t> = (b * NH * N * d) + (n * NH * d) + (</a:t>
            </a:r>
            <a:r>
              <a:rPr lang="en-US" sz="2400" b="0" err="1">
                <a:solidFill>
                  <a:schemeClr val="accent5"/>
                </a:solidFill>
                <a:effectLst/>
                <a:latin typeface="Roboto Mono" panose="00000009000000000000" pitchFamily="49" charset="0"/>
                <a:ea typeface="Roboto Mono" panose="00000009000000000000" pitchFamily="49" charset="0"/>
              </a:rPr>
              <a:t>nh</a:t>
            </a:r>
            <a:r>
              <a:rPr lang="en-US" sz="2400" b="0">
                <a:solidFill>
                  <a:schemeClr val="accent5"/>
                </a:solidFill>
                <a:effectLst/>
                <a:latin typeface="Roboto Mono" panose="00000009000000000000" pitchFamily="49" charset="0"/>
                <a:ea typeface="Roboto Mono" panose="00000009000000000000" pitchFamily="49" charset="0"/>
              </a:rPr>
              <a:t>_ * d) + d_;</a:t>
            </a:r>
          </a:p>
          <a:p>
            <a:r>
              <a:rPr lang="en-US" sz="2400" b="0">
                <a:solidFill>
                  <a:schemeClr val="accent5"/>
                </a:solidFill>
                <a:effectLst/>
                <a:latin typeface="Roboto Mono" panose="00000009000000000000" pitchFamily="49" charset="0"/>
                <a:ea typeface="Roboto Mono" panose="00000009000000000000" pitchFamily="49" charset="0"/>
              </a:rPr>
              <a:t>        out[</a:t>
            </a:r>
            <a:r>
              <a:rPr lang="en-US" sz="2400" b="0" err="1">
                <a:solidFill>
                  <a:schemeClr val="accent5"/>
                </a:solidFill>
                <a:effectLst/>
                <a:latin typeface="Roboto Mono" panose="00000009000000000000" pitchFamily="49" charset="0"/>
                <a:ea typeface="Roboto Mono" panose="00000009000000000000" pitchFamily="49" charset="0"/>
              </a:rPr>
              <a:t>other_idx</a:t>
            </a:r>
            <a:r>
              <a:rPr lang="en-US" sz="2400" b="0">
                <a:solidFill>
                  <a:schemeClr val="accent5"/>
                </a:solidFill>
                <a:effectLst/>
                <a:latin typeface="Roboto Mono" panose="00000009000000000000" pitchFamily="49" charset="0"/>
                <a:ea typeface="Roboto Mono" panose="00000009000000000000" pitchFamily="49" charset="0"/>
              </a:rPr>
              <a:t>] = __</a:t>
            </a:r>
            <a:r>
              <a:rPr lang="en-US" sz="2400" b="0" err="1">
                <a:solidFill>
                  <a:schemeClr val="accent5"/>
                </a:solidFill>
                <a:effectLst/>
                <a:latin typeface="Roboto Mono" panose="00000009000000000000" pitchFamily="49" charset="0"/>
                <a:ea typeface="Roboto Mono" panose="00000009000000000000" pitchFamily="49" charset="0"/>
              </a:rPr>
              <a:t>ldcs</a:t>
            </a:r>
            <a:r>
              <a:rPr lang="en-US" sz="2400" b="0">
                <a:solidFill>
                  <a:schemeClr val="accent5"/>
                </a:solidFill>
                <a:effectLst/>
                <a:latin typeface="Roboto Mono" panose="00000009000000000000" pitchFamily="49" charset="0"/>
                <a:ea typeface="Roboto Mono" panose="00000009000000000000" pitchFamily="49" charset="0"/>
              </a:rPr>
              <a:t>(&amp;</a:t>
            </a:r>
            <a:r>
              <a:rPr lang="en-US" sz="2400" b="0" err="1">
                <a:solidFill>
                  <a:schemeClr val="accent5"/>
                </a:solidFill>
                <a:effectLst/>
                <a:latin typeface="Roboto Mono" panose="00000009000000000000" pitchFamily="49" charset="0"/>
                <a:ea typeface="Roboto Mono" panose="00000009000000000000" pitchFamily="49" charset="0"/>
              </a:rPr>
              <a:t>inp</a:t>
            </a:r>
            <a:r>
              <a:rPr lang="en-US" sz="2400" b="0">
                <a:solidFill>
                  <a:schemeClr val="accent5"/>
                </a:solidFill>
                <a:effectLst/>
                <a:latin typeface="Roboto Mono" panose="00000009000000000000" pitchFamily="49" charset="0"/>
                <a:ea typeface="Roboto Mono" panose="00000009000000000000" pitchFamily="49" charset="0"/>
              </a:rPr>
              <a:t>[</a:t>
            </a:r>
            <a:r>
              <a:rPr lang="en-US" sz="2400" b="0" err="1">
                <a:solidFill>
                  <a:schemeClr val="accent5"/>
                </a:solidFill>
                <a:effectLst/>
                <a:latin typeface="Roboto Mono" panose="00000009000000000000" pitchFamily="49" charset="0"/>
                <a:ea typeface="Roboto Mono" panose="00000009000000000000" pitchFamily="49" charset="0"/>
              </a:rPr>
              <a:t>idx</a:t>
            </a:r>
            <a:r>
              <a:rPr lang="en-US" sz="2400" b="0">
                <a:solidFill>
                  <a:schemeClr val="accent5"/>
                </a:solidFill>
                <a:effectLst/>
                <a:latin typeface="Roboto Mono" panose="00000009000000000000" pitchFamily="49" charset="0"/>
                <a:ea typeface="Roboto Mono" panose="00000009000000000000" pitchFamily="49" charset="0"/>
              </a:rPr>
              <a:t>]);</a:t>
            </a:r>
          </a:p>
          <a:p>
            <a:r>
              <a:rPr lang="en-US" sz="2400" b="0">
                <a:solidFill>
                  <a:schemeClr val="accent5"/>
                </a:solidFill>
                <a:effectLst/>
                <a:latin typeface="Roboto Mono" panose="00000009000000000000" pitchFamily="49" charset="0"/>
                <a:ea typeface="Roboto Mono" panose="00000009000000000000" pitchFamily="49" charset="0"/>
              </a:rPr>
              <a:t>    }</a:t>
            </a:r>
          </a:p>
          <a:p>
            <a:r>
              <a:rPr lang="en-US" sz="2400" b="0">
                <a:solidFill>
                  <a:schemeClr val="accent5"/>
                </a:solidFill>
                <a:effectLst/>
                <a:latin typeface="Roboto Mono" panose="00000009000000000000" pitchFamily="49" charset="0"/>
                <a:ea typeface="Roboto Mono" panose="00000009000000000000" pitchFamily="49" charset="0"/>
              </a:rPr>
              <a:t>}</a:t>
            </a:r>
          </a:p>
          <a:p>
            <a:br>
              <a:rPr lang="en-US" sz="2400" b="0">
                <a:solidFill>
                  <a:schemeClr val="accent5"/>
                </a:solidFill>
                <a:effectLst/>
                <a:latin typeface="Roboto Mono" panose="00000009000000000000" pitchFamily="49" charset="0"/>
                <a:ea typeface="Roboto Mono" panose="00000009000000000000" pitchFamily="49" charset="0"/>
              </a:rPr>
            </a:br>
            <a:r>
              <a:rPr lang="en-US" sz="2400" b="0" err="1">
                <a:solidFill>
                  <a:schemeClr val="accent5"/>
                </a:solidFill>
                <a:effectLst/>
                <a:latin typeface="Roboto Mono" panose="00000009000000000000" pitchFamily="49" charset="0"/>
                <a:ea typeface="Roboto Mono" panose="00000009000000000000" pitchFamily="49" charset="0"/>
              </a:rPr>
              <a:t>num_blocks</a:t>
            </a:r>
            <a:r>
              <a:rPr lang="en-US" sz="2400" b="0">
                <a:solidFill>
                  <a:schemeClr val="accent5"/>
                </a:solidFill>
                <a:effectLst/>
                <a:latin typeface="Roboto Mono" panose="00000009000000000000" pitchFamily="49" charset="0"/>
                <a:ea typeface="Roboto Mono" panose="00000009000000000000" pitchFamily="49" charset="0"/>
              </a:rPr>
              <a:t> = CEIL_DIV(B * T * C, </a:t>
            </a:r>
            <a:r>
              <a:rPr lang="en-US" sz="2400" b="0" err="1">
                <a:solidFill>
                  <a:schemeClr val="accent5"/>
                </a:solidFill>
                <a:effectLst/>
                <a:latin typeface="Roboto Mono" panose="00000009000000000000" pitchFamily="49" charset="0"/>
                <a:ea typeface="Roboto Mono" panose="00000009000000000000" pitchFamily="49" charset="0"/>
              </a:rPr>
              <a:t>block_size</a:t>
            </a:r>
            <a:r>
              <a:rPr lang="en-US" sz="2400" b="0">
                <a:solidFill>
                  <a:schemeClr val="accent5"/>
                </a:solidFill>
                <a:effectLst/>
                <a:latin typeface="Roboto Mono" panose="00000009000000000000" pitchFamily="49" charset="0"/>
                <a:ea typeface="Roboto Mono" panose="00000009000000000000" pitchFamily="49" charset="0"/>
              </a:rPr>
              <a:t>);</a:t>
            </a:r>
          </a:p>
          <a:p>
            <a:r>
              <a:rPr lang="en-US" sz="2400" b="0" err="1">
                <a:solidFill>
                  <a:schemeClr val="accent5"/>
                </a:solidFill>
                <a:effectLst/>
                <a:latin typeface="Roboto Mono" panose="00000009000000000000" pitchFamily="49" charset="0"/>
                <a:ea typeface="Roboto Mono" panose="00000009000000000000" pitchFamily="49" charset="0"/>
              </a:rPr>
              <a:t>unpermute_kernel</a:t>
            </a:r>
            <a:r>
              <a:rPr lang="en-US" sz="2400" b="0">
                <a:solidFill>
                  <a:schemeClr val="accent5"/>
                </a:solidFill>
                <a:effectLst/>
                <a:latin typeface="Roboto Mono" panose="00000009000000000000" pitchFamily="49" charset="0"/>
                <a:ea typeface="Roboto Mono" panose="00000009000000000000" pitchFamily="49" charset="0"/>
              </a:rPr>
              <a:t>&lt;&lt;&lt;</a:t>
            </a:r>
            <a:r>
              <a:rPr lang="en-US" sz="2400" b="0" err="1">
                <a:solidFill>
                  <a:schemeClr val="accent5"/>
                </a:solidFill>
                <a:effectLst/>
                <a:latin typeface="Roboto Mono" panose="00000009000000000000" pitchFamily="49" charset="0"/>
                <a:ea typeface="Roboto Mono" panose="00000009000000000000" pitchFamily="49" charset="0"/>
              </a:rPr>
              <a:t>num_blocks</a:t>
            </a:r>
            <a:r>
              <a:rPr lang="en-US" sz="2400" b="0">
                <a:solidFill>
                  <a:schemeClr val="accent5"/>
                </a:solidFill>
                <a:effectLst/>
                <a:latin typeface="Roboto Mono" panose="00000009000000000000" pitchFamily="49" charset="0"/>
                <a:ea typeface="Roboto Mono" panose="00000009000000000000" pitchFamily="49" charset="0"/>
              </a:rPr>
              <a:t>, </a:t>
            </a:r>
            <a:r>
              <a:rPr lang="en-US" sz="2400" b="0" err="1">
                <a:solidFill>
                  <a:schemeClr val="accent5"/>
                </a:solidFill>
                <a:effectLst/>
                <a:latin typeface="Roboto Mono" panose="00000009000000000000" pitchFamily="49" charset="0"/>
                <a:ea typeface="Roboto Mono" panose="00000009000000000000" pitchFamily="49" charset="0"/>
              </a:rPr>
              <a:t>block_size</a:t>
            </a:r>
            <a:r>
              <a:rPr lang="en-US" sz="2400" b="0">
                <a:solidFill>
                  <a:schemeClr val="accent5"/>
                </a:solidFill>
                <a:effectLst/>
                <a:latin typeface="Roboto Mono" panose="00000009000000000000" pitchFamily="49" charset="0"/>
                <a:ea typeface="Roboto Mono" panose="00000009000000000000" pitchFamily="49" charset="0"/>
              </a:rPr>
              <a:t>&gt;&gt;&gt;(</a:t>
            </a:r>
            <a:r>
              <a:rPr lang="en-US" sz="2400" b="0" err="1">
                <a:solidFill>
                  <a:schemeClr val="accent5"/>
                </a:solidFill>
                <a:effectLst/>
                <a:latin typeface="Roboto Mono" panose="00000009000000000000" pitchFamily="49" charset="0"/>
                <a:ea typeface="Roboto Mono" panose="00000009000000000000" pitchFamily="49" charset="0"/>
              </a:rPr>
              <a:t>vaccum</a:t>
            </a:r>
            <a:r>
              <a:rPr lang="en-US" sz="2400" b="0">
                <a:solidFill>
                  <a:schemeClr val="accent5"/>
                </a:solidFill>
                <a:effectLst/>
                <a:latin typeface="Roboto Mono" panose="00000009000000000000" pitchFamily="49" charset="0"/>
                <a:ea typeface="Roboto Mono" panose="00000009000000000000" pitchFamily="49" charset="0"/>
              </a:rPr>
              <a:t>, out, B, T, NH, HS);</a:t>
            </a:r>
          </a:p>
        </p:txBody>
      </p:sp>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Fancy Iterators</a:t>
            </a:r>
          </a:p>
        </p:txBody>
      </p:sp>
      <p:sp>
        <p:nvSpPr>
          <p:cNvPr id="3" name="TextBox 2">
            <a:extLst>
              <a:ext uri="{FF2B5EF4-FFF2-40B4-BE49-F238E27FC236}">
                <a16:creationId xmlns:a16="http://schemas.microsoft.com/office/drawing/2014/main" id="{FBA265DA-9920-827F-00A0-F1357707B8F1}"/>
              </a:ext>
            </a:extLst>
          </p:cNvPr>
          <p:cNvSpPr txBox="1"/>
          <p:nvPr/>
        </p:nvSpPr>
        <p:spPr>
          <a:xfrm>
            <a:off x="16558259" y="4614089"/>
            <a:ext cx="19035967" cy="3539430"/>
          </a:xfrm>
          <a:prstGeom prst="rect">
            <a:avLst/>
          </a:prstGeom>
          <a:noFill/>
        </p:spPr>
        <p:txBody>
          <a:bodyPr wrap="square">
            <a:spAutoFit/>
          </a:bodyPr>
          <a:lstStyle/>
          <a:p>
            <a:r>
              <a:rPr lang="en-US" sz="3200" b="0">
                <a:solidFill>
                  <a:srgbClr val="0000FF"/>
                </a:solidFill>
                <a:effectLst/>
                <a:latin typeface="Roboto Mono" panose="00000009000000000000" pitchFamily="49" charset="0"/>
                <a:ea typeface="Roboto Mono" panose="00000009000000000000" pitchFamily="49" charset="0"/>
              </a:rPr>
              <a:t>auto</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1080"/>
                </a:solidFill>
                <a:effectLst/>
                <a:latin typeface="Roboto Mono" panose="00000009000000000000" pitchFamily="49" charset="0"/>
                <a:ea typeface="Roboto Mono" panose="00000009000000000000" pitchFamily="49" charset="0"/>
              </a:rPr>
              <a:t>map</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267F99"/>
                </a:solidFill>
                <a:effectLst/>
                <a:latin typeface="Roboto Mono" panose="00000009000000000000" pitchFamily="49" charset="0"/>
                <a:ea typeface="Roboto Mono" panose="00000009000000000000" pitchFamily="49" charset="0"/>
              </a:rPr>
              <a:t>thrust</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make_transform_iterator</a:t>
            </a:r>
            <a:r>
              <a:rPr lang="en-US" sz="3200" b="0">
                <a:solidFill>
                  <a:schemeClr val="accent5"/>
                </a:solidFill>
                <a:effectLst/>
                <a:latin typeface="Roboto Mono" panose="00000009000000000000" pitchFamily="49" charset="0"/>
                <a:ea typeface="Roboto Mono" panose="00000009000000000000" pitchFamily="49" charset="0"/>
              </a:rPr>
              <a:t>(</a:t>
            </a:r>
          </a:p>
          <a:p>
            <a:r>
              <a:rPr lang="en-US" sz="3200" b="0">
                <a:solidFill>
                  <a:schemeClr val="accent5"/>
                </a:solidFill>
                <a:effectLst/>
                <a:latin typeface="Roboto Mono" panose="00000009000000000000" pitchFamily="49" charset="0"/>
                <a:ea typeface="Roboto Mono" panose="00000009000000000000" pitchFamily="49" charset="0"/>
              </a:rPr>
              <a:t>  thrust::</a:t>
            </a:r>
            <a:r>
              <a:rPr lang="en-US" sz="3200" b="0" err="1">
                <a:solidFill>
                  <a:schemeClr val="accent5"/>
                </a:solidFill>
                <a:effectLst/>
                <a:latin typeface="Roboto Mono" panose="00000009000000000000" pitchFamily="49" charset="0"/>
                <a:ea typeface="Roboto Mono" panose="00000009000000000000" pitchFamily="49" charset="0"/>
              </a:rPr>
              <a:t>make_counting_iterator</a:t>
            </a:r>
            <a:r>
              <a:rPr lang="en-US" sz="3200" b="0">
                <a:solidFill>
                  <a:schemeClr val="accent5"/>
                </a:solidFill>
                <a:effectLst/>
                <a:latin typeface="Roboto Mono" panose="00000009000000000000" pitchFamily="49" charset="0"/>
                <a:ea typeface="Roboto Mono" panose="00000009000000000000" pitchFamily="49" charset="0"/>
              </a:rPr>
              <a:t>(0), [=] __host__ __device__(int </a:t>
            </a:r>
            <a:r>
              <a:rPr lang="en-US" sz="3200" b="0" err="1">
                <a:solidFill>
                  <a:schemeClr val="accent5"/>
                </a:solidFill>
                <a:effectLst/>
                <a:latin typeface="Roboto Mono" panose="00000009000000000000" pitchFamily="49" charset="0"/>
                <a:ea typeface="Roboto Mono" panose="00000009000000000000" pitchFamily="49" charset="0"/>
              </a:rPr>
              <a:t>idx</a:t>
            </a:r>
            <a:r>
              <a:rPr lang="en-US" sz="3200" b="0">
                <a:solidFill>
                  <a:schemeClr val="accent5"/>
                </a:solidFill>
                <a:effectLst/>
                <a:latin typeface="Roboto Mono" panose="00000009000000000000" pitchFamily="49" charset="0"/>
                <a:ea typeface="Roboto Mono" panose="00000009000000000000" pitchFamily="49" charset="0"/>
              </a:rPr>
              <a:t>) {</a:t>
            </a:r>
          </a:p>
          <a:p>
            <a:r>
              <a:rPr lang="en-US" sz="3200" b="0">
                <a:solidFill>
                  <a:schemeClr val="accent5"/>
                </a:solidFill>
                <a:effectLst/>
                <a:latin typeface="Roboto Mono" panose="00000009000000000000" pitchFamily="49" charset="0"/>
                <a:ea typeface="Roboto Mono" panose="00000009000000000000" pitchFamily="49" charset="0"/>
              </a:rPr>
              <a:t>    auto [b, n, </a:t>
            </a:r>
            <a:r>
              <a:rPr lang="en-US" sz="3200" b="0" err="1">
                <a:solidFill>
                  <a:schemeClr val="accent5"/>
                </a:solidFill>
                <a:effectLst/>
                <a:latin typeface="Roboto Mono" panose="00000009000000000000" pitchFamily="49" charset="0"/>
                <a:ea typeface="Roboto Mono" panose="00000009000000000000" pitchFamily="49" charset="0"/>
              </a:rPr>
              <a:t>nh</a:t>
            </a:r>
            <a:r>
              <a:rPr lang="en-US" sz="3200" b="0">
                <a:solidFill>
                  <a:schemeClr val="accent5"/>
                </a:solidFill>
                <a:effectLst/>
                <a:latin typeface="Roboto Mono" panose="00000009000000000000" pitchFamily="49" charset="0"/>
                <a:ea typeface="Roboto Mono" panose="00000009000000000000" pitchFamily="49" charset="0"/>
              </a:rPr>
              <a:t>_, d_] = i2n(</a:t>
            </a:r>
            <a:r>
              <a:rPr lang="en-US" sz="3200" b="0" err="1">
                <a:solidFill>
                  <a:schemeClr val="accent5"/>
                </a:solidFill>
                <a:effectLst/>
                <a:latin typeface="Roboto Mono" panose="00000009000000000000" pitchFamily="49" charset="0"/>
                <a:ea typeface="Roboto Mono" panose="00000009000000000000" pitchFamily="49" charset="0"/>
              </a:rPr>
              <a:t>idx</a:t>
            </a:r>
            <a:r>
              <a:rPr lang="en-US" sz="3200" b="0">
                <a:solidFill>
                  <a:schemeClr val="accent5"/>
                </a:solidFill>
                <a:effectLst/>
                <a:latin typeface="Roboto Mono" panose="00000009000000000000" pitchFamily="49" charset="0"/>
                <a:ea typeface="Roboto Mono" panose="00000009000000000000" pitchFamily="49" charset="0"/>
              </a:rPr>
              <a:t>, NH, T, HS);</a:t>
            </a:r>
          </a:p>
          <a:p>
            <a:r>
              <a:rPr lang="en-US" sz="3200" b="0">
                <a:solidFill>
                  <a:schemeClr val="accent5"/>
                </a:solidFill>
                <a:effectLst/>
                <a:latin typeface="Roboto Mono" panose="00000009000000000000" pitchFamily="49" charset="0"/>
                <a:ea typeface="Roboto Mono" panose="00000009000000000000" pitchFamily="49" charset="0"/>
              </a:rPr>
              <a:t>    return (b * NH * T * HS) + (n * NH * HS) + (</a:t>
            </a:r>
            <a:r>
              <a:rPr lang="en-US" sz="3200" b="0" err="1">
                <a:solidFill>
                  <a:schemeClr val="accent5"/>
                </a:solidFill>
                <a:effectLst/>
                <a:latin typeface="Roboto Mono" panose="00000009000000000000" pitchFamily="49" charset="0"/>
                <a:ea typeface="Roboto Mono" panose="00000009000000000000" pitchFamily="49" charset="0"/>
              </a:rPr>
              <a:t>nh</a:t>
            </a:r>
            <a:r>
              <a:rPr lang="en-US" sz="3200" b="0">
                <a:solidFill>
                  <a:schemeClr val="accent5"/>
                </a:solidFill>
                <a:effectLst/>
                <a:latin typeface="Roboto Mono" panose="00000009000000000000" pitchFamily="49" charset="0"/>
                <a:ea typeface="Roboto Mono" panose="00000009000000000000" pitchFamily="49" charset="0"/>
              </a:rPr>
              <a:t>_ * HS) + d_;</a:t>
            </a:r>
          </a:p>
          <a:p>
            <a:r>
              <a:rPr lang="en-US" sz="3200" b="0">
                <a:solidFill>
                  <a:schemeClr val="accent5"/>
                </a:solidFill>
                <a:effectLst/>
                <a:latin typeface="Roboto Mono" panose="00000009000000000000" pitchFamily="49" charset="0"/>
                <a:ea typeface="Roboto Mono" panose="00000009000000000000" pitchFamily="49" charset="0"/>
              </a:rPr>
              <a:t>  });</a:t>
            </a:r>
          </a:p>
          <a:p>
            <a:r>
              <a:rPr lang="en-US" sz="3200" b="0">
                <a:solidFill>
                  <a:schemeClr val="accent5"/>
                </a:solidFill>
                <a:effectLst/>
                <a:latin typeface="Roboto Mono" panose="00000009000000000000" pitchFamily="49" charset="0"/>
                <a:ea typeface="Roboto Mono" panose="00000009000000000000" pitchFamily="49" charset="0"/>
              </a:rPr>
              <a:t>cub::</a:t>
            </a:r>
            <a:r>
              <a:rPr lang="en-US" sz="3200" b="0" err="1">
                <a:solidFill>
                  <a:schemeClr val="accent5"/>
                </a:solidFill>
                <a:effectLst/>
                <a:latin typeface="Roboto Mono" panose="00000009000000000000" pitchFamily="49" charset="0"/>
                <a:ea typeface="Roboto Mono" panose="00000009000000000000" pitchFamily="49" charset="0"/>
              </a:rPr>
              <a:t>CacheModifiedInputIterator</a:t>
            </a:r>
            <a:r>
              <a:rPr lang="en-US" sz="3200" b="0">
                <a:solidFill>
                  <a:schemeClr val="accent5"/>
                </a:solidFill>
                <a:effectLst/>
                <a:latin typeface="Roboto Mono" panose="00000009000000000000" pitchFamily="49" charset="0"/>
                <a:ea typeface="Roboto Mono" panose="00000009000000000000" pitchFamily="49" charset="0"/>
              </a:rPr>
              <a:t>&lt;cub::LOAD_CS, float&gt; </a:t>
            </a:r>
            <a:r>
              <a:rPr lang="en-US" sz="3200" b="0" err="1">
                <a:solidFill>
                  <a:schemeClr val="accent5"/>
                </a:solidFill>
                <a:effectLst/>
                <a:latin typeface="Roboto Mono" panose="00000009000000000000" pitchFamily="49" charset="0"/>
                <a:ea typeface="Roboto Mono" panose="00000009000000000000" pitchFamily="49" charset="0"/>
              </a:rPr>
              <a:t>vaccumcs</a:t>
            </a:r>
            <a:r>
              <a:rPr lang="en-US" sz="3200" b="0">
                <a:solidFill>
                  <a:schemeClr val="accent5"/>
                </a:solidFill>
                <a:effectLst/>
                <a:latin typeface="Roboto Mono" panose="00000009000000000000" pitchFamily="49" charset="0"/>
                <a:ea typeface="Roboto Mono" panose="00000009000000000000" pitchFamily="49" charset="0"/>
              </a:rPr>
              <a:t>(</a:t>
            </a:r>
            <a:r>
              <a:rPr lang="en-US" sz="3200" b="0" err="1">
                <a:solidFill>
                  <a:schemeClr val="accent5"/>
                </a:solidFill>
                <a:effectLst/>
                <a:latin typeface="Roboto Mono" panose="00000009000000000000" pitchFamily="49" charset="0"/>
                <a:ea typeface="Roboto Mono" panose="00000009000000000000" pitchFamily="49" charset="0"/>
              </a:rPr>
              <a:t>vaccum</a:t>
            </a:r>
            <a:r>
              <a:rPr lang="en-US" sz="3200" b="0">
                <a:solidFill>
                  <a:schemeClr val="accent5"/>
                </a:solidFill>
                <a:effectLst/>
                <a:latin typeface="Roboto Mono" panose="00000009000000000000" pitchFamily="49" charset="0"/>
                <a:ea typeface="Roboto Mono" panose="00000009000000000000" pitchFamily="49" charset="0"/>
              </a:rPr>
              <a:t>);</a:t>
            </a:r>
          </a:p>
          <a:p>
            <a:r>
              <a:rPr lang="en-US" sz="3200" b="0">
                <a:solidFill>
                  <a:schemeClr val="accent5"/>
                </a:solidFill>
                <a:effectLst/>
                <a:latin typeface="Roboto Mono" panose="00000009000000000000" pitchFamily="49" charset="0"/>
                <a:ea typeface="Roboto Mono" panose="00000009000000000000" pitchFamily="49" charset="0"/>
              </a:rPr>
              <a:t>thrust::scatter(thrust::device, </a:t>
            </a:r>
            <a:r>
              <a:rPr lang="en-US" sz="3200" b="0" err="1">
                <a:solidFill>
                  <a:schemeClr val="accent5"/>
                </a:solidFill>
                <a:effectLst/>
                <a:latin typeface="Roboto Mono" panose="00000009000000000000" pitchFamily="49" charset="0"/>
                <a:ea typeface="Roboto Mono" panose="00000009000000000000" pitchFamily="49" charset="0"/>
              </a:rPr>
              <a:t>vaccumcs</a:t>
            </a:r>
            <a:r>
              <a:rPr lang="en-US" sz="3200" b="0">
                <a:solidFill>
                  <a:schemeClr val="accent5"/>
                </a:solidFill>
                <a:effectLst/>
                <a:latin typeface="Roboto Mono" panose="00000009000000000000" pitchFamily="49" charset="0"/>
                <a:ea typeface="Roboto Mono" panose="00000009000000000000" pitchFamily="49" charset="0"/>
              </a:rPr>
              <a:t>, </a:t>
            </a:r>
            <a:r>
              <a:rPr lang="en-US" sz="3200" b="0" err="1">
                <a:solidFill>
                  <a:schemeClr val="accent5"/>
                </a:solidFill>
                <a:effectLst/>
                <a:latin typeface="Roboto Mono" panose="00000009000000000000" pitchFamily="49" charset="0"/>
                <a:ea typeface="Roboto Mono" panose="00000009000000000000" pitchFamily="49" charset="0"/>
              </a:rPr>
              <a:t>vaccumcs</a:t>
            </a:r>
            <a:r>
              <a:rPr lang="en-US" sz="3200" b="0">
                <a:solidFill>
                  <a:schemeClr val="accent5"/>
                </a:solidFill>
                <a:effectLst/>
                <a:latin typeface="Roboto Mono" panose="00000009000000000000" pitchFamily="49" charset="0"/>
                <a:ea typeface="Roboto Mono" panose="00000009000000000000" pitchFamily="49" charset="0"/>
              </a:rPr>
              <a:t> + B * T * C, map, out);</a:t>
            </a:r>
          </a:p>
        </p:txBody>
      </p:sp>
      <p:cxnSp>
        <p:nvCxnSpPr>
          <p:cNvPr id="2" name="Straight Connector 1">
            <a:extLst>
              <a:ext uri="{FF2B5EF4-FFF2-40B4-BE49-F238E27FC236}">
                <a16:creationId xmlns:a16="http://schemas.microsoft.com/office/drawing/2014/main" id="{D9219C32-0EEE-61AA-D38A-EE168EC3EC4D}"/>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Content Placeholder 3">
            <a:extLst>
              <a:ext uri="{FF2B5EF4-FFF2-40B4-BE49-F238E27FC236}">
                <a16:creationId xmlns:a16="http://schemas.microsoft.com/office/drawing/2014/main" id="{1CF9C8C2-0AE1-C57E-2F4F-6282C90DEBD8}"/>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7" name="Content Placeholder 3">
            <a:extLst>
              <a:ext uri="{FF2B5EF4-FFF2-40B4-BE49-F238E27FC236}">
                <a16:creationId xmlns:a16="http://schemas.microsoft.com/office/drawing/2014/main" id="{925627B8-1D72-D255-5B87-F43AF919A785}"/>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9" name="TextBox 8">
            <a:extLst>
              <a:ext uri="{FF2B5EF4-FFF2-40B4-BE49-F238E27FC236}">
                <a16:creationId xmlns:a16="http://schemas.microsoft.com/office/drawing/2014/main" id="{8E375E2F-8496-BC34-6B0B-FD2BD37F1825}"/>
              </a:ext>
            </a:extLst>
          </p:cNvPr>
          <p:cNvSpPr txBox="1"/>
          <p:nvPr/>
        </p:nvSpPr>
        <p:spPr>
          <a:xfrm>
            <a:off x="1744240" y="8153519"/>
            <a:ext cx="26114479" cy="11172289"/>
          </a:xfrm>
          <a:prstGeom prst="rect">
            <a:avLst/>
          </a:prstGeom>
          <a:solidFill>
            <a:schemeClr val="tx1"/>
          </a:solidFill>
          <a:ln w="25400">
            <a:solidFill>
              <a:schemeClr val="accent5"/>
            </a:solidFill>
          </a:ln>
          <a:effectLst>
            <a:outerShdw blurRad="635000" dist="38100" dir="2700000" algn="tl" rotWithShape="0">
              <a:prstClr val="black">
                <a:alpha val="40000"/>
              </a:prstClr>
            </a:outerShdw>
          </a:effectLst>
        </p:spPr>
        <p:txBody>
          <a:bodyPr wrap="square">
            <a:spAutoFit/>
          </a:bodyPr>
          <a:lstStyle/>
          <a:p>
            <a:endParaRPr lang="en-US" sz="3600" b="0">
              <a:solidFill>
                <a:srgbClr val="3B3B3B"/>
              </a:solidFill>
              <a:effectLst/>
              <a:latin typeface="Roboto Mono" panose="00000009000000000000" pitchFamily="49" charset="0"/>
              <a:ea typeface="Roboto Mono" panose="00000009000000000000" pitchFamily="49" charset="0"/>
            </a:endParaRP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auto</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thrust</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make_counting_iterator</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10</a:t>
            </a:r>
            <a:r>
              <a:rPr lang="en-US" sz="3600" b="0">
                <a:solidFill>
                  <a:srgbClr val="3B3B3B"/>
                </a:solidFill>
                <a:effectLst/>
                <a:latin typeface="Roboto Mono" panose="00000009000000000000" pitchFamily="49" charset="0"/>
                <a:ea typeface="Roboto Mono" panose="00000009000000000000" pitchFamily="49" charset="0"/>
              </a:rPr>
              <a:t>);</a:t>
            </a:r>
          </a:p>
          <a:p>
            <a:r>
              <a:rPr lang="en-US" sz="3600" b="0">
                <a:solidFill>
                  <a:srgbClr val="3B3B3B"/>
                </a:solidFill>
                <a:effectLst/>
                <a:latin typeface="Roboto Mono" panose="00000009000000000000" pitchFamily="49" charset="0"/>
                <a:ea typeface="Roboto Mono" panose="00000009000000000000" pitchFamily="49" charset="0"/>
              </a:rPr>
              <a:t>  </a:t>
            </a: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001080"/>
                </a:solidFill>
                <a:effectLst/>
                <a:latin typeface="Roboto Mono" panose="00000009000000000000" pitchFamily="49" charset="0"/>
                <a:ea typeface="Roboto Mono" panose="00000009000000000000" pitchFamily="49" charset="0"/>
              </a:rPr>
              <a:t>cout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0</a:t>
            </a:r>
            <a:r>
              <a:rPr lang="en-US" sz="3600" b="0">
                <a:solidFill>
                  <a:srgbClr val="000000"/>
                </a:solidFill>
                <a:effectLst/>
                <a:latin typeface="Roboto Mono" panose="00000009000000000000" pitchFamily="49" charset="0"/>
                <a:ea typeface="Roboto Mono" panose="00000009000000000000" pitchFamily="49" charset="0"/>
              </a:rPr>
              <a:t>] </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endl</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08000"/>
                </a:solidFill>
                <a:effectLst/>
                <a:latin typeface="Roboto Mono" panose="00000009000000000000" pitchFamily="49" charset="0"/>
                <a:ea typeface="Roboto Mono" panose="00000009000000000000" pitchFamily="49" charset="0"/>
              </a:rPr>
              <a:t> // 10</a:t>
            </a:r>
            <a:endParaRPr lang="en-US" sz="3600" b="0">
              <a:solidFill>
                <a:srgbClr val="3B3B3B"/>
              </a:solidFill>
              <a:effectLst/>
              <a:latin typeface="Roboto Mono" panose="00000009000000000000" pitchFamily="49" charset="0"/>
              <a:ea typeface="Roboto Mono" panose="00000009000000000000" pitchFamily="49" charset="0"/>
            </a:endParaRP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001080"/>
                </a:solidFill>
                <a:effectLst/>
                <a:latin typeface="Roboto Mono" panose="00000009000000000000" pitchFamily="49" charset="0"/>
                <a:ea typeface="Roboto Mono" panose="00000009000000000000" pitchFamily="49" charset="0"/>
              </a:rPr>
              <a:t>cout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1</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endl</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08000"/>
                </a:solidFill>
                <a:effectLst/>
                <a:latin typeface="Roboto Mono" panose="00000009000000000000" pitchFamily="49" charset="0"/>
                <a:ea typeface="Roboto Mono" panose="00000009000000000000" pitchFamily="49" charset="0"/>
              </a:rPr>
              <a:t> // 11</a:t>
            </a:r>
            <a:endParaRPr lang="en-US" sz="3600" b="0">
              <a:solidFill>
                <a:srgbClr val="3B3B3B"/>
              </a:solidFill>
              <a:effectLst/>
              <a:latin typeface="Roboto Mono" panose="00000009000000000000" pitchFamily="49" charset="0"/>
              <a:ea typeface="Roboto Mono" panose="00000009000000000000" pitchFamily="49" charset="0"/>
            </a:endParaRP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001080"/>
                </a:solidFill>
                <a:effectLst/>
                <a:latin typeface="Roboto Mono" panose="00000009000000000000" pitchFamily="49" charset="0"/>
                <a:ea typeface="Roboto Mono" panose="00000009000000000000" pitchFamily="49" charset="0"/>
              </a:rPr>
              <a:t>cout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100</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endl</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08000"/>
                </a:solidFill>
                <a:effectLst/>
                <a:latin typeface="Roboto Mono" panose="00000009000000000000" pitchFamily="49" charset="0"/>
                <a:ea typeface="Roboto Mono" panose="00000009000000000000" pitchFamily="49" charset="0"/>
              </a:rPr>
              <a:t> // 110</a:t>
            </a:r>
            <a:endParaRPr lang="en-US" sz="3600" b="0">
              <a:solidFill>
                <a:srgbClr val="3B3B3B"/>
              </a:solidFill>
              <a:effectLst/>
              <a:latin typeface="Roboto Mono" panose="00000009000000000000" pitchFamily="49" charset="0"/>
              <a:ea typeface="Roboto Mono" panose="00000009000000000000" pitchFamily="49" charset="0"/>
            </a:endParaRP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auto</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c3</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98658"/>
                </a:solidFill>
                <a:effectLst/>
                <a:latin typeface="Roboto Mono" panose="00000009000000000000" pitchFamily="49" charset="0"/>
                <a:ea typeface="Roboto Mono" panose="00000009000000000000" pitchFamily="49" charset="0"/>
              </a:rPr>
              <a:t>3</a:t>
            </a:r>
            <a:r>
              <a:rPr lang="en-US" sz="3600" b="0">
                <a:solidFill>
                  <a:srgbClr val="3B3B3B"/>
                </a:solidFill>
                <a:effectLst/>
                <a:latin typeface="Roboto Mono" panose="00000009000000000000" pitchFamily="49" charset="0"/>
                <a:ea typeface="Roboto Mono" panose="00000009000000000000" pitchFamily="49" charset="0"/>
              </a:rPr>
              <a:t>;</a:t>
            </a: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001080"/>
                </a:solidFill>
                <a:effectLst/>
                <a:latin typeface="Roboto Mono" panose="00000009000000000000" pitchFamily="49" charset="0"/>
                <a:ea typeface="Roboto Mono" panose="00000009000000000000" pitchFamily="49" charset="0"/>
              </a:rPr>
              <a:t>cout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c3</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0</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endl</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08000"/>
                </a:solidFill>
                <a:effectLst/>
                <a:latin typeface="Roboto Mono" panose="00000009000000000000" pitchFamily="49" charset="0"/>
                <a:ea typeface="Roboto Mono" panose="00000009000000000000" pitchFamily="49" charset="0"/>
              </a:rPr>
              <a:t>  // 13</a:t>
            </a:r>
          </a:p>
          <a:p>
            <a:endParaRPr lang="en-US" sz="3600" b="0">
              <a:solidFill>
                <a:srgbClr val="3B3B3B"/>
              </a:solidFill>
              <a:effectLst/>
              <a:latin typeface="Roboto Mono" panose="00000009000000000000" pitchFamily="49" charset="0"/>
              <a:ea typeface="Roboto Mono" panose="00000009000000000000" pitchFamily="49" charset="0"/>
            </a:endParaRPr>
          </a:p>
          <a:p>
            <a:r>
              <a:rPr lang="en-US" sz="3600">
                <a:solidFill>
                  <a:srgbClr val="3B3B3B"/>
                </a:solidFill>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auto</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thrust</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make_transform_iterator</a:t>
            </a:r>
            <a:r>
              <a:rPr lang="en-US" sz="3600" b="0">
                <a:solidFill>
                  <a:srgbClr val="3B3B3B"/>
                </a:solidFill>
                <a:effectLst/>
                <a:latin typeface="Roboto Mono" panose="00000009000000000000" pitchFamily="49" charset="0"/>
                <a:ea typeface="Roboto Mono" panose="00000009000000000000" pitchFamily="49" charset="0"/>
              </a:rPr>
              <a:t>(</a:t>
            </a: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c</a:t>
            </a:r>
            <a:r>
              <a:rPr lang="en-US" sz="3600" b="0">
                <a:solidFill>
                  <a:srgbClr val="3B3B3B"/>
                </a:solidFill>
                <a:effectLst/>
                <a:latin typeface="Roboto Mono" panose="00000009000000000000" pitchFamily="49" charset="0"/>
                <a:ea typeface="Roboto Mono" panose="00000009000000000000" pitchFamily="49" charset="0"/>
              </a:rPr>
              <a:t>, [] </a:t>
            </a:r>
            <a:r>
              <a:rPr lang="en-US" sz="3600" b="0">
                <a:solidFill>
                  <a:srgbClr val="0000FF"/>
                </a:solidFill>
                <a:effectLst/>
                <a:latin typeface="Roboto Mono" panose="00000009000000000000" pitchFamily="49" charset="0"/>
                <a:ea typeface="Roboto Mono" panose="00000009000000000000" pitchFamily="49" charset="0"/>
              </a:rPr>
              <a:t>__host__</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FF"/>
                </a:solidFill>
                <a:effectLst/>
                <a:latin typeface="Roboto Mono" panose="00000009000000000000" pitchFamily="49" charset="0"/>
                <a:ea typeface="Roboto Mono" panose="00000009000000000000" pitchFamily="49" charset="0"/>
              </a:rPr>
              <a:t>__device__</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000FF"/>
                </a:solidFill>
                <a:effectLst/>
                <a:latin typeface="Roboto Mono" panose="00000009000000000000" pitchFamily="49" charset="0"/>
                <a:ea typeface="Roboto Mono" panose="00000009000000000000" pitchFamily="49" charset="0"/>
              </a:rPr>
              <a:t>int</a:t>
            </a:r>
            <a:r>
              <a:rPr lang="en-US" sz="3600" b="0">
                <a:solidFill>
                  <a:srgbClr val="3B3B3B"/>
                </a:solidFill>
                <a:effectLst/>
                <a:latin typeface="Roboto Mono" panose="00000009000000000000" pitchFamily="49" charset="0"/>
                <a:ea typeface="Roboto Mono" panose="00000009000000000000" pitchFamily="49" charset="0"/>
              </a:rPr>
              <a:t> </a:t>
            </a:r>
            <a:r>
              <a:rPr lang="en-US" sz="3600" b="0" err="1">
                <a:solidFill>
                  <a:srgbClr val="001080"/>
                </a:solidFill>
                <a:effectLst/>
                <a:latin typeface="Roboto Mono" panose="00000009000000000000" pitchFamily="49" charset="0"/>
                <a:ea typeface="Roboto Mono" panose="00000009000000000000" pitchFamily="49" charset="0"/>
              </a:rPr>
              <a:t>i</a:t>
            </a:r>
            <a:r>
              <a:rPr lang="en-US" sz="3600" b="0">
                <a:solidFill>
                  <a:srgbClr val="3B3B3B"/>
                </a:solidFill>
                <a:effectLst/>
                <a:latin typeface="Roboto Mono" panose="00000009000000000000" pitchFamily="49" charset="0"/>
                <a:ea typeface="Roboto Mono" panose="00000009000000000000" pitchFamily="49" charset="0"/>
              </a:rPr>
              <a:t>) { </a:t>
            </a:r>
          </a:p>
          <a:p>
            <a:r>
              <a:rPr lang="en-US" sz="3600">
                <a:solidFill>
                  <a:srgbClr val="3B3B3B"/>
                </a:solidFill>
                <a:latin typeface="Roboto Mono" panose="00000009000000000000" pitchFamily="49" charset="0"/>
                <a:ea typeface="Roboto Mono" panose="00000009000000000000" pitchFamily="49" charset="0"/>
              </a:rPr>
              <a:t>                  </a:t>
            </a:r>
            <a:r>
              <a:rPr lang="en-US" sz="3600" b="0">
                <a:solidFill>
                  <a:srgbClr val="AF00DB"/>
                </a:solidFill>
                <a:effectLst/>
                <a:latin typeface="Roboto Mono" panose="00000009000000000000" pitchFamily="49" charset="0"/>
                <a:ea typeface="Roboto Mono" panose="00000009000000000000" pitchFamily="49" charset="0"/>
              </a:rPr>
              <a:t>return</a:t>
            </a:r>
            <a:r>
              <a:rPr lang="en-US" sz="3600" b="0">
                <a:solidFill>
                  <a:srgbClr val="3B3B3B"/>
                </a:solidFill>
                <a:effectLst/>
                <a:latin typeface="Roboto Mono" panose="00000009000000000000" pitchFamily="49" charset="0"/>
                <a:ea typeface="Roboto Mono" panose="00000009000000000000" pitchFamily="49" charset="0"/>
              </a:rPr>
              <a:t> </a:t>
            </a:r>
            <a:r>
              <a:rPr lang="en-US" sz="3600" b="0" err="1">
                <a:solidFill>
                  <a:srgbClr val="001080"/>
                </a:solidFill>
                <a:effectLst/>
                <a:latin typeface="Roboto Mono" panose="00000009000000000000" pitchFamily="49" charset="0"/>
                <a:ea typeface="Roboto Mono" panose="00000009000000000000" pitchFamily="49" charset="0"/>
              </a:rPr>
              <a:t>i</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98658"/>
                </a:solidFill>
                <a:effectLst/>
                <a:latin typeface="Roboto Mono" panose="00000009000000000000" pitchFamily="49" charset="0"/>
                <a:ea typeface="Roboto Mono" panose="00000009000000000000" pitchFamily="49" charset="0"/>
              </a:rPr>
              <a:t>2</a:t>
            </a:r>
            <a:r>
              <a:rPr lang="en-US" sz="3600" b="0">
                <a:solidFill>
                  <a:srgbClr val="3B3B3B"/>
                </a:solidFill>
                <a:effectLst/>
                <a:latin typeface="Roboto Mono" panose="00000009000000000000" pitchFamily="49" charset="0"/>
                <a:ea typeface="Roboto Mono" panose="00000009000000000000" pitchFamily="49" charset="0"/>
              </a:rPr>
              <a:t>; </a:t>
            </a:r>
          </a:p>
          <a:p>
            <a:r>
              <a:rPr lang="en-US" sz="3600">
                <a:solidFill>
                  <a:srgbClr val="3B3B3B"/>
                </a:solidFill>
                <a:latin typeface="Roboto Mono" panose="00000009000000000000" pitchFamily="49" charset="0"/>
                <a:ea typeface="Roboto Mono" panose="00000009000000000000" pitchFamily="49" charset="0"/>
              </a:rPr>
              <a:t>                </a:t>
            </a:r>
            <a:r>
              <a:rPr lang="en-US" sz="3600" b="0">
                <a:solidFill>
                  <a:srgbClr val="3B3B3B"/>
                </a:solidFill>
                <a:effectLst/>
                <a:latin typeface="Roboto Mono" panose="00000009000000000000" pitchFamily="49" charset="0"/>
                <a:ea typeface="Roboto Mono" panose="00000009000000000000" pitchFamily="49" charset="0"/>
              </a:rPr>
              <a:t>});</a:t>
            </a:r>
          </a:p>
          <a:p>
            <a:r>
              <a:rPr lang="en-US" sz="3600" b="0">
                <a:solidFill>
                  <a:srgbClr val="3B3B3B"/>
                </a:solidFill>
                <a:effectLst/>
                <a:latin typeface="Roboto Mono" panose="00000009000000000000" pitchFamily="49" charset="0"/>
                <a:ea typeface="Roboto Mono" panose="00000009000000000000" pitchFamily="49" charset="0"/>
              </a:rPr>
              <a:t>  </a:t>
            </a: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001080"/>
                </a:solidFill>
                <a:effectLst/>
                <a:latin typeface="Roboto Mono" panose="00000009000000000000" pitchFamily="49" charset="0"/>
                <a:ea typeface="Roboto Mono" panose="00000009000000000000" pitchFamily="49" charset="0"/>
              </a:rPr>
              <a:t>cout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t</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0</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endl</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08000"/>
                </a:solidFill>
                <a:effectLst/>
                <a:latin typeface="Roboto Mono" panose="00000009000000000000" pitchFamily="49" charset="0"/>
                <a:ea typeface="Roboto Mono" panose="00000009000000000000" pitchFamily="49" charset="0"/>
              </a:rPr>
              <a:t>   // 20</a:t>
            </a:r>
            <a:endParaRPr lang="en-US" sz="3600" b="0">
              <a:solidFill>
                <a:srgbClr val="3B3B3B"/>
              </a:solidFill>
              <a:effectLst/>
              <a:latin typeface="Roboto Mono" panose="00000009000000000000" pitchFamily="49" charset="0"/>
              <a:ea typeface="Roboto Mono" panose="00000009000000000000" pitchFamily="49" charset="0"/>
            </a:endParaRP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001080"/>
                </a:solidFill>
                <a:effectLst/>
                <a:latin typeface="Roboto Mono" panose="00000009000000000000" pitchFamily="49" charset="0"/>
                <a:ea typeface="Roboto Mono" panose="00000009000000000000" pitchFamily="49" charset="0"/>
              </a:rPr>
              <a:t>cout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t</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1</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endl</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08000"/>
                </a:solidFill>
                <a:effectLst/>
                <a:latin typeface="Roboto Mono" panose="00000009000000000000" pitchFamily="49" charset="0"/>
                <a:ea typeface="Roboto Mono" panose="00000009000000000000" pitchFamily="49" charset="0"/>
              </a:rPr>
              <a:t>   // 22</a:t>
            </a:r>
            <a:endParaRPr lang="en-US" sz="3600" b="0">
              <a:solidFill>
                <a:srgbClr val="3B3B3B"/>
              </a:solidFill>
              <a:effectLst/>
              <a:latin typeface="Roboto Mono" panose="00000009000000000000" pitchFamily="49" charset="0"/>
              <a:ea typeface="Roboto Mono" panose="00000009000000000000" pitchFamily="49" charset="0"/>
            </a:endParaRP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001080"/>
                </a:solidFill>
                <a:effectLst/>
                <a:latin typeface="Roboto Mono" panose="00000009000000000000" pitchFamily="49" charset="0"/>
                <a:ea typeface="Roboto Mono" panose="00000009000000000000" pitchFamily="49" charset="0"/>
              </a:rPr>
              <a:t>cout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t</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100</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endl</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08000"/>
                </a:solidFill>
                <a:effectLst/>
                <a:latin typeface="Roboto Mono" panose="00000009000000000000" pitchFamily="49" charset="0"/>
                <a:ea typeface="Roboto Mono" panose="00000009000000000000" pitchFamily="49" charset="0"/>
              </a:rPr>
              <a:t> // 220</a:t>
            </a:r>
            <a:endParaRPr lang="en-US" sz="3600" b="0">
              <a:solidFill>
                <a:srgbClr val="3B3B3B"/>
              </a:solidFill>
              <a:effectLst/>
              <a:latin typeface="Roboto Mono" panose="00000009000000000000" pitchFamily="49" charset="0"/>
              <a:ea typeface="Roboto Mono" panose="00000009000000000000" pitchFamily="49" charset="0"/>
            </a:endParaRP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auto</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t3</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98658"/>
                </a:solidFill>
                <a:effectLst/>
                <a:latin typeface="Roboto Mono" panose="00000009000000000000" pitchFamily="49" charset="0"/>
                <a:ea typeface="Roboto Mono" panose="00000009000000000000" pitchFamily="49" charset="0"/>
              </a:rPr>
              <a:t>3</a:t>
            </a:r>
            <a:r>
              <a:rPr lang="en-US" sz="3600" b="0">
                <a:solidFill>
                  <a:srgbClr val="3B3B3B"/>
                </a:solidFill>
                <a:effectLst/>
                <a:latin typeface="Roboto Mono" panose="00000009000000000000" pitchFamily="49" charset="0"/>
                <a:ea typeface="Roboto Mono" panose="00000009000000000000" pitchFamily="49" charset="0"/>
              </a:rPr>
              <a:t>;</a:t>
            </a:r>
          </a:p>
          <a:p>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001080"/>
                </a:solidFill>
                <a:effectLst/>
                <a:latin typeface="Roboto Mono" panose="00000009000000000000" pitchFamily="49" charset="0"/>
                <a:ea typeface="Roboto Mono" panose="00000009000000000000" pitchFamily="49" charset="0"/>
              </a:rPr>
              <a:t>cout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1080"/>
                </a:solidFill>
                <a:effectLst/>
                <a:latin typeface="Roboto Mono" panose="00000009000000000000" pitchFamily="49" charset="0"/>
                <a:ea typeface="Roboto Mono" panose="00000009000000000000" pitchFamily="49" charset="0"/>
              </a:rPr>
              <a:t>t3</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098658"/>
                </a:solidFill>
                <a:effectLst/>
                <a:latin typeface="Roboto Mono" panose="00000009000000000000" pitchFamily="49" charset="0"/>
                <a:ea typeface="Roboto Mono" panose="00000009000000000000" pitchFamily="49" charset="0"/>
              </a:rPr>
              <a:t>0</a:t>
            </a:r>
            <a:r>
              <a:rPr lang="en-US" sz="3600" b="0">
                <a:solidFill>
                  <a:srgbClr val="000000"/>
                </a:solidFill>
                <a:effectLst/>
                <a:latin typeface="Roboto Mono" panose="00000009000000000000" pitchFamily="49" charset="0"/>
                <a:ea typeface="Roboto Mono" panose="00000009000000000000" pitchFamily="49" charset="0"/>
              </a:rPr>
              <a: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000000"/>
                </a:solidFill>
                <a:effectLst/>
                <a:latin typeface="Roboto Mono" panose="00000009000000000000" pitchFamily="49" charset="0"/>
                <a:ea typeface="Roboto Mono" panose="00000009000000000000" pitchFamily="49" charset="0"/>
              </a:rPr>
              <a:t>&lt;&lt;</a:t>
            </a:r>
            <a:r>
              <a:rPr lang="en-US" sz="3600" b="0">
                <a:solidFill>
                  <a:srgbClr val="3B3B3B"/>
                </a:solidFill>
                <a:effectLst/>
                <a:latin typeface="Roboto Mono" panose="00000009000000000000" pitchFamily="49" charset="0"/>
                <a:ea typeface="Roboto Mono" panose="00000009000000000000" pitchFamily="49" charset="0"/>
              </a:rPr>
              <a:t> </a:t>
            </a:r>
            <a:r>
              <a:rPr lang="en-US" sz="3600" b="0">
                <a:solidFill>
                  <a:srgbClr val="267F99"/>
                </a:solidFill>
                <a:effectLst/>
                <a:latin typeface="Roboto Mono" panose="00000009000000000000" pitchFamily="49" charset="0"/>
                <a:ea typeface="Roboto Mono" panose="00000009000000000000" pitchFamily="49" charset="0"/>
              </a:rPr>
              <a:t>std</a:t>
            </a:r>
            <a:r>
              <a:rPr lang="en-US" sz="3600" b="0">
                <a:solidFill>
                  <a:srgbClr val="3B3B3B"/>
                </a:solidFill>
                <a:effectLst/>
                <a:latin typeface="Roboto Mono" panose="00000009000000000000" pitchFamily="49" charset="0"/>
                <a:ea typeface="Roboto Mono" panose="00000009000000000000" pitchFamily="49" charset="0"/>
              </a:rPr>
              <a:t>::</a:t>
            </a:r>
            <a:r>
              <a:rPr lang="en-US" sz="3600" b="0" err="1">
                <a:solidFill>
                  <a:srgbClr val="795E26"/>
                </a:solidFill>
                <a:effectLst/>
                <a:latin typeface="Roboto Mono" panose="00000009000000000000" pitchFamily="49" charset="0"/>
                <a:ea typeface="Roboto Mono" panose="00000009000000000000" pitchFamily="49" charset="0"/>
              </a:rPr>
              <a:t>endl</a:t>
            </a:r>
            <a:r>
              <a:rPr lang="en-US" sz="3600" b="0">
                <a:solidFill>
                  <a:srgbClr val="3B3B3B"/>
                </a:solidFill>
                <a:effectLst/>
                <a:latin typeface="Roboto Mono" panose="00000009000000000000" pitchFamily="49" charset="0"/>
                <a:ea typeface="Roboto Mono" panose="00000009000000000000" pitchFamily="49" charset="0"/>
              </a:rPr>
              <a:t>;</a:t>
            </a:r>
            <a:r>
              <a:rPr lang="en-US" sz="3600" b="0">
                <a:solidFill>
                  <a:srgbClr val="008000"/>
                </a:solidFill>
                <a:effectLst/>
                <a:latin typeface="Roboto Mono" panose="00000009000000000000" pitchFamily="49" charset="0"/>
                <a:ea typeface="Roboto Mono" panose="00000009000000000000" pitchFamily="49" charset="0"/>
              </a:rPr>
              <a:t>  // 2</a:t>
            </a:r>
            <a:r>
              <a:rPr lang="en-US" sz="3600">
                <a:solidFill>
                  <a:srgbClr val="008000"/>
                </a:solidFill>
                <a:latin typeface="Roboto Mono" panose="00000009000000000000" pitchFamily="49" charset="0"/>
                <a:ea typeface="Roboto Mono" panose="00000009000000000000" pitchFamily="49" charset="0"/>
              </a:rPr>
              <a:t>6</a:t>
            </a:r>
            <a:endParaRPr lang="en-US" sz="3600" b="0">
              <a:solidFill>
                <a:srgbClr val="3B3B3B"/>
              </a:solidFill>
              <a:effectLst/>
              <a:latin typeface="Roboto Mono" panose="00000009000000000000" pitchFamily="49" charset="0"/>
              <a:ea typeface="Roboto Mono" panose="00000009000000000000" pitchFamily="49" charset="0"/>
            </a:endParaRPr>
          </a:p>
          <a:p>
            <a:endParaRPr lang="en-US" sz="3600" b="0">
              <a:solidFill>
                <a:srgbClr val="3B3B3B"/>
              </a:solidFill>
              <a:effectLst/>
              <a:latin typeface="Roboto Mono" panose="00000009000000000000" pitchFamily="49" charset="0"/>
              <a:ea typeface="Roboto Mono" panose="00000009000000000000" pitchFamily="49" charset="0"/>
            </a:endParaRPr>
          </a:p>
        </p:txBody>
      </p:sp>
      <p:sp>
        <p:nvSpPr>
          <p:cNvPr id="8" name="Rectangle 7">
            <a:extLst>
              <a:ext uri="{FF2B5EF4-FFF2-40B4-BE49-F238E27FC236}">
                <a16:creationId xmlns:a16="http://schemas.microsoft.com/office/drawing/2014/main" id="{FC2B818D-CD76-A277-CFEE-A8BA564ACF33}"/>
              </a:ext>
            </a:extLst>
          </p:cNvPr>
          <p:cNvSpPr/>
          <p:nvPr/>
        </p:nvSpPr>
        <p:spPr>
          <a:xfrm>
            <a:off x="16288289" y="9941560"/>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8000" b="1">
                <a:solidFill>
                  <a:schemeClr val="tx2"/>
                </a:solidFill>
                <a:latin typeface="Trebuchet MS" panose="020B0603020202020204" pitchFamily="34" charset="0"/>
              </a:rPr>
              <a:t>10</a:t>
            </a:r>
          </a:p>
        </p:txBody>
      </p:sp>
      <p:sp>
        <p:nvSpPr>
          <p:cNvPr id="10" name="Rectangle 9">
            <a:extLst>
              <a:ext uri="{FF2B5EF4-FFF2-40B4-BE49-F238E27FC236}">
                <a16:creationId xmlns:a16="http://schemas.microsoft.com/office/drawing/2014/main" id="{4A1EE114-B42F-4329-8402-D6C914C40AD6}"/>
              </a:ext>
            </a:extLst>
          </p:cNvPr>
          <p:cNvSpPr/>
          <p:nvPr/>
        </p:nvSpPr>
        <p:spPr>
          <a:xfrm>
            <a:off x="19174364" y="9931561"/>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8000" b="1">
                <a:solidFill>
                  <a:schemeClr val="accent5"/>
                </a:solidFill>
                <a:latin typeface="Trebuchet MS" panose="020B0603020202020204" pitchFamily="34" charset="0"/>
              </a:rPr>
              <a:t>11</a:t>
            </a:r>
          </a:p>
        </p:txBody>
      </p:sp>
      <p:sp>
        <p:nvSpPr>
          <p:cNvPr id="11" name="Rectangle 10">
            <a:extLst>
              <a:ext uri="{FF2B5EF4-FFF2-40B4-BE49-F238E27FC236}">
                <a16:creationId xmlns:a16="http://schemas.microsoft.com/office/drawing/2014/main" id="{91C47B90-E355-781A-7FE5-7455E69167AB}"/>
              </a:ext>
            </a:extLst>
          </p:cNvPr>
          <p:cNvSpPr/>
          <p:nvPr/>
        </p:nvSpPr>
        <p:spPr>
          <a:xfrm>
            <a:off x="22060439" y="9941560"/>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8000" b="1">
                <a:solidFill>
                  <a:schemeClr val="accent5"/>
                </a:solidFill>
                <a:latin typeface="Trebuchet MS" panose="020B0603020202020204" pitchFamily="34" charset="0"/>
              </a:rPr>
              <a:t>12</a:t>
            </a:r>
          </a:p>
        </p:txBody>
      </p:sp>
      <p:sp>
        <p:nvSpPr>
          <p:cNvPr id="12" name="Rectangle 11">
            <a:extLst>
              <a:ext uri="{FF2B5EF4-FFF2-40B4-BE49-F238E27FC236}">
                <a16:creationId xmlns:a16="http://schemas.microsoft.com/office/drawing/2014/main" id="{046E428B-4FD6-9CB6-11E4-FE16D93FD4BA}"/>
              </a:ext>
            </a:extLst>
          </p:cNvPr>
          <p:cNvSpPr/>
          <p:nvPr/>
        </p:nvSpPr>
        <p:spPr>
          <a:xfrm>
            <a:off x="24946514" y="9931561"/>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8000" b="1">
                <a:solidFill>
                  <a:schemeClr val="accent5"/>
                </a:solidFill>
                <a:latin typeface="Trebuchet MS" panose="020B0603020202020204" pitchFamily="34" charset="0"/>
              </a:rPr>
              <a:t>13</a:t>
            </a:r>
          </a:p>
        </p:txBody>
      </p:sp>
      <p:sp>
        <p:nvSpPr>
          <p:cNvPr id="13" name="Double Bracket 12">
            <a:extLst>
              <a:ext uri="{FF2B5EF4-FFF2-40B4-BE49-F238E27FC236}">
                <a16:creationId xmlns:a16="http://schemas.microsoft.com/office/drawing/2014/main" id="{9F3A9BB4-2D91-86E1-61A8-A79C92DD049E}"/>
              </a:ext>
            </a:extLst>
          </p:cNvPr>
          <p:cNvSpPr/>
          <p:nvPr/>
        </p:nvSpPr>
        <p:spPr>
          <a:xfrm>
            <a:off x="16288289" y="9941560"/>
            <a:ext cx="1851660" cy="1851660"/>
          </a:xfrm>
          <a:prstGeom prst="bracketPair">
            <a:avLst/>
          </a:prstGeom>
          <a:ln w="762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14" name="Straight Arrow Connector 13">
            <a:extLst>
              <a:ext uri="{FF2B5EF4-FFF2-40B4-BE49-F238E27FC236}">
                <a16:creationId xmlns:a16="http://schemas.microsoft.com/office/drawing/2014/main" id="{694722F7-EC21-27B2-0911-BDA88DC54D39}"/>
              </a:ext>
            </a:extLst>
          </p:cNvPr>
          <p:cNvCxnSpPr>
            <a:cxnSpLocks/>
            <a:stCxn id="8" idx="2"/>
            <a:endCxn id="15" idx="0"/>
          </p:cNvCxnSpPr>
          <p:nvPr/>
        </p:nvCxnSpPr>
        <p:spPr>
          <a:xfrm>
            <a:off x="17214119" y="11793220"/>
            <a:ext cx="1" cy="1005414"/>
          </a:xfrm>
          <a:prstGeom prst="straightConnector1">
            <a:avLst/>
          </a:prstGeom>
          <a:ln w="762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86CD7BA-AFEB-8859-AE78-215CE48B33C4}"/>
              </a:ext>
            </a:extLst>
          </p:cNvPr>
          <p:cNvSpPr/>
          <p:nvPr/>
        </p:nvSpPr>
        <p:spPr>
          <a:xfrm>
            <a:off x="15765544" y="12798634"/>
            <a:ext cx="2897151"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8000" b="1">
                <a:solidFill>
                  <a:schemeClr val="tx2"/>
                </a:solidFill>
                <a:latin typeface="Trebuchet MS" panose="020B0603020202020204" pitchFamily="34" charset="0"/>
              </a:rPr>
              <a:t>10  </a:t>
            </a:r>
            <a:r>
              <a:rPr lang="en-US" sz="8000" b="1">
                <a:solidFill>
                  <a:schemeClr val="accent1"/>
                </a:solidFill>
                <a:latin typeface="Trebuchet MS" panose="020B0603020202020204" pitchFamily="34" charset="0"/>
              </a:rPr>
              <a:t>2</a:t>
            </a:r>
          </a:p>
        </p:txBody>
      </p:sp>
      <p:sp>
        <p:nvSpPr>
          <p:cNvPr id="16" name="Double Bracket 15">
            <a:extLst>
              <a:ext uri="{FF2B5EF4-FFF2-40B4-BE49-F238E27FC236}">
                <a16:creationId xmlns:a16="http://schemas.microsoft.com/office/drawing/2014/main" id="{B4573A0B-CF31-E61F-0CB7-DA6031D25DC5}"/>
              </a:ext>
            </a:extLst>
          </p:cNvPr>
          <p:cNvSpPr/>
          <p:nvPr/>
        </p:nvSpPr>
        <p:spPr>
          <a:xfrm>
            <a:off x="15765543" y="12798634"/>
            <a:ext cx="3061635" cy="1851660"/>
          </a:xfrm>
          <a:prstGeom prst="bracketPair">
            <a:avLst/>
          </a:pr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7" name="TextBox 16">
            <a:extLst>
              <a:ext uri="{FF2B5EF4-FFF2-40B4-BE49-F238E27FC236}">
                <a16:creationId xmlns:a16="http://schemas.microsoft.com/office/drawing/2014/main" id="{3D85ACDD-8B97-02F0-13E8-56E11717CBC9}"/>
              </a:ext>
            </a:extLst>
          </p:cNvPr>
          <p:cNvSpPr txBox="1"/>
          <p:nvPr/>
        </p:nvSpPr>
        <p:spPr>
          <a:xfrm>
            <a:off x="15994142" y="13281107"/>
            <a:ext cx="3061635" cy="830997"/>
          </a:xfrm>
          <a:prstGeom prst="rect">
            <a:avLst/>
          </a:prstGeom>
          <a:noFill/>
        </p:spPr>
        <p:txBody>
          <a:bodyPr wrap="square" rtlCol="0" anchor="ctr">
            <a:spAutoFit/>
          </a:bodyPr>
          <a:lstStyle/>
          <a:p>
            <a:pPr algn="ctr"/>
            <a:r>
              <a:rPr lang="en-US" sz="4800">
                <a:solidFill>
                  <a:schemeClr val="bg1"/>
                </a:solidFill>
                <a:latin typeface="NVIDIA Sans" panose="020B0503020203020204" pitchFamily="34" charset="0"/>
                <a:cs typeface="NVIDIA Sans" panose="020B0503020203020204" pitchFamily="34" charset="0"/>
              </a:rPr>
              <a:t>•</a:t>
            </a:r>
          </a:p>
        </p:txBody>
      </p:sp>
      <p:sp>
        <p:nvSpPr>
          <p:cNvPr id="18" name="Rectangle 17">
            <a:extLst>
              <a:ext uri="{FF2B5EF4-FFF2-40B4-BE49-F238E27FC236}">
                <a16:creationId xmlns:a16="http://schemas.microsoft.com/office/drawing/2014/main" id="{4408E81F-FE85-11C9-3E5F-32B01F89C53A}"/>
              </a:ext>
            </a:extLst>
          </p:cNvPr>
          <p:cNvSpPr/>
          <p:nvPr/>
        </p:nvSpPr>
        <p:spPr>
          <a:xfrm>
            <a:off x="16288289" y="15665707"/>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8000" b="1">
                <a:solidFill>
                  <a:schemeClr val="tx2"/>
                </a:solidFill>
                <a:latin typeface="Trebuchet MS" panose="020B0603020202020204" pitchFamily="34" charset="0"/>
              </a:rPr>
              <a:t>20</a:t>
            </a:r>
          </a:p>
        </p:txBody>
      </p:sp>
      <p:sp>
        <p:nvSpPr>
          <p:cNvPr id="19" name="Rectangle 18">
            <a:extLst>
              <a:ext uri="{FF2B5EF4-FFF2-40B4-BE49-F238E27FC236}">
                <a16:creationId xmlns:a16="http://schemas.microsoft.com/office/drawing/2014/main" id="{8734FBE7-47FC-6BDE-B11C-B4A8CBE40C42}"/>
              </a:ext>
            </a:extLst>
          </p:cNvPr>
          <p:cNvSpPr/>
          <p:nvPr/>
        </p:nvSpPr>
        <p:spPr>
          <a:xfrm>
            <a:off x="19174364" y="15655708"/>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8000" b="1">
                <a:solidFill>
                  <a:schemeClr val="accent5"/>
                </a:solidFill>
                <a:latin typeface="Trebuchet MS" panose="020B0603020202020204" pitchFamily="34" charset="0"/>
              </a:rPr>
              <a:t>22</a:t>
            </a:r>
          </a:p>
        </p:txBody>
      </p:sp>
      <p:sp>
        <p:nvSpPr>
          <p:cNvPr id="20" name="Rectangle 19">
            <a:extLst>
              <a:ext uri="{FF2B5EF4-FFF2-40B4-BE49-F238E27FC236}">
                <a16:creationId xmlns:a16="http://schemas.microsoft.com/office/drawing/2014/main" id="{E5F9FD4B-9D81-9B8E-5A64-A1C28FF32B88}"/>
              </a:ext>
            </a:extLst>
          </p:cNvPr>
          <p:cNvSpPr/>
          <p:nvPr/>
        </p:nvSpPr>
        <p:spPr>
          <a:xfrm>
            <a:off x="22060439" y="15665707"/>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8000" b="1">
                <a:solidFill>
                  <a:schemeClr val="accent5"/>
                </a:solidFill>
                <a:latin typeface="Trebuchet MS" panose="020B0603020202020204" pitchFamily="34" charset="0"/>
              </a:rPr>
              <a:t>24</a:t>
            </a:r>
          </a:p>
        </p:txBody>
      </p:sp>
      <p:sp>
        <p:nvSpPr>
          <p:cNvPr id="21" name="Rectangle 20">
            <a:extLst>
              <a:ext uri="{FF2B5EF4-FFF2-40B4-BE49-F238E27FC236}">
                <a16:creationId xmlns:a16="http://schemas.microsoft.com/office/drawing/2014/main" id="{E9AC2516-292B-64E4-0EAD-14F8D9933E41}"/>
              </a:ext>
            </a:extLst>
          </p:cNvPr>
          <p:cNvSpPr/>
          <p:nvPr/>
        </p:nvSpPr>
        <p:spPr>
          <a:xfrm>
            <a:off x="24946514" y="15655708"/>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8000" b="1">
                <a:solidFill>
                  <a:schemeClr val="accent5"/>
                </a:solidFill>
                <a:latin typeface="Trebuchet MS" panose="020B0603020202020204" pitchFamily="34" charset="0"/>
              </a:rPr>
              <a:t>26</a:t>
            </a:r>
          </a:p>
        </p:txBody>
      </p:sp>
      <p:sp>
        <p:nvSpPr>
          <p:cNvPr id="22" name="Double Bracket 21">
            <a:extLst>
              <a:ext uri="{FF2B5EF4-FFF2-40B4-BE49-F238E27FC236}">
                <a16:creationId xmlns:a16="http://schemas.microsoft.com/office/drawing/2014/main" id="{5D0557B9-CF9E-B058-E2F8-16F566294A23}"/>
              </a:ext>
            </a:extLst>
          </p:cNvPr>
          <p:cNvSpPr/>
          <p:nvPr/>
        </p:nvSpPr>
        <p:spPr>
          <a:xfrm>
            <a:off x="16288289" y="15665707"/>
            <a:ext cx="1851660" cy="1851660"/>
          </a:xfrm>
          <a:prstGeom prst="bracketPair">
            <a:avLst/>
          </a:prstGeom>
          <a:ln w="762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23" name="Straight Arrow Connector 22">
            <a:extLst>
              <a:ext uri="{FF2B5EF4-FFF2-40B4-BE49-F238E27FC236}">
                <a16:creationId xmlns:a16="http://schemas.microsoft.com/office/drawing/2014/main" id="{3EF10FB9-B157-F357-D65F-123E178C9675}"/>
              </a:ext>
            </a:extLst>
          </p:cNvPr>
          <p:cNvCxnSpPr>
            <a:cxnSpLocks/>
            <a:stCxn id="15" idx="2"/>
            <a:endCxn id="18" idx="0"/>
          </p:cNvCxnSpPr>
          <p:nvPr/>
        </p:nvCxnSpPr>
        <p:spPr>
          <a:xfrm flipH="1">
            <a:off x="17214119" y="14650294"/>
            <a:ext cx="1" cy="1015413"/>
          </a:xfrm>
          <a:prstGeom prst="straightConnector1">
            <a:avLst/>
          </a:prstGeom>
          <a:ln w="762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9E45942-CFAE-5852-2149-DBD7C4865CB9}"/>
              </a:ext>
            </a:extLst>
          </p:cNvPr>
          <p:cNvSpPr txBox="1"/>
          <p:nvPr/>
        </p:nvSpPr>
        <p:spPr>
          <a:xfrm>
            <a:off x="19174364" y="8594041"/>
            <a:ext cx="1851660" cy="830997"/>
          </a:xfrm>
          <a:prstGeom prst="rect">
            <a:avLst/>
          </a:prstGeom>
          <a:noFill/>
        </p:spPr>
        <p:txBody>
          <a:bodyPr wrap="square">
            <a:spAutoFit/>
          </a:bodyPr>
          <a:lstStyle/>
          <a:p>
            <a:pPr algn="ctr"/>
            <a:r>
              <a:rPr lang="en-US" sz="4800" b="1">
                <a:solidFill>
                  <a:schemeClr val="tx2"/>
                </a:solidFill>
                <a:effectLst/>
                <a:latin typeface="Roboto Mono" panose="00000009000000000000" pitchFamily="49" charset="0"/>
                <a:ea typeface="Roboto Mono" panose="00000009000000000000" pitchFamily="49" charset="0"/>
              </a:rPr>
              <a:t>c</a:t>
            </a:r>
            <a:r>
              <a:rPr lang="en-US" sz="4800" b="0">
                <a:solidFill>
                  <a:srgbClr val="000000"/>
                </a:solidFill>
                <a:effectLst/>
                <a:latin typeface="Roboto Mono" panose="00000009000000000000" pitchFamily="49" charset="0"/>
                <a:ea typeface="Roboto Mono" panose="00000009000000000000" pitchFamily="49" charset="0"/>
              </a:rPr>
              <a:t>[</a:t>
            </a:r>
            <a:r>
              <a:rPr lang="en-US" sz="4800" b="0">
                <a:solidFill>
                  <a:srgbClr val="098658"/>
                </a:solidFill>
                <a:effectLst/>
                <a:latin typeface="Roboto Mono" panose="00000009000000000000" pitchFamily="49" charset="0"/>
                <a:ea typeface="Roboto Mono" panose="00000009000000000000" pitchFamily="49" charset="0"/>
              </a:rPr>
              <a:t>1</a:t>
            </a:r>
            <a:r>
              <a:rPr lang="en-US" sz="4800" b="0">
                <a:solidFill>
                  <a:srgbClr val="000000"/>
                </a:solidFill>
                <a:effectLst/>
                <a:latin typeface="Roboto Mono" panose="00000009000000000000" pitchFamily="49" charset="0"/>
                <a:ea typeface="Roboto Mono" panose="00000009000000000000" pitchFamily="49" charset="0"/>
              </a:rPr>
              <a:t>]</a:t>
            </a:r>
            <a:endParaRPr lang="en-US" sz="4800" b="0">
              <a:solidFill>
                <a:srgbClr val="3B3B3B"/>
              </a:solidFill>
              <a:effectLst/>
              <a:latin typeface="Roboto Mono" panose="00000009000000000000" pitchFamily="49" charset="0"/>
              <a:ea typeface="Roboto Mono" panose="00000009000000000000" pitchFamily="49" charset="0"/>
            </a:endParaRPr>
          </a:p>
        </p:txBody>
      </p:sp>
      <p:sp>
        <p:nvSpPr>
          <p:cNvPr id="25" name="TextBox 24">
            <a:extLst>
              <a:ext uri="{FF2B5EF4-FFF2-40B4-BE49-F238E27FC236}">
                <a16:creationId xmlns:a16="http://schemas.microsoft.com/office/drawing/2014/main" id="{2116D9C7-24B6-D3D0-6996-856D964864B3}"/>
              </a:ext>
            </a:extLst>
          </p:cNvPr>
          <p:cNvSpPr txBox="1"/>
          <p:nvPr/>
        </p:nvSpPr>
        <p:spPr>
          <a:xfrm>
            <a:off x="16288289" y="8594041"/>
            <a:ext cx="1851660" cy="830997"/>
          </a:xfrm>
          <a:prstGeom prst="rect">
            <a:avLst/>
          </a:prstGeom>
          <a:noFill/>
        </p:spPr>
        <p:txBody>
          <a:bodyPr wrap="square">
            <a:spAutoFit/>
          </a:bodyPr>
          <a:lstStyle/>
          <a:p>
            <a:pPr algn="ctr"/>
            <a:r>
              <a:rPr lang="en-US" sz="4800" b="1">
                <a:solidFill>
                  <a:schemeClr val="tx2"/>
                </a:solidFill>
                <a:effectLst/>
                <a:latin typeface="Roboto Mono" panose="00000009000000000000" pitchFamily="49" charset="0"/>
                <a:ea typeface="Roboto Mono" panose="00000009000000000000" pitchFamily="49" charset="0"/>
              </a:rPr>
              <a:t>c</a:t>
            </a:r>
            <a:r>
              <a:rPr lang="en-US" sz="4800" b="0">
                <a:solidFill>
                  <a:srgbClr val="000000"/>
                </a:solidFill>
                <a:effectLst/>
                <a:latin typeface="Roboto Mono" panose="00000009000000000000" pitchFamily="49" charset="0"/>
                <a:ea typeface="Roboto Mono" panose="00000009000000000000" pitchFamily="49" charset="0"/>
              </a:rPr>
              <a:t>[</a:t>
            </a:r>
            <a:r>
              <a:rPr lang="en-US" sz="4800" b="0">
                <a:solidFill>
                  <a:srgbClr val="098658"/>
                </a:solidFill>
                <a:effectLst/>
                <a:latin typeface="Roboto Mono" panose="00000009000000000000" pitchFamily="49" charset="0"/>
                <a:ea typeface="Roboto Mono" panose="00000009000000000000" pitchFamily="49" charset="0"/>
              </a:rPr>
              <a:t>0</a:t>
            </a:r>
            <a:r>
              <a:rPr lang="en-US" sz="4800" b="0">
                <a:solidFill>
                  <a:srgbClr val="000000"/>
                </a:solidFill>
                <a:effectLst/>
                <a:latin typeface="Roboto Mono" panose="00000009000000000000" pitchFamily="49" charset="0"/>
                <a:ea typeface="Roboto Mono" panose="00000009000000000000" pitchFamily="49" charset="0"/>
              </a:rPr>
              <a:t>]</a:t>
            </a:r>
            <a:endParaRPr lang="en-US" sz="4800" b="0">
              <a:solidFill>
                <a:srgbClr val="3B3B3B"/>
              </a:solidFill>
              <a:effectLst/>
              <a:latin typeface="Roboto Mono" panose="00000009000000000000" pitchFamily="49" charset="0"/>
              <a:ea typeface="Roboto Mono" panose="00000009000000000000" pitchFamily="49" charset="0"/>
            </a:endParaRPr>
          </a:p>
        </p:txBody>
      </p:sp>
      <p:sp>
        <p:nvSpPr>
          <p:cNvPr id="26" name="TextBox 25">
            <a:extLst>
              <a:ext uri="{FF2B5EF4-FFF2-40B4-BE49-F238E27FC236}">
                <a16:creationId xmlns:a16="http://schemas.microsoft.com/office/drawing/2014/main" id="{7792FAB7-6A37-0783-A65A-688E7C0B26CD}"/>
              </a:ext>
            </a:extLst>
          </p:cNvPr>
          <p:cNvSpPr txBox="1"/>
          <p:nvPr/>
        </p:nvSpPr>
        <p:spPr>
          <a:xfrm>
            <a:off x="22060439" y="8594041"/>
            <a:ext cx="1851660" cy="830997"/>
          </a:xfrm>
          <a:prstGeom prst="rect">
            <a:avLst/>
          </a:prstGeom>
          <a:noFill/>
        </p:spPr>
        <p:txBody>
          <a:bodyPr wrap="square">
            <a:spAutoFit/>
          </a:bodyPr>
          <a:lstStyle/>
          <a:p>
            <a:pPr algn="ctr"/>
            <a:r>
              <a:rPr lang="en-US" sz="4800" b="1">
                <a:solidFill>
                  <a:schemeClr val="tx2"/>
                </a:solidFill>
                <a:effectLst/>
                <a:latin typeface="Roboto Mono" panose="00000009000000000000" pitchFamily="49" charset="0"/>
                <a:ea typeface="Roboto Mono" panose="00000009000000000000" pitchFamily="49" charset="0"/>
              </a:rPr>
              <a:t>c</a:t>
            </a:r>
            <a:r>
              <a:rPr lang="en-US" sz="4800" b="0">
                <a:solidFill>
                  <a:srgbClr val="000000"/>
                </a:solidFill>
                <a:effectLst/>
                <a:latin typeface="Roboto Mono" panose="00000009000000000000" pitchFamily="49" charset="0"/>
                <a:ea typeface="Roboto Mono" panose="00000009000000000000" pitchFamily="49" charset="0"/>
              </a:rPr>
              <a:t>[</a:t>
            </a:r>
            <a:r>
              <a:rPr lang="en-US" sz="4800" b="0">
                <a:solidFill>
                  <a:srgbClr val="098658"/>
                </a:solidFill>
                <a:effectLst/>
                <a:latin typeface="Roboto Mono" panose="00000009000000000000" pitchFamily="49" charset="0"/>
                <a:ea typeface="Roboto Mono" panose="00000009000000000000" pitchFamily="49" charset="0"/>
              </a:rPr>
              <a:t>2</a:t>
            </a:r>
            <a:r>
              <a:rPr lang="en-US" sz="4800" b="0">
                <a:solidFill>
                  <a:srgbClr val="000000"/>
                </a:solidFill>
                <a:effectLst/>
                <a:latin typeface="Roboto Mono" panose="00000009000000000000" pitchFamily="49" charset="0"/>
                <a:ea typeface="Roboto Mono" panose="00000009000000000000" pitchFamily="49" charset="0"/>
              </a:rPr>
              <a:t>]</a:t>
            </a:r>
            <a:endParaRPr lang="en-US" sz="4800" b="0">
              <a:solidFill>
                <a:srgbClr val="3B3B3B"/>
              </a:solidFill>
              <a:effectLst/>
              <a:latin typeface="Roboto Mono" panose="00000009000000000000" pitchFamily="49" charset="0"/>
              <a:ea typeface="Roboto Mono" panose="00000009000000000000" pitchFamily="49" charset="0"/>
            </a:endParaRPr>
          </a:p>
        </p:txBody>
      </p:sp>
      <p:sp>
        <p:nvSpPr>
          <p:cNvPr id="27" name="TextBox 26">
            <a:extLst>
              <a:ext uri="{FF2B5EF4-FFF2-40B4-BE49-F238E27FC236}">
                <a16:creationId xmlns:a16="http://schemas.microsoft.com/office/drawing/2014/main" id="{03833111-BBE3-AF63-CC06-F40834DE807B}"/>
              </a:ext>
            </a:extLst>
          </p:cNvPr>
          <p:cNvSpPr txBox="1"/>
          <p:nvPr/>
        </p:nvSpPr>
        <p:spPr>
          <a:xfrm>
            <a:off x="24946514" y="8594041"/>
            <a:ext cx="1851660" cy="830997"/>
          </a:xfrm>
          <a:prstGeom prst="rect">
            <a:avLst/>
          </a:prstGeom>
          <a:noFill/>
        </p:spPr>
        <p:txBody>
          <a:bodyPr wrap="square">
            <a:spAutoFit/>
          </a:bodyPr>
          <a:lstStyle/>
          <a:p>
            <a:pPr algn="ctr"/>
            <a:r>
              <a:rPr lang="en-US" sz="4800" b="1">
                <a:solidFill>
                  <a:schemeClr val="tx2"/>
                </a:solidFill>
                <a:effectLst/>
                <a:latin typeface="Roboto Mono" panose="00000009000000000000" pitchFamily="49" charset="0"/>
                <a:ea typeface="Roboto Mono" panose="00000009000000000000" pitchFamily="49" charset="0"/>
              </a:rPr>
              <a:t>c</a:t>
            </a:r>
            <a:r>
              <a:rPr lang="en-US" sz="4800" b="0">
                <a:solidFill>
                  <a:srgbClr val="000000"/>
                </a:solidFill>
                <a:effectLst/>
                <a:latin typeface="Roboto Mono" panose="00000009000000000000" pitchFamily="49" charset="0"/>
                <a:ea typeface="Roboto Mono" panose="00000009000000000000" pitchFamily="49" charset="0"/>
              </a:rPr>
              <a:t>[</a:t>
            </a:r>
            <a:r>
              <a:rPr lang="en-US" sz="4800" b="0">
                <a:solidFill>
                  <a:srgbClr val="098658"/>
                </a:solidFill>
                <a:effectLst/>
                <a:latin typeface="Roboto Mono" panose="00000009000000000000" pitchFamily="49" charset="0"/>
                <a:ea typeface="Roboto Mono" panose="00000009000000000000" pitchFamily="49" charset="0"/>
              </a:rPr>
              <a:t>3</a:t>
            </a:r>
            <a:r>
              <a:rPr lang="en-US" sz="4800" b="0">
                <a:solidFill>
                  <a:srgbClr val="000000"/>
                </a:solidFill>
                <a:effectLst/>
                <a:latin typeface="Roboto Mono" panose="00000009000000000000" pitchFamily="49" charset="0"/>
                <a:ea typeface="Roboto Mono" panose="00000009000000000000" pitchFamily="49" charset="0"/>
              </a:rPr>
              <a:t>]</a:t>
            </a:r>
            <a:endParaRPr lang="en-US" sz="4800" b="0">
              <a:solidFill>
                <a:srgbClr val="3B3B3B"/>
              </a:solidFill>
              <a:effectLst/>
              <a:latin typeface="Roboto Mono" panose="00000009000000000000" pitchFamily="49" charset="0"/>
              <a:ea typeface="Roboto Mono" panose="00000009000000000000" pitchFamily="49" charset="0"/>
            </a:endParaRPr>
          </a:p>
        </p:txBody>
      </p:sp>
      <p:sp>
        <p:nvSpPr>
          <p:cNvPr id="28" name="TextBox 27">
            <a:extLst>
              <a:ext uri="{FF2B5EF4-FFF2-40B4-BE49-F238E27FC236}">
                <a16:creationId xmlns:a16="http://schemas.microsoft.com/office/drawing/2014/main" id="{713BB336-BDAE-7485-E00B-F1BF03BEB247}"/>
              </a:ext>
            </a:extLst>
          </p:cNvPr>
          <p:cNvSpPr txBox="1"/>
          <p:nvPr/>
        </p:nvSpPr>
        <p:spPr>
          <a:xfrm>
            <a:off x="19174364" y="18023890"/>
            <a:ext cx="1851660" cy="830997"/>
          </a:xfrm>
          <a:prstGeom prst="rect">
            <a:avLst/>
          </a:prstGeom>
          <a:noFill/>
        </p:spPr>
        <p:txBody>
          <a:bodyPr wrap="square">
            <a:spAutoFit/>
          </a:bodyPr>
          <a:lstStyle/>
          <a:p>
            <a:pPr algn="ctr"/>
            <a:r>
              <a:rPr lang="en-US" sz="4800" b="1">
                <a:solidFill>
                  <a:schemeClr val="accent6"/>
                </a:solidFill>
                <a:effectLst/>
                <a:latin typeface="Roboto Mono" panose="00000009000000000000" pitchFamily="49" charset="0"/>
                <a:ea typeface="Roboto Mono" panose="00000009000000000000" pitchFamily="49" charset="0"/>
              </a:rPr>
              <a:t>t</a:t>
            </a:r>
            <a:r>
              <a:rPr lang="en-US" sz="4800" b="0">
                <a:solidFill>
                  <a:srgbClr val="000000"/>
                </a:solidFill>
                <a:effectLst/>
                <a:latin typeface="Roboto Mono" panose="00000009000000000000" pitchFamily="49" charset="0"/>
                <a:ea typeface="Roboto Mono" panose="00000009000000000000" pitchFamily="49" charset="0"/>
              </a:rPr>
              <a:t>[</a:t>
            </a:r>
            <a:r>
              <a:rPr lang="en-US" sz="4800" b="0">
                <a:solidFill>
                  <a:srgbClr val="098658"/>
                </a:solidFill>
                <a:effectLst/>
                <a:latin typeface="Roboto Mono" panose="00000009000000000000" pitchFamily="49" charset="0"/>
                <a:ea typeface="Roboto Mono" panose="00000009000000000000" pitchFamily="49" charset="0"/>
              </a:rPr>
              <a:t>1</a:t>
            </a:r>
            <a:r>
              <a:rPr lang="en-US" sz="4800" b="0">
                <a:solidFill>
                  <a:srgbClr val="000000"/>
                </a:solidFill>
                <a:effectLst/>
                <a:latin typeface="Roboto Mono" panose="00000009000000000000" pitchFamily="49" charset="0"/>
                <a:ea typeface="Roboto Mono" panose="00000009000000000000" pitchFamily="49" charset="0"/>
              </a:rPr>
              <a:t>]</a:t>
            </a:r>
            <a:endParaRPr lang="en-US" sz="4800" b="0">
              <a:solidFill>
                <a:srgbClr val="3B3B3B"/>
              </a:solidFill>
              <a:effectLst/>
              <a:latin typeface="Roboto Mono" panose="00000009000000000000" pitchFamily="49" charset="0"/>
              <a:ea typeface="Roboto Mono" panose="00000009000000000000" pitchFamily="49" charset="0"/>
            </a:endParaRPr>
          </a:p>
        </p:txBody>
      </p:sp>
      <p:sp>
        <p:nvSpPr>
          <p:cNvPr id="29" name="TextBox 28">
            <a:extLst>
              <a:ext uri="{FF2B5EF4-FFF2-40B4-BE49-F238E27FC236}">
                <a16:creationId xmlns:a16="http://schemas.microsoft.com/office/drawing/2014/main" id="{F7D59E6B-E7F0-47F4-EEEF-181AC79EA717}"/>
              </a:ext>
            </a:extLst>
          </p:cNvPr>
          <p:cNvSpPr txBox="1"/>
          <p:nvPr/>
        </p:nvSpPr>
        <p:spPr>
          <a:xfrm>
            <a:off x="16288289" y="18023890"/>
            <a:ext cx="1851660" cy="830997"/>
          </a:xfrm>
          <a:prstGeom prst="rect">
            <a:avLst/>
          </a:prstGeom>
          <a:noFill/>
        </p:spPr>
        <p:txBody>
          <a:bodyPr wrap="square">
            <a:spAutoFit/>
          </a:bodyPr>
          <a:lstStyle/>
          <a:p>
            <a:pPr algn="ctr"/>
            <a:r>
              <a:rPr lang="en-US" sz="4800" b="1">
                <a:solidFill>
                  <a:schemeClr val="accent6"/>
                </a:solidFill>
                <a:effectLst/>
                <a:latin typeface="Roboto Mono" panose="00000009000000000000" pitchFamily="49" charset="0"/>
                <a:ea typeface="Roboto Mono" panose="00000009000000000000" pitchFamily="49" charset="0"/>
              </a:rPr>
              <a:t>t</a:t>
            </a:r>
            <a:r>
              <a:rPr lang="en-US" sz="4800" b="0">
                <a:solidFill>
                  <a:srgbClr val="000000"/>
                </a:solidFill>
                <a:effectLst/>
                <a:latin typeface="Roboto Mono" panose="00000009000000000000" pitchFamily="49" charset="0"/>
                <a:ea typeface="Roboto Mono" panose="00000009000000000000" pitchFamily="49" charset="0"/>
              </a:rPr>
              <a:t>[</a:t>
            </a:r>
            <a:r>
              <a:rPr lang="en-US" sz="4800" b="0">
                <a:solidFill>
                  <a:srgbClr val="098658"/>
                </a:solidFill>
                <a:effectLst/>
                <a:latin typeface="Roboto Mono" panose="00000009000000000000" pitchFamily="49" charset="0"/>
                <a:ea typeface="Roboto Mono" panose="00000009000000000000" pitchFamily="49" charset="0"/>
              </a:rPr>
              <a:t>0</a:t>
            </a:r>
            <a:r>
              <a:rPr lang="en-US" sz="4800" b="0">
                <a:solidFill>
                  <a:srgbClr val="000000"/>
                </a:solidFill>
                <a:effectLst/>
                <a:latin typeface="Roboto Mono" panose="00000009000000000000" pitchFamily="49" charset="0"/>
                <a:ea typeface="Roboto Mono" panose="00000009000000000000" pitchFamily="49" charset="0"/>
              </a:rPr>
              <a:t>]</a:t>
            </a:r>
            <a:endParaRPr lang="en-US" sz="4800" b="0">
              <a:solidFill>
                <a:srgbClr val="3B3B3B"/>
              </a:solidFill>
              <a:effectLst/>
              <a:latin typeface="Roboto Mono" panose="00000009000000000000" pitchFamily="49" charset="0"/>
              <a:ea typeface="Roboto Mono" panose="00000009000000000000" pitchFamily="49" charset="0"/>
            </a:endParaRPr>
          </a:p>
        </p:txBody>
      </p:sp>
      <p:sp>
        <p:nvSpPr>
          <p:cNvPr id="30" name="TextBox 29">
            <a:extLst>
              <a:ext uri="{FF2B5EF4-FFF2-40B4-BE49-F238E27FC236}">
                <a16:creationId xmlns:a16="http://schemas.microsoft.com/office/drawing/2014/main" id="{B81DDD4F-C97A-6C2A-61F5-C01226DBEC31}"/>
              </a:ext>
            </a:extLst>
          </p:cNvPr>
          <p:cNvSpPr txBox="1"/>
          <p:nvPr/>
        </p:nvSpPr>
        <p:spPr>
          <a:xfrm>
            <a:off x="22060439" y="18023890"/>
            <a:ext cx="1851660" cy="830997"/>
          </a:xfrm>
          <a:prstGeom prst="rect">
            <a:avLst/>
          </a:prstGeom>
          <a:noFill/>
        </p:spPr>
        <p:txBody>
          <a:bodyPr wrap="square">
            <a:spAutoFit/>
          </a:bodyPr>
          <a:lstStyle/>
          <a:p>
            <a:pPr algn="ctr"/>
            <a:r>
              <a:rPr lang="en-US" sz="4800" b="1">
                <a:solidFill>
                  <a:schemeClr val="accent6"/>
                </a:solidFill>
                <a:effectLst/>
                <a:latin typeface="Roboto Mono" panose="00000009000000000000" pitchFamily="49" charset="0"/>
                <a:ea typeface="Roboto Mono" panose="00000009000000000000" pitchFamily="49" charset="0"/>
              </a:rPr>
              <a:t>t</a:t>
            </a:r>
            <a:r>
              <a:rPr lang="en-US" sz="4800" b="0">
                <a:solidFill>
                  <a:srgbClr val="000000"/>
                </a:solidFill>
                <a:effectLst/>
                <a:latin typeface="Roboto Mono" panose="00000009000000000000" pitchFamily="49" charset="0"/>
                <a:ea typeface="Roboto Mono" panose="00000009000000000000" pitchFamily="49" charset="0"/>
              </a:rPr>
              <a:t>[</a:t>
            </a:r>
            <a:r>
              <a:rPr lang="en-US" sz="4800" b="0">
                <a:solidFill>
                  <a:srgbClr val="098658"/>
                </a:solidFill>
                <a:effectLst/>
                <a:latin typeface="Roboto Mono" panose="00000009000000000000" pitchFamily="49" charset="0"/>
                <a:ea typeface="Roboto Mono" panose="00000009000000000000" pitchFamily="49" charset="0"/>
              </a:rPr>
              <a:t>2</a:t>
            </a:r>
            <a:r>
              <a:rPr lang="en-US" sz="4800" b="0">
                <a:solidFill>
                  <a:srgbClr val="000000"/>
                </a:solidFill>
                <a:effectLst/>
                <a:latin typeface="Roboto Mono" panose="00000009000000000000" pitchFamily="49" charset="0"/>
                <a:ea typeface="Roboto Mono" panose="00000009000000000000" pitchFamily="49" charset="0"/>
              </a:rPr>
              <a:t>]</a:t>
            </a:r>
            <a:endParaRPr lang="en-US" sz="4800" b="0">
              <a:solidFill>
                <a:srgbClr val="3B3B3B"/>
              </a:solidFill>
              <a:effectLst/>
              <a:latin typeface="Roboto Mono" panose="00000009000000000000" pitchFamily="49" charset="0"/>
              <a:ea typeface="Roboto Mono" panose="00000009000000000000" pitchFamily="49" charset="0"/>
            </a:endParaRPr>
          </a:p>
        </p:txBody>
      </p:sp>
      <p:sp>
        <p:nvSpPr>
          <p:cNvPr id="31" name="TextBox 30">
            <a:extLst>
              <a:ext uri="{FF2B5EF4-FFF2-40B4-BE49-F238E27FC236}">
                <a16:creationId xmlns:a16="http://schemas.microsoft.com/office/drawing/2014/main" id="{1FAB93D7-FB6E-7DFA-E33E-7F80EE7BCD78}"/>
              </a:ext>
            </a:extLst>
          </p:cNvPr>
          <p:cNvSpPr txBox="1"/>
          <p:nvPr/>
        </p:nvSpPr>
        <p:spPr>
          <a:xfrm>
            <a:off x="24946514" y="18023890"/>
            <a:ext cx="1851660" cy="830997"/>
          </a:xfrm>
          <a:prstGeom prst="rect">
            <a:avLst/>
          </a:prstGeom>
          <a:noFill/>
        </p:spPr>
        <p:txBody>
          <a:bodyPr wrap="square">
            <a:spAutoFit/>
          </a:bodyPr>
          <a:lstStyle/>
          <a:p>
            <a:pPr algn="ctr"/>
            <a:r>
              <a:rPr lang="en-US" sz="4800" b="1">
                <a:solidFill>
                  <a:schemeClr val="accent6"/>
                </a:solidFill>
                <a:effectLst/>
                <a:latin typeface="Roboto Mono" panose="00000009000000000000" pitchFamily="49" charset="0"/>
                <a:ea typeface="Roboto Mono" panose="00000009000000000000" pitchFamily="49" charset="0"/>
              </a:rPr>
              <a:t>t</a:t>
            </a:r>
            <a:r>
              <a:rPr lang="en-US" sz="4800" b="0">
                <a:solidFill>
                  <a:srgbClr val="000000"/>
                </a:solidFill>
                <a:effectLst/>
                <a:latin typeface="Roboto Mono" panose="00000009000000000000" pitchFamily="49" charset="0"/>
                <a:ea typeface="Roboto Mono" panose="00000009000000000000" pitchFamily="49" charset="0"/>
              </a:rPr>
              <a:t>[</a:t>
            </a:r>
            <a:r>
              <a:rPr lang="en-US" sz="4800" b="0">
                <a:solidFill>
                  <a:srgbClr val="098658"/>
                </a:solidFill>
                <a:effectLst/>
                <a:latin typeface="Roboto Mono" panose="00000009000000000000" pitchFamily="49" charset="0"/>
                <a:ea typeface="Roboto Mono" panose="00000009000000000000" pitchFamily="49" charset="0"/>
              </a:rPr>
              <a:t>3</a:t>
            </a:r>
            <a:r>
              <a:rPr lang="en-US" sz="4800" b="0">
                <a:solidFill>
                  <a:srgbClr val="000000"/>
                </a:solidFill>
                <a:effectLst/>
                <a:latin typeface="Roboto Mono" panose="00000009000000000000" pitchFamily="49" charset="0"/>
                <a:ea typeface="Roboto Mono" panose="00000009000000000000" pitchFamily="49" charset="0"/>
              </a:rPr>
              <a:t>]</a:t>
            </a:r>
            <a:endParaRPr lang="en-US" sz="4800" b="0">
              <a:solidFill>
                <a:srgbClr val="3B3B3B"/>
              </a:solidFill>
              <a:effectLst/>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3773069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Fancy Iterators</a:t>
            </a:r>
          </a:p>
        </p:txBody>
      </p:sp>
      <p:sp>
        <p:nvSpPr>
          <p:cNvPr id="3" name="TextBox 2">
            <a:extLst>
              <a:ext uri="{FF2B5EF4-FFF2-40B4-BE49-F238E27FC236}">
                <a16:creationId xmlns:a16="http://schemas.microsoft.com/office/drawing/2014/main" id="{FBA265DA-9920-827F-00A0-F1357707B8F1}"/>
              </a:ext>
            </a:extLst>
          </p:cNvPr>
          <p:cNvSpPr txBox="1"/>
          <p:nvPr/>
        </p:nvSpPr>
        <p:spPr>
          <a:xfrm>
            <a:off x="16558259" y="4614089"/>
            <a:ext cx="19035967" cy="3539430"/>
          </a:xfrm>
          <a:prstGeom prst="rect">
            <a:avLst/>
          </a:prstGeom>
          <a:noFill/>
        </p:spPr>
        <p:txBody>
          <a:bodyPr wrap="square">
            <a:spAutoFit/>
          </a:bodyPr>
          <a:lstStyle/>
          <a:p>
            <a:r>
              <a:rPr lang="en-US" sz="3200" b="0">
                <a:solidFill>
                  <a:schemeClr val="accent5"/>
                </a:solidFill>
                <a:effectLst/>
                <a:latin typeface="Roboto Mono" panose="00000009000000000000" pitchFamily="49" charset="0"/>
                <a:ea typeface="Roboto Mono" panose="00000009000000000000" pitchFamily="49" charset="0"/>
              </a:rPr>
              <a:t>auto map = </a:t>
            </a:r>
            <a:r>
              <a:rPr lang="en-US" sz="3200" b="0">
                <a:solidFill>
                  <a:srgbClr val="267F99"/>
                </a:solidFill>
                <a:effectLst/>
                <a:latin typeface="Roboto Mono" panose="00000009000000000000" pitchFamily="49" charset="0"/>
                <a:ea typeface="Roboto Mono" panose="00000009000000000000" pitchFamily="49" charset="0"/>
              </a:rPr>
              <a:t>thrust</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make_transform_iterator</a:t>
            </a:r>
            <a:r>
              <a:rPr lang="en-US" sz="3200" b="0">
                <a:solidFill>
                  <a:srgbClr val="3B3B3B"/>
                </a:solidFill>
                <a:effectLst/>
                <a:latin typeface="Roboto Mono" panose="00000009000000000000" pitchFamily="49" charset="0"/>
                <a:ea typeface="Roboto Mono" panose="00000009000000000000" pitchFamily="49" charset="0"/>
              </a:rPr>
              <a:t>(</a:t>
            </a:r>
          </a:p>
          <a:p>
            <a:r>
              <a:rPr lang="en-US" sz="3200" b="0">
                <a:solidFill>
                  <a:srgbClr val="267F99"/>
                </a:solidFill>
                <a:effectLst/>
                <a:latin typeface="Roboto Mono" panose="00000009000000000000" pitchFamily="49" charset="0"/>
                <a:ea typeface="Roboto Mono" panose="00000009000000000000" pitchFamily="49" charset="0"/>
              </a:rPr>
              <a:t>  thrust</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make_counting_iterator</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098658"/>
                </a:solidFill>
                <a:effectLst/>
                <a:latin typeface="Roboto Mono" panose="00000009000000000000" pitchFamily="49" charset="0"/>
                <a:ea typeface="Roboto Mono" panose="00000009000000000000" pitchFamily="49" charset="0"/>
              </a:rPr>
              <a:t>0</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__host__ __device__(</a:t>
            </a:r>
            <a:r>
              <a:rPr lang="en-US" sz="3200" b="0">
                <a:solidFill>
                  <a:srgbClr val="0000FF"/>
                </a:solidFill>
                <a:effectLst/>
                <a:latin typeface="Roboto Mono" panose="00000009000000000000" pitchFamily="49" charset="0"/>
                <a:ea typeface="Roboto Mono" panose="00000009000000000000" pitchFamily="49" charset="0"/>
              </a:rPr>
              <a:t>int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idx</a:t>
            </a:r>
            <a:r>
              <a:rPr lang="en-US" sz="3200" b="0">
                <a:solidFill>
                  <a:srgbClr val="3B3B3B"/>
                </a:solidFill>
                <a:effectLst/>
                <a:latin typeface="Roboto Mono" panose="00000009000000000000" pitchFamily="49" charset="0"/>
                <a:ea typeface="Roboto Mono" panose="00000009000000000000" pitchFamily="49" charset="0"/>
              </a:rPr>
              <a:t>) {</a:t>
            </a:r>
          </a:p>
          <a:p>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FF"/>
                </a:solidFill>
                <a:effectLst/>
                <a:latin typeface="Roboto Mono" panose="00000009000000000000" pitchFamily="49" charset="0"/>
                <a:ea typeface="Roboto Mono" panose="00000009000000000000" pitchFamily="49" charset="0"/>
              </a:rPr>
              <a:t>auto</a:t>
            </a:r>
            <a:r>
              <a:rPr lang="en-US" sz="3200" b="0">
                <a:solidFill>
                  <a:srgbClr val="3B3B3B"/>
                </a:solidFill>
                <a:effectLst/>
                <a:latin typeface="Roboto Mono" panose="00000009000000000000" pitchFamily="49" charset="0"/>
                <a:ea typeface="Roboto Mono" panose="00000009000000000000" pitchFamily="49" charset="0"/>
              </a:rPr>
              <a:t> [b, n, </a:t>
            </a:r>
            <a:r>
              <a:rPr lang="en-US" sz="3200" b="0" err="1">
                <a:solidFill>
                  <a:srgbClr val="3B3B3B"/>
                </a:solidFill>
                <a:effectLst/>
                <a:latin typeface="Roboto Mono" panose="00000009000000000000" pitchFamily="49" charset="0"/>
                <a:ea typeface="Roboto Mono" panose="00000009000000000000" pitchFamily="49" charset="0"/>
              </a:rPr>
              <a:t>nh</a:t>
            </a:r>
            <a:r>
              <a:rPr lang="en-US" sz="3200" b="0">
                <a:solidFill>
                  <a:srgbClr val="3B3B3B"/>
                </a:solidFill>
                <a:effectLst/>
                <a:latin typeface="Roboto Mono" panose="00000009000000000000" pitchFamily="49" charset="0"/>
                <a:ea typeface="Roboto Mono" panose="00000009000000000000" pitchFamily="49" charset="0"/>
              </a:rPr>
              <a:t>_, d_]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795E26"/>
                </a:solidFill>
                <a:effectLst/>
                <a:latin typeface="Roboto Mono" panose="00000009000000000000" pitchFamily="49" charset="0"/>
                <a:ea typeface="Roboto Mono" panose="00000009000000000000" pitchFamily="49" charset="0"/>
              </a:rPr>
              <a:t>i2n</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idx</a:t>
            </a:r>
            <a:r>
              <a:rPr lang="en-US" sz="3200" b="0">
                <a:solidFill>
                  <a:srgbClr val="3B3B3B"/>
                </a:solidFill>
                <a:effectLst/>
                <a:latin typeface="Roboto Mono" panose="00000009000000000000" pitchFamily="49" charset="0"/>
                <a:ea typeface="Roboto Mono" panose="00000009000000000000" pitchFamily="49" charset="0"/>
              </a:rPr>
              <a:t>, NH, T, HS);</a:t>
            </a:r>
          </a:p>
          <a:p>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AF00DB"/>
                </a:solidFill>
                <a:effectLst/>
                <a:latin typeface="Roboto Mono" panose="00000009000000000000" pitchFamily="49" charset="0"/>
                <a:ea typeface="Roboto Mono" panose="00000009000000000000" pitchFamily="49" charset="0"/>
              </a:rPr>
              <a:t>return</a:t>
            </a:r>
            <a:r>
              <a:rPr lang="en-US" sz="3200" b="0">
                <a:solidFill>
                  <a:srgbClr val="3B3B3B"/>
                </a:solidFill>
                <a:effectLst/>
                <a:latin typeface="Roboto Mono" panose="00000009000000000000" pitchFamily="49" charset="0"/>
                <a:ea typeface="Roboto Mono" panose="00000009000000000000" pitchFamily="49" charset="0"/>
              </a:rPr>
              <a:t> (b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NH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HS)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(n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NH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HS)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3B3B3B"/>
                </a:solidFill>
                <a:effectLst/>
                <a:latin typeface="Roboto Mono" panose="00000009000000000000" pitchFamily="49" charset="0"/>
                <a:ea typeface="Roboto Mono" panose="00000009000000000000" pitchFamily="49" charset="0"/>
              </a:rPr>
              <a:t>nh</a:t>
            </a:r>
            <a:r>
              <a:rPr lang="en-US" sz="3200" b="0">
                <a:solidFill>
                  <a:srgbClr val="3B3B3B"/>
                </a:solidFill>
                <a:effectLst/>
                <a:latin typeface="Roboto Mono" panose="00000009000000000000" pitchFamily="49" charset="0"/>
                <a:ea typeface="Roboto Mono" panose="00000009000000000000" pitchFamily="49" charset="0"/>
              </a:rPr>
              <a:t>_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HS)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d_;</a:t>
            </a:r>
          </a:p>
          <a:p>
            <a:r>
              <a:rPr lang="en-US" sz="3200" b="0">
                <a:solidFill>
                  <a:srgbClr val="3B3B3B"/>
                </a:solidFill>
                <a:effectLst/>
                <a:latin typeface="Roboto Mono" panose="00000009000000000000" pitchFamily="49" charset="0"/>
                <a:ea typeface="Roboto Mono" panose="00000009000000000000" pitchFamily="49" charset="0"/>
              </a:rPr>
              <a:t>  });</a:t>
            </a:r>
          </a:p>
          <a:p>
            <a:r>
              <a:rPr lang="en-US" sz="3200" b="0">
                <a:solidFill>
                  <a:schemeClr val="accent5"/>
                </a:solidFill>
                <a:effectLst/>
                <a:latin typeface="Roboto Mono" panose="00000009000000000000" pitchFamily="49" charset="0"/>
                <a:ea typeface="Roboto Mono" panose="00000009000000000000" pitchFamily="49" charset="0"/>
              </a:rPr>
              <a:t>cub::</a:t>
            </a:r>
            <a:r>
              <a:rPr lang="en-US" sz="3200" b="0" err="1">
                <a:solidFill>
                  <a:schemeClr val="accent5"/>
                </a:solidFill>
                <a:effectLst/>
                <a:latin typeface="Roboto Mono" panose="00000009000000000000" pitchFamily="49" charset="0"/>
                <a:ea typeface="Roboto Mono" panose="00000009000000000000" pitchFamily="49" charset="0"/>
              </a:rPr>
              <a:t>CacheModifiedInputIterator</a:t>
            </a:r>
            <a:r>
              <a:rPr lang="en-US" sz="3200" b="0">
                <a:solidFill>
                  <a:schemeClr val="accent5"/>
                </a:solidFill>
                <a:effectLst/>
                <a:latin typeface="Roboto Mono" panose="00000009000000000000" pitchFamily="49" charset="0"/>
                <a:ea typeface="Roboto Mono" panose="00000009000000000000" pitchFamily="49" charset="0"/>
              </a:rPr>
              <a:t>&lt;cub::LOAD_CS, float&gt; </a:t>
            </a:r>
            <a:r>
              <a:rPr lang="en-US" sz="3200" b="0" err="1">
                <a:solidFill>
                  <a:schemeClr val="accent5"/>
                </a:solidFill>
                <a:effectLst/>
                <a:latin typeface="Roboto Mono" panose="00000009000000000000" pitchFamily="49" charset="0"/>
                <a:ea typeface="Roboto Mono" panose="00000009000000000000" pitchFamily="49" charset="0"/>
              </a:rPr>
              <a:t>vaccumcs</a:t>
            </a:r>
            <a:r>
              <a:rPr lang="en-US" sz="3200" b="0">
                <a:solidFill>
                  <a:schemeClr val="accent5"/>
                </a:solidFill>
                <a:effectLst/>
                <a:latin typeface="Roboto Mono" panose="00000009000000000000" pitchFamily="49" charset="0"/>
                <a:ea typeface="Roboto Mono" panose="00000009000000000000" pitchFamily="49" charset="0"/>
              </a:rPr>
              <a:t>(</a:t>
            </a:r>
            <a:r>
              <a:rPr lang="en-US" sz="3200" b="0" err="1">
                <a:solidFill>
                  <a:schemeClr val="accent5"/>
                </a:solidFill>
                <a:effectLst/>
                <a:latin typeface="Roboto Mono" panose="00000009000000000000" pitchFamily="49" charset="0"/>
                <a:ea typeface="Roboto Mono" panose="00000009000000000000" pitchFamily="49" charset="0"/>
              </a:rPr>
              <a:t>vaccum</a:t>
            </a:r>
            <a:r>
              <a:rPr lang="en-US" sz="3200" b="0">
                <a:solidFill>
                  <a:schemeClr val="accent5"/>
                </a:solidFill>
                <a:effectLst/>
                <a:latin typeface="Roboto Mono" panose="00000009000000000000" pitchFamily="49" charset="0"/>
                <a:ea typeface="Roboto Mono" panose="00000009000000000000" pitchFamily="49" charset="0"/>
              </a:rPr>
              <a:t>);</a:t>
            </a:r>
          </a:p>
          <a:p>
            <a:r>
              <a:rPr lang="en-US" sz="3200" b="0">
                <a:solidFill>
                  <a:schemeClr val="accent5"/>
                </a:solidFill>
                <a:effectLst/>
                <a:latin typeface="Roboto Mono" panose="00000009000000000000" pitchFamily="49" charset="0"/>
                <a:ea typeface="Roboto Mono" panose="00000009000000000000" pitchFamily="49" charset="0"/>
              </a:rPr>
              <a:t>thrust::scatter(thrust::device, </a:t>
            </a:r>
            <a:r>
              <a:rPr lang="en-US" sz="3200" b="0" err="1">
                <a:solidFill>
                  <a:schemeClr val="accent5"/>
                </a:solidFill>
                <a:effectLst/>
                <a:latin typeface="Roboto Mono" panose="00000009000000000000" pitchFamily="49" charset="0"/>
                <a:ea typeface="Roboto Mono" panose="00000009000000000000" pitchFamily="49" charset="0"/>
              </a:rPr>
              <a:t>vaccumcs</a:t>
            </a:r>
            <a:r>
              <a:rPr lang="en-US" sz="3200" b="0">
                <a:solidFill>
                  <a:schemeClr val="accent5"/>
                </a:solidFill>
                <a:effectLst/>
                <a:latin typeface="Roboto Mono" panose="00000009000000000000" pitchFamily="49" charset="0"/>
                <a:ea typeface="Roboto Mono" panose="00000009000000000000" pitchFamily="49" charset="0"/>
              </a:rPr>
              <a:t>, </a:t>
            </a:r>
            <a:r>
              <a:rPr lang="en-US" sz="3200" b="0" err="1">
                <a:solidFill>
                  <a:schemeClr val="accent5"/>
                </a:solidFill>
                <a:effectLst/>
                <a:latin typeface="Roboto Mono" panose="00000009000000000000" pitchFamily="49" charset="0"/>
                <a:ea typeface="Roboto Mono" panose="00000009000000000000" pitchFamily="49" charset="0"/>
              </a:rPr>
              <a:t>vaccumcs</a:t>
            </a:r>
            <a:r>
              <a:rPr lang="en-US" sz="3200" b="0">
                <a:solidFill>
                  <a:schemeClr val="accent5"/>
                </a:solidFill>
                <a:effectLst/>
                <a:latin typeface="Roboto Mono" panose="00000009000000000000" pitchFamily="49" charset="0"/>
                <a:ea typeface="Roboto Mono" panose="00000009000000000000" pitchFamily="49" charset="0"/>
              </a:rPr>
              <a:t> + B * T * C, map, out);</a:t>
            </a:r>
          </a:p>
        </p:txBody>
      </p:sp>
      <p:cxnSp>
        <p:nvCxnSpPr>
          <p:cNvPr id="2" name="Straight Connector 1">
            <a:extLst>
              <a:ext uri="{FF2B5EF4-FFF2-40B4-BE49-F238E27FC236}">
                <a16:creationId xmlns:a16="http://schemas.microsoft.com/office/drawing/2014/main" id="{D9219C32-0EEE-61AA-D38A-EE168EC3EC4D}"/>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Content Placeholder 3">
            <a:extLst>
              <a:ext uri="{FF2B5EF4-FFF2-40B4-BE49-F238E27FC236}">
                <a16:creationId xmlns:a16="http://schemas.microsoft.com/office/drawing/2014/main" id="{1CF9C8C2-0AE1-C57E-2F4F-6282C90DEBD8}"/>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7" name="Content Placeholder 3">
            <a:extLst>
              <a:ext uri="{FF2B5EF4-FFF2-40B4-BE49-F238E27FC236}">
                <a16:creationId xmlns:a16="http://schemas.microsoft.com/office/drawing/2014/main" id="{925627B8-1D72-D255-5B87-F43AF919A785}"/>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8" name="TextBox 7">
            <a:extLst>
              <a:ext uri="{FF2B5EF4-FFF2-40B4-BE49-F238E27FC236}">
                <a16:creationId xmlns:a16="http://schemas.microsoft.com/office/drawing/2014/main" id="{5DAB847E-74FC-B88E-1992-CCE5FD3ECFC2}"/>
              </a:ext>
            </a:extLst>
          </p:cNvPr>
          <p:cNvSpPr txBox="1"/>
          <p:nvPr/>
        </p:nvSpPr>
        <p:spPr>
          <a:xfrm>
            <a:off x="981767" y="4638293"/>
            <a:ext cx="14848780" cy="7109639"/>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__global__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unpermute_kernel</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t>
            </a:r>
            <a:r>
              <a:rPr lang="en-US" sz="2400" b="0">
                <a:solidFill>
                  <a:srgbClr val="001080"/>
                </a:solidFill>
                <a:effectLst/>
                <a:latin typeface="Roboto Mono" panose="00000009000000000000" pitchFamily="49" charset="0"/>
                <a:ea typeface="Roboto Mono" panose="00000009000000000000" pitchFamily="49" charset="0"/>
              </a:rPr>
              <a:t>out</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a:solidFill>
                  <a:srgbClr val="3B3B3B"/>
                </a:solidFill>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blockDim</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threadIdx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a:t>
            </a:r>
          </a:p>
          <a:p>
            <a:endParaRPr lang="en-US" sz="2400" b="0">
              <a:solidFill>
                <a:srgbClr val="3B3B3B"/>
              </a:solidFill>
              <a:effectLst/>
              <a:latin typeface="Roboto Mono" panose="00000009000000000000" pitchFamily="49" charset="0"/>
              <a:ea typeface="Roboto Mono" panose="00000009000000000000" pitchFamily="49" charset="0"/>
            </a:endParaRP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if</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nh</a:t>
            </a:r>
            <a:r>
              <a:rPr lang="en-US" sz="2400" b="0">
                <a:solidFill>
                  <a:srgbClr val="001080"/>
                </a:solidFill>
                <a:effectLst/>
                <a:latin typeface="Roboto Mono" panose="00000009000000000000" pitchFamily="49" charset="0"/>
                <a:ea typeface="Roboto Mono" panose="00000009000000000000" pitchFamily="49" charset="0"/>
              </a:rPr>
              <a:t>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other_idx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nh</a:t>
            </a:r>
            <a:r>
              <a:rPr lang="en-US" sz="2400" b="0">
                <a:solidFill>
                  <a:srgbClr val="001080"/>
                </a:solidFill>
                <a:effectLst/>
                <a:latin typeface="Roboto Mono" panose="00000009000000000000" pitchFamily="49" charset="0"/>
                <a:ea typeface="Roboto Mono" panose="00000009000000000000" pitchFamily="49" charset="0"/>
              </a:rPr>
              <a:t>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d_</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out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other_idx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__</a:t>
            </a:r>
            <a:r>
              <a:rPr lang="en-US" sz="2400" b="0" err="1">
                <a:solidFill>
                  <a:srgbClr val="795E26"/>
                </a:solidFill>
                <a:effectLst/>
                <a:latin typeface="Roboto Mono" panose="00000009000000000000" pitchFamily="49" charset="0"/>
                <a:ea typeface="Roboto Mono" panose="00000009000000000000" pitchFamily="49" charset="0"/>
              </a:rPr>
              <a:t>ldcs</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00"/>
                </a:solidFill>
                <a:effectLst/>
                <a:latin typeface="Roboto Mono" panose="00000009000000000000" pitchFamily="49" charset="0"/>
                <a:ea typeface="Roboto Mono" panose="00000009000000000000" pitchFamily="49" charset="0"/>
              </a:rPr>
              <a:t>&amp;</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err="1">
                <a:solidFill>
                  <a:srgbClr val="3B3B3B"/>
                </a:solidFill>
                <a:effectLst/>
                <a:latin typeface="Roboto Mono" panose="00000009000000000000" pitchFamily="49" charset="0"/>
                <a:ea typeface="Roboto Mono" panose="00000009000000000000" pitchFamily="49" charset="0"/>
              </a:rPr>
              <a:t>num_blocks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CEIL_DIV</a:t>
            </a:r>
            <a:r>
              <a:rPr lang="en-US" sz="2400" b="0">
                <a:solidFill>
                  <a:srgbClr val="3B3B3B"/>
                </a:solidFill>
                <a:effectLst/>
                <a:latin typeface="Roboto Mono" panose="00000009000000000000" pitchFamily="49" charset="0"/>
                <a:ea typeface="Roboto Mono" panose="00000009000000000000" pitchFamily="49" charset="0"/>
              </a:rPr>
              <a:t>(B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err="1">
                <a:solidFill>
                  <a:srgbClr val="3B3B3B"/>
                </a:solidFill>
                <a:effectLst/>
                <a:latin typeface="Roboto Mono" panose="00000009000000000000" pitchFamily="49" charset="0"/>
                <a:ea typeface="Roboto Mono" panose="00000009000000000000" pitchFamily="49" charset="0"/>
              </a:rPr>
              <a:t>unpermute_kernel</a:t>
            </a:r>
            <a:r>
              <a:rPr lang="en-US" sz="2400" b="0">
                <a:solidFill>
                  <a:srgbClr val="000000"/>
                </a:solidFill>
                <a:effectLst/>
                <a:latin typeface="Roboto Mono" panose="00000009000000000000" pitchFamily="49" charset="0"/>
                <a:ea typeface="Roboto Mono" panose="00000009000000000000" pitchFamily="49" charset="0"/>
              </a:rPr>
              <a:t>&lt;&lt;&lt;</a:t>
            </a:r>
            <a:r>
              <a:rPr lang="en-US" sz="2400" b="0" err="1">
                <a:solidFill>
                  <a:srgbClr val="3B3B3B"/>
                </a:solidFill>
                <a:effectLst/>
                <a:latin typeface="Roboto Mono" panose="00000009000000000000" pitchFamily="49" charset="0"/>
                <a:ea typeface="Roboto Mono" panose="00000009000000000000" pitchFamily="49" charset="0"/>
              </a:rPr>
              <a:t>num_blocks</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000000"/>
                </a:solidFill>
                <a:effectLst/>
                <a:latin typeface="Roboto Mono" panose="00000009000000000000" pitchFamily="49" charset="0"/>
                <a:ea typeface="Roboto Mono" panose="00000009000000000000" pitchFamily="49" charset="0"/>
              </a:rPr>
              <a:t>&gt;&gt;&gt;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vaccum</a:t>
            </a:r>
            <a:r>
              <a:rPr lang="en-US" sz="2400" b="0">
                <a:solidFill>
                  <a:srgbClr val="3B3B3B"/>
                </a:solidFill>
                <a:effectLst/>
                <a:latin typeface="Roboto Mono" panose="00000009000000000000" pitchFamily="49" charset="0"/>
                <a:ea typeface="Roboto Mono" panose="00000009000000000000" pitchFamily="49" charset="0"/>
              </a:rPr>
              <a:t>, out, B, T, NH, HS);</a:t>
            </a:r>
          </a:p>
        </p:txBody>
      </p:sp>
    </p:spTree>
    <p:extLst>
      <p:ext uri="{BB962C8B-B14F-4D97-AF65-F5344CB8AC3E}">
        <p14:creationId xmlns:p14="http://schemas.microsoft.com/office/powerpoint/2010/main" val="2769488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Fancy Iterators</a:t>
            </a:r>
          </a:p>
        </p:txBody>
      </p:sp>
      <p:sp>
        <p:nvSpPr>
          <p:cNvPr id="3" name="TextBox 2">
            <a:extLst>
              <a:ext uri="{FF2B5EF4-FFF2-40B4-BE49-F238E27FC236}">
                <a16:creationId xmlns:a16="http://schemas.microsoft.com/office/drawing/2014/main" id="{FBA265DA-9920-827F-00A0-F1357707B8F1}"/>
              </a:ext>
            </a:extLst>
          </p:cNvPr>
          <p:cNvSpPr txBox="1"/>
          <p:nvPr/>
        </p:nvSpPr>
        <p:spPr>
          <a:xfrm>
            <a:off x="16558259" y="4614089"/>
            <a:ext cx="19035967" cy="3539430"/>
          </a:xfrm>
          <a:prstGeom prst="rect">
            <a:avLst/>
          </a:prstGeom>
          <a:noFill/>
        </p:spPr>
        <p:txBody>
          <a:bodyPr wrap="square">
            <a:spAutoFit/>
          </a:bodyPr>
          <a:lstStyle/>
          <a:p>
            <a:r>
              <a:rPr lang="en-US" sz="3200" b="0">
                <a:solidFill>
                  <a:srgbClr val="0000FF"/>
                </a:solidFill>
                <a:effectLst/>
                <a:latin typeface="Roboto Mono" panose="00000009000000000000" pitchFamily="49" charset="0"/>
                <a:ea typeface="Roboto Mono" panose="00000009000000000000" pitchFamily="49" charset="0"/>
              </a:rPr>
              <a:t>auto</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1080"/>
                </a:solidFill>
                <a:effectLst/>
                <a:latin typeface="Roboto Mono" panose="00000009000000000000" pitchFamily="49" charset="0"/>
                <a:ea typeface="Roboto Mono" panose="00000009000000000000" pitchFamily="49" charset="0"/>
              </a:rPr>
              <a:t>map</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chemeClr val="accent5"/>
                </a:solidFill>
                <a:effectLst/>
                <a:latin typeface="Roboto Mono" panose="00000009000000000000" pitchFamily="49" charset="0"/>
                <a:ea typeface="Roboto Mono" panose="00000009000000000000" pitchFamily="49" charset="0"/>
              </a:rPr>
              <a:t>thrust::</a:t>
            </a:r>
            <a:r>
              <a:rPr lang="en-US" sz="3200" b="0" err="1">
                <a:solidFill>
                  <a:schemeClr val="accent5"/>
                </a:solidFill>
                <a:effectLst/>
                <a:latin typeface="Roboto Mono" panose="00000009000000000000" pitchFamily="49" charset="0"/>
                <a:ea typeface="Roboto Mono" panose="00000009000000000000" pitchFamily="49" charset="0"/>
              </a:rPr>
              <a:t>make_transform_iterator</a:t>
            </a:r>
            <a:r>
              <a:rPr lang="en-US" sz="3200" b="0">
                <a:solidFill>
                  <a:schemeClr val="accent5"/>
                </a:solidFill>
                <a:effectLst/>
                <a:latin typeface="Roboto Mono" panose="00000009000000000000" pitchFamily="49" charset="0"/>
                <a:ea typeface="Roboto Mono" panose="00000009000000000000" pitchFamily="49" charset="0"/>
              </a:rPr>
              <a:t>(</a:t>
            </a:r>
          </a:p>
          <a:p>
            <a:r>
              <a:rPr lang="en-US" sz="3200" b="0">
                <a:solidFill>
                  <a:schemeClr val="accent5"/>
                </a:solidFill>
                <a:effectLst/>
                <a:latin typeface="Roboto Mono" panose="00000009000000000000" pitchFamily="49" charset="0"/>
                <a:ea typeface="Roboto Mono" panose="00000009000000000000" pitchFamily="49" charset="0"/>
              </a:rPr>
              <a:t>  thrust::</a:t>
            </a:r>
            <a:r>
              <a:rPr lang="en-US" sz="3200" b="0" err="1">
                <a:solidFill>
                  <a:schemeClr val="accent5"/>
                </a:solidFill>
                <a:effectLst/>
                <a:latin typeface="Roboto Mono" panose="00000009000000000000" pitchFamily="49" charset="0"/>
                <a:ea typeface="Roboto Mono" panose="00000009000000000000" pitchFamily="49" charset="0"/>
              </a:rPr>
              <a:t>make_counting_iterator</a:t>
            </a:r>
            <a:r>
              <a:rPr lang="en-US" sz="3200" b="0">
                <a:solidFill>
                  <a:schemeClr val="accent5"/>
                </a:solidFill>
                <a:effectLst/>
                <a:latin typeface="Roboto Mono" panose="00000009000000000000" pitchFamily="49" charset="0"/>
                <a:ea typeface="Roboto Mono" panose="00000009000000000000" pitchFamily="49" charset="0"/>
              </a:rPr>
              <a:t>(0), [=] __host__ __device__(int </a:t>
            </a:r>
            <a:r>
              <a:rPr lang="en-US" sz="3200" b="0" err="1">
                <a:solidFill>
                  <a:schemeClr val="accent5"/>
                </a:solidFill>
                <a:effectLst/>
                <a:latin typeface="Roboto Mono" panose="00000009000000000000" pitchFamily="49" charset="0"/>
                <a:ea typeface="Roboto Mono" panose="00000009000000000000" pitchFamily="49" charset="0"/>
              </a:rPr>
              <a:t>idx</a:t>
            </a:r>
            <a:r>
              <a:rPr lang="en-US" sz="3200" b="0">
                <a:solidFill>
                  <a:schemeClr val="accent5"/>
                </a:solidFill>
                <a:effectLst/>
                <a:latin typeface="Roboto Mono" panose="00000009000000000000" pitchFamily="49" charset="0"/>
                <a:ea typeface="Roboto Mono" panose="00000009000000000000" pitchFamily="49" charset="0"/>
              </a:rPr>
              <a:t>) {</a:t>
            </a:r>
          </a:p>
          <a:p>
            <a:r>
              <a:rPr lang="en-US" sz="3200" b="0">
                <a:solidFill>
                  <a:schemeClr val="accent5"/>
                </a:solidFill>
                <a:effectLst/>
                <a:latin typeface="Roboto Mono" panose="00000009000000000000" pitchFamily="49" charset="0"/>
                <a:ea typeface="Roboto Mono" panose="00000009000000000000" pitchFamily="49" charset="0"/>
              </a:rPr>
              <a:t>    auto [b, n, </a:t>
            </a:r>
            <a:r>
              <a:rPr lang="en-US" sz="3200" b="0" err="1">
                <a:solidFill>
                  <a:schemeClr val="accent5"/>
                </a:solidFill>
                <a:effectLst/>
                <a:latin typeface="Roboto Mono" panose="00000009000000000000" pitchFamily="49" charset="0"/>
                <a:ea typeface="Roboto Mono" panose="00000009000000000000" pitchFamily="49" charset="0"/>
              </a:rPr>
              <a:t>nh</a:t>
            </a:r>
            <a:r>
              <a:rPr lang="en-US" sz="3200" b="0">
                <a:solidFill>
                  <a:schemeClr val="accent5"/>
                </a:solidFill>
                <a:effectLst/>
                <a:latin typeface="Roboto Mono" panose="00000009000000000000" pitchFamily="49" charset="0"/>
                <a:ea typeface="Roboto Mono" panose="00000009000000000000" pitchFamily="49" charset="0"/>
              </a:rPr>
              <a:t>_, d_] = i2n(</a:t>
            </a:r>
            <a:r>
              <a:rPr lang="en-US" sz="3200" b="0" err="1">
                <a:solidFill>
                  <a:schemeClr val="accent5"/>
                </a:solidFill>
                <a:effectLst/>
                <a:latin typeface="Roboto Mono" panose="00000009000000000000" pitchFamily="49" charset="0"/>
                <a:ea typeface="Roboto Mono" panose="00000009000000000000" pitchFamily="49" charset="0"/>
              </a:rPr>
              <a:t>idx</a:t>
            </a:r>
            <a:r>
              <a:rPr lang="en-US" sz="3200" b="0">
                <a:solidFill>
                  <a:schemeClr val="accent5"/>
                </a:solidFill>
                <a:effectLst/>
                <a:latin typeface="Roboto Mono" panose="00000009000000000000" pitchFamily="49" charset="0"/>
                <a:ea typeface="Roboto Mono" panose="00000009000000000000" pitchFamily="49" charset="0"/>
              </a:rPr>
              <a:t>, NH, T, HS);</a:t>
            </a:r>
          </a:p>
          <a:p>
            <a:r>
              <a:rPr lang="en-US" sz="3200" b="0">
                <a:solidFill>
                  <a:schemeClr val="accent5"/>
                </a:solidFill>
                <a:effectLst/>
                <a:latin typeface="Roboto Mono" panose="00000009000000000000" pitchFamily="49" charset="0"/>
                <a:ea typeface="Roboto Mono" panose="00000009000000000000" pitchFamily="49" charset="0"/>
              </a:rPr>
              <a:t>    return (b * NH * T * HS) + (n * NH * HS) + (</a:t>
            </a:r>
            <a:r>
              <a:rPr lang="en-US" sz="3200" b="0" err="1">
                <a:solidFill>
                  <a:schemeClr val="accent5"/>
                </a:solidFill>
                <a:effectLst/>
                <a:latin typeface="Roboto Mono" panose="00000009000000000000" pitchFamily="49" charset="0"/>
                <a:ea typeface="Roboto Mono" panose="00000009000000000000" pitchFamily="49" charset="0"/>
              </a:rPr>
              <a:t>nh</a:t>
            </a:r>
            <a:r>
              <a:rPr lang="en-US" sz="3200" b="0">
                <a:solidFill>
                  <a:schemeClr val="accent5"/>
                </a:solidFill>
                <a:effectLst/>
                <a:latin typeface="Roboto Mono" panose="00000009000000000000" pitchFamily="49" charset="0"/>
                <a:ea typeface="Roboto Mono" panose="00000009000000000000" pitchFamily="49" charset="0"/>
              </a:rPr>
              <a:t>_ * HS) + d_;</a:t>
            </a:r>
          </a:p>
          <a:p>
            <a:r>
              <a:rPr lang="en-US" sz="3200" b="0">
                <a:solidFill>
                  <a:schemeClr val="accent5"/>
                </a:solidFill>
                <a:effectLst/>
                <a:latin typeface="Roboto Mono" panose="00000009000000000000" pitchFamily="49" charset="0"/>
                <a:ea typeface="Roboto Mono" panose="00000009000000000000" pitchFamily="49" charset="0"/>
              </a:rPr>
              <a:t>  });</a:t>
            </a:r>
          </a:p>
          <a:p>
            <a:r>
              <a:rPr lang="en-US" sz="3200" b="0">
                <a:solidFill>
                  <a:srgbClr val="267F99"/>
                </a:solidFill>
                <a:effectLst/>
                <a:latin typeface="Roboto Mono" panose="00000009000000000000" pitchFamily="49" charset="0"/>
                <a:ea typeface="Roboto Mono" panose="00000009000000000000" pitchFamily="49" charset="0"/>
              </a:rPr>
              <a:t>cub</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CacheModifiedInputIterator</a:t>
            </a:r>
            <a:r>
              <a:rPr lang="en-US" sz="3200" b="0">
                <a:solidFill>
                  <a:srgbClr val="000000"/>
                </a:solidFill>
                <a:effectLst/>
                <a:latin typeface="Roboto Mono" panose="00000009000000000000" pitchFamily="49" charset="0"/>
                <a:ea typeface="Roboto Mono" panose="00000009000000000000" pitchFamily="49" charset="0"/>
              </a:rPr>
              <a:t>&lt;</a:t>
            </a:r>
            <a:r>
              <a:rPr lang="en-US" sz="3200" b="0">
                <a:solidFill>
                  <a:srgbClr val="267F99"/>
                </a:solidFill>
                <a:effectLst/>
                <a:latin typeface="Roboto Mono" panose="00000009000000000000" pitchFamily="49" charset="0"/>
                <a:ea typeface="Roboto Mono" panose="00000009000000000000" pitchFamily="49" charset="0"/>
              </a:rPr>
              <a:t>cub</a:t>
            </a:r>
            <a:r>
              <a:rPr lang="en-US" sz="3200" b="0">
                <a:solidFill>
                  <a:srgbClr val="3B3B3B"/>
                </a:solidFill>
                <a:effectLst/>
                <a:latin typeface="Roboto Mono" panose="00000009000000000000" pitchFamily="49" charset="0"/>
                <a:ea typeface="Roboto Mono" panose="00000009000000000000" pitchFamily="49" charset="0"/>
              </a:rPr>
              <a:t>::LOAD_CS, </a:t>
            </a:r>
            <a:r>
              <a:rPr lang="en-US" sz="3200" b="0">
                <a:solidFill>
                  <a:srgbClr val="0000FF"/>
                </a:solidFill>
                <a:effectLst/>
                <a:latin typeface="Roboto Mono" panose="00000009000000000000" pitchFamily="49" charset="0"/>
                <a:ea typeface="Roboto Mono" panose="00000009000000000000" pitchFamily="49" charset="0"/>
              </a:rPr>
              <a:t>float</a:t>
            </a:r>
            <a:r>
              <a:rPr lang="en-US" sz="3200" b="0">
                <a:solidFill>
                  <a:srgbClr val="000000"/>
                </a:solidFill>
                <a:effectLst/>
                <a:latin typeface="Roboto Mono" panose="00000009000000000000" pitchFamily="49" charset="0"/>
                <a:ea typeface="Roboto Mono" panose="00000009000000000000" pitchFamily="49" charset="0"/>
              </a:rPr>
              <a:t>&gt;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795E26"/>
                </a:solidFill>
                <a:effectLst/>
                <a:latin typeface="Roboto Mono" panose="00000009000000000000" pitchFamily="49" charset="0"/>
                <a:ea typeface="Roboto Mono" panose="00000009000000000000" pitchFamily="49" charset="0"/>
              </a:rPr>
              <a:t>vaccumcs</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vaccum</a:t>
            </a:r>
            <a:r>
              <a:rPr lang="en-US" sz="3200" b="0">
                <a:solidFill>
                  <a:srgbClr val="3B3B3B"/>
                </a:solidFill>
                <a:effectLst/>
                <a:latin typeface="Roboto Mono" panose="00000009000000000000" pitchFamily="49" charset="0"/>
                <a:ea typeface="Roboto Mono" panose="00000009000000000000" pitchFamily="49" charset="0"/>
              </a:rPr>
              <a:t>);</a:t>
            </a:r>
          </a:p>
          <a:p>
            <a:r>
              <a:rPr lang="en-US" sz="3200" b="0">
                <a:solidFill>
                  <a:srgbClr val="267F99"/>
                </a:solidFill>
                <a:effectLst/>
                <a:latin typeface="Roboto Mono" panose="00000009000000000000" pitchFamily="49" charset="0"/>
                <a:ea typeface="Roboto Mono" panose="00000009000000000000" pitchFamily="49" charset="0"/>
              </a:rPr>
              <a:t>thrust</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795E26"/>
                </a:solidFill>
                <a:effectLst/>
                <a:latin typeface="Roboto Mono" panose="00000009000000000000" pitchFamily="49" charset="0"/>
                <a:ea typeface="Roboto Mono" panose="00000009000000000000" pitchFamily="49" charset="0"/>
              </a:rPr>
              <a:t>scatter</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267F99"/>
                </a:solidFill>
                <a:effectLst/>
                <a:latin typeface="Roboto Mono" panose="00000009000000000000" pitchFamily="49" charset="0"/>
                <a:ea typeface="Roboto Mono" panose="00000009000000000000" pitchFamily="49" charset="0"/>
              </a:rPr>
              <a:t>thrust</a:t>
            </a:r>
            <a:r>
              <a:rPr lang="en-US" sz="3200" b="0">
                <a:solidFill>
                  <a:srgbClr val="3B3B3B"/>
                </a:solidFill>
                <a:effectLst/>
                <a:latin typeface="Roboto Mono" panose="00000009000000000000" pitchFamily="49" charset="0"/>
                <a:ea typeface="Roboto Mono" panose="00000009000000000000" pitchFamily="49" charset="0"/>
              </a:rPr>
              <a:t>::device, </a:t>
            </a:r>
            <a:r>
              <a:rPr lang="en-US" sz="3200" b="0" err="1">
                <a:solidFill>
                  <a:srgbClr val="3B3B3B"/>
                </a:solidFill>
                <a:effectLst/>
                <a:latin typeface="Roboto Mono" panose="00000009000000000000" pitchFamily="49" charset="0"/>
                <a:ea typeface="Roboto Mono" panose="00000009000000000000" pitchFamily="49" charset="0"/>
              </a:rPr>
              <a:t>vaccumcs</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3B3B3B"/>
                </a:solidFill>
                <a:effectLst/>
                <a:latin typeface="Roboto Mono" panose="00000009000000000000" pitchFamily="49" charset="0"/>
                <a:ea typeface="Roboto Mono" panose="00000009000000000000" pitchFamily="49" charset="0"/>
              </a:rPr>
              <a:t>vaccumcs</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B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C, map, out);</a:t>
            </a:r>
          </a:p>
        </p:txBody>
      </p:sp>
      <p:cxnSp>
        <p:nvCxnSpPr>
          <p:cNvPr id="2" name="Straight Connector 1">
            <a:extLst>
              <a:ext uri="{FF2B5EF4-FFF2-40B4-BE49-F238E27FC236}">
                <a16:creationId xmlns:a16="http://schemas.microsoft.com/office/drawing/2014/main" id="{D9219C32-0EEE-61AA-D38A-EE168EC3EC4D}"/>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Content Placeholder 3">
            <a:extLst>
              <a:ext uri="{FF2B5EF4-FFF2-40B4-BE49-F238E27FC236}">
                <a16:creationId xmlns:a16="http://schemas.microsoft.com/office/drawing/2014/main" id="{1CF9C8C2-0AE1-C57E-2F4F-6282C90DEBD8}"/>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7" name="Content Placeholder 3">
            <a:extLst>
              <a:ext uri="{FF2B5EF4-FFF2-40B4-BE49-F238E27FC236}">
                <a16:creationId xmlns:a16="http://schemas.microsoft.com/office/drawing/2014/main" id="{925627B8-1D72-D255-5B87-F43AF919A785}"/>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8" name="TextBox 7">
            <a:extLst>
              <a:ext uri="{FF2B5EF4-FFF2-40B4-BE49-F238E27FC236}">
                <a16:creationId xmlns:a16="http://schemas.microsoft.com/office/drawing/2014/main" id="{2223BF55-AFF1-DC68-9E49-92585C784FC1}"/>
              </a:ext>
            </a:extLst>
          </p:cNvPr>
          <p:cNvSpPr txBox="1"/>
          <p:nvPr/>
        </p:nvSpPr>
        <p:spPr>
          <a:xfrm>
            <a:off x="981767" y="4638293"/>
            <a:ext cx="14848780" cy="7109639"/>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__global__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unpermute_kernel</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t>
            </a:r>
            <a:r>
              <a:rPr lang="en-US" sz="2400" b="0">
                <a:solidFill>
                  <a:srgbClr val="001080"/>
                </a:solidFill>
                <a:effectLst/>
                <a:latin typeface="Roboto Mono" panose="00000009000000000000" pitchFamily="49" charset="0"/>
                <a:ea typeface="Roboto Mono" panose="00000009000000000000" pitchFamily="49" charset="0"/>
              </a:rPr>
              <a:t>out</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a:solidFill>
                  <a:srgbClr val="3B3B3B"/>
                </a:solidFill>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blockDim</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threadIdx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a:t>
            </a:r>
          </a:p>
          <a:p>
            <a:endParaRPr lang="en-US" sz="2400" b="0">
              <a:solidFill>
                <a:srgbClr val="3B3B3B"/>
              </a:solidFill>
              <a:effectLst/>
              <a:latin typeface="Roboto Mono" panose="00000009000000000000" pitchFamily="49" charset="0"/>
              <a:ea typeface="Roboto Mono" panose="00000009000000000000" pitchFamily="49" charset="0"/>
            </a:endParaRP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if</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nh</a:t>
            </a:r>
            <a:r>
              <a:rPr lang="en-US" sz="2400" b="0">
                <a:solidFill>
                  <a:srgbClr val="001080"/>
                </a:solidFill>
                <a:effectLst/>
                <a:latin typeface="Roboto Mono" panose="00000009000000000000" pitchFamily="49" charset="0"/>
                <a:ea typeface="Roboto Mono" panose="00000009000000000000" pitchFamily="49" charset="0"/>
              </a:rPr>
              <a:t>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rest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other_idx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nh</a:t>
            </a:r>
            <a:r>
              <a:rPr lang="en-US" sz="2400" b="0">
                <a:solidFill>
                  <a:srgbClr val="001080"/>
                </a:solidFill>
                <a:effectLst/>
                <a:latin typeface="Roboto Mono" panose="00000009000000000000" pitchFamily="49" charset="0"/>
                <a:ea typeface="Roboto Mono" panose="00000009000000000000" pitchFamily="49" charset="0"/>
              </a:rPr>
              <a:t>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d_</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out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other_idx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__</a:t>
            </a:r>
            <a:r>
              <a:rPr lang="en-US" sz="2400" b="0" err="1">
                <a:solidFill>
                  <a:srgbClr val="795E26"/>
                </a:solidFill>
                <a:effectLst/>
                <a:latin typeface="Roboto Mono" panose="00000009000000000000" pitchFamily="49" charset="0"/>
                <a:ea typeface="Roboto Mono" panose="00000009000000000000" pitchFamily="49" charset="0"/>
              </a:rPr>
              <a:t>ldcs</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00"/>
                </a:solidFill>
                <a:effectLst/>
                <a:latin typeface="Roboto Mono" panose="00000009000000000000" pitchFamily="49" charset="0"/>
                <a:ea typeface="Roboto Mono" panose="00000009000000000000" pitchFamily="49" charset="0"/>
              </a:rPr>
              <a:t>&amp;</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err="1">
                <a:solidFill>
                  <a:srgbClr val="3B3B3B"/>
                </a:solidFill>
                <a:effectLst/>
                <a:latin typeface="Roboto Mono" panose="00000009000000000000" pitchFamily="49" charset="0"/>
                <a:ea typeface="Roboto Mono" panose="00000009000000000000" pitchFamily="49" charset="0"/>
              </a:rPr>
              <a:t>num_blocks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CEIL_DIV</a:t>
            </a:r>
            <a:r>
              <a:rPr lang="en-US" sz="2400" b="0">
                <a:solidFill>
                  <a:srgbClr val="3B3B3B"/>
                </a:solidFill>
                <a:effectLst/>
                <a:latin typeface="Roboto Mono" panose="00000009000000000000" pitchFamily="49" charset="0"/>
                <a:ea typeface="Roboto Mono" panose="00000009000000000000" pitchFamily="49" charset="0"/>
              </a:rPr>
              <a:t>(B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err="1">
                <a:solidFill>
                  <a:srgbClr val="3B3B3B"/>
                </a:solidFill>
                <a:effectLst/>
                <a:latin typeface="Roboto Mono" panose="00000009000000000000" pitchFamily="49" charset="0"/>
                <a:ea typeface="Roboto Mono" panose="00000009000000000000" pitchFamily="49" charset="0"/>
              </a:rPr>
              <a:t>unpermute_kernel</a:t>
            </a:r>
            <a:r>
              <a:rPr lang="en-US" sz="2400" b="0">
                <a:solidFill>
                  <a:srgbClr val="000000"/>
                </a:solidFill>
                <a:effectLst/>
                <a:latin typeface="Roboto Mono" panose="00000009000000000000" pitchFamily="49" charset="0"/>
                <a:ea typeface="Roboto Mono" panose="00000009000000000000" pitchFamily="49" charset="0"/>
              </a:rPr>
              <a:t>&lt;&lt;&lt;</a:t>
            </a:r>
            <a:r>
              <a:rPr lang="en-US" sz="2400" b="0" err="1">
                <a:solidFill>
                  <a:srgbClr val="3B3B3B"/>
                </a:solidFill>
                <a:effectLst/>
                <a:latin typeface="Roboto Mono" panose="00000009000000000000" pitchFamily="49" charset="0"/>
                <a:ea typeface="Roboto Mono" panose="00000009000000000000" pitchFamily="49" charset="0"/>
              </a:rPr>
              <a:t>num_blocks</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000000"/>
                </a:solidFill>
                <a:effectLst/>
                <a:latin typeface="Roboto Mono" panose="00000009000000000000" pitchFamily="49" charset="0"/>
                <a:ea typeface="Roboto Mono" panose="00000009000000000000" pitchFamily="49" charset="0"/>
              </a:rPr>
              <a:t>&gt;&gt;&gt;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vaccum</a:t>
            </a:r>
            <a:r>
              <a:rPr lang="en-US" sz="2400" b="0">
                <a:solidFill>
                  <a:srgbClr val="3B3B3B"/>
                </a:solidFill>
                <a:effectLst/>
                <a:latin typeface="Roboto Mono" panose="00000009000000000000" pitchFamily="49" charset="0"/>
                <a:ea typeface="Roboto Mono" panose="00000009000000000000" pitchFamily="49" charset="0"/>
              </a:rPr>
              <a:t>, out, B, T, NH, HS);</a:t>
            </a:r>
          </a:p>
        </p:txBody>
      </p:sp>
    </p:spTree>
    <p:extLst>
      <p:ext uri="{BB962C8B-B14F-4D97-AF65-F5344CB8AC3E}">
        <p14:creationId xmlns:p14="http://schemas.microsoft.com/office/powerpoint/2010/main" val="1871855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err="1"/>
              <a:t>MDSpan</a:t>
            </a:r>
            <a:endParaRPr lang="en-US"/>
          </a:p>
        </p:txBody>
      </p:sp>
      <p:sp>
        <p:nvSpPr>
          <p:cNvPr id="10" name="TextBox 9">
            <a:extLst>
              <a:ext uri="{FF2B5EF4-FFF2-40B4-BE49-F238E27FC236}">
                <a16:creationId xmlns:a16="http://schemas.microsoft.com/office/drawing/2014/main" id="{FD2D29D5-FEB7-DED6-8427-680A091558B7}"/>
              </a:ext>
            </a:extLst>
          </p:cNvPr>
          <p:cNvSpPr txBox="1"/>
          <p:nvPr/>
        </p:nvSpPr>
        <p:spPr>
          <a:xfrm>
            <a:off x="981767" y="4614089"/>
            <a:ext cx="14391582" cy="13018949"/>
          </a:xfrm>
          <a:prstGeom prst="rect">
            <a:avLst/>
          </a:prstGeom>
          <a:noFill/>
        </p:spPr>
        <p:txBody>
          <a:bodyPr wrap="square">
            <a:spAutoFit/>
          </a:bodyPr>
          <a:lstStyle/>
          <a:p>
            <a:r>
              <a:rPr lang="en-US" sz="2000" b="0">
                <a:solidFill>
                  <a:srgbClr val="0000FF"/>
                </a:solidFill>
                <a:effectLst/>
                <a:latin typeface="Roboto Mono" panose="00000009000000000000" pitchFamily="49" charset="0"/>
                <a:ea typeface="Roboto Mono" panose="00000009000000000000" pitchFamily="49" charset="0"/>
              </a:rPr>
              <a:t>__global__</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void</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795E26"/>
                </a:solidFill>
                <a:effectLst/>
                <a:latin typeface="Roboto Mono" panose="00000009000000000000" pitchFamily="49" charset="0"/>
                <a:ea typeface="Roboto Mono" panose="00000009000000000000" pitchFamily="49" charset="0"/>
              </a:rPr>
              <a:t>permute_kernel</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q</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k</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v</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const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B</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N</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NH</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d</a:t>
            </a:r>
            <a:r>
              <a:rPr lang="en-US" sz="2000" b="0">
                <a:solidFill>
                  <a:srgbClr val="3B3B3B"/>
                </a:solidFill>
                <a:effectLst/>
                <a:latin typeface="Roboto Mono" panose="00000009000000000000" pitchFamily="49" charset="0"/>
                <a:ea typeface="Roboto Mono" panose="00000009000000000000" pitchFamily="49" charset="0"/>
              </a:rPr>
              <a:t>) {</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00FF"/>
                </a:solidFill>
                <a:effectLst/>
                <a:latin typeface="Roboto Mono" panose="00000009000000000000" pitchFamily="49" charset="0"/>
                <a:ea typeface="Roboto Mono" panose="00000009000000000000" pitchFamily="49" charset="0"/>
              </a:rPr>
              <a:t>blockIdx</a:t>
            </a:r>
            <a:r>
              <a:rPr lang="en-US" sz="2000" b="0" err="1">
                <a:solidFill>
                  <a:srgbClr val="3B3B3B"/>
                </a:solidFill>
                <a:effectLst/>
                <a:latin typeface="Roboto Mono" panose="00000009000000000000" pitchFamily="49" charset="0"/>
                <a:ea typeface="Roboto Mono" panose="00000009000000000000" pitchFamily="49" charset="0"/>
              </a:rPr>
              <a:t>.x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00FF"/>
                </a:solidFill>
                <a:effectLst/>
                <a:latin typeface="Roboto Mono" panose="00000009000000000000" pitchFamily="49" charset="0"/>
                <a:ea typeface="Roboto Mono" panose="00000009000000000000" pitchFamily="49" charset="0"/>
              </a:rPr>
              <a:t>blockDim</a:t>
            </a:r>
            <a:r>
              <a:rPr lang="en-US" sz="2000" b="0" err="1">
                <a:solidFill>
                  <a:srgbClr val="3B3B3B"/>
                </a:solidFill>
                <a:effectLst/>
                <a:latin typeface="Roboto Mono" panose="00000009000000000000" pitchFamily="49" charset="0"/>
                <a:ea typeface="Roboto Mono" panose="00000009000000000000" pitchFamily="49" charset="0"/>
              </a:rPr>
              <a:t>.x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00FF"/>
                </a:solidFill>
                <a:effectLst/>
                <a:latin typeface="Roboto Mono" panose="00000009000000000000" pitchFamily="49" charset="0"/>
                <a:ea typeface="Roboto Mono" panose="00000009000000000000" pitchFamily="49" charset="0"/>
              </a:rPr>
              <a:t>threadIdx</a:t>
            </a:r>
            <a:r>
              <a:rPr lang="en-US" sz="2000" b="0" err="1">
                <a:solidFill>
                  <a:srgbClr val="3B3B3B"/>
                </a:solidFill>
                <a:effectLst/>
                <a:latin typeface="Roboto Mono" panose="00000009000000000000" pitchFamily="49" charset="0"/>
                <a:ea typeface="Roboto Mono" panose="00000009000000000000" pitchFamily="49" charset="0"/>
              </a:rPr>
              <a:t>.x</a:t>
            </a:r>
            <a:r>
              <a:rPr lang="en-US" sz="2000" b="0">
                <a:solidFill>
                  <a:srgbClr val="3B3B3B"/>
                </a:solidFill>
                <a:effectLst/>
                <a:latin typeface="Roboto Mono" panose="00000009000000000000" pitchFamily="49" charset="0"/>
                <a:ea typeface="Roboto Mono" panose="00000009000000000000" pitchFamily="49" charset="0"/>
              </a:rPr>
              <a:t>;</a:t>
            </a: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008000"/>
                </a:solidFill>
                <a:effectLst/>
                <a:latin typeface="Roboto Mono" panose="00000009000000000000" pitchFamily="49" charset="0"/>
                <a:ea typeface="Roboto Mono" panose="00000009000000000000" pitchFamily="49" charset="0"/>
              </a:rPr>
              <a:t>    // Q[b][</a:t>
            </a:r>
            <a:r>
              <a:rPr lang="en-US" sz="2000" b="0" err="1">
                <a:solidFill>
                  <a:srgbClr val="008000"/>
                </a:solidFill>
                <a:effectLst/>
                <a:latin typeface="Roboto Mono" panose="00000009000000000000" pitchFamily="49" charset="0"/>
                <a:ea typeface="Roboto Mono" panose="00000009000000000000" pitchFamily="49" charset="0"/>
              </a:rPr>
              <a:t>nh</a:t>
            </a:r>
            <a:r>
              <a:rPr lang="en-US" sz="2000" b="0">
                <a:solidFill>
                  <a:srgbClr val="008000"/>
                </a:solidFill>
                <a:effectLst/>
                <a:latin typeface="Roboto Mono" panose="00000009000000000000" pitchFamily="49" charset="0"/>
                <a:ea typeface="Roboto Mono" panose="00000009000000000000" pitchFamily="49" charset="0"/>
              </a:rPr>
              <a:t>_][n][d_] = </a:t>
            </a:r>
            <a:r>
              <a:rPr lang="en-US" sz="2000" b="0" err="1">
                <a:solidFill>
                  <a:srgbClr val="008000"/>
                </a:solidFill>
                <a:effectLst/>
                <a:latin typeface="Roboto Mono" panose="00000009000000000000" pitchFamily="49" charset="0"/>
                <a:ea typeface="Roboto Mono" panose="00000009000000000000" pitchFamily="49" charset="0"/>
              </a:rPr>
              <a:t>inp</a:t>
            </a:r>
            <a:r>
              <a:rPr lang="en-US" sz="2000" b="0">
                <a:solidFill>
                  <a:srgbClr val="008000"/>
                </a:solidFill>
                <a:effectLst/>
                <a:latin typeface="Roboto Mono" panose="00000009000000000000" pitchFamily="49" charset="0"/>
                <a:ea typeface="Roboto Mono" panose="00000009000000000000" pitchFamily="49" charset="0"/>
              </a:rPr>
              <a:t>[b][n][0][</a:t>
            </a:r>
            <a:r>
              <a:rPr lang="en-US" sz="2000" b="0" err="1">
                <a:solidFill>
                  <a:srgbClr val="008000"/>
                </a:solidFill>
                <a:effectLst/>
                <a:latin typeface="Roboto Mono" panose="00000009000000000000" pitchFamily="49" charset="0"/>
                <a:ea typeface="Roboto Mono" panose="00000009000000000000" pitchFamily="49" charset="0"/>
              </a:rPr>
              <a:t>nh</a:t>
            </a:r>
            <a:r>
              <a:rPr lang="en-US" sz="2000" b="0">
                <a:solidFill>
                  <a:srgbClr val="008000"/>
                </a:solidFill>
                <a:effectLst/>
                <a:latin typeface="Roboto Mono" panose="00000009000000000000" pitchFamily="49" charset="0"/>
                <a:ea typeface="Roboto Mono" panose="00000009000000000000" pitchFamily="49" charset="0"/>
              </a:rPr>
              <a:t>_][d_]</a:t>
            </a:r>
            <a:endParaRPr lang="en-US" sz="2000" b="0">
              <a:solidFill>
                <a:srgbClr val="3B3B3B"/>
              </a:solidFill>
              <a:effectLst/>
              <a:latin typeface="Roboto Mono" panose="00000009000000000000" pitchFamily="49" charset="0"/>
              <a:ea typeface="Roboto Mono" panose="00000009000000000000" pitchFamily="49" charset="0"/>
            </a:endParaRP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AF00DB"/>
                </a:solidFill>
                <a:effectLst/>
                <a:latin typeface="Roboto Mono" panose="00000009000000000000" pitchFamily="49" charset="0"/>
                <a:ea typeface="Roboto Mono" panose="00000009000000000000" pitchFamily="49" charset="0"/>
              </a:rPr>
              <a:t>if</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&lt;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 {</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nh</a:t>
            </a:r>
            <a:r>
              <a:rPr lang="en-US" sz="2000" b="0">
                <a:solidFill>
                  <a:srgbClr val="3B3B3B"/>
                </a:solidFill>
                <a:effectLst/>
                <a:latin typeface="Roboto Mono" panose="00000009000000000000" pitchFamily="49" charset="0"/>
                <a:ea typeface="Roboto Mono" panose="00000009000000000000" pitchFamily="49" charset="0"/>
              </a:rPr>
              <a:t>_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d_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inp_idx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EE0000"/>
                </a:solidFill>
                <a:effectLst/>
                <a:latin typeface="Roboto Mono" panose="00000009000000000000" pitchFamily="49" charset="0"/>
                <a:ea typeface="Roboto Mono" panose="00000009000000000000" pitchFamily="49" charset="0"/>
              </a:rPr>
              <a:t>\</a:t>
            </a:r>
            <a:endParaRPr lang="en-US" sz="2000" b="0">
              <a:solidFill>
                <a:srgbClr val="3B3B3B"/>
              </a:solidFill>
              <a:effectLst/>
              <a:latin typeface="Roboto Mono" panose="00000009000000000000" pitchFamily="49" charset="0"/>
              <a:ea typeface="Roboto Mono" panose="00000009000000000000" pitchFamily="49" charset="0"/>
            </a:endParaRPr>
          </a:p>
          <a:p>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3</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3</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0</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nh</a:t>
            </a:r>
            <a:r>
              <a:rPr lang="en-US" sz="2000" b="0">
                <a:solidFill>
                  <a:srgbClr val="3B3B3B"/>
                </a:solidFill>
                <a:effectLst/>
                <a:latin typeface="Roboto Mono" panose="00000009000000000000" pitchFamily="49" charset="0"/>
                <a:ea typeface="Roboto Mono" panose="00000009000000000000" pitchFamily="49" charset="0"/>
              </a:rPr>
              <a:t>_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d_;</a:t>
            </a: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q</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795E26"/>
                </a:solidFill>
                <a:effectLst/>
                <a:latin typeface="Roboto Mono" panose="00000009000000000000" pitchFamily="49" charset="0"/>
                <a:ea typeface="Roboto Mono" panose="00000009000000000000" pitchFamily="49" charset="0"/>
              </a:rPr>
              <a:t>__</a:t>
            </a:r>
            <a:r>
              <a:rPr lang="en-US" sz="2000" b="0" err="1">
                <a:solidFill>
                  <a:srgbClr val="795E26"/>
                </a:solidFill>
                <a:effectLst/>
                <a:latin typeface="Roboto Mono" panose="00000009000000000000" pitchFamily="49" charset="0"/>
                <a:ea typeface="Roboto Mono" panose="00000009000000000000" pitchFamily="49" charset="0"/>
              </a:rPr>
              <a:t>ldcs</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00"/>
                </a:solidFill>
                <a:effectLst/>
                <a:latin typeface="Roboto Mono" panose="00000009000000000000" pitchFamily="49" charset="0"/>
                <a:ea typeface="Roboto Mono" panose="00000009000000000000" pitchFamily="49" charset="0"/>
              </a:rPr>
              <a:t>&amp;</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inp_idx</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k</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795E26"/>
                </a:solidFill>
                <a:effectLst/>
                <a:latin typeface="Roboto Mono" panose="00000009000000000000" pitchFamily="49" charset="0"/>
                <a:ea typeface="Roboto Mono" panose="00000009000000000000" pitchFamily="49" charset="0"/>
              </a:rPr>
              <a:t>__</a:t>
            </a:r>
            <a:r>
              <a:rPr lang="en-US" sz="2000" b="0" err="1">
                <a:solidFill>
                  <a:srgbClr val="795E26"/>
                </a:solidFill>
                <a:effectLst/>
                <a:latin typeface="Roboto Mono" panose="00000009000000000000" pitchFamily="49" charset="0"/>
                <a:ea typeface="Roboto Mono" panose="00000009000000000000" pitchFamily="49" charset="0"/>
              </a:rPr>
              <a:t>ldcs</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00"/>
                </a:solidFill>
                <a:effectLst/>
                <a:latin typeface="Roboto Mono" panose="00000009000000000000" pitchFamily="49" charset="0"/>
                <a:ea typeface="Roboto Mono" panose="00000009000000000000" pitchFamily="49" charset="0"/>
              </a:rPr>
              <a:t>&amp;</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inp_idx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v</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795E26"/>
                </a:solidFill>
                <a:effectLst/>
                <a:latin typeface="Roboto Mono" panose="00000009000000000000" pitchFamily="49" charset="0"/>
                <a:ea typeface="Roboto Mono" panose="00000009000000000000" pitchFamily="49" charset="0"/>
              </a:rPr>
              <a:t>__</a:t>
            </a:r>
            <a:r>
              <a:rPr lang="en-US" sz="2000" b="0" err="1">
                <a:solidFill>
                  <a:srgbClr val="795E26"/>
                </a:solidFill>
                <a:effectLst/>
                <a:latin typeface="Roboto Mono" panose="00000009000000000000" pitchFamily="49" charset="0"/>
                <a:ea typeface="Roboto Mono" panose="00000009000000000000" pitchFamily="49" charset="0"/>
              </a:rPr>
              <a:t>ldcs</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00"/>
                </a:solidFill>
                <a:effectLst/>
                <a:latin typeface="Roboto Mono" panose="00000009000000000000" pitchFamily="49" charset="0"/>
                <a:ea typeface="Roboto Mono" panose="00000009000000000000" pitchFamily="49" charset="0"/>
              </a:rPr>
              <a:t>&amp;</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inp_idx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2</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p>
          <a:p>
            <a:r>
              <a:rPr lang="en-US" sz="2000" b="0">
                <a:solidFill>
                  <a:srgbClr val="3B3B3B"/>
                </a:solidFill>
                <a:effectLst/>
                <a:latin typeface="Roboto Mono" panose="00000009000000000000" pitchFamily="49" charset="0"/>
                <a:ea typeface="Roboto Mono" panose="00000009000000000000" pitchFamily="49" charset="0"/>
              </a:rPr>
              <a:t>}</a:t>
            </a: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0000FF"/>
                </a:solidFill>
                <a:effectLst/>
                <a:latin typeface="Roboto Mono" panose="00000009000000000000" pitchFamily="49" charset="0"/>
                <a:ea typeface="Roboto Mono" panose="00000009000000000000" pitchFamily="49" charset="0"/>
              </a:rPr>
              <a:t>void</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795E26"/>
                </a:solidFill>
                <a:effectLst/>
                <a:latin typeface="Roboto Mono" panose="00000009000000000000" pitchFamily="49" charset="0"/>
                <a:ea typeface="Roboto Mono" panose="00000009000000000000" pitchFamily="49" charset="0"/>
              </a:rPr>
              <a:t>attention_forward</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out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vaccum</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qkvr</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preatt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att</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B</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C</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NH</a:t>
            </a:r>
            <a:r>
              <a:rPr lang="en-US" sz="2000" b="0">
                <a:solidFill>
                  <a:srgbClr val="3B3B3B"/>
                </a:solidFill>
                <a:effectLst/>
                <a:latin typeface="Roboto Mono" panose="00000009000000000000" pitchFamily="49" charset="0"/>
                <a:ea typeface="Roboto Mono" panose="00000009000000000000" pitchFamily="49" charset="0"/>
              </a:rPr>
              <a:t>) {</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const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block_size</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256</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const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softmax_block_size</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256</a:t>
            </a:r>
            <a:r>
              <a:rPr lang="en-US" sz="2000" b="0">
                <a:solidFill>
                  <a:srgbClr val="3B3B3B"/>
                </a:solidFill>
                <a:effectLst/>
                <a:latin typeface="Roboto Mono" panose="00000009000000000000" pitchFamily="49" charset="0"/>
                <a:ea typeface="Roboto Mono" panose="00000009000000000000" pitchFamily="49" charset="0"/>
              </a:rPr>
              <a:t>;</a:t>
            </a:r>
          </a:p>
          <a:p>
            <a:endParaRPr lang="en-US" sz="2000" b="0">
              <a:solidFill>
                <a:srgbClr val="3B3B3B"/>
              </a:solidFill>
              <a:effectLst/>
              <a:latin typeface="Roboto Mono" panose="00000009000000000000" pitchFamily="49" charset="0"/>
              <a:ea typeface="Roboto Mono" panose="00000009000000000000" pitchFamily="49" charset="0"/>
            </a:endParaRP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HS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C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a:t>
            </a:r>
            <a:r>
              <a:rPr lang="en-US" sz="2000" b="0">
                <a:solidFill>
                  <a:srgbClr val="008000"/>
                </a:solidFill>
                <a:effectLst/>
                <a:latin typeface="Roboto Mono" panose="00000009000000000000" pitchFamily="49" charset="0"/>
                <a:ea typeface="Roboto Mono" panose="00000009000000000000" pitchFamily="49" charset="0"/>
              </a:rPr>
              <a:t> // head size</a:t>
            </a:r>
            <a:endParaRPr lang="en-US" sz="2000" b="0">
              <a:solidFill>
                <a:srgbClr val="3B3B3B"/>
              </a:solidFill>
              <a:effectLst/>
              <a:latin typeface="Roboto Mono" panose="00000009000000000000" pitchFamily="49" charset="0"/>
              <a:ea typeface="Roboto Mono" panose="00000009000000000000" pitchFamily="49" charset="0"/>
            </a:endParaRPr>
          </a:p>
          <a:p>
            <a:endParaRPr lang="en-US" sz="2000" b="0">
              <a:solidFill>
                <a:srgbClr val="3B3B3B"/>
              </a:solidFill>
              <a:effectLst/>
              <a:latin typeface="Roboto Mono" panose="00000009000000000000" pitchFamily="49" charset="0"/>
              <a:ea typeface="Roboto Mono" panose="00000009000000000000" pitchFamily="49" charset="0"/>
            </a:endParaRP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q,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k,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v;</a:t>
            </a:r>
          </a:p>
          <a:p>
            <a:r>
              <a:rPr lang="en-US" sz="2000" b="0">
                <a:solidFill>
                  <a:srgbClr val="3B3B3B"/>
                </a:solidFill>
                <a:effectLst/>
                <a:latin typeface="Roboto Mono" panose="00000009000000000000" pitchFamily="49" charset="0"/>
                <a:ea typeface="Roboto Mono" panose="00000009000000000000" pitchFamily="49" charset="0"/>
              </a:rPr>
              <a:t>    q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qkvr</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0</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C;</a:t>
            </a:r>
          </a:p>
          <a:p>
            <a:r>
              <a:rPr lang="en-US" sz="2000" b="0">
                <a:solidFill>
                  <a:srgbClr val="3B3B3B"/>
                </a:solidFill>
                <a:effectLst/>
                <a:latin typeface="Roboto Mono" panose="00000009000000000000" pitchFamily="49" charset="0"/>
                <a:ea typeface="Roboto Mono" panose="00000009000000000000" pitchFamily="49" charset="0"/>
              </a:rPr>
              <a:t>    k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qkvr</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1</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C;</a:t>
            </a:r>
          </a:p>
          <a:p>
            <a:r>
              <a:rPr lang="en-US" sz="2000" b="0">
                <a:solidFill>
                  <a:srgbClr val="3B3B3B"/>
                </a:solidFill>
                <a:effectLst/>
                <a:latin typeface="Roboto Mono" panose="00000009000000000000" pitchFamily="49" charset="0"/>
                <a:ea typeface="Roboto Mono" panose="00000009000000000000" pitchFamily="49" charset="0"/>
              </a:rPr>
              <a:t>    v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qkvr</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2</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C;</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total_threads</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HS;</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num_blocks</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795E26"/>
                </a:solidFill>
                <a:effectLst/>
                <a:latin typeface="Roboto Mono" panose="00000009000000000000" pitchFamily="49" charset="0"/>
                <a:ea typeface="Roboto Mono" panose="00000009000000000000" pitchFamily="49" charset="0"/>
              </a:rPr>
              <a:t>CEIL_DIV</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total_threads</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block_size</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permute_kernel</a:t>
            </a:r>
            <a:r>
              <a:rPr lang="en-US" sz="2000" b="0">
                <a:solidFill>
                  <a:srgbClr val="000000"/>
                </a:solidFill>
                <a:effectLst/>
                <a:latin typeface="Roboto Mono" panose="00000009000000000000" pitchFamily="49" charset="0"/>
                <a:ea typeface="Roboto Mono" panose="00000009000000000000" pitchFamily="49" charset="0"/>
              </a:rPr>
              <a:t>&lt;&lt;&lt;</a:t>
            </a:r>
            <a:r>
              <a:rPr lang="en-US" sz="2000" b="0" err="1">
                <a:solidFill>
                  <a:srgbClr val="3B3B3B"/>
                </a:solidFill>
                <a:effectLst/>
                <a:latin typeface="Roboto Mono" panose="00000009000000000000" pitchFamily="49" charset="0"/>
                <a:ea typeface="Roboto Mono" panose="00000009000000000000" pitchFamily="49" charset="0"/>
              </a:rPr>
              <a:t>num_blocks</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block_size</a:t>
            </a:r>
            <a:r>
              <a:rPr lang="en-US" sz="2000" b="0">
                <a:solidFill>
                  <a:srgbClr val="000000"/>
                </a:solidFill>
                <a:effectLst/>
                <a:latin typeface="Roboto Mono" panose="00000009000000000000" pitchFamily="49" charset="0"/>
                <a:ea typeface="Roboto Mono" panose="00000009000000000000" pitchFamily="49" charset="0"/>
              </a:rPr>
              <a:t>&gt;&gt;&gt;</a:t>
            </a:r>
            <a:r>
              <a:rPr lang="en-US" sz="2000" b="0">
                <a:solidFill>
                  <a:srgbClr val="3B3B3B"/>
                </a:solidFill>
                <a:effectLst/>
                <a:latin typeface="Roboto Mono" panose="00000009000000000000" pitchFamily="49" charset="0"/>
                <a:ea typeface="Roboto Mono" panose="00000009000000000000" pitchFamily="49" charset="0"/>
              </a:rPr>
              <a:t>(q, k, v, </a:t>
            </a:r>
            <a:r>
              <a:rPr lang="en-US" sz="2000" b="0" err="1">
                <a:solidFill>
                  <a:srgbClr val="3B3B3B"/>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 B, T, NH, HS);</a:t>
            </a:r>
          </a:p>
        </p:txBody>
      </p:sp>
      <p:sp>
        <p:nvSpPr>
          <p:cNvPr id="12" name="TextBox 11">
            <a:extLst>
              <a:ext uri="{FF2B5EF4-FFF2-40B4-BE49-F238E27FC236}">
                <a16:creationId xmlns:a16="http://schemas.microsoft.com/office/drawing/2014/main" id="{3ED8EB42-AE98-21C2-C5F6-0F040A4E144D}"/>
              </a:ext>
            </a:extLst>
          </p:cNvPr>
          <p:cNvSpPr txBox="1"/>
          <p:nvPr/>
        </p:nvSpPr>
        <p:spPr>
          <a:xfrm>
            <a:off x="16558260" y="4614089"/>
            <a:ext cx="17015791" cy="11172289"/>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attention_forward</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out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vaccum</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qkvr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preatt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att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C</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256</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softmax_block_size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256</a:t>
            </a:r>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HS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NH;</a:t>
            </a:r>
            <a:r>
              <a:rPr lang="en-US" sz="2400" b="0">
                <a:solidFill>
                  <a:srgbClr val="008000"/>
                </a:solidFill>
                <a:effectLst/>
                <a:latin typeface="Roboto Mono" panose="00000009000000000000" pitchFamily="49" charset="0"/>
                <a:ea typeface="Roboto Mono" panose="00000009000000000000" pitchFamily="49" charset="0"/>
              </a:rPr>
              <a:t> // head size</a:t>
            </a:r>
            <a:endParaRPr lang="en-US" sz="2400" b="0">
              <a:solidFill>
                <a:srgbClr val="3B3B3B"/>
              </a:solidFill>
              <a:effectLst/>
              <a:latin typeface="Roboto Mono" panose="00000009000000000000" pitchFamily="49" charset="0"/>
              <a:ea typeface="Roboto Mono" panose="00000009000000000000" pitchFamily="49" charset="0"/>
            </a:endParaRP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q,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k,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v;</a:t>
            </a:r>
          </a:p>
          <a:p>
            <a:r>
              <a:rPr lang="en-US" sz="2400" b="0">
                <a:solidFill>
                  <a:srgbClr val="3B3B3B"/>
                </a:solidFill>
                <a:effectLst/>
                <a:latin typeface="Roboto Mono" panose="00000009000000000000" pitchFamily="49" charset="0"/>
                <a:ea typeface="Roboto Mono" panose="00000009000000000000" pitchFamily="49" charset="0"/>
              </a:rPr>
              <a:t>    q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qkvr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0</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r>
              <a:rPr lang="en-US" sz="2400" b="0">
                <a:solidFill>
                  <a:srgbClr val="3B3B3B"/>
                </a:solidFill>
                <a:effectLst/>
                <a:latin typeface="Roboto Mono" panose="00000009000000000000" pitchFamily="49" charset="0"/>
                <a:ea typeface="Roboto Mono" panose="00000009000000000000" pitchFamily="49" charset="0"/>
              </a:rPr>
              <a:t>    k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qkvr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1</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r>
              <a:rPr lang="en-US" sz="2400" b="0">
                <a:solidFill>
                  <a:srgbClr val="3B3B3B"/>
                </a:solidFill>
                <a:effectLst/>
                <a:latin typeface="Roboto Mono" panose="00000009000000000000" pitchFamily="49" charset="0"/>
                <a:ea typeface="Roboto Mono" panose="00000009000000000000" pitchFamily="49" charset="0"/>
              </a:rPr>
              <a:t>    v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qkvr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2</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constexpr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auto</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dynamic_extent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using</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ext_t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extents</a:t>
            </a:r>
            <a:r>
              <a:rPr lang="en-US" sz="2400" b="0">
                <a:solidFill>
                  <a:srgbClr val="3B3B3B"/>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3</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&gt;;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using</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mds_t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267F99"/>
                </a:solidFill>
                <a:effectLst/>
                <a:latin typeface="Roboto Mono" panose="00000009000000000000" pitchFamily="49" charset="0"/>
                <a:ea typeface="Roboto Mono" panose="00000009000000000000" pitchFamily="49" charset="0"/>
              </a:rPr>
              <a:t>mdspan</a:t>
            </a:r>
            <a:r>
              <a:rPr lang="en-US" sz="2400" b="0">
                <a:solidFill>
                  <a:srgbClr val="3B3B3B"/>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ext_t</a:t>
            </a:r>
            <a:r>
              <a:rPr lang="en-US" sz="2400" b="0">
                <a:solidFill>
                  <a:srgbClr val="3B3B3B"/>
                </a:solidFill>
                <a:effectLst/>
                <a:latin typeface="Roboto Mono" panose="00000009000000000000" pitchFamily="49" charset="0"/>
                <a:ea typeface="Roboto Mono" panose="00000009000000000000" pitchFamily="49" charset="0"/>
              </a:rPr>
              <a:t>&gt;;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ext_t</a:t>
            </a:r>
            <a:r>
              <a:rPr lang="en-US" sz="2400" b="0">
                <a:solidFill>
                  <a:srgbClr val="3B3B3B"/>
                </a:solidFill>
                <a:effectLst/>
                <a:latin typeface="Roboto Mono" panose="00000009000000000000" pitchFamily="49" charset="0"/>
                <a:ea typeface="Roboto Mono" panose="00000009000000000000" pitchFamily="49" charset="0"/>
              </a:rPr>
              <a:t> extents{B, T, NH, HS};</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mds_t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inp_md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extents};</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auto</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begin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make_counting_iterator</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98658"/>
                </a:solidFill>
                <a:effectLst/>
                <a:latin typeface="Roboto Mono" panose="00000009000000000000" pitchFamily="49" charset="0"/>
                <a:ea typeface="Roboto Mono" panose="00000009000000000000" pitchFamily="49" charset="0"/>
              </a:rPr>
              <a:t>0</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auto</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end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begin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HS</a:t>
            </a:r>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008000"/>
                </a:solidFill>
                <a:effectLst/>
                <a:latin typeface="Roboto Mono" panose="00000009000000000000" pitchFamily="49" charset="0"/>
                <a:ea typeface="Roboto Mono" panose="00000009000000000000" pitchFamily="49" charset="0"/>
              </a:rPr>
              <a:t>    // Q[b][</a:t>
            </a:r>
            <a:r>
              <a:rPr lang="en-US" sz="2400" b="0" err="1">
                <a:solidFill>
                  <a:srgbClr val="008000"/>
                </a:solidFill>
                <a:effectLst/>
                <a:latin typeface="Roboto Mono" panose="00000009000000000000" pitchFamily="49" charset="0"/>
                <a:ea typeface="Roboto Mono" panose="00000009000000000000" pitchFamily="49" charset="0"/>
              </a:rPr>
              <a:t>nh</a:t>
            </a:r>
            <a:r>
              <a:rPr lang="en-US" sz="2400" b="0">
                <a:solidFill>
                  <a:srgbClr val="008000"/>
                </a:solidFill>
                <a:effectLst/>
                <a:latin typeface="Roboto Mono" panose="00000009000000000000" pitchFamily="49" charset="0"/>
                <a:ea typeface="Roboto Mono" panose="00000009000000000000" pitchFamily="49" charset="0"/>
              </a:rPr>
              <a:t>_][n][d_] = </a:t>
            </a:r>
            <a:r>
              <a:rPr lang="en-US" sz="2400" b="0" err="1">
                <a:solidFill>
                  <a:srgbClr val="008000"/>
                </a:solidFill>
                <a:effectLst/>
                <a:latin typeface="Roboto Mono" panose="00000009000000000000" pitchFamily="49" charset="0"/>
                <a:ea typeface="Roboto Mono" panose="00000009000000000000" pitchFamily="49" charset="0"/>
              </a:rPr>
              <a:t>inp</a:t>
            </a:r>
            <a:r>
              <a:rPr lang="en-US" sz="2400" b="0">
                <a:solidFill>
                  <a:srgbClr val="008000"/>
                </a:solidFill>
                <a:effectLst/>
                <a:latin typeface="Roboto Mono" panose="00000009000000000000" pitchFamily="49" charset="0"/>
                <a:ea typeface="Roboto Mono" panose="00000009000000000000" pitchFamily="49" charset="0"/>
              </a:rPr>
              <a:t>[b][n][0][</a:t>
            </a:r>
            <a:r>
              <a:rPr lang="en-US" sz="2400" b="0" err="1">
                <a:solidFill>
                  <a:srgbClr val="008000"/>
                </a:solidFill>
                <a:effectLst/>
                <a:latin typeface="Roboto Mono" panose="00000009000000000000" pitchFamily="49" charset="0"/>
                <a:ea typeface="Roboto Mono" panose="00000009000000000000" pitchFamily="49" charset="0"/>
              </a:rPr>
              <a:t>nh</a:t>
            </a:r>
            <a:r>
              <a:rPr lang="en-US" sz="2400" b="0">
                <a:solidFill>
                  <a:srgbClr val="008000"/>
                </a:solidFill>
                <a:effectLst/>
                <a:latin typeface="Roboto Mono" panose="00000009000000000000" pitchFamily="49" charset="0"/>
                <a:ea typeface="Roboto Mono" panose="00000009000000000000" pitchFamily="49" charset="0"/>
              </a:rPr>
              <a:t>_][d_]</a:t>
            </a:r>
            <a:endParaRPr lang="en-US" sz="2400" b="0">
              <a:solidFill>
                <a:srgbClr val="3B3B3B"/>
              </a:solidFill>
              <a:effectLst/>
              <a:latin typeface="Roboto Mono" panose="00000009000000000000" pitchFamily="49" charset="0"/>
              <a:ea typeface="Roboto Mono" panose="00000009000000000000" pitchFamily="49" charset="0"/>
            </a:endParaRP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for_each</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par_nosync</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begin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end</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__device__</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auto</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nh</a:t>
            </a:r>
            <a:r>
              <a:rPr lang="en-US" sz="2400" b="0">
                <a:solidFill>
                  <a:srgbClr val="001080"/>
                </a:solidFill>
                <a:effectLst/>
                <a:latin typeface="Roboto Mono" panose="00000009000000000000" pitchFamily="49" charset="0"/>
                <a:ea typeface="Roboto Mono" panose="00000009000000000000" pitchFamily="49" charset="0"/>
              </a:rPr>
              <a:t>_</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hs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i2n</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HS</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q</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inp_md</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0</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nh</a:t>
            </a:r>
            <a:r>
              <a:rPr lang="en-US" sz="2400" b="0">
                <a:solidFill>
                  <a:srgbClr val="001080"/>
                </a:solidFill>
                <a:effectLst/>
                <a:latin typeface="Roboto Mono" panose="00000009000000000000" pitchFamily="49" charset="0"/>
                <a:ea typeface="Roboto Mono" panose="00000009000000000000" pitchFamily="49" charset="0"/>
              </a:rPr>
              <a:t>_</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hs</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k</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inp_md</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1</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nh</a:t>
            </a:r>
            <a:r>
              <a:rPr lang="en-US" sz="2400" b="0">
                <a:solidFill>
                  <a:srgbClr val="001080"/>
                </a:solidFill>
                <a:effectLst/>
                <a:latin typeface="Roboto Mono" panose="00000009000000000000" pitchFamily="49" charset="0"/>
                <a:ea typeface="Roboto Mono" panose="00000009000000000000" pitchFamily="49" charset="0"/>
              </a:rPr>
              <a:t>_</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hs</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v</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inp_md</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2</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nh</a:t>
            </a:r>
            <a:r>
              <a:rPr lang="en-US" sz="2400" b="0">
                <a:solidFill>
                  <a:srgbClr val="001080"/>
                </a:solidFill>
                <a:effectLst/>
                <a:latin typeface="Roboto Mono" panose="00000009000000000000" pitchFamily="49" charset="0"/>
                <a:ea typeface="Roboto Mono" panose="00000009000000000000" pitchFamily="49" charset="0"/>
              </a:rPr>
              <a:t>_</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hs</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p>
        </p:txBody>
      </p:sp>
      <p:cxnSp>
        <p:nvCxnSpPr>
          <p:cNvPr id="2" name="Straight Connector 1">
            <a:extLst>
              <a:ext uri="{FF2B5EF4-FFF2-40B4-BE49-F238E27FC236}">
                <a16:creationId xmlns:a16="http://schemas.microsoft.com/office/drawing/2014/main" id="{8359C988-D845-64D1-F185-8773F3840C68}"/>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BAA3C3D7-40C6-375B-3C4F-D9A91C84D70E}"/>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5" name="Content Placeholder 3">
            <a:extLst>
              <a:ext uri="{FF2B5EF4-FFF2-40B4-BE49-F238E27FC236}">
                <a16:creationId xmlns:a16="http://schemas.microsoft.com/office/drawing/2014/main" id="{5CFF3C48-8A9F-757E-C41F-984D015BC36C}"/>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6" name="Content Placeholder 3">
            <a:extLst>
              <a:ext uri="{FF2B5EF4-FFF2-40B4-BE49-F238E27FC236}">
                <a16:creationId xmlns:a16="http://schemas.microsoft.com/office/drawing/2014/main" id="{0B7F7820-ABB5-4308-C5CD-A5EDE02F82AD}"/>
              </a:ext>
            </a:extLst>
          </p:cNvPr>
          <p:cNvSpPr txBox="1">
            <a:spLocks/>
          </p:cNvSpPr>
          <p:nvPr/>
        </p:nvSpPr>
        <p:spPr>
          <a:xfrm>
            <a:off x="16558260" y="18078450"/>
            <a:ext cx="19693883" cy="1981199"/>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Turn </a:t>
            </a:r>
            <a:r>
              <a:rPr lang="en-US" sz="3200" b="0">
                <a:solidFill>
                  <a:srgbClr val="008000"/>
                </a:solidFill>
                <a:effectLst/>
                <a:latin typeface="Roboto Mono" panose="00000009000000000000" pitchFamily="49" charset="0"/>
                <a:ea typeface="Roboto Mono" panose="00000009000000000000" pitchFamily="49" charset="0"/>
              </a:rPr>
              <a:t>// Q[b][</a:t>
            </a:r>
            <a:r>
              <a:rPr lang="en-US" sz="3200" b="0" err="1">
                <a:solidFill>
                  <a:srgbClr val="008000"/>
                </a:solidFill>
                <a:effectLst/>
                <a:latin typeface="Roboto Mono" panose="00000009000000000000" pitchFamily="49" charset="0"/>
                <a:ea typeface="Roboto Mono" panose="00000009000000000000" pitchFamily="49" charset="0"/>
              </a:rPr>
              <a:t>nh</a:t>
            </a:r>
            <a:r>
              <a:rPr lang="en-US" sz="3200" b="0">
                <a:solidFill>
                  <a:srgbClr val="008000"/>
                </a:solidFill>
                <a:effectLst/>
                <a:latin typeface="Roboto Mono" panose="00000009000000000000" pitchFamily="49" charset="0"/>
                <a:ea typeface="Roboto Mono" panose="00000009000000000000" pitchFamily="49" charset="0"/>
              </a:rPr>
              <a:t>_][n][d_] = </a:t>
            </a:r>
            <a:r>
              <a:rPr lang="en-US" sz="3200" b="0" err="1">
                <a:solidFill>
                  <a:srgbClr val="008000"/>
                </a:solidFill>
                <a:effectLst/>
                <a:latin typeface="Roboto Mono" panose="00000009000000000000" pitchFamily="49" charset="0"/>
                <a:ea typeface="Roboto Mono" panose="00000009000000000000" pitchFamily="49" charset="0"/>
              </a:rPr>
              <a:t>inp</a:t>
            </a:r>
            <a:r>
              <a:rPr lang="en-US" sz="3200" b="0">
                <a:solidFill>
                  <a:srgbClr val="008000"/>
                </a:solidFill>
                <a:effectLst/>
                <a:latin typeface="Roboto Mono" panose="00000009000000000000" pitchFamily="49" charset="0"/>
                <a:ea typeface="Roboto Mono" panose="00000009000000000000" pitchFamily="49" charset="0"/>
              </a:rPr>
              <a:t>[b][n][0][</a:t>
            </a:r>
            <a:r>
              <a:rPr lang="en-US" sz="3200" b="0" err="1">
                <a:solidFill>
                  <a:srgbClr val="008000"/>
                </a:solidFill>
                <a:effectLst/>
                <a:latin typeface="Roboto Mono" panose="00000009000000000000" pitchFamily="49" charset="0"/>
                <a:ea typeface="Roboto Mono" panose="00000009000000000000" pitchFamily="49" charset="0"/>
              </a:rPr>
              <a:t>nh</a:t>
            </a:r>
            <a:r>
              <a:rPr lang="en-US" sz="3200" b="0">
                <a:solidFill>
                  <a:srgbClr val="008000"/>
                </a:solidFill>
                <a:effectLst/>
                <a:latin typeface="Roboto Mono" panose="00000009000000000000" pitchFamily="49" charset="0"/>
                <a:ea typeface="Roboto Mono" panose="00000009000000000000" pitchFamily="49" charset="0"/>
              </a:rPr>
              <a:t>_][d_]</a:t>
            </a:r>
            <a:r>
              <a:rPr lang="en-US"/>
              <a:t> into actual code</a:t>
            </a:r>
          </a:p>
          <a:p>
            <a:r>
              <a:rPr lang="en-US"/>
              <a:t>Preserve compile-time information</a:t>
            </a:r>
          </a:p>
        </p:txBody>
      </p:sp>
    </p:spTree>
    <p:extLst>
      <p:ext uri="{BB962C8B-B14F-4D97-AF65-F5344CB8AC3E}">
        <p14:creationId xmlns:p14="http://schemas.microsoft.com/office/powerpoint/2010/main" val="347240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err="1"/>
              <a:t>MDSpan</a:t>
            </a:r>
            <a:endParaRPr lang="en-US"/>
          </a:p>
        </p:txBody>
      </p:sp>
      <p:sp>
        <p:nvSpPr>
          <p:cNvPr id="10" name="TextBox 9">
            <a:extLst>
              <a:ext uri="{FF2B5EF4-FFF2-40B4-BE49-F238E27FC236}">
                <a16:creationId xmlns:a16="http://schemas.microsoft.com/office/drawing/2014/main" id="{FD2D29D5-FEB7-DED6-8427-680A091558B7}"/>
              </a:ext>
            </a:extLst>
          </p:cNvPr>
          <p:cNvSpPr txBox="1"/>
          <p:nvPr/>
        </p:nvSpPr>
        <p:spPr>
          <a:xfrm>
            <a:off x="981767" y="4614089"/>
            <a:ext cx="14391582" cy="13018949"/>
          </a:xfrm>
          <a:prstGeom prst="rect">
            <a:avLst/>
          </a:prstGeom>
          <a:noFill/>
        </p:spPr>
        <p:txBody>
          <a:bodyPr wrap="square">
            <a:spAutoFit/>
          </a:bodyPr>
          <a:lstStyle/>
          <a:p>
            <a:r>
              <a:rPr lang="en-US" sz="2000" b="0">
                <a:solidFill>
                  <a:srgbClr val="0000FF"/>
                </a:solidFill>
                <a:effectLst/>
                <a:latin typeface="Roboto Mono" panose="00000009000000000000" pitchFamily="49" charset="0"/>
                <a:ea typeface="Roboto Mono" panose="00000009000000000000" pitchFamily="49" charset="0"/>
              </a:rPr>
              <a:t>__global__</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void</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795E26"/>
                </a:solidFill>
                <a:effectLst/>
                <a:latin typeface="Roboto Mono" panose="00000009000000000000" pitchFamily="49" charset="0"/>
                <a:ea typeface="Roboto Mono" panose="00000009000000000000" pitchFamily="49" charset="0"/>
              </a:rPr>
              <a:t>permute_kernel</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q</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k</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v</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const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B</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N</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NH</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d</a:t>
            </a:r>
            <a:r>
              <a:rPr lang="en-US" sz="2000" b="0">
                <a:solidFill>
                  <a:srgbClr val="3B3B3B"/>
                </a:solidFill>
                <a:effectLst/>
                <a:latin typeface="Roboto Mono" panose="00000009000000000000" pitchFamily="49" charset="0"/>
                <a:ea typeface="Roboto Mono" panose="00000009000000000000" pitchFamily="49" charset="0"/>
              </a:rPr>
              <a:t>) {</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00FF"/>
                </a:solidFill>
                <a:effectLst/>
                <a:latin typeface="Roboto Mono" panose="00000009000000000000" pitchFamily="49" charset="0"/>
                <a:ea typeface="Roboto Mono" panose="00000009000000000000" pitchFamily="49" charset="0"/>
              </a:rPr>
              <a:t>blockIdx</a:t>
            </a:r>
            <a:r>
              <a:rPr lang="en-US" sz="2000" b="0" err="1">
                <a:solidFill>
                  <a:srgbClr val="3B3B3B"/>
                </a:solidFill>
                <a:effectLst/>
                <a:latin typeface="Roboto Mono" panose="00000009000000000000" pitchFamily="49" charset="0"/>
                <a:ea typeface="Roboto Mono" panose="00000009000000000000" pitchFamily="49" charset="0"/>
              </a:rPr>
              <a:t>.x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00FF"/>
                </a:solidFill>
                <a:effectLst/>
                <a:latin typeface="Roboto Mono" panose="00000009000000000000" pitchFamily="49" charset="0"/>
                <a:ea typeface="Roboto Mono" panose="00000009000000000000" pitchFamily="49" charset="0"/>
              </a:rPr>
              <a:t>blockDim</a:t>
            </a:r>
            <a:r>
              <a:rPr lang="en-US" sz="2000" b="0" err="1">
                <a:solidFill>
                  <a:srgbClr val="3B3B3B"/>
                </a:solidFill>
                <a:effectLst/>
                <a:latin typeface="Roboto Mono" panose="00000009000000000000" pitchFamily="49" charset="0"/>
                <a:ea typeface="Roboto Mono" panose="00000009000000000000" pitchFamily="49" charset="0"/>
              </a:rPr>
              <a:t>.x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00FF"/>
                </a:solidFill>
                <a:effectLst/>
                <a:latin typeface="Roboto Mono" panose="00000009000000000000" pitchFamily="49" charset="0"/>
                <a:ea typeface="Roboto Mono" panose="00000009000000000000" pitchFamily="49" charset="0"/>
              </a:rPr>
              <a:t>threadIdx</a:t>
            </a:r>
            <a:r>
              <a:rPr lang="en-US" sz="2000" b="0" err="1">
                <a:solidFill>
                  <a:srgbClr val="3B3B3B"/>
                </a:solidFill>
                <a:effectLst/>
                <a:latin typeface="Roboto Mono" panose="00000009000000000000" pitchFamily="49" charset="0"/>
                <a:ea typeface="Roboto Mono" panose="00000009000000000000" pitchFamily="49" charset="0"/>
              </a:rPr>
              <a:t>.x</a:t>
            </a:r>
            <a:r>
              <a:rPr lang="en-US" sz="2000" b="0">
                <a:solidFill>
                  <a:srgbClr val="3B3B3B"/>
                </a:solidFill>
                <a:effectLst/>
                <a:latin typeface="Roboto Mono" panose="00000009000000000000" pitchFamily="49" charset="0"/>
                <a:ea typeface="Roboto Mono" panose="00000009000000000000" pitchFamily="49" charset="0"/>
              </a:rPr>
              <a:t>;</a:t>
            </a: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008000"/>
                </a:solidFill>
                <a:effectLst/>
                <a:latin typeface="Roboto Mono" panose="00000009000000000000" pitchFamily="49" charset="0"/>
                <a:ea typeface="Roboto Mono" panose="00000009000000000000" pitchFamily="49" charset="0"/>
              </a:rPr>
              <a:t>    // Q[b][</a:t>
            </a:r>
            <a:r>
              <a:rPr lang="en-US" sz="2000" b="0" err="1">
                <a:solidFill>
                  <a:srgbClr val="008000"/>
                </a:solidFill>
                <a:effectLst/>
                <a:latin typeface="Roboto Mono" panose="00000009000000000000" pitchFamily="49" charset="0"/>
                <a:ea typeface="Roboto Mono" panose="00000009000000000000" pitchFamily="49" charset="0"/>
              </a:rPr>
              <a:t>nh</a:t>
            </a:r>
            <a:r>
              <a:rPr lang="en-US" sz="2000" b="0">
                <a:solidFill>
                  <a:srgbClr val="008000"/>
                </a:solidFill>
                <a:effectLst/>
                <a:latin typeface="Roboto Mono" panose="00000009000000000000" pitchFamily="49" charset="0"/>
                <a:ea typeface="Roboto Mono" panose="00000009000000000000" pitchFamily="49" charset="0"/>
              </a:rPr>
              <a:t>_][n][d_] = </a:t>
            </a:r>
            <a:r>
              <a:rPr lang="en-US" sz="2000" b="0" err="1">
                <a:solidFill>
                  <a:srgbClr val="008000"/>
                </a:solidFill>
                <a:effectLst/>
                <a:latin typeface="Roboto Mono" panose="00000009000000000000" pitchFamily="49" charset="0"/>
                <a:ea typeface="Roboto Mono" panose="00000009000000000000" pitchFamily="49" charset="0"/>
              </a:rPr>
              <a:t>inp</a:t>
            </a:r>
            <a:r>
              <a:rPr lang="en-US" sz="2000" b="0">
                <a:solidFill>
                  <a:srgbClr val="008000"/>
                </a:solidFill>
                <a:effectLst/>
                <a:latin typeface="Roboto Mono" panose="00000009000000000000" pitchFamily="49" charset="0"/>
                <a:ea typeface="Roboto Mono" panose="00000009000000000000" pitchFamily="49" charset="0"/>
              </a:rPr>
              <a:t>[b][n][0][</a:t>
            </a:r>
            <a:r>
              <a:rPr lang="en-US" sz="2000" b="0" err="1">
                <a:solidFill>
                  <a:srgbClr val="008000"/>
                </a:solidFill>
                <a:effectLst/>
                <a:latin typeface="Roboto Mono" panose="00000009000000000000" pitchFamily="49" charset="0"/>
                <a:ea typeface="Roboto Mono" panose="00000009000000000000" pitchFamily="49" charset="0"/>
              </a:rPr>
              <a:t>nh</a:t>
            </a:r>
            <a:r>
              <a:rPr lang="en-US" sz="2000" b="0">
                <a:solidFill>
                  <a:srgbClr val="008000"/>
                </a:solidFill>
                <a:effectLst/>
                <a:latin typeface="Roboto Mono" panose="00000009000000000000" pitchFamily="49" charset="0"/>
                <a:ea typeface="Roboto Mono" panose="00000009000000000000" pitchFamily="49" charset="0"/>
              </a:rPr>
              <a:t>_][d_]</a:t>
            </a:r>
            <a:endParaRPr lang="en-US" sz="2000" b="0">
              <a:solidFill>
                <a:srgbClr val="3B3B3B"/>
              </a:solidFill>
              <a:effectLst/>
              <a:latin typeface="Roboto Mono" panose="00000009000000000000" pitchFamily="49" charset="0"/>
              <a:ea typeface="Roboto Mono" panose="00000009000000000000" pitchFamily="49" charset="0"/>
            </a:endParaRP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AF00DB"/>
                </a:solidFill>
                <a:effectLst/>
                <a:latin typeface="Roboto Mono" panose="00000009000000000000" pitchFamily="49" charset="0"/>
                <a:ea typeface="Roboto Mono" panose="00000009000000000000" pitchFamily="49" charset="0"/>
              </a:rPr>
              <a:t>if</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&lt;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 {</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nh</a:t>
            </a:r>
            <a:r>
              <a:rPr lang="en-US" sz="2000" b="0">
                <a:solidFill>
                  <a:srgbClr val="3B3B3B"/>
                </a:solidFill>
                <a:effectLst/>
                <a:latin typeface="Roboto Mono" panose="00000009000000000000" pitchFamily="49" charset="0"/>
                <a:ea typeface="Roboto Mono" panose="00000009000000000000" pitchFamily="49" charset="0"/>
              </a:rPr>
              <a:t>_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d_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inp_idx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EE0000"/>
                </a:solidFill>
                <a:effectLst/>
                <a:latin typeface="Roboto Mono" panose="00000009000000000000" pitchFamily="49" charset="0"/>
                <a:ea typeface="Roboto Mono" panose="00000009000000000000" pitchFamily="49" charset="0"/>
              </a:rPr>
              <a:t>\</a:t>
            </a:r>
            <a:endParaRPr lang="en-US" sz="2000" b="0">
              <a:solidFill>
                <a:srgbClr val="3B3B3B"/>
              </a:solidFill>
              <a:effectLst/>
              <a:latin typeface="Roboto Mono" panose="00000009000000000000" pitchFamily="49" charset="0"/>
              <a:ea typeface="Roboto Mono" panose="00000009000000000000" pitchFamily="49" charset="0"/>
            </a:endParaRPr>
          </a:p>
          <a:p>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3</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3</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0</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nh</a:t>
            </a:r>
            <a:r>
              <a:rPr lang="en-US" sz="2000" b="0">
                <a:solidFill>
                  <a:srgbClr val="3B3B3B"/>
                </a:solidFill>
                <a:effectLst/>
                <a:latin typeface="Roboto Mono" panose="00000009000000000000" pitchFamily="49" charset="0"/>
                <a:ea typeface="Roboto Mono" panose="00000009000000000000" pitchFamily="49" charset="0"/>
              </a:rPr>
              <a:t>_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d_;</a:t>
            </a: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q</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795E26"/>
                </a:solidFill>
                <a:effectLst/>
                <a:latin typeface="Roboto Mono" panose="00000009000000000000" pitchFamily="49" charset="0"/>
                <a:ea typeface="Roboto Mono" panose="00000009000000000000" pitchFamily="49" charset="0"/>
              </a:rPr>
              <a:t>__</a:t>
            </a:r>
            <a:r>
              <a:rPr lang="en-US" sz="2000" b="0" err="1">
                <a:solidFill>
                  <a:srgbClr val="795E26"/>
                </a:solidFill>
                <a:effectLst/>
                <a:latin typeface="Roboto Mono" panose="00000009000000000000" pitchFamily="49" charset="0"/>
                <a:ea typeface="Roboto Mono" panose="00000009000000000000" pitchFamily="49" charset="0"/>
              </a:rPr>
              <a:t>ldcs</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00"/>
                </a:solidFill>
                <a:effectLst/>
                <a:latin typeface="Roboto Mono" panose="00000009000000000000" pitchFamily="49" charset="0"/>
                <a:ea typeface="Roboto Mono" panose="00000009000000000000" pitchFamily="49" charset="0"/>
              </a:rPr>
              <a:t>&amp;</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inp_idx</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k</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795E26"/>
                </a:solidFill>
                <a:effectLst/>
                <a:latin typeface="Roboto Mono" panose="00000009000000000000" pitchFamily="49" charset="0"/>
                <a:ea typeface="Roboto Mono" panose="00000009000000000000" pitchFamily="49" charset="0"/>
              </a:rPr>
              <a:t>__</a:t>
            </a:r>
            <a:r>
              <a:rPr lang="en-US" sz="2000" b="0" err="1">
                <a:solidFill>
                  <a:srgbClr val="795E26"/>
                </a:solidFill>
                <a:effectLst/>
                <a:latin typeface="Roboto Mono" panose="00000009000000000000" pitchFamily="49" charset="0"/>
                <a:ea typeface="Roboto Mono" panose="00000009000000000000" pitchFamily="49" charset="0"/>
              </a:rPr>
              <a:t>ldcs</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00"/>
                </a:solidFill>
                <a:effectLst/>
                <a:latin typeface="Roboto Mono" panose="00000009000000000000" pitchFamily="49" charset="0"/>
                <a:ea typeface="Roboto Mono" panose="00000009000000000000" pitchFamily="49" charset="0"/>
              </a:rPr>
              <a:t>&amp;</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inp_idx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v</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795E26"/>
                </a:solidFill>
                <a:effectLst/>
                <a:latin typeface="Roboto Mono" panose="00000009000000000000" pitchFamily="49" charset="0"/>
                <a:ea typeface="Roboto Mono" panose="00000009000000000000" pitchFamily="49" charset="0"/>
              </a:rPr>
              <a:t>__</a:t>
            </a:r>
            <a:r>
              <a:rPr lang="en-US" sz="2000" b="0" err="1">
                <a:solidFill>
                  <a:srgbClr val="795E26"/>
                </a:solidFill>
                <a:effectLst/>
                <a:latin typeface="Roboto Mono" panose="00000009000000000000" pitchFamily="49" charset="0"/>
                <a:ea typeface="Roboto Mono" panose="00000009000000000000" pitchFamily="49" charset="0"/>
              </a:rPr>
              <a:t>ldcs</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00"/>
                </a:solidFill>
                <a:effectLst/>
                <a:latin typeface="Roboto Mono" panose="00000009000000000000" pitchFamily="49" charset="0"/>
                <a:ea typeface="Roboto Mono" panose="00000009000000000000" pitchFamily="49" charset="0"/>
              </a:rPr>
              <a:t>&amp;</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inp_idx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2</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p>
          <a:p>
            <a:r>
              <a:rPr lang="en-US" sz="2000" b="0">
                <a:solidFill>
                  <a:srgbClr val="3B3B3B"/>
                </a:solidFill>
                <a:effectLst/>
                <a:latin typeface="Roboto Mono" panose="00000009000000000000" pitchFamily="49" charset="0"/>
                <a:ea typeface="Roboto Mono" panose="00000009000000000000" pitchFamily="49" charset="0"/>
              </a:rPr>
              <a:t>}</a:t>
            </a: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0000FF"/>
                </a:solidFill>
                <a:effectLst/>
                <a:latin typeface="Roboto Mono" panose="00000009000000000000" pitchFamily="49" charset="0"/>
                <a:ea typeface="Roboto Mono" panose="00000009000000000000" pitchFamily="49" charset="0"/>
              </a:rPr>
              <a:t>void</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795E26"/>
                </a:solidFill>
                <a:effectLst/>
                <a:latin typeface="Roboto Mono" panose="00000009000000000000" pitchFamily="49" charset="0"/>
                <a:ea typeface="Roboto Mono" panose="00000009000000000000" pitchFamily="49" charset="0"/>
              </a:rPr>
              <a:t>attention_forward</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out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vaccum</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qkvr</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preatt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att</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B</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C</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NH</a:t>
            </a:r>
            <a:r>
              <a:rPr lang="en-US" sz="2000" b="0">
                <a:solidFill>
                  <a:srgbClr val="3B3B3B"/>
                </a:solidFill>
                <a:effectLst/>
                <a:latin typeface="Roboto Mono" panose="00000009000000000000" pitchFamily="49" charset="0"/>
                <a:ea typeface="Roboto Mono" panose="00000009000000000000" pitchFamily="49" charset="0"/>
              </a:rPr>
              <a:t>) {</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const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block_size</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256</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const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softmax_block_size</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256</a:t>
            </a:r>
            <a:r>
              <a:rPr lang="en-US" sz="2000" b="0">
                <a:solidFill>
                  <a:srgbClr val="3B3B3B"/>
                </a:solidFill>
                <a:effectLst/>
                <a:latin typeface="Roboto Mono" panose="00000009000000000000" pitchFamily="49" charset="0"/>
                <a:ea typeface="Roboto Mono" panose="00000009000000000000" pitchFamily="49" charset="0"/>
              </a:rPr>
              <a:t>;</a:t>
            </a:r>
          </a:p>
          <a:p>
            <a:endParaRPr lang="en-US" sz="2000" b="0">
              <a:solidFill>
                <a:srgbClr val="3B3B3B"/>
              </a:solidFill>
              <a:effectLst/>
              <a:latin typeface="Roboto Mono" panose="00000009000000000000" pitchFamily="49" charset="0"/>
              <a:ea typeface="Roboto Mono" panose="00000009000000000000" pitchFamily="49" charset="0"/>
            </a:endParaRP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HS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C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a:t>
            </a:r>
            <a:r>
              <a:rPr lang="en-US" sz="2000" b="0">
                <a:solidFill>
                  <a:srgbClr val="008000"/>
                </a:solidFill>
                <a:effectLst/>
                <a:latin typeface="Roboto Mono" panose="00000009000000000000" pitchFamily="49" charset="0"/>
                <a:ea typeface="Roboto Mono" panose="00000009000000000000" pitchFamily="49" charset="0"/>
              </a:rPr>
              <a:t> // head size</a:t>
            </a:r>
            <a:endParaRPr lang="en-US" sz="2000" b="0">
              <a:solidFill>
                <a:srgbClr val="3B3B3B"/>
              </a:solidFill>
              <a:effectLst/>
              <a:latin typeface="Roboto Mono" panose="00000009000000000000" pitchFamily="49" charset="0"/>
              <a:ea typeface="Roboto Mono" panose="00000009000000000000" pitchFamily="49" charset="0"/>
            </a:endParaRP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008000"/>
                </a:solidFill>
                <a:effectLst/>
                <a:latin typeface="Roboto Mono" panose="00000009000000000000" pitchFamily="49" charset="0"/>
                <a:ea typeface="Roboto Mono" panose="00000009000000000000" pitchFamily="49" charset="0"/>
              </a:rPr>
              <a:t>    // permute and separate </a:t>
            </a:r>
            <a:r>
              <a:rPr lang="en-US" sz="2000" b="0" err="1">
                <a:solidFill>
                  <a:srgbClr val="008000"/>
                </a:solidFill>
                <a:effectLst/>
                <a:latin typeface="Roboto Mono" panose="00000009000000000000" pitchFamily="49" charset="0"/>
                <a:ea typeface="Roboto Mono" panose="00000009000000000000" pitchFamily="49" charset="0"/>
              </a:rPr>
              <a:t>inp</a:t>
            </a:r>
            <a:r>
              <a:rPr lang="en-US" sz="2000" b="0">
                <a:solidFill>
                  <a:srgbClr val="008000"/>
                </a:solidFill>
                <a:effectLst/>
                <a:latin typeface="Roboto Mono" panose="00000009000000000000" pitchFamily="49" charset="0"/>
                <a:ea typeface="Roboto Mono" panose="00000009000000000000" pitchFamily="49" charset="0"/>
              </a:rPr>
              <a:t> from (B, T, 3, NH, HS) to 3X (B, NH, T, HS)</a:t>
            </a:r>
            <a:endParaRPr lang="en-US" sz="2000" b="0">
              <a:solidFill>
                <a:srgbClr val="3B3B3B"/>
              </a:solidFill>
              <a:effectLst/>
              <a:latin typeface="Roboto Mono" panose="00000009000000000000" pitchFamily="49" charset="0"/>
              <a:ea typeface="Roboto Mono" panose="00000009000000000000" pitchFamily="49" charset="0"/>
            </a:endParaRP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q,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k,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v;</a:t>
            </a:r>
          </a:p>
          <a:p>
            <a:r>
              <a:rPr lang="en-US" sz="2000" b="0">
                <a:solidFill>
                  <a:srgbClr val="3B3B3B"/>
                </a:solidFill>
                <a:effectLst/>
                <a:latin typeface="Roboto Mono" panose="00000009000000000000" pitchFamily="49" charset="0"/>
                <a:ea typeface="Roboto Mono" panose="00000009000000000000" pitchFamily="49" charset="0"/>
              </a:rPr>
              <a:t>    q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qkvr</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0</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C;</a:t>
            </a:r>
          </a:p>
          <a:p>
            <a:r>
              <a:rPr lang="en-US" sz="2000" b="0">
                <a:solidFill>
                  <a:srgbClr val="3B3B3B"/>
                </a:solidFill>
                <a:effectLst/>
                <a:latin typeface="Roboto Mono" panose="00000009000000000000" pitchFamily="49" charset="0"/>
                <a:ea typeface="Roboto Mono" panose="00000009000000000000" pitchFamily="49" charset="0"/>
              </a:rPr>
              <a:t>    k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qkvr</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1</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C;</a:t>
            </a:r>
          </a:p>
          <a:p>
            <a:r>
              <a:rPr lang="en-US" sz="2000" b="0">
                <a:solidFill>
                  <a:srgbClr val="3B3B3B"/>
                </a:solidFill>
                <a:effectLst/>
                <a:latin typeface="Roboto Mono" panose="00000009000000000000" pitchFamily="49" charset="0"/>
                <a:ea typeface="Roboto Mono" panose="00000009000000000000" pitchFamily="49" charset="0"/>
              </a:rPr>
              <a:t>    v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qkvr</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2</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C;</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total_threads</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HS;</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num_blocks</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795E26"/>
                </a:solidFill>
                <a:effectLst/>
                <a:latin typeface="Roboto Mono" panose="00000009000000000000" pitchFamily="49" charset="0"/>
                <a:ea typeface="Roboto Mono" panose="00000009000000000000" pitchFamily="49" charset="0"/>
              </a:rPr>
              <a:t>CEIL_DIV</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total_threads</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block_size</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permute_kernel</a:t>
            </a:r>
            <a:r>
              <a:rPr lang="en-US" sz="2000" b="0">
                <a:solidFill>
                  <a:srgbClr val="000000"/>
                </a:solidFill>
                <a:effectLst/>
                <a:latin typeface="Roboto Mono" panose="00000009000000000000" pitchFamily="49" charset="0"/>
                <a:ea typeface="Roboto Mono" panose="00000009000000000000" pitchFamily="49" charset="0"/>
              </a:rPr>
              <a:t>&lt;&lt;&lt;</a:t>
            </a:r>
            <a:r>
              <a:rPr lang="en-US" sz="2000" b="0" err="1">
                <a:solidFill>
                  <a:srgbClr val="3B3B3B"/>
                </a:solidFill>
                <a:effectLst/>
                <a:latin typeface="Roboto Mono" panose="00000009000000000000" pitchFamily="49" charset="0"/>
                <a:ea typeface="Roboto Mono" panose="00000009000000000000" pitchFamily="49" charset="0"/>
              </a:rPr>
              <a:t>num_blocks</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block_size</a:t>
            </a:r>
            <a:r>
              <a:rPr lang="en-US" sz="2000" b="0">
                <a:solidFill>
                  <a:srgbClr val="000000"/>
                </a:solidFill>
                <a:effectLst/>
                <a:latin typeface="Roboto Mono" panose="00000009000000000000" pitchFamily="49" charset="0"/>
                <a:ea typeface="Roboto Mono" panose="00000009000000000000" pitchFamily="49" charset="0"/>
              </a:rPr>
              <a:t>&gt;&gt;&gt;</a:t>
            </a:r>
            <a:r>
              <a:rPr lang="en-US" sz="2000" b="0">
                <a:solidFill>
                  <a:srgbClr val="3B3B3B"/>
                </a:solidFill>
                <a:effectLst/>
                <a:latin typeface="Roboto Mono" panose="00000009000000000000" pitchFamily="49" charset="0"/>
                <a:ea typeface="Roboto Mono" panose="00000009000000000000" pitchFamily="49" charset="0"/>
              </a:rPr>
              <a:t>(q, k, v, </a:t>
            </a:r>
            <a:r>
              <a:rPr lang="en-US" sz="2000" b="0" err="1">
                <a:solidFill>
                  <a:srgbClr val="3B3B3B"/>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 B, T, NH, HS);</a:t>
            </a:r>
          </a:p>
        </p:txBody>
      </p:sp>
      <p:sp>
        <p:nvSpPr>
          <p:cNvPr id="12" name="TextBox 11">
            <a:extLst>
              <a:ext uri="{FF2B5EF4-FFF2-40B4-BE49-F238E27FC236}">
                <a16:creationId xmlns:a16="http://schemas.microsoft.com/office/drawing/2014/main" id="{3ED8EB42-AE98-21C2-C5F6-0F040A4E144D}"/>
              </a:ext>
            </a:extLst>
          </p:cNvPr>
          <p:cNvSpPr txBox="1"/>
          <p:nvPr/>
        </p:nvSpPr>
        <p:spPr>
          <a:xfrm>
            <a:off x="16558260" y="4614089"/>
            <a:ext cx="17015791" cy="10802957"/>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attention_forward</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out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vaccum</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qkvr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preatt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att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C</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256</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softmax_block_size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256</a:t>
            </a:r>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HS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NH;</a:t>
            </a:r>
            <a:r>
              <a:rPr lang="en-US" sz="2400" b="0">
                <a:solidFill>
                  <a:srgbClr val="008000"/>
                </a:solidFill>
                <a:effectLst/>
                <a:latin typeface="Roboto Mono" panose="00000009000000000000" pitchFamily="49" charset="0"/>
                <a:ea typeface="Roboto Mono" panose="00000009000000000000" pitchFamily="49" charset="0"/>
              </a:rPr>
              <a:t> // head size</a:t>
            </a:r>
            <a:endParaRPr lang="en-US" sz="2400" b="0">
              <a:solidFill>
                <a:srgbClr val="3B3B3B"/>
              </a:solidFill>
              <a:effectLst/>
              <a:latin typeface="Roboto Mono" panose="00000009000000000000" pitchFamily="49" charset="0"/>
              <a:ea typeface="Roboto Mono" panose="00000009000000000000" pitchFamily="49" charset="0"/>
            </a:endParaRP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q,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k,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v;</a:t>
            </a:r>
          </a:p>
          <a:p>
            <a:r>
              <a:rPr lang="en-US" sz="2400" b="0">
                <a:solidFill>
                  <a:srgbClr val="3B3B3B"/>
                </a:solidFill>
                <a:effectLst/>
                <a:latin typeface="Roboto Mono" panose="00000009000000000000" pitchFamily="49" charset="0"/>
                <a:ea typeface="Roboto Mono" panose="00000009000000000000" pitchFamily="49" charset="0"/>
              </a:rPr>
              <a:t>    q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qkvr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0</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r>
              <a:rPr lang="en-US" sz="2400" b="0">
                <a:solidFill>
                  <a:srgbClr val="3B3B3B"/>
                </a:solidFill>
                <a:effectLst/>
                <a:latin typeface="Roboto Mono" panose="00000009000000000000" pitchFamily="49" charset="0"/>
                <a:ea typeface="Roboto Mono" panose="00000009000000000000" pitchFamily="49" charset="0"/>
              </a:rPr>
              <a:t>    k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qkvr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1</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r>
              <a:rPr lang="en-US" sz="2400" b="0">
                <a:solidFill>
                  <a:srgbClr val="3B3B3B"/>
                </a:solidFill>
                <a:effectLst/>
                <a:latin typeface="Roboto Mono" panose="00000009000000000000" pitchFamily="49" charset="0"/>
                <a:ea typeface="Roboto Mono" panose="00000009000000000000" pitchFamily="49" charset="0"/>
              </a:rPr>
              <a:t>    v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qkvr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2</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constexpr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auto</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dynamic_extent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using</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ext_t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extents</a:t>
            </a:r>
            <a:r>
              <a:rPr lang="en-US" sz="2400" b="0">
                <a:solidFill>
                  <a:srgbClr val="3B3B3B"/>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3</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&gt;;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using</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mds_t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267F99"/>
                </a:solidFill>
                <a:effectLst/>
                <a:latin typeface="Roboto Mono" panose="00000009000000000000" pitchFamily="49" charset="0"/>
                <a:ea typeface="Roboto Mono" panose="00000009000000000000" pitchFamily="49" charset="0"/>
              </a:rPr>
              <a:t>mdspan</a:t>
            </a:r>
            <a:r>
              <a:rPr lang="en-US" sz="2400" b="0">
                <a:solidFill>
                  <a:srgbClr val="3B3B3B"/>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ext_t</a:t>
            </a:r>
            <a:r>
              <a:rPr lang="en-US" sz="2400" b="0">
                <a:solidFill>
                  <a:srgbClr val="3B3B3B"/>
                </a:solidFill>
                <a:effectLst/>
                <a:latin typeface="Roboto Mono" panose="00000009000000000000" pitchFamily="49" charset="0"/>
                <a:ea typeface="Roboto Mono" panose="00000009000000000000" pitchFamily="49" charset="0"/>
              </a:rPr>
              <a:t>&gt;;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ext_t</a:t>
            </a:r>
            <a:r>
              <a:rPr lang="en-US" sz="2400" b="0">
                <a:solidFill>
                  <a:srgbClr val="3B3B3B"/>
                </a:solidFill>
                <a:effectLst/>
                <a:latin typeface="Roboto Mono" panose="00000009000000000000" pitchFamily="49" charset="0"/>
                <a:ea typeface="Roboto Mono" panose="00000009000000000000" pitchFamily="49" charset="0"/>
              </a:rPr>
              <a:t> extents{B, T, NH, HS};</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mds_t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inp_md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extents};</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008000"/>
                </a:solidFill>
                <a:effectLst/>
                <a:latin typeface="Roboto Mono" panose="00000009000000000000" pitchFamily="49" charset="0"/>
                <a:ea typeface="Roboto Mono" panose="00000009000000000000" pitchFamily="49" charset="0"/>
              </a:rPr>
              <a:t>    // Q[b][</a:t>
            </a:r>
            <a:r>
              <a:rPr lang="en-US" sz="2400" b="0" err="1">
                <a:solidFill>
                  <a:srgbClr val="008000"/>
                </a:solidFill>
                <a:effectLst/>
                <a:latin typeface="Roboto Mono" panose="00000009000000000000" pitchFamily="49" charset="0"/>
                <a:ea typeface="Roboto Mono" panose="00000009000000000000" pitchFamily="49" charset="0"/>
              </a:rPr>
              <a:t>nh</a:t>
            </a:r>
            <a:r>
              <a:rPr lang="en-US" sz="2400" b="0">
                <a:solidFill>
                  <a:srgbClr val="008000"/>
                </a:solidFill>
                <a:effectLst/>
                <a:latin typeface="Roboto Mono" panose="00000009000000000000" pitchFamily="49" charset="0"/>
                <a:ea typeface="Roboto Mono" panose="00000009000000000000" pitchFamily="49" charset="0"/>
              </a:rPr>
              <a:t>_][n][d_] = </a:t>
            </a:r>
            <a:r>
              <a:rPr lang="en-US" sz="2400" b="0" err="1">
                <a:solidFill>
                  <a:srgbClr val="008000"/>
                </a:solidFill>
                <a:effectLst/>
                <a:latin typeface="Roboto Mono" panose="00000009000000000000" pitchFamily="49" charset="0"/>
                <a:ea typeface="Roboto Mono" panose="00000009000000000000" pitchFamily="49" charset="0"/>
              </a:rPr>
              <a:t>inp</a:t>
            </a:r>
            <a:r>
              <a:rPr lang="en-US" sz="2400" b="0">
                <a:solidFill>
                  <a:srgbClr val="008000"/>
                </a:solidFill>
                <a:effectLst/>
                <a:latin typeface="Roboto Mono" panose="00000009000000000000" pitchFamily="49" charset="0"/>
                <a:ea typeface="Roboto Mono" panose="00000009000000000000" pitchFamily="49" charset="0"/>
              </a:rPr>
              <a:t>[b][n][0][</a:t>
            </a:r>
            <a:r>
              <a:rPr lang="en-US" sz="2400" b="0" err="1">
                <a:solidFill>
                  <a:srgbClr val="008000"/>
                </a:solidFill>
                <a:effectLst/>
                <a:latin typeface="Roboto Mono" panose="00000009000000000000" pitchFamily="49" charset="0"/>
                <a:ea typeface="Roboto Mono" panose="00000009000000000000" pitchFamily="49" charset="0"/>
              </a:rPr>
              <a:t>nh</a:t>
            </a:r>
            <a:r>
              <a:rPr lang="en-US" sz="2400" b="0">
                <a:solidFill>
                  <a:srgbClr val="008000"/>
                </a:solidFill>
                <a:effectLst/>
                <a:latin typeface="Roboto Mono" panose="00000009000000000000" pitchFamily="49" charset="0"/>
                <a:ea typeface="Roboto Mono" panose="00000009000000000000" pitchFamily="49" charset="0"/>
              </a:rPr>
              <a:t>_][d_]</a:t>
            </a:r>
            <a:endParaRPr lang="en-US" sz="2400" b="0">
              <a:solidFill>
                <a:srgbClr val="3B3B3B"/>
              </a:solidFill>
              <a:effectLst/>
              <a:latin typeface="Roboto Mono" panose="00000009000000000000" pitchFamily="49" charset="0"/>
              <a:ea typeface="Roboto Mono" panose="00000009000000000000" pitchFamily="49" charset="0"/>
            </a:endParaRP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for_each</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::device,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make_counting_iterator</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98658"/>
                </a:solidFill>
                <a:effectLst/>
                <a:latin typeface="Roboto Mono" panose="00000009000000000000" pitchFamily="49" charset="0"/>
                <a:ea typeface="Roboto Mono" panose="00000009000000000000" pitchFamily="49" charset="0"/>
              </a:rPr>
              <a:t>0</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make_counting_iterator</a:t>
            </a:r>
            <a:r>
              <a:rPr lang="en-US" sz="2400" b="0">
                <a:solidFill>
                  <a:srgbClr val="3B3B3B"/>
                </a:solidFill>
                <a:effectLst/>
                <a:latin typeface="Roboto Mono" panose="00000009000000000000" pitchFamily="49" charset="0"/>
                <a:ea typeface="Roboto Mono" panose="00000009000000000000" pitchFamily="49" charset="0"/>
              </a:rPr>
              <a:t>(B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NH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HS),</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__device__(</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auto</a:t>
            </a:r>
            <a:r>
              <a:rPr lang="en-US" sz="2400" b="0">
                <a:solidFill>
                  <a:srgbClr val="3B3B3B"/>
                </a:solidFill>
                <a:effectLst/>
                <a:latin typeface="Roboto Mono" panose="00000009000000000000" pitchFamily="49" charset="0"/>
                <a:ea typeface="Roboto Mono" panose="00000009000000000000" pitchFamily="49" charset="0"/>
              </a:rPr>
              <a:t> [b, t, </a:t>
            </a:r>
            <a:r>
              <a:rPr lang="en-US" sz="2400" b="0" err="1">
                <a:solidFill>
                  <a:srgbClr val="3B3B3B"/>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_, </a:t>
            </a:r>
            <a:r>
              <a:rPr lang="en-US" sz="2400" b="0" err="1">
                <a:solidFill>
                  <a:srgbClr val="3B3B3B"/>
                </a:solidFill>
                <a:effectLst/>
                <a:latin typeface="Roboto Mono" panose="00000009000000000000" pitchFamily="49" charset="0"/>
                <a:ea typeface="Roboto Mono" panose="00000009000000000000" pitchFamily="49" charset="0"/>
              </a:rPr>
              <a:t>hs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i2n</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NH, T, HS);</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q</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inp_md</a:t>
            </a:r>
            <a:r>
              <a:rPr lang="en-US" sz="2400" b="0">
                <a:solidFill>
                  <a:srgbClr val="3B3B3B"/>
                </a:solidFill>
                <a:effectLst/>
                <a:latin typeface="Roboto Mono" panose="00000009000000000000" pitchFamily="49" charset="0"/>
                <a:ea typeface="Roboto Mono" panose="00000009000000000000" pitchFamily="49" charset="0"/>
              </a:rPr>
              <a:t>(b, t, </a:t>
            </a:r>
            <a:r>
              <a:rPr lang="en-US" sz="2400" b="0">
                <a:solidFill>
                  <a:srgbClr val="098658"/>
                </a:solidFill>
                <a:effectLst/>
                <a:latin typeface="Roboto Mono" panose="00000009000000000000" pitchFamily="49" charset="0"/>
                <a:ea typeface="Roboto Mono" panose="00000009000000000000" pitchFamily="49" charset="0"/>
              </a:rPr>
              <a:t>0</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_, </a:t>
            </a:r>
            <a:r>
              <a:rPr lang="en-US" sz="2400" b="0" err="1">
                <a:solidFill>
                  <a:srgbClr val="3B3B3B"/>
                </a:solidFill>
                <a:effectLst/>
                <a:latin typeface="Roboto Mono" panose="00000009000000000000" pitchFamily="49" charset="0"/>
                <a:ea typeface="Roboto Mono" panose="00000009000000000000" pitchFamily="49" charset="0"/>
              </a:rPr>
              <a:t>hs</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k</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inp_md</a:t>
            </a:r>
            <a:r>
              <a:rPr lang="en-US" sz="2400" b="0">
                <a:solidFill>
                  <a:srgbClr val="3B3B3B"/>
                </a:solidFill>
                <a:effectLst/>
                <a:latin typeface="Roboto Mono" panose="00000009000000000000" pitchFamily="49" charset="0"/>
                <a:ea typeface="Roboto Mono" panose="00000009000000000000" pitchFamily="49" charset="0"/>
              </a:rPr>
              <a:t>(b, t, </a:t>
            </a:r>
            <a:r>
              <a:rPr lang="en-US" sz="2400" b="0">
                <a:solidFill>
                  <a:srgbClr val="098658"/>
                </a:solidFill>
                <a:effectLst/>
                <a:latin typeface="Roboto Mono" panose="00000009000000000000" pitchFamily="49" charset="0"/>
                <a:ea typeface="Roboto Mono" panose="00000009000000000000" pitchFamily="49" charset="0"/>
              </a:rPr>
              <a:t>1</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_, </a:t>
            </a:r>
            <a:r>
              <a:rPr lang="en-US" sz="2400" b="0" err="1">
                <a:solidFill>
                  <a:srgbClr val="3B3B3B"/>
                </a:solidFill>
                <a:effectLst/>
                <a:latin typeface="Roboto Mono" panose="00000009000000000000" pitchFamily="49" charset="0"/>
                <a:ea typeface="Roboto Mono" panose="00000009000000000000" pitchFamily="49" charset="0"/>
              </a:rPr>
              <a:t>hs</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v</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inp_md</a:t>
            </a:r>
            <a:r>
              <a:rPr lang="en-US" sz="2400" b="0">
                <a:solidFill>
                  <a:srgbClr val="3B3B3B"/>
                </a:solidFill>
                <a:effectLst/>
                <a:latin typeface="Roboto Mono" panose="00000009000000000000" pitchFamily="49" charset="0"/>
                <a:ea typeface="Roboto Mono" panose="00000009000000000000" pitchFamily="49" charset="0"/>
              </a:rPr>
              <a:t>(b, t, </a:t>
            </a:r>
            <a:r>
              <a:rPr lang="en-US" sz="2400" b="0">
                <a:solidFill>
                  <a:srgbClr val="098658"/>
                </a:solidFill>
                <a:effectLst/>
                <a:latin typeface="Roboto Mono" panose="00000009000000000000" pitchFamily="49" charset="0"/>
                <a:ea typeface="Roboto Mono" panose="00000009000000000000" pitchFamily="49" charset="0"/>
              </a:rPr>
              <a:t>2</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_, </a:t>
            </a:r>
            <a:r>
              <a:rPr lang="en-US" sz="2400" b="0" err="1">
                <a:solidFill>
                  <a:srgbClr val="3B3B3B"/>
                </a:solidFill>
                <a:effectLst/>
                <a:latin typeface="Roboto Mono" panose="00000009000000000000" pitchFamily="49" charset="0"/>
                <a:ea typeface="Roboto Mono" panose="00000009000000000000" pitchFamily="49" charset="0"/>
              </a:rPr>
              <a:t>hs</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p>
        </p:txBody>
      </p:sp>
      <p:cxnSp>
        <p:nvCxnSpPr>
          <p:cNvPr id="2" name="Straight Connector 1">
            <a:extLst>
              <a:ext uri="{FF2B5EF4-FFF2-40B4-BE49-F238E27FC236}">
                <a16:creationId xmlns:a16="http://schemas.microsoft.com/office/drawing/2014/main" id="{8359C988-D845-64D1-F185-8773F3840C68}"/>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BAA3C3D7-40C6-375B-3C4F-D9A91C84D70E}"/>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5" name="Content Placeholder 3">
            <a:extLst>
              <a:ext uri="{FF2B5EF4-FFF2-40B4-BE49-F238E27FC236}">
                <a16:creationId xmlns:a16="http://schemas.microsoft.com/office/drawing/2014/main" id="{5CFF3C48-8A9F-757E-C41F-984D015BC36C}"/>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8" name="TextBox 7">
            <a:extLst>
              <a:ext uri="{FF2B5EF4-FFF2-40B4-BE49-F238E27FC236}">
                <a16:creationId xmlns:a16="http://schemas.microsoft.com/office/drawing/2014/main" id="{A4D35F1A-4961-432B-B9F4-04301A24F66E}"/>
              </a:ext>
            </a:extLst>
          </p:cNvPr>
          <p:cNvSpPr txBox="1"/>
          <p:nvPr/>
        </p:nvSpPr>
        <p:spPr>
          <a:xfrm>
            <a:off x="9144000" y="8855839"/>
            <a:ext cx="18288000" cy="5693866"/>
          </a:xfrm>
          <a:prstGeom prst="rect">
            <a:avLst/>
          </a:prstGeom>
          <a:solidFill>
            <a:schemeClr val="tx1"/>
          </a:solidFill>
          <a:ln w="25400">
            <a:solidFill>
              <a:schemeClr val="accent5"/>
            </a:solidFill>
          </a:ln>
          <a:effectLst>
            <a:outerShdw blurRad="635000" dist="38100" dir="2700000" algn="tl" rotWithShape="0">
              <a:prstClr val="black">
                <a:alpha val="40000"/>
              </a:prstClr>
            </a:outerShdw>
          </a:effectLst>
        </p:spPr>
        <p:txBody>
          <a:bodyPr wrap="square">
            <a:spAutoFit/>
          </a:bodyPr>
          <a:lstStyle/>
          <a:p>
            <a:endParaRPr lang="en-US" sz="2800" b="0">
              <a:solidFill>
                <a:srgbClr val="3B3B3B"/>
              </a:solidFill>
              <a:effectLst/>
              <a:latin typeface="Roboto Mono" panose="00000009000000000000" pitchFamily="49" charset="0"/>
              <a:ea typeface="Roboto Mono" panose="00000009000000000000" pitchFamily="49" charset="0"/>
            </a:endParaRPr>
          </a:p>
          <a:p>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array</a:t>
            </a:r>
            <a:r>
              <a:rPr lang="en-US" sz="2800" b="0">
                <a:solidFill>
                  <a:srgbClr val="000000"/>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9</a:t>
            </a:r>
            <a:r>
              <a:rPr lang="en-US" sz="2800" b="0">
                <a:solidFill>
                  <a:srgbClr val="000000"/>
                </a:solidFill>
                <a:effectLst/>
                <a:latin typeface="Roboto Mono" panose="00000009000000000000" pitchFamily="49" charset="0"/>
                <a:ea typeface="Roboto Mono" panose="00000009000000000000" pitchFamily="49" charset="0"/>
              </a:rPr>
              <a:t>&gt;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linearized</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0</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1</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2</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3</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4</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5</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6</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7</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8</a:t>
            </a:r>
            <a:endParaRPr lang="en-US" sz="2800" b="0">
              <a:solidFill>
                <a:srgbClr val="3B3B3B"/>
              </a:solidFill>
              <a:effectLst/>
              <a:latin typeface="Roboto Mono" panose="00000009000000000000" pitchFamily="49" charset="0"/>
              <a:ea typeface="Roboto Mono" panose="00000009000000000000" pitchFamily="49" charset="0"/>
            </a:endParaRPr>
          </a:p>
          <a:p>
            <a:r>
              <a:rPr lang="en-US" sz="2800" b="0">
                <a:solidFill>
                  <a:srgbClr val="3B3B3B"/>
                </a:solidFill>
                <a:effectLst/>
                <a:latin typeface="Roboto Mono" panose="00000009000000000000" pitchFamily="49" charset="0"/>
                <a:ea typeface="Roboto Mono" panose="00000009000000000000" pitchFamily="49" charset="0"/>
              </a:rPr>
              <a:t>  };</a:t>
            </a:r>
          </a:p>
          <a:p>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mdspan</a:t>
            </a:r>
            <a:r>
              <a:rPr lang="en-US" sz="2800" b="0">
                <a:solidFill>
                  <a:srgbClr val="000000"/>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extents</a:t>
            </a:r>
            <a:r>
              <a:rPr lang="en-US" sz="2800" b="0">
                <a:solidFill>
                  <a:srgbClr val="000000"/>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3</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3</a:t>
            </a:r>
            <a:r>
              <a:rPr lang="en-US" sz="2800" b="0">
                <a:solidFill>
                  <a:srgbClr val="000000"/>
                </a:solidFill>
                <a:effectLst/>
                <a:latin typeface="Roboto Mono" panose="00000009000000000000" pitchFamily="49" charset="0"/>
                <a:ea typeface="Roboto Mono" panose="00000009000000000000" pitchFamily="49" charset="0"/>
              </a:rPr>
              <a:t>&gt;&gt;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md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linearized</a:t>
            </a:r>
            <a:r>
              <a:rPr lang="en-US" sz="2800" b="0" err="1">
                <a:solidFill>
                  <a:srgbClr val="3B3B3B"/>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data</a:t>
            </a:r>
            <a:r>
              <a:rPr lang="en-US" sz="2800" b="0">
                <a:solidFill>
                  <a:srgbClr val="3B3B3B"/>
                </a:solidFill>
                <a:effectLst/>
                <a:latin typeface="Roboto Mono" panose="00000009000000000000" pitchFamily="49" charset="0"/>
                <a:ea typeface="Roboto Mono" panose="00000009000000000000" pitchFamily="49" charset="0"/>
              </a:rPr>
              <a:t>());</a:t>
            </a:r>
          </a:p>
          <a:p>
            <a:endParaRPr lang="en-US" sz="2800" b="0">
              <a:solidFill>
                <a:srgbClr val="3B3B3B"/>
              </a:solidFill>
              <a:effectLst/>
              <a:latin typeface="Roboto Mono" panose="00000009000000000000" pitchFamily="49" charset="0"/>
              <a:ea typeface="Roboto Mono" panose="00000009000000000000" pitchFamily="49" charset="0"/>
            </a:endParaRP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cout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&lt;&lt;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md</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098658"/>
                </a:solidFill>
                <a:effectLst/>
                <a:latin typeface="Roboto Mono" panose="00000009000000000000" pitchFamily="49" charset="0"/>
                <a:ea typeface="Roboto Mono" panose="00000009000000000000" pitchFamily="49" charset="0"/>
              </a:rPr>
              <a:t>0</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0</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&lt;&lt;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endl</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8000"/>
                </a:solidFill>
                <a:effectLst/>
                <a:latin typeface="Roboto Mono" panose="00000009000000000000" pitchFamily="49" charset="0"/>
                <a:ea typeface="Roboto Mono" panose="00000009000000000000" pitchFamily="49" charset="0"/>
              </a:rPr>
              <a:t> // 0</a:t>
            </a:r>
            <a:endParaRPr lang="en-US" sz="2800" b="0">
              <a:solidFill>
                <a:srgbClr val="3B3B3B"/>
              </a:solidFill>
              <a:effectLst/>
              <a:latin typeface="Roboto Mono" panose="00000009000000000000" pitchFamily="49" charset="0"/>
              <a:ea typeface="Roboto Mono" panose="00000009000000000000" pitchFamily="49" charset="0"/>
            </a:endParaRP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cout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&lt;&lt;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md</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098658"/>
                </a:solidFill>
                <a:effectLst/>
                <a:latin typeface="Roboto Mono" panose="00000009000000000000" pitchFamily="49" charset="0"/>
                <a:ea typeface="Roboto Mono" panose="00000009000000000000" pitchFamily="49" charset="0"/>
              </a:rPr>
              <a:t>1</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1</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&lt;&lt;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endl</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8000"/>
                </a:solidFill>
                <a:effectLst/>
                <a:latin typeface="Roboto Mono" panose="00000009000000000000" pitchFamily="49" charset="0"/>
                <a:ea typeface="Roboto Mono" panose="00000009000000000000" pitchFamily="49" charset="0"/>
              </a:rPr>
              <a:t> // 4</a:t>
            </a:r>
            <a:endParaRPr lang="en-US" sz="2800" b="0">
              <a:solidFill>
                <a:srgbClr val="3B3B3B"/>
              </a:solidFill>
              <a:effectLst/>
              <a:latin typeface="Roboto Mono" panose="00000009000000000000" pitchFamily="49" charset="0"/>
              <a:ea typeface="Roboto Mono" panose="00000009000000000000" pitchFamily="49" charset="0"/>
            </a:endParaRP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cout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&lt;&lt;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md</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098658"/>
                </a:solidFill>
                <a:effectLst/>
                <a:latin typeface="Roboto Mono" panose="00000009000000000000" pitchFamily="49" charset="0"/>
                <a:ea typeface="Roboto Mono" panose="00000009000000000000" pitchFamily="49" charset="0"/>
              </a:rPr>
              <a:t>1</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2</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&lt;&lt;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endl</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8000"/>
                </a:solidFill>
                <a:effectLst/>
                <a:latin typeface="Roboto Mono" panose="00000009000000000000" pitchFamily="49" charset="0"/>
                <a:ea typeface="Roboto Mono" panose="00000009000000000000" pitchFamily="49" charset="0"/>
              </a:rPr>
              <a:t> // 5</a:t>
            </a:r>
          </a:p>
          <a:p>
            <a:endParaRPr lang="en-US" sz="2800" b="0">
              <a:solidFill>
                <a:srgbClr val="3B3B3B"/>
              </a:solidFill>
              <a:effectLst/>
              <a:latin typeface="Roboto Mono" panose="00000009000000000000" pitchFamily="49" charset="0"/>
              <a:ea typeface="Roboto Mono" panose="00000009000000000000" pitchFamily="49" charset="0"/>
            </a:endParaRPr>
          </a:p>
        </p:txBody>
      </p:sp>
      <p:sp>
        <p:nvSpPr>
          <p:cNvPr id="9" name="Content Placeholder 3">
            <a:extLst>
              <a:ext uri="{FF2B5EF4-FFF2-40B4-BE49-F238E27FC236}">
                <a16:creationId xmlns:a16="http://schemas.microsoft.com/office/drawing/2014/main" id="{5C117B0C-30FE-E80D-3118-75A01EFEC365}"/>
              </a:ext>
            </a:extLst>
          </p:cNvPr>
          <p:cNvSpPr txBox="1">
            <a:spLocks/>
          </p:cNvSpPr>
          <p:nvPr/>
        </p:nvSpPr>
        <p:spPr>
          <a:xfrm>
            <a:off x="16558260" y="18078450"/>
            <a:ext cx="19693883" cy="1981199"/>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Turn </a:t>
            </a:r>
            <a:r>
              <a:rPr lang="en-US" sz="3200" b="0">
                <a:solidFill>
                  <a:srgbClr val="008000"/>
                </a:solidFill>
                <a:effectLst/>
                <a:latin typeface="Roboto Mono" panose="00000009000000000000" pitchFamily="49" charset="0"/>
                <a:ea typeface="Roboto Mono" panose="00000009000000000000" pitchFamily="49" charset="0"/>
              </a:rPr>
              <a:t>// Q[b][</a:t>
            </a:r>
            <a:r>
              <a:rPr lang="en-US" sz="3200" b="0" err="1">
                <a:solidFill>
                  <a:srgbClr val="008000"/>
                </a:solidFill>
                <a:effectLst/>
                <a:latin typeface="Roboto Mono" panose="00000009000000000000" pitchFamily="49" charset="0"/>
                <a:ea typeface="Roboto Mono" panose="00000009000000000000" pitchFamily="49" charset="0"/>
              </a:rPr>
              <a:t>nh</a:t>
            </a:r>
            <a:r>
              <a:rPr lang="en-US" sz="3200" b="0">
                <a:solidFill>
                  <a:srgbClr val="008000"/>
                </a:solidFill>
                <a:effectLst/>
                <a:latin typeface="Roboto Mono" panose="00000009000000000000" pitchFamily="49" charset="0"/>
                <a:ea typeface="Roboto Mono" panose="00000009000000000000" pitchFamily="49" charset="0"/>
              </a:rPr>
              <a:t>_][n][d_] = </a:t>
            </a:r>
            <a:r>
              <a:rPr lang="en-US" sz="3200" b="0" err="1">
                <a:solidFill>
                  <a:srgbClr val="008000"/>
                </a:solidFill>
                <a:effectLst/>
                <a:latin typeface="Roboto Mono" panose="00000009000000000000" pitchFamily="49" charset="0"/>
                <a:ea typeface="Roboto Mono" panose="00000009000000000000" pitchFamily="49" charset="0"/>
              </a:rPr>
              <a:t>inp</a:t>
            </a:r>
            <a:r>
              <a:rPr lang="en-US" sz="3200" b="0">
                <a:solidFill>
                  <a:srgbClr val="008000"/>
                </a:solidFill>
                <a:effectLst/>
                <a:latin typeface="Roboto Mono" panose="00000009000000000000" pitchFamily="49" charset="0"/>
                <a:ea typeface="Roboto Mono" panose="00000009000000000000" pitchFamily="49" charset="0"/>
              </a:rPr>
              <a:t>[b][n][0][</a:t>
            </a:r>
            <a:r>
              <a:rPr lang="en-US" sz="3200" b="0" err="1">
                <a:solidFill>
                  <a:srgbClr val="008000"/>
                </a:solidFill>
                <a:effectLst/>
                <a:latin typeface="Roboto Mono" panose="00000009000000000000" pitchFamily="49" charset="0"/>
                <a:ea typeface="Roboto Mono" panose="00000009000000000000" pitchFamily="49" charset="0"/>
              </a:rPr>
              <a:t>nh</a:t>
            </a:r>
            <a:r>
              <a:rPr lang="en-US" sz="3200" b="0">
                <a:solidFill>
                  <a:srgbClr val="008000"/>
                </a:solidFill>
                <a:effectLst/>
                <a:latin typeface="Roboto Mono" panose="00000009000000000000" pitchFamily="49" charset="0"/>
                <a:ea typeface="Roboto Mono" panose="00000009000000000000" pitchFamily="49" charset="0"/>
              </a:rPr>
              <a:t>_][d_]</a:t>
            </a:r>
            <a:r>
              <a:rPr lang="en-US"/>
              <a:t> into actual code</a:t>
            </a:r>
          </a:p>
          <a:p>
            <a:r>
              <a:rPr lang="en-US"/>
              <a:t>Preserve compile-time information</a:t>
            </a:r>
          </a:p>
        </p:txBody>
      </p:sp>
    </p:spTree>
    <p:extLst>
      <p:ext uri="{BB962C8B-B14F-4D97-AF65-F5344CB8AC3E}">
        <p14:creationId xmlns:p14="http://schemas.microsoft.com/office/powerpoint/2010/main" val="1940306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err="1"/>
              <a:t>MDSpan</a:t>
            </a:r>
            <a:endParaRPr lang="en-US"/>
          </a:p>
        </p:txBody>
      </p:sp>
      <p:sp>
        <p:nvSpPr>
          <p:cNvPr id="10" name="TextBox 9">
            <a:extLst>
              <a:ext uri="{FF2B5EF4-FFF2-40B4-BE49-F238E27FC236}">
                <a16:creationId xmlns:a16="http://schemas.microsoft.com/office/drawing/2014/main" id="{FD2D29D5-FEB7-DED6-8427-680A091558B7}"/>
              </a:ext>
            </a:extLst>
          </p:cNvPr>
          <p:cNvSpPr txBox="1"/>
          <p:nvPr/>
        </p:nvSpPr>
        <p:spPr>
          <a:xfrm>
            <a:off x="981767" y="4614089"/>
            <a:ext cx="14391582" cy="13018949"/>
          </a:xfrm>
          <a:prstGeom prst="rect">
            <a:avLst/>
          </a:prstGeom>
          <a:noFill/>
        </p:spPr>
        <p:txBody>
          <a:bodyPr wrap="square">
            <a:spAutoFit/>
          </a:bodyPr>
          <a:lstStyle/>
          <a:p>
            <a:r>
              <a:rPr lang="en-US" sz="2000" b="0">
                <a:solidFill>
                  <a:srgbClr val="0000FF"/>
                </a:solidFill>
                <a:effectLst/>
                <a:latin typeface="Roboto Mono" panose="00000009000000000000" pitchFamily="49" charset="0"/>
                <a:ea typeface="Roboto Mono" panose="00000009000000000000" pitchFamily="49" charset="0"/>
              </a:rPr>
              <a:t>__global__</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void</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795E26"/>
                </a:solidFill>
                <a:effectLst/>
                <a:latin typeface="Roboto Mono" panose="00000009000000000000" pitchFamily="49" charset="0"/>
                <a:ea typeface="Roboto Mono" panose="00000009000000000000" pitchFamily="49" charset="0"/>
              </a:rPr>
              <a:t>permute_kernel</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q</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k</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v</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const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B</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N</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NH</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d</a:t>
            </a:r>
            <a:r>
              <a:rPr lang="en-US" sz="2000" b="0">
                <a:solidFill>
                  <a:srgbClr val="3B3B3B"/>
                </a:solidFill>
                <a:effectLst/>
                <a:latin typeface="Roboto Mono" panose="00000009000000000000" pitchFamily="49" charset="0"/>
                <a:ea typeface="Roboto Mono" panose="00000009000000000000" pitchFamily="49" charset="0"/>
              </a:rPr>
              <a:t>) {</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00FF"/>
                </a:solidFill>
                <a:effectLst/>
                <a:latin typeface="Roboto Mono" panose="00000009000000000000" pitchFamily="49" charset="0"/>
                <a:ea typeface="Roboto Mono" panose="00000009000000000000" pitchFamily="49" charset="0"/>
              </a:rPr>
              <a:t>blockIdx</a:t>
            </a:r>
            <a:r>
              <a:rPr lang="en-US" sz="2000" b="0" err="1">
                <a:solidFill>
                  <a:srgbClr val="3B3B3B"/>
                </a:solidFill>
                <a:effectLst/>
                <a:latin typeface="Roboto Mono" panose="00000009000000000000" pitchFamily="49" charset="0"/>
                <a:ea typeface="Roboto Mono" panose="00000009000000000000" pitchFamily="49" charset="0"/>
              </a:rPr>
              <a:t>.x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00FF"/>
                </a:solidFill>
                <a:effectLst/>
                <a:latin typeface="Roboto Mono" panose="00000009000000000000" pitchFamily="49" charset="0"/>
                <a:ea typeface="Roboto Mono" panose="00000009000000000000" pitchFamily="49" charset="0"/>
              </a:rPr>
              <a:t>blockDim</a:t>
            </a:r>
            <a:r>
              <a:rPr lang="en-US" sz="2000" b="0" err="1">
                <a:solidFill>
                  <a:srgbClr val="3B3B3B"/>
                </a:solidFill>
                <a:effectLst/>
                <a:latin typeface="Roboto Mono" panose="00000009000000000000" pitchFamily="49" charset="0"/>
                <a:ea typeface="Roboto Mono" panose="00000009000000000000" pitchFamily="49" charset="0"/>
              </a:rPr>
              <a:t>.x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00FF"/>
                </a:solidFill>
                <a:effectLst/>
                <a:latin typeface="Roboto Mono" panose="00000009000000000000" pitchFamily="49" charset="0"/>
                <a:ea typeface="Roboto Mono" panose="00000009000000000000" pitchFamily="49" charset="0"/>
              </a:rPr>
              <a:t>threadIdx</a:t>
            </a:r>
            <a:r>
              <a:rPr lang="en-US" sz="2000" b="0" err="1">
                <a:solidFill>
                  <a:srgbClr val="3B3B3B"/>
                </a:solidFill>
                <a:effectLst/>
                <a:latin typeface="Roboto Mono" panose="00000009000000000000" pitchFamily="49" charset="0"/>
                <a:ea typeface="Roboto Mono" panose="00000009000000000000" pitchFamily="49" charset="0"/>
              </a:rPr>
              <a:t>.x</a:t>
            </a:r>
            <a:r>
              <a:rPr lang="en-US" sz="2000" b="0">
                <a:solidFill>
                  <a:srgbClr val="3B3B3B"/>
                </a:solidFill>
                <a:effectLst/>
                <a:latin typeface="Roboto Mono" panose="00000009000000000000" pitchFamily="49" charset="0"/>
                <a:ea typeface="Roboto Mono" panose="00000009000000000000" pitchFamily="49" charset="0"/>
              </a:rPr>
              <a:t>;</a:t>
            </a: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008000"/>
                </a:solidFill>
                <a:effectLst/>
                <a:latin typeface="Roboto Mono" panose="00000009000000000000" pitchFamily="49" charset="0"/>
                <a:ea typeface="Roboto Mono" panose="00000009000000000000" pitchFamily="49" charset="0"/>
              </a:rPr>
              <a:t>    // Q[b][</a:t>
            </a:r>
            <a:r>
              <a:rPr lang="en-US" sz="2000" b="0" err="1">
                <a:solidFill>
                  <a:srgbClr val="008000"/>
                </a:solidFill>
                <a:effectLst/>
                <a:latin typeface="Roboto Mono" panose="00000009000000000000" pitchFamily="49" charset="0"/>
                <a:ea typeface="Roboto Mono" panose="00000009000000000000" pitchFamily="49" charset="0"/>
              </a:rPr>
              <a:t>nh</a:t>
            </a:r>
            <a:r>
              <a:rPr lang="en-US" sz="2000" b="0">
                <a:solidFill>
                  <a:srgbClr val="008000"/>
                </a:solidFill>
                <a:effectLst/>
                <a:latin typeface="Roboto Mono" panose="00000009000000000000" pitchFamily="49" charset="0"/>
                <a:ea typeface="Roboto Mono" panose="00000009000000000000" pitchFamily="49" charset="0"/>
              </a:rPr>
              <a:t>_][n][d_] = </a:t>
            </a:r>
            <a:r>
              <a:rPr lang="en-US" sz="2000" b="0" err="1">
                <a:solidFill>
                  <a:srgbClr val="008000"/>
                </a:solidFill>
                <a:effectLst/>
                <a:latin typeface="Roboto Mono" panose="00000009000000000000" pitchFamily="49" charset="0"/>
                <a:ea typeface="Roboto Mono" panose="00000009000000000000" pitchFamily="49" charset="0"/>
              </a:rPr>
              <a:t>inp</a:t>
            </a:r>
            <a:r>
              <a:rPr lang="en-US" sz="2000" b="0">
                <a:solidFill>
                  <a:srgbClr val="008000"/>
                </a:solidFill>
                <a:effectLst/>
                <a:latin typeface="Roboto Mono" panose="00000009000000000000" pitchFamily="49" charset="0"/>
                <a:ea typeface="Roboto Mono" panose="00000009000000000000" pitchFamily="49" charset="0"/>
              </a:rPr>
              <a:t>[b][n][0][</a:t>
            </a:r>
            <a:r>
              <a:rPr lang="en-US" sz="2000" b="0" err="1">
                <a:solidFill>
                  <a:srgbClr val="008000"/>
                </a:solidFill>
                <a:effectLst/>
                <a:latin typeface="Roboto Mono" panose="00000009000000000000" pitchFamily="49" charset="0"/>
                <a:ea typeface="Roboto Mono" panose="00000009000000000000" pitchFamily="49" charset="0"/>
              </a:rPr>
              <a:t>nh</a:t>
            </a:r>
            <a:r>
              <a:rPr lang="en-US" sz="2000" b="0">
                <a:solidFill>
                  <a:srgbClr val="008000"/>
                </a:solidFill>
                <a:effectLst/>
                <a:latin typeface="Roboto Mono" panose="00000009000000000000" pitchFamily="49" charset="0"/>
                <a:ea typeface="Roboto Mono" panose="00000009000000000000" pitchFamily="49" charset="0"/>
              </a:rPr>
              <a:t>_][d_]</a:t>
            </a:r>
            <a:endParaRPr lang="en-US" sz="2000" b="0">
              <a:solidFill>
                <a:srgbClr val="3B3B3B"/>
              </a:solidFill>
              <a:effectLst/>
              <a:latin typeface="Roboto Mono" panose="00000009000000000000" pitchFamily="49" charset="0"/>
              <a:ea typeface="Roboto Mono" panose="00000009000000000000" pitchFamily="49" charset="0"/>
            </a:endParaRP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AF00DB"/>
                </a:solidFill>
                <a:effectLst/>
                <a:latin typeface="Roboto Mono" panose="00000009000000000000" pitchFamily="49" charset="0"/>
                <a:ea typeface="Roboto Mono" panose="00000009000000000000" pitchFamily="49" charset="0"/>
              </a:rPr>
              <a:t>if</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&lt;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 {</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nh</a:t>
            </a:r>
            <a:r>
              <a:rPr lang="en-US" sz="2000" b="0">
                <a:solidFill>
                  <a:srgbClr val="3B3B3B"/>
                </a:solidFill>
                <a:effectLst/>
                <a:latin typeface="Roboto Mono" panose="00000009000000000000" pitchFamily="49" charset="0"/>
                <a:ea typeface="Roboto Mono" panose="00000009000000000000" pitchFamily="49" charset="0"/>
              </a:rPr>
              <a:t>_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d_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rest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inp_idx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EE0000"/>
                </a:solidFill>
                <a:effectLst/>
                <a:latin typeface="Roboto Mono" panose="00000009000000000000" pitchFamily="49" charset="0"/>
                <a:ea typeface="Roboto Mono" panose="00000009000000000000" pitchFamily="49" charset="0"/>
              </a:rPr>
              <a:t>\</a:t>
            </a:r>
            <a:endParaRPr lang="en-US" sz="2000" b="0">
              <a:solidFill>
                <a:srgbClr val="3B3B3B"/>
              </a:solidFill>
              <a:effectLst/>
              <a:latin typeface="Roboto Mono" panose="00000009000000000000" pitchFamily="49" charset="0"/>
              <a:ea typeface="Roboto Mono" panose="00000009000000000000" pitchFamily="49" charset="0"/>
            </a:endParaRPr>
          </a:p>
          <a:p>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3</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3</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0</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nh</a:t>
            </a:r>
            <a:r>
              <a:rPr lang="en-US" sz="2000" b="0">
                <a:solidFill>
                  <a:srgbClr val="3B3B3B"/>
                </a:solidFill>
                <a:effectLst/>
                <a:latin typeface="Roboto Mono" panose="00000009000000000000" pitchFamily="49" charset="0"/>
                <a:ea typeface="Roboto Mono" panose="00000009000000000000" pitchFamily="49" charset="0"/>
              </a:rPr>
              <a:t>_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d_;</a:t>
            </a: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q</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795E26"/>
                </a:solidFill>
                <a:effectLst/>
                <a:latin typeface="Roboto Mono" panose="00000009000000000000" pitchFamily="49" charset="0"/>
                <a:ea typeface="Roboto Mono" panose="00000009000000000000" pitchFamily="49" charset="0"/>
              </a:rPr>
              <a:t>__</a:t>
            </a:r>
            <a:r>
              <a:rPr lang="en-US" sz="2000" b="0" err="1">
                <a:solidFill>
                  <a:srgbClr val="795E26"/>
                </a:solidFill>
                <a:effectLst/>
                <a:latin typeface="Roboto Mono" panose="00000009000000000000" pitchFamily="49" charset="0"/>
                <a:ea typeface="Roboto Mono" panose="00000009000000000000" pitchFamily="49" charset="0"/>
              </a:rPr>
              <a:t>ldcs</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00"/>
                </a:solidFill>
                <a:effectLst/>
                <a:latin typeface="Roboto Mono" panose="00000009000000000000" pitchFamily="49" charset="0"/>
                <a:ea typeface="Roboto Mono" panose="00000009000000000000" pitchFamily="49" charset="0"/>
              </a:rPr>
              <a:t>&amp;</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inp_idx</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k</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795E26"/>
                </a:solidFill>
                <a:effectLst/>
                <a:latin typeface="Roboto Mono" panose="00000009000000000000" pitchFamily="49" charset="0"/>
                <a:ea typeface="Roboto Mono" panose="00000009000000000000" pitchFamily="49" charset="0"/>
              </a:rPr>
              <a:t>__</a:t>
            </a:r>
            <a:r>
              <a:rPr lang="en-US" sz="2000" b="0" err="1">
                <a:solidFill>
                  <a:srgbClr val="795E26"/>
                </a:solidFill>
                <a:effectLst/>
                <a:latin typeface="Roboto Mono" panose="00000009000000000000" pitchFamily="49" charset="0"/>
                <a:ea typeface="Roboto Mono" panose="00000009000000000000" pitchFamily="49" charset="0"/>
              </a:rPr>
              <a:t>ldcs</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00"/>
                </a:solidFill>
                <a:effectLst/>
                <a:latin typeface="Roboto Mono" panose="00000009000000000000" pitchFamily="49" charset="0"/>
                <a:ea typeface="Roboto Mono" panose="00000009000000000000" pitchFamily="49" charset="0"/>
              </a:rPr>
              <a:t>&amp;</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inp_idx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v</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795E26"/>
                </a:solidFill>
                <a:effectLst/>
                <a:latin typeface="Roboto Mono" panose="00000009000000000000" pitchFamily="49" charset="0"/>
                <a:ea typeface="Roboto Mono" panose="00000009000000000000" pitchFamily="49" charset="0"/>
              </a:rPr>
              <a:t>__</a:t>
            </a:r>
            <a:r>
              <a:rPr lang="en-US" sz="2000" b="0" err="1">
                <a:solidFill>
                  <a:srgbClr val="795E26"/>
                </a:solidFill>
                <a:effectLst/>
                <a:latin typeface="Roboto Mono" panose="00000009000000000000" pitchFamily="49" charset="0"/>
                <a:ea typeface="Roboto Mono" panose="00000009000000000000" pitchFamily="49" charset="0"/>
              </a:rPr>
              <a:t>ldcs</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00"/>
                </a:solidFill>
                <a:effectLst/>
                <a:latin typeface="Roboto Mono" panose="00000009000000000000" pitchFamily="49" charset="0"/>
                <a:ea typeface="Roboto Mono" panose="00000009000000000000" pitchFamily="49" charset="0"/>
              </a:rPr>
              <a:t>&amp;</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inp_idx</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2</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d)]);</a:t>
            </a:r>
          </a:p>
          <a:p>
            <a:r>
              <a:rPr lang="en-US" sz="2000" b="0">
                <a:solidFill>
                  <a:srgbClr val="3B3B3B"/>
                </a:solidFill>
                <a:effectLst/>
                <a:latin typeface="Roboto Mono" panose="00000009000000000000" pitchFamily="49" charset="0"/>
                <a:ea typeface="Roboto Mono" panose="00000009000000000000" pitchFamily="49" charset="0"/>
              </a:rPr>
              <a:t>    }</a:t>
            </a:r>
          </a:p>
          <a:p>
            <a:r>
              <a:rPr lang="en-US" sz="2000" b="0">
                <a:solidFill>
                  <a:srgbClr val="3B3B3B"/>
                </a:solidFill>
                <a:effectLst/>
                <a:latin typeface="Roboto Mono" panose="00000009000000000000" pitchFamily="49" charset="0"/>
                <a:ea typeface="Roboto Mono" panose="00000009000000000000" pitchFamily="49" charset="0"/>
              </a:rPr>
              <a:t>}</a:t>
            </a: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0000FF"/>
                </a:solidFill>
                <a:effectLst/>
                <a:latin typeface="Roboto Mono" panose="00000009000000000000" pitchFamily="49" charset="0"/>
                <a:ea typeface="Roboto Mono" panose="00000009000000000000" pitchFamily="49" charset="0"/>
              </a:rPr>
              <a:t>void</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795E26"/>
                </a:solidFill>
                <a:effectLst/>
                <a:latin typeface="Roboto Mono" panose="00000009000000000000" pitchFamily="49" charset="0"/>
                <a:ea typeface="Roboto Mono" panose="00000009000000000000" pitchFamily="49" charset="0"/>
              </a:rPr>
              <a:t>attention_forward</a:t>
            </a:r>
            <a:r>
              <a:rPr lang="en-US" sz="2000" b="0">
                <a:solidFill>
                  <a:srgbClr val="3B3B3B"/>
                </a:solidFill>
                <a:effectLst/>
                <a:latin typeface="Roboto Mono" panose="00000009000000000000" pitchFamily="49" charset="0"/>
                <a:ea typeface="Roboto Mono" panose="00000009000000000000" pitchFamily="49" charset="0"/>
              </a:rPr>
              <a:t>(</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out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vaccum</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qkvr</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preatt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att</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001080"/>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B</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C</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1080"/>
                </a:solidFill>
                <a:effectLst/>
                <a:latin typeface="Roboto Mono" panose="00000009000000000000" pitchFamily="49" charset="0"/>
                <a:ea typeface="Roboto Mono" panose="00000009000000000000" pitchFamily="49" charset="0"/>
              </a:rPr>
              <a:t>NH</a:t>
            </a:r>
            <a:r>
              <a:rPr lang="en-US" sz="2000" b="0">
                <a:solidFill>
                  <a:srgbClr val="3B3B3B"/>
                </a:solidFill>
                <a:effectLst/>
                <a:latin typeface="Roboto Mono" panose="00000009000000000000" pitchFamily="49" charset="0"/>
                <a:ea typeface="Roboto Mono" panose="00000009000000000000" pitchFamily="49" charset="0"/>
              </a:rPr>
              <a:t>) {</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const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block_size</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256</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const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softmax_block_size</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256</a:t>
            </a:r>
            <a:r>
              <a:rPr lang="en-US" sz="2000" b="0">
                <a:solidFill>
                  <a:srgbClr val="3B3B3B"/>
                </a:solidFill>
                <a:effectLst/>
                <a:latin typeface="Roboto Mono" panose="00000009000000000000" pitchFamily="49" charset="0"/>
                <a:ea typeface="Roboto Mono" panose="00000009000000000000" pitchFamily="49" charset="0"/>
              </a:rPr>
              <a:t>;</a:t>
            </a:r>
          </a:p>
          <a:p>
            <a:endParaRPr lang="en-US" sz="2000" b="0">
              <a:solidFill>
                <a:srgbClr val="3B3B3B"/>
              </a:solidFill>
              <a:effectLst/>
              <a:latin typeface="Roboto Mono" panose="00000009000000000000" pitchFamily="49" charset="0"/>
              <a:ea typeface="Roboto Mono" panose="00000009000000000000" pitchFamily="49" charset="0"/>
            </a:endParaRP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HS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C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a:t>
            </a:r>
            <a:r>
              <a:rPr lang="en-US" sz="2000" b="0">
                <a:solidFill>
                  <a:srgbClr val="008000"/>
                </a:solidFill>
                <a:effectLst/>
                <a:latin typeface="Roboto Mono" panose="00000009000000000000" pitchFamily="49" charset="0"/>
                <a:ea typeface="Roboto Mono" panose="00000009000000000000" pitchFamily="49" charset="0"/>
              </a:rPr>
              <a:t> // head size</a:t>
            </a:r>
            <a:endParaRPr lang="en-US" sz="2000" b="0">
              <a:solidFill>
                <a:srgbClr val="3B3B3B"/>
              </a:solidFill>
              <a:effectLst/>
              <a:latin typeface="Roboto Mono" panose="00000009000000000000" pitchFamily="49" charset="0"/>
              <a:ea typeface="Roboto Mono" panose="00000009000000000000" pitchFamily="49" charset="0"/>
            </a:endParaRPr>
          </a:p>
          <a:p>
            <a:br>
              <a:rPr lang="en-US" sz="2000" b="0">
                <a:solidFill>
                  <a:srgbClr val="3B3B3B"/>
                </a:solidFill>
                <a:effectLst/>
                <a:latin typeface="Roboto Mono" panose="00000009000000000000" pitchFamily="49" charset="0"/>
                <a:ea typeface="Roboto Mono" panose="00000009000000000000" pitchFamily="49" charset="0"/>
              </a:rPr>
            </a:br>
            <a:r>
              <a:rPr lang="en-US" sz="2000" b="0">
                <a:solidFill>
                  <a:srgbClr val="008000"/>
                </a:solidFill>
                <a:effectLst/>
                <a:latin typeface="Roboto Mono" panose="00000009000000000000" pitchFamily="49" charset="0"/>
                <a:ea typeface="Roboto Mono" panose="00000009000000000000" pitchFamily="49" charset="0"/>
              </a:rPr>
              <a:t>    // permute and separate </a:t>
            </a:r>
            <a:r>
              <a:rPr lang="en-US" sz="2000" b="0" err="1">
                <a:solidFill>
                  <a:srgbClr val="008000"/>
                </a:solidFill>
                <a:effectLst/>
                <a:latin typeface="Roboto Mono" panose="00000009000000000000" pitchFamily="49" charset="0"/>
                <a:ea typeface="Roboto Mono" panose="00000009000000000000" pitchFamily="49" charset="0"/>
              </a:rPr>
              <a:t>inp</a:t>
            </a:r>
            <a:r>
              <a:rPr lang="en-US" sz="2000" b="0">
                <a:solidFill>
                  <a:srgbClr val="008000"/>
                </a:solidFill>
                <a:effectLst/>
                <a:latin typeface="Roboto Mono" panose="00000009000000000000" pitchFamily="49" charset="0"/>
                <a:ea typeface="Roboto Mono" panose="00000009000000000000" pitchFamily="49" charset="0"/>
              </a:rPr>
              <a:t> from (B, T, 3, NH, HS) to 3X (B, NH, T, HS)</a:t>
            </a:r>
            <a:endParaRPr lang="en-US" sz="2000" b="0">
              <a:solidFill>
                <a:srgbClr val="3B3B3B"/>
              </a:solidFill>
              <a:effectLst/>
              <a:latin typeface="Roboto Mono" panose="00000009000000000000" pitchFamily="49" charset="0"/>
              <a:ea typeface="Roboto Mono" panose="00000009000000000000" pitchFamily="49" charset="0"/>
            </a:endParaRP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float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q,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k,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v;</a:t>
            </a:r>
          </a:p>
          <a:p>
            <a:r>
              <a:rPr lang="en-US" sz="2000" b="0">
                <a:solidFill>
                  <a:srgbClr val="3B3B3B"/>
                </a:solidFill>
                <a:effectLst/>
                <a:latin typeface="Roboto Mono" panose="00000009000000000000" pitchFamily="49" charset="0"/>
                <a:ea typeface="Roboto Mono" panose="00000009000000000000" pitchFamily="49" charset="0"/>
              </a:rPr>
              <a:t>    q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qkvr</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0</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C;</a:t>
            </a:r>
          </a:p>
          <a:p>
            <a:r>
              <a:rPr lang="en-US" sz="2000" b="0">
                <a:solidFill>
                  <a:srgbClr val="3B3B3B"/>
                </a:solidFill>
                <a:effectLst/>
                <a:latin typeface="Roboto Mono" panose="00000009000000000000" pitchFamily="49" charset="0"/>
                <a:ea typeface="Roboto Mono" panose="00000009000000000000" pitchFamily="49" charset="0"/>
              </a:rPr>
              <a:t>    k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qkvr</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1</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C;</a:t>
            </a:r>
          </a:p>
          <a:p>
            <a:r>
              <a:rPr lang="en-US" sz="2000" b="0">
                <a:solidFill>
                  <a:srgbClr val="3B3B3B"/>
                </a:solidFill>
                <a:effectLst/>
                <a:latin typeface="Roboto Mono" panose="00000009000000000000" pitchFamily="49" charset="0"/>
                <a:ea typeface="Roboto Mono" panose="00000009000000000000" pitchFamily="49" charset="0"/>
              </a:rPr>
              <a:t>    v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qkvr</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98658"/>
                </a:solidFill>
                <a:effectLst/>
                <a:latin typeface="Roboto Mono" panose="00000009000000000000" pitchFamily="49" charset="0"/>
                <a:ea typeface="Roboto Mono" panose="00000009000000000000" pitchFamily="49" charset="0"/>
              </a:rPr>
              <a:t>2</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C;</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total_threads</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B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NH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HS;</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FF"/>
                </a:solidFill>
                <a:effectLst/>
                <a:latin typeface="Roboto Mono" panose="00000009000000000000" pitchFamily="49" charset="0"/>
                <a:ea typeface="Roboto Mono" panose="00000009000000000000" pitchFamily="49" charset="0"/>
              </a:rPr>
              <a:t>int</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num_blocks</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000000"/>
                </a:solidFill>
                <a:effectLst/>
                <a:latin typeface="Roboto Mono" panose="00000009000000000000" pitchFamily="49" charset="0"/>
                <a:ea typeface="Roboto Mono" panose="00000009000000000000" pitchFamily="49" charset="0"/>
              </a:rPr>
              <a:t>=</a:t>
            </a:r>
            <a:r>
              <a:rPr lang="en-US" sz="2000" b="0">
                <a:solidFill>
                  <a:srgbClr val="3B3B3B"/>
                </a:solidFill>
                <a:effectLst/>
                <a:latin typeface="Roboto Mono" panose="00000009000000000000" pitchFamily="49" charset="0"/>
                <a:ea typeface="Roboto Mono" panose="00000009000000000000" pitchFamily="49" charset="0"/>
              </a:rPr>
              <a:t> </a:t>
            </a:r>
            <a:r>
              <a:rPr lang="en-US" sz="2000" b="0">
                <a:solidFill>
                  <a:srgbClr val="795E26"/>
                </a:solidFill>
                <a:effectLst/>
                <a:latin typeface="Roboto Mono" panose="00000009000000000000" pitchFamily="49" charset="0"/>
                <a:ea typeface="Roboto Mono" panose="00000009000000000000" pitchFamily="49" charset="0"/>
              </a:rPr>
              <a:t>CEIL_DIV</a:t>
            </a:r>
            <a:r>
              <a:rPr lang="en-US" sz="2000" b="0">
                <a:solidFill>
                  <a:srgbClr val="3B3B3B"/>
                </a:solidFill>
                <a:effectLst/>
                <a:latin typeface="Roboto Mono" panose="00000009000000000000" pitchFamily="49" charset="0"/>
                <a:ea typeface="Roboto Mono" panose="00000009000000000000" pitchFamily="49" charset="0"/>
              </a:rPr>
              <a:t>(</a:t>
            </a:r>
            <a:r>
              <a:rPr lang="en-US" sz="2000" b="0" err="1">
                <a:solidFill>
                  <a:srgbClr val="3B3B3B"/>
                </a:solidFill>
                <a:effectLst/>
                <a:latin typeface="Roboto Mono" panose="00000009000000000000" pitchFamily="49" charset="0"/>
                <a:ea typeface="Roboto Mono" panose="00000009000000000000" pitchFamily="49" charset="0"/>
              </a:rPr>
              <a:t>total_threads</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block_size</a:t>
            </a:r>
            <a:r>
              <a:rPr lang="en-US" sz="2000" b="0">
                <a:solidFill>
                  <a:srgbClr val="3B3B3B"/>
                </a:solidFill>
                <a:effectLst/>
                <a:latin typeface="Roboto Mono" panose="00000009000000000000" pitchFamily="49" charset="0"/>
                <a:ea typeface="Roboto Mono" panose="00000009000000000000" pitchFamily="49" charset="0"/>
              </a:rPr>
              <a:t>);</a:t>
            </a:r>
          </a:p>
          <a:p>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permute_kernel</a:t>
            </a:r>
            <a:r>
              <a:rPr lang="en-US" sz="2000" b="0">
                <a:solidFill>
                  <a:srgbClr val="000000"/>
                </a:solidFill>
                <a:effectLst/>
                <a:latin typeface="Roboto Mono" panose="00000009000000000000" pitchFamily="49" charset="0"/>
                <a:ea typeface="Roboto Mono" panose="00000009000000000000" pitchFamily="49" charset="0"/>
              </a:rPr>
              <a:t>&lt;&lt;&lt;</a:t>
            </a:r>
            <a:r>
              <a:rPr lang="en-US" sz="2000" b="0" err="1">
                <a:solidFill>
                  <a:srgbClr val="3B3B3B"/>
                </a:solidFill>
                <a:effectLst/>
                <a:latin typeface="Roboto Mono" panose="00000009000000000000" pitchFamily="49" charset="0"/>
                <a:ea typeface="Roboto Mono" panose="00000009000000000000" pitchFamily="49" charset="0"/>
              </a:rPr>
              <a:t>num_blocks</a:t>
            </a:r>
            <a:r>
              <a:rPr lang="en-US" sz="2000" b="0">
                <a:solidFill>
                  <a:srgbClr val="3B3B3B"/>
                </a:solidFill>
                <a:effectLst/>
                <a:latin typeface="Roboto Mono" panose="00000009000000000000" pitchFamily="49" charset="0"/>
                <a:ea typeface="Roboto Mono" panose="00000009000000000000" pitchFamily="49" charset="0"/>
              </a:rPr>
              <a:t>, </a:t>
            </a:r>
            <a:r>
              <a:rPr lang="en-US" sz="2000" b="0" err="1">
                <a:solidFill>
                  <a:srgbClr val="3B3B3B"/>
                </a:solidFill>
                <a:effectLst/>
                <a:latin typeface="Roboto Mono" panose="00000009000000000000" pitchFamily="49" charset="0"/>
                <a:ea typeface="Roboto Mono" panose="00000009000000000000" pitchFamily="49" charset="0"/>
              </a:rPr>
              <a:t>block_size</a:t>
            </a:r>
            <a:r>
              <a:rPr lang="en-US" sz="2000" b="0">
                <a:solidFill>
                  <a:srgbClr val="000000"/>
                </a:solidFill>
                <a:effectLst/>
                <a:latin typeface="Roboto Mono" panose="00000009000000000000" pitchFamily="49" charset="0"/>
                <a:ea typeface="Roboto Mono" panose="00000009000000000000" pitchFamily="49" charset="0"/>
              </a:rPr>
              <a:t>&gt;&gt;&gt;</a:t>
            </a:r>
            <a:r>
              <a:rPr lang="en-US" sz="2000" b="0">
                <a:solidFill>
                  <a:srgbClr val="3B3B3B"/>
                </a:solidFill>
                <a:effectLst/>
                <a:latin typeface="Roboto Mono" panose="00000009000000000000" pitchFamily="49" charset="0"/>
                <a:ea typeface="Roboto Mono" panose="00000009000000000000" pitchFamily="49" charset="0"/>
              </a:rPr>
              <a:t>(q, k, v, </a:t>
            </a:r>
            <a:r>
              <a:rPr lang="en-US" sz="2000" b="0" err="1">
                <a:solidFill>
                  <a:srgbClr val="3B3B3B"/>
                </a:solidFill>
                <a:effectLst/>
                <a:latin typeface="Roboto Mono" panose="00000009000000000000" pitchFamily="49" charset="0"/>
                <a:ea typeface="Roboto Mono" panose="00000009000000000000" pitchFamily="49" charset="0"/>
              </a:rPr>
              <a:t>inp</a:t>
            </a:r>
            <a:r>
              <a:rPr lang="en-US" sz="2000" b="0">
                <a:solidFill>
                  <a:srgbClr val="3B3B3B"/>
                </a:solidFill>
                <a:effectLst/>
                <a:latin typeface="Roboto Mono" panose="00000009000000000000" pitchFamily="49" charset="0"/>
                <a:ea typeface="Roboto Mono" panose="00000009000000000000" pitchFamily="49" charset="0"/>
              </a:rPr>
              <a:t>, B, T, NH, HS);</a:t>
            </a:r>
          </a:p>
        </p:txBody>
      </p:sp>
      <p:sp>
        <p:nvSpPr>
          <p:cNvPr id="12" name="TextBox 11">
            <a:extLst>
              <a:ext uri="{FF2B5EF4-FFF2-40B4-BE49-F238E27FC236}">
                <a16:creationId xmlns:a16="http://schemas.microsoft.com/office/drawing/2014/main" id="{3ED8EB42-AE98-21C2-C5F6-0F040A4E144D}"/>
              </a:ext>
            </a:extLst>
          </p:cNvPr>
          <p:cNvSpPr txBox="1"/>
          <p:nvPr/>
        </p:nvSpPr>
        <p:spPr>
          <a:xfrm>
            <a:off x="16558260" y="4614089"/>
            <a:ext cx="17015791" cy="10802957"/>
          </a:xfrm>
          <a:prstGeom prst="rect">
            <a:avLst/>
          </a:prstGeom>
          <a:noFill/>
        </p:spPr>
        <p:txBody>
          <a:bodyPr wrap="square">
            <a:spAutoFit/>
          </a:bodyPr>
          <a:lstStyle/>
          <a:p>
            <a:r>
              <a:rPr lang="en-US" sz="2400" b="0">
                <a:solidFill>
                  <a:schemeClr val="accent5"/>
                </a:solidFill>
                <a:effectLst/>
                <a:latin typeface="Roboto Mono" panose="00000009000000000000" pitchFamily="49" charset="0"/>
                <a:ea typeface="Roboto Mono" panose="00000009000000000000" pitchFamily="49" charset="0"/>
              </a:rPr>
              <a:t>void </a:t>
            </a:r>
            <a:r>
              <a:rPr lang="en-US" sz="2400" b="0" err="1">
                <a:solidFill>
                  <a:schemeClr val="accent5"/>
                </a:solidFill>
                <a:effectLst/>
                <a:latin typeface="Roboto Mono" panose="00000009000000000000" pitchFamily="49" charset="0"/>
                <a:ea typeface="Roboto Mono" panose="00000009000000000000" pitchFamily="49" charset="0"/>
              </a:rPr>
              <a:t>attention_forward</a:t>
            </a:r>
            <a:r>
              <a:rPr lang="en-US" sz="2400" b="0">
                <a:solidFill>
                  <a:schemeClr val="accent5"/>
                </a:solidFill>
                <a:effectLst/>
                <a:latin typeface="Roboto Mono" panose="00000009000000000000" pitchFamily="49" charset="0"/>
                <a:ea typeface="Roboto Mono" panose="00000009000000000000" pitchFamily="49" charset="0"/>
              </a:rPr>
              <a:t>(float* out, float* </a:t>
            </a:r>
            <a:r>
              <a:rPr lang="en-US" sz="2400" b="0" err="1">
                <a:solidFill>
                  <a:schemeClr val="accent5"/>
                </a:solidFill>
                <a:effectLst/>
                <a:latin typeface="Roboto Mono" panose="00000009000000000000" pitchFamily="49" charset="0"/>
                <a:ea typeface="Roboto Mono" panose="00000009000000000000" pitchFamily="49" charset="0"/>
              </a:rPr>
              <a:t>vaccum</a:t>
            </a:r>
            <a:r>
              <a:rPr lang="en-US" sz="2400" b="0">
                <a:solidFill>
                  <a:schemeClr val="accent5"/>
                </a:solidFill>
                <a:effectLst/>
                <a:latin typeface="Roboto Mono" panose="00000009000000000000" pitchFamily="49" charset="0"/>
                <a:ea typeface="Roboto Mono" panose="00000009000000000000" pitchFamily="49" charset="0"/>
              </a:rPr>
              <a:t>, float* </a:t>
            </a:r>
            <a:r>
              <a:rPr lang="en-US" sz="2400" b="0" err="1">
                <a:solidFill>
                  <a:schemeClr val="accent5"/>
                </a:solidFill>
                <a:effectLst/>
                <a:latin typeface="Roboto Mono" panose="00000009000000000000" pitchFamily="49" charset="0"/>
                <a:ea typeface="Roboto Mono" panose="00000009000000000000" pitchFamily="49" charset="0"/>
              </a:rPr>
              <a:t>qkvr</a:t>
            </a:r>
            <a:r>
              <a:rPr lang="en-US" sz="2400" b="0">
                <a:solidFill>
                  <a:schemeClr val="accent5"/>
                </a:solidFill>
                <a:effectLst/>
                <a:latin typeface="Roboto Mono" panose="00000009000000000000" pitchFamily="49" charset="0"/>
                <a:ea typeface="Roboto Mono" panose="00000009000000000000" pitchFamily="49" charset="0"/>
              </a:rPr>
              <a:t>, float* </a:t>
            </a:r>
            <a:r>
              <a:rPr lang="en-US" sz="2400" b="0" err="1">
                <a:solidFill>
                  <a:schemeClr val="accent5"/>
                </a:solidFill>
                <a:effectLst/>
                <a:latin typeface="Roboto Mono" panose="00000009000000000000" pitchFamily="49" charset="0"/>
                <a:ea typeface="Roboto Mono" panose="00000009000000000000" pitchFamily="49" charset="0"/>
              </a:rPr>
              <a:t>preatt</a:t>
            </a:r>
            <a:r>
              <a:rPr lang="en-US" sz="2400" b="0">
                <a:solidFill>
                  <a:schemeClr val="accent5"/>
                </a:solidFill>
                <a:effectLst/>
                <a:latin typeface="Roboto Mono" panose="00000009000000000000" pitchFamily="49" charset="0"/>
                <a:ea typeface="Roboto Mono" panose="00000009000000000000" pitchFamily="49" charset="0"/>
              </a:rPr>
              <a:t>, float* </a:t>
            </a:r>
            <a:r>
              <a:rPr lang="en-US" sz="2400" b="0" err="1">
                <a:solidFill>
                  <a:schemeClr val="accent5"/>
                </a:solidFill>
                <a:effectLst/>
                <a:latin typeface="Roboto Mono" panose="00000009000000000000" pitchFamily="49" charset="0"/>
                <a:ea typeface="Roboto Mono" panose="00000009000000000000" pitchFamily="49" charset="0"/>
              </a:rPr>
              <a:t>att</a:t>
            </a:r>
            <a:r>
              <a:rPr lang="en-US" sz="2400" b="0">
                <a:solidFill>
                  <a:schemeClr val="accent5"/>
                </a:solidFill>
                <a:effectLst/>
                <a:latin typeface="Roboto Mono" panose="00000009000000000000" pitchFamily="49" charset="0"/>
                <a:ea typeface="Roboto Mono" panose="00000009000000000000" pitchFamily="49" charset="0"/>
              </a:rPr>
              <a:t>,</a:t>
            </a:r>
          </a:p>
          <a:p>
            <a:r>
              <a:rPr lang="en-US" sz="2400" b="0">
                <a:solidFill>
                  <a:schemeClr val="accent5"/>
                </a:solidFill>
                <a:effectLst/>
                <a:latin typeface="Roboto Mono" panose="00000009000000000000" pitchFamily="49" charset="0"/>
                <a:ea typeface="Roboto Mono" panose="00000009000000000000" pitchFamily="49" charset="0"/>
              </a:rPr>
              <a:t>                       float* </a:t>
            </a:r>
            <a:r>
              <a:rPr lang="en-US" sz="2400" b="0" err="1">
                <a:solidFill>
                  <a:schemeClr val="accent5"/>
                </a:solidFill>
                <a:effectLst/>
                <a:latin typeface="Roboto Mono" panose="00000009000000000000" pitchFamily="49" charset="0"/>
                <a:ea typeface="Roboto Mono" panose="00000009000000000000" pitchFamily="49" charset="0"/>
              </a:rPr>
              <a:t>inp</a:t>
            </a:r>
            <a:r>
              <a:rPr lang="en-US" sz="2400" b="0">
                <a:solidFill>
                  <a:schemeClr val="accent5"/>
                </a:solidFill>
                <a:effectLst/>
                <a:latin typeface="Roboto Mono" panose="00000009000000000000" pitchFamily="49" charset="0"/>
                <a:ea typeface="Roboto Mono" panose="00000009000000000000" pitchFamily="49" charset="0"/>
              </a:rPr>
              <a:t>, int B, int T, int C, int NH) {</a:t>
            </a:r>
          </a:p>
          <a:p>
            <a:r>
              <a:rPr lang="en-US" sz="2400" b="0">
                <a:solidFill>
                  <a:schemeClr val="accent5"/>
                </a:solidFill>
                <a:effectLst/>
                <a:latin typeface="Roboto Mono" panose="00000009000000000000" pitchFamily="49" charset="0"/>
                <a:ea typeface="Roboto Mono" panose="00000009000000000000" pitchFamily="49" charset="0"/>
              </a:rPr>
              <a:t>    const int </a:t>
            </a:r>
            <a:r>
              <a:rPr lang="en-US" sz="2400" b="0" err="1">
                <a:solidFill>
                  <a:schemeClr val="accent5"/>
                </a:solidFill>
                <a:effectLst/>
                <a:latin typeface="Roboto Mono" panose="00000009000000000000" pitchFamily="49" charset="0"/>
                <a:ea typeface="Roboto Mono" panose="00000009000000000000" pitchFamily="49" charset="0"/>
              </a:rPr>
              <a:t>block_size</a:t>
            </a:r>
            <a:r>
              <a:rPr lang="en-US" sz="2400" b="0">
                <a:solidFill>
                  <a:schemeClr val="accent5"/>
                </a:solidFill>
                <a:effectLst/>
                <a:latin typeface="Roboto Mono" panose="00000009000000000000" pitchFamily="49" charset="0"/>
                <a:ea typeface="Roboto Mono" panose="00000009000000000000" pitchFamily="49" charset="0"/>
              </a:rPr>
              <a:t> = 256;</a:t>
            </a:r>
          </a:p>
          <a:p>
            <a:r>
              <a:rPr lang="en-US" sz="2400" b="0">
                <a:solidFill>
                  <a:schemeClr val="accent5"/>
                </a:solidFill>
                <a:effectLst/>
                <a:latin typeface="Roboto Mono" panose="00000009000000000000" pitchFamily="49" charset="0"/>
                <a:ea typeface="Roboto Mono" panose="00000009000000000000" pitchFamily="49" charset="0"/>
              </a:rPr>
              <a:t>    const int </a:t>
            </a:r>
            <a:r>
              <a:rPr lang="en-US" sz="2400" b="0" err="1">
                <a:solidFill>
                  <a:schemeClr val="accent5"/>
                </a:solidFill>
                <a:effectLst/>
                <a:latin typeface="Roboto Mono" panose="00000009000000000000" pitchFamily="49" charset="0"/>
                <a:ea typeface="Roboto Mono" panose="00000009000000000000" pitchFamily="49" charset="0"/>
              </a:rPr>
              <a:t>softmax_block_size</a:t>
            </a:r>
            <a:r>
              <a:rPr lang="en-US" sz="2400" b="0">
                <a:solidFill>
                  <a:schemeClr val="accent5"/>
                </a:solidFill>
                <a:effectLst/>
                <a:latin typeface="Roboto Mono" panose="00000009000000000000" pitchFamily="49" charset="0"/>
                <a:ea typeface="Roboto Mono" panose="00000009000000000000" pitchFamily="49" charset="0"/>
              </a:rPr>
              <a:t> = 256;</a:t>
            </a:r>
          </a:p>
          <a:p>
            <a:br>
              <a:rPr lang="en-US" sz="2400" b="0">
                <a:solidFill>
                  <a:schemeClr val="accent5"/>
                </a:solidFill>
                <a:effectLst/>
                <a:latin typeface="Roboto Mono" panose="00000009000000000000" pitchFamily="49" charset="0"/>
                <a:ea typeface="Roboto Mono" panose="00000009000000000000" pitchFamily="49" charset="0"/>
              </a:rPr>
            </a:br>
            <a:r>
              <a:rPr lang="en-US" sz="2400" b="0">
                <a:solidFill>
                  <a:schemeClr val="accent5"/>
                </a:solidFill>
                <a:effectLst/>
                <a:latin typeface="Roboto Mono" panose="00000009000000000000" pitchFamily="49" charset="0"/>
                <a:ea typeface="Roboto Mono" panose="00000009000000000000" pitchFamily="49" charset="0"/>
              </a:rPr>
              <a:t>    int HS = C / NH; // head size</a:t>
            </a:r>
          </a:p>
          <a:p>
            <a:br>
              <a:rPr lang="en-US" sz="2400" b="0">
                <a:solidFill>
                  <a:schemeClr val="accent5"/>
                </a:solidFill>
                <a:effectLst/>
                <a:latin typeface="Roboto Mono" panose="00000009000000000000" pitchFamily="49" charset="0"/>
                <a:ea typeface="Roboto Mono" panose="00000009000000000000" pitchFamily="49" charset="0"/>
              </a:rPr>
            </a:br>
            <a:r>
              <a:rPr lang="en-US" sz="2400" b="0">
                <a:solidFill>
                  <a:schemeClr val="accent5"/>
                </a:solidFill>
                <a:effectLst/>
                <a:latin typeface="Roboto Mono" panose="00000009000000000000" pitchFamily="49" charset="0"/>
                <a:ea typeface="Roboto Mono" panose="00000009000000000000" pitchFamily="49" charset="0"/>
              </a:rPr>
              <a:t>    float *q, *k, *v;</a:t>
            </a:r>
          </a:p>
          <a:p>
            <a:r>
              <a:rPr lang="en-US" sz="2400" b="0">
                <a:solidFill>
                  <a:schemeClr val="accent5"/>
                </a:solidFill>
                <a:effectLst/>
                <a:latin typeface="Roboto Mono" panose="00000009000000000000" pitchFamily="49" charset="0"/>
                <a:ea typeface="Roboto Mono" panose="00000009000000000000" pitchFamily="49" charset="0"/>
              </a:rPr>
              <a:t>    q = </a:t>
            </a:r>
            <a:r>
              <a:rPr lang="en-US" sz="2400" b="0" err="1">
                <a:solidFill>
                  <a:schemeClr val="accent5"/>
                </a:solidFill>
                <a:effectLst/>
                <a:latin typeface="Roboto Mono" panose="00000009000000000000" pitchFamily="49" charset="0"/>
                <a:ea typeface="Roboto Mono" panose="00000009000000000000" pitchFamily="49" charset="0"/>
              </a:rPr>
              <a:t>qkvr</a:t>
            </a:r>
            <a:r>
              <a:rPr lang="en-US" sz="2400" b="0">
                <a:solidFill>
                  <a:schemeClr val="accent5"/>
                </a:solidFill>
                <a:effectLst/>
                <a:latin typeface="Roboto Mono" panose="00000009000000000000" pitchFamily="49" charset="0"/>
                <a:ea typeface="Roboto Mono" panose="00000009000000000000" pitchFamily="49" charset="0"/>
              </a:rPr>
              <a:t> + 0 * B * T * C;</a:t>
            </a:r>
          </a:p>
          <a:p>
            <a:r>
              <a:rPr lang="en-US" sz="2400" b="0">
                <a:solidFill>
                  <a:schemeClr val="accent5"/>
                </a:solidFill>
                <a:effectLst/>
                <a:latin typeface="Roboto Mono" panose="00000009000000000000" pitchFamily="49" charset="0"/>
                <a:ea typeface="Roboto Mono" panose="00000009000000000000" pitchFamily="49" charset="0"/>
              </a:rPr>
              <a:t>    k = </a:t>
            </a:r>
            <a:r>
              <a:rPr lang="en-US" sz="2400" b="0" err="1">
                <a:solidFill>
                  <a:schemeClr val="accent5"/>
                </a:solidFill>
                <a:effectLst/>
                <a:latin typeface="Roboto Mono" panose="00000009000000000000" pitchFamily="49" charset="0"/>
                <a:ea typeface="Roboto Mono" panose="00000009000000000000" pitchFamily="49" charset="0"/>
              </a:rPr>
              <a:t>qkvr</a:t>
            </a:r>
            <a:r>
              <a:rPr lang="en-US" sz="2400" b="0">
                <a:solidFill>
                  <a:schemeClr val="accent5"/>
                </a:solidFill>
                <a:effectLst/>
                <a:latin typeface="Roboto Mono" panose="00000009000000000000" pitchFamily="49" charset="0"/>
                <a:ea typeface="Roboto Mono" panose="00000009000000000000" pitchFamily="49" charset="0"/>
              </a:rPr>
              <a:t> + 1 * B * T * C;</a:t>
            </a:r>
          </a:p>
          <a:p>
            <a:r>
              <a:rPr lang="en-US" sz="2400" b="0">
                <a:solidFill>
                  <a:schemeClr val="accent5"/>
                </a:solidFill>
                <a:effectLst/>
                <a:latin typeface="Roboto Mono" panose="00000009000000000000" pitchFamily="49" charset="0"/>
                <a:ea typeface="Roboto Mono" panose="00000009000000000000" pitchFamily="49" charset="0"/>
              </a:rPr>
              <a:t>    v = </a:t>
            </a:r>
            <a:r>
              <a:rPr lang="en-US" sz="2400" b="0" err="1">
                <a:solidFill>
                  <a:schemeClr val="accent5"/>
                </a:solidFill>
                <a:effectLst/>
                <a:latin typeface="Roboto Mono" panose="00000009000000000000" pitchFamily="49" charset="0"/>
                <a:ea typeface="Roboto Mono" panose="00000009000000000000" pitchFamily="49" charset="0"/>
              </a:rPr>
              <a:t>qkvr</a:t>
            </a:r>
            <a:r>
              <a:rPr lang="en-US" sz="2400" b="0">
                <a:solidFill>
                  <a:schemeClr val="accent5"/>
                </a:solidFill>
                <a:effectLst/>
                <a:latin typeface="Roboto Mono" panose="00000009000000000000" pitchFamily="49" charset="0"/>
                <a:ea typeface="Roboto Mono" panose="00000009000000000000" pitchFamily="49" charset="0"/>
              </a:rPr>
              <a:t> + 2 * B * T * C;</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constexpr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auto</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dynamic_extent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using</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ext_t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extents</a:t>
            </a:r>
            <a:r>
              <a:rPr lang="en-US" sz="2400" b="0">
                <a:solidFill>
                  <a:srgbClr val="3B3B3B"/>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3</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&gt;;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using</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mds_t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267F99"/>
                </a:solidFill>
                <a:effectLst/>
                <a:latin typeface="Roboto Mono" panose="00000009000000000000" pitchFamily="49" charset="0"/>
                <a:ea typeface="Roboto Mono" panose="00000009000000000000" pitchFamily="49" charset="0"/>
              </a:rPr>
              <a:t>mdspan</a:t>
            </a:r>
            <a:r>
              <a:rPr lang="en-US" sz="2400" b="0">
                <a:solidFill>
                  <a:srgbClr val="3B3B3B"/>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ext_t</a:t>
            </a:r>
            <a:r>
              <a:rPr lang="en-US" sz="2400" b="0">
                <a:solidFill>
                  <a:srgbClr val="3B3B3B"/>
                </a:solidFill>
                <a:effectLst/>
                <a:latin typeface="Roboto Mono" panose="00000009000000000000" pitchFamily="49" charset="0"/>
                <a:ea typeface="Roboto Mono" panose="00000009000000000000" pitchFamily="49" charset="0"/>
              </a:rPr>
              <a:t>&gt;;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ext_t</a:t>
            </a:r>
            <a:r>
              <a:rPr lang="en-US" sz="2400" b="0">
                <a:solidFill>
                  <a:srgbClr val="3B3B3B"/>
                </a:solidFill>
                <a:effectLst/>
                <a:latin typeface="Roboto Mono" panose="00000009000000000000" pitchFamily="49" charset="0"/>
                <a:ea typeface="Roboto Mono" panose="00000009000000000000" pitchFamily="49" charset="0"/>
              </a:rPr>
              <a:t> extents{B, T, NH, HS};</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mds_t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inp_md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extents};</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008000"/>
                </a:solidFill>
                <a:effectLst/>
                <a:latin typeface="Roboto Mono" panose="00000009000000000000" pitchFamily="49" charset="0"/>
                <a:ea typeface="Roboto Mono" panose="00000009000000000000" pitchFamily="49" charset="0"/>
              </a:rPr>
              <a:t>    // Q[b][</a:t>
            </a:r>
            <a:r>
              <a:rPr lang="en-US" sz="2400" b="0" err="1">
                <a:solidFill>
                  <a:srgbClr val="008000"/>
                </a:solidFill>
                <a:effectLst/>
                <a:latin typeface="Roboto Mono" panose="00000009000000000000" pitchFamily="49" charset="0"/>
                <a:ea typeface="Roboto Mono" panose="00000009000000000000" pitchFamily="49" charset="0"/>
              </a:rPr>
              <a:t>nh</a:t>
            </a:r>
            <a:r>
              <a:rPr lang="en-US" sz="2400" b="0">
                <a:solidFill>
                  <a:srgbClr val="008000"/>
                </a:solidFill>
                <a:effectLst/>
                <a:latin typeface="Roboto Mono" panose="00000009000000000000" pitchFamily="49" charset="0"/>
                <a:ea typeface="Roboto Mono" panose="00000009000000000000" pitchFamily="49" charset="0"/>
              </a:rPr>
              <a:t>_][n][d_] = </a:t>
            </a:r>
            <a:r>
              <a:rPr lang="en-US" sz="2400" b="0" err="1">
                <a:solidFill>
                  <a:srgbClr val="008000"/>
                </a:solidFill>
                <a:effectLst/>
                <a:latin typeface="Roboto Mono" panose="00000009000000000000" pitchFamily="49" charset="0"/>
                <a:ea typeface="Roboto Mono" panose="00000009000000000000" pitchFamily="49" charset="0"/>
              </a:rPr>
              <a:t>inp</a:t>
            </a:r>
            <a:r>
              <a:rPr lang="en-US" sz="2400" b="0">
                <a:solidFill>
                  <a:srgbClr val="008000"/>
                </a:solidFill>
                <a:effectLst/>
                <a:latin typeface="Roboto Mono" panose="00000009000000000000" pitchFamily="49" charset="0"/>
                <a:ea typeface="Roboto Mono" panose="00000009000000000000" pitchFamily="49" charset="0"/>
              </a:rPr>
              <a:t>[b][n][0][</a:t>
            </a:r>
            <a:r>
              <a:rPr lang="en-US" sz="2400" b="0" err="1">
                <a:solidFill>
                  <a:srgbClr val="008000"/>
                </a:solidFill>
                <a:effectLst/>
                <a:latin typeface="Roboto Mono" panose="00000009000000000000" pitchFamily="49" charset="0"/>
                <a:ea typeface="Roboto Mono" panose="00000009000000000000" pitchFamily="49" charset="0"/>
              </a:rPr>
              <a:t>nh</a:t>
            </a:r>
            <a:r>
              <a:rPr lang="en-US" sz="2400" b="0">
                <a:solidFill>
                  <a:srgbClr val="008000"/>
                </a:solidFill>
                <a:effectLst/>
                <a:latin typeface="Roboto Mono" panose="00000009000000000000" pitchFamily="49" charset="0"/>
                <a:ea typeface="Roboto Mono" panose="00000009000000000000" pitchFamily="49" charset="0"/>
              </a:rPr>
              <a:t>_][d_]</a:t>
            </a:r>
            <a:endParaRPr lang="en-US" sz="2400" b="0">
              <a:solidFill>
                <a:srgbClr val="3B3B3B"/>
              </a:solidFill>
              <a:effectLst/>
              <a:latin typeface="Roboto Mono" panose="00000009000000000000" pitchFamily="49" charset="0"/>
              <a:ea typeface="Roboto Mono" panose="00000009000000000000" pitchFamily="49" charset="0"/>
            </a:endParaRPr>
          </a:p>
          <a:p>
            <a:r>
              <a:rPr lang="en-US" sz="2400" b="0">
                <a:solidFill>
                  <a:schemeClr val="accent5"/>
                </a:solidFill>
                <a:effectLst/>
                <a:latin typeface="Roboto Mono" panose="00000009000000000000" pitchFamily="49" charset="0"/>
                <a:ea typeface="Roboto Mono" panose="00000009000000000000" pitchFamily="49" charset="0"/>
              </a:rPr>
              <a:t>    thrust::</a:t>
            </a:r>
            <a:r>
              <a:rPr lang="en-US" sz="2400" b="0" err="1">
                <a:solidFill>
                  <a:schemeClr val="accent5"/>
                </a:solidFill>
                <a:effectLst/>
                <a:latin typeface="Roboto Mono" panose="00000009000000000000" pitchFamily="49" charset="0"/>
                <a:ea typeface="Roboto Mono" panose="00000009000000000000" pitchFamily="49" charset="0"/>
              </a:rPr>
              <a:t>for_each</a:t>
            </a:r>
            <a:r>
              <a:rPr lang="en-US" sz="2400" b="0">
                <a:solidFill>
                  <a:schemeClr val="accent5"/>
                </a:solidFill>
                <a:effectLst/>
                <a:latin typeface="Roboto Mono" panose="00000009000000000000" pitchFamily="49" charset="0"/>
                <a:ea typeface="Roboto Mono" panose="00000009000000000000" pitchFamily="49" charset="0"/>
              </a:rPr>
              <a:t>(thrust::device, thrust::</a:t>
            </a:r>
            <a:r>
              <a:rPr lang="en-US" sz="2400" b="0" err="1">
                <a:solidFill>
                  <a:schemeClr val="accent5"/>
                </a:solidFill>
                <a:effectLst/>
                <a:latin typeface="Roboto Mono" panose="00000009000000000000" pitchFamily="49" charset="0"/>
                <a:ea typeface="Roboto Mono" panose="00000009000000000000" pitchFamily="49" charset="0"/>
              </a:rPr>
              <a:t>make_counting_iterator</a:t>
            </a:r>
            <a:r>
              <a:rPr lang="en-US" sz="2400" b="0">
                <a:solidFill>
                  <a:schemeClr val="accent5"/>
                </a:solidFill>
                <a:effectLst/>
                <a:latin typeface="Roboto Mono" panose="00000009000000000000" pitchFamily="49" charset="0"/>
                <a:ea typeface="Roboto Mono" panose="00000009000000000000" pitchFamily="49" charset="0"/>
              </a:rPr>
              <a:t>(0),</a:t>
            </a:r>
          </a:p>
          <a:p>
            <a:r>
              <a:rPr lang="en-US" sz="2400" b="0">
                <a:solidFill>
                  <a:schemeClr val="accent5"/>
                </a:solidFill>
                <a:effectLst/>
                <a:latin typeface="Roboto Mono" panose="00000009000000000000" pitchFamily="49" charset="0"/>
                <a:ea typeface="Roboto Mono" panose="00000009000000000000" pitchFamily="49" charset="0"/>
              </a:rPr>
              <a:t>                     thrust::</a:t>
            </a:r>
            <a:r>
              <a:rPr lang="en-US" sz="2400" b="0" err="1">
                <a:solidFill>
                  <a:schemeClr val="accent5"/>
                </a:solidFill>
                <a:effectLst/>
                <a:latin typeface="Roboto Mono" panose="00000009000000000000" pitchFamily="49" charset="0"/>
                <a:ea typeface="Roboto Mono" panose="00000009000000000000" pitchFamily="49" charset="0"/>
              </a:rPr>
              <a:t>make_counting_iterator</a:t>
            </a:r>
            <a:r>
              <a:rPr lang="en-US" sz="2400" b="0">
                <a:solidFill>
                  <a:schemeClr val="accent5"/>
                </a:solidFill>
                <a:effectLst/>
                <a:latin typeface="Roboto Mono" panose="00000009000000000000" pitchFamily="49" charset="0"/>
                <a:ea typeface="Roboto Mono" panose="00000009000000000000" pitchFamily="49" charset="0"/>
              </a:rPr>
              <a:t>(B * NH * T * HS),</a:t>
            </a:r>
          </a:p>
          <a:p>
            <a:r>
              <a:rPr lang="en-US" sz="2400" b="0">
                <a:solidFill>
                  <a:schemeClr val="accent5"/>
                </a:solidFill>
                <a:effectLst/>
                <a:latin typeface="Roboto Mono" panose="00000009000000000000" pitchFamily="49" charset="0"/>
                <a:ea typeface="Roboto Mono" panose="00000009000000000000" pitchFamily="49" charset="0"/>
              </a:rPr>
              <a:t>                     [=] __device__(int </a:t>
            </a:r>
            <a:r>
              <a:rPr lang="en-US" sz="2400" b="0" err="1">
                <a:solidFill>
                  <a:schemeClr val="accent5"/>
                </a:solidFill>
                <a:effectLst/>
                <a:latin typeface="Roboto Mono" panose="00000009000000000000" pitchFamily="49" charset="0"/>
                <a:ea typeface="Roboto Mono" panose="00000009000000000000" pitchFamily="49" charset="0"/>
              </a:rPr>
              <a:t>idx</a:t>
            </a:r>
            <a:r>
              <a:rPr lang="en-US" sz="2400" b="0">
                <a:solidFill>
                  <a:schemeClr val="accent5"/>
                </a:solidFill>
                <a:effectLst/>
                <a:latin typeface="Roboto Mono" panose="00000009000000000000" pitchFamily="49" charset="0"/>
                <a:ea typeface="Roboto Mono" panose="00000009000000000000" pitchFamily="49" charset="0"/>
              </a:rPr>
              <a:t>) {</a:t>
            </a:r>
          </a:p>
          <a:p>
            <a:r>
              <a:rPr lang="en-US" sz="2400" b="0">
                <a:solidFill>
                  <a:schemeClr val="accent5"/>
                </a:solidFill>
                <a:effectLst/>
                <a:latin typeface="Roboto Mono" panose="00000009000000000000" pitchFamily="49" charset="0"/>
                <a:ea typeface="Roboto Mono" panose="00000009000000000000" pitchFamily="49" charset="0"/>
              </a:rPr>
              <a:t>                        auto [b, t, </a:t>
            </a:r>
            <a:r>
              <a:rPr lang="en-US" sz="2400" b="0" err="1">
                <a:solidFill>
                  <a:schemeClr val="accent5"/>
                </a:solidFill>
                <a:effectLst/>
                <a:latin typeface="Roboto Mono" panose="00000009000000000000" pitchFamily="49" charset="0"/>
                <a:ea typeface="Roboto Mono" panose="00000009000000000000" pitchFamily="49" charset="0"/>
              </a:rPr>
              <a:t>nh</a:t>
            </a:r>
            <a:r>
              <a:rPr lang="en-US" sz="2400" b="0">
                <a:solidFill>
                  <a:schemeClr val="accent5"/>
                </a:solidFill>
                <a:effectLst/>
                <a:latin typeface="Roboto Mono" panose="00000009000000000000" pitchFamily="49" charset="0"/>
                <a:ea typeface="Roboto Mono" panose="00000009000000000000" pitchFamily="49" charset="0"/>
              </a:rPr>
              <a:t>_, </a:t>
            </a:r>
            <a:r>
              <a:rPr lang="en-US" sz="2400" b="0" err="1">
                <a:solidFill>
                  <a:schemeClr val="accent5"/>
                </a:solidFill>
                <a:effectLst/>
                <a:latin typeface="Roboto Mono" panose="00000009000000000000" pitchFamily="49" charset="0"/>
                <a:ea typeface="Roboto Mono" panose="00000009000000000000" pitchFamily="49" charset="0"/>
              </a:rPr>
              <a:t>hs</a:t>
            </a:r>
            <a:r>
              <a:rPr lang="en-US" sz="2400" b="0">
                <a:solidFill>
                  <a:schemeClr val="accent5"/>
                </a:solidFill>
                <a:effectLst/>
                <a:latin typeface="Roboto Mono" panose="00000009000000000000" pitchFamily="49" charset="0"/>
                <a:ea typeface="Roboto Mono" panose="00000009000000000000" pitchFamily="49" charset="0"/>
              </a:rPr>
              <a:t>] = i2n(</a:t>
            </a:r>
            <a:r>
              <a:rPr lang="en-US" sz="2400" b="0" err="1">
                <a:solidFill>
                  <a:schemeClr val="accent5"/>
                </a:solidFill>
                <a:effectLst/>
                <a:latin typeface="Roboto Mono" panose="00000009000000000000" pitchFamily="49" charset="0"/>
                <a:ea typeface="Roboto Mono" panose="00000009000000000000" pitchFamily="49" charset="0"/>
              </a:rPr>
              <a:t>idx</a:t>
            </a:r>
            <a:r>
              <a:rPr lang="en-US" sz="2400" b="0">
                <a:solidFill>
                  <a:schemeClr val="accent5"/>
                </a:solidFill>
                <a:effectLst/>
                <a:latin typeface="Roboto Mono" panose="00000009000000000000" pitchFamily="49" charset="0"/>
                <a:ea typeface="Roboto Mono" panose="00000009000000000000" pitchFamily="49" charset="0"/>
              </a:rPr>
              <a:t>, NH, T, HS);</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q</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inp_md</a:t>
            </a:r>
            <a:r>
              <a:rPr lang="en-US" sz="2400" b="0">
                <a:solidFill>
                  <a:srgbClr val="3B3B3B"/>
                </a:solidFill>
                <a:effectLst/>
                <a:latin typeface="Roboto Mono" panose="00000009000000000000" pitchFamily="49" charset="0"/>
                <a:ea typeface="Roboto Mono" panose="00000009000000000000" pitchFamily="49" charset="0"/>
              </a:rPr>
              <a:t>(b, t, </a:t>
            </a:r>
            <a:r>
              <a:rPr lang="en-US" sz="2400" b="0">
                <a:solidFill>
                  <a:srgbClr val="098658"/>
                </a:solidFill>
                <a:effectLst/>
                <a:latin typeface="Roboto Mono" panose="00000009000000000000" pitchFamily="49" charset="0"/>
                <a:ea typeface="Roboto Mono" panose="00000009000000000000" pitchFamily="49" charset="0"/>
              </a:rPr>
              <a:t>0</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_, </a:t>
            </a:r>
            <a:r>
              <a:rPr lang="en-US" sz="2400" b="0" err="1">
                <a:solidFill>
                  <a:srgbClr val="3B3B3B"/>
                </a:solidFill>
                <a:effectLst/>
                <a:latin typeface="Roboto Mono" panose="00000009000000000000" pitchFamily="49" charset="0"/>
                <a:ea typeface="Roboto Mono" panose="00000009000000000000" pitchFamily="49" charset="0"/>
              </a:rPr>
              <a:t>hs</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k</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inp_md</a:t>
            </a:r>
            <a:r>
              <a:rPr lang="en-US" sz="2400" b="0">
                <a:solidFill>
                  <a:srgbClr val="3B3B3B"/>
                </a:solidFill>
                <a:effectLst/>
                <a:latin typeface="Roboto Mono" panose="00000009000000000000" pitchFamily="49" charset="0"/>
                <a:ea typeface="Roboto Mono" panose="00000009000000000000" pitchFamily="49" charset="0"/>
              </a:rPr>
              <a:t>(b, t, </a:t>
            </a:r>
            <a:r>
              <a:rPr lang="en-US" sz="2400" b="0">
                <a:solidFill>
                  <a:srgbClr val="098658"/>
                </a:solidFill>
                <a:effectLst/>
                <a:latin typeface="Roboto Mono" panose="00000009000000000000" pitchFamily="49" charset="0"/>
                <a:ea typeface="Roboto Mono" panose="00000009000000000000" pitchFamily="49" charset="0"/>
              </a:rPr>
              <a:t>1</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_, </a:t>
            </a:r>
            <a:r>
              <a:rPr lang="en-US" sz="2400" b="0" err="1">
                <a:solidFill>
                  <a:srgbClr val="3B3B3B"/>
                </a:solidFill>
                <a:effectLst/>
                <a:latin typeface="Roboto Mono" panose="00000009000000000000" pitchFamily="49" charset="0"/>
                <a:ea typeface="Roboto Mono" panose="00000009000000000000" pitchFamily="49" charset="0"/>
              </a:rPr>
              <a:t>hs</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v</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inp_md</a:t>
            </a:r>
            <a:r>
              <a:rPr lang="en-US" sz="2400" b="0">
                <a:solidFill>
                  <a:srgbClr val="3B3B3B"/>
                </a:solidFill>
                <a:effectLst/>
                <a:latin typeface="Roboto Mono" panose="00000009000000000000" pitchFamily="49" charset="0"/>
                <a:ea typeface="Roboto Mono" panose="00000009000000000000" pitchFamily="49" charset="0"/>
              </a:rPr>
              <a:t>(b, t, </a:t>
            </a:r>
            <a:r>
              <a:rPr lang="en-US" sz="2400" b="0">
                <a:solidFill>
                  <a:srgbClr val="098658"/>
                </a:solidFill>
                <a:effectLst/>
                <a:latin typeface="Roboto Mono" panose="00000009000000000000" pitchFamily="49" charset="0"/>
                <a:ea typeface="Roboto Mono" panose="00000009000000000000" pitchFamily="49" charset="0"/>
              </a:rPr>
              <a:t>2</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_, </a:t>
            </a:r>
            <a:r>
              <a:rPr lang="en-US" sz="2400" b="0" err="1">
                <a:solidFill>
                  <a:srgbClr val="3B3B3B"/>
                </a:solidFill>
                <a:effectLst/>
                <a:latin typeface="Roboto Mono" panose="00000009000000000000" pitchFamily="49" charset="0"/>
                <a:ea typeface="Roboto Mono" panose="00000009000000000000" pitchFamily="49" charset="0"/>
              </a:rPr>
              <a:t>hs</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chemeClr val="accent5"/>
                </a:solidFill>
                <a:effectLst/>
                <a:latin typeface="Roboto Mono" panose="00000009000000000000" pitchFamily="49" charset="0"/>
                <a:ea typeface="Roboto Mono" panose="00000009000000000000" pitchFamily="49" charset="0"/>
              </a:rPr>
              <a:t>                     });</a:t>
            </a:r>
          </a:p>
        </p:txBody>
      </p:sp>
      <p:cxnSp>
        <p:nvCxnSpPr>
          <p:cNvPr id="2" name="Straight Connector 1">
            <a:extLst>
              <a:ext uri="{FF2B5EF4-FFF2-40B4-BE49-F238E27FC236}">
                <a16:creationId xmlns:a16="http://schemas.microsoft.com/office/drawing/2014/main" id="{8359C988-D845-64D1-F185-8773F3840C68}"/>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BAA3C3D7-40C6-375B-3C4F-D9A91C84D70E}"/>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5" name="Content Placeholder 3">
            <a:extLst>
              <a:ext uri="{FF2B5EF4-FFF2-40B4-BE49-F238E27FC236}">
                <a16:creationId xmlns:a16="http://schemas.microsoft.com/office/drawing/2014/main" id="{5CFF3C48-8A9F-757E-C41F-984D015BC36C}"/>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7" name="Content Placeholder 3">
            <a:extLst>
              <a:ext uri="{FF2B5EF4-FFF2-40B4-BE49-F238E27FC236}">
                <a16:creationId xmlns:a16="http://schemas.microsoft.com/office/drawing/2014/main" id="{2BB507E3-A1B8-4340-1E0A-44EB38651CF9}"/>
              </a:ext>
            </a:extLst>
          </p:cNvPr>
          <p:cNvSpPr txBox="1">
            <a:spLocks/>
          </p:cNvSpPr>
          <p:nvPr/>
        </p:nvSpPr>
        <p:spPr>
          <a:xfrm>
            <a:off x="16558260" y="18078450"/>
            <a:ext cx="19693883" cy="1981199"/>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Turn </a:t>
            </a:r>
            <a:r>
              <a:rPr lang="en-US" sz="3200" b="0">
                <a:solidFill>
                  <a:srgbClr val="008000"/>
                </a:solidFill>
                <a:effectLst/>
                <a:latin typeface="Roboto Mono" panose="00000009000000000000" pitchFamily="49" charset="0"/>
                <a:ea typeface="Roboto Mono" panose="00000009000000000000" pitchFamily="49" charset="0"/>
              </a:rPr>
              <a:t>// Q[b][</a:t>
            </a:r>
            <a:r>
              <a:rPr lang="en-US" sz="3200" b="0" err="1">
                <a:solidFill>
                  <a:srgbClr val="008000"/>
                </a:solidFill>
                <a:effectLst/>
                <a:latin typeface="Roboto Mono" panose="00000009000000000000" pitchFamily="49" charset="0"/>
                <a:ea typeface="Roboto Mono" panose="00000009000000000000" pitchFamily="49" charset="0"/>
              </a:rPr>
              <a:t>nh</a:t>
            </a:r>
            <a:r>
              <a:rPr lang="en-US" sz="3200" b="0">
                <a:solidFill>
                  <a:srgbClr val="008000"/>
                </a:solidFill>
                <a:effectLst/>
                <a:latin typeface="Roboto Mono" panose="00000009000000000000" pitchFamily="49" charset="0"/>
                <a:ea typeface="Roboto Mono" panose="00000009000000000000" pitchFamily="49" charset="0"/>
              </a:rPr>
              <a:t>_][n][d_] = </a:t>
            </a:r>
            <a:r>
              <a:rPr lang="en-US" sz="3200" b="0" err="1">
                <a:solidFill>
                  <a:srgbClr val="008000"/>
                </a:solidFill>
                <a:effectLst/>
                <a:latin typeface="Roboto Mono" panose="00000009000000000000" pitchFamily="49" charset="0"/>
                <a:ea typeface="Roboto Mono" panose="00000009000000000000" pitchFamily="49" charset="0"/>
              </a:rPr>
              <a:t>inp</a:t>
            </a:r>
            <a:r>
              <a:rPr lang="en-US" sz="3200" b="0">
                <a:solidFill>
                  <a:srgbClr val="008000"/>
                </a:solidFill>
                <a:effectLst/>
                <a:latin typeface="Roboto Mono" panose="00000009000000000000" pitchFamily="49" charset="0"/>
                <a:ea typeface="Roboto Mono" panose="00000009000000000000" pitchFamily="49" charset="0"/>
              </a:rPr>
              <a:t>[b][n][0][</a:t>
            </a:r>
            <a:r>
              <a:rPr lang="en-US" sz="3200" b="0" err="1">
                <a:solidFill>
                  <a:srgbClr val="008000"/>
                </a:solidFill>
                <a:effectLst/>
                <a:latin typeface="Roboto Mono" panose="00000009000000000000" pitchFamily="49" charset="0"/>
                <a:ea typeface="Roboto Mono" panose="00000009000000000000" pitchFamily="49" charset="0"/>
              </a:rPr>
              <a:t>nh</a:t>
            </a:r>
            <a:r>
              <a:rPr lang="en-US" sz="3200" b="0">
                <a:solidFill>
                  <a:srgbClr val="008000"/>
                </a:solidFill>
                <a:effectLst/>
                <a:latin typeface="Roboto Mono" panose="00000009000000000000" pitchFamily="49" charset="0"/>
                <a:ea typeface="Roboto Mono" panose="00000009000000000000" pitchFamily="49" charset="0"/>
              </a:rPr>
              <a:t>_][d_]</a:t>
            </a:r>
            <a:r>
              <a:rPr lang="en-US"/>
              <a:t> into actual code</a:t>
            </a:r>
          </a:p>
          <a:p>
            <a:r>
              <a:rPr lang="en-US"/>
              <a:t>Preserve compile-time information</a:t>
            </a:r>
          </a:p>
        </p:txBody>
      </p:sp>
    </p:spTree>
    <p:extLst>
      <p:ext uri="{BB962C8B-B14F-4D97-AF65-F5344CB8AC3E}">
        <p14:creationId xmlns:p14="http://schemas.microsoft.com/office/powerpoint/2010/main" val="1328321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err="1"/>
              <a:t>MDSpan</a:t>
            </a:r>
            <a:r>
              <a:rPr lang="en-US"/>
              <a:t> Customization</a:t>
            </a:r>
          </a:p>
        </p:txBody>
      </p:sp>
      <p:sp>
        <p:nvSpPr>
          <p:cNvPr id="7" name="TextBox 6">
            <a:extLst>
              <a:ext uri="{FF2B5EF4-FFF2-40B4-BE49-F238E27FC236}">
                <a16:creationId xmlns:a16="http://schemas.microsoft.com/office/drawing/2014/main" id="{F30DC8DF-9D23-BA50-00DF-9FB2C852936B}"/>
              </a:ext>
            </a:extLst>
          </p:cNvPr>
          <p:cNvSpPr txBox="1"/>
          <p:nvPr/>
        </p:nvSpPr>
        <p:spPr>
          <a:xfrm>
            <a:off x="1590260" y="6793736"/>
            <a:ext cx="16697740" cy="7848302"/>
          </a:xfrm>
          <a:prstGeom prst="rect">
            <a:avLst/>
          </a:prstGeom>
          <a:noFill/>
        </p:spPr>
        <p:txBody>
          <a:bodyPr wrap="square" lIns="91440" tIns="45720" rIns="91440" bIns="45720" anchor="t">
            <a:spAutoFit/>
          </a:bodyPr>
          <a:lstStyle/>
          <a:p>
            <a:r>
              <a:rPr lang="en-US" sz="2800" b="0">
                <a:solidFill>
                  <a:srgbClr val="0000FF"/>
                </a:solidFill>
                <a:effectLst/>
                <a:latin typeface="Roboto Mono"/>
                <a:ea typeface="Roboto Mono"/>
              </a:rPr>
              <a:t>template</a:t>
            </a:r>
            <a:r>
              <a:rPr lang="en-US" sz="2800" b="0">
                <a:solidFill>
                  <a:srgbClr val="3B3B3B"/>
                </a:solidFill>
                <a:effectLst/>
                <a:latin typeface="Roboto Mono"/>
                <a:ea typeface="Roboto Mono"/>
              </a:rPr>
              <a:t> &lt;</a:t>
            </a:r>
            <a:r>
              <a:rPr lang="en-US" sz="2800" b="0">
                <a:solidFill>
                  <a:srgbClr val="0000FF"/>
                </a:solidFill>
                <a:effectLst/>
                <a:latin typeface="Roboto Mono"/>
                <a:ea typeface="Roboto Mono"/>
              </a:rPr>
              <a:t>class</a:t>
            </a:r>
            <a:r>
              <a:rPr lang="en-US" sz="2800" b="0">
                <a:solidFill>
                  <a:srgbClr val="3B3B3B"/>
                </a:solidFill>
                <a:effectLst/>
                <a:latin typeface="Roboto Mono"/>
                <a:ea typeface="Roboto Mono"/>
              </a:rPr>
              <a:t> </a:t>
            </a:r>
            <a:r>
              <a:rPr lang="en-US" sz="2800" b="0">
                <a:solidFill>
                  <a:srgbClr val="267F99"/>
                </a:solidFill>
                <a:effectLst/>
                <a:latin typeface="Roboto Mono"/>
                <a:ea typeface="Roboto Mono"/>
              </a:rPr>
              <a:t>T</a:t>
            </a:r>
            <a:r>
              <a:rPr lang="en-US" sz="2800" b="0">
                <a:solidFill>
                  <a:srgbClr val="3B3B3B"/>
                </a:solidFill>
                <a:effectLst/>
                <a:latin typeface="Roboto Mono"/>
                <a:ea typeface="Roboto Mono"/>
              </a:rPr>
              <a:t>&gt; </a:t>
            </a:r>
            <a:r>
              <a:rPr lang="en-US" sz="2800" b="0">
                <a:solidFill>
                  <a:srgbClr val="0000FF"/>
                </a:solidFill>
                <a:effectLst/>
                <a:latin typeface="Roboto Mono"/>
                <a:ea typeface="Roboto Mono"/>
              </a:rPr>
              <a:t>struct</a:t>
            </a:r>
            <a:r>
              <a:rPr lang="en-US" sz="2800" b="0">
                <a:solidFill>
                  <a:srgbClr val="3B3B3B"/>
                </a:solidFill>
                <a:effectLst/>
                <a:latin typeface="Roboto Mono"/>
                <a:ea typeface="Roboto Mono"/>
              </a:rPr>
              <a:t> </a:t>
            </a:r>
            <a:r>
              <a:rPr lang="en-US" sz="2800" b="0" err="1">
                <a:solidFill>
                  <a:srgbClr val="267F99"/>
                </a:solidFill>
                <a:effectLst/>
                <a:latin typeface="Roboto Mono"/>
                <a:ea typeface="Roboto Mono"/>
              </a:rPr>
              <a:t>streaming_accessor</a:t>
            </a:r>
            <a:r>
              <a:rPr lang="en-US" sz="2800" b="0">
                <a:solidFill>
                  <a:srgbClr val="3B3B3B"/>
                </a:solidFill>
                <a:effectLst/>
                <a:latin typeface="Roboto Mono"/>
                <a:ea typeface="Roboto Mono"/>
              </a:rPr>
              <a:t> {</a:t>
            </a:r>
          </a:p>
          <a:p>
            <a:r>
              <a:rPr lang="en-US" sz="2800" b="0">
                <a:solidFill>
                  <a:srgbClr val="3B3B3B"/>
                </a:solidFill>
                <a:effectLst/>
                <a:latin typeface="Roboto Mono"/>
                <a:ea typeface="Roboto Mono"/>
              </a:rPr>
              <a:t>    </a:t>
            </a:r>
            <a:r>
              <a:rPr lang="en-US" sz="2800" b="0">
                <a:solidFill>
                  <a:srgbClr val="AF00DB"/>
                </a:solidFill>
                <a:effectLst/>
                <a:latin typeface="Roboto Mono"/>
                <a:ea typeface="Roboto Mono"/>
              </a:rPr>
              <a:t>using</a:t>
            </a:r>
            <a:r>
              <a:rPr lang="en-US" sz="2800" b="0">
                <a:solidFill>
                  <a:srgbClr val="3B3B3B"/>
                </a:solidFill>
                <a:effectLst/>
                <a:latin typeface="Roboto Mono"/>
                <a:ea typeface="Roboto Mono"/>
              </a:rPr>
              <a:t> </a:t>
            </a:r>
            <a:r>
              <a:rPr lang="en-US" sz="2800" b="0" err="1">
                <a:solidFill>
                  <a:srgbClr val="267F99"/>
                </a:solidFill>
                <a:effectLst/>
                <a:latin typeface="Roboto Mono"/>
                <a:ea typeface="Roboto Mono"/>
              </a:rPr>
              <a:t>offset_policy</a:t>
            </a:r>
            <a:r>
              <a:rPr lang="en-US" sz="2800" b="0">
                <a:solidFill>
                  <a:srgbClr val="3B3B3B"/>
                </a:solidFill>
                <a:effectLst/>
                <a:latin typeface="Roboto Mono"/>
                <a:ea typeface="Roboto Mono"/>
              </a:rPr>
              <a:t> </a:t>
            </a:r>
            <a:r>
              <a:rPr lang="en-US" sz="2800" b="0">
                <a:solidFill>
                  <a:srgbClr val="000000"/>
                </a:solidFill>
                <a:effectLst/>
                <a:latin typeface="Roboto Mono"/>
                <a:ea typeface="Roboto Mono"/>
              </a:rPr>
              <a:t>=</a:t>
            </a:r>
            <a:r>
              <a:rPr lang="en-US" sz="2800" b="0">
                <a:solidFill>
                  <a:srgbClr val="3B3B3B"/>
                </a:solidFill>
                <a:effectLst/>
                <a:latin typeface="Roboto Mono"/>
                <a:ea typeface="Roboto Mono"/>
              </a:rPr>
              <a:t> </a:t>
            </a:r>
            <a:r>
              <a:rPr lang="en-US" sz="2800" b="0" err="1">
                <a:solidFill>
                  <a:srgbClr val="267F99"/>
                </a:solidFill>
                <a:effectLst/>
                <a:latin typeface="Roboto Mono"/>
                <a:ea typeface="Roboto Mono"/>
              </a:rPr>
              <a:t>streaming_accessor</a:t>
            </a:r>
            <a:r>
              <a:rPr lang="en-US" sz="2800" b="0">
                <a:solidFill>
                  <a:srgbClr val="3B3B3B"/>
                </a:solidFill>
                <a:effectLst/>
                <a:latin typeface="Roboto Mono"/>
                <a:ea typeface="Roboto Mono"/>
              </a:rPr>
              <a:t>;</a:t>
            </a:r>
          </a:p>
          <a:p>
            <a:r>
              <a:rPr lang="en-US" sz="2800" b="0">
                <a:solidFill>
                  <a:srgbClr val="3B3B3B"/>
                </a:solidFill>
                <a:effectLst/>
                <a:latin typeface="Roboto Mono"/>
                <a:ea typeface="Roboto Mono"/>
              </a:rPr>
              <a:t>    </a:t>
            </a:r>
            <a:r>
              <a:rPr lang="en-US" sz="2800" b="0">
                <a:solidFill>
                  <a:srgbClr val="AF00DB"/>
                </a:solidFill>
                <a:effectLst/>
                <a:latin typeface="Roboto Mono"/>
                <a:ea typeface="Roboto Mono"/>
              </a:rPr>
              <a:t>using</a:t>
            </a:r>
            <a:r>
              <a:rPr lang="en-US" sz="2800" b="0">
                <a:solidFill>
                  <a:srgbClr val="3B3B3B"/>
                </a:solidFill>
                <a:effectLst/>
                <a:latin typeface="Roboto Mono"/>
                <a:ea typeface="Roboto Mono"/>
              </a:rPr>
              <a:t> </a:t>
            </a:r>
            <a:r>
              <a:rPr lang="en-US" sz="2800" b="0" err="1">
                <a:solidFill>
                  <a:srgbClr val="267F99"/>
                </a:solidFill>
                <a:effectLst/>
                <a:latin typeface="Roboto Mono"/>
                <a:ea typeface="Roboto Mono"/>
              </a:rPr>
              <a:t>element_type</a:t>
            </a:r>
            <a:r>
              <a:rPr lang="en-US" sz="2800" b="0">
                <a:solidFill>
                  <a:srgbClr val="3B3B3B"/>
                </a:solidFill>
                <a:effectLst/>
                <a:latin typeface="Roboto Mono"/>
                <a:ea typeface="Roboto Mono"/>
              </a:rPr>
              <a:t> </a:t>
            </a:r>
            <a:r>
              <a:rPr lang="en-US" sz="2800" b="0">
                <a:solidFill>
                  <a:srgbClr val="000000"/>
                </a:solidFill>
                <a:effectLst/>
                <a:latin typeface="Roboto Mono"/>
                <a:ea typeface="Roboto Mono"/>
              </a:rPr>
              <a:t>=</a:t>
            </a:r>
            <a:r>
              <a:rPr lang="en-US" sz="2800" b="0">
                <a:solidFill>
                  <a:srgbClr val="3B3B3B"/>
                </a:solidFill>
                <a:effectLst/>
                <a:latin typeface="Roboto Mono"/>
                <a:ea typeface="Roboto Mono"/>
              </a:rPr>
              <a:t> </a:t>
            </a:r>
            <a:r>
              <a:rPr lang="en-US" sz="2800" b="0">
                <a:solidFill>
                  <a:srgbClr val="267F99"/>
                </a:solidFill>
                <a:effectLst/>
                <a:latin typeface="Roboto Mono"/>
                <a:ea typeface="Roboto Mono"/>
              </a:rPr>
              <a:t>T</a:t>
            </a:r>
            <a:r>
              <a:rPr lang="en-US" sz="2800" b="0">
                <a:solidFill>
                  <a:srgbClr val="3B3B3B"/>
                </a:solidFill>
                <a:effectLst/>
                <a:latin typeface="Roboto Mono"/>
                <a:ea typeface="Roboto Mono"/>
              </a:rPr>
              <a:t>;</a:t>
            </a:r>
          </a:p>
          <a:p>
            <a:r>
              <a:rPr lang="en-US" sz="2800" b="0">
                <a:solidFill>
                  <a:srgbClr val="3B3B3B"/>
                </a:solidFill>
                <a:effectLst/>
                <a:latin typeface="Roboto Mono"/>
                <a:ea typeface="Roboto Mono"/>
              </a:rPr>
              <a:t>    </a:t>
            </a:r>
            <a:r>
              <a:rPr lang="en-US" sz="2800" b="0">
                <a:solidFill>
                  <a:srgbClr val="AF00DB"/>
                </a:solidFill>
                <a:effectLst/>
                <a:latin typeface="Roboto Mono"/>
                <a:ea typeface="Roboto Mono"/>
              </a:rPr>
              <a:t>using</a:t>
            </a:r>
            <a:r>
              <a:rPr lang="en-US" sz="2800" b="0">
                <a:solidFill>
                  <a:srgbClr val="3B3B3B"/>
                </a:solidFill>
                <a:effectLst/>
                <a:latin typeface="Roboto Mono"/>
                <a:ea typeface="Roboto Mono"/>
              </a:rPr>
              <a:t> </a:t>
            </a:r>
            <a:r>
              <a:rPr lang="en-US" sz="2800" b="0" err="1">
                <a:solidFill>
                  <a:srgbClr val="267F99"/>
                </a:solidFill>
                <a:effectLst/>
                <a:latin typeface="Roboto Mono"/>
                <a:ea typeface="Roboto Mono"/>
              </a:rPr>
              <a:t>data_handle_type</a:t>
            </a:r>
            <a:r>
              <a:rPr lang="en-US" sz="2800" b="0">
                <a:solidFill>
                  <a:srgbClr val="3B3B3B"/>
                </a:solidFill>
                <a:effectLst/>
                <a:latin typeface="Roboto Mono"/>
                <a:ea typeface="Roboto Mono"/>
              </a:rPr>
              <a:t> </a:t>
            </a:r>
            <a:r>
              <a:rPr lang="en-US" sz="2800" b="0">
                <a:solidFill>
                  <a:srgbClr val="000000"/>
                </a:solidFill>
                <a:effectLst/>
                <a:latin typeface="Roboto Mono"/>
                <a:ea typeface="Roboto Mono"/>
              </a:rPr>
              <a:t>=</a:t>
            </a:r>
            <a:r>
              <a:rPr lang="en-US" sz="2800" b="0">
                <a:solidFill>
                  <a:srgbClr val="3B3B3B"/>
                </a:solidFill>
                <a:effectLst/>
                <a:latin typeface="Roboto Mono"/>
                <a:ea typeface="Roboto Mono"/>
              </a:rPr>
              <a:t> </a:t>
            </a:r>
            <a:r>
              <a:rPr lang="en-US" sz="2800" b="0">
                <a:solidFill>
                  <a:srgbClr val="0000FF"/>
                </a:solidFill>
                <a:effectLst/>
                <a:latin typeface="Roboto Mono"/>
                <a:ea typeface="Roboto Mono"/>
              </a:rPr>
              <a:t>const</a:t>
            </a:r>
            <a:r>
              <a:rPr lang="en-US" sz="2800" b="0">
                <a:solidFill>
                  <a:srgbClr val="3B3B3B"/>
                </a:solidFill>
                <a:effectLst/>
                <a:latin typeface="Roboto Mono"/>
                <a:ea typeface="Roboto Mono"/>
              </a:rPr>
              <a:t> </a:t>
            </a:r>
            <a:r>
              <a:rPr lang="en-US" sz="2800" b="0">
                <a:solidFill>
                  <a:srgbClr val="267F99"/>
                </a:solidFill>
                <a:effectLst/>
                <a:latin typeface="Roboto Mono"/>
                <a:ea typeface="Roboto Mono"/>
              </a:rPr>
              <a:t>T</a:t>
            </a:r>
            <a:r>
              <a:rPr lang="en-US" sz="2800" b="0">
                <a:solidFill>
                  <a:srgbClr val="3B3B3B"/>
                </a:solidFill>
                <a:effectLst/>
                <a:latin typeface="Roboto Mono"/>
                <a:ea typeface="Roboto Mono"/>
              </a:rPr>
              <a:t> </a:t>
            </a:r>
            <a:r>
              <a:rPr lang="en-US" sz="2800" b="0">
                <a:solidFill>
                  <a:srgbClr val="0000FF"/>
                </a:solidFill>
                <a:effectLst/>
                <a:latin typeface="Roboto Mono"/>
                <a:ea typeface="Roboto Mono"/>
              </a:rPr>
              <a:t>*</a:t>
            </a:r>
            <a:r>
              <a:rPr lang="en-US" sz="2800" b="0">
                <a:solidFill>
                  <a:srgbClr val="3B3B3B"/>
                </a:solidFill>
                <a:effectLst/>
                <a:latin typeface="Roboto Mono"/>
                <a:ea typeface="Roboto Mono"/>
              </a:rPr>
              <a:t>;</a:t>
            </a:r>
          </a:p>
          <a:p>
            <a:r>
              <a:rPr lang="en-US" sz="2800" b="0">
                <a:solidFill>
                  <a:srgbClr val="3B3B3B"/>
                </a:solidFill>
                <a:effectLst/>
                <a:latin typeface="Roboto Mono"/>
                <a:ea typeface="Roboto Mono"/>
              </a:rPr>
              <a:t>    </a:t>
            </a:r>
            <a:r>
              <a:rPr lang="en-US" sz="2800" b="0">
                <a:solidFill>
                  <a:srgbClr val="AF00DB"/>
                </a:solidFill>
                <a:effectLst/>
                <a:latin typeface="Roboto Mono"/>
                <a:ea typeface="Roboto Mono"/>
              </a:rPr>
              <a:t>using</a:t>
            </a:r>
            <a:r>
              <a:rPr lang="en-US" sz="2800" b="0">
                <a:solidFill>
                  <a:srgbClr val="3B3B3B"/>
                </a:solidFill>
                <a:effectLst/>
                <a:latin typeface="Roboto Mono"/>
                <a:ea typeface="Roboto Mono"/>
              </a:rPr>
              <a:t> </a:t>
            </a:r>
            <a:r>
              <a:rPr lang="en-US" sz="2800" b="0">
                <a:solidFill>
                  <a:srgbClr val="267F99"/>
                </a:solidFill>
                <a:effectLst/>
                <a:latin typeface="Roboto Mono"/>
                <a:ea typeface="Roboto Mono"/>
              </a:rPr>
              <a:t>reference</a:t>
            </a:r>
            <a:r>
              <a:rPr lang="en-US" sz="2800" b="0">
                <a:solidFill>
                  <a:srgbClr val="3B3B3B"/>
                </a:solidFill>
                <a:effectLst/>
                <a:latin typeface="Roboto Mono"/>
                <a:ea typeface="Roboto Mono"/>
              </a:rPr>
              <a:t> </a:t>
            </a:r>
            <a:r>
              <a:rPr lang="en-US" sz="2800" b="0">
                <a:solidFill>
                  <a:srgbClr val="000000"/>
                </a:solidFill>
                <a:effectLst/>
                <a:latin typeface="Roboto Mono"/>
                <a:ea typeface="Roboto Mono"/>
              </a:rPr>
              <a:t>=</a:t>
            </a:r>
            <a:r>
              <a:rPr lang="en-US" sz="2800" b="0">
                <a:solidFill>
                  <a:srgbClr val="3B3B3B"/>
                </a:solidFill>
                <a:effectLst/>
                <a:latin typeface="Roboto Mono"/>
                <a:ea typeface="Roboto Mono"/>
              </a:rPr>
              <a:t> </a:t>
            </a:r>
            <a:r>
              <a:rPr lang="en-US" sz="2800" b="0">
                <a:solidFill>
                  <a:srgbClr val="0000FF"/>
                </a:solidFill>
                <a:effectLst/>
                <a:latin typeface="Roboto Mono"/>
                <a:ea typeface="Roboto Mono"/>
              </a:rPr>
              <a:t>const</a:t>
            </a:r>
            <a:r>
              <a:rPr lang="en-US" sz="2800" b="0">
                <a:solidFill>
                  <a:srgbClr val="3B3B3B"/>
                </a:solidFill>
                <a:effectLst/>
                <a:latin typeface="Roboto Mono"/>
                <a:ea typeface="Roboto Mono"/>
              </a:rPr>
              <a:t> </a:t>
            </a:r>
            <a:r>
              <a:rPr lang="en-US" sz="2800" b="0">
                <a:solidFill>
                  <a:srgbClr val="267F99"/>
                </a:solidFill>
                <a:effectLst/>
                <a:latin typeface="Roboto Mono"/>
                <a:ea typeface="Roboto Mono"/>
              </a:rPr>
              <a:t>T</a:t>
            </a:r>
            <a:r>
              <a:rPr lang="en-US" sz="2800">
                <a:solidFill>
                  <a:srgbClr val="3B3B3B"/>
                </a:solidFill>
                <a:latin typeface="Roboto Mono"/>
                <a:ea typeface="Roboto Mono"/>
              </a:rPr>
              <a:t>;</a:t>
            </a:r>
            <a:endParaRPr lang="en-US" sz="2800" b="0">
              <a:solidFill>
                <a:srgbClr val="3B3B3B"/>
              </a:solidFill>
              <a:effectLst/>
              <a:latin typeface="Roboto Mono" panose="00000009000000000000" pitchFamily="49" charset="0"/>
              <a:ea typeface="Roboto Mono" panose="00000009000000000000" pitchFamily="49" charset="0"/>
            </a:endParaRPr>
          </a:p>
          <a:p>
            <a:br>
              <a:rPr lang="en-US" sz="2800" b="0">
                <a:effectLst/>
                <a:latin typeface="Roboto Mono" panose="00000009000000000000" pitchFamily="49" charset="0"/>
                <a:ea typeface="Roboto Mono" panose="00000009000000000000" pitchFamily="49" charset="0"/>
              </a:rPr>
            </a:br>
            <a:r>
              <a:rPr lang="en-US" sz="2800" b="0">
                <a:solidFill>
                  <a:srgbClr val="3B3B3B"/>
                </a:solidFill>
                <a:effectLst/>
                <a:latin typeface="Roboto Mono"/>
                <a:ea typeface="Roboto Mono"/>
              </a:rPr>
              <a:t>    </a:t>
            </a:r>
            <a:r>
              <a:rPr lang="en-US" sz="2800" b="0">
                <a:solidFill>
                  <a:srgbClr val="0000FF"/>
                </a:solidFill>
                <a:effectLst/>
                <a:latin typeface="Roboto Mono"/>
                <a:ea typeface="Roboto Mono"/>
              </a:rPr>
              <a:t>inline</a:t>
            </a:r>
            <a:r>
              <a:rPr lang="en-US" sz="2800" b="0">
                <a:solidFill>
                  <a:srgbClr val="3B3B3B"/>
                </a:solidFill>
                <a:effectLst/>
                <a:latin typeface="Roboto Mono"/>
                <a:ea typeface="Roboto Mono"/>
              </a:rPr>
              <a:t> </a:t>
            </a:r>
            <a:r>
              <a:rPr lang="en-US" sz="2800" b="0">
                <a:solidFill>
                  <a:srgbClr val="0000FF"/>
                </a:solidFill>
                <a:effectLst/>
                <a:latin typeface="Roboto Mono"/>
                <a:ea typeface="Roboto Mono"/>
              </a:rPr>
              <a:t>__host__</a:t>
            </a:r>
            <a:r>
              <a:rPr lang="en-US" sz="2800" b="0">
                <a:solidFill>
                  <a:srgbClr val="3B3B3B"/>
                </a:solidFill>
                <a:effectLst/>
                <a:latin typeface="Roboto Mono"/>
                <a:ea typeface="Roboto Mono"/>
              </a:rPr>
              <a:t> </a:t>
            </a:r>
            <a:r>
              <a:rPr lang="en-US" sz="2800" b="0">
                <a:solidFill>
                  <a:srgbClr val="0000FF"/>
                </a:solidFill>
                <a:effectLst/>
                <a:latin typeface="Roboto Mono"/>
                <a:ea typeface="Roboto Mono"/>
              </a:rPr>
              <a:t>__device__</a:t>
            </a:r>
            <a:r>
              <a:rPr lang="en-US" sz="2800">
                <a:solidFill>
                  <a:srgbClr val="3B3B3B"/>
                </a:solidFill>
                <a:latin typeface="Roboto Mono"/>
                <a:ea typeface="Roboto Mono"/>
              </a:rPr>
              <a:t> </a:t>
            </a:r>
          </a:p>
          <a:p>
            <a:r>
              <a:rPr lang="en-US" sz="2800">
                <a:solidFill>
                  <a:srgbClr val="3B3B3B"/>
                </a:solidFill>
                <a:latin typeface="Roboto Mono"/>
                <a:ea typeface="Roboto Mono"/>
              </a:rPr>
              <a:t>   </a:t>
            </a:r>
            <a:r>
              <a:rPr lang="en-US" sz="2800" b="0">
                <a:solidFill>
                  <a:srgbClr val="3B3B3B"/>
                </a:solidFill>
                <a:effectLst/>
                <a:latin typeface="Roboto Mono"/>
                <a:ea typeface="Roboto Mono"/>
              </a:rPr>
              <a:t> </a:t>
            </a:r>
            <a:r>
              <a:rPr lang="en-US" sz="2800" b="0">
                <a:solidFill>
                  <a:srgbClr val="267F99"/>
                </a:solidFill>
                <a:effectLst/>
                <a:latin typeface="Roboto Mono"/>
                <a:ea typeface="Roboto Mono"/>
              </a:rPr>
              <a:t>reference</a:t>
            </a:r>
            <a:r>
              <a:rPr lang="en-US" sz="2800" b="0">
                <a:solidFill>
                  <a:srgbClr val="3B3B3B"/>
                </a:solidFill>
                <a:effectLst/>
                <a:latin typeface="Roboto Mono"/>
                <a:ea typeface="Roboto Mono"/>
              </a:rPr>
              <a:t> </a:t>
            </a:r>
            <a:r>
              <a:rPr lang="en-US" sz="2800" b="0">
                <a:solidFill>
                  <a:srgbClr val="795E26"/>
                </a:solidFill>
                <a:effectLst/>
                <a:latin typeface="Roboto Mono"/>
                <a:ea typeface="Roboto Mono"/>
              </a:rPr>
              <a:t>access</a:t>
            </a:r>
            <a:r>
              <a:rPr lang="en-US" sz="2800" b="0">
                <a:solidFill>
                  <a:srgbClr val="3B3B3B"/>
                </a:solidFill>
                <a:effectLst/>
                <a:latin typeface="Roboto Mono"/>
                <a:ea typeface="Roboto Mono"/>
              </a:rPr>
              <a:t>(</a:t>
            </a:r>
            <a:r>
              <a:rPr lang="en-US" sz="2800" b="0" err="1">
                <a:solidFill>
                  <a:srgbClr val="267F99"/>
                </a:solidFill>
                <a:effectLst/>
                <a:latin typeface="Roboto Mono"/>
                <a:ea typeface="Roboto Mono"/>
              </a:rPr>
              <a:t>data_handle_type</a:t>
            </a:r>
            <a:r>
              <a:rPr lang="en-US" sz="2800" b="0">
                <a:solidFill>
                  <a:srgbClr val="3B3B3B"/>
                </a:solidFill>
                <a:effectLst/>
                <a:latin typeface="Roboto Mono"/>
                <a:ea typeface="Roboto Mono"/>
              </a:rPr>
              <a:t> </a:t>
            </a:r>
            <a:r>
              <a:rPr lang="en-US" sz="2800" b="0">
                <a:solidFill>
                  <a:srgbClr val="001080"/>
                </a:solidFill>
                <a:effectLst/>
                <a:latin typeface="Roboto Mono"/>
                <a:ea typeface="Roboto Mono"/>
              </a:rPr>
              <a:t>p</a:t>
            </a:r>
            <a:r>
              <a:rPr lang="en-US" sz="2800" b="0">
                <a:solidFill>
                  <a:srgbClr val="3B3B3B"/>
                </a:solidFill>
                <a:effectLst/>
                <a:latin typeface="Roboto Mono"/>
                <a:ea typeface="Roboto Mono"/>
              </a:rPr>
              <a:t>, </a:t>
            </a:r>
            <a:r>
              <a:rPr lang="en-US" sz="2800" b="0" err="1">
                <a:solidFill>
                  <a:srgbClr val="0000FF"/>
                </a:solidFill>
                <a:effectLst/>
                <a:latin typeface="Roboto Mono"/>
                <a:ea typeface="Roboto Mono"/>
              </a:rPr>
              <a:t>size_t</a:t>
            </a:r>
            <a:r>
              <a:rPr lang="en-US" sz="2800" b="0">
                <a:solidFill>
                  <a:srgbClr val="3B3B3B"/>
                </a:solidFill>
                <a:effectLst/>
                <a:latin typeface="Roboto Mono"/>
                <a:ea typeface="Roboto Mono"/>
              </a:rPr>
              <a:t> </a:t>
            </a:r>
            <a:r>
              <a:rPr lang="en-US" sz="2800" b="0" err="1">
                <a:solidFill>
                  <a:srgbClr val="001080"/>
                </a:solidFill>
                <a:effectLst/>
                <a:latin typeface="Roboto Mono"/>
                <a:ea typeface="Roboto Mono"/>
              </a:rPr>
              <a:t>i</a:t>
            </a:r>
            <a:r>
              <a:rPr lang="en-US" sz="2800" b="0">
                <a:solidFill>
                  <a:srgbClr val="3B3B3B"/>
                </a:solidFill>
                <a:effectLst/>
                <a:latin typeface="Roboto Mono"/>
                <a:ea typeface="Roboto Mono"/>
              </a:rPr>
              <a:t>) </a:t>
            </a:r>
            <a:r>
              <a:rPr lang="en-US" sz="2800" b="0">
                <a:solidFill>
                  <a:srgbClr val="0000FF"/>
                </a:solidFill>
                <a:effectLst/>
                <a:latin typeface="Roboto Mono"/>
                <a:ea typeface="Roboto Mono"/>
              </a:rPr>
              <a:t>const</a:t>
            </a:r>
            <a:r>
              <a:rPr lang="en-US" sz="2800" b="0">
                <a:solidFill>
                  <a:srgbClr val="3B3B3B"/>
                </a:solidFill>
                <a:effectLst/>
                <a:latin typeface="Roboto Mono"/>
                <a:ea typeface="Roboto Mono"/>
              </a:rPr>
              <a:t> {</a:t>
            </a:r>
          </a:p>
          <a:p>
            <a:r>
              <a:rPr lang="en-US" sz="2800" b="0">
                <a:solidFill>
                  <a:srgbClr val="3B3B3B"/>
                </a:solidFill>
                <a:effectLst/>
                <a:latin typeface="Roboto Mono"/>
                <a:ea typeface="Roboto Mono"/>
              </a:rPr>
              <a:t>        </a:t>
            </a:r>
            <a:r>
              <a:rPr lang="en-US" sz="2800" b="0">
                <a:solidFill>
                  <a:srgbClr val="795E26"/>
                </a:solidFill>
                <a:effectLst/>
                <a:latin typeface="Roboto Mono"/>
                <a:ea typeface="Roboto Mono"/>
              </a:rPr>
              <a:t>NV_IF_TARGET</a:t>
            </a:r>
            <a:r>
              <a:rPr lang="en-US" sz="2800" b="0">
                <a:solidFill>
                  <a:srgbClr val="3B3B3B"/>
                </a:solidFill>
                <a:effectLst/>
                <a:latin typeface="Roboto Mono"/>
                <a:ea typeface="Roboto Mono"/>
              </a:rPr>
              <a:t>(NV_IS_DEVICE, </a:t>
            </a:r>
          </a:p>
          <a:p>
            <a:r>
              <a:rPr lang="en-US" sz="2800">
                <a:solidFill>
                  <a:srgbClr val="3B3B3B"/>
                </a:solidFill>
                <a:latin typeface="Roboto Mono"/>
                <a:ea typeface="Roboto Mono"/>
              </a:rPr>
              <a:t>                     </a:t>
            </a:r>
            <a:r>
              <a:rPr lang="en-US" sz="2800" b="0">
                <a:solidFill>
                  <a:srgbClr val="3B3B3B"/>
                </a:solidFill>
                <a:effectLst/>
                <a:latin typeface="Roboto Mono"/>
                <a:ea typeface="Roboto Mono"/>
              </a:rPr>
              <a:t>(</a:t>
            </a:r>
            <a:r>
              <a:rPr lang="en-US" sz="2800" b="0">
                <a:solidFill>
                  <a:srgbClr val="AF00DB"/>
                </a:solidFill>
                <a:effectLst/>
                <a:latin typeface="Roboto Mono"/>
                <a:ea typeface="Roboto Mono"/>
              </a:rPr>
              <a:t>return</a:t>
            </a:r>
            <a:r>
              <a:rPr lang="en-US" sz="2800" b="0">
                <a:solidFill>
                  <a:srgbClr val="3B3B3B"/>
                </a:solidFill>
                <a:effectLst/>
                <a:latin typeface="Roboto Mono"/>
                <a:ea typeface="Roboto Mono"/>
              </a:rPr>
              <a:t> </a:t>
            </a:r>
            <a:r>
              <a:rPr lang="en-US" sz="2800" b="0">
                <a:solidFill>
                  <a:srgbClr val="795E26"/>
                </a:solidFill>
                <a:effectLst/>
                <a:latin typeface="Roboto Mono"/>
                <a:ea typeface="Roboto Mono"/>
              </a:rPr>
              <a:t>__</a:t>
            </a:r>
            <a:r>
              <a:rPr lang="en-US" sz="2800" b="0" err="1">
                <a:solidFill>
                  <a:srgbClr val="795E26"/>
                </a:solidFill>
                <a:effectLst/>
                <a:latin typeface="Roboto Mono"/>
                <a:ea typeface="Roboto Mono"/>
              </a:rPr>
              <a:t>ldcs</a:t>
            </a:r>
            <a:r>
              <a:rPr lang="en-US" sz="2800" b="0">
                <a:solidFill>
                  <a:srgbClr val="3B3B3B"/>
                </a:solidFill>
                <a:effectLst/>
                <a:latin typeface="Roboto Mono"/>
                <a:ea typeface="Roboto Mono"/>
              </a:rPr>
              <a:t>(p </a:t>
            </a:r>
            <a:r>
              <a:rPr lang="en-US" sz="2800" b="0">
                <a:solidFill>
                  <a:srgbClr val="000000"/>
                </a:solidFill>
                <a:effectLst/>
                <a:latin typeface="Roboto Mono"/>
                <a:ea typeface="Roboto Mono"/>
              </a:rPr>
              <a:t>+</a:t>
            </a:r>
            <a:r>
              <a:rPr lang="en-US" sz="2800" b="0">
                <a:solidFill>
                  <a:srgbClr val="3B3B3B"/>
                </a:solidFill>
                <a:effectLst/>
                <a:latin typeface="Roboto Mono"/>
                <a:ea typeface="Roboto Mono"/>
              </a:rPr>
              <a:t> </a:t>
            </a:r>
            <a:r>
              <a:rPr lang="en-US" sz="2800" b="0" err="1">
                <a:solidFill>
                  <a:srgbClr val="3B3B3B"/>
                </a:solidFill>
                <a:effectLst/>
                <a:latin typeface="Roboto Mono"/>
                <a:ea typeface="Roboto Mono"/>
              </a:rPr>
              <a:t>i</a:t>
            </a:r>
            <a:r>
              <a:rPr lang="en-US" sz="2800" b="0">
                <a:solidFill>
                  <a:srgbClr val="3B3B3B"/>
                </a:solidFill>
                <a:effectLst/>
                <a:latin typeface="Roboto Mono"/>
                <a:ea typeface="Roboto Mono"/>
              </a:rPr>
              <a:t>);), </a:t>
            </a:r>
          </a:p>
          <a:p>
            <a:r>
              <a:rPr lang="en-US" sz="2800">
                <a:solidFill>
                  <a:srgbClr val="3B3B3B"/>
                </a:solidFill>
                <a:latin typeface="Roboto Mono"/>
                <a:ea typeface="Roboto Mono"/>
              </a:rPr>
              <a:t>                     </a:t>
            </a:r>
            <a:r>
              <a:rPr lang="en-US" sz="2800" b="0">
                <a:solidFill>
                  <a:srgbClr val="3B3B3B"/>
                </a:solidFill>
                <a:effectLst/>
                <a:latin typeface="Roboto Mono"/>
                <a:ea typeface="Roboto Mono"/>
              </a:rPr>
              <a:t>(</a:t>
            </a:r>
            <a:r>
              <a:rPr lang="en-US" sz="2800" b="0">
                <a:solidFill>
                  <a:srgbClr val="AF00DB"/>
                </a:solidFill>
                <a:effectLst/>
                <a:latin typeface="Roboto Mono"/>
                <a:ea typeface="Roboto Mono"/>
              </a:rPr>
              <a:t>return</a:t>
            </a:r>
            <a:r>
              <a:rPr lang="en-US" sz="2800" b="0">
                <a:solidFill>
                  <a:srgbClr val="3B3B3B"/>
                </a:solidFill>
                <a:effectLst/>
                <a:latin typeface="Roboto Mono"/>
                <a:ea typeface="Roboto Mono"/>
              </a:rPr>
              <a:t> </a:t>
            </a:r>
            <a:r>
              <a:rPr lang="en-US" sz="2800" b="0">
                <a:solidFill>
                  <a:srgbClr val="001080"/>
                </a:solidFill>
                <a:effectLst/>
                <a:latin typeface="Roboto Mono"/>
                <a:ea typeface="Roboto Mono"/>
              </a:rPr>
              <a:t>p</a:t>
            </a:r>
            <a:r>
              <a:rPr lang="en-US" sz="2800" b="0">
                <a:solidFill>
                  <a:srgbClr val="3B3B3B"/>
                </a:solidFill>
                <a:effectLst/>
                <a:latin typeface="Roboto Mono"/>
                <a:ea typeface="Roboto Mono"/>
              </a:rPr>
              <a:t>[</a:t>
            </a:r>
            <a:r>
              <a:rPr lang="en-US" sz="2800" b="0" err="1">
                <a:solidFill>
                  <a:srgbClr val="3B3B3B"/>
                </a:solidFill>
                <a:effectLst/>
                <a:latin typeface="Roboto Mono"/>
                <a:ea typeface="Roboto Mono"/>
              </a:rPr>
              <a:t>i</a:t>
            </a:r>
            <a:r>
              <a:rPr lang="en-US" sz="2800" b="0">
                <a:solidFill>
                  <a:srgbClr val="3B3B3B"/>
                </a:solidFill>
                <a:effectLst/>
                <a:latin typeface="Roboto Mono"/>
                <a:ea typeface="Roboto Mono"/>
              </a:rPr>
              <a:t>];));</a:t>
            </a:r>
          </a:p>
          <a:p>
            <a:r>
              <a:rPr lang="en-US" sz="2800" b="0">
                <a:solidFill>
                  <a:srgbClr val="3B3B3B"/>
                </a:solidFill>
                <a:effectLst/>
                <a:latin typeface="Roboto Mono"/>
                <a:ea typeface="Roboto Mono"/>
              </a:rPr>
              <a:t>    }</a:t>
            </a:r>
          </a:p>
          <a:p>
            <a:br>
              <a:rPr lang="en-US" sz="2800" b="0">
                <a:effectLst/>
                <a:latin typeface="Roboto Mono" panose="00000009000000000000" pitchFamily="49" charset="0"/>
                <a:ea typeface="Roboto Mono" panose="00000009000000000000" pitchFamily="49" charset="0"/>
              </a:rPr>
            </a:br>
            <a:r>
              <a:rPr lang="en-US" sz="2800" b="0">
                <a:solidFill>
                  <a:srgbClr val="3B3B3B"/>
                </a:solidFill>
                <a:effectLst/>
                <a:latin typeface="Roboto Mono"/>
                <a:ea typeface="Roboto Mono"/>
              </a:rPr>
              <a:t>    </a:t>
            </a:r>
            <a:r>
              <a:rPr lang="en-US" sz="2800" b="0">
                <a:solidFill>
                  <a:srgbClr val="0000FF"/>
                </a:solidFill>
                <a:effectLst/>
                <a:latin typeface="Roboto Mono"/>
                <a:ea typeface="Roboto Mono"/>
              </a:rPr>
              <a:t>inline</a:t>
            </a:r>
            <a:r>
              <a:rPr lang="en-US" sz="2800" b="0">
                <a:solidFill>
                  <a:srgbClr val="3B3B3B"/>
                </a:solidFill>
                <a:effectLst/>
                <a:latin typeface="Roboto Mono"/>
                <a:ea typeface="Roboto Mono"/>
              </a:rPr>
              <a:t> </a:t>
            </a:r>
            <a:r>
              <a:rPr lang="en-US" sz="2800" b="0">
                <a:solidFill>
                  <a:srgbClr val="0000FF"/>
                </a:solidFill>
                <a:effectLst/>
                <a:latin typeface="Roboto Mono"/>
                <a:ea typeface="Roboto Mono"/>
              </a:rPr>
              <a:t>__host__</a:t>
            </a:r>
            <a:r>
              <a:rPr lang="en-US" sz="2800" b="0">
                <a:solidFill>
                  <a:srgbClr val="3B3B3B"/>
                </a:solidFill>
                <a:effectLst/>
                <a:latin typeface="Roboto Mono"/>
                <a:ea typeface="Roboto Mono"/>
              </a:rPr>
              <a:t> </a:t>
            </a:r>
            <a:r>
              <a:rPr lang="en-US" sz="2800" b="0">
                <a:solidFill>
                  <a:srgbClr val="0000FF"/>
                </a:solidFill>
                <a:effectLst/>
                <a:latin typeface="Roboto Mono"/>
                <a:ea typeface="Roboto Mono"/>
              </a:rPr>
              <a:t>__device__</a:t>
            </a:r>
            <a:r>
              <a:rPr lang="en-US" sz="2800">
                <a:solidFill>
                  <a:srgbClr val="3B3B3B"/>
                </a:solidFill>
                <a:latin typeface="Roboto Mono"/>
                <a:ea typeface="Roboto Mono"/>
              </a:rPr>
              <a:t> </a:t>
            </a:r>
            <a:endParaRPr lang="en-US" sz="2800" b="0">
              <a:solidFill>
                <a:srgbClr val="3B3B3B"/>
              </a:solidFill>
              <a:effectLst/>
              <a:latin typeface="Roboto Mono" panose="00000009000000000000" pitchFamily="49" charset="0"/>
              <a:ea typeface="Roboto Mono" panose="00000009000000000000" pitchFamily="49" charset="0"/>
            </a:endParaRPr>
          </a:p>
          <a:p>
            <a:r>
              <a:rPr lang="en-US" sz="2800" b="0">
                <a:solidFill>
                  <a:srgbClr val="3B3B3B"/>
                </a:solidFill>
                <a:effectLst/>
                <a:latin typeface="Roboto Mono"/>
                <a:ea typeface="Roboto Mono"/>
              </a:rPr>
              <a:t>    </a:t>
            </a:r>
            <a:r>
              <a:rPr lang="en-US" sz="2800" b="0" err="1">
                <a:solidFill>
                  <a:srgbClr val="267F99"/>
                </a:solidFill>
                <a:effectLst/>
                <a:latin typeface="Roboto Mono"/>
                <a:ea typeface="Roboto Mono"/>
              </a:rPr>
              <a:t>data_handle_type</a:t>
            </a:r>
            <a:r>
              <a:rPr lang="en-US" sz="2800" b="0">
                <a:solidFill>
                  <a:srgbClr val="3B3B3B"/>
                </a:solidFill>
                <a:effectLst/>
                <a:latin typeface="Roboto Mono"/>
                <a:ea typeface="Roboto Mono"/>
              </a:rPr>
              <a:t> </a:t>
            </a:r>
            <a:r>
              <a:rPr lang="en-US" sz="2800" b="0">
                <a:solidFill>
                  <a:srgbClr val="795E26"/>
                </a:solidFill>
                <a:effectLst/>
                <a:latin typeface="Roboto Mono"/>
                <a:ea typeface="Roboto Mono"/>
              </a:rPr>
              <a:t>offset</a:t>
            </a:r>
            <a:r>
              <a:rPr lang="en-US" sz="2800" b="0">
                <a:solidFill>
                  <a:srgbClr val="3B3B3B"/>
                </a:solidFill>
                <a:effectLst/>
                <a:latin typeface="Roboto Mono"/>
                <a:ea typeface="Roboto Mono"/>
              </a:rPr>
              <a:t>(</a:t>
            </a:r>
            <a:r>
              <a:rPr lang="en-US" sz="2800" b="0" err="1">
                <a:solidFill>
                  <a:srgbClr val="267F99"/>
                </a:solidFill>
                <a:effectLst/>
                <a:latin typeface="Roboto Mono"/>
                <a:ea typeface="Roboto Mono"/>
              </a:rPr>
              <a:t>data_handle_type</a:t>
            </a:r>
            <a:r>
              <a:rPr lang="en-US" sz="2800" b="0">
                <a:solidFill>
                  <a:srgbClr val="3B3B3B"/>
                </a:solidFill>
                <a:effectLst/>
                <a:latin typeface="Roboto Mono"/>
                <a:ea typeface="Roboto Mono"/>
              </a:rPr>
              <a:t> </a:t>
            </a:r>
            <a:r>
              <a:rPr lang="en-US" sz="2800" b="0">
                <a:solidFill>
                  <a:srgbClr val="001080"/>
                </a:solidFill>
                <a:effectLst/>
                <a:latin typeface="Roboto Mono"/>
                <a:ea typeface="Roboto Mono"/>
              </a:rPr>
              <a:t>p</a:t>
            </a:r>
            <a:r>
              <a:rPr lang="en-US" sz="2800" b="0">
                <a:solidFill>
                  <a:srgbClr val="3B3B3B"/>
                </a:solidFill>
                <a:effectLst/>
                <a:latin typeface="Roboto Mono"/>
                <a:ea typeface="Roboto Mono"/>
              </a:rPr>
              <a:t>, </a:t>
            </a:r>
            <a:r>
              <a:rPr lang="en-US" sz="2800" b="0" err="1">
                <a:solidFill>
                  <a:srgbClr val="0000FF"/>
                </a:solidFill>
                <a:effectLst/>
                <a:latin typeface="Roboto Mono"/>
                <a:ea typeface="Roboto Mono"/>
              </a:rPr>
              <a:t>size_t</a:t>
            </a:r>
            <a:r>
              <a:rPr lang="en-US" sz="2800" b="0">
                <a:solidFill>
                  <a:srgbClr val="3B3B3B"/>
                </a:solidFill>
                <a:effectLst/>
                <a:latin typeface="Roboto Mono"/>
                <a:ea typeface="Roboto Mono"/>
              </a:rPr>
              <a:t> </a:t>
            </a:r>
            <a:r>
              <a:rPr lang="en-US" sz="2800" b="0" err="1">
                <a:solidFill>
                  <a:srgbClr val="001080"/>
                </a:solidFill>
                <a:effectLst/>
                <a:latin typeface="Roboto Mono"/>
                <a:ea typeface="Roboto Mono"/>
              </a:rPr>
              <a:t>i</a:t>
            </a:r>
            <a:r>
              <a:rPr lang="en-US" sz="2800" b="0">
                <a:solidFill>
                  <a:srgbClr val="3B3B3B"/>
                </a:solidFill>
                <a:effectLst/>
                <a:latin typeface="Roboto Mono"/>
                <a:ea typeface="Roboto Mono"/>
              </a:rPr>
              <a:t>) </a:t>
            </a:r>
            <a:r>
              <a:rPr lang="en-US" sz="2800" b="0">
                <a:solidFill>
                  <a:srgbClr val="0000FF"/>
                </a:solidFill>
                <a:effectLst/>
                <a:latin typeface="Roboto Mono"/>
                <a:ea typeface="Roboto Mono"/>
              </a:rPr>
              <a:t>const</a:t>
            </a:r>
            <a:r>
              <a:rPr lang="en-US" sz="2800" b="0">
                <a:solidFill>
                  <a:srgbClr val="3B3B3B"/>
                </a:solidFill>
                <a:effectLst/>
                <a:latin typeface="Roboto Mono"/>
                <a:ea typeface="Roboto Mono"/>
              </a:rPr>
              <a:t> {</a:t>
            </a:r>
          </a:p>
          <a:p>
            <a:r>
              <a:rPr lang="en-US" sz="2800" b="0">
                <a:solidFill>
                  <a:srgbClr val="3B3B3B"/>
                </a:solidFill>
                <a:effectLst/>
                <a:latin typeface="Roboto Mono"/>
                <a:ea typeface="Roboto Mono"/>
              </a:rPr>
              <a:t>        </a:t>
            </a:r>
            <a:r>
              <a:rPr lang="en-US" sz="2800" b="0">
                <a:solidFill>
                  <a:srgbClr val="AF00DB"/>
                </a:solidFill>
                <a:effectLst/>
                <a:latin typeface="Roboto Mono"/>
                <a:ea typeface="Roboto Mono"/>
              </a:rPr>
              <a:t>return</a:t>
            </a:r>
            <a:r>
              <a:rPr lang="en-US" sz="2800" b="0">
                <a:solidFill>
                  <a:srgbClr val="3B3B3B"/>
                </a:solidFill>
                <a:effectLst/>
                <a:latin typeface="Roboto Mono"/>
                <a:ea typeface="Roboto Mono"/>
              </a:rPr>
              <a:t> p </a:t>
            </a:r>
            <a:r>
              <a:rPr lang="en-US" sz="2800" b="0">
                <a:solidFill>
                  <a:srgbClr val="000000"/>
                </a:solidFill>
                <a:effectLst/>
                <a:latin typeface="Roboto Mono"/>
                <a:ea typeface="Roboto Mono"/>
              </a:rPr>
              <a:t>+</a:t>
            </a:r>
            <a:r>
              <a:rPr lang="en-US" sz="2800" b="0">
                <a:solidFill>
                  <a:srgbClr val="3B3B3B"/>
                </a:solidFill>
                <a:effectLst/>
                <a:latin typeface="Roboto Mono"/>
                <a:ea typeface="Roboto Mono"/>
              </a:rPr>
              <a:t> </a:t>
            </a:r>
            <a:r>
              <a:rPr lang="en-US" sz="2800" b="0" err="1">
                <a:solidFill>
                  <a:srgbClr val="3B3B3B"/>
                </a:solidFill>
                <a:effectLst/>
                <a:latin typeface="Roboto Mono"/>
                <a:ea typeface="Roboto Mono"/>
              </a:rPr>
              <a:t>i</a:t>
            </a:r>
            <a:r>
              <a:rPr lang="en-US" sz="2800" b="0">
                <a:solidFill>
                  <a:srgbClr val="3B3B3B"/>
                </a:solidFill>
                <a:effectLst/>
                <a:latin typeface="Roboto Mono"/>
                <a:ea typeface="Roboto Mono"/>
              </a:rPr>
              <a:t>;</a:t>
            </a:r>
          </a:p>
          <a:p>
            <a:r>
              <a:rPr lang="en-US" sz="2800" b="0">
                <a:solidFill>
                  <a:srgbClr val="3B3B3B"/>
                </a:solidFill>
                <a:effectLst/>
                <a:latin typeface="Roboto Mono"/>
                <a:ea typeface="Roboto Mono"/>
              </a:rPr>
              <a:t>    }</a:t>
            </a:r>
          </a:p>
          <a:p>
            <a:r>
              <a:rPr lang="en-US" sz="2800" b="0">
                <a:solidFill>
                  <a:srgbClr val="3B3B3B"/>
                </a:solidFill>
                <a:effectLst/>
                <a:latin typeface="Roboto Mono"/>
                <a:ea typeface="Roboto Mono"/>
              </a:rPr>
              <a:t>};</a:t>
            </a:r>
          </a:p>
        </p:txBody>
      </p:sp>
      <p:sp>
        <p:nvSpPr>
          <p:cNvPr id="9" name="TextBox 8">
            <a:extLst>
              <a:ext uri="{FF2B5EF4-FFF2-40B4-BE49-F238E27FC236}">
                <a16:creationId xmlns:a16="http://schemas.microsoft.com/office/drawing/2014/main" id="{6D299C9D-5649-A7B9-CACC-88F33955271C}"/>
              </a:ext>
            </a:extLst>
          </p:cNvPr>
          <p:cNvSpPr txBox="1"/>
          <p:nvPr/>
        </p:nvSpPr>
        <p:spPr>
          <a:xfrm>
            <a:off x="18685566" y="6670625"/>
            <a:ext cx="15982122" cy="6370975"/>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attention_forward</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out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vaccum</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qkvr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preatt</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a:solidFill>
                  <a:srgbClr val="3B3B3B"/>
                </a:solidFill>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C</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NH</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256</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softmax_block_size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256</a:t>
            </a:r>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HS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NH;</a:t>
            </a:r>
            <a:r>
              <a:rPr lang="en-US" sz="2400" b="0">
                <a:solidFill>
                  <a:srgbClr val="008000"/>
                </a:solidFill>
                <a:effectLst/>
                <a:latin typeface="Roboto Mono" panose="00000009000000000000" pitchFamily="49" charset="0"/>
                <a:ea typeface="Roboto Mono" panose="00000009000000000000" pitchFamily="49" charset="0"/>
              </a:rPr>
              <a:t> // head size</a:t>
            </a:r>
            <a:endParaRPr lang="en-US" sz="2400" b="0">
              <a:solidFill>
                <a:srgbClr val="3B3B3B"/>
              </a:solidFill>
              <a:effectLst/>
              <a:latin typeface="Roboto Mono" panose="00000009000000000000" pitchFamily="49" charset="0"/>
              <a:ea typeface="Roboto Mono" panose="00000009000000000000" pitchFamily="49" charset="0"/>
            </a:endParaRP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q,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k,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v;</a:t>
            </a:r>
          </a:p>
          <a:p>
            <a:r>
              <a:rPr lang="en-US" sz="2400" b="0">
                <a:solidFill>
                  <a:srgbClr val="3B3B3B"/>
                </a:solidFill>
                <a:effectLst/>
                <a:latin typeface="Roboto Mono" panose="00000009000000000000" pitchFamily="49" charset="0"/>
                <a:ea typeface="Roboto Mono" panose="00000009000000000000" pitchFamily="49" charset="0"/>
              </a:rPr>
              <a:t>    q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qkvr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0</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r>
              <a:rPr lang="en-US" sz="2400" b="0">
                <a:solidFill>
                  <a:srgbClr val="3B3B3B"/>
                </a:solidFill>
                <a:effectLst/>
                <a:latin typeface="Roboto Mono" panose="00000009000000000000" pitchFamily="49" charset="0"/>
                <a:ea typeface="Roboto Mono" panose="00000009000000000000" pitchFamily="49" charset="0"/>
              </a:rPr>
              <a:t>    k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qkvr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1</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r>
              <a:rPr lang="en-US" sz="2400" b="0">
                <a:solidFill>
                  <a:srgbClr val="3B3B3B"/>
                </a:solidFill>
                <a:effectLst/>
                <a:latin typeface="Roboto Mono" panose="00000009000000000000" pitchFamily="49" charset="0"/>
                <a:ea typeface="Roboto Mono" panose="00000009000000000000" pitchFamily="49" charset="0"/>
              </a:rPr>
              <a:t>    v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qkvr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2</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constexpr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auto</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dynamic_extent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using</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ext_t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extents</a:t>
            </a:r>
            <a:r>
              <a:rPr lang="en-US" sz="2400" b="0">
                <a:solidFill>
                  <a:srgbClr val="3B3B3B"/>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3</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dyn</a:t>
            </a:r>
            <a:r>
              <a:rPr lang="en-US" sz="2400" b="0">
                <a:solidFill>
                  <a:srgbClr val="3B3B3B"/>
                </a:solidFill>
                <a:effectLst/>
                <a:latin typeface="Roboto Mono" panose="00000009000000000000" pitchFamily="49" charset="0"/>
                <a:ea typeface="Roboto Mono" panose="00000009000000000000" pitchFamily="49" charset="0"/>
              </a:rPr>
              <a:t>&gt;;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using</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mds_t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267F99"/>
                </a:solidFill>
                <a:effectLst/>
                <a:latin typeface="Roboto Mono" panose="00000009000000000000" pitchFamily="49" charset="0"/>
                <a:ea typeface="Roboto Mono" panose="00000009000000000000" pitchFamily="49" charset="0"/>
              </a:rPr>
              <a:t>mdspan</a:t>
            </a:r>
            <a:r>
              <a:rPr lang="en-US" sz="2400" b="0">
                <a:solidFill>
                  <a:srgbClr val="3B3B3B"/>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ext_t</a:t>
            </a:r>
            <a:r>
              <a:rPr lang="en-US" sz="2400" b="0">
                <a:solidFill>
                  <a:srgbClr val="3B3B3B"/>
                </a:solidFill>
                <a:effectLst/>
                <a:latin typeface="Roboto Mono" panose="00000009000000000000" pitchFamily="49" charset="0"/>
                <a:ea typeface="Roboto Mono" panose="00000009000000000000" pitchFamily="49" charset="0"/>
              </a:rPr>
              <a:t>&gt;;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using</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mds_t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267F99"/>
                </a:solidFill>
                <a:effectLst/>
                <a:latin typeface="Roboto Mono" panose="00000009000000000000" pitchFamily="49" charset="0"/>
                <a:ea typeface="Roboto Mono" panose="00000009000000000000" pitchFamily="49" charset="0"/>
              </a:rPr>
              <a:t>mdspan</a:t>
            </a:r>
            <a:r>
              <a:rPr lang="en-US" sz="2400" b="0">
                <a:solidFill>
                  <a:srgbClr val="3B3B3B"/>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ext_t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267F99"/>
                </a:solidFill>
                <a:effectLst/>
                <a:latin typeface="Roboto Mono" panose="00000009000000000000" pitchFamily="49" charset="0"/>
                <a:ea typeface="Roboto Mono" panose="00000009000000000000" pitchFamily="49" charset="0"/>
              </a:rPr>
              <a:t>layout_right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a:solidFill>
                  <a:srgbClr val="3B3B3B"/>
                </a:solidFill>
                <a:latin typeface="Roboto Mono" panose="00000009000000000000" pitchFamily="49" charset="0"/>
                <a:ea typeface="Roboto Mono" panose="00000009000000000000" pitchFamily="49" charset="0"/>
              </a:rPr>
              <a:t>                                   </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streaming_accessor</a:t>
            </a:r>
            <a:r>
              <a:rPr lang="en-US" sz="2400" b="0">
                <a:solidFill>
                  <a:srgbClr val="3B3B3B"/>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&gt;&gt;;</a:t>
            </a:r>
          </a:p>
        </p:txBody>
      </p:sp>
      <p:sp>
        <p:nvSpPr>
          <p:cNvPr id="2" name="Content Placeholder 3">
            <a:extLst>
              <a:ext uri="{FF2B5EF4-FFF2-40B4-BE49-F238E27FC236}">
                <a16:creationId xmlns:a16="http://schemas.microsoft.com/office/drawing/2014/main" id="{CC1BB183-81A4-7C34-6FF3-4B4F3BB5B99A}"/>
              </a:ext>
            </a:extLst>
          </p:cNvPr>
          <p:cNvSpPr txBox="1">
            <a:spLocks/>
          </p:cNvSpPr>
          <p:nvPr/>
        </p:nvSpPr>
        <p:spPr>
          <a:xfrm>
            <a:off x="16539209" y="18307050"/>
            <a:ext cx="19693883" cy="704850"/>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High-level abstractions do not imply abandoning low-level features</a:t>
            </a:r>
          </a:p>
        </p:txBody>
      </p:sp>
    </p:spTree>
    <p:extLst>
      <p:ext uri="{BB962C8B-B14F-4D97-AF65-F5344CB8AC3E}">
        <p14:creationId xmlns:p14="http://schemas.microsoft.com/office/powerpoint/2010/main" val="1131359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err="1"/>
              <a:t>MDSpan</a:t>
            </a:r>
            <a:endParaRPr lang="en-US"/>
          </a:p>
        </p:txBody>
      </p:sp>
      <p:sp>
        <p:nvSpPr>
          <p:cNvPr id="2" name="Text Placeholder 1">
            <a:extLst>
              <a:ext uri="{FF2B5EF4-FFF2-40B4-BE49-F238E27FC236}">
                <a16:creationId xmlns:a16="http://schemas.microsoft.com/office/drawing/2014/main" id="{279344A2-1A2C-B01B-1387-87E114F4ADF3}"/>
              </a:ext>
            </a:extLst>
          </p:cNvPr>
          <p:cNvSpPr>
            <a:spLocks noGrp="1"/>
          </p:cNvSpPr>
          <p:nvPr>
            <p:ph type="body" sz="quarter" idx="10"/>
          </p:nvPr>
        </p:nvSpPr>
        <p:spPr>
          <a:xfrm>
            <a:off x="2514600" y="2487168"/>
            <a:ext cx="31546800" cy="1408176"/>
          </a:xfrm>
        </p:spPr>
        <p:txBody>
          <a:bodyPr/>
          <a:lstStyle/>
          <a:p>
            <a:r>
              <a:rPr lang="en-US"/>
              <a:t>Domain-specific types</a:t>
            </a:r>
          </a:p>
        </p:txBody>
      </p:sp>
      <p:sp>
        <p:nvSpPr>
          <p:cNvPr id="5" name="TextBox 4">
            <a:extLst>
              <a:ext uri="{FF2B5EF4-FFF2-40B4-BE49-F238E27FC236}">
                <a16:creationId xmlns:a16="http://schemas.microsoft.com/office/drawing/2014/main" id="{B3197123-18B6-FFFF-F09C-75929398942C}"/>
              </a:ext>
            </a:extLst>
          </p:cNvPr>
          <p:cNvSpPr txBox="1"/>
          <p:nvPr/>
        </p:nvSpPr>
        <p:spPr>
          <a:xfrm>
            <a:off x="981767" y="4638293"/>
            <a:ext cx="13497339" cy="11541621"/>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__global__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encoder_forward_kernel2</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out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wte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wpe</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C</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blockDim</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threadIdx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if</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3B3B3B"/>
                </a:solidFill>
                <a:effectLst/>
                <a:latin typeface="Roboto Mono" panose="00000009000000000000" pitchFamily="49" charset="0"/>
                <a:ea typeface="Roboto Mono" panose="00000009000000000000" pitchFamily="49" charset="0"/>
              </a:rPr>
              <a:t> N)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c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idx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ix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out_btc</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out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wte_ix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wte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ix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wpe_tc</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wpe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out_btc</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wte_ix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wpe_tc</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encoder_forward</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out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wte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wpe</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C</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256</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grid_size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CEIL_DIV</a:t>
            </a:r>
            <a:r>
              <a:rPr lang="en-US" sz="2400" b="0">
                <a:solidFill>
                  <a:srgbClr val="3B3B3B"/>
                </a:solidFill>
                <a:effectLst/>
                <a:latin typeface="Roboto Mono" panose="00000009000000000000" pitchFamily="49" charset="0"/>
                <a:ea typeface="Roboto Mono" panose="00000009000000000000" pitchFamily="49" charset="0"/>
              </a:rPr>
              <a:t>(N,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encoder_forward_kernel2</a:t>
            </a:r>
            <a:r>
              <a:rPr lang="en-US" sz="2400" b="0">
                <a:solidFill>
                  <a:srgbClr val="000000"/>
                </a:solidFill>
                <a:effectLst/>
                <a:latin typeface="Roboto Mono" panose="00000009000000000000" pitchFamily="49" charset="0"/>
                <a:ea typeface="Roboto Mono" panose="00000009000000000000" pitchFamily="49" charset="0"/>
              </a:rPr>
              <a:t>&lt;&lt;&lt;</a:t>
            </a:r>
            <a:r>
              <a:rPr lang="en-US" sz="2400" b="0" err="1">
                <a:solidFill>
                  <a:srgbClr val="3B3B3B"/>
                </a:solidFill>
                <a:effectLst/>
                <a:latin typeface="Roboto Mono" panose="00000009000000000000" pitchFamily="49" charset="0"/>
                <a:ea typeface="Roboto Mono" panose="00000009000000000000" pitchFamily="49" charset="0"/>
              </a:rPr>
              <a:t>grid_size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000000"/>
                </a:solidFill>
                <a:effectLst/>
                <a:latin typeface="Roboto Mono" panose="00000009000000000000" pitchFamily="49" charset="0"/>
                <a:ea typeface="Roboto Mono" panose="00000009000000000000" pitchFamily="49" charset="0"/>
              </a:rPr>
              <a:t>&gt;&gt;&gt;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a:solidFill>
                  <a:srgbClr val="3B3B3B"/>
                </a:solidFill>
                <a:latin typeface="Roboto Mono" panose="00000009000000000000" pitchFamily="49" charset="0"/>
                <a:ea typeface="Roboto Mono" panose="00000009000000000000" pitchFamily="49" charset="0"/>
              </a:rPr>
              <a:t>      </a:t>
            </a:r>
            <a:r>
              <a:rPr lang="en-US" sz="2400" b="0">
                <a:solidFill>
                  <a:srgbClr val="3B3B3B"/>
                </a:solidFill>
                <a:effectLst/>
                <a:latin typeface="Roboto Mono" panose="00000009000000000000" pitchFamily="49" charset="0"/>
                <a:ea typeface="Roboto Mono" panose="00000009000000000000" pitchFamily="49" charset="0"/>
              </a:rPr>
              <a:t>out, </a:t>
            </a:r>
            <a:r>
              <a:rPr lang="en-US" sz="2400" b="0" err="1">
                <a:solidFill>
                  <a:srgbClr val="3B3B3B"/>
                </a:solidFill>
                <a:effectLst/>
                <a:latin typeface="Roboto Mono" panose="00000009000000000000" pitchFamily="49" charset="0"/>
                <a:ea typeface="Roboto Mono" panose="00000009000000000000" pitchFamily="49" charset="0"/>
              </a:rPr>
              <a:t>inp</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wte</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wpe</a:t>
            </a:r>
            <a:r>
              <a:rPr lang="en-US" sz="2400" b="0">
                <a:solidFill>
                  <a:srgbClr val="3B3B3B"/>
                </a:solidFill>
                <a:effectLst/>
                <a:latin typeface="Roboto Mono" panose="00000009000000000000" pitchFamily="49" charset="0"/>
                <a:ea typeface="Roboto Mono" panose="00000009000000000000" pitchFamily="49" charset="0"/>
              </a:rPr>
              <a:t>, B, T, C);</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cudaCheck</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cudaGetLastError</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a:t>
            </a:r>
          </a:p>
        </p:txBody>
      </p:sp>
      <p:sp>
        <p:nvSpPr>
          <p:cNvPr id="8" name="TextBox 7">
            <a:extLst>
              <a:ext uri="{FF2B5EF4-FFF2-40B4-BE49-F238E27FC236}">
                <a16:creationId xmlns:a16="http://schemas.microsoft.com/office/drawing/2014/main" id="{A3B51287-72C6-3281-1CD5-D3F509F90016}"/>
              </a:ext>
            </a:extLst>
          </p:cNvPr>
          <p:cNvSpPr txBox="1"/>
          <p:nvPr/>
        </p:nvSpPr>
        <p:spPr>
          <a:xfrm>
            <a:off x="16558260" y="4638293"/>
            <a:ext cx="17870840" cy="9571851"/>
          </a:xfrm>
          <a:prstGeom prst="rect">
            <a:avLst/>
          </a:prstGeom>
          <a:noFill/>
        </p:spPr>
        <p:txBody>
          <a:bodyPr wrap="square">
            <a:spAutoFit/>
          </a:bodyPr>
          <a:lstStyle/>
          <a:p>
            <a:r>
              <a:rPr lang="en-US" sz="2800" b="0">
                <a:solidFill>
                  <a:srgbClr val="AF00DB"/>
                </a:solidFill>
                <a:effectLst/>
                <a:latin typeface="Roboto Mono" panose="00000009000000000000" pitchFamily="49" charset="0"/>
                <a:ea typeface="Roboto Mono" panose="00000009000000000000" pitchFamily="49" charset="0"/>
              </a:rPr>
              <a:t>using</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float_3d_mds</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mdspan</a:t>
            </a:r>
            <a:r>
              <a:rPr lang="en-US" sz="2800" b="0">
                <a:solidFill>
                  <a:srgbClr val="3B3B3B"/>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dextents</a:t>
            </a:r>
            <a:r>
              <a:rPr lang="en-US" sz="2800" b="0">
                <a:solidFill>
                  <a:srgbClr val="3B3B3B"/>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3</a:t>
            </a:r>
            <a:r>
              <a:rPr lang="en-US" sz="2800" b="0">
                <a:solidFill>
                  <a:srgbClr val="3B3B3B"/>
                </a:solidFill>
                <a:effectLst/>
                <a:latin typeface="Roboto Mono" panose="00000009000000000000" pitchFamily="49" charset="0"/>
                <a:ea typeface="Roboto Mono" panose="00000009000000000000" pitchFamily="49" charset="0"/>
              </a:rPr>
              <a:t>&gt;&gt;;</a:t>
            </a:r>
          </a:p>
          <a:p>
            <a:r>
              <a:rPr lang="en-US" sz="2800" b="0">
                <a:solidFill>
                  <a:srgbClr val="AF00DB"/>
                </a:solidFill>
                <a:effectLst/>
                <a:latin typeface="Roboto Mono" panose="00000009000000000000" pitchFamily="49" charset="0"/>
                <a:ea typeface="Roboto Mono" panose="00000009000000000000" pitchFamily="49" charset="0"/>
              </a:rPr>
              <a:t>using</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float_2d_mds</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mdspan</a:t>
            </a:r>
            <a:r>
              <a:rPr lang="en-US" sz="2800" b="0">
                <a:solidFill>
                  <a:srgbClr val="3B3B3B"/>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dextents</a:t>
            </a:r>
            <a:r>
              <a:rPr lang="en-US" sz="2800" b="0">
                <a:solidFill>
                  <a:srgbClr val="3B3B3B"/>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2</a:t>
            </a:r>
            <a:r>
              <a:rPr lang="en-US" sz="2800" b="0">
                <a:solidFill>
                  <a:srgbClr val="3B3B3B"/>
                </a:solidFill>
                <a:effectLst/>
                <a:latin typeface="Roboto Mono" panose="00000009000000000000" pitchFamily="49" charset="0"/>
                <a:ea typeface="Roboto Mono" panose="00000009000000000000" pitchFamily="49" charset="0"/>
              </a:rPr>
              <a:t>&gt;&gt;;</a:t>
            </a:r>
          </a:p>
          <a:p>
            <a:r>
              <a:rPr lang="en-US" sz="2800" b="0">
                <a:solidFill>
                  <a:srgbClr val="AF00DB"/>
                </a:solidFill>
                <a:effectLst/>
                <a:latin typeface="Roboto Mono" panose="00000009000000000000" pitchFamily="49" charset="0"/>
                <a:ea typeface="Roboto Mono" panose="00000009000000000000" pitchFamily="49" charset="0"/>
              </a:rPr>
              <a:t>using</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const_int_2d_mds</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mdspan</a:t>
            </a:r>
            <a:r>
              <a:rPr lang="en-US" sz="2800" b="0">
                <a:solidFill>
                  <a:srgbClr val="3B3B3B"/>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const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dextents</a:t>
            </a:r>
            <a:r>
              <a:rPr lang="en-US" sz="2800" b="0">
                <a:solidFill>
                  <a:srgbClr val="3B3B3B"/>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2</a:t>
            </a:r>
            <a:r>
              <a:rPr lang="en-US" sz="2800" b="0">
                <a:solidFill>
                  <a:srgbClr val="3B3B3B"/>
                </a:solidFill>
                <a:effectLst/>
                <a:latin typeface="Roboto Mono" panose="00000009000000000000" pitchFamily="49" charset="0"/>
                <a:ea typeface="Roboto Mono" panose="00000009000000000000" pitchFamily="49" charset="0"/>
              </a:rPr>
              <a:t>&gt;&gt;;</a:t>
            </a:r>
          </a:p>
          <a:p>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AF00DB"/>
                </a:solidFill>
                <a:effectLst/>
                <a:latin typeface="Roboto Mono" panose="00000009000000000000" pitchFamily="49" charset="0"/>
                <a:ea typeface="Roboto Mono" panose="00000009000000000000" pitchFamily="49" charset="0"/>
              </a:rPr>
              <a:t>using</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output_tensor</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float_3d_mds</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AF00DB"/>
                </a:solidFill>
                <a:effectLst/>
                <a:latin typeface="Roboto Mono" panose="00000009000000000000" pitchFamily="49" charset="0"/>
                <a:ea typeface="Roboto Mono" panose="00000009000000000000" pitchFamily="49" charset="0"/>
              </a:rPr>
              <a:t>using</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weight_embed_tensor</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float_2d_mds</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AF00DB"/>
                </a:solidFill>
                <a:effectLst/>
                <a:latin typeface="Roboto Mono" panose="00000009000000000000" pitchFamily="49" charset="0"/>
                <a:ea typeface="Roboto Mono" panose="00000009000000000000" pitchFamily="49" charset="0"/>
              </a:rPr>
              <a:t>using</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position_embed_tensor</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float_2d_mds</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AF00DB"/>
                </a:solidFill>
                <a:effectLst/>
                <a:latin typeface="Roboto Mono" panose="00000009000000000000" pitchFamily="49" charset="0"/>
                <a:ea typeface="Roboto Mono" panose="00000009000000000000" pitchFamily="49" charset="0"/>
              </a:rPr>
              <a:t>using</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input_matrix</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const_int_2d_mds</a:t>
            </a:r>
            <a:r>
              <a:rPr lang="en-US" sz="2800" b="0">
                <a:solidFill>
                  <a:srgbClr val="3B3B3B"/>
                </a:solidFill>
                <a:effectLst/>
                <a:latin typeface="Roboto Mono" panose="00000009000000000000" pitchFamily="49" charset="0"/>
                <a:ea typeface="Roboto Mono" panose="00000009000000000000" pitchFamily="49" charset="0"/>
              </a:rPr>
              <a:t>;</a:t>
            </a:r>
          </a:p>
          <a:p>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0000FF"/>
                </a:solidFill>
                <a:effectLst/>
                <a:latin typeface="Roboto Mono" panose="00000009000000000000" pitchFamily="49" charset="0"/>
                <a:ea typeface="Roboto Mono" panose="00000009000000000000" pitchFamily="49" charset="0"/>
              </a:rPr>
              <a:t>void</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795E26"/>
                </a:solidFill>
                <a:effectLst/>
                <a:latin typeface="Roboto Mono" panose="00000009000000000000" pitchFamily="49" charset="0"/>
                <a:ea typeface="Roboto Mono" panose="00000009000000000000" pitchFamily="49" charset="0"/>
              </a:rPr>
              <a:t>encoder_forward</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out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const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thrust</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device_vector</a:t>
            </a:r>
            <a:r>
              <a:rPr lang="en-US" sz="2800" b="0">
                <a:solidFill>
                  <a:srgbClr val="3B3B3B"/>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&gt;</a:t>
            </a:r>
            <a:r>
              <a:rPr lang="en-US" sz="2800" b="0">
                <a:solidFill>
                  <a:srgbClr val="0000FF"/>
                </a:solidFill>
                <a:effectLst/>
                <a:latin typeface="Roboto Mono" panose="00000009000000000000" pitchFamily="49" charset="0"/>
                <a:ea typeface="Roboto Mono" panose="00000009000000000000" pitchFamily="49" charset="0"/>
              </a:rPr>
              <a:t>&amp;</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inpv</a:t>
            </a:r>
            <a:r>
              <a:rPr lang="en-US" sz="2800" b="0">
                <a:solidFill>
                  <a:srgbClr val="3B3B3B"/>
                </a:solidFill>
                <a:effectLst/>
                <a:latin typeface="Roboto Mono" panose="00000009000000000000" pitchFamily="49" charset="0"/>
                <a:ea typeface="Roboto Mono" panose="00000009000000000000" pitchFamily="49" charset="0"/>
              </a:rPr>
              <a:t>, </a:t>
            </a:r>
          </a:p>
          <a:p>
            <a:r>
              <a:rPr lang="en-US" sz="2800">
                <a:solidFill>
                  <a:srgbClr val="3B3B3B"/>
                </a:solidFill>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wte</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wpe</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B</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C</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V</a:t>
            </a:r>
            <a:r>
              <a:rPr lang="en-US" sz="2800" b="0">
                <a:solidFill>
                  <a:srgbClr val="3B3B3B"/>
                </a:solidFill>
                <a:effectLst/>
                <a:latin typeface="Roboto Mono" panose="00000009000000000000" pitchFamily="49" charset="0"/>
                <a:ea typeface="Roboto Mono" panose="00000009000000000000" pitchFamily="49" charset="0"/>
              </a:rPr>
              <a:t>) {</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output_tensor</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out_md</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1080"/>
                </a:solidFill>
                <a:effectLst/>
                <a:latin typeface="Roboto Mono" panose="00000009000000000000" pitchFamily="49" charset="0"/>
                <a:ea typeface="Roboto Mono" panose="00000009000000000000" pitchFamily="49" charset="0"/>
              </a:rPr>
              <a:t>out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B</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C</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267F99"/>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weight_embed_tensor</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wte_md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wte</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V</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C</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position_embed_tensor</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wpe_md</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wpe</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C</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input_matrix</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inp_md</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thrust</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raw_pointer_cast</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inpv</a:t>
            </a:r>
            <a:r>
              <a:rPr lang="en-US" sz="2800" b="0" err="1">
                <a:solidFill>
                  <a:srgbClr val="3B3B3B"/>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data</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B</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T</a:t>
            </a:r>
            <a:r>
              <a:rPr lang="en-US" sz="2800" b="0">
                <a:solidFill>
                  <a:srgbClr val="3B3B3B"/>
                </a:solidFill>
                <a:effectLst/>
                <a:latin typeface="Roboto Mono" panose="00000009000000000000" pitchFamily="49" charset="0"/>
                <a:ea typeface="Roboto Mono" panose="00000009000000000000" pitchFamily="49" charset="0"/>
              </a:rPr>
              <a:t>);</a:t>
            </a:r>
          </a:p>
          <a:p>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00FF"/>
                </a:solidFill>
                <a:effectLst/>
                <a:latin typeface="Roboto Mono" panose="00000009000000000000" pitchFamily="49" charset="0"/>
                <a:ea typeface="Roboto Mono" panose="00000009000000000000" pitchFamily="49" charset="0"/>
              </a:rPr>
              <a:t>cudaCheck</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cub</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DeviceFor</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795E26"/>
                </a:solidFill>
                <a:effectLst/>
                <a:latin typeface="Roboto Mono" panose="00000009000000000000" pitchFamily="49" charset="0"/>
                <a:ea typeface="Roboto Mono" panose="00000009000000000000" pitchFamily="49" charset="0"/>
              </a:rPr>
              <a:t>Bulk</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1080"/>
                </a:solidFill>
                <a:effectLst/>
                <a:latin typeface="Roboto Mono" panose="00000009000000000000" pitchFamily="49" charset="0"/>
                <a:ea typeface="Roboto Mono" panose="00000009000000000000" pitchFamily="49" charset="0"/>
              </a:rPr>
              <a:t>B</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C</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__device__</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idx</a:t>
            </a:r>
            <a:r>
              <a:rPr lang="en-US" sz="2800" b="0">
                <a:solidFill>
                  <a:srgbClr val="3B3B3B"/>
                </a:solidFill>
                <a:effectLst/>
                <a:latin typeface="Roboto Mono" panose="00000009000000000000" pitchFamily="49" charset="0"/>
                <a:ea typeface="Roboto Mono" panose="00000009000000000000" pitchFamily="49" charset="0"/>
              </a:rPr>
              <a:t>) {</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auto</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b</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c</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795E26"/>
                </a:solidFill>
                <a:effectLst/>
                <a:latin typeface="Roboto Mono" panose="00000009000000000000" pitchFamily="49" charset="0"/>
                <a:ea typeface="Roboto Mono" panose="00000009000000000000" pitchFamily="49" charset="0"/>
              </a:rPr>
              <a:t>i2n</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idx</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C</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T</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out_md</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001080"/>
                </a:solidFill>
                <a:effectLst/>
                <a:latin typeface="Roboto Mono" panose="00000009000000000000" pitchFamily="49" charset="0"/>
                <a:ea typeface="Roboto Mono" panose="00000009000000000000" pitchFamily="49" charset="0"/>
              </a:rPr>
              <a:t>b</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c</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wte_md</a:t>
            </a:r>
            <a:r>
              <a:rPr lang="en-US" sz="2800" b="0">
                <a:solidFill>
                  <a:srgbClr val="000000"/>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inp_md</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001080"/>
                </a:solidFill>
                <a:effectLst/>
                <a:latin typeface="Roboto Mono" panose="00000009000000000000" pitchFamily="49" charset="0"/>
                <a:ea typeface="Roboto Mono" panose="00000009000000000000" pitchFamily="49" charset="0"/>
              </a:rPr>
              <a:t>b</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t</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c</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wpe_md</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001080"/>
                </a:solidFill>
                <a:effectLst/>
                <a:latin typeface="Roboto Mono" panose="00000009000000000000" pitchFamily="49" charset="0"/>
                <a:ea typeface="Roboto Mono" panose="00000009000000000000" pitchFamily="49" charset="0"/>
              </a:rPr>
              <a:t>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c</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p>
          <a:p>
            <a:r>
              <a:rPr lang="en-US" sz="2800" b="0">
                <a:solidFill>
                  <a:srgbClr val="3B3B3B"/>
                </a:solidFill>
                <a:effectLst/>
                <a:latin typeface="Roboto Mono" panose="00000009000000000000" pitchFamily="49" charset="0"/>
                <a:ea typeface="Roboto Mono" panose="00000009000000000000" pitchFamily="49" charset="0"/>
              </a:rPr>
              <a:t>}</a:t>
            </a:r>
          </a:p>
        </p:txBody>
      </p:sp>
      <p:cxnSp>
        <p:nvCxnSpPr>
          <p:cNvPr id="3" name="Straight Connector 2">
            <a:extLst>
              <a:ext uri="{FF2B5EF4-FFF2-40B4-BE49-F238E27FC236}">
                <a16:creationId xmlns:a16="http://schemas.microsoft.com/office/drawing/2014/main" id="{DCCB27C7-E7C2-9736-B192-3D715B0FE314}"/>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Content Placeholder 3">
            <a:extLst>
              <a:ext uri="{FF2B5EF4-FFF2-40B4-BE49-F238E27FC236}">
                <a16:creationId xmlns:a16="http://schemas.microsoft.com/office/drawing/2014/main" id="{273E8CD0-AF24-FD98-17B5-5FF9CD90D391}"/>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7" name="Content Placeholder 3">
            <a:extLst>
              <a:ext uri="{FF2B5EF4-FFF2-40B4-BE49-F238E27FC236}">
                <a16:creationId xmlns:a16="http://schemas.microsoft.com/office/drawing/2014/main" id="{39A0A601-F92A-9C03-B923-3426E89EC37A}"/>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Tree>
    <p:extLst>
      <p:ext uri="{BB962C8B-B14F-4D97-AF65-F5344CB8AC3E}">
        <p14:creationId xmlns:p14="http://schemas.microsoft.com/office/powerpoint/2010/main" val="2691861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8B51-267E-8DA4-7C2C-322DD33AE698}"/>
              </a:ext>
            </a:extLst>
          </p:cNvPr>
          <p:cNvSpPr>
            <a:spLocks noGrp="1"/>
          </p:cNvSpPr>
          <p:nvPr>
            <p:ph type="title"/>
          </p:nvPr>
        </p:nvSpPr>
        <p:spPr/>
        <p:txBody>
          <a:bodyPr/>
          <a:lstStyle/>
          <a:p>
            <a:r>
              <a:rPr lang="en-US"/>
              <a:t>The CUDA C++ Core Libraries</a:t>
            </a:r>
          </a:p>
        </p:txBody>
      </p:sp>
      <p:sp>
        <p:nvSpPr>
          <p:cNvPr id="4" name="Content Placeholder 3">
            <a:extLst>
              <a:ext uri="{FF2B5EF4-FFF2-40B4-BE49-F238E27FC236}">
                <a16:creationId xmlns:a16="http://schemas.microsoft.com/office/drawing/2014/main" id="{9932AB88-2C15-A838-DD69-3AA610A2168B}"/>
              </a:ext>
            </a:extLst>
          </p:cNvPr>
          <p:cNvSpPr>
            <a:spLocks noGrp="1"/>
          </p:cNvSpPr>
          <p:nvPr>
            <p:ph idx="1"/>
          </p:nvPr>
        </p:nvSpPr>
        <p:spPr>
          <a:xfrm>
            <a:off x="1010262" y="6330009"/>
            <a:ext cx="14623026" cy="3257328"/>
          </a:xfrm>
        </p:spPr>
        <p:txBody>
          <a:bodyPr/>
          <a:lstStyle/>
          <a:p>
            <a:pPr marL="0" indent="0">
              <a:buNone/>
            </a:pPr>
            <a:r>
              <a:rPr lang="en-US" sz="6000">
                <a:solidFill>
                  <a:srgbClr val="004482"/>
                </a:solidFill>
                <a:latin typeface="Roboto Mono" panose="00000009000000000000" pitchFamily="49" charset="0"/>
                <a:ea typeface="Roboto Mono" panose="00000009000000000000" pitchFamily="49" charset="0"/>
              </a:rPr>
              <a:t>Standard C++</a:t>
            </a:r>
            <a:r>
              <a:rPr lang="en-US" sz="6000">
                <a:solidFill>
                  <a:schemeClr val="bg1"/>
                </a:solidFill>
                <a:latin typeface="Roboto Mono" panose="00000009000000000000" pitchFamily="49" charset="0"/>
                <a:ea typeface="Roboto Mono" panose="00000009000000000000" pitchFamily="49" charset="0"/>
              </a:rPr>
              <a:t> = C++ Language </a:t>
            </a:r>
          </a:p>
          <a:p>
            <a:pPr marL="0" indent="0">
              <a:buNone/>
            </a:pPr>
            <a:r>
              <a:rPr lang="en-US" sz="6000">
                <a:solidFill>
                  <a:schemeClr val="bg1"/>
                </a:solidFill>
                <a:latin typeface="Roboto Mono" panose="00000009000000000000" pitchFamily="49" charset="0"/>
                <a:ea typeface="Roboto Mono" panose="00000009000000000000" pitchFamily="49" charset="0"/>
              </a:rPr>
              <a:t>             + Standard Library</a:t>
            </a:r>
          </a:p>
        </p:txBody>
      </p:sp>
      <p:sp>
        <p:nvSpPr>
          <p:cNvPr id="10" name="Content Placeholder 3">
            <a:extLst>
              <a:ext uri="{FF2B5EF4-FFF2-40B4-BE49-F238E27FC236}">
                <a16:creationId xmlns:a16="http://schemas.microsoft.com/office/drawing/2014/main" id="{66E3A7CC-D08C-188A-D493-442A34AB7958}"/>
              </a:ext>
            </a:extLst>
          </p:cNvPr>
          <p:cNvSpPr txBox="1">
            <a:spLocks/>
          </p:cNvSpPr>
          <p:nvPr/>
        </p:nvSpPr>
        <p:spPr>
          <a:xfrm>
            <a:off x="18730454" y="6330009"/>
            <a:ext cx="16835284" cy="3956991"/>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6000">
                <a:solidFill>
                  <a:schemeClr val="tx2"/>
                </a:solidFill>
                <a:latin typeface="Roboto Mono" panose="00000009000000000000" pitchFamily="49" charset="0"/>
                <a:ea typeface="Roboto Mono" panose="00000009000000000000" pitchFamily="49" charset="0"/>
              </a:rPr>
              <a:t>CUDA C++ </a:t>
            </a:r>
            <a:r>
              <a:rPr lang="en-US" sz="6000">
                <a:latin typeface="Roboto Mono" panose="00000009000000000000" pitchFamily="49" charset="0"/>
                <a:ea typeface="Roboto Mono" panose="00000009000000000000" pitchFamily="49" charset="0"/>
              </a:rPr>
              <a:t>= </a:t>
            </a:r>
            <a:r>
              <a:rPr lang="en-US" sz="6000">
                <a:solidFill>
                  <a:srgbClr val="004482"/>
                </a:solidFill>
                <a:latin typeface="Roboto Mono" panose="00000009000000000000" pitchFamily="49" charset="0"/>
                <a:ea typeface="Roboto Mono" panose="00000009000000000000" pitchFamily="49" charset="0"/>
              </a:rPr>
              <a:t>C++ Language</a:t>
            </a:r>
          </a:p>
          <a:p>
            <a:pPr marL="0" indent="0">
              <a:buFont typeface="NVIDIA Sans" panose="020B0503020203020204" pitchFamily="34" charset="0"/>
              <a:buNone/>
            </a:pPr>
            <a:r>
              <a:rPr lang="en-US" sz="6000">
                <a:latin typeface="Roboto Mono" panose="00000009000000000000" pitchFamily="49" charset="0"/>
                <a:ea typeface="Roboto Mono" panose="00000009000000000000" pitchFamily="49" charset="0"/>
              </a:rPr>
              <a:t>         + </a:t>
            </a:r>
            <a:r>
              <a:rPr lang="en-US" sz="6000">
                <a:solidFill>
                  <a:srgbClr val="004482"/>
                </a:solidFill>
                <a:latin typeface="Roboto Mono" panose="00000009000000000000" pitchFamily="49" charset="0"/>
                <a:ea typeface="Roboto Mono" panose="00000009000000000000" pitchFamily="49" charset="0"/>
              </a:rPr>
              <a:t>Host</a:t>
            </a:r>
            <a:r>
              <a:rPr lang="en-US" sz="6000">
                <a:latin typeface="Roboto Mono" panose="00000009000000000000" pitchFamily="49" charset="0"/>
                <a:ea typeface="Roboto Mono" panose="00000009000000000000" pitchFamily="49" charset="0"/>
              </a:rPr>
              <a:t> </a:t>
            </a:r>
            <a:r>
              <a:rPr lang="en-US" sz="6000">
                <a:solidFill>
                  <a:srgbClr val="004482"/>
                </a:solidFill>
                <a:latin typeface="Roboto Mono" panose="00000009000000000000" pitchFamily="49" charset="0"/>
                <a:ea typeface="Roboto Mono" panose="00000009000000000000" pitchFamily="49" charset="0"/>
              </a:rPr>
              <a:t>Standard Library</a:t>
            </a:r>
            <a:endParaRPr lang="en-US" sz="6000">
              <a:latin typeface="Roboto Mono" panose="00000009000000000000" pitchFamily="49" charset="0"/>
              <a:ea typeface="Roboto Mono" panose="00000009000000000000" pitchFamily="49" charset="0"/>
            </a:endParaRPr>
          </a:p>
          <a:p>
            <a:pPr marL="0" indent="0">
              <a:buFont typeface="NVIDIA Sans" panose="020B0503020203020204" pitchFamily="34" charset="0"/>
              <a:buNone/>
            </a:pPr>
            <a:r>
              <a:rPr lang="en-US" sz="6000">
                <a:latin typeface="Roboto Mono" panose="00000009000000000000" pitchFamily="49" charset="0"/>
                <a:ea typeface="Roboto Mono" panose="00000009000000000000" pitchFamily="49" charset="0"/>
              </a:rPr>
              <a:t>         + </a:t>
            </a:r>
            <a:r>
              <a:rPr lang="en-US" sz="6000">
                <a:solidFill>
                  <a:schemeClr val="tx2"/>
                </a:solidFill>
                <a:latin typeface="Roboto Mono" panose="00000009000000000000" pitchFamily="49" charset="0"/>
                <a:ea typeface="Roboto Mono" panose="00000009000000000000" pitchFamily="49" charset="0"/>
              </a:rPr>
              <a:t>CUDA Language Extensions </a:t>
            </a:r>
          </a:p>
          <a:p>
            <a:pPr marL="0" indent="0">
              <a:buFont typeface="NVIDIA Sans" panose="020B0503020203020204" pitchFamily="34" charset="0"/>
              <a:buNone/>
            </a:pPr>
            <a:r>
              <a:rPr lang="en-US" sz="6000">
                <a:latin typeface="Roboto Mono" panose="00000009000000000000" pitchFamily="49" charset="0"/>
                <a:ea typeface="Roboto Mono" panose="00000009000000000000" pitchFamily="49" charset="0"/>
              </a:rPr>
              <a:t>         + </a:t>
            </a:r>
            <a:r>
              <a:rPr lang="en-US" sz="6000" b="1" u="sng">
                <a:solidFill>
                  <a:schemeClr val="tx2"/>
                </a:solidFill>
                <a:latin typeface="Roboto Mono" panose="00000009000000000000" pitchFamily="49" charset="0"/>
                <a:ea typeface="Roboto Mono" panose="00000009000000000000" pitchFamily="49" charset="0"/>
              </a:rPr>
              <a:t>CUDA C++ Core Libraries</a:t>
            </a:r>
          </a:p>
        </p:txBody>
      </p:sp>
      <p:pic>
        <p:nvPicPr>
          <p:cNvPr id="13" name="Picture 6" descr="A picture containing text, businesscard, vector graphics&#10;&#10;Description automatically generated">
            <a:extLst>
              <a:ext uri="{FF2B5EF4-FFF2-40B4-BE49-F238E27FC236}">
                <a16:creationId xmlns:a16="http://schemas.microsoft.com/office/drawing/2014/main" id="{36FD1F31-562A-732D-B598-B4C29192FA79}"/>
              </a:ext>
            </a:extLst>
          </p:cNvPr>
          <p:cNvPicPr>
            <a:picLocks noChangeAspect="1"/>
          </p:cNvPicPr>
          <p:nvPr/>
        </p:nvPicPr>
        <p:blipFill>
          <a:blip r:embed="rId3"/>
          <a:stretch>
            <a:fillRect/>
          </a:stretch>
        </p:blipFill>
        <p:spPr>
          <a:xfrm>
            <a:off x="7041447" y="2428911"/>
            <a:ext cx="2560656" cy="2880916"/>
          </a:xfrm>
          <a:prstGeom prst="rect">
            <a:avLst/>
          </a:prstGeom>
        </p:spPr>
      </p:pic>
      <p:pic>
        <p:nvPicPr>
          <p:cNvPr id="14" name="Picture 7" descr="Logo, company name&#10;&#10;Description automatically generated">
            <a:extLst>
              <a:ext uri="{FF2B5EF4-FFF2-40B4-BE49-F238E27FC236}">
                <a16:creationId xmlns:a16="http://schemas.microsoft.com/office/drawing/2014/main" id="{BCC0AABA-41B9-F6B8-9144-707E60D5DE0E}"/>
              </a:ext>
            </a:extLst>
          </p:cNvPr>
          <p:cNvPicPr>
            <a:picLocks noChangeAspect="1"/>
          </p:cNvPicPr>
          <p:nvPr/>
        </p:nvPicPr>
        <p:blipFill>
          <a:blip r:embed="rId4"/>
          <a:stretch>
            <a:fillRect/>
          </a:stretch>
        </p:blipFill>
        <p:spPr>
          <a:xfrm>
            <a:off x="24227739" y="2428911"/>
            <a:ext cx="5840714" cy="3288812"/>
          </a:xfrm>
          <a:prstGeom prst="rect">
            <a:avLst/>
          </a:prstGeom>
        </p:spPr>
      </p:pic>
      <p:cxnSp>
        <p:nvCxnSpPr>
          <p:cNvPr id="16" name="Straight Connector 15">
            <a:extLst>
              <a:ext uri="{FF2B5EF4-FFF2-40B4-BE49-F238E27FC236}">
                <a16:creationId xmlns:a16="http://schemas.microsoft.com/office/drawing/2014/main" id="{A42E3174-FDBC-7A29-E93E-E18B68530F73}"/>
              </a:ext>
            </a:extLst>
          </p:cNvPr>
          <p:cNvCxnSpPr>
            <a:cxnSpLocks/>
          </p:cNvCxnSpPr>
          <p:nvPr/>
        </p:nvCxnSpPr>
        <p:spPr>
          <a:xfrm>
            <a:off x="17255613" y="5335802"/>
            <a:ext cx="0" cy="13896095"/>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78CE10-10BE-71C2-D29D-872D07387DF0}"/>
              </a:ext>
            </a:extLst>
          </p:cNvPr>
          <p:cNvSpPr txBox="1"/>
          <p:nvPr/>
        </p:nvSpPr>
        <p:spPr>
          <a:xfrm>
            <a:off x="1010263" y="11753433"/>
            <a:ext cx="15655414" cy="7384907"/>
          </a:xfrm>
          <a:prstGeom prst="rect">
            <a:avLst/>
          </a:prstGeom>
          <a:noFill/>
        </p:spPr>
        <p:txBody>
          <a:bodyPr wrap="square" rtlCol="0">
            <a:spAutoFit/>
          </a:bodyPr>
          <a:lstStyle/>
          <a:p>
            <a:pPr>
              <a:lnSpc>
                <a:spcPct val="150000"/>
              </a:lnSpc>
            </a:pPr>
            <a:r>
              <a:rPr lang="en-US" sz="4000">
                <a:solidFill>
                  <a:schemeClr val="bg1"/>
                </a:solidFill>
                <a:latin typeface="NVIDIA Sans" panose="020B0503020203020204" pitchFamily="34" charset="0"/>
                <a:cs typeface="NVIDIA Sans" panose="020B0503020203020204" pitchFamily="34" charset="0"/>
              </a:rPr>
              <a:t>The </a:t>
            </a:r>
            <a:r>
              <a:rPr lang="en-US" sz="4000" b="1">
                <a:solidFill>
                  <a:srgbClr val="004482"/>
                </a:solidFill>
                <a:latin typeface="NVIDIA Sans" panose="020B0503020203020204" pitchFamily="34" charset="0"/>
                <a:cs typeface="NVIDIA Sans" panose="020B0503020203020204" pitchFamily="34" charset="0"/>
              </a:rPr>
              <a:t>C++ Standard Library </a:t>
            </a:r>
            <a:r>
              <a:rPr lang="en-US" sz="4000">
                <a:solidFill>
                  <a:schemeClr val="bg1"/>
                </a:solidFill>
                <a:latin typeface="NVIDIA Sans" panose="020B0503020203020204" pitchFamily="34" charset="0"/>
                <a:cs typeface="NVIDIA Sans" panose="020B0503020203020204" pitchFamily="34" charset="0"/>
              </a:rPr>
              <a:t>provides…</a:t>
            </a:r>
          </a:p>
          <a:p>
            <a:pPr marL="1028700" lvl="1" indent="-571500">
              <a:lnSpc>
                <a:spcPct val="150000"/>
              </a:lnSpc>
              <a:buFont typeface="Arial" panose="020B0604020202020204" pitchFamily="34" charset="0"/>
              <a:buChar char="•"/>
            </a:pPr>
            <a:r>
              <a:rPr lang="en-US" sz="4000">
                <a:solidFill>
                  <a:schemeClr val="bg1"/>
                </a:solidFill>
                <a:latin typeface="NVIDIA Sans" panose="020B0503020203020204" pitchFamily="34" charset="0"/>
                <a:cs typeface="NVIDIA Sans" panose="020B0503020203020204" pitchFamily="34" charset="0"/>
              </a:rPr>
              <a:t>General purpose abstractions</a:t>
            </a:r>
          </a:p>
          <a:p>
            <a:pPr marL="1028700" lvl="1" indent="-571500">
              <a:lnSpc>
                <a:spcPct val="150000"/>
              </a:lnSpc>
              <a:buFont typeface="Arial" panose="020B0604020202020204" pitchFamily="34" charset="0"/>
              <a:buChar char="•"/>
            </a:pPr>
            <a:r>
              <a:rPr lang="en-US" sz="4000">
                <a:solidFill>
                  <a:schemeClr val="bg1"/>
                </a:solidFill>
                <a:latin typeface="NVIDIA Sans" panose="020B0503020203020204" pitchFamily="34" charset="0"/>
                <a:cs typeface="NVIDIA Sans" panose="020B0503020203020204" pitchFamily="34" charset="0"/>
              </a:rPr>
              <a:t>Data structures</a:t>
            </a:r>
          </a:p>
          <a:p>
            <a:pPr marL="1028700" lvl="1" indent="-571500">
              <a:lnSpc>
                <a:spcPct val="150000"/>
              </a:lnSpc>
              <a:buFont typeface="Arial" panose="020B0604020202020204" pitchFamily="34" charset="0"/>
              <a:buChar char="•"/>
            </a:pPr>
            <a:r>
              <a:rPr lang="en-US" sz="4000">
                <a:solidFill>
                  <a:schemeClr val="bg1"/>
                </a:solidFill>
                <a:latin typeface="NVIDIA Sans" panose="020B0503020203020204" pitchFamily="34" charset="0"/>
                <a:cs typeface="NVIDIA Sans" panose="020B0503020203020204" pitchFamily="34" charset="0"/>
              </a:rPr>
              <a:t>Algorithms</a:t>
            </a:r>
          </a:p>
          <a:p>
            <a:pPr>
              <a:lnSpc>
                <a:spcPct val="150000"/>
              </a:lnSpc>
            </a:pPr>
            <a:r>
              <a:rPr lang="en-US" sz="4000">
                <a:solidFill>
                  <a:schemeClr val="bg1"/>
                </a:solidFill>
                <a:latin typeface="NVIDIA Sans" panose="020B0503020203020204" pitchFamily="34" charset="0"/>
                <a:cs typeface="NVIDIA Sans" panose="020B0503020203020204" pitchFamily="34" charset="0"/>
              </a:rPr>
              <a:t>…that simplify and enhance </a:t>
            </a:r>
            <a:r>
              <a:rPr lang="en-US" sz="4000" b="1">
                <a:solidFill>
                  <a:srgbClr val="004482"/>
                </a:solidFill>
                <a:latin typeface="NVIDIA Sans" panose="020B0503020203020204" pitchFamily="34" charset="0"/>
                <a:cs typeface="NVIDIA Sans" panose="020B0503020203020204" pitchFamily="34" charset="0"/>
              </a:rPr>
              <a:t>C++ </a:t>
            </a:r>
            <a:r>
              <a:rPr lang="en-US" sz="4000">
                <a:solidFill>
                  <a:schemeClr val="bg1"/>
                </a:solidFill>
                <a:latin typeface="NVIDIA Sans" panose="020B0503020203020204" pitchFamily="34" charset="0"/>
                <a:cs typeface="NVIDIA Sans" panose="020B0503020203020204" pitchFamily="34" charset="0"/>
              </a:rPr>
              <a:t>applications</a:t>
            </a:r>
          </a:p>
          <a:p>
            <a:pPr>
              <a:lnSpc>
                <a:spcPct val="150000"/>
              </a:lnSpc>
            </a:pPr>
            <a:endParaRPr lang="en-US" sz="4000">
              <a:solidFill>
                <a:schemeClr val="bg1"/>
              </a:solidFill>
              <a:latin typeface="NVIDIA Sans" panose="020B0503020203020204" pitchFamily="34" charset="0"/>
              <a:cs typeface="NVIDIA Sans" panose="020B0503020203020204" pitchFamily="34" charset="0"/>
            </a:endParaRPr>
          </a:p>
          <a:p>
            <a:pPr>
              <a:lnSpc>
                <a:spcPct val="150000"/>
              </a:lnSpc>
            </a:pPr>
            <a:r>
              <a:rPr lang="en-US" sz="4000">
                <a:solidFill>
                  <a:schemeClr val="bg1"/>
                </a:solidFill>
                <a:latin typeface="NVIDIA Sans" panose="020B0503020203020204" pitchFamily="34" charset="0"/>
                <a:cs typeface="NVIDIA Sans" panose="020B0503020203020204" pitchFamily="34" charset="0"/>
              </a:rPr>
              <a:t>Without the Standard Library, C++ is tedious and error-prone</a:t>
            </a:r>
          </a:p>
          <a:p>
            <a:pPr>
              <a:lnSpc>
                <a:spcPct val="150000"/>
              </a:lnSpc>
            </a:pPr>
            <a:endParaRPr lang="en-US" sz="4000">
              <a:solidFill>
                <a:schemeClr val="bg1"/>
              </a:solidFill>
              <a:latin typeface="NVIDIA Sans" panose="020B0503020203020204" pitchFamily="34" charset="0"/>
              <a:cs typeface="NVIDIA Sans" panose="020B0503020203020204" pitchFamily="34" charset="0"/>
            </a:endParaRPr>
          </a:p>
        </p:txBody>
      </p:sp>
      <p:sp>
        <p:nvSpPr>
          <p:cNvPr id="22" name="TextBox 21">
            <a:extLst>
              <a:ext uri="{FF2B5EF4-FFF2-40B4-BE49-F238E27FC236}">
                <a16:creationId xmlns:a16="http://schemas.microsoft.com/office/drawing/2014/main" id="{D89F701A-3DAC-DA29-AF4A-3758C2CE4C2E}"/>
              </a:ext>
            </a:extLst>
          </p:cNvPr>
          <p:cNvSpPr txBox="1"/>
          <p:nvPr/>
        </p:nvSpPr>
        <p:spPr>
          <a:xfrm>
            <a:off x="18877938" y="11753433"/>
            <a:ext cx="12802211" cy="7384907"/>
          </a:xfrm>
          <a:prstGeom prst="rect">
            <a:avLst/>
          </a:prstGeom>
          <a:noFill/>
        </p:spPr>
        <p:txBody>
          <a:bodyPr wrap="square" rtlCol="0">
            <a:spAutoFit/>
          </a:bodyPr>
          <a:lstStyle/>
          <a:p>
            <a:pPr>
              <a:lnSpc>
                <a:spcPct val="150000"/>
              </a:lnSpc>
            </a:pPr>
            <a:r>
              <a:rPr lang="en-US" sz="4000">
                <a:solidFill>
                  <a:schemeClr val="bg1"/>
                </a:solidFill>
                <a:latin typeface="NVIDIA Sans" panose="020B0503020203020204" pitchFamily="34" charset="0"/>
                <a:cs typeface="NVIDIA Sans" panose="020B0503020203020204" pitchFamily="34" charset="0"/>
              </a:rPr>
              <a:t>The </a:t>
            </a:r>
            <a:r>
              <a:rPr lang="en-US" sz="4000" b="1">
                <a:solidFill>
                  <a:schemeClr val="tx2"/>
                </a:solidFill>
                <a:latin typeface="NVIDIA Sans" panose="020B0503020203020204" pitchFamily="34" charset="0"/>
                <a:cs typeface="NVIDIA Sans" panose="020B0503020203020204" pitchFamily="34" charset="0"/>
              </a:rPr>
              <a:t>CUDA C++ Core Libraries </a:t>
            </a:r>
            <a:r>
              <a:rPr lang="en-US" sz="4000">
                <a:solidFill>
                  <a:schemeClr val="bg1"/>
                </a:solidFill>
                <a:latin typeface="NVIDIA Sans" panose="020B0503020203020204" pitchFamily="34" charset="0"/>
                <a:cs typeface="NVIDIA Sans" panose="020B0503020203020204" pitchFamily="34" charset="0"/>
              </a:rPr>
              <a:t>provide…</a:t>
            </a:r>
          </a:p>
          <a:p>
            <a:pPr marL="1028700" lvl="1" indent="-571500">
              <a:lnSpc>
                <a:spcPct val="150000"/>
              </a:lnSpc>
              <a:buFont typeface="Arial" panose="020B0604020202020204" pitchFamily="34" charset="0"/>
              <a:buChar char="•"/>
            </a:pPr>
            <a:r>
              <a:rPr lang="en-US" sz="4000" i="1">
                <a:solidFill>
                  <a:schemeClr val="bg1"/>
                </a:solidFill>
                <a:latin typeface="NVIDIA Sans" panose="020B0503020203020204" pitchFamily="34" charset="0"/>
                <a:cs typeface="NVIDIA Sans" panose="020B0503020203020204" pitchFamily="34" charset="0"/>
              </a:rPr>
              <a:t>Heterogeneous</a:t>
            </a:r>
            <a:r>
              <a:rPr lang="en-US" sz="4000">
                <a:solidFill>
                  <a:schemeClr val="bg1"/>
                </a:solidFill>
                <a:latin typeface="NVIDIA Sans" panose="020B0503020203020204" pitchFamily="34" charset="0"/>
                <a:cs typeface="NVIDIA Sans" panose="020B0503020203020204" pitchFamily="34" charset="0"/>
              </a:rPr>
              <a:t> </a:t>
            </a:r>
            <a:r>
              <a:rPr lang="en-US" sz="4000" b="1">
                <a:solidFill>
                  <a:srgbClr val="004482"/>
                </a:solidFill>
                <a:latin typeface="NVIDIA Sans" panose="020B0503020203020204" pitchFamily="34" charset="0"/>
                <a:cs typeface="NVIDIA Sans" panose="020B0503020203020204" pitchFamily="34" charset="0"/>
              </a:rPr>
              <a:t>C++ Standard Library</a:t>
            </a:r>
          </a:p>
          <a:p>
            <a:pPr marL="1028700" lvl="1" indent="-571500">
              <a:lnSpc>
                <a:spcPct val="150000"/>
              </a:lnSpc>
              <a:buFont typeface="Arial" panose="020B0604020202020204" pitchFamily="34" charset="0"/>
              <a:buChar char="•"/>
            </a:pPr>
            <a:r>
              <a:rPr lang="en-US" sz="4000">
                <a:solidFill>
                  <a:schemeClr val="bg1"/>
                </a:solidFill>
                <a:latin typeface="NVIDIA Sans" panose="020B0503020203020204" pitchFamily="34" charset="0"/>
                <a:cs typeface="NVIDIA Sans" panose="020B0503020203020204" pitchFamily="34" charset="0"/>
              </a:rPr>
              <a:t>Fundamental CUDA abstractions </a:t>
            </a:r>
          </a:p>
          <a:p>
            <a:pPr marL="1028700" lvl="1" indent="-571500">
              <a:lnSpc>
                <a:spcPct val="150000"/>
              </a:lnSpc>
              <a:buFont typeface="Arial" panose="020B0604020202020204" pitchFamily="34" charset="0"/>
              <a:buChar char="•"/>
            </a:pPr>
            <a:r>
              <a:rPr lang="en-US" sz="4000">
                <a:solidFill>
                  <a:schemeClr val="bg1"/>
                </a:solidFill>
                <a:latin typeface="NVIDIA Sans" panose="020B0503020203020204" pitchFamily="34" charset="0"/>
                <a:cs typeface="NVIDIA Sans" panose="020B0503020203020204" pitchFamily="34" charset="0"/>
              </a:rPr>
              <a:t>High-performance parallel algorithms </a:t>
            </a:r>
          </a:p>
          <a:p>
            <a:pPr>
              <a:lnSpc>
                <a:spcPct val="150000"/>
              </a:lnSpc>
            </a:pPr>
            <a:r>
              <a:rPr lang="en-US" sz="4000">
                <a:solidFill>
                  <a:schemeClr val="bg1"/>
                </a:solidFill>
                <a:latin typeface="NVIDIA Sans" panose="020B0503020203020204" pitchFamily="34" charset="0"/>
                <a:cs typeface="NVIDIA Sans" panose="020B0503020203020204" pitchFamily="34" charset="0"/>
              </a:rPr>
              <a:t>…that simplify and enhance </a:t>
            </a:r>
            <a:r>
              <a:rPr lang="en-US" sz="4000" b="1">
                <a:solidFill>
                  <a:schemeClr val="tx2"/>
                </a:solidFill>
                <a:latin typeface="NVIDIA Sans" panose="020B0503020203020204" pitchFamily="34" charset="0"/>
                <a:cs typeface="NVIDIA Sans" panose="020B0503020203020204" pitchFamily="34" charset="0"/>
              </a:rPr>
              <a:t>CUDA C++ </a:t>
            </a:r>
            <a:r>
              <a:rPr lang="en-US" sz="4000">
                <a:solidFill>
                  <a:schemeClr val="bg1"/>
                </a:solidFill>
                <a:latin typeface="NVIDIA Sans" panose="020B0503020203020204" pitchFamily="34" charset="0"/>
                <a:cs typeface="NVIDIA Sans" panose="020B0503020203020204" pitchFamily="34" charset="0"/>
              </a:rPr>
              <a:t>applications</a:t>
            </a:r>
          </a:p>
          <a:p>
            <a:pPr>
              <a:lnSpc>
                <a:spcPct val="150000"/>
              </a:lnSpc>
            </a:pPr>
            <a:endParaRPr lang="en-US" sz="4000">
              <a:solidFill>
                <a:schemeClr val="bg1"/>
              </a:solidFill>
              <a:latin typeface="NVIDIA Sans" panose="020B0503020203020204" pitchFamily="34" charset="0"/>
              <a:cs typeface="NVIDIA Sans" panose="020B0503020203020204" pitchFamily="34" charset="0"/>
            </a:endParaRPr>
          </a:p>
          <a:p>
            <a:pPr>
              <a:lnSpc>
                <a:spcPct val="150000"/>
              </a:lnSpc>
            </a:pPr>
            <a:r>
              <a:rPr lang="en-US" sz="4000">
                <a:solidFill>
                  <a:schemeClr val="bg1"/>
                </a:solidFill>
                <a:latin typeface="NVIDIA Sans" panose="020B0503020203020204" pitchFamily="34" charset="0"/>
                <a:cs typeface="NVIDIA Sans" panose="020B0503020203020204" pitchFamily="34" charset="0"/>
              </a:rPr>
              <a:t>Without CCCL, CUDA C++ is tedious and error-prone</a:t>
            </a:r>
          </a:p>
          <a:p>
            <a:pPr>
              <a:lnSpc>
                <a:spcPct val="150000"/>
              </a:lnSpc>
            </a:pPr>
            <a:endParaRPr lang="en-US" sz="4000">
              <a:solidFill>
                <a:schemeClr val="bg1"/>
              </a:solidFill>
              <a:latin typeface="NVIDIA Sans" panose="020B0503020203020204" pitchFamily="34" charset="0"/>
              <a:cs typeface="NVIDIA Sans" panose="020B0503020203020204" pitchFamily="34" charset="0"/>
            </a:endParaRPr>
          </a:p>
        </p:txBody>
      </p:sp>
    </p:spTree>
    <p:extLst>
      <p:ext uri="{BB962C8B-B14F-4D97-AF65-F5344CB8AC3E}">
        <p14:creationId xmlns:p14="http://schemas.microsoft.com/office/powerpoint/2010/main" val="2063130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Kernel Fusion</a:t>
            </a:r>
          </a:p>
        </p:txBody>
      </p:sp>
      <p:sp>
        <p:nvSpPr>
          <p:cNvPr id="8" name="TextBox 7">
            <a:extLst>
              <a:ext uri="{FF2B5EF4-FFF2-40B4-BE49-F238E27FC236}">
                <a16:creationId xmlns:a16="http://schemas.microsoft.com/office/drawing/2014/main" id="{11B7CA03-5C23-10B1-6A60-AA941EB128CF}"/>
              </a:ext>
            </a:extLst>
          </p:cNvPr>
          <p:cNvSpPr txBox="1"/>
          <p:nvPr/>
        </p:nvSpPr>
        <p:spPr>
          <a:xfrm>
            <a:off x="16558260" y="4638293"/>
            <a:ext cx="19280777" cy="6124754"/>
          </a:xfrm>
          <a:prstGeom prst="rect">
            <a:avLst/>
          </a:prstGeom>
          <a:noFill/>
        </p:spPr>
        <p:txBody>
          <a:bodyPr wrap="square">
            <a:spAutoFit/>
          </a:bodyPr>
          <a:lstStyle/>
          <a:p>
            <a:r>
              <a:rPr lang="en-US" sz="2800" b="0" err="1">
                <a:solidFill>
                  <a:srgbClr val="267F99"/>
                </a:solidFill>
                <a:effectLst/>
                <a:latin typeface="Roboto Mono" panose="00000009000000000000" pitchFamily="49" charset="0"/>
                <a:ea typeface="Roboto Mono" panose="00000009000000000000" pitchFamily="49" charset="0"/>
              </a:rPr>
              <a:t>target_matrix</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795E26"/>
                </a:solidFill>
                <a:effectLst/>
                <a:latin typeface="Roboto Mono" panose="00000009000000000000" pitchFamily="49" charset="0"/>
                <a:ea typeface="Roboto Mono" panose="00000009000000000000" pitchFamily="49" charset="0"/>
              </a:rPr>
              <a:t>targets_md</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thrust</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raw_pointer_cast</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model</a:t>
            </a:r>
            <a:r>
              <a:rPr lang="en-US" sz="2800" b="0" err="1">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targets</a:t>
            </a:r>
            <a:r>
              <a:rPr lang="en-US" sz="2800" b="0" err="1">
                <a:solidFill>
                  <a:srgbClr val="3B3B3B"/>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data</a:t>
            </a:r>
            <a:r>
              <a:rPr lang="en-US" sz="2800" b="0">
                <a:solidFill>
                  <a:srgbClr val="3B3B3B"/>
                </a:solidFill>
                <a:effectLst/>
                <a:latin typeface="Roboto Mono" panose="00000009000000000000" pitchFamily="49" charset="0"/>
                <a:ea typeface="Roboto Mono" panose="00000009000000000000" pitchFamily="49" charset="0"/>
              </a:rPr>
              <a:t>()), B, T);</a:t>
            </a:r>
          </a:p>
          <a:p>
            <a:endParaRPr lang="en-US" sz="2800" b="0">
              <a:solidFill>
                <a:srgbClr val="3B3B3B"/>
              </a:solidFill>
              <a:effectLst/>
              <a:latin typeface="Roboto Mono" panose="00000009000000000000" pitchFamily="49" charset="0"/>
              <a:ea typeface="Roboto Mono" panose="00000009000000000000" pitchFamily="49" charset="0"/>
            </a:endParaRPr>
          </a:p>
          <a:p>
            <a:r>
              <a:rPr lang="en-US" sz="2800" b="0">
                <a:solidFill>
                  <a:srgbClr val="0000FF"/>
                </a:solidFill>
                <a:effectLst/>
                <a:latin typeface="Roboto Mono" panose="00000009000000000000" pitchFamily="49" charset="0"/>
                <a:ea typeface="Roboto Mono" panose="00000009000000000000" pitchFamily="49" charset="0"/>
              </a:rPr>
              <a:t>auto</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map</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thrust</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make_transform_iterator</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thrust</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make_counting_iterator</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98658"/>
                </a:solidFill>
                <a:effectLst/>
                <a:latin typeface="Roboto Mono" panose="00000009000000000000" pitchFamily="49" charset="0"/>
                <a:ea typeface="Roboto Mono" panose="00000009000000000000" pitchFamily="49" charset="0"/>
              </a:rPr>
              <a:t>0</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__device__(</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i</a:t>
            </a:r>
            <a:r>
              <a:rPr lang="en-US" sz="2800" b="0">
                <a:solidFill>
                  <a:srgbClr val="3B3B3B"/>
                </a:solidFill>
                <a:effectLst/>
                <a:latin typeface="Roboto Mono" panose="00000009000000000000" pitchFamily="49" charset="0"/>
                <a:ea typeface="Roboto Mono" panose="00000009000000000000" pitchFamily="49" charset="0"/>
              </a:rPr>
              <a:t>) -&gt;</a:t>
            </a:r>
            <a:r>
              <a:rPr lang="en-US" sz="2800" b="0">
                <a:solidFill>
                  <a:srgbClr val="0000FF"/>
                </a:solidFill>
                <a:effectLst/>
                <a:latin typeface="Roboto Mono" panose="00000009000000000000" pitchFamily="49" charset="0"/>
                <a:ea typeface="Roboto Mono" panose="00000009000000000000" pitchFamily="49" charset="0"/>
              </a:rPr>
              <a:t> int </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b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3B3B3B"/>
                </a:solidFill>
                <a:effectLst/>
                <a:latin typeface="Roboto Mono" panose="00000009000000000000" pitchFamily="49" charset="0"/>
                <a:ea typeface="Roboto Mono" panose="00000009000000000000" pitchFamily="49" charset="0"/>
              </a:rPr>
              <a:t>i</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3B3B3B"/>
                </a:solidFill>
                <a:effectLst/>
                <a:latin typeface="Roboto Mono" panose="00000009000000000000" pitchFamily="49" charset="0"/>
                <a:ea typeface="Roboto Mono" panose="00000009000000000000" pitchFamily="49" charset="0"/>
              </a:rPr>
              <a:t>i</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AF00DB"/>
                </a:solidFill>
                <a:effectLst/>
                <a:latin typeface="Roboto Mono" panose="00000009000000000000" pitchFamily="49" charset="0"/>
                <a:ea typeface="Roboto Mono" panose="00000009000000000000" pitchFamily="49" charset="0"/>
              </a:rPr>
              <a:t>return</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795E26"/>
                </a:solidFill>
                <a:effectLst/>
                <a:latin typeface="Roboto Mono" panose="00000009000000000000" pitchFamily="49" charset="0"/>
                <a:ea typeface="Roboto Mono" panose="00000009000000000000" pitchFamily="49" charset="0"/>
              </a:rPr>
              <a:t>targets_md</a:t>
            </a:r>
            <a:r>
              <a:rPr lang="en-US" sz="2800" b="0">
                <a:solidFill>
                  <a:srgbClr val="3B3B3B"/>
                </a:solidFill>
                <a:effectLst/>
                <a:latin typeface="Roboto Mono" panose="00000009000000000000" pitchFamily="49" charset="0"/>
                <a:ea typeface="Roboto Mono" panose="00000009000000000000" pitchFamily="49" charset="0"/>
              </a:rPr>
              <a:t>(b, 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b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V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V;</a:t>
            </a:r>
          </a:p>
          <a:p>
            <a:r>
              <a:rPr lang="en-US" sz="2800" b="0">
                <a:solidFill>
                  <a:srgbClr val="3B3B3B"/>
                </a:solidFill>
                <a:effectLst/>
                <a:latin typeface="Roboto Mono" panose="00000009000000000000" pitchFamily="49" charset="0"/>
                <a:ea typeface="Roboto Mono" panose="00000009000000000000" pitchFamily="49" charset="0"/>
              </a:rPr>
              <a:t>                });</a:t>
            </a:r>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0000FF"/>
                </a:solidFill>
                <a:effectLst/>
                <a:latin typeface="Roboto Mono" panose="00000009000000000000" pitchFamily="49" charset="0"/>
                <a:ea typeface="Roboto Mono" panose="00000009000000000000" pitchFamily="49" charset="0"/>
              </a:rPr>
              <a:t>auto</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permutation</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thrust</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make_permutation_iterator</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acts</a:t>
            </a:r>
            <a:r>
              <a:rPr lang="en-US" sz="2800" b="0" err="1">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probs</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1080"/>
                </a:solidFill>
                <a:effectLst/>
                <a:latin typeface="Roboto Mono" panose="00000009000000000000" pitchFamily="49" charset="0"/>
                <a:ea typeface="Roboto Mono" panose="00000009000000000000" pitchFamily="49" charset="0"/>
              </a:rPr>
              <a:t> map</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0000FF"/>
                </a:solidFill>
                <a:effectLst/>
                <a:latin typeface="Roboto Mono" panose="00000009000000000000" pitchFamily="49" charset="0"/>
                <a:ea typeface="Roboto Mono" panose="00000009000000000000" pitchFamily="49" charset="0"/>
              </a:rPr>
              <a:t>auto</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losses</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thrust</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make_transform_iterator</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permutation, [] __device__(</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prob</a:t>
            </a:r>
            <a:r>
              <a:rPr lang="en-US" sz="2800" b="0">
                <a:solidFill>
                  <a:srgbClr val="3B3B3B"/>
                </a:solidFill>
                <a:effectLst/>
                <a:latin typeface="Roboto Mono" panose="00000009000000000000" pitchFamily="49" charset="0"/>
                <a:ea typeface="Roboto Mono" panose="00000009000000000000" pitchFamily="49" charset="0"/>
              </a:rPr>
              <a:t>) -&gt;</a:t>
            </a:r>
            <a:r>
              <a:rPr lang="en-US" sz="2800" b="0">
                <a:solidFill>
                  <a:srgbClr val="0000FF"/>
                </a:solidFill>
                <a:effectLst/>
                <a:latin typeface="Roboto Mono" panose="00000009000000000000" pitchFamily="49" charset="0"/>
                <a:ea typeface="Roboto Mono" panose="00000009000000000000" pitchFamily="49" charset="0"/>
              </a:rPr>
              <a:t> float </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AF00DB"/>
                </a:solidFill>
                <a:effectLst/>
                <a:latin typeface="Roboto Mono" panose="00000009000000000000" pitchFamily="49" charset="0"/>
                <a:ea typeface="Roboto Mono" panose="00000009000000000000" pitchFamily="49" charset="0"/>
              </a:rPr>
              <a:t>return</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logf</a:t>
            </a:r>
            <a:r>
              <a:rPr lang="en-US" sz="2800" b="0">
                <a:solidFill>
                  <a:srgbClr val="3B3B3B"/>
                </a:solidFill>
                <a:effectLst/>
                <a:latin typeface="Roboto Mono" panose="00000009000000000000" pitchFamily="49" charset="0"/>
                <a:ea typeface="Roboto Mono" panose="00000009000000000000" pitchFamily="49" charset="0"/>
              </a:rPr>
              <a:t>(prob); });</a:t>
            </a:r>
          </a:p>
          <a:p>
            <a:br>
              <a:rPr lang="en-US" sz="2800" b="0">
                <a:solidFill>
                  <a:srgbClr val="3B3B3B"/>
                </a:solidFill>
                <a:effectLst/>
                <a:latin typeface="Roboto Mono" panose="00000009000000000000" pitchFamily="49" charset="0"/>
                <a:ea typeface="Roboto Mono" panose="00000009000000000000" pitchFamily="49" charset="0"/>
              </a:rPr>
            </a:br>
            <a:r>
              <a:rPr lang="en-US" sz="2800" b="0" err="1">
                <a:solidFill>
                  <a:srgbClr val="001080"/>
                </a:solidFill>
                <a:effectLst/>
                <a:latin typeface="Roboto Mono" panose="00000009000000000000" pitchFamily="49" charset="0"/>
                <a:ea typeface="Roboto Mono" panose="00000009000000000000" pitchFamily="49" charset="0"/>
              </a:rPr>
              <a:t>model</a:t>
            </a:r>
            <a:r>
              <a:rPr lang="en-US" sz="2800" b="0" err="1">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mean_loss</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thrust</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795E26"/>
                </a:solidFill>
                <a:effectLst/>
                <a:latin typeface="Roboto Mono" panose="00000009000000000000" pitchFamily="49" charset="0"/>
                <a:ea typeface="Roboto Mono" panose="00000009000000000000" pitchFamily="49" charset="0"/>
              </a:rPr>
              <a:t>reduce</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thrust</a:t>
            </a:r>
            <a:r>
              <a:rPr lang="en-US" sz="2800" b="0">
                <a:solidFill>
                  <a:srgbClr val="3B3B3B"/>
                </a:solidFill>
                <a:effectLst/>
                <a:latin typeface="Roboto Mono" panose="00000009000000000000" pitchFamily="49" charset="0"/>
                <a:ea typeface="Roboto Mono" panose="00000009000000000000" pitchFamily="49" charset="0"/>
              </a:rPr>
              <a:t>::device, losses, losses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B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T, </a:t>
            </a:r>
            <a:r>
              <a:rPr lang="en-US" sz="2800" b="0">
                <a:solidFill>
                  <a:srgbClr val="098658"/>
                </a:solidFill>
                <a:effectLst/>
                <a:latin typeface="Roboto Mono" panose="00000009000000000000" pitchFamily="49" charset="0"/>
                <a:ea typeface="Roboto Mono" panose="00000009000000000000" pitchFamily="49" charset="0"/>
              </a:rPr>
              <a:t>0.0</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(B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T);</a:t>
            </a:r>
          </a:p>
        </p:txBody>
      </p:sp>
      <p:sp>
        <p:nvSpPr>
          <p:cNvPr id="12" name="TextBox 11">
            <a:extLst>
              <a:ext uri="{FF2B5EF4-FFF2-40B4-BE49-F238E27FC236}">
                <a16:creationId xmlns:a16="http://schemas.microsoft.com/office/drawing/2014/main" id="{0830BB1A-F0A3-264F-7808-D88D3F0F1C85}"/>
              </a:ext>
            </a:extLst>
          </p:cNvPr>
          <p:cNvSpPr txBox="1"/>
          <p:nvPr/>
        </p:nvSpPr>
        <p:spPr>
          <a:xfrm>
            <a:off x="981767" y="4638293"/>
            <a:ext cx="14162980" cy="11910953"/>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__global__</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crossentropy_forward_kernel1</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losses</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probs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targets</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V</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blockDim</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threadIdx</a:t>
            </a:r>
            <a:r>
              <a:rPr lang="en-US" sz="2400" b="0" err="1">
                <a:solidFill>
                  <a:srgbClr val="3B3B3B"/>
                </a:solidFill>
                <a:effectLst/>
                <a:latin typeface="Roboto Mono" panose="00000009000000000000" pitchFamily="49" charset="0"/>
                <a:ea typeface="Roboto Mono" panose="00000009000000000000" pitchFamily="49" charset="0"/>
              </a:rPr>
              <a:t>.x</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AF00DB"/>
                </a:solidFill>
                <a:effectLst/>
                <a:latin typeface="Roboto Mono" panose="00000009000000000000" pitchFamily="49" charset="0"/>
                <a:ea typeface="Roboto Mono" panose="00000009000000000000" pitchFamily="49" charset="0"/>
              </a:rPr>
              <a:t>if</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i</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probs_bt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probs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V</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V</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ix</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targets</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losses</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logf</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probs_bt</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1080"/>
                </a:solidFill>
                <a:effectLst/>
                <a:latin typeface="Roboto Mono" panose="00000009000000000000" pitchFamily="49" charset="0"/>
                <a:ea typeface="Roboto Mono" panose="00000009000000000000" pitchFamily="49" charset="0"/>
              </a:rPr>
              <a:t>ix</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a:t>
            </a:r>
          </a:p>
          <a:p>
            <a:endParaRPr lang="en-US" sz="2400" b="0">
              <a:solidFill>
                <a:srgbClr val="3B3B3B"/>
              </a:solidFill>
              <a:effectLst/>
              <a:latin typeface="Roboto Mono" panose="00000009000000000000" pitchFamily="49" charset="0"/>
              <a:ea typeface="Roboto Mono" panose="00000009000000000000" pitchFamily="49" charset="0"/>
            </a:endParaRP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crossentropy_forward</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losses</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probs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targets</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V</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70C1"/>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128</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70C1"/>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B</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70C1"/>
                </a:solidFill>
                <a:effectLst/>
                <a:latin typeface="Roboto Mono" panose="00000009000000000000" pitchFamily="49" charset="0"/>
                <a:ea typeface="Roboto Mono" panose="00000009000000000000" pitchFamily="49" charset="0"/>
              </a:rPr>
              <a:t>grid_size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CEIL_DIV</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70C1"/>
                </a:solidFill>
                <a:effectLst/>
                <a:latin typeface="Roboto Mono" panose="00000009000000000000" pitchFamily="49" charset="0"/>
                <a:ea typeface="Roboto Mono" panose="00000009000000000000" pitchFamily="49" charset="0"/>
              </a:rPr>
              <a:t>N</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70C1"/>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crossentropy_forward_kernel1</a:t>
            </a:r>
            <a:r>
              <a:rPr lang="en-US" sz="2400" b="0">
                <a:solidFill>
                  <a:srgbClr val="000000"/>
                </a:solidFill>
                <a:effectLst/>
                <a:latin typeface="Roboto Mono" panose="00000009000000000000" pitchFamily="49" charset="0"/>
                <a:ea typeface="Roboto Mono" panose="00000009000000000000" pitchFamily="49" charset="0"/>
              </a:rPr>
              <a:t>&lt;&lt;&lt;</a:t>
            </a:r>
            <a:r>
              <a:rPr lang="en-US" sz="2400" b="0" err="1">
                <a:solidFill>
                  <a:srgbClr val="3B3B3B"/>
                </a:solidFill>
                <a:effectLst/>
                <a:latin typeface="Roboto Mono" panose="00000009000000000000" pitchFamily="49" charset="0"/>
                <a:ea typeface="Roboto Mono" panose="00000009000000000000" pitchFamily="49" charset="0"/>
              </a:rPr>
              <a:t>grid_size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000000"/>
                </a:solidFill>
                <a:effectLst/>
                <a:latin typeface="Roboto Mono" panose="00000009000000000000" pitchFamily="49" charset="0"/>
                <a:ea typeface="Roboto Mono" panose="00000009000000000000" pitchFamily="49" charset="0"/>
              </a:rPr>
              <a:t>&gt;&gt;&gt;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a:solidFill>
                  <a:srgbClr val="3B3B3B"/>
                </a:solidFill>
                <a:latin typeface="Roboto Mono" panose="00000009000000000000" pitchFamily="49" charset="0"/>
                <a:ea typeface="Roboto Mono" panose="00000009000000000000" pitchFamily="49" charset="0"/>
              </a:rPr>
              <a:t>      </a:t>
            </a:r>
            <a:r>
              <a:rPr lang="en-US" sz="2400" b="0">
                <a:solidFill>
                  <a:srgbClr val="3B3B3B"/>
                </a:solidFill>
                <a:effectLst/>
                <a:latin typeface="Roboto Mono" panose="00000009000000000000" pitchFamily="49" charset="0"/>
                <a:ea typeface="Roboto Mono" panose="00000009000000000000" pitchFamily="49" charset="0"/>
              </a:rPr>
              <a:t>losses, probs, targets, B, T, V);</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cudaCheck</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cudaGetLastError</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err="1">
                <a:solidFill>
                  <a:srgbClr val="001080"/>
                </a:solidFill>
                <a:effectLst/>
                <a:latin typeface="Roboto Mono" panose="00000009000000000000" pitchFamily="49" charset="0"/>
                <a:ea typeface="Roboto Mono" panose="00000009000000000000" pitchFamily="49" charset="0"/>
              </a:rPr>
              <a:t>crossentropy_forward</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acts</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losses</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acts</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probs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model</a:t>
            </a:r>
            <a:r>
              <a:rPr lang="en-US" sz="2400" b="0">
                <a:solidFill>
                  <a:srgbClr val="3B3B3B"/>
                </a:solidFill>
                <a:effectLst/>
                <a:latin typeface="Roboto Mono" panose="00000009000000000000" pitchFamily="49" charset="0"/>
                <a:ea typeface="Roboto Mono" panose="00000009000000000000" pitchFamily="49" charset="0"/>
              </a:rPr>
              <a:t>-&gt;</a:t>
            </a:r>
            <a:r>
              <a:rPr lang="en-US" sz="2400" b="0">
                <a:solidFill>
                  <a:srgbClr val="001080"/>
                </a:solidFill>
                <a:effectLst/>
                <a:latin typeface="Roboto Mono" panose="00000009000000000000" pitchFamily="49" charset="0"/>
                <a:ea typeface="Roboto Mono" panose="00000009000000000000" pitchFamily="49" charset="0"/>
              </a:rPr>
              <a:t>targets</a:t>
            </a:r>
            <a:r>
              <a:rPr lang="en-US" sz="2400" b="0">
                <a:solidFill>
                  <a:srgbClr val="3B3B3B"/>
                </a:solidFill>
                <a:effectLst/>
                <a:latin typeface="Roboto Mono" panose="00000009000000000000" pitchFamily="49" charset="0"/>
                <a:ea typeface="Roboto Mono" panose="00000009000000000000" pitchFamily="49" charset="0"/>
              </a:rPr>
              <a:t>, B, T, V);</a:t>
            </a:r>
          </a:p>
          <a:p>
            <a:r>
              <a:rPr lang="en-US" sz="2400" b="0" err="1">
                <a:solidFill>
                  <a:srgbClr val="0000FF"/>
                </a:solidFill>
                <a:effectLst/>
                <a:latin typeface="Roboto Mono" panose="00000009000000000000" pitchFamily="49" charset="0"/>
                <a:ea typeface="Roboto Mono" panose="00000009000000000000" pitchFamily="49" charset="0"/>
              </a:rPr>
              <a:t>cudaCheck</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cudaMemcpy</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1080"/>
                </a:solidFill>
                <a:effectLst/>
                <a:latin typeface="Roboto Mono" panose="00000009000000000000" pitchFamily="49" charset="0"/>
                <a:ea typeface="Roboto Mono" panose="00000009000000000000" pitchFamily="49" charset="0"/>
              </a:rPr>
              <a:t>model</a:t>
            </a:r>
            <a:r>
              <a:rPr lang="en-US" sz="2400" b="0">
                <a:solidFill>
                  <a:srgbClr val="3B3B3B"/>
                </a:solidFill>
                <a:effectLst/>
                <a:latin typeface="Roboto Mono" panose="00000009000000000000" pitchFamily="49" charset="0"/>
                <a:ea typeface="Roboto Mono" panose="00000009000000000000" pitchFamily="49" charset="0"/>
              </a:rPr>
              <a:t>-&gt;</a:t>
            </a:r>
            <a:r>
              <a:rPr lang="en-US" sz="2400" b="0" err="1">
                <a:solidFill>
                  <a:srgbClr val="001080"/>
                </a:solidFill>
                <a:effectLst/>
                <a:latin typeface="Roboto Mono" panose="00000009000000000000" pitchFamily="49" charset="0"/>
                <a:ea typeface="Roboto Mono" panose="00000009000000000000" pitchFamily="49" charset="0"/>
              </a:rPr>
              <a:t>cpu_losses</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acts</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losses</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00FF"/>
                </a:solidFill>
                <a:effectLst/>
                <a:latin typeface="Roboto Mono" panose="00000009000000000000" pitchFamily="49" charset="0"/>
                <a:ea typeface="Roboto Mono" panose="00000009000000000000" pitchFamily="49" charset="0"/>
              </a:rPr>
              <a:t>sizeof</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cudaMemcpyDeviceToHost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mean_loss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0.0f</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AF00DB"/>
                </a:solidFill>
                <a:effectLst/>
                <a:latin typeface="Roboto Mono" panose="00000009000000000000" pitchFamily="49" charset="0"/>
                <a:ea typeface="Roboto Mono" panose="00000009000000000000" pitchFamily="49" charset="0"/>
              </a:rPr>
              <a:t>for</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098658"/>
                </a:solidFill>
                <a:effectLst/>
                <a:latin typeface="Roboto Mono" panose="00000009000000000000" pitchFamily="49" charset="0"/>
                <a:ea typeface="Roboto Mono" panose="00000009000000000000" pitchFamily="49" charset="0"/>
              </a:rPr>
              <a:t>0</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i</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3B3B3B"/>
                </a:solidFill>
                <a:effectLst/>
                <a:latin typeface="Roboto Mono" panose="00000009000000000000" pitchFamily="49" charset="0"/>
                <a:ea typeface="Roboto Mono" panose="00000009000000000000" pitchFamily="49" charset="0"/>
              </a:rPr>
              <a:t>B</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T; </a:t>
            </a:r>
            <a:r>
              <a:rPr lang="en-US" sz="2400" b="0" err="1">
                <a:solidFill>
                  <a:srgbClr val="3B3B3B"/>
                </a:solidFill>
                <a:effectLst/>
                <a:latin typeface="Roboto Mono" panose="00000009000000000000" pitchFamily="49" charset="0"/>
                <a:ea typeface="Roboto Mono" panose="00000009000000000000" pitchFamily="49" charset="0"/>
              </a:rPr>
              <a:t>i</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 </a:t>
            </a:r>
            <a:r>
              <a:rPr lang="en-US" sz="2400" b="0" err="1">
                <a:solidFill>
                  <a:srgbClr val="3B3B3B"/>
                </a:solidFill>
                <a:effectLst/>
                <a:latin typeface="Roboto Mono" panose="00000009000000000000" pitchFamily="49" charset="0"/>
                <a:ea typeface="Roboto Mono" panose="00000009000000000000" pitchFamily="49" charset="0"/>
              </a:rPr>
              <a:t>mean_loss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model</a:t>
            </a:r>
            <a:r>
              <a:rPr lang="en-US" sz="2400" b="0">
                <a:solidFill>
                  <a:srgbClr val="3B3B3B"/>
                </a:solidFill>
                <a:effectLst/>
                <a:latin typeface="Roboto Mono" panose="00000009000000000000" pitchFamily="49" charset="0"/>
                <a:ea typeface="Roboto Mono" panose="00000009000000000000" pitchFamily="49" charset="0"/>
              </a:rPr>
              <a:t>-&gt;</a:t>
            </a:r>
            <a:r>
              <a:rPr lang="en-US" sz="2400" b="0" err="1">
                <a:solidFill>
                  <a:srgbClr val="001080"/>
                </a:solidFill>
                <a:effectLst/>
                <a:latin typeface="Roboto Mono" panose="00000009000000000000" pitchFamily="49" charset="0"/>
                <a:ea typeface="Roboto Mono" panose="00000009000000000000" pitchFamily="49" charset="0"/>
              </a:rPr>
              <a:t>cpu_losses</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i</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err="1">
                <a:solidFill>
                  <a:srgbClr val="3B3B3B"/>
                </a:solidFill>
                <a:effectLst/>
                <a:latin typeface="Roboto Mono" panose="00000009000000000000" pitchFamily="49" charset="0"/>
                <a:ea typeface="Roboto Mono" panose="00000009000000000000" pitchFamily="49" charset="0"/>
              </a:rPr>
              <a:t>mean_loss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T;</a:t>
            </a:r>
          </a:p>
          <a:p>
            <a:r>
              <a:rPr lang="en-US" sz="2400" b="0">
                <a:solidFill>
                  <a:srgbClr val="001080"/>
                </a:solidFill>
                <a:effectLst/>
                <a:latin typeface="Roboto Mono" panose="00000009000000000000" pitchFamily="49" charset="0"/>
                <a:ea typeface="Roboto Mono" panose="00000009000000000000" pitchFamily="49" charset="0"/>
              </a:rPr>
              <a:t>model</a:t>
            </a:r>
            <a:r>
              <a:rPr lang="en-US" sz="2400" b="0">
                <a:solidFill>
                  <a:srgbClr val="3B3B3B"/>
                </a:solidFill>
                <a:effectLst/>
                <a:latin typeface="Roboto Mono" panose="00000009000000000000" pitchFamily="49" charset="0"/>
                <a:ea typeface="Roboto Mono" panose="00000009000000000000" pitchFamily="49" charset="0"/>
              </a:rPr>
              <a:t>-&gt;</a:t>
            </a:r>
            <a:r>
              <a:rPr lang="en-US" sz="2400" b="0" err="1">
                <a:solidFill>
                  <a:srgbClr val="001080"/>
                </a:solidFill>
                <a:effectLst/>
                <a:latin typeface="Roboto Mono" panose="00000009000000000000" pitchFamily="49" charset="0"/>
                <a:ea typeface="Roboto Mono" panose="00000009000000000000" pitchFamily="49" charset="0"/>
              </a:rPr>
              <a:t>mean_loss</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mean_loss</a:t>
            </a:r>
            <a:r>
              <a:rPr lang="en-US" sz="2400" b="0">
                <a:solidFill>
                  <a:srgbClr val="3B3B3B"/>
                </a:solidFill>
                <a:effectLst/>
                <a:latin typeface="Roboto Mono" panose="00000009000000000000" pitchFamily="49" charset="0"/>
                <a:ea typeface="Roboto Mono" panose="00000009000000000000" pitchFamily="49" charset="0"/>
              </a:rPr>
              <a:t>;</a:t>
            </a:r>
          </a:p>
        </p:txBody>
      </p:sp>
      <p:cxnSp>
        <p:nvCxnSpPr>
          <p:cNvPr id="2" name="Straight Connector 1">
            <a:extLst>
              <a:ext uri="{FF2B5EF4-FFF2-40B4-BE49-F238E27FC236}">
                <a16:creationId xmlns:a16="http://schemas.microsoft.com/office/drawing/2014/main" id="{F345842D-0A6F-D4E5-8284-6D44E722EED7}"/>
              </a:ext>
            </a:extLst>
          </p:cNvPr>
          <p:cNvCxnSpPr>
            <a:cxnSpLocks/>
          </p:cNvCxnSpPr>
          <p:nvPr/>
        </p:nvCxnSpPr>
        <p:spPr>
          <a:xfrm flipV="1">
            <a:off x="160553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7A91E3D0-37A0-A932-7E03-BF154BB2E7B0}"/>
              </a:ext>
            </a:extLst>
          </p:cNvPr>
          <p:cNvSpPr>
            <a:spLocks noGrp="1"/>
          </p:cNvSpPr>
          <p:nvPr>
            <p:ph idx="1"/>
          </p:nvPr>
        </p:nvSpPr>
        <p:spPr>
          <a:xfrm>
            <a:off x="981767" y="3840366"/>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5" name="Content Placeholder 3">
            <a:extLst>
              <a:ext uri="{FF2B5EF4-FFF2-40B4-BE49-F238E27FC236}">
                <a16:creationId xmlns:a16="http://schemas.microsoft.com/office/drawing/2014/main" id="{CFF869E4-25A8-1C59-F133-447CC364F5E6}"/>
              </a:ext>
            </a:extLst>
          </p:cNvPr>
          <p:cNvSpPr txBox="1">
            <a:spLocks/>
          </p:cNvSpPr>
          <p:nvPr/>
        </p:nvSpPr>
        <p:spPr>
          <a:xfrm>
            <a:off x="165582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6" name="Content Placeholder 3">
            <a:extLst>
              <a:ext uri="{FF2B5EF4-FFF2-40B4-BE49-F238E27FC236}">
                <a16:creationId xmlns:a16="http://schemas.microsoft.com/office/drawing/2014/main" id="{589B4E1D-D3A0-BBEF-380D-56C94E1408B5}"/>
              </a:ext>
            </a:extLst>
          </p:cNvPr>
          <p:cNvSpPr txBox="1">
            <a:spLocks/>
          </p:cNvSpPr>
          <p:nvPr/>
        </p:nvSpPr>
        <p:spPr>
          <a:xfrm>
            <a:off x="16539209" y="18307049"/>
            <a:ext cx="16729387" cy="166588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Only four bytes pass PCIe</a:t>
            </a:r>
          </a:p>
          <a:p>
            <a:r>
              <a:rPr lang="en-US"/>
              <a:t>Permutation is left for illustration purposes</a:t>
            </a:r>
          </a:p>
        </p:txBody>
      </p:sp>
    </p:spTree>
    <p:extLst>
      <p:ext uri="{BB962C8B-B14F-4D97-AF65-F5344CB8AC3E}">
        <p14:creationId xmlns:p14="http://schemas.microsoft.com/office/powerpoint/2010/main" val="353887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Kernel Fusion</a:t>
            </a:r>
          </a:p>
        </p:txBody>
      </p:sp>
      <p:cxnSp>
        <p:nvCxnSpPr>
          <p:cNvPr id="2" name="Straight Connector 1">
            <a:extLst>
              <a:ext uri="{FF2B5EF4-FFF2-40B4-BE49-F238E27FC236}">
                <a16:creationId xmlns:a16="http://schemas.microsoft.com/office/drawing/2014/main" id="{F345842D-0A6F-D4E5-8284-6D44E722EED7}"/>
              </a:ext>
            </a:extLst>
          </p:cNvPr>
          <p:cNvCxnSpPr>
            <a:cxnSpLocks/>
          </p:cNvCxnSpPr>
          <p:nvPr/>
        </p:nvCxnSpPr>
        <p:spPr>
          <a:xfrm flipV="1">
            <a:off x="16055340" y="4463197"/>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7A91E3D0-37A0-A932-7E03-BF154BB2E7B0}"/>
              </a:ext>
            </a:extLst>
          </p:cNvPr>
          <p:cNvSpPr>
            <a:spLocks noGrp="1"/>
          </p:cNvSpPr>
          <p:nvPr>
            <p:ph idx="1"/>
          </p:nvPr>
        </p:nvSpPr>
        <p:spPr>
          <a:xfrm>
            <a:off x="981767" y="3003789"/>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5" name="Content Placeholder 3">
            <a:extLst>
              <a:ext uri="{FF2B5EF4-FFF2-40B4-BE49-F238E27FC236}">
                <a16:creationId xmlns:a16="http://schemas.microsoft.com/office/drawing/2014/main" id="{CFF869E4-25A8-1C59-F133-447CC364F5E6}"/>
              </a:ext>
            </a:extLst>
          </p:cNvPr>
          <p:cNvSpPr txBox="1">
            <a:spLocks/>
          </p:cNvSpPr>
          <p:nvPr/>
        </p:nvSpPr>
        <p:spPr>
          <a:xfrm>
            <a:off x="16558260" y="3003789"/>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6" name="Rectangle 5">
            <a:extLst>
              <a:ext uri="{FF2B5EF4-FFF2-40B4-BE49-F238E27FC236}">
                <a16:creationId xmlns:a16="http://schemas.microsoft.com/office/drawing/2014/main" id="{64F132CD-0BF0-3EA8-7727-3F9F5E5B7563}"/>
              </a:ext>
            </a:extLst>
          </p:cNvPr>
          <p:cNvSpPr/>
          <p:nvPr/>
        </p:nvSpPr>
        <p:spPr>
          <a:xfrm>
            <a:off x="4030323" y="3873605"/>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tx2"/>
                </a:solidFill>
                <a:latin typeface="Trebuchet MS" panose="020B0603020202020204" pitchFamily="34" charset="0"/>
              </a:rPr>
              <a:t>1</a:t>
            </a:r>
          </a:p>
        </p:txBody>
      </p:sp>
      <p:sp>
        <p:nvSpPr>
          <p:cNvPr id="7" name="Rectangle 6">
            <a:extLst>
              <a:ext uri="{FF2B5EF4-FFF2-40B4-BE49-F238E27FC236}">
                <a16:creationId xmlns:a16="http://schemas.microsoft.com/office/drawing/2014/main" id="{A693F278-C5D9-C1CB-808A-0DCABECF8B42}"/>
              </a:ext>
            </a:extLst>
          </p:cNvPr>
          <p:cNvSpPr/>
          <p:nvPr/>
        </p:nvSpPr>
        <p:spPr>
          <a:xfrm>
            <a:off x="11436963" y="3873605"/>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6"/>
                </a:solidFill>
                <a:latin typeface="Trebuchet MS" panose="020B0603020202020204" pitchFamily="34" charset="0"/>
              </a:rPr>
              <a:t>5</a:t>
            </a:r>
          </a:p>
        </p:txBody>
      </p:sp>
      <p:sp>
        <p:nvSpPr>
          <p:cNvPr id="10" name="Rectangle 9">
            <a:extLst>
              <a:ext uri="{FF2B5EF4-FFF2-40B4-BE49-F238E27FC236}">
                <a16:creationId xmlns:a16="http://schemas.microsoft.com/office/drawing/2014/main" id="{3B910FBA-EE46-90A6-36C6-73613B32AD04}"/>
              </a:ext>
            </a:extLst>
          </p:cNvPr>
          <p:cNvSpPr/>
          <p:nvPr/>
        </p:nvSpPr>
        <p:spPr>
          <a:xfrm>
            <a:off x="5881983" y="3873605"/>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2</a:t>
            </a:r>
          </a:p>
        </p:txBody>
      </p:sp>
      <p:sp>
        <p:nvSpPr>
          <p:cNvPr id="11" name="Rectangle 10">
            <a:extLst>
              <a:ext uri="{FF2B5EF4-FFF2-40B4-BE49-F238E27FC236}">
                <a16:creationId xmlns:a16="http://schemas.microsoft.com/office/drawing/2014/main" id="{B8FC2339-E07D-5960-8F6C-0291A88D8D8C}"/>
              </a:ext>
            </a:extLst>
          </p:cNvPr>
          <p:cNvSpPr/>
          <p:nvPr/>
        </p:nvSpPr>
        <p:spPr>
          <a:xfrm>
            <a:off x="7733643" y="3873605"/>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3</a:t>
            </a:r>
          </a:p>
        </p:txBody>
      </p:sp>
      <p:sp>
        <p:nvSpPr>
          <p:cNvPr id="13" name="Rectangle 12">
            <a:extLst>
              <a:ext uri="{FF2B5EF4-FFF2-40B4-BE49-F238E27FC236}">
                <a16:creationId xmlns:a16="http://schemas.microsoft.com/office/drawing/2014/main" id="{1DAC14D9-CF61-0072-9169-EAE371EB487A}"/>
              </a:ext>
            </a:extLst>
          </p:cNvPr>
          <p:cNvSpPr/>
          <p:nvPr/>
        </p:nvSpPr>
        <p:spPr>
          <a:xfrm>
            <a:off x="9585303" y="3873605"/>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4</a:t>
            </a:r>
          </a:p>
        </p:txBody>
      </p:sp>
      <p:sp>
        <p:nvSpPr>
          <p:cNvPr id="14" name="Double Bracket 13">
            <a:extLst>
              <a:ext uri="{FF2B5EF4-FFF2-40B4-BE49-F238E27FC236}">
                <a16:creationId xmlns:a16="http://schemas.microsoft.com/office/drawing/2014/main" id="{4EEB8D95-29EC-9191-6F02-1CCC1320EFC0}"/>
              </a:ext>
            </a:extLst>
          </p:cNvPr>
          <p:cNvSpPr/>
          <p:nvPr/>
        </p:nvSpPr>
        <p:spPr>
          <a:xfrm>
            <a:off x="4030323" y="3873605"/>
            <a:ext cx="1851660" cy="1851660"/>
          </a:xfrm>
          <a:prstGeom prst="bracketPair">
            <a:avLst/>
          </a:prstGeom>
          <a:ln w="762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sp>
        <p:nvSpPr>
          <p:cNvPr id="17" name="Double Bracket 16">
            <a:extLst>
              <a:ext uri="{FF2B5EF4-FFF2-40B4-BE49-F238E27FC236}">
                <a16:creationId xmlns:a16="http://schemas.microsoft.com/office/drawing/2014/main" id="{B2231113-1FB1-8936-6C88-02894570B001}"/>
              </a:ext>
            </a:extLst>
          </p:cNvPr>
          <p:cNvSpPr/>
          <p:nvPr/>
        </p:nvSpPr>
        <p:spPr>
          <a:xfrm>
            <a:off x="11436963" y="3873605"/>
            <a:ext cx="1851660" cy="1851660"/>
          </a:xfrm>
          <a:prstGeom prst="bracketPair">
            <a:avLst/>
          </a:pr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sp>
        <p:nvSpPr>
          <p:cNvPr id="20" name="Rectangle 19">
            <a:extLst>
              <a:ext uri="{FF2B5EF4-FFF2-40B4-BE49-F238E27FC236}">
                <a16:creationId xmlns:a16="http://schemas.microsoft.com/office/drawing/2014/main" id="{6FE534DF-B343-70E2-522E-47541C0C2C86}"/>
              </a:ext>
            </a:extLst>
          </p:cNvPr>
          <p:cNvSpPr/>
          <p:nvPr/>
        </p:nvSpPr>
        <p:spPr>
          <a:xfrm>
            <a:off x="981768" y="3873605"/>
            <a:ext cx="277311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6000">
                <a:solidFill>
                  <a:schemeClr val="accent4"/>
                </a:solidFill>
                <a:latin typeface="+mj-lt"/>
              </a:rPr>
              <a:t>probs</a:t>
            </a:r>
            <a:endParaRPr lang="en-US" sz="8000">
              <a:solidFill>
                <a:schemeClr val="accent4"/>
              </a:solidFill>
              <a:latin typeface="+mj-lt"/>
            </a:endParaRPr>
          </a:p>
        </p:txBody>
      </p:sp>
      <p:sp>
        <p:nvSpPr>
          <p:cNvPr id="29" name="Rectangle 28">
            <a:extLst>
              <a:ext uri="{FF2B5EF4-FFF2-40B4-BE49-F238E27FC236}">
                <a16:creationId xmlns:a16="http://schemas.microsoft.com/office/drawing/2014/main" id="{F05BD2A0-31A6-7690-3437-5683B87F6572}"/>
              </a:ext>
            </a:extLst>
          </p:cNvPr>
          <p:cNvSpPr/>
          <p:nvPr/>
        </p:nvSpPr>
        <p:spPr>
          <a:xfrm>
            <a:off x="981768" y="10596540"/>
            <a:ext cx="3278948"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6000" err="1">
                <a:solidFill>
                  <a:schemeClr val="accent4"/>
                </a:solidFill>
                <a:latin typeface="+mj-lt"/>
              </a:rPr>
              <a:t>dlosses</a:t>
            </a:r>
            <a:endParaRPr lang="en-US" sz="8000">
              <a:solidFill>
                <a:schemeClr val="accent4"/>
              </a:solidFill>
              <a:latin typeface="+mj-lt"/>
            </a:endParaRPr>
          </a:p>
        </p:txBody>
      </p:sp>
      <p:sp>
        <p:nvSpPr>
          <p:cNvPr id="30" name="Rectangle 29">
            <a:extLst>
              <a:ext uri="{FF2B5EF4-FFF2-40B4-BE49-F238E27FC236}">
                <a16:creationId xmlns:a16="http://schemas.microsoft.com/office/drawing/2014/main" id="{3DA20D06-3BA8-08E2-0BE2-AACC2B66E8DB}"/>
              </a:ext>
            </a:extLst>
          </p:cNvPr>
          <p:cNvSpPr/>
          <p:nvPr/>
        </p:nvSpPr>
        <p:spPr>
          <a:xfrm>
            <a:off x="5881983" y="7385876"/>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tx2"/>
                </a:solidFill>
                <a:latin typeface="Trebuchet MS" panose="020B0603020202020204" pitchFamily="34" charset="0"/>
              </a:rPr>
              <a:t>1</a:t>
            </a:r>
          </a:p>
        </p:txBody>
      </p:sp>
      <p:sp>
        <p:nvSpPr>
          <p:cNvPr id="31" name="Rectangle 30">
            <a:extLst>
              <a:ext uri="{FF2B5EF4-FFF2-40B4-BE49-F238E27FC236}">
                <a16:creationId xmlns:a16="http://schemas.microsoft.com/office/drawing/2014/main" id="{32DC2509-9007-FEE2-01EE-A60C573A6BB0}"/>
              </a:ext>
            </a:extLst>
          </p:cNvPr>
          <p:cNvSpPr/>
          <p:nvPr/>
        </p:nvSpPr>
        <p:spPr>
          <a:xfrm>
            <a:off x="9585303" y="7385876"/>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6"/>
                </a:solidFill>
                <a:latin typeface="Trebuchet MS" panose="020B0603020202020204" pitchFamily="34" charset="0"/>
              </a:rPr>
              <a:t>5</a:t>
            </a:r>
          </a:p>
        </p:txBody>
      </p:sp>
      <p:sp>
        <p:nvSpPr>
          <p:cNvPr id="32" name="Rectangle 31">
            <a:extLst>
              <a:ext uri="{FF2B5EF4-FFF2-40B4-BE49-F238E27FC236}">
                <a16:creationId xmlns:a16="http://schemas.microsoft.com/office/drawing/2014/main" id="{1D122EE2-EE42-58C1-9CDB-42718C6BB5D7}"/>
              </a:ext>
            </a:extLst>
          </p:cNvPr>
          <p:cNvSpPr/>
          <p:nvPr/>
        </p:nvSpPr>
        <p:spPr>
          <a:xfrm>
            <a:off x="4030323" y="7385876"/>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2</a:t>
            </a:r>
          </a:p>
        </p:txBody>
      </p:sp>
      <p:sp>
        <p:nvSpPr>
          <p:cNvPr id="33" name="Rectangle 32">
            <a:extLst>
              <a:ext uri="{FF2B5EF4-FFF2-40B4-BE49-F238E27FC236}">
                <a16:creationId xmlns:a16="http://schemas.microsoft.com/office/drawing/2014/main" id="{11B0285A-816B-08A2-B694-0E27738ACFFC}"/>
              </a:ext>
            </a:extLst>
          </p:cNvPr>
          <p:cNvSpPr/>
          <p:nvPr/>
        </p:nvSpPr>
        <p:spPr>
          <a:xfrm>
            <a:off x="7733643" y="7385876"/>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3</a:t>
            </a:r>
          </a:p>
        </p:txBody>
      </p:sp>
      <p:sp>
        <p:nvSpPr>
          <p:cNvPr id="34" name="Rectangle 33">
            <a:extLst>
              <a:ext uri="{FF2B5EF4-FFF2-40B4-BE49-F238E27FC236}">
                <a16:creationId xmlns:a16="http://schemas.microsoft.com/office/drawing/2014/main" id="{F98E3666-956F-F6A6-925B-E9B892CC61B9}"/>
              </a:ext>
            </a:extLst>
          </p:cNvPr>
          <p:cNvSpPr/>
          <p:nvPr/>
        </p:nvSpPr>
        <p:spPr>
          <a:xfrm>
            <a:off x="11505680" y="7385876"/>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4</a:t>
            </a:r>
          </a:p>
        </p:txBody>
      </p:sp>
      <p:sp>
        <p:nvSpPr>
          <p:cNvPr id="35" name="Double Bracket 34">
            <a:extLst>
              <a:ext uri="{FF2B5EF4-FFF2-40B4-BE49-F238E27FC236}">
                <a16:creationId xmlns:a16="http://schemas.microsoft.com/office/drawing/2014/main" id="{85F24D08-45F8-7171-A123-F7DF1F8A3EF2}"/>
              </a:ext>
            </a:extLst>
          </p:cNvPr>
          <p:cNvSpPr/>
          <p:nvPr/>
        </p:nvSpPr>
        <p:spPr>
          <a:xfrm>
            <a:off x="5881983" y="7385876"/>
            <a:ext cx="1851660" cy="1851660"/>
          </a:xfrm>
          <a:prstGeom prst="bracketPair">
            <a:avLst/>
          </a:prstGeom>
          <a:ln w="762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sp>
        <p:nvSpPr>
          <p:cNvPr id="36" name="Double Bracket 35">
            <a:extLst>
              <a:ext uri="{FF2B5EF4-FFF2-40B4-BE49-F238E27FC236}">
                <a16:creationId xmlns:a16="http://schemas.microsoft.com/office/drawing/2014/main" id="{F0CAB617-FEA3-406E-2911-DAC5485E5C2E}"/>
              </a:ext>
            </a:extLst>
          </p:cNvPr>
          <p:cNvSpPr/>
          <p:nvPr/>
        </p:nvSpPr>
        <p:spPr>
          <a:xfrm>
            <a:off x="9585303" y="7385876"/>
            <a:ext cx="1851660" cy="1851660"/>
          </a:xfrm>
          <a:prstGeom prst="bracketPair">
            <a:avLst/>
          </a:pr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cxnSp>
        <p:nvCxnSpPr>
          <p:cNvPr id="37" name="Connector: Elbow 36">
            <a:extLst>
              <a:ext uri="{FF2B5EF4-FFF2-40B4-BE49-F238E27FC236}">
                <a16:creationId xmlns:a16="http://schemas.microsoft.com/office/drawing/2014/main" id="{0A8C7809-24A0-A46B-18CF-1269018356FD}"/>
              </a:ext>
            </a:extLst>
          </p:cNvPr>
          <p:cNvCxnSpPr>
            <a:cxnSpLocks/>
            <a:stCxn id="6" idx="2"/>
            <a:endCxn id="30" idx="0"/>
          </p:cNvCxnSpPr>
          <p:nvPr/>
        </p:nvCxnSpPr>
        <p:spPr>
          <a:xfrm rot="16200000" flipH="1">
            <a:off x="5051678" y="5629740"/>
            <a:ext cx="1660611" cy="1851660"/>
          </a:xfrm>
          <a:prstGeom prst="bentConnector3">
            <a:avLst>
              <a:gd name="adj1" fmla="val 50000"/>
            </a:avLst>
          </a:prstGeom>
          <a:ln w="762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B7359FC1-9DE5-855A-1DFA-D1FBE7F35104}"/>
              </a:ext>
            </a:extLst>
          </p:cNvPr>
          <p:cNvCxnSpPr>
            <a:cxnSpLocks/>
            <a:stCxn id="7" idx="2"/>
            <a:endCxn id="31" idx="0"/>
          </p:cNvCxnSpPr>
          <p:nvPr/>
        </p:nvCxnSpPr>
        <p:spPr>
          <a:xfrm rot="5400000">
            <a:off x="10606658" y="5629740"/>
            <a:ext cx="1660611" cy="1851660"/>
          </a:xfrm>
          <a:prstGeom prst="bentConnector3">
            <a:avLst>
              <a:gd name="adj1" fmla="val 50000"/>
            </a:avLst>
          </a:prstGeom>
          <a:ln w="762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8395A1D-E6BB-17DA-B54D-BA3362C523CE}"/>
              </a:ext>
            </a:extLst>
          </p:cNvPr>
          <p:cNvSpPr/>
          <p:nvPr/>
        </p:nvSpPr>
        <p:spPr>
          <a:xfrm>
            <a:off x="5881983" y="10596540"/>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tx2"/>
                </a:solidFill>
                <a:latin typeface="Trebuchet MS" panose="020B0603020202020204" pitchFamily="34" charset="0"/>
              </a:rPr>
              <a:t>0.0</a:t>
            </a:r>
          </a:p>
        </p:txBody>
      </p:sp>
      <p:sp>
        <p:nvSpPr>
          <p:cNvPr id="47" name="Rectangle 46">
            <a:extLst>
              <a:ext uri="{FF2B5EF4-FFF2-40B4-BE49-F238E27FC236}">
                <a16:creationId xmlns:a16="http://schemas.microsoft.com/office/drawing/2014/main" id="{39E26FB8-A56B-E6D6-E69F-AAC4114E0EC5}"/>
              </a:ext>
            </a:extLst>
          </p:cNvPr>
          <p:cNvSpPr/>
          <p:nvPr/>
        </p:nvSpPr>
        <p:spPr>
          <a:xfrm>
            <a:off x="9585303" y="10596540"/>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6"/>
                </a:solidFill>
                <a:latin typeface="Trebuchet MS" panose="020B0603020202020204" pitchFamily="34" charset="0"/>
              </a:rPr>
              <a:t>1.6</a:t>
            </a:r>
          </a:p>
        </p:txBody>
      </p:sp>
      <p:sp>
        <p:nvSpPr>
          <p:cNvPr id="48" name="Rectangle 47">
            <a:extLst>
              <a:ext uri="{FF2B5EF4-FFF2-40B4-BE49-F238E27FC236}">
                <a16:creationId xmlns:a16="http://schemas.microsoft.com/office/drawing/2014/main" id="{7C9A5066-00DB-387B-193A-710BE176358B}"/>
              </a:ext>
            </a:extLst>
          </p:cNvPr>
          <p:cNvSpPr/>
          <p:nvPr/>
        </p:nvSpPr>
        <p:spPr>
          <a:xfrm>
            <a:off x="4030323" y="10596540"/>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0.7</a:t>
            </a:r>
          </a:p>
        </p:txBody>
      </p:sp>
      <p:sp>
        <p:nvSpPr>
          <p:cNvPr id="49" name="Rectangle 48">
            <a:extLst>
              <a:ext uri="{FF2B5EF4-FFF2-40B4-BE49-F238E27FC236}">
                <a16:creationId xmlns:a16="http://schemas.microsoft.com/office/drawing/2014/main" id="{D063F8C7-7842-126A-DD56-491561D1265B}"/>
              </a:ext>
            </a:extLst>
          </p:cNvPr>
          <p:cNvSpPr/>
          <p:nvPr/>
        </p:nvSpPr>
        <p:spPr>
          <a:xfrm>
            <a:off x="7733643" y="10596540"/>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1.1</a:t>
            </a:r>
          </a:p>
        </p:txBody>
      </p:sp>
      <p:sp>
        <p:nvSpPr>
          <p:cNvPr id="50" name="Rectangle 49">
            <a:extLst>
              <a:ext uri="{FF2B5EF4-FFF2-40B4-BE49-F238E27FC236}">
                <a16:creationId xmlns:a16="http://schemas.microsoft.com/office/drawing/2014/main" id="{CAA7C72E-EB22-D600-08A9-9046408B61E6}"/>
              </a:ext>
            </a:extLst>
          </p:cNvPr>
          <p:cNvSpPr/>
          <p:nvPr/>
        </p:nvSpPr>
        <p:spPr>
          <a:xfrm>
            <a:off x="11505680" y="10596540"/>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1.4</a:t>
            </a:r>
          </a:p>
        </p:txBody>
      </p:sp>
      <p:sp>
        <p:nvSpPr>
          <p:cNvPr id="51" name="Double Bracket 50">
            <a:extLst>
              <a:ext uri="{FF2B5EF4-FFF2-40B4-BE49-F238E27FC236}">
                <a16:creationId xmlns:a16="http://schemas.microsoft.com/office/drawing/2014/main" id="{B87D5D90-7A27-0954-BF5D-56EB806EAF9F}"/>
              </a:ext>
            </a:extLst>
          </p:cNvPr>
          <p:cNvSpPr/>
          <p:nvPr/>
        </p:nvSpPr>
        <p:spPr>
          <a:xfrm>
            <a:off x="5881983" y="10596540"/>
            <a:ext cx="1851660" cy="1851660"/>
          </a:xfrm>
          <a:prstGeom prst="bracketPair">
            <a:avLst/>
          </a:prstGeom>
          <a:ln w="762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sp>
        <p:nvSpPr>
          <p:cNvPr id="52" name="Double Bracket 51">
            <a:extLst>
              <a:ext uri="{FF2B5EF4-FFF2-40B4-BE49-F238E27FC236}">
                <a16:creationId xmlns:a16="http://schemas.microsoft.com/office/drawing/2014/main" id="{531C143F-6078-A6F1-0CEA-6CDA71E679B5}"/>
              </a:ext>
            </a:extLst>
          </p:cNvPr>
          <p:cNvSpPr/>
          <p:nvPr/>
        </p:nvSpPr>
        <p:spPr>
          <a:xfrm>
            <a:off x="9585303" y="10596540"/>
            <a:ext cx="1851660" cy="1851660"/>
          </a:xfrm>
          <a:prstGeom prst="bracketPair">
            <a:avLst/>
          </a:pr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cxnSp>
        <p:nvCxnSpPr>
          <p:cNvPr id="53" name="Straight Arrow Connector 52">
            <a:extLst>
              <a:ext uri="{FF2B5EF4-FFF2-40B4-BE49-F238E27FC236}">
                <a16:creationId xmlns:a16="http://schemas.microsoft.com/office/drawing/2014/main" id="{11D0E8B7-F0A3-71C6-751F-A10EA0B16DD3}"/>
              </a:ext>
            </a:extLst>
          </p:cNvPr>
          <p:cNvCxnSpPr>
            <a:cxnSpLocks/>
            <a:stCxn id="30" idx="2"/>
            <a:endCxn id="46" idx="0"/>
          </p:cNvCxnSpPr>
          <p:nvPr/>
        </p:nvCxnSpPr>
        <p:spPr>
          <a:xfrm>
            <a:off x="6807813" y="9237536"/>
            <a:ext cx="0" cy="1359004"/>
          </a:xfrm>
          <a:prstGeom prst="straightConnector1">
            <a:avLst/>
          </a:prstGeom>
          <a:ln w="762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FB0CF6D-D06D-DAF6-0C61-A7F843901CFD}"/>
              </a:ext>
            </a:extLst>
          </p:cNvPr>
          <p:cNvCxnSpPr>
            <a:cxnSpLocks/>
            <a:stCxn id="31" idx="2"/>
            <a:endCxn id="47" idx="0"/>
          </p:cNvCxnSpPr>
          <p:nvPr/>
        </p:nvCxnSpPr>
        <p:spPr>
          <a:xfrm>
            <a:off x="10511133" y="9237536"/>
            <a:ext cx="0" cy="1359004"/>
          </a:xfrm>
          <a:prstGeom prst="straightConnector1">
            <a:avLst/>
          </a:prstGeom>
          <a:ln w="762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58A2696-A1EE-173F-7CC9-DB0865D857AB}"/>
              </a:ext>
            </a:extLst>
          </p:cNvPr>
          <p:cNvCxnSpPr>
            <a:cxnSpLocks/>
          </p:cNvCxnSpPr>
          <p:nvPr/>
        </p:nvCxnSpPr>
        <p:spPr>
          <a:xfrm flipH="1">
            <a:off x="4252952" y="13374030"/>
            <a:ext cx="11206264" cy="0"/>
          </a:xfrm>
          <a:prstGeom prst="line">
            <a:avLst/>
          </a:prstGeom>
          <a:ln w="508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9707D55F-BECE-A60B-84A5-C5DDAD5BAC5F}"/>
              </a:ext>
            </a:extLst>
          </p:cNvPr>
          <p:cNvSpPr/>
          <p:nvPr/>
        </p:nvSpPr>
        <p:spPr>
          <a:xfrm>
            <a:off x="13596249" y="11522370"/>
            <a:ext cx="1862967"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6000">
                <a:solidFill>
                  <a:schemeClr val="accent4"/>
                </a:solidFill>
                <a:latin typeface="+mj-lt"/>
              </a:rPr>
              <a:t>GPU</a:t>
            </a:r>
            <a:endParaRPr lang="en-US" sz="8000">
              <a:solidFill>
                <a:schemeClr val="accent4"/>
              </a:solidFill>
              <a:latin typeface="+mj-lt"/>
            </a:endParaRPr>
          </a:p>
        </p:txBody>
      </p:sp>
      <p:sp>
        <p:nvSpPr>
          <p:cNvPr id="64" name="Rectangle 63">
            <a:extLst>
              <a:ext uri="{FF2B5EF4-FFF2-40B4-BE49-F238E27FC236}">
                <a16:creationId xmlns:a16="http://schemas.microsoft.com/office/drawing/2014/main" id="{53FDDD28-9D6B-28A1-1D18-15B3D09C0EEE}"/>
              </a:ext>
            </a:extLst>
          </p:cNvPr>
          <p:cNvSpPr/>
          <p:nvPr/>
        </p:nvSpPr>
        <p:spPr>
          <a:xfrm>
            <a:off x="13596249" y="13374030"/>
            <a:ext cx="1862967"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6000">
                <a:solidFill>
                  <a:schemeClr val="accent4"/>
                </a:solidFill>
                <a:latin typeface="+mj-lt"/>
              </a:rPr>
              <a:t>CPU</a:t>
            </a:r>
            <a:endParaRPr lang="en-US" sz="8000">
              <a:solidFill>
                <a:schemeClr val="accent4"/>
              </a:solidFill>
              <a:latin typeface="+mj-lt"/>
            </a:endParaRPr>
          </a:p>
        </p:txBody>
      </p:sp>
      <p:sp>
        <p:nvSpPr>
          <p:cNvPr id="65" name="Rectangle 64">
            <a:extLst>
              <a:ext uri="{FF2B5EF4-FFF2-40B4-BE49-F238E27FC236}">
                <a16:creationId xmlns:a16="http://schemas.microsoft.com/office/drawing/2014/main" id="{CF94CB88-5052-9AD3-4F08-298695BB447F}"/>
              </a:ext>
            </a:extLst>
          </p:cNvPr>
          <p:cNvSpPr/>
          <p:nvPr/>
        </p:nvSpPr>
        <p:spPr>
          <a:xfrm>
            <a:off x="981767" y="14733034"/>
            <a:ext cx="3278948"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6000" err="1">
                <a:solidFill>
                  <a:schemeClr val="accent4"/>
                </a:solidFill>
                <a:latin typeface="+mj-lt"/>
              </a:rPr>
              <a:t>hlosses</a:t>
            </a:r>
            <a:endParaRPr lang="en-US" sz="8000">
              <a:solidFill>
                <a:schemeClr val="accent4"/>
              </a:solidFill>
              <a:latin typeface="+mj-lt"/>
            </a:endParaRPr>
          </a:p>
        </p:txBody>
      </p:sp>
      <p:sp>
        <p:nvSpPr>
          <p:cNvPr id="66" name="Rectangle 65">
            <a:extLst>
              <a:ext uri="{FF2B5EF4-FFF2-40B4-BE49-F238E27FC236}">
                <a16:creationId xmlns:a16="http://schemas.microsoft.com/office/drawing/2014/main" id="{711FFD0F-2ED0-BF98-782C-86AD42CCBF9A}"/>
              </a:ext>
            </a:extLst>
          </p:cNvPr>
          <p:cNvSpPr/>
          <p:nvPr/>
        </p:nvSpPr>
        <p:spPr>
          <a:xfrm>
            <a:off x="5881982" y="14733034"/>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tx2"/>
                </a:solidFill>
                <a:latin typeface="Trebuchet MS" panose="020B0603020202020204" pitchFamily="34" charset="0"/>
              </a:rPr>
              <a:t>0.0</a:t>
            </a:r>
          </a:p>
        </p:txBody>
      </p:sp>
      <p:sp>
        <p:nvSpPr>
          <p:cNvPr id="67" name="Rectangle 66">
            <a:extLst>
              <a:ext uri="{FF2B5EF4-FFF2-40B4-BE49-F238E27FC236}">
                <a16:creationId xmlns:a16="http://schemas.microsoft.com/office/drawing/2014/main" id="{67DDF5EA-F1C0-C1C7-A9FD-760BED89C230}"/>
              </a:ext>
            </a:extLst>
          </p:cNvPr>
          <p:cNvSpPr/>
          <p:nvPr/>
        </p:nvSpPr>
        <p:spPr>
          <a:xfrm>
            <a:off x="9585302" y="14733034"/>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6"/>
                </a:solidFill>
                <a:latin typeface="Trebuchet MS" panose="020B0603020202020204" pitchFamily="34" charset="0"/>
              </a:rPr>
              <a:t>1.6</a:t>
            </a:r>
          </a:p>
        </p:txBody>
      </p:sp>
      <p:sp>
        <p:nvSpPr>
          <p:cNvPr id="68" name="Rectangle 67">
            <a:extLst>
              <a:ext uri="{FF2B5EF4-FFF2-40B4-BE49-F238E27FC236}">
                <a16:creationId xmlns:a16="http://schemas.microsoft.com/office/drawing/2014/main" id="{E4502FD5-41D7-EC87-7BFB-B28F9C4C58C9}"/>
              </a:ext>
            </a:extLst>
          </p:cNvPr>
          <p:cNvSpPr/>
          <p:nvPr/>
        </p:nvSpPr>
        <p:spPr>
          <a:xfrm>
            <a:off x="4030322" y="14733034"/>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0.7</a:t>
            </a:r>
          </a:p>
        </p:txBody>
      </p:sp>
      <p:sp>
        <p:nvSpPr>
          <p:cNvPr id="69" name="Rectangle 68">
            <a:extLst>
              <a:ext uri="{FF2B5EF4-FFF2-40B4-BE49-F238E27FC236}">
                <a16:creationId xmlns:a16="http://schemas.microsoft.com/office/drawing/2014/main" id="{262EDBC1-1E6E-CD97-61AE-EF085FEB5C4B}"/>
              </a:ext>
            </a:extLst>
          </p:cNvPr>
          <p:cNvSpPr/>
          <p:nvPr/>
        </p:nvSpPr>
        <p:spPr>
          <a:xfrm>
            <a:off x="7733642" y="14733034"/>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1.1</a:t>
            </a:r>
          </a:p>
        </p:txBody>
      </p:sp>
      <p:sp>
        <p:nvSpPr>
          <p:cNvPr id="70" name="Rectangle 69">
            <a:extLst>
              <a:ext uri="{FF2B5EF4-FFF2-40B4-BE49-F238E27FC236}">
                <a16:creationId xmlns:a16="http://schemas.microsoft.com/office/drawing/2014/main" id="{2F84FFF3-7A16-352E-A593-2C72D130AE3D}"/>
              </a:ext>
            </a:extLst>
          </p:cNvPr>
          <p:cNvSpPr/>
          <p:nvPr/>
        </p:nvSpPr>
        <p:spPr>
          <a:xfrm>
            <a:off x="11505679" y="14733034"/>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1.4</a:t>
            </a:r>
          </a:p>
        </p:txBody>
      </p:sp>
      <p:sp>
        <p:nvSpPr>
          <p:cNvPr id="71" name="Double Bracket 70">
            <a:extLst>
              <a:ext uri="{FF2B5EF4-FFF2-40B4-BE49-F238E27FC236}">
                <a16:creationId xmlns:a16="http://schemas.microsoft.com/office/drawing/2014/main" id="{05C1E99E-D7C0-02D5-42A6-C3B4DBF7F129}"/>
              </a:ext>
            </a:extLst>
          </p:cNvPr>
          <p:cNvSpPr/>
          <p:nvPr/>
        </p:nvSpPr>
        <p:spPr>
          <a:xfrm>
            <a:off x="5881982" y="14733034"/>
            <a:ext cx="1851660" cy="1851660"/>
          </a:xfrm>
          <a:prstGeom prst="bracketPair">
            <a:avLst/>
          </a:prstGeom>
          <a:ln w="762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sp>
        <p:nvSpPr>
          <p:cNvPr id="72" name="Double Bracket 71">
            <a:extLst>
              <a:ext uri="{FF2B5EF4-FFF2-40B4-BE49-F238E27FC236}">
                <a16:creationId xmlns:a16="http://schemas.microsoft.com/office/drawing/2014/main" id="{1C706BA0-D7E5-A689-9DD8-3FD2777A89C7}"/>
              </a:ext>
            </a:extLst>
          </p:cNvPr>
          <p:cNvSpPr/>
          <p:nvPr/>
        </p:nvSpPr>
        <p:spPr>
          <a:xfrm>
            <a:off x="9585302" y="14733034"/>
            <a:ext cx="1851660" cy="1851660"/>
          </a:xfrm>
          <a:prstGeom prst="bracketPair">
            <a:avLst/>
          </a:pr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cxnSp>
        <p:nvCxnSpPr>
          <p:cNvPr id="73" name="Straight Arrow Connector 72">
            <a:extLst>
              <a:ext uri="{FF2B5EF4-FFF2-40B4-BE49-F238E27FC236}">
                <a16:creationId xmlns:a16="http://schemas.microsoft.com/office/drawing/2014/main" id="{9CF15AD1-63C1-AF75-1A50-0B2D0B2DE997}"/>
              </a:ext>
            </a:extLst>
          </p:cNvPr>
          <p:cNvCxnSpPr>
            <a:cxnSpLocks/>
            <a:stCxn id="46" idx="2"/>
            <a:endCxn id="66" idx="0"/>
          </p:cNvCxnSpPr>
          <p:nvPr/>
        </p:nvCxnSpPr>
        <p:spPr>
          <a:xfrm flipH="1">
            <a:off x="6807812" y="12448200"/>
            <a:ext cx="1" cy="2284834"/>
          </a:xfrm>
          <a:prstGeom prst="straightConnector1">
            <a:avLst/>
          </a:prstGeom>
          <a:ln w="762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ED4A4CE-3FEA-7A0B-89F9-C68AB9E7EF94}"/>
              </a:ext>
            </a:extLst>
          </p:cNvPr>
          <p:cNvCxnSpPr>
            <a:cxnSpLocks/>
            <a:stCxn id="47" idx="2"/>
            <a:endCxn id="67" idx="0"/>
          </p:cNvCxnSpPr>
          <p:nvPr/>
        </p:nvCxnSpPr>
        <p:spPr>
          <a:xfrm flipH="1">
            <a:off x="10511132" y="12448200"/>
            <a:ext cx="1" cy="2284834"/>
          </a:xfrm>
          <a:prstGeom prst="straightConnector1">
            <a:avLst/>
          </a:prstGeom>
          <a:ln w="762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58AB29F0-054F-33C7-6BEF-52E98E8D72B8}"/>
              </a:ext>
            </a:extLst>
          </p:cNvPr>
          <p:cNvSpPr/>
          <p:nvPr/>
        </p:nvSpPr>
        <p:spPr>
          <a:xfrm>
            <a:off x="8306802" y="17157855"/>
            <a:ext cx="705340" cy="705340"/>
          </a:xfrm>
          <a:prstGeom prst="ellipse">
            <a:avLst/>
          </a:prstGeom>
          <a:gradFill flip="none" rotWithShape="1">
            <a:gsLst>
              <a:gs pos="0">
                <a:schemeClr val="tx2"/>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a:solidFill>
                  <a:schemeClr val="tx1"/>
                </a:solidFill>
                <a:latin typeface="Trebuchet MS" panose="020B0603020202020204" pitchFamily="34" charset="0"/>
              </a:rPr>
              <a:t>+</a:t>
            </a:r>
          </a:p>
        </p:txBody>
      </p:sp>
      <p:sp>
        <p:nvSpPr>
          <p:cNvPr id="87" name="Rectangle 86">
            <a:extLst>
              <a:ext uri="{FF2B5EF4-FFF2-40B4-BE49-F238E27FC236}">
                <a16:creationId xmlns:a16="http://schemas.microsoft.com/office/drawing/2014/main" id="{18BC6463-50E7-D194-EFE8-84A0462BDAE6}"/>
              </a:ext>
            </a:extLst>
          </p:cNvPr>
          <p:cNvSpPr/>
          <p:nvPr/>
        </p:nvSpPr>
        <p:spPr>
          <a:xfrm>
            <a:off x="7737971" y="18436354"/>
            <a:ext cx="1851660" cy="1165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tx2"/>
                </a:solidFill>
                <a:latin typeface="Trebuchet MS" panose="020B0603020202020204" pitchFamily="34" charset="0"/>
              </a:rPr>
              <a:t>4.8</a:t>
            </a:r>
          </a:p>
        </p:txBody>
      </p:sp>
      <p:sp>
        <p:nvSpPr>
          <p:cNvPr id="88" name="Rectangle 87">
            <a:extLst>
              <a:ext uri="{FF2B5EF4-FFF2-40B4-BE49-F238E27FC236}">
                <a16:creationId xmlns:a16="http://schemas.microsoft.com/office/drawing/2014/main" id="{FFE60EE0-157C-AECD-692D-1C7F50DEDFE8}"/>
              </a:ext>
            </a:extLst>
          </p:cNvPr>
          <p:cNvSpPr/>
          <p:nvPr/>
        </p:nvSpPr>
        <p:spPr>
          <a:xfrm>
            <a:off x="981767" y="18438104"/>
            <a:ext cx="3278948" cy="1165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6000">
                <a:solidFill>
                  <a:schemeClr val="accent4"/>
                </a:solidFill>
                <a:latin typeface="+mj-lt"/>
              </a:rPr>
              <a:t>mean</a:t>
            </a:r>
            <a:endParaRPr lang="en-US" sz="8000">
              <a:solidFill>
                <a:schemeClr val="accent4"/>
              </a:solidFill>
              <a:latin typeface="+mj-lt"/>
            </a:endParaRPr>
          </a:p>
        </p:txBody>
      </p:sp>
      <p:cxnSp>
        <p:nvCxnSpPr>
          <p:cNvPr id="89" name="Connector: Elbow 88">
            <a:extLst>
              <a:ext uri="{FF2B5EF4-FFF2-40B4-BE49-F238E27FC236}">
                <a16:creationId xmlns:a16="http://schemas.microsoft.com/office/drawing/2014/main" id="{8CCB7A11-269B-21F8-D845-DB27BCEAF914}"/>
              </a:ext>
            </a:extLst>
          </p:cNvPr>
          <p:cNvCxnSpPr>
            <a:cxnSpLocks/>
            <a:stCxn id="66" idx="2"/>
            <a:endCxn id="80" idx="2"/>
          </p:cNvCxnSpPr>
          <p:nvPr/>
        </p:nvCxnSpPr>
        <p:spPr>
          <a:xfrm rot="16200000" flipH="1">
            <a:off x="7094392" y="16298114"/>
            <a:ext cx="925831" cy="1498990"/>
          </a:xfrm>
          <a:prstGeom prst="bentConnector2">
            <a:avLst/>
          </a:prstGeom>
          <a:ln w="762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AB94D5E9-BAC5-AA39-0F03-6059994B4D3F}"/>
              </a:ext>
            </a:extLst>
          </p:cNvPr>
          <p:cNvCxnSpPr>
            <a:cxnSpLocks/>
            <a:stCxn id="67" idx="2"/>
            <a:endCxn id="80" idx="6"/>
          </p:cNvCxnSpPr>
          <p:nvPr/>
        </p:nvCxnSpPr>
        <p:spPr>
          <a:xfrm rot="5400000">
            <a:off x="9298722" y="16298114"/>
            <a:ext cx="925831" cy="1498990"/>
          </a:xfrm>
          <a:prstGeom prst="bentConnector2">
            <a:avLst/>
          </a:prstGeom>
          <a:ln w="762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CB8DD5B-AAEF-29D8-BE4B-81E9B82CAB94}"/>
              </a:ext>
            </a:extLst>
          </p:cNvPr>
          <p:cNvCxnSpPr>
            <a:cxnSpLocks/>
            <a:stCxn id="80" idx="4"/>
            <a:endCxn id="87" idx="0"/>
          </p:cNvCxnSpPr>
          <p:nvPr/>
        </p:nvCxnSpPr>
        <p:spPr>
          <a:xfrm>
            <a:off x="8659472" y="17863195"/>
            <a:ext cx="4329" cy="573159"/>
          </a:xfrm>
          <a:prstGeom prst="straightConnector1">
            <a:avLst/>
          </a:prstGeom>
          <a:ln w="762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337C783-DE98-F8D6-972B-BF16ADA27082}"/>
              </a:ext>
            </a:extLst>
          </p:cNvPr>
          <p:cNvCxnSpPr>
            <a:cxnSpLocks/>
          </p:cNvCxnSpPr>
          <p:nvPr/>
        </p:nvCxnSpPr>
        <p:spPr>
          <a:xfrm flipH="1">
            <a:off x="20482659" y="14527257"/>
            <a:ext cx="11206264" cy="0"/>
          </a:xfrm>
          <a:prstGeom prst="line">
            <a:avLst/>
          </a:prstGeom>
          <a:ln w="508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90C3999D-46C7-82CF-45FB-22786E75770D}"/>
              </a:ext>
            </a:extLst>
          </p:cNvPr>
          <p:cNvSpPr/>
          <p:nvPr/>
        </p:nvSpPr>
        <p:spPr>
          <a:xfrm>
            <a:off x="29825956" y="12675597"/>
            <a:ext cx="1862967"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6000">
                <a:solidFill>
                  <a:schemeClr val="accent4"/>
                </a:solidFill>
                <a:latin typeface="+mj-lt"/>
              </a:rPr>
              <a:t>GPU</a:t>
            </a:r>
            <a:endParaRPr lang="en-US" sz="8000">
              <a:solidFill>
                <a:schemeClr val="accent4"/>
              </a:solidFill>
              <a:latin typeface="+mj-lt"/>
            </a:endParaRPr>
          </a:p>
        </p:txBody>
      </p:sp>
      <p:sp>
        <p:nvSpPr>
          <p:cNvPr id="204" name="Rectangle 203">
            <a:extLst>
              <a:ext uri="{FF2B5EF4-FFF2-40B4-BE49-F238E27FC236}">
                <a16:creationId xmlns:a16="http://schemas.microsoft.com/office/drawing/2014/main" id="{D8F770F9-A147-B470-2D0F-61386939442D}"/>
              </a:ext>
            </a:extLst>
          </p:cNvPr>
          <p:cNvSpPr/>
          <p:nvPr/>
        </p:nvSpPr>
        <p:spPr>
          <a:xfrm>
            <a:off x="29825956" y="14527257"/>
            <a:ext cx="1862967"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6000">
                <a:solidFill>
                  <a:schemeClr val="accent4"/>
                </a:solidFill>
                <a:latin typeface="+mj-lt"/>
              </a:rPr>
              <a:t>CPU</a:t>
            </a:r>
            <a:endParaRPr lang="en-US" sz="8000">
              <a:solidFill>
                <a:schemeClr val="accent4"/>
              </a:solidFill>
              <a:latin typeface="+mj-lt"/>
            </a:endParaRPr>
          </a:p>
        </p:txBody>
      </p:sp>
      <p:sp>
        <p:nvSpPr>
          <p:cNvPr id="147" name="Rectangle 146">
            <a:extLst>
              <a:ext uri="{FF2B5EF4-FFF2-40B4-BE49-F238E27FC236}">
                <a16:creationId xmlns:a16="http://schemas.microsoft.com/office/drawing/2014/main" id="{AC93C74E-ED02-8E2E-1623-3918933BA3A1}"/>
              </a:ext>
            </a:extLst>
          </p:cNvPr>
          <p:cNvSpPr/>
          <p:nvPr/>
        </p:nvSpPr>
        <p:spPr>
          <a:xfrm>
            <a:off x="20025397" y="3873605"/>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tx2"/>
                </a:solidFill>
                <a:latin typeface="Trebuchet MS" panose="020B0603020202020204" pitchFamily="34" charset="0"/>
              </a:rPr>
              <a:t>1</a:t>
            </a:r>
          </a:p>
        </p:txBody>
      </p:sp>
      <p:sp>
        <p:nvSpPr>
          <p:cNvPr id="148" name="Rectangle 147">
            <a:extLst>
              <a:ext uri="{FF2B5EF4-FFF2-40B4-BE49-F238E27FC236}">
                <a16:creationId xmlns:a16="http://schemas.microsoft.com/office/drawing/2014/main" id="{B0BFBA38-5935-C4E9-7D90-E4BD02187A7B}"/>
              </a:ext>
            </a:extLst>
          </p:cNvPr>
          <p:cNvSpPr/>
          <p:nvPr/>
        </p:nvSpPr>
        <p:spPr>
          <a:xfrm>
            <a:off x="27432037" y="3873605"/>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6"/>
                </a:solidFill>
                <a:latin typeface="Trebuchet MS" panose="020B0603020202020204" pitchFamily="34" charset="0"/>
              </a:rPr>
              <a:t>5</a:t>
            </a:r>
          </a:p>
        </p:txBody>
      </p:sp>
      <p:sp>
        <p:nvSpPr>
          <p:cNvPr id="149" name="Rectangle 148">
            <a:extLst>
              <a:ext uri="{FF2B5EF4-FFF2-40B4-BE49-F238E27FC236}">
                <a16:creationId xmlns:a16="http://schemas.microsoft.com/office/drawing/2014/main" id="{2207857E-FCC9-833A-76A1-EC3ABBAF09AD}"/>
              </a:ext>
            </a:extLst>
          </p:cNvPr>
          <p:cNvSpPr/>
          <p:nvPr/>
        </p:nvSpPr>
        <p:spPr>
          <a:xfrm>
            <a:off x="21877057" y="3873605"/>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2</a:t>
            </a:r>
          </a:p>
        </p:txBody>
      </p:sp>
      <p:sp>
        <p:nvSpPr>
          <p:cNvPr id="150" name="Rectangle 149">
            <a:extLst>
              <a:ext uri="{FF2B5EF4-FFF2-40B4-BE49-F238E27FC236}">
                <a16:creationId xmlns:a16="http://schemas.microsoft.com/office/drawing/2014/main" id="{F5720795-922C-5A1E-2A4A-F88B46E5F576}"/>
              </a:ext>
            </a:extLst>
          </p:cNvPr>
          <p:cNvSpPr/>
          <p:nvPr/>
        </p:nvSpPr>
        <p:spPr>
          <a:xfrm>
            <a:off x="23728717" y="3873605"/>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3</a:t>
            </a:r>
          </a:p>
        </p:txBody>
      </p:sp>
      <p:sp>
        <p:nvSpPr>
          <p:cNvPr id="151" name="Rectangle 150">
            <a:extLst>
              <a:ext uri="{FF2B5EF4-FFF2-40B4-BE49-F238E27FC236}">
                <a16:creationId xmlns:a16="http://schemas.microsoft.com/office/drawing/2014/main" id="{73BCC232-21AE-7FA6-50F0-CEC4C2A12B45}"/>
              </a:ext>
            </a:extLst>
          </p:cNvPr>
          <p:cNvSpPr/>
          <p:nvPr/>
        </p:nvSpPr>
        <p:spPr>
          <a:xfrm>
            <a:off x="25580377" y="3873605"/>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4</a:t>
            </a:r>
          </a:p>
        </p:txBody>
      </p:sp>
      <p:sp>
        <p:nvSpPr>
          <p:cNvPr id="152" name="Double Bracket 151">
            <a:extLst>
              <a:ext uri="{FF2B5EF4-FFF2-40B4-BE49-F238E27FC236}">
                <a16:creationId xmlns:a16="http://schemas.microsoft.com/office/drawing/2014/main" id="{9D0AEC3C-47E7-252A-1EFF-9159938D4CF5}"/>
              </a:ext>
            </a:extLst>
          </p:cNvPr>
          <p:cNvSpPr/>
          <p:nvPr/>
        </p:nvSpPr>
        <p:spPr>
          <a:xfrm>
            <a:off x="20025397" y="3873605"/>
            <a:ext cx="1851660" cy="1851660"/>
          </a:xfrm>
          <a:prstGeom prst="bracketPair">
            <a:avLst/>
          </a:prstGeom>
          <a:ln w="762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sp>
        <p:nvSpPr>
          <p:cNvPr id="153" name="Double Bracket 152">
            <a:extLst>
              <a:ext uri="{FF2B5EF4-FFF2-40B4-BE49-F238E27FC236}">
                <a16:creationId xmlns:a16="http://schemas.microsoft.com/office/drawing/2014/main" id="{3452B491-E8D3-5D15-CA2A-41CADB71556C}"/>
              </a:ext>
            </a:extLst>
          </p:cNvPr>
          <p:cNvSpPr/>
          <p:nvPr/>
        </p:nvSpPr>
        <p:spPr>
          <a:xfrm>
            <a:off x="27432037" y="3873605"/>
            <a:ext cx="1851660" cy="1851660"/>
          </a:xfrm>
          <a:prstGeom prst="bracketPair">
            <a:avLst/>
          </a:pr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sp>
        <p:nvSpPr>
          <p:cNvPr id="154" name="Rectangle 153">
            <a:extLst>
              <a:ext uri="{FF2B5EF4-FFF2-40B4-BE49-F238E27FC236}">
                <a16:creationId xmlns:a16="http://schemas.microsoft.com/office/drawing/2014/main" id="{02942975-10FF-C2BF-AF97-2870BB401AF5}"/>
              </a:ext>
            </a:extLst>
          </p:cNvPr>
          <p:cNvSpPr/>
          <p:nvPr/>
        </p:nvSpPr>
        <p:spPr>
          <a:xfrm>
            <a:off x="16976842" y="3873605"/>
            <a:ext cx="277311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6000">
                <a:solidFill>
                  <a:schemeClr val="accent4"/>
                </a:solidFill>
                <a:latin typeface="+mj-lt"/>
              </a:rPr>
              <a:t>probs</a:t>
            </a:r>
            <a:endParaRPr lang="en-US" sz="8000">
              <a:solidFill>
                <a:schemeClr val="accent4"/>
              </a:solidFill>
              <a:latin typeface="+mj-lt"/>
            </a:endParaRPr>
          </a:p>
        </p:txBody>
      </p:sp>
      <p:sp>
        <p:nvSpPr>
          <p:cNvPr id="156" name="Rectangle 155">
            <a:extLst>
              <a:ext uri="{FF2B5EF4-FFF2-40B4-BE49-F238E27FC236}">
                <a16:creationId xmlns:a16="http://schemas.microsoft.com/office/drawing/2014/main" id="{F3874DA9-42D8-13B2-1CC0-1752D40A8C31}"/>
              </a:ext>
            </a:extLst>
          </p:cNvPr>
          <p:cNvSpPr/>
          <p:nvPr/>
        </p:nvSpPr>
        <p:spPr>
          <a:xfrm>
            <a:off x="21877057" y="7385876"/>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tx2"/>
                </a:solidFill>
                <a:latin typeface="Trebuchet MS" panose="020B0603020202020204" pitchFamily="34" charset="0"/>
              </a:rPr>
              <a:t>1</a:t>
            </a:r>
          </a:p>
        </p:txBody>
      </p:sp>
      <p:sp>
        <p:nvSpPr>
          <p:cNvPr id="157" name="Rectangle 156">
            <a:extLst>
              <a:ext uri="{FF2B5EF4-FFF2-40B4-BE49-F238E27FC236}">
                <a16:creationId xmlns:a16="http://schemas.microsoft.com/office/drawing/2014/main" id="{76D0BC10-B7C6-C111-AD78-6A87091F42C7}"/>
              </a:ext>
            </a:extLst>
          </p:cNvPr>
          <p:cNvSpPr/>
          <p:nvPr/>
        </p:nvSpPr>
        <p:spPr>
          <a:xfrm>
            <a:off x="25580377" y="7385876"/>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6"/>
                </a:solidFill>
                <a:latin typeface="Trebuchet MS" panose="020B0603020202020204" pitchFamily="34" charset="0"/>
              </a:rPr>
              <a:t>5</a:t>
            </a:r>
          </a:p>
        </p:txBody>
      </p:sp>
      <p:sp>
        <p:nvSpPr>
          <p:cNvPr id="158" name="Rectangle 157">
            <a:extLst>
              <a:ext uri="{FF2B5EF4-FFF2-40B4-BE49-F238E27FC236}">
                <a16:creationId xmlns:a16="http://schemas.microsoft.com/office/drawing/2014/main" id="{363C511D-842D-FCDE-DCE8-640C3B1F9D44}"/>
              </a:ext>
            </a:extLst>
          </p:cNvPr>
          <p:cNvSpPr/>
          <p:nvPr/>
        </p:nvSpPr>
        <p:spPr>
          <a:xfrm>
            <a:off x="20025397" y="7385876"/>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2</a:t>
            </a:r>
          </a:p>
        </p:txBody>
      </p:sp>
      <p:sp>
        <p:nvSpPr>
          <p:cNvPr id="159" name="Rectangle 158">
            <a:extLst>
              <a:ext uri="{FF2B5EF4-FFF2-40B4-BE49-F238E27FC236}">
                <a16:creationId xmlns:a16="http://schemas.microsoft.com/office/drawing/2014/main" id="{BDF6465B-487F-C346-C29B-D5C8DE4E40B2}"/>
              </a:ext>
            </a:extLst>
          </p:cNvPr>
          <p:cNvSpPr/>
          <p:nvPr/>
        </p:nvSpPr>
        <p:spPr>
          <a:xfrm>
            <a:off x="23728717" y="7385876"/>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3</a:t>
            </a:r>
          </a:p>
        </p:txBody>
      </p:sp>
      <p:sp>
        <p:nvSpPr>
          <p:cNvPr id="160" name="Rectangle 159">
            <a:extLst>
              <a:ext uri="{FF2B5EF4-FFF2-40B4-BE49-F238E27FC236}">
                <a16:creationId xmlns:a16="http://schemas.microsoft.com/office/drawing/2014/main" id="{2E640C57-A3D3-3246-25A9-9DE97A87C129}"/>
              </a:ext>
            </a:extLst>
          </p:cNvPr>
          <p:cNvSpPr/>
          <p:nvPr/>
        </p:nvSpPr>
        <p:spPr>
          <a:xfrm>
            <a:off x="27500754" y="7385876"/>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4</a:t>
            </a:r>
          </a:p>
        </p:txBody>
      </p:sp>
      <p:sp>
        <p:nvSpPr>
          <p:cNvPr id="161" name="Double Bracket 160">
            <a:extLst>
              <a:ext uri="{FF2B5EF4-FFF2-40B4-BE49-F238E27FC236}">
                <a16:creationId xmlns:a16="http://schemas.microsoft.com/office/drawing/2014/main" id="{82907169-ACE2-7A94-496C-DCED68DCD90C}"/>
              </a:ext>
            </a:extLst>
          </p:cNvPr>
          <p:cNvSpPr/>
          <p:nvPr/>
        </p:nvSpPr>
        <p:spPr>
          <a:xfrm>
            <a:off x="21877057" y="7385876"/>
            <a:ext cx="1851660" cy="1851660"/>
          </a:xfrm>
          <a:prstGeom prst="bracketPair">
            <a:avLst/>
          </a:prstGeom>
          <a:ln w="762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sp>
        <p:nvSpPr>
          <p:cNvPr id="162" name="Double Bracket 161">
            <a:extLst>
              <a:ext uri="{FF2B5EF4-FFF2-40B4-BE49-F238E27FC236}">
                <a16:creationId xmlns:a16="http://schemas.microsoft.com/office/drawing/2014/main" id="{A14BBE4C-BE2E-C543-9D4D-7375CD972ADA}"/>
              </a:ext>
            </a:extLst>
          </p:cNvPr>
          <p:cNvSpPr/>
          <p:nvPr/>
        </p:nvSpPr>
        <p:spPr>
          <a:xfrm>
            <a:off x="25580377" y="7385876"/>
            <a:ext cx="1851660" cy="1851660"/>
          </a:xfrm>
          <a:prstGeom prst="bracketPair">
            <a:avLst/>
          </a:pr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cxnSp>
        <p:nvCxnSpPr>
          <p:cNvPr id="163" name="Connector: Elbow 162">
            <a:extLst>
              <a:ext uri="{FF2B5EF4-FFF2-40B4-BE49-F238E27FC236}">
                <a16:creationId xmlns:a16="http://schemas.microsoft.com/office/drawing/2014/main" id="{C4F05F41-9259-7F01-C591-55193E9B1CAA}"/>
              </a:ext>
            </a:extLst>
          </p:cNvPr>
          <p:cNvCxnSpPr>
            <a:cxnSpLocks/>
            <a:stCxn id="147" idx="2"/>
            <a:endCxn id="156" idx="0"/>
          </p:cNvCxnSpPr>
          <p:nvPr/>
        </p:nvCxnSpPr>
        <p:spPr>
          <a:xfrm rot="16200000" flipH="1">
            <a:off x="21046752" y="5629740"/>
            <a:ext cx="1660611" cy="1851660"/>
          </a:xfrm>
          <a:prstGeom prst="bentConnector3">
            <a:avLst>
              <a:gd name="adj1" fmla="val 50000"/>
            </a:avLst>
          </a:prstGeom>
          <a:ln w="762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Connector: Elbow 163">
            <a:extLst>
              <a:ext uri="{FF2B5EF4-FFF2-40B4-BE49-F238E27FC236}">
                <a16:creationId xmlns:a16="http://schemas.microsoft.com/office/drawing/2014/main" id="{9A53F5D2-BD1F-A6E9-DB58-5530A553F868}"/>
              </a:ext>
            </a:extLst>
          </p:cNvPr>
          <p:cNvCxnSpPr>
            <a:cxnSpLocks/>
            <a:stCxn id="148" idx="2"/>
            <a:endCxn id="157" idx="0"/>
          </p:cNvCxnSpPr>
          <p:nvPr/>
        </p:nvCxnSpPr>
        <p:spPr>
          <a:xfrm rot="5400000">
            <a:off x="26601732" y="5629740"/>
            <a:ext cx="1660611" cy="1851660"/>
          </a:xfrm>
          <a:prstGeom prst="bentConnector3">
            <a:avLst>
              <a:gd name="adj1" fmla="val 50000"/>
            </a:avLst>
          </a:prstGeom>
          <a:ln w="762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192A3BA3-D727-38BD-42D4-8DC7E459AD35}"/>
              </a:ext>
            </a:extLst>
          </p:cNvPr>
          <p:cNvCxnSpPr>
            <a:cxnSpLocks/>
            <a:stCxn id="156" idx="2"/>
          </p:cNvCxnSpPr>
          <p:nvPr/>
        </p:nvCxnSpPr>
        <p:spPr>
          <a:xfrm>
            <a:off x="22802887" y="9237536"/>
            <a:ext cx="0" cy="1359004"/>
          </a:xfrm>
          <a:prstGeom prst="straightConnector1">
            <a:avLst/>
          </a:prstGeom>
          <a:ln w="762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C8A8269-C57B-E57F-CC51-914E38AC4F7D}"/>
              </a:ext>
            </a:extLst>
          </p:cNvPr>
          <p:cNvCxnSpPr>
            <a:cxnSpLocks/>
            <a:stCxn id="157" idx="2"/>
          </p:cNvCxnSpPr>
          <p:nvPr/>
        </p:nvCxnSpPr>
        <p:spPr>
          <a:xfrm>
            <a:off x="26506207" y="9237536"/>
            <a:ext cx="0" cy="1359004"/>
          </a:xfrm>
          <a:prstGeom prst="straightConnector1">
            <a:avLst/>
          </a:prstGeom>
          <a:ln w="762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4F2752E0-CA7E-5E7F-B349-72B446C2469E}"/>
              </a:ext>
            </a:extLst>
          </p:cNvPr>
          <p:cNvSpPr/>
          <p:nvPr/>
        </p:nvSpPr>
        <p:spPr>
          <a:xfrm>
            <a:off x="21877057" y="10601897"/>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tx2"/>
                </a:solidFill>
                <a:latin typeface="Trebuchet MS" panose="020B0603020202020204" pitchFamily="34" charset="0"/>
              </a:rPr>
              <a:t>0.0</a:t>
            </a:r>
          </a:p>
        </p:txBody>
      </p:sp>
      <p:sp>
        <p:nvSpPr>
          <p:cNvPr id="179" name="Rectangle 178">
            <a:extLst>
              <a:ext uri="{FF2B5EF4-FFF2-40B4-BE49-F238E27FC236}">
                <a16:creationId xmlns:a16="http://schemas.microsoft.com/office/drawing/2014/main" id="{95258478-5F65-9D4B-61F2-2825B56E583C}"/>
              </a:ext>
            </a:extLst>
          </p:cNvPr>
          <p:cNvSpPr/>
          <p:nvPr/>
        </p:nvSpPr>
        <p:spPr>
          <a:xfrm>
            <a:off x="25580377" y="10601897"/>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6"/>
                </a:solidFill>
                <a:latin typeface="Trebuchet MS" panose="020B0603020202020204" pitchFamily="34" charset="0"/>
              </a:rPr>
              <a:t>1.6</a:t>
            </a:r>
          </a:p>
        </p:txBody>
      </p:sp>
      <p:sp>
        <p:nvSpPr>
          <p:cNvPr id="180" name="Rectangle 179">
            <a:extLst>
              <a:ext uri="{FF2B5EF4-FFF2-40B4-BE49-F238E27FC236}">
                <a16:creationId xmlns:a16="http://schemas.microsoft.com/office/drawing/2014/main" id="{8B4F3F76-3526-F5E3-413E-34366183E4F4}"/>
              </a:ext>
            </a:extLst>
          </p:cNvPr>
          <p:cNvSpPr/>
          <p:nvPr/>
        </p:nvSpPr>
        <p:spPr>
          <a:xfrm>
            <a:off x="20025397" y="10601897"/>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0.7</a:t>
            </a:r>
          </a:p>
        </p:txBody>
      </p:sp>
      <p:sp>
        <p:nvSpPr>
          <p:cNvPr id="181" name="Rectangle 180">
            <a:extLst>
              <a:ext uri="{FF2B5EF4-FFF2-40B4-BE49-F238E27FC236}">
                <a16:creationId xmlns:a16="http://schemas.microsoft.com/office/drawing/2014/main" id="{5517D78B-AFCE-7E29-5B30-32AEA31955C8}"/>
              </a:ext>
            </a:extLst>
          </p:cNvPr>
          <p:cNvSpPr/>
          <p:nvPr/>
        </p:nvSpPr>
        <p:spPr>
          <a:xfrm>
            <a:off x="23728717" y="10601897"/>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1.1</a:t>
            </a:r>
          </a:p>
        </p:txBody>
      </p:sp>
      <p:sp>
        <p:nvSpPr>
          <p:cNvPr id="182" name="Rectangle 181">
            <a:extLst>
              <a:ext uri="{FF2B5EF4-FFF2-40B4-BE49-F238E27FC236}">
                <a16:creationId xmlns:a16="http://schemas.microsoft.com/office/drawing/2014/main" id="{027C3053-1EFE-5FB3-0F92-C5181AFE5E06}"/>
              </a:ext>
            </a:extLst>
          </p:cNvPr>
          <p:cNvSpPr/>
          <p:nvPr/>
        </p:nvSpPr>
        <p:spPr>
          <a:xfrm>
            <a:off x="27500754" y="10601897"/>
            <a:ext cx="1851660" cy="1851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accent5"/>
                </a:solidFill>
                <a:latin typeface="Trebuchet MS" panose="020B0603020202020204" pitchFamily="34" charset="0"/>
              </a:rPr>
              <a:t>1.4</a:t>
            </a:r>
          </a:p>
        </p:txBody>
      </p:sp>
      <p:sp>
        <p:nvSpPr>
          <p:cNvPr id="183" name="Double Bracket 182">
            <a:extLst>
              <a:ext uri="{FF2B5EF4-FFF2-40B4-BE49-F238E27FC236}">
                <a16:creationId xmlns:a16="http://schemas.microsoft.com/office/drawing/2014/main" id="{CB970BF9-1CD2-3D54-5A88-F01F38F4ED41}"/>
              </a:ext>
            </a:extLst>
          </p:cNvPr>
          <p:cNvSpPr/>
          <p:nvPr/>
        </p:nvSpPr>
        <p:spPr>
          <a:xfrm>
            <a:off x="21877057" y="10601897"/>
            <a:ext cx="1851660" cy="1851660"/>
          </a:xfrm>
          <a:prstGeom prst="bracketPair">
            <a:avLst/>
          </a:prstGeom>
          <a:ln w="762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sp>
        <p:nvSpPr>
          <p:cNvPr id="184" name="Double Bracket 183">
            <a:extLst>
              <a:ext uri="{FF2B5EF4-FFF2-40B4-BE49-F238E27FC236}">
                <a16:creationId xmlns:a16="http://schemas.microsoft.com/office/drawing/2014/main" id="{DD9444D9-7761-20D3-EC6E-1EB5A6FFD1A8}"/>
              </a:ext>
            </a:extLst>
          </p:cNvPr>
          <p:cNvSpPr/>
          <p:nvPr/>
        </p:nvSpPr>
        <p:spPr>
          <a:xfrm>
            <a:off x="25580377" y="10601897"/>
            <a:ext cx="1851660" cy="1851660"/>
          </a:xfrm>
          <a:prstGeom prst="bracketPair">
            <a:avLst/>
          </a:pr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0" b="1"/>
          </a:p>
        </p:txBody>
      </p:sp>
      <p:sp>
        <p:nvSpPr>
          <p:cNvPr id="187" name="Oval 186">
            <a:extLst>
              <a:ext uri="{FF2B5EF4-FFF2-40B4-BE49-F238E27FC236}">
                <a16:creationId xmlns:a16="http://schemas.microsoft.com/office/drawing/2014/main" id="{989891AE-D6B6-444E-351C-C79F4FC474FF}"/>
              </a:ext>
            </a:extLst>
          </p:cNvPr>
          <p:cNvSpPr/>
          <p:nvPr/>
        </p:nvSpPr>
        <p:spPr>
          <a:xfrm>
            <a:off x="24301877" y="13026718"/>
            <a:ext cx="705340" cy="705340"/>
          </a:xfrm>
          <a:prstGeom prst="ellipse">
            <a:avLst/>
          </a:prstGeom>
          <a:gradFill flip="none" rotWithShape="1">
            <a:gsLst>
              <a:gs pos="0">
                <a:schemeClr val="tx2"/>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a:solidFill>
                  <a:schemeClr val="tx1"/>
                </a:solidFill>
                <a:latin typeface="Trebuchet MS" panose="020B0603020202020204" pitchFamily="34" charset="0"/>
              </a:rPr>
              <a:t>+</a:t>
            </a:r>
          </a:p>
        </p:txBody>
      </p:sp>
      <p:sp>
        <p:nvSpPr>
          <p:cNvPr id="188" name="Rectangle 187">
            <a:extLst>
              <a:ext uri="{FF2B5EF4-FFF2-40B4-BE49-F238E27FC236}">
                <a16:creationId xmlns:a16="http://schemas.microsoft.com/office/drawing/2014/main" id="{4DD2F19F-09BF-9EB5-4FB1-F740D020F7E8}"/>
              </a:ext>
            </a:extLst>
          </p:cNvPr>
          <p:cNvSpPr/>
          <p:nvPr/>
        </p:nvSpPr>
        <p:spPr>
          <a:xfrm>
            <a:off x="23733045" y="15829339"/>
            <a:ext cx="1851660" cy="1165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5000" b="1">
                <a:solidFill>
                  <a:schemeClr val="tx2"/>
                </a:solidFill>
                <a:latin typeface="Trebuchet MS" panose="020B0603020202020204" pitchFamily="34" charset="0"/>
              </a:rPr>
              <a:t>4.8</a:t>
            </a:r>
          </a:p>
        </p:txBody>
      </p:sp>
      <p:sp>
        <p:nvSpPr>
          <p:cNvPr id="189" name="Rectangle 188">
            <a:extLst>
              <a:ext uri="{FF2B5EF4-FFF2-40B4-BE49-F238E27FC236}">
                <a16:creationId xmlns:a16="http://schemas.microsoft.com/office/drawing/2014/main" id="{F2CC38D9-1C94-646E-4782-B99FF3B2B3F3}"/>
              </a:ext>
            </a:extLst>
          </p:cNvPr>
          <p:cNvSpPr/>
          <p:nvPr/>
        </p:nvSpPr>
        <p:spPr>
          <a:xfrm>
            <a:off x="16976841" y="15831089"/>
            <a:ext cx="3278948" cy="1165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6000">
                <a:solidFill>
                  <a:schemeClr val="accent4"/>
                </a:solidFill>
                <a:latin typeface="+mj-lt"/>
              </a:rPr>
              <a:t>mean</a:t>
            </a:r>
            <a:endParaRPr lang="en-US" sz="8000">
              <a:solidFill>
                <a:schemeClr val="accent4"/>
              </a:solidFill>
              <a:latin typeface="+mj-lt"/>
            </a:endParaRPr>
          </a:p>
        </p:txBody>
      </p:sp>
      <p:cxnSp>
        <p:nvCxnSpPr>
          <p:cNvPr id="190" name="Connector: Elbow 189">
            <a:extLst>
              <a:ext uri="{FF2B5EF4-FFF2-40B4-BE49-F238E27FC236}">
                <a16:creationId xmlns:a16="http://schemas.microsoft.com/office/drawing/2014/main" id="{5923421A-2E3A-0D83-4B1C-7A985ED3AC2F}"/>
              </a:ext>
            </a:extLst>
          </p:cNvPr>
          <p:cNvCxnSpPr>
            <a:cxnSpLocks/>
            <a:stCxn id="178" idx="2"/>
            <a:endCxn id="187" idx="2"/>
          </p:cNvCxnSpPr>
          <p:nvPr/>
        </p:nvCxnSpPr>
        <p:spPr>
          <a:xfrm rot="16200000" flipH="1">
            <a:off x="23089467" y="12166977"/>
            <a:ext cx="925831" cy="1498990"/>
          </a:xfrm>
          <a:prstGeom prst="bentConnector2">
            <a:avLst/>
          </a:prstGeom>
          <a:ln w="762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1" name="Connector: Elbow 190">
            <a:extLst>
              <a:ext uri="{FF2B5EF4-FFF2-40B4-BE49-F238E27FC236}">
                <a16:creationId xmlns:a16="http://schemas.microsoft.com/office/drawing/2014/main" id="{3C8049FE-3E30-6BCC-D02B-1200B6A26CDF}"/>
              </a:ext>
            </a:extLst>
          </p:cNvPr>
          <p:cNvCxnSpPr>
            <a:cxnSpLocks/>
            <a:stCxn id="179" idx="2"/>
            <a:endCxn id="187" idx="6"/>
          </p:cNvCxnSpPr>
          <p:nvPr/>
        </p:nvCxnSpPr>
        <p:spPr>
          <a:xfrm rot="5400000">
            <a:off x="25293797" y="12166977"/>
            <a:ext cx="925831" cy="1498990"/>
          </a:xfrm>
          <a:prstGeom prst="bentConnector2">
            <a:avLst/>
          </a:prstGeom>
          <a:ln w="762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5CE302F6-C5BD-D28B-CA08-83FCF0A157E7}"/>
              </a:ext>
            </a:extLst>
          </p:cNvPr>
          <p:cNvCxnSpPr>
            <a:cxnSpLocks/>
            <a:stCxn id="187" idx="4"/>
            <a:endCxn id="188" idx="0"/>
          </p:cNvCxnSpPr>
          <p:nvPr/>
        </p:nvCxnSpPr>
        <p:spPr>
          <a:xfrm>
            <a:off x="24654547" y="13732058"/>
            <a:ext cx="4328" cy="2097281"/>
          </a:xfrm>
          <a:prstGeom prst="straightConnector1">
            <a:avLst/>
          </a:prstGeom>
          <a:ln w="762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207" name="Content Placeholder 3">
            <a:extLst>
              <a:ext uri="{FF2B5EF4-FFF2-40B4-BE49-F238E27FC236}">
                <a16:creationId xmlns:a16="http://schemas.microsoft.com/office/drawing/2014/main" id="{7BFC7E23-D7AB-2B92-5B51-BB891B3BAD58}"/>
              </a:ext>
            </a:extLst>
          </p:cNvPr>
          <p:cNvSpPr txBox="1">
            <a:spLocks/>
          </p:cNvSpPr>
          <p:nvPr/>
        </p:nvSpPr>
        <p:spPr>
          <a:xfrm>
            <a:off x="16539209" y="18307049"/>
            <a:ext cx="16729387" cy="166588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solidFill>
                  <a:schemeClr val="accent5"/>
                </a:solidFill>
              </a:rPr>
              <a:t>B * T times fewer bytes crossing PCIe</a:t>
            </a:r>
          </a:p>
          <a:p>
            <a:r>
              <a:rPr lang="en-US"/>
              <a:t>Permutation is left for illustration purposes</a:t>
            </a:r>
          </a:p>
        </p:txBody>
      </p:sp>
    </p:spTree>
    <p:extLst>
      <p:ext uri="{BB962C8B-B14F-4D97-AF65-F5344CB8AC3E}">
        <p14:creationId xmlns:p14="http://schemas.microsoft.com/office/powerpoint/2010/main" val="4197293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atomic</a:t>
            </a:r>
          </a:p>
        </p:txBody>
      </p:sp>
      <p:sp>
        <p:nvSpPr>
          <p:cNvPr id="9" name="TextBox 8">
            <a:extLst>
              <a:ext uri="{FF2B5EF4-FFF2-40B4-BE49-F238E27FC236}">
                <a16:creationId xmlns:a16="http://schemas.microsoft.com/office/drawing/2014/main" id="{87638358-FB17-53A6-8048-387BCF4B2BC6}"/>
              </a:ext>
            </a:extLst>
          </p:cNvPr>
          <p:cNvSpPr txBox="1"/>
          <p:nvPr/>
        </p:nvSpPr>
        <p:spPr>
          <a:xfrm>
            <a:off x="2514600" y="4638293"/>
            <a:ext cx="8202706" cy="1077218"/>
          </a:xfrm>
          <a:prstGeom prst="rect">
            <a:avLst/>
          </a:prstGeom>
          <a:noFill/>
        </p:spPr>
        <p:txBody>
          <a:bodyPr wrap="square">
            <a:spAutoFit/>
          </a:bodyPr>
          <a:lstStyle/>
          <a:p>
            <a:r>
              <a:rPr lang="en-US" sz="3200" b="0" err="1">
                <a:solidFill>
                  <a:srgbClr val="795E26"/>
                </a:solidFill>
                <a:effectLst/>
                <a:latin typeface="Roboto Mono" panose="00000009000000000000" pitchFamily="49" charset="0"/>
                <a:ea typeface="Roboto Mono" panose="00000009000000000000" pitchFamily="49" charset="0"/>
              </a:rPr>
              <a:t>atomicAdd</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001080"/>
                </a:solidFill>
                <a:effectLst/>
                <a:latin typeface="Roboto Mono" panose="00000009000000000000" pitchFamily="49" charset="0"/>
                <a:ea typeface="Roboto Mono" panose="00000009000000000000" pitchFamily="49" charset="0"/>
              </a:rPr>
              <a:t>dwte_ix</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err="1">
                <a:solidFill>
                  <a:srgbClr val="0070C1"/>
                </a:solidFill>
                <a:effectLst/>
                <a:latin typeface="Roboto Mono" panose="00000009000000000000" pitchFamily="49" charset="0"/>
                <a:ea typeface="Roboto Mono" panose="00000009000000000000" pitchFamily="49" charset="0"/>
              </a:rPr>
              <a:t>dout_btc</a:t>
            </a:r>
            <a:r>
              <a:rPr lang="en-US" sz="3200" b="0">
                <a:solidFill>
                  <a:srgbClr val="3B3B3B"/>
                </a:solidFill>
                <a:effectLst/>
                <a:latin typeface="Roboto Mono" panose="00000009000000000000" pitchFamily="49" charset="0"/>
                <a:ea typeface="Roboto Mono" panose="00000009000000000000" pitchFamily="49" charset="0"/>
              </a:rPr>
              <a:t>);</a:t>
            </a:r>
          </a:p>
          <a:p>
            <a:r>
              <a:rPr lang="en-US" sz="3200" b="0" err="1">
                <a:solidFill>
                  <a:srgbClr val="795E26"/>
                </a:solidFill>
                <a:effectLst/>
                <a:latin typeface="Roboto Mono" panose="00000009000000000000" pitchFamily="49" charset="0"/>
                <a:ea typeface="Roboto Mono" panose="00000009000000000000" pitchFamily="49" charset="0"/>
              </a:rPr>
              <a:t>atomicAdd</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001080"/>
                </a:solidFill>
                <a:effectLst/>
                <a:latin typeface="Roboto Mono" panose="00000009000000000000" pitchFamily="49" charset="0"/>
                <a:ea typeface="Roboto Mono" panose="00000009000000000000" pitchFamily="49" charset="0"/>
              </a:rPr>
              <a:t>dwpe_tc</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err="1">
                <a:solidFill>
                  <a:srgbClr val="0070C1"/>
                </a:solidFill>
                <a:effectLst/>
                <a:latin typeface="Roboto Mono" panose="00000009000000000000" pitchFamily="49" charset="0"/>
                <a:ea typeface="Roboto Mono" panose="00000009000000000000" pitchFamily="49" charset="0"/>
              </a:rPr>
              <a:t>dout_btc</a:t>
            </a:r>
            <a:r>
              <a:rPr lang="en-US" sz="3200" b="0">
                <a:solidFill>
                  <a:srgbClr val="3B3B3B"/>
                </a:solidFill>
                <a:effectLst/>
                <a:latin typeface="Roboto Mono" panose="00000009000000000000" pitchFamily="49" charset="0"/>
                <a:ea typeface="Roboto Mono" panose="00000009000000000000" pitchFamily="49" charset="0"/>
              </a:rPr>
              <a:t>);</a:t>
            </a:r>
          </a:p>
        </p:txBody>
      </p:sp>
      <p:sp>
        <p:nvSpPr>
          <p:cNvPr id="11" name="TextBox 10">
            <a:extLst>
              <a:ext uri="{FF2B5EF4-FFF2-40B4-BE49-F238E27FC236}">
                <a16:creationId xmlns:a16="http://schemas.microsoft.com/office/drawing/2014/main" id="{E0E39AF1-71C3-D389-E850-13FC3A03A57B}"/>
              </a:ext>
            </a:extLst>
          </p:cNvPr>
          <p:cNvSpPr txBox="1"/>
          <p:nvPr/>
        </p:nvSpPr>
        <p:spPr>
          <a:xfrm>
            <a:off x="14310360" y="4638293"/>
            <a:ext cx="19152787" cy="2554545"/>
          </a:xfrm>
          <a:prstGeom prst="rect">
            <a:avLst/>
          </a:prstGeom>
          <a:noFill/>
        </p:spPr>
        <p:txBody>
          <a:bodyPr wrap="square">
            <a:spAutoFit/>
          </a:bodyPr>
          <a:lstStyle/>
          <a:p>
            <a:r>
              <a:rPr lang="en-US" sz="3200" b="0" err="1">
                <a:solidFill>
                  <a:srgbClr val="267F99"/>
                </a:solidFill>
                <a:effectLst/>
                <a:latin typeface="Roboto Mono" panose="00000009000000000000" pitchFamily="49" charset="0"/>
                <a:ea typeface="Roboto Mono" panose="00000009000000000000" pitchFamily="49" charset="0"/>
              </a:rPr>
              <a:t>cuda</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atomic_ref</a:t>
            </a:r>
            <a:r>
              <a:rPr lang="en-US" sz="3200" b="0">
                <a:solidFill>
                  <a:srgbClr val="000000"/>
                </a:solidFill>
                <a:effectLst/>
                <a:latin typeface="Roboto Mono" panose="00000009000000000000" pitchFamily="49" charset="0"/>
                <a:ea typeface="Roboto Mono" panose="00000009000000000000" pitchFamily="49" charset="0"/>
              </a:rPr>
              <a:t>&lt;</a:t>
            </a:r>
            <a:r>
              <a:rPr lang="en-US" sz="3200" b="0">
                <a:solidFill>
                  <a:srgbClr val="0000FF"/>
                </a:solidFill>
                <a:effectLst/>
                <a:latin typeface="Roboto Mono" panose="00000009000000000000" pitchFamily="49" charset="0"/>
                <a:ea typeface="Roboto Mono" panose="00000009000000000000" pitchFamily="49" charset="0"/>
              </a:rPr>
              <a:t>float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267F99"/>
                </a:solidFill>
                <a:effectLst/>
                <a:latin typeface="Roboto Mono" panose="00000009000000000000" pitchFamily="49" charset="0"/>
                <a:ea typeface="Roboto Mono" panose="00000009000000000000" pitchFamily="49" charset="0"/>
              </a:rPr>
              <a:t>cuda</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thread_scope_device</a:t>
            </a:r>
            <a:r>
              <a:rPr lang="en-US" sz="3200" b="0">
                <a:solidFill>
                  <a:srgbClr val="000000"/>
                </a:solidFill>
                <a:effectLst/>
                <a:latin typeface="Roboto Mono" panose="00000009000000000000" pitchFamily="49" charset="0"/>
                <a:ea typeface="Roboto Mono" panose="00000009000000000000" pitchFamily="49" charset="0"/>
              </a:rPr>
              <a:t>&gt;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795E26"/>
                </a:solidFill>
                <a:effectLst/>
                <a:latin typeface="Roboto Mono" panose="00000009000000000000" pitchFamily="49" charset="0"/>
                <a:ea typeface="Roboto Mono" panose="00000009000000000000" pitchFamily="49" charset="0"/>
              </a:rPr>
              <a:t>dwte_ix_ref</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000000"/>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dwte_ix</a:t>
            </a:r>
            <a:r>
              <a:rPr lang="en-US" sz="3200" b="0">
                <a:solidFill>
                  <a:srgbClr val="3B3B3B"/>
                </a:solidFill>
                <a:effectLst/>
                <a:latin typeface="Roboto Mono" panose="00000009000000000000" pitchFamily="49" charset="0"/>
                <a:ea typeface="Roboto Mono" panose="00000009000000000000" pitchFamily="49" charset="0"/>
              </a:rPr>
              <a:t>);</a:t>
            </a:r>
          </a:p>
          <a:p>
            <a:r>
              <a:rPr lang="en-US" sz="3200" b="0" err="1">
                <a:solidFill>
                  <a:srgbClr val="267F99"/>
                </a:solidFill>
                <a:effectLst/>
                <a:latin typeface="Roboto Mono" panose="00000009000000000000" pitchFamily="49" charset="0"/>
                <a:ea typeface="Roboto Mono" panose="00000009000000000000" pitchFamily="49" charset="0"/>
              </a:rPr>
              <a:t>cuda</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atomic_ref</a:t>
            </a:r>
            <a:r>
              <a:rPr lang="en-US" sz="3200" b="0">
                <a:solidFill>
                  <a:srgbClr val="000000"/>
                </a:solidFill>
                <a:effectLst/>
                <a:latin typeface="Roboto Mono" panose="00000009000000000000" pitchFamily="49" charset="0"/>
                <a:ea typeface="Roboto Mono" panose="00000009000000000000" pitchFamily="49" charset="0"/>
              </a:rPr>
              <a:t>&lt;</a:t>
            </a:r>
            <a:r>
              <a:rPr lang="en-US" sz="3200" b="0">
                <a:solidFill>
                  <a:srgbClr val="0000FF"/>
                </a:solidFill>
                <a:effectLst/>
                <a:latin typeface="Roboto Mono" panose="00000009000000000000" pitchFamily="49" charset="0"/>
                <a:ea typeface="Roboto Mono" panose="00000009000000000000" pitchFamily="49" charset="0"/>
              </a:rPr>
              <a:t>float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267F99"/>
                </a:solidFill>
                <a:effectLst/>
                <a:latin typeface="Roboto Mono" panose="00000009000000000000" pitchFamily="49" charset="0"/>
                <a:ea typeface="Roboto Mono" panose="00000009000000000000" pitchFamily="49" charset="0"/>
              </a:rPr>
              <a:t>cuda</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thread_scope_device</a:t>
            </a:r>
            <a:r>
              <a:rPr lang="en-US" sz="3200" b="0">
                <a:solidFill>
                  <a:srgbClr val="000000"/>
                </a:solidFill>
                <a:effectLst/>
                <a:latin typeface="Roboto Mono" panose="00000009000000000000" pitchFamily="49" charset="0"/>
                <a:ea typeface="Roboto Mono" panose="00000009000000000000" pitchFamily="49" charset="0"/>
              </a:rPr>
              <a:t>&gt;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795E26"/>
                </a:solidFill>
                <a:effectLst/>
                <a:latin typeface="Roboto Mono" panose="00000009000000000000" pitchFamily="49" charset="0"/>
                <a:ea typeface="Roboto Mono" panose="00000009000000000000" pitchFamily="49" charset="0"/>
              </a:rPr>
              <a:t>dwte_tc_ref</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000000"/>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dwpe_tc</a:t>
            </a:r>
            <a:r>
              <a:rPr lang="en-US" sz="3200" b="0">
                <a:solidFill>
                  <a:srgbClr val="3B3B3B"/>
                </a:solidFill>
                <a:effectLst/>
                <a:latin typeface="Roboto Mono" panose="00000009000000000000" pitchFamily="49" charset="0"/>
                <a:ea typeface="Roboto Mono" panose="00000009000000000000" pitchFamily="49" charset="0"/>
              </a:rPr>
              <a:t>);</a:t>
            </a:r>
          </a:p>
          <a:p>
            <a:br>
              <a:rPr lang="en-US" sz="3200" b="0">
                <a:solidFill>
                  <a:srgbClr val="3B3B3B"/>
                </a:solidFill>
                <a:effectLst/>
                <a:latin typeface="Roboto Mono" panose="00000009000000000000" pitchFamily="49" charset="0"/>
                <a:ea typeface="Roboto Mono" panose="00000009000000000000" pitchFamily="49" charset="0"/>
              </a:rPr>
            </a:br>
            <a:r>
              <a:rPr lang="en-US" sz="3200" b="0" err="1">
                <a:solidFill>
                  <a:srgbClr val="001080"/>
                </a:solidFill>
                <a:effectLst/>
                <a:latin typeface="Roboto Mono" panose="00000009000000000000" pitchFamily="49" charset="0"/>
                <a:ea typeface="Roboto Mono" panose="00000009000000000000" pitchFamily="49" charset="0"/>
              </a:rPr>
              <a:t>dwte_ix_ref</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fetch_add</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000000"/>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dout_btc</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267F99"/>
                </a:solidFill>
                <a:effectLst/>
                <a:latin typeface="Roboto Mono" panose="00000009000000000000" pitchFamily="49" charset="0"/>
                <a:ea typeface="Roboto Mono" panose="00000009000000000000" pitchFamily="49" charset="0"/>
              </a:rPr>
              <a:t>cuda</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memory_order_relaxed</a:t>
            </a:r>
            <a:r>
              <a:rPr lang="en-US" sz="3200" b="0">
                <a:solidFill>
                  <a:srgbClr val="3B3B3B"/>
                </a:solidFill>
                <a:effectLst/>
                <a:latin typeface="Roboto Mono" panose="00000009000000000000" pitchFamily="49" charset="0"/>
                <a:ea typeface="Roboto Mono" panose="00000009000000000000" pitchFamily="49" charset="0"/>
              </a:rPr>
              <a:t>);</a:t>
            </a:r>
          </a:p>
          <a:p>
            <a:r>
              <a:rPr lang="en-US" sz="3200" b="0" err="1">
                <a:solidFill>
                  <a:srgbClr val="001080"/>
                </a:solidFill>
                <a:effectLst/>
                <a:latin typeface="Roboto Mono" panose="00000009000000000000" pitchFamily="49" charset="0"/>
                <a:ea typeface="Roboto Mono" panose="00000009000000000000" pitchFamily="49" charset="0"/>
              </a:rPr>
              <a:t>dwte_tc_ref</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fetch_add</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000000"/>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dout_btc</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267F99"/>
                </a:solidFill>
                <a:effectLst/>
                <a:latin typeface="Roboto Mono" panose="00000009000000000000" pitchFamily="49" charset="0"/>
                <a:ea typeface="Roboto Mono" panose="00000009000000000000" pitchFamily="49" charset="0"/>
              </a:rPr>
              <a:t>cuda</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3B3B3B"/>
                </a:solidFill>
                <a:effectLst/>
                <a:latin typeface="Roboto Mono" panose="00000009000000000000" pitchFamily="49" charset="0"/>
                <a:ea typeface="Roboto Mono" panose="00000009000000000000" pitchFamily="49" charset="0"/>
              </a:rPr>
              <a:t>memory_order_relaxed</a:t>
            </a:r>
            <a:r>
              <a:rPr lang="en-US" sz="3200" b="0">
                <a:solidFill>
                  <a:srgbClr val="3B3B3B"/>
                </a:solidFill>
                <a:effectLst/>
                <a:latin typeface="Roboto Mono" panose="00000009000000000000" pitchFamily="49" charset="0"/>
                <a:ea typeface="Roboto Mono" panose="00000009000000000000" pitchFamily="49" charset="0"/>
              </a:rPr>
              <a:t>);</a:t>
            </a:r>
          </a:p>
        </p:txBody>
      </p:sp>
      <p:cxnSp>
        <p:nvCxnSpPr>
          <p:cNvPr id="6" name="Straight Connector 5">
            <a:extLst>
              <a:ext uri="{FF2B5EF4-FFF2-40B4-BE49-F238E27FC236}">
                <a16:creationId xmlns:a16="http://schemas.microsoft.com/office/drawing/2014/main" id="{61591D7C-121E-7521-9932-84131E33DD60}"/>
              </a:ext>
            </a:extLst>
          </p:cNvPr>
          <p:cNvCxnSpPr>
            <a:cxnSpLocks/>
          </p:cNvCxnSpPr>
          <p:nvPr/>
        </p:nvCxnSpPr>
        <p:spPr>
          <a:xfrm flipV="1">
            <a:off x="138074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Content Placeholder 3">
            <a:extLst>
              <a:ext uri="{FF2B5EF4-FFF2-40B4-BE49-F238E27FC236}">
                <a16:creationId xmlns:a16="http://schemas.microsoft.com/office/drawing/2014/main" id="{989A25C5-937C-0ADC-BB17-A0D65CD80B5A}"/>
              </a:ext>
            </a:extLst>
          </p:cNvPr>
          <p:cNvSpPr>
            <a:spLocks noGrp="1"/>
          </p:cNvSpPr>
          <p:nvPr>
            <p:ph idx="1"/>
          </p:nvPr>
        </p:nvSpPr>
        <p:spPr>
          <a:xfrm>
            <a:off x="2514600" y="3840368"/>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8" name="Content Placeholder 3">
            <a:extLst>
              <a:ext uri="{FF2B5EF4-FFF2-40B4-BE49-F238E27FC236}">
                <a16:creationId xmlns:a16="http://schemas.microsoft.com/office/drawing/2014/main" id="{8A7E52EE-A1AA-3273-56F4-44252368CAA7}"/>
              </a:ext>
            </a:extLst>
          </p:cNvPr>
          <p:cNvSpPr txBox="1">
            <a:spLocks/>
          </p:cNvSpPr>
          <p:nvPr/>
        </p:nvSpPr>
        <p:spPr>
          <a:xfrm>
            <a:off x="143103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2" name="Content Placeholder 3">
            <a:extLst>
              <a:ext uri="{FF2B5EF4-FFF2-40B4-BE49-F238E27FC236}">
                <a16:creationId xmlns:a16="http://schemas.microsoft.com/office/drawing/2014/main" id="{38E201C3-1B8C-4EF8-7F78-E8D88946A21C}"/>
              </a:ext>
            </a:extLst>
          </p:cNvPr>
          <p:cNvSpPr txBox="1">
            <a:spLocks/>
          </p:cNvSpPr>
          <p:nvPr/>
        </p:nvSpPr>
        <p:spPr>
          <a:xfrm>
            <a:off x="1202582" y="17304265"/>
            <a:ext cx="12604858" cy="2755385"/>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None/>
            </a:pPr>
            <a:r>
              <a:rPr lang="en-US"/>
              <a:t>Without looking into docs, it’s hard to tell:</a:t>
            </a:r>
          </a:p>
          <a:p>
            <a:r>
              <a:rPr lang="en-US"/>
              <a:t>what’s the thread scope </a:t>
            </a:r>
          </a:p>
          <a:p>
            <a:r>
              <a:rPr lang="en-US"/>
              <a:t>what’s the memory order</a:t>
            </a:r>
          </a:p>
        </p:txBody>
      </p:sp>
      <p:sp>
        <p:nvSpPr>
          <p:cNvPr id="3" name="Content Placeholder 3">
            <a:extLst>
              <a:ext uri="{FF2B5EF4-FFF2-40B4-BE49-F238E27FC236}">
                <a16:creationId xmlns:a16="http://schemas.microsoft.com/office/drawing/2014/main" id="{FFD398B6-8F57-98F0-704B-6EDEB3570A09}"/>
              </a:ext>
            </a:extLst>
          </p:cNvPr>
          <p:cNvSpPr txBox="1">
            <a:spLocks/>
          </p:cNvSpPr>
          <p:nvPr/>
        </p:nvSpPr>
        <p:spPr>
          <a:xfrm>
            <a:off x="14526697" y="19333029"/>
            <a:ext cx="12604858" cy="726621"/>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Generic API not limited to built-in types</a:t>
            </a:r>
          </a:p>
        </p:txBody>
      </p:sp>
    </p:spTree>
    <p:extLst>
      <p:ext uri="{BB962C8B-B14F-4D97-AF65-F5344CB8AC3E}">
        <p14:creationId xmlns:p14="http://schemas.microsoft.com/office/powerpoint/2010/main" val="3941708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5F34D-20F7-33FB-A99A-22CB3DE4C40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7ADD09B-E20B-254B-8C3F-5D92A8F8E20B}"/>
              </a:ext>
            </a:extLst>
          </p:cNvPr>
          <p:cNvSpPr>
            <a:spLocks noGrp="1"/>
          </p:cNvSpPr>
          <p:nvPr>
            <p:ph type="title"/>
          </p:nvPr>
        </p:nvSpPr>
        <p:spPr/>
        <p:txBody>
          <a:bodyPr/>
          <a:lstStyle/>
          <a:p>
            <a:r>
              <a:rPr lang="en-US"/>
              <a:t>Thread Scope</a:t>
            </a:r>
          </a:p>
        </p:txBody>
      </p:sp>
      <p:sp>
        <p:nvSpPr>
          <p:cNvPr id="3" name="TextBox 2">
            <a:extLst>
              <a:ext uri="{FF2B5EF4-FFF2-40B4-BE49-F238E27FC236}">
                <a16:creationId xmlns:a16="http://schemas.microsoft.com/office/drawing/2014/main" id="{005804A3-504A-A08F-2E2B-10D77DC217E2}"/>
              </a:ext>
            </a:extLst>
          </p:cNvPr>
          <p:cNvSpPr txBox="1"/>
          <p:nvPr/>
        </p:nvSpPr>
        <p:spPr>
          <a:xfrm>
            <a:off x="7360145" y="15810714"/>
            <a:ext cx="21855709" cy="1569660"/>
          </a:xfrm>
          <a:prstGeom prst="rect">
            <a:avLst/>
          </a:prstGeom>
          <a:noFill/>
        </p:spPr>
        <p:txBody>
          <a:bodyPr wrap="square">
            <a:spAutoFit/>
          </a:bodyPr>
          <a:lstStyle/>
          <a:p>
            <a:pPr rtl="0">
              <a:spcBef>
                <a:spcPts val="0"/>
              </a:spcBef>
              <a:spcAft>
                <a:spcPts val="0"/>
              </a:spcAft>
            </a:pPr>
            <a:r>
              <a:rPr lang="en-US" sz="4800" b="0">
                <a:solidFill>
                  <a:srgbClr val="267F99"/>
                </a:solidFill>
                <a:effectLst/>
                <a:latin typeface="NVIDIA Sans (Body)"/>
                <a:ea typeface="Roboto Mono" panose="00000009000000000000" pitchFamily="49" charset="0"/>
              </a:rPr>
              <a:t>Scope</a:t>
            </a:r>
            <a:r>
              <a:rPr lang="en-US" sz="4800">
                <a:solidFill>
                  <a:schemeClr val="bg1"/>
                </a:solidFill>
                <a:latin typeface="NVIDIA Sans (Body)"/>
              </a:rPr>
              <a:t> </a:t>
            </a:r>
            <a:r>
              <a:rPr lang="en-US" sz="4800">
                <a:solidFill>
                  <a:schemeClr val="bg1"/>
                </a:solidFill>
              </a:rPr>
              <a:t>is a </a:t>
            </a:r>
            <a:r>
              <a:rPr lang="en-US" sz="4800">
                <a:solidFill>
                  <a:schemeClr val="tx2"/>
                </a:solidFill>
              </a:rPr>
              <a:t>set of threads </a:t>
            </a:r>
            <a:r>
              <a:rPr lang="en-US" sz="4800">
                <a:solidFill>
                  <a:schemeClr val="bg1"/>
                </a:solidFill>
              </a:rPr>
              <a:t>that may interact directly with given operation and establish relations described in the memory consistency model</a:t>
            </a:r>
            <a:endParaRPr lang="en-US" sz="4800" b="0" i="0" u="none" strike="noStrike">
              <a:solidFill>
                <a:schemeClr val="bg1"/>
              </a:solidFill>
              <a:effectLst/>
              <a:latin typeface="Roboto Mono" panose="00000009000000000000" pitchFamily="49" charset="0"/>
              <a:ea typeface="Roboto Mono" panose="00000009000000000000" pitchFamily="49" charset="0"/>
            </a:endParaRPr>
          </a:p>
        </p:txBody>
      </p:sp>
      <p:sp>
        <p:nvSpPr>
          <p:cNvPr id="29" name="Rectangle: Rounded Corners 28">
            <a:extLst>
              <a:ext uri="{FF2B5EF4-FFF2-40B4-BE49-F238E27FC236}">
                <a16:creationId xmlns:a16="http://schemas.microsoft.com/office/drawing/2014/main" id="{95A9C1EB-5390-A60E-B49C-939B323CF4C3}"/>
              </a:ext>
            </a:extLst>
          </p:cNvPr>
          <p:cNvSpPr/>
          <p:nvPr/>
        </p:nvSpPr>
        <p:spPr>
          <a:xfrm>
            <a:off x="10636743"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#1</a:t>
            </a:r>
          </a:p>
        </p:txBody>
      </p:sp>
      <p:grpSp>
        <p:nvGrpSpPr>
          <p:cNvPr id="43" name="Group 42">
            <a:extLst>
              <a:ext uri="{FF2B5EF4-FFF2-40B4-BE49-F238E27FC236}">
                <a16:creationId xmlns:a16="http://schemas.microsoft.com/office/drawing/2014/main" id="{45AAA01B-A56C-6C08-1A77-9546280D0C75}"/>
              </a:ext>
            </a:extLst>
          </p:cNvPr>
          <p:cNvGrpSpPr/>
          <p:nvPr/>
        </p:nvGrpSpPr>
        <p:grpSpPr>
          <a:xfrm>
            <a:off x="11052517" y="7662177"/>
            <a:ext cx="3675489" cy="4089621"/>
            <a:chOff x="9467731" y="7692792"/>
            <a:chExt cx="3675489" cy="4089621"/>
          </a:xfrm>
        </p:grpSpPr>
        <p:sp>
          <p:nvSpPr>
            <p:cNvPr id="12" name="Freeform: Shape 11">
              <a:extLst>
                <a:ext uri="{FF2B5EF4-FFF2-40B4-BE49-F238E27FC236}">
                  <a16:creationId xmlns:a16="http://schemas.microsoft.com/office/drawing/2014/main" id="{D8D6EA69-DC2A-5B4A-71CD-164ADCB59710}"/>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 name="Freeform: Shape 18">
              <a:extLst>
                <a:ext uri="{FF2B5EF4-FFF2-40B4-BE49-F238E27FC236}">
                  <a16:creationId xmlns:a16="http://schemas.microsoft.com/office/drawing/2014/main" id="{5D130B0A-6F02-3093-796B-C68EE58DDFD6}"/>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0" name="Freeform: Shape 19">
              <a:extLst>
                <a:ext uri="{FF2B5EF4-FFF2-40B4-BE49-F238E27FC236}">
                  <a16:creationId xmlns:a16="http://schemas.microsoft.com/office/drawing/2014/main" id="{5285DF70-C215-369A-E01F-D75C5E2BD17B}"/>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Freeform: Shape 20">
              <a:extLst>
                <a:ext uri="{FF2B5EF4-FFF2-40B4-BE49-F238E27FC236}">
                  <a16:creationId xmlns:a16="http://schemas.microsoft.com/office/drawing/2014/main" id="{889C8E60-2D9F-9B75-7A9D-E1B41F823E5F}"/>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0" name="Freeform: Shape 29">
              <a:extLst>
                <a:ext uri="{FF2B5EF4-FFF2-40B4-BE49-F238E27FC236}">
                  <a16:creationId xmlns:a16="http://schemas.microsoft.com/office/drawing/2014/main" id="{5483DC05-BFC8-1116-E524-3161AECF301E}"/>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1" name="Freeform: Shape 30">
              <a:extLst>
                <a:ext uri="{FF2B5EF4-FFF2-40B4-BE49-F238E27FC236}">
                  <a16:creationId xmlns:a16="http://schemas.microsoft.com/office/drawing/2014/main" id="{7424881E-6C6D-9A08-BF24-2F1B2B43EDEC}"/>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2" name="Freeform: Shape 31">
              <a:extLst>
                <a:ext uri="{FF2B5EF4-FFF2-40B4-BE49-F238E27FC236}">
                  <a16:creationId xmlns:a16="http://schemas.microsoft.com/office/drawing/2014/main" id="{8CD6E6A0-690F-3272-53BD-9F339399005D}"/>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3" name="Freeform: Shape 32">
              <a:extLst>
                <a:ext uri="{FF2B5EF4-FFF2-40B4-BE49-F238E27FC236}">
                  <a16:creationId xmlns:a16="http://schemas.microsoft.com/office/drawing/2014/main" id="{7869771C-0685-5437-1E0A-8D0B04832593}"/>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4" name="Freeform: Shape 33">
              <a:extLst>
                <a:ext uri="{FF2B5EF4-FFF2-40B4-BE49-F238E27FC236}">
                  <a16:creationId xmlns:a16="http://schemas.microsoft.com/office/drawing/2014/main" id="{C402FA4A-2204-1D23-F7E5-50D5DDEAAC59}"/>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2A05F0F1-2E11-D50F-5DFB-44752250A4CE}"/>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Freeform: Shape 35">
              <a:extLst>
                <a:ext uri="{FF2B5EF4-FFF2-40B4-BE49-F238E27FC236}">
                  <a16:creationId xmlns:a16="http://schemas.microsoft.com/office/drawing/2014/main" id="{8E1B4B8D-945D-646C-F179-291639E9DE8B}"/>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Freeform: Shape 36">
              <a:extLst>
                <a:ext uri="{FF2B5EF4-FFF2-40B4-BE49-F238E27FC236}">
                  <a16:creationId xmlns:a16="http://schemas.microsoft.com/office/drawing/2014/main" id="{AA0604A3-5C51-7FEC-AFB0-EECC778DF660}"/>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8" name="Freeform: Shape 37">
              <a:extLst>
                <a:ext uri="{FF2B5EF4-FFF2-40B4-BE49-F238E27FC236}">
                  <a16:creationId xmlns:a16="http://schemas.microsoft.com/office/drawing/2014/main" id="{A810A505-ED4F-EE45-A392-0665DB671EA5}"/>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Freeform: Shape 38">
              <a:extLst>
                <a:ext uri="{FF2B5EF4-FFF2-40B4-BE49-F238E27FC236}">
                  <a16:creationId xmlns:a16="http://schemas.microsoft.com/office/drawing/2014/main" id="{273F928A-85A7-110A-1271-DB2B907359D4}"/>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0" name="Freeform: Shape 39">
              <a:extLst>
                <a:ext uri="{FF2B5EF4-FFF2-40B4-BE49-F238E27FC236}">
                  <a16:creationId xmlns:a16="http://schemas.microsoft.com/office/drawing/2014/main" id="{1D2D1B66-4960-B1E1-4DAA-01964B901FB0}"/>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Freeform: Shape 40">
              <a:extLst>
                <a:ext uri="{FF2B5EF4-FFF2-40B4-BE49-F238E27FC236}">
                  <a16:creationId xmlns:a16="http://schemas.microsoft.com/office/drawing/2014/main" id="{25972014-BE9D-072C-EC90-CF2E3B2BD5EA}"/>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62" name="Rectangle: Rounded Corners 61">
            <a:extLst>
              <a:ext uri="{FF2B5EF4-FFF2-40B4-BE49-F238E27FC236}">
                <a16:creationId xmlns:a16="http://schemas.microsoft.com/office/drawing/2014/main" id="{B937EEDB-AD89-7A71-E59B-061109300C03}"/>
              </a:ext>
            </a:extLst>
          </p:cNvPr>
          <p:cNvSpPr/>
          <p:nvPr/>
        </p:nvSpPr>
        <p:spPr>
          <a:xfrm>
            <a:off x="10192697" y="6383338"/>
            <a:ext cx="10379701" cy="6721476"/>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b"/>
          <a:lstStyle/>
          <a:p>
            <a:pPr algn="ctr">
              <a:lnSpc>
                <a:spcPct val="90000"/>
              </a:lnSpc>
            </a:pPr>
            <a:r>
              <a:rPr lang="en-US" sz="4400">
                <a:solidFill>
                  <a:schemeClr val="bg1"/>
                </a:solidFill>
              </a:rPr>
              <a:t>device #1</a:t>
            </a:r>
          </a:p>
        </p:txBody>
      </p:sp>
      <p:sp>
        <p:nvSpPr>
          <p:cNvPr id="1032" name="Rectangle: Rounded Corners 1031">
            <a:extLst>
              <a:ext uri="{FF2B5EF4-FFF2-40B4-BE49-F238E27FC236}">
                <a16:creationId xmlns:a16="http://schemas.microsoft.com/office/drawing/2014/main" id="{AD1B2B4E-4B01-203D-6D0C-6C55229BD832}"/>
              </a:ext>
            </a:extLst>
          </p:cNvPr>
          <p:cNvSpPr/>
          <p:nvPr/>
        </p:nvSpPr>
        <p:spPr>
          <a:xfrm>
            <a:off x="15621315"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#2</a:t>
            </a:r>
          </a:p>
        </p:txBody>
      </p:sp>
      <p:grpSp>
        <p:nvGrpSpPr>
          <p:cNvPr id="1033" name="Group 1032">
            <a:extLst>
              <a:ext uri="{FF2B5EF4-FFF2-40B4-BE49-F238E27FC236}">
                <a16:creationId xmlns:a16="http://schemas.microsoft.com/office/drawing/2014/main" id="{9983A448-5EB2-0A3F-B2D7-EEF2C122D47A}"/>
              </a:ext>
            </a:extLst>
          </p:cNvPr>
          <p:cNvGrpSpPr/>
          <p:nvPr/>
        </p:nvGrpSpPr>
        <p:grpSpPr>
          <a:xfrm>
            <a:off x="16037089" y="7662177"/>
            <a:ext cx="3675489" cy="4089621"/>
            <a:chOff x="9467731" y="7692792"/>
            <a:chExt cx="3675489" cy="4089621"/>
          </a:xfrm>
        </p:grpSpPr>
        <p:sp>
          <p:nvSpPr>
            <p:cNvPr id="1034" name="Freeform: Shape 1033">
              <a:extLst>
                <a:ext uri="{FF2B5EF4-FFF2-40B4-BE49-F238E27FC236}">
                  <a16:creationId xmlns:a16="http://schemas.microsoft.com/office/drawing/2014/main" id="{0DAB8F33-EEFB-E0C4-CCBA-CD0FD597E0CF}"/>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5" name="Freeform: Shape 1034">
              <a:extLst>
                <a:ext uri="{FF2B5EF4-FFF2-40B4-BE49-F238E27FC236}">
                  <a16:creationId xmlns:a16="http://schemas.microsoft.com/office/drawing/2014/main" id="{43B2BBB3-3247-DB84-7914-685D4E10112B}"/>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6" name="Freeform: Shape 1035">
              <a:extLst>
                <a:ext uri="{FF2B5EF4-FFF2-40B4-BE49-F238E27FC236}">
                  <a16:creationId xmlns:a16="http://schemas.microsoft.com/office/drawing/2014/main" id="{414C5F00-348D-7860-BDBB-A2CD7CBD4379}"/>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7" name="Freeform: Shape 1036">
              <a:extLst>
                <a:ext uri="{FF2B5EF4-FFF2-40B4-BE49-F238E27FC236}">
                  <a16:creationId xmlns:a16="http://schemas.microsoft.com/office/drawing/2014/main" id="{0A726B0A-FE6D-6D3A-1326-37DAC6ECFA54}"/>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8" name="Freeform: Shape 1037">
              <a:extLst>
                <a:ext uri="{FF2B5EF4-FFF2-40B4-BE49-F238E27FC236}">
                  <a16:creationId xmlns:a16="http://schemas.microsoft.com/office/drawing/2014/main" id="{AA487C27-F910-4C01-494B-DC681923BF95}"/>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9" name="Freeform: Shape 1038">
              <a:extLst>
                <a:ext uri="{FF2B5EF4-FFF2-40B4-BE49-F238E27FC236}">
                  <a16:creationId xmlns:a16="http://schemas.microsoft.com/office/drawing/2014/main" id="{BBF9C36B-6640-DF0F-A33E-7948C4B35912}"/>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0" name="Freeform: Shape 1039">
              <a:extLst>
                <a:ext uri="{FF2B5EF4-FFF2-40B4-BE49-F238E27FC236}">
                  <a16:creationId xmlns:a16="http://schemas.microsoft.com/office/drawing/2014/main" id="{D62C017F-6669-393D-AEB5-F04B55462CEB}"/>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1" name="Freeform: Shape 1040">
              <a:extLst>
                <a:ext uri="{FF2B5EF4-FFF2-40B4-BE49-F238E27FC236}">
                  <a16:creationId xmlns:a16="http://schemas.microsoft.com/office/drawing/2014/main" id="{AE7820D5-5121-19BB-D6AD-C3B82C1D4201}"/>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2" name="Freeform: Shape 1041">
              <a:extLst>
                <a:ext uri="{FF2B5EF4-FFF2-40B4-BE49-F238E27FC236}">
                  <a16:creationId xmlns:a16="http://schemas.microsoft.com/office/drawing/2014/main" id="{BD7CF445-02B8-9BEC-80F0-8CFBF454D5B6}"/>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3" name="Freeform: Shape 1042">
              <a:extLst>
                <a:ext uri="{FF2B5EF4-FFF2-40B4-BE49-F238E27FC236}">
                  <a16:creationId xmlns:a16="http://schemas.microsoft.com/office/drawing/2014/main" id="{68D99EF6-33D0-2FB9-853E-B4EDD853413A}"/>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4" name="Freeform: Shape 1043">
              <a:extLst>
                <a:ext uri="{FF2B5EF4-FFF2-40B4-BE49-F238E27FC236}">
                  <a16:creationId xmlns:a16="http://schemas.microsoft.com/office/drawing/2014/main" id="{C660E417-5A8A-A510-2A22-B01A5BE6D01D}"/>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5" name="Freeform: Shape 1044">
              <a:extLst>
                <a:ext uri="{FF2B5EF4-FFF2-40B4-BE49-F238E27FC236}">
                  <a16:creationId xmlns:a16="http://schemas.microsoft.com/office/drawing/2014/main" id="{E3247343-E21E-1E2B-F905-E0F75F7A421A}"/>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6" name="Freeform: Shape 1045">
              <a:extLst>
                <a:ext uri="{FF2B5EF4-FFF2-40B4-BE49-F238E27FC236}">
                  <a16:creationId xmlns:a16="http://schemas.microsoft.com/office/drawing/2014/main" id="{A4D3F81F-99AD-7034-5BEC-34B938D97852}"/>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7" name="Freeform: Shape 1046">
              <a:extLst>
                <a:ext uri="{FF2B5EF4-FFF2-40B4-BE49-F238E27FC236}">
                  <a16:creationId xmlns:a16="http://schemas.microsoft.com/office/drawing/2014/main" id="{17F6734B-666D-069D-8358-469F7E4EF4E2}"/>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8" name="Freeform: Shape 1047">
              <a:extLst>
                <a:ext uri="{FF2B5EF4-FFF2-40B4-BE49-F238E27FC236}">
                  <a16:creationId xmlns:a16="http://schemas.microsoft.com/office/drawing/2014/main" id="{6BACE7AE-38C7-68FA-7D64-41CF208721A9}"/>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9" name="Freeform: Shape 1048">
              <a:extLst>
                <a:ext uri="{FF2B5EF4-FFF2-40B4-BE49-F238E27FC236}">
                  <a16:creationId xmlns:a16="http://schemas.microsoft.com/office/drawing/2014/main" id="{DC40FA69-2066-B497-B0C3-2CEF2FB51691}"/>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074" name="Rectangle: Rounded Corners 1073">
            <a:extLst>
              <a:ext uri="{FF2B5EF4-FFF2-40B4-BE49-F238E27FC236}">
                <a16:creationId xmlns:a16="http://schemas.microsoft.com/office/drawing/2014/main" id="{023062F3-BBEC-7DDC-3390-1C61F3C9BEB7}"/>
              </a:ext>
            </a:extLst>
          </p:cNvPr>
          <p:cNvSpPr/>
          <p:nvPr/>
        </p:nvSpPr>
        <p:spPr>
          <a:xfrm>
            <a:off x="21432217"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#1</a:t>
            </a:r>
          </a:p>
        </p:txBody>
      </p:sp>
      <p:grpSp>
        <p:nvGrpSpPr>
          <p:cNvPr id="1075" name="Group 1074">
            <a:extLst>
              <a:ext uri="{FF2B5EF4-FFF2-40B4-BE49-F238E27FC236}">
                <a16:creationId xmlns:a16="http://schemas.microsoft.com/office/drawing/2014/main" id="{9D34A44D-845A-CAB1-2629-768848649741}"/>
              </a:ext>
            </a:extLst>
          </p:cNvPr>
          <p:cNvGrpSpPr/>
          <p:nvPr/>
        </p:nvGrpSpPr>
        <p:grpSpPr>
          <a:xfrm>
            <a:off x="21847991" y="7662177"/>
            <a:ext cx="3675489" cy="4089621"/>
            <a:chOff x="9467731" y="7692792"/>
            <a:chExt cx="3675489" cy="4089621"/>
          </a:xfrm>
        </p:grpSpPr>
        <p:sp>
          <p:nvSpPr>
            <p:cNvPr id="1076" name="Freeform: Shape 1075">
              <a:extLst>
                <a:ext uri="{FF2B5EF4-FFF2-40B4-BE49-F238E27FC236}">
                  <a16:creationId xmlns:a16="http://schemas.microsoft.com/office/drawing/2014/main" id="{9A678D14-A002-17CE-700A-03E869DE36BF}"/>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7" name="Freeform: Shape 1076">
              <a:extLst>
                <a:ext uri="{FF2B5EF4-FFF2-40B4-BE49-F238E27FC236}">
                  <a16:creationId xmlns:a16="http://schemas.microsoft.com/office/drawing/2014/main" id="{915AA90C-3B11-6719-BDAB-C34FAC23743A}"/>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8" name="Freeform: Shape 1077">
              <a:extLst>
                <a:ext uri="{FF2B5EF4-FFF2-40B4-BE49-F238E27FC236}">
                  <a16:creationId xmlns:a16="http://schemas.microsoft.com/office/drawing/2014/main" id="{6E471F41-E5B2-4E31-4E62-057DEC83AF52}"/>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9" name="Freeform: Shape 1078">
              <a:extLst>
                <a:ext uri="{FF2B5EF4-FFF2-40B4-BE49-F238E27FC236}">
                  <a16:creationId xmlns:a16="http://schemas.microsoft.com/office/drawing/2014/main" id="{C0BF4F46-2282-CA4C-0B63-9EE72FE147D6}"/>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0" name="Freeform: Shape 1079">
              <a:extLst>
                <a:ext uri="{FF2B5EF4-FFF2-40B4-BE49-F238E27FC236}">
                  <a16:creationId xmlns:a16="http://schemas.microsoft.com/office/drawing/2014/main" id="{23A6F0B2-9421-C730-A6F0-390ECF5DD0CA}"/>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1" name="Freeform: Shape 1080">
              <a:extLst>
                <a:ext uri="{FF2B5EF4-FFF2-40B4-BE49-F238E27FC236}">
                  <a16:creationId xmlns:a16="http://schemas.microsoft.com/office/drawing/2014/main" id="{44584EEF-1D0E-5296-36D8-EE1FF3234319}"/>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2" name="Freeform: Shape 1081">
              <a:extLst>
                <a:ext uri="{FF2B5EF4-FFF2-40B4-BE49-F238E27FC236}">
                  <a16:creationId xmlns:a16="http://schemas.microsoft.com/office/drawing/2014/main" id="{0179D9D8-225B-C63A-54A7-844092464C64}"/>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3" name="Freeform: Shape 1082">
              <a:extLst>
                <a:ext uri="{FF2B5EF4-FFF2-40B4-BE49-F238E27FC236}">
                  <a16:creationId xmlns:a16="http://schemas.microsoft.com/office/drawing/2014/main" id="{2E7CB97F-2C81-F3C0-C9B9-53918B5D65A3}"/>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4" name="Freeform: Shape 1083">
              <a:extLst>
                <a:ext uri="{FF2B5EF4-FFF2-40B4-BE49-F238E27FC236}">
                  <a16:creationId xmlns:a16="http://schemas.microsoft.com/office/drawing/2014/main" id="{ADE0A010-5DBF-D91E-F6E5-E6DB196AD165}"/>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5" name="Freeform: Shape 1084">
              <a:extLst>
                <a:ext uri="{FF2B5EF4-FFF2-40B4-BE49-F238E27FC236}">
                  <a16:creationId xmlns:a16="http://schemas.microsoft.com/office/drawing/2014/main" id="{1B109F98-6BB5-DAA4-746A-22895DE763F1}"/>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6" name="Freeform: Shape 1085">
              <a:extLst>
                <a:ext uri="{FF2B5EF4-FFF2-40B4-BE49-F238E27FC236}">
                  <a16:creationId xmlns:a16="http://schemas.microsoft.com/office/drawing/2014/main" id="{BACB1A48-6B1A-FF03-1EDE-BD371C5D645D}"/>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7" name="Freeform: Shape 1086">
              <a:extLst>
                <a:ext uri="{FF2B5EF4-FFF2-40B4-BE49-F238E27FC236}">
                  <a16:creationId xmlns:a16="http://schemas.microsoft.com/office/drawing/2014/main" id="{B6BDEEF2-FBF2-FF6C-BB8F-E525C87B687E}"/>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8" name="Freeform: Shape 1087">
              <a:extLst>
                <a:ext uri="{FF2B5EF4-FFF2-40B4-BE49-F238E27FC236}">
                  <a16:creationId xmlns:a16="http://schemas.microsoft.com/office/drawing/2014/main" id="{CF287216-7294-0D7E-8540-462796D4B4D6}"/>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9" name="Freeform: Shape 1088">
              <a:extLst>
                <a:ext uri="{FF2B5EF4-FFF2-40B4-BE49-F238E27FC236}">
                  <a16:creationId xmlns:a16="http://schemas.microsoft.com/office/drawing/2014/main" id="{04F46023-BBBD-94F7-82FF-C4818672C4BD}"/>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0" name="Freeform: Shape 1089">
              <a:extLst>
                <a:ext uri="{FF2B5EF4-FFF2-40B4-BE49-F238E27FC236}">
                  <a16:creationId xmlns:a16="http://schemas.microsoft.com/office/drawing/2014/main" id="{A95152D5-D623-89F0-3397-36D2ACBBDBB8}"/>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1" name="Freeform: Shape 1090">
              <a:extLst>
                <a:ext uri="{FF2B5EF4-FFF2-40B4-BE49-F238E27FC236}">
                  <a16:creationId xmlns:a16="http://schemas.microsoft.com/office/drawing/2014/main" id="{AD90C9A1-D9E3-EF23-7A1A-CB1D36613310}"/>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054" name="Rectangle: Rounded Corners 1053">
            <a:extLst>
              <a:ext uri="{FF2B5EF4-FFF2-40B4-BE49-F238E27FC236}">
                <a16:creationId xmlns:a16="http://schemas.microsoft.com/office/drawing/2014/main" id="{5ACE4939-13D7-9659-3354-794BB7501D58}"/>
              </a:ext>
            </a:extLst>
          </p:cNvPr>
          <p:cNvSpPr/>
          <p:nvPr/>
        </p:nvSpPr>
        <p:spPr>
          <a:xfrm>
            <a:off x="20988171" y="6383338"/>
            <a:ext cx="10379701" cy="6721476"/>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b"/>
          <a:lstStyle/>
          <a:p>
            <a:pPr algn="ctr">
              <a:lnSpc>
                <a:spcPct val="90000"/>
              </a:lnSpc>
            </a:pPr>
            <a:r>
              <a:rPr lang="en-US" sz="4400">
                <a:solidFill>
                  <a:schemeClr val="bg1"/>
                </a:solidFill>
              </a:rPr>
              <a:t>device #2</a:t>
            </a:r>
          </a:p>
        </p:txBody>
      </p:sp>
      <p:sp>
        <p:nvSpPr>
          <p:cNvPr id="1056" name="Rectangle: Rounded Corners 1055">
            <a:extLst>
              <a:ext uri="{FF2B5EF4-FFF2-40B4-BE49-F238E27FC236}">
                <a16:creationId xmlns:a16="http://schemas.microsoft.com/office/drawing/2014/main" id="{77FE6367-78B8-E843-CD09-79D6E7862E73}"/>
              </a:ext>
            </a:extLst>
          </p:cNvPr>
          <p:cNvSpPr/>
          <p:nvPr/>
        </p:nvSpPr>
        <p:spPr>
          <a:xfrm>
            <a:off x="26416789"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#2</a:t>
            </a:r>
          </a:p>
        </p:txBody>
      </p:sp>
      <p:grpSp>
        <p:nvGrpSpPr>
          <p:cNvPr id="1057" name="Group 1056">
            <a:extLst>
              <a:ext uri="{FF2B5EF4-FFF2-40B4-BE49-F238E27FC236}">
                <a16:creationId xmlns:a16="http://schemas.microsoft.com/office/drawing/2014/main" id="{25D7B569-C500-D61A-D112-75CA0A9D6C35}"/>
              </a:ext>
            </a:extLst>
          </p:cNvPr>
          <p:cNvGrpSpPr/>
          <p:nvPr/>
        </p:nvGrpSpPr>
        <p:grpSpPr>
          <a:xfrm>
            <a:off x="26832563" y="7662177"/>
            <a:ext cx="3675489" cy="4089621"/>
            <a:chOff x="9467731" y="7692792"/>
            <a:chExt cx="3675489" cy="4089621"/>
          </a:xfrm>
        </p:grpSpPr>
        <p:sp>
          <p:nvSpPr>
            <p:cNvPr id="1058" name="Freeform: Shape 1057">
              <a:extLst>
                <a:ext uri="{FF2B5EF4-FFF2-40B4-BE49-F238E27FC236}">
                  <a16:creationId xmlns:a16="http://schemas.microsoft.com/office/drawing/2014/main" id="{F5CA1270-7522-5FEB-233F-8249910B9590}"/>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59" name="Freeform: Shape 1058">
              <a:extLst>
                <a:ext uri="{FF2B5EF4-FFF2-40B4-BE49-F238E27FC236}">
                  <a16:creationId xmlns:a16="http://schemas.microsoft.com/office/drawing/2014/main" id="{450DC48C-969F-887A-561B-00B0C90B459E}"/>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0" name="Freeform: Shape 1059">
              <a:extLst>
                <a:ext uri="{FF2B5EF4-FFF2-40B4-BE49-F238E27FC236}">
                  <a16:creationId xmlns:a16="http://schemas.microsoft.com/office/drawing/2014/main" id="{4B40D279-8266-5DE4-3A85-ECB775CE27A6}"/>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1" name="Freeform: Shape 1060">
              <a:extLst>
                <a:ext uri="{FF2B5EF4-FFF2-40B4-BE49-F238E27FC236}">
                  <a16:creationId xmlns:a16="http://schemas.microsoft.com/office/drawing/2014/main" id="{7C069DD2-8BE5-E4D7-09F6-E0BA204B14C1}"/>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2" name="Freeform: Shape 1061">
              <a:extLst>
                <a:ext uri="{FF2B5EF4-FFF2-40B4-BE49-F238E27FC236}">
                  <a16:creationId xmlns:a16="http://schemas.microsoft.com/office/drawing/2014/main" id="{CF6C63B7-4142-C2FF-306C-0014943A43D5}"/>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3" name="Freeform: Shape 1062">
              <a:extLst>
                <a:ext uri="{FF2B5EF4-FFF2-40B4-BE49-F238E27FC236}">
                  <a16:creationId xmlns:a16="http://schemas.microsoft.com/office/drawing/2014/main" id="{B14D7399-0CBD-3E5F-EB44-2201D31B9DAA}"/>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4" name="Freeform: Shape 1063">
              <a:extLst>
                <a:ext uri="{FF2B5EF4-FFF2-40B4-BE49-F238E27FC236}">
                  <a16:creationId xmlns:a16="http://schemas.microsoft.com/office/drawing/2014/main" id="{18558347-5644-1623-2B4E-42AE8162B47F}"/>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5" name="Freeform: Shape 1064">
              <a:extLst>
                <a:ext uri="{FF2B5EF4-FFF2-40B4-BE49-F238E27FC236}">
                  <a16:creationId xmlns:a16="http://schemas.microsoft.com/office/drawing/2014/main" id="{1A2CD280-F41F-2C63-8408-15164ED4754F}"/>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6" name="Freeform: Shape 1065">
              <a:extLst>
                <a:ext uri="{FF2B5EF4-FFF2-40B4-BE49-F238E27FC236}">
                  <a16:creationId xmlns:a16="http://schemas.microsoft.com/office/drawing/2014/main" id="{0CD03079-C97A-0C30-3441-864FC5D3A356}"/>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7" name="Freeform: Shape 1066">
              <a:extLst>
                <a:ext uri="{FF2B5EF4-FFF2-40B4-BE49-F238E27FC236}">
                  <a16:creationId xmlns:a16="http://schemas.microsoft.com/office/drawing/2014/main" id="{DE44498A-9DD5-B604-D74C-6F10E03FBC8A}"/>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8" name="Freeform: Shape 1067">
              <a:extLst>
                <a:ext uri="{FF2B5EF4-FFF2-40B4-BE49-F238E27FC236}">
                  <a16:creationId xmlns:a16="http://schemas.microsoft.com/office/drawing/2014/main" id="{8F18822F-E616-31FE-B2AB-6C61D378F3F0}"/>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9" name="Freeform: Shape 1068">
              <a:extLst>
                <a:ext uri="{FF2B5EF4-FFF2-40B4-BE49-F238E27FC236}">
                  <a16:creationId xmlns:a16="http://schemas.microsoft.com/office/drawing/2014/main" id="{C8AB62ED-35F2-8187-2F45-D3CB89C74068}"/>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0" name="Freeform: Shape 1069">
              <a:extLst>
                <a:ext uri="{FF2B5EF4-FFF2-40B4-BE49-F238E27FC236}">
                  <a16:creationId xmlns:a16="http://schemas.microsoft.com/office/drawing/2014/main" id="{A716E38B-D8B1-5567-B482-94D2D64D1BD3}"/>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1" name="Freeform: Shape 1070">
              <a:extLst>
                <a:ext uri="{FF2B5EF4-FFF2-40B4-BE49-F238E27FC236}">
                  <a16:creationId xmlns:a16="http://schemas.microsoft.com/office/drawing/2014/main" id="{67D425D3-0888-0ABF-02D4-C7E6CBD1A333}"/>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2" name="Freeform: Shape 1071">
              <a:extLst>
                <a:ext uri="{FF2B5EF4-FFF2-40B4-BE49-F238E27FC236}">
                  <a16:creationId xmlns:a16="http://schemas.microsoft.com/office/drawing/2014/main" id="{6444383F-008E-6E34-369D-7904D52B2CBA}"/>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3" name="Freeform: Shape 1072">
              <a:extLst>
                <a:ext uri="{FF2B5EF4-FFF2-40B4-BE49-F238E27FC236}">
                  <a16:creationId xmlns:a16="http://schemas.microsoft.com/office/drawing/2014/main" id="{DBCC384B-8EB1-8B28-E8EE-BCB3BDB65347}"/>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094" name="Rectangle: Rounded Corners 1093">
            <a:extLst>
              <a:ext uri="{FF2B5EF4-FFF2-40B4-BE49-F238E27FC236}">
                <a16:creationId xmlns:a16="http://schemas.microsoft.com/office/drawing/2014/main" id="{E1F797EB-470B-87F8-A5C1-D8502489158D}"/>
              </a:ext>
            </a:extLst>
          </p:cNvPr>
          <p:cNvSpPr/>
          <p:nvPr/>
        </p:nvSpPr>
        <p:spPr>
          <a:xfrm>
            <a:off x="5208125" y="6383339"/>
            <a:ext cx="4507037" cy="6721476"/>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b"/>
          <a:lstStyle/>
          <a:p>
            <a:pPr algn="ctr">
              <a:lnSpc>
                <a:spcPct val="90000"/>
              </a:lnSpc>
            </a:pPr>
            <a:r>
              <a:rPr lang="en-US" sz="4400">
                <a:solidFill>
                  <a:schemeClr val="bg1"/>
                </a:solidFill>
              </a:rPr>
              <a:t>host #1</a:t>
            </a:r>
          </a:p>
        </p:txBody>
      </p:sp>
      <p:sp>
        <p:nvSpPr>
          <p:cNvPr id="1096" name="Freeform: Shape 1095">
            <a:extLst>
              <a:ext uri="{FF2B5EF4-FFF2-40B4-BE49-F238E27FC236}">
                <a16:creationId xmlns:a16="http://schemas.microsoft.com/office/drawing/2014/main" id="{FFBE482E-468F-F64F-E282-22A44692A487}"/>
              </a:ext>
            </a:extLst>
          </p:cNvPr>
          <p:cNvSpPr/>
          <p:nvPr/>
        </p:nvSpPr>
        <p:spPr>
          <a:xfrm rot="5400000">
            <a:off x="366254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7" name="Freeform: Shape 1096">
            <a:extLst>
              <a:ext uri="{FF2B5EF4-FFF2-40B4-BE49-F238E27FC236}">
                <a16:creationId xmlns:a16="http://schemas.microsoft.com/office/drawing/2014/main" id="{BE78B159-17B5-E1FF-53C0-15B36411927E}"/>
              </a:ext>
            </a:extLst>
          </p:cNvPr>
          <p:cNvSpPr/>
          <p:nvPr/>
        </p:nvSpPr>
        <p:spPr>
          <a:xfrm rot="5400000">
            <a:off x="389644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8" name="Freeform: Shape 1097">
            <a:extLst>
              <a:ext uri="{FF2B5EF4-FFF2-40B4-BE49-F238E27FC236}">
                <a16:creationId xmlns:a16="http://schemas.microsoft.com/office/drawing/2014/main" id="{EBEA2F21-AB11-5879-FF77-29B419286633}"/>
              </a:ext>
            </a:extLst>
          </p:cNvPr>
          <p:cNvSpPr/>
          <p:nvPr/>
        </p:nvSpPr>
        <p:spPr>
          <a:xfrm rot="5400000">
            <a:off x="413035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9" name="Freeform: Shape 1098">
            <a:extLst>
              <a:ext uri="{FF2B5EF4-FFF2-40B4-BE49-F238E27FC236}">
                <a16:creationId xmlns:a16="http://schemas.microsoft.com/office/drawing/2014/main" id="{195851F7-D69E-3539-D02C-BC7D208F3FC4}"/>
              </a:ext>
            </a:extLst>
          </p:cNvPr>
          <p:cNvSpPr/>
          <p:nvPr/>
        </p:nvSpPr>
        <p:spPr>
          <a:xfrm rot="5400000">
            <a:off x="436425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0" name="Freeform: Shape 1099">
            <a:extLst>
              <a:ext uri="{FF2B5EF4-FFF2-40B4-BE49-F238E27FC236}">
                <a16:creationId xmlns:a16="http://schemas.microsoft.com/office/drawing/2014/main" id="{22BB273B-D446-9CB8-F01F-17F369AD6758}"/>
              </a:ext>
            </a:extLst>
          </p:cNvPr>
          <p:cNvSpPr/>
          <p:nvPr/>
        </p:nvSpPr>
        <p:spPr>
          <a:xfrm rot="5400000">
            <a:off x="459816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1" name="Freeform: Shape 1100">
            <a:extLst>
              <a:ext uri="{FF2B5EF4-FFF2-40B4-BE49-F238E27FC236}">
                <a16:creationId xmlns:a16="http://schemas.microsoft.com/office/drawing/2014/main" id="{C038606F-2E69-EF83-9D31-BEF760F518A7}"/>
              </a:ext>
            </a:extLst>
          </p:cNvPr>
          <p:cNvSpPr/>
          <p:nvPr/>
        </p:nvSpPr>
        <p:spPr>
          <a:xfrm rot="5400000">
            <a:off x="483206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2" name="Freeform: Shape 1101">
            <a:extLst>
              <a:ext uri="{FF2B5EF4-FFF2-40B4-BE49-F238E27FC236}">
                <a16:creationId xmlns:a16="http://schemas.microsoft.com/office/drawing/2014/main" id="{8B838C58-2E40-E7A0-1103-774D897C6D86}"/>
              </a:ext>
            </a:extLst>
          </p:cNvPr>
          <p:cNvSpPr/>
          <p:nvPr/>
        </p:nvSpPr>
        <p:spPr>
          <a:xfrm rot="5400000">
            <a:off x="506597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3" name="Freeform: Shape 1102">
            <a:extLst>
              <a:ext uri="{FF2B5EF4-FFF2-40B4-BE49-F238E27FC236}">
                <a16:creationId xmlns:a16="http://schemas.microsoft.com/office/drawing/2014/main" id="{6201B878-09D9-FE69-2426-03388100D1A8}"/>
              </a:ext>
            </a:extLst>
          </p:cNvPr>
          <p:cNvSpPr/>
          <p:nvPr/>
        </p:nvSpPr>
        <p:spPr>
          <a:xfrm rot="5400000">
            <a:off x="529987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4" name="Freeform: Shape 1103">
            <a:extLst>
              <a:ext uri="{FF2B5EF4-FFF2-40B4-BE49-F238E27FC236}">
                <a16:creationId xmlns:a16="http://schemas.microsoft.com/office/drawing/2014/main" id="{9B3852B6-4A36-024B-BEC4-35B64069EC58}"/>
              </a:ext>
            </a:extLst>
          </p:cNvPr>
          <p:cNvSpPr/>
          <p:nvPr/>
        </p:nvSpPr>
        <p:spPr>
          <a:xfrm rot="5400000">
            <a:off x="553378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5" name="Freeform: Shape 1104">
            <a:extLst>
              <a:ext uri="{FF2B5EF4-FFF2-40B4-BE49-F238E27FC236}">
                <a16:creationId xmlns:a16="http://schemas.microsoft.com/office/drawing/2014/main" id="{5DC8B451-79F1-87BD-CD31-51D1FD0A5E77}"/>
              </a:ext>
            </a:extLst>
          </p:cNvPr>
          <p:cNvSpPr/>
          <p:nvPr/>
        </p:nvSpPr>
        <p:spPr>
          <a:xfrm rot="5400000">
            <a:off x="576768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6" name="Freeform: Shape 1105">
            <a:extLst>
              <a:ext uri="{FF2B5EF4-FFF2-40B4-BE49-F238E27FC236}">
                <a16:creationId xmlns:a16="http://schemas.microsoft.com/office/drawing/2014/main" id="{36C29EF2-AD93-5D95-A4FF-B45352984A00}"/>
              </a:ext>
            </a:extLst>
          </p:cNvPr>
          <p:cNvSpPr/>
          <p:nvPr/>
        </p:nvSpPr>
        <p:spPr>
          <a:xfrm rot="5400000">
            <a:off x="600159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7" name="Freeform: Shape 1106">
            <a:extLst>
              <a:ext uri="{FF2B5EF4-FFF2-40B4-BE49-F238E27FC236}">
                <a16:creationId xmlns:a16="http://schemas.microsoft.com/office/drawing/2014/main" id="{6A26DD41-AFCB-9685-E451-6EB3046ECEA3}"/>
              </a:ext>
            </a:extLst>
          </p:cNvPr>
          <p:cNvSpPr/>
          <p:nvPr/>
        </p:nvSpPr>
        <p:spPr>
          <a:xfrm rot="5400000">
            <a:off x="623549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8" name="Freeform: Shape 1107">
            <a:extLst>
              <a:ext uri="{FF2B5EF4-FFF2-40B4-BE49-F238E27FC236}">
                <a16:creationId xmlns:a16="http://schemas.microsoft.com/office/drawing/2014/main" id="{EB2560A5-CFC7-F50A-7341-54F53DAB59F9}"/>
              </a:ext>
            </a:extLst>
          </p:cNvPr>
          <p:cNvSpPr/>
          <p:nvPr/>
        </p:nvSpPr>
        <p:spPr>
          <a:xfrm rot="5400000">
            <a:off x="646940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9" name="Freeform: Shape 1108">
            <a:extLst>
              <a:ext uri="{FF2B5EF4-FFF2-40B4-BE49-F238E27FC236}">
                <a16:creationId xmlns:a16="http://schemas.microsoft.com/office/drawing/2014/main" id="{33629A99-C73D-3DF6-6F3F-08B59A29066E}"/>
              </a:ext>
            </a:extLst>
          </p:cNvPr>
          <p:cNvSpPr/>
          <p:nvPr/>
        </p:nvSpPr>
        <p:spPr>
          <a:xfrm rot="5400000">
            <a:off x="670330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10" name="Freeform: Shape 1109">
            <a:extLst>
              <a:ext uri="{FF2B5EF4-FFF2-40B4-BE49-F238E27FC236}">
                <a16:creationId xmlns:a16="http://schemas.microsoft.com/office/drawing/2014/main" id="{AC580EF4-01A5-283E-F2B4-2FBC4A2DFDA2}"/>
              </a:ext>
            </a:extLst>
          </p:cNvPr>
          <p:cNvSpPr/>
          <p:nvPr/>
        </p:nvSpPr>
        <p:spPr>
          <a:xfrm rot="5400000">
            <a:off x="693721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11" name="Freeform: Shape 1110">
            <a:extLst>
              <a:ext uri="{FF2B5EF4-FFF2-40B4-BE49-F238E27FC236}">
                <a16:creationId xmlns:a16="http://schemas.microsoft.com/office/drawing/2014/main" id="{7BB34AC3-6C6D-DD32-57D7-9812F3A0DA57}"/>
              </a:ext>
            </a:extLst>
          </p:cNvPr>
          <p:cNvSpPr/>
          <p:nvPr/>
        </p:nvSpPr>
        <p:spPr>
          <a:xfrm rot="5400000">
            <a:off x="717111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3394992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DA408-2B13-5953-2D79-2D82514E392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6C11FA-1C8B-BE6C-BF50-DC97186735AE}"/>
              </a:ext>
            </a:extLst>
          </p:cNvPr>
          <p:cNvSpPr>
            <a:spLocks noGrp="1"/>
          </p:cNvSpPr>
          <p:nvPr>
            <p:ph type="title"/>
          </p:nvPr>
        </p:nvSpPr>
        <p:spPr/>
        <p:txBody>
          <a:bodyPr/>
          <a:lstStyle/>
          <a:p>
            <a:r>
              <a:rPr lang="en-US"/>
              <a:t>Thread Scope</a:t>
            </a:r>
          </a:p>
        </p:txBody>
      </p:sp>
      <p:sp>
        <p:nvSpPr>
          <p:cNvPr id="29" name="Rectangle: Rounded Corners 28">
            <a:extLst>
              <a:ext uri="{FF2B5EF4-FFF2-40B4-BE49-F238E27FC236}">
                <a16:creationId xmlns:a16="http://schemas.microsoft.com/office/drawing/2014/main" id="{7AB3ECA4-E399-109E-6724-275F17DC7167}"/>
              </a:ext>
            </a:extLst>
          </p:cNvPr>
          <p:cNvSpPr/>
          <p:nvPr/>
        </p:nvSpPr>
        <p:spPr>
          <a:xfrm>
            <a:off x="10636743"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#1</a:t>
            </a:r>
          </a:p>
        </p:txBody>
      </p:sp>
      <p:grpSp>
        <p:nvGrpSpPr>
          <p:cNvPr id="43" name="Group 42">
            <a:extLst>
              <a:ext uri="{FF2B5EF4-FFF2-40B4-BE49-F238E27FC236}">
                <a16:creationId xmlns:a16="http://schemas.microsoft.com/office/drawing/2014/main" id="{ADD1EA25-68AB-8DD1-D462-07917E730EB2}"/>
              </a:ext>
            </a:extLst>
          </p:cNvPr>
          <p:cNvGrpSpPr/>
          <p:nvPr/>
        </p:nvGrpSpPr>
        <p:grpSpPr>
          <a:xfrm>
            <a:off x="11052517" y="7662177"/>
            <a:ext cx="3675489" cy="4089621"/>
            <a:chOff x="9467731" y="7692792"/>
            <a:chExt cx="3675489" cy="4089621"/>
          </a:xfrm>
        </p:grpSpPr>
        <p:sp>
          <p:nvSpPr>
            <p:cNvPr id="12" name="Freeform: Shape 11">
              <a:extLst>
                <a:ext uri="{FF2B5EF4-FFF2-40B4-BE49-F238E27FC236}">
                  <a16:creationId xmlns:a16="http://schemas.microsoft.com/office/drawing/2014/main" id="{C2EC452A-1C87-F4E4-A4B5-271D79633AF5}"/>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 name="Freeform: Shape 18">
              <a:extLst>
                <a:ext uri="{FF2B5EF4-FFF2-40B4-BE49-F238E27FC236}">
                  <a16:creationId xmlns:a16="http://schemas.microsoft.com/office/drawing/2014/main" id="{BAB11402-98C5-2DEF-3957-D0E25C0E15C0}"/>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0" name="Freeform: Shape 19">
              <a:extLst>
                <a:ext uri="{FF2B5EF4-FFF2-40B4-BE49-F238E27FC236}">
                  <a16:creationId xmlns:a16="http://schemas.microsoft.com/office/drawing/2014/main" id="{44FC7671-CB91-A172-005C-38FD2C6CB63E}"/>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Freeform: Shape 20">
              <a:extLst>
                <a:ext uri="{FF2B5EF4-FFF2-40B4-BE49-F238E27FC236}">
                  <a16:creationId xmlns:a16="http://schemas.microsoft.com/office/drawing/2014/main" id="{B5807F16-6DF5-81DC-2A00-9D5087564465}"/>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0" name="Freeform: Shape 29">
              <a:extLst>
                <a:ext uri="{FF2B5EF4-FFF2-40B4-BE49-F238E27FC236}">
                  <a16:creationId xmlns:a16="http://schemas.microsoft.com/office/drawing/2014/main" id="{EB8B5194-D5D3-9DFA-5158-02D74F4DF141}"/>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1" name="Freeform: Shape 30">
              <a:extLst>
                <a:ext uri="{FF2B5EF4-FFF2-40B4-BE49-F238E27FC236}">
                  <a16:creationId xmlns:a16="http://schemas.microsoft.com/office/drawing/2014/main" id="{FBDEAC0E-801A-4BA1-E360-21E2D23EB9A7}"/>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2" name="Freeform: Shape 31">
              <a:extLst>
                <a:ext uri="{FF2B5EF4-FFF2-40B4-BE49-F238E27FC236}">
                  <a16:creationId xmlns:a16="http://schemas.microsoft.com/office/drawing/2014/main" id="{9FFEC297-C610-C975-5736-573088EB9E71}"/>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3" name="Freeform: Shape 32">
              <a:extLst>
                <a:ext uri="{FF2B5EF4-FFF2-40B4-BE49-F238E27FC236}">
                  <a16:creationId xmlns:a16="http://schemas.microsoft.com/office/drawing/2014/main" id="{7320782A-6672-006A-2ED7-B56E2E68DAC7}"/>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4" name="Freeform: Shape 33">
              <a:extLst>
                <a:ext uri="{FF2B5EF4-FFF2-40B4-BE49-F238E27FC236}">
                  <a16:creationId xmlns:a16="http://schemas.microsoft.com/office/drawing/2014/main" id="{86C19817-6C54-8559-80AD-39745D12C9C7}"/>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F382994E-1AFF-D318-4C4F-5F8D51268AAB}"/>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Freeform: Shape 35">
              <a:extLst>
                <a:ext uri="{FF2B5EF4-FFF2-40B4-BE49-F238E27FC236}">
                  <a16:creationId xmlns:a16="http://schemas.microsoft.com/office/drawing/2014/main" id="{CFA5A26F-8EE4-DE3D-DF93-CCC10ECA5EF4}"/>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Freeform: Shape 36">
              <a:extLst>
                <a:ext uri="{FF2B5EF4-FFF2-40B4-BE49-F238E27FC236}">
                  <a16:creationId xmlns:a16="http://schemas.microsoft.com/office/drawing/2014/main" id="{37AA56E6-F374-E000-F65A-8A3EE4A041F2}"/>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8" name="Freeform: Shape 37">
              <a:extLst>
                <a:ext uri="{FF2B5EF4-FFF2-40B4-BE49-F238E27FC236}">
                  <a16:creationId xmlns:a16="http://schemas.microsoft.com/office/drawing/2014/main" id="{0792DBBE-9183-D4C7-49FC-E473041EC9D1}"/>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Freeform: Shape 38">
              <a:extLst>
                <a:ext uri="{FF2B5EF4-FFF2-40B4-BE49-F238E27FC236}">
                  <a16:creationId xmlns:a16="http://schemas.microsoft.com/office/drawing/2014/main" id="{6BFD7A89-4448-2C3E-68C6-7A0152C28C95}"/>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0" name="Freeform: Shape 39">
              <a:extLst>
                <a:ext uri="{FF2B5EF4-FFF2-40B4-BE49-F238E27FC236}">
                  <a16:creationId xmlns:a16="http://schemas.microsoft.com/office/drawing/2014/main" id="{22510012-C023-7078-381D-9083B9E7A49B}"/>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Freeform: Shape 40">
              <a:extLst>
                <a:ext uri="{FF2B5EF4-FFF2-40B4-BE49-F238E27FC236}">
                  <a16:creationId xmlns:a16="http://schemas.microsoft.com/office/drawing/2014/main" id="{62C693A9-62E0-78CC-E425-1C75E9D8712C}"/>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62" name="Rectangle: Rounded Corners 61">
            <a:extLst>
              <a:ext uri="{FF2B5EF4-FFF2-40B4-BE49-F238E27FC236}">
                <a16:creationId xmlns:a16="http://schemas.microsoft.com/office/drawing/2014/main" id="{55BE2270-0851-1F78-8CB4-0B658AB7AE2C}"/>
              </a:ext>
            </a:extLst>
          </p:cNvPr>
          <p:cNvSpPr/>
          <p:nvPr/>
        </p:nvSpPr>
        <p:spPr>
          <a:xfrm>
            <a:off x="10192697" y="6383338"/>
            <a:ext cx="10379701" cy="6721476"/>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b"/>
          <a:lstStyle/>
          <a:p>
            <a:pPr algn="ctr">
              <a:lnSpc>
                <a:spcPct val="90000"/>
              </a:lnSpc>
            </a:pPr>
            <a:r>
              <a:rPr lang="en-US" sz="4400">
                <a:solidFill>
                  <a:schemeClr val="bg1"/>
                </a:solidFill>
              </a:rPr>
              <a:t>device #1</a:t>
            </a:r>
          </a:p>
        </p:txBody>
      </p:sp>
      <p:sp>
        <p:nvSpPr>
          <p:cNvPr id="1032" name="Rectangle: Rounded Corners 1031">
            <a:extLst>
              <a:ext uri="{FF2B5EF4-FFF2-40B4-BE49-F238E27FC236}">
                <a16:creationId xmlns:a16="http://schemas.microsoft.com/office/drawing/2014/main" id="{AA95FDB5-6FAD-7EDD-B6D7-E72CD9872400}"/>
              </a:ext>
            </a:extLst>
          </p:cNvPr>
          <p:cNvSpPr/>
          <p:nvPr/>
        </p:nvSpPr>
        <p:spPr>
          <a:xfrm>
            <a:off x="15621315"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#2</a:t>
            </a:r>
          </a:p>
        </p:txBody>
      </p:sp>
      <p:grpSp>
        <p:nvGrpSpPr>
          <p:cNvPr id="1033" name="Group 1032">
            <a:extLst>
              <a:ext uri="{FF2B5EF4-FFF2-40B4-BE49-F238E27FC236}">
                <a16:creationId xmlns:a16="http://schemas.microsoft.com/office/drawing/2014/main" id="{6265B6F1-98B2-1DC3-73FB-D70AB49BE0DE}"/>
              </a:ext>
            </a:extLst>
          </p:cNvPr>
          <p:cNvGrpSpPr/>
          <p:nvPr/>
        </p:nvGrpSpPr>
        <p:grpSpPr>
          <a:xfrm>
            <a:off x="16037089" y="7662177"/>
            <a:ext cx="3675489" cy="4089621"/>
            <a:chOff x="9467731" y="7692792"/>
            <a:chExt cx="3675489" cy="4089621"/>
          </a:xfrm>
        </p:grpSpPr>
        <p:sp>
          <p:nvSpPr>
            <p:cNvPr id="1034" name="Freeform: Shape 1033">
              <a:extLst>
                <a:ext uri="{FF2B5EF4-FFF2-40B4-BE49-F238E27FC236}">
                  <a16:creationId xmlns:a16="http://schemas.microsoft.com/office/drawing/2014/main" id="{D5950439-8BDC-3F9C-3137-A28A952E7A18}"/>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5" name="Freeform: Shape 1034">
              <a:extLst>
                <a:ext uri="{FF2B5EF4-FFF2-40B4-BE49-F238E27FC236}">
                  <a16:creationId xmlns:a16="http://schemas.microsoft.com/office/drawing/2014/main" id="{AD6300F8-3CEA-F5BF-7129-88D9A6966D2A}"/>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6" name="Freeform: Shape 1035">
              <a:extLst>
                <a:ext uri="{FF2B5EF4-FFF2-40B4-BE49-F238E27FC236}">
                  <a16:creationId xmlns:a16="http://schemas.microsoft.com/office/drawing/2014/main" id="{50A8A4E1-65AB-9F09-B893-7E54E4E8CDBE}"/>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7" name="Freeform: Shape 1036">
              <a:extLst>
                <a:ext uri="{FF2B5EF4-FFF2-40B4-BE49-F238E27FC236}">
                  <a16:creationId xmlns:a16="http://schemas.microsoft.com/office/drawing/2014/main" id="{F2ADA6EB-5582-7896-3F11-32BB743073BA}"/>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8" name="Freeform: Shape 1037">
              <a:extLst>
                <a:ext uri="{FF2B5EF4-FFF2-40B4-BE49-F238E27FC236}">
                  <a16:creationId xmlns:a16="http://schemas.microsoft.com/office/drawing/2014/main" id="{CF413404-78D8-302E-FDAF-08D491BA9557}"/>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9" name="Freeform: Shape 1038">
              <a:extLst>
                <a:ext uri="{FF2B5EF4-FFF2-40B4-BE49-F238E27FC236}">
                  <a16:creationId xmlns:a16="http://schemas.microsoft.com/office/drawing/2014/main" id="{4BA63E1A-C053-6123-81A3-9D087257002A}"/>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0" name="Freeform: Shape 1039">
              <a:extLst>
                <a:ext uri="{FF2B5EF4-FFF2-40B4-BE49-F238E27FC236}">
                  <a16:creationId xmlns:a16="http://schemas.microsoft.com/office/drawing/2014/main" id="{49ACBB7E-4993-FF64-D2A8-2D31254E9B0C}"/>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1" name="Freeform: Shape 1040">
              <a:extLst>
                <a:ext uri="{FF2B5EF4-FFF2-40B4-BE49-F238E27FC236}">
                  <a16:creationId xmlns:a16="http://schemas.microsoft.com/office/drawing/2014/main" id="{BD84128C-0359-162D-AC18-8C129B3678FD}"/>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2" name="Freeform: Shape 1041">
              <a:extLst>
                <a:ext uri="{FF2B5EF4-FFF2-40B4-BE49-F238E27FC236}">
                  <a16:creationId xmlns:a16="http://schemas.microsoft.com/office/drawing/2014/main" id="{45DC792D-219A-A3AD-FD43-EF874D68C193}"/>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3" name="Freeform: Shape 1042">
              <a:extLst>
                <a:ext uri="{FF2B5EF4-FFF2-40B4-BE49-F238E27FC236}">
                  <a16:creationId xmlns:a16="http://schemas.microsoft.com/office/drawing/2014/main" id="{23EBABED-A38F-8201-FD8D-71D35774A020}"/>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4" name="Freeform: Shape 1043">
              <a:extLst>
                <a:ext uri="{FF2B5EF4-FFF2-40B4-BE49-F238E27FC236}">
                  <a16:creationId xmlns:a16="http://schemas.microsoft.com/office/drawing/2014/main" id="{5336B070-95C7-2379-BFE2-281E95F72D9B}"/>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5" name="Freeform: Shape 1044">
              <a:extLst>
                <a:ext uri="{FF2B5EF4-FFF2-40B4-BE49-F238E27FC236}">
                  <a16:creationId xmlns:a16="http://schemas.microsoft.com/office/drawing/2014/main" id="{E7ED05E1-4E1E-BBEB-0C8A-483090FEE26A}"/>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6" name="Freeform: Shape 1045">
              <a:extLst>
                <a:ext uri="{FF2B5EF4-FFF2-40B4-BE49-F238E27FC236}">
                  <a16:creationId xmlns:a16="http://schemas.microsoft.com/office/drawing/2014/main" id="{5FCF98B5-54BE-B531-63E3-8EDEC2F2D694}"/>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7" name="Freeform: Shape 1046">
              <a:extLst>
                <a:ext uri="{FF2B5EF4-FFF2-40B4-BE49-F238E27FC236}">
                  <a16:creationId xmlns:a16="http://schemas.microsoft.com/office/drawing/2014/main" id="{9EAA9DD1-0855-E044-32D4-53DFBD1FCD22}"/>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8" name="Freeform: Shape 1047">
              <a:extLst>
                <a:ext uri="{FF2B5EF4-FFF2-40B4-BE49-F238E27FC236}">
                  <a16:creationId xmlns:a16="http://schemas.microsoft.com/office/drawing/2014/main" id="{E032A2E9-A306-B911-C184-1769057422BA}"/>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9" name="Freeform: Shape 1048">
              <a:extLst>
                <a:ext uri="{FF2B5EF4-FFF2-40B4-BE49-F238E27FC236}">
                  <a16:creationId xmlns:a16="http://schemas.microsoft.com/office/drawing/2014/main" id="{344CA314-14EB-FF74-3B39-4387D29F6FEE}"/>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074" name="Rectangle: Rounded Corners 1073">
            <a:extLst>
              <a:ext uri="{FF2B5EF4-FFF2-40B4-BE49-F238E27FC236}">
                <a16:creationId xmlns:a16="http://schemas.microsoft.com/office/drawing/2014/main" id="{9A5EB639-3CDA-9DD2-537E-944CA7C80560}"/>
              </a:ext>
            </a:extLst>
          </p:cNvPr>
          <p:cNvSpPr/>
          <p:nvPr/>
        </p:nvSpPr>
        <p:spPr>
          <a:xfrm>
            <a:off x="21432217"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#1</a:t>
            </a:r>
          </a:p>
        </p:txBody>
      </p:sp>
      <p:grpSp>
        <p:nvGrpSpPr>
          <p:cNvPr id="1075" name="Group 1074">
            <a:extLst>
              <a:ext uri="{FF2B5EF4-FFF2-40B4-BE49-F238E27FC236}">
                <a16:creationId xmlns:a16="http://schemas.microsoft.com/office/drawing/2014/main" id="{C99539B9-FAA1-EA36-E7A8-591ABEDCE86D}"/>
              </a:ext>
            </a:extLst>
          </p:cNvPr>
          <p:cNvGrpSpPr/>
          <p:nvPr/>
        </p:nvGrpSpPr>
        <p:grpSpPr>
          <a:xfrm>
            <a:off x="21847991" y="7662177"/>
            <a:ext cx="3675489" cy="4089621"/>
            <a:chOff x="9467731" y="7692792"/>
            <a:chExt cx="3675489" cy="4089621"/>
          </a:xfrm>
        </p:grpSpPr>
        <p:sp>
          <p:nvSpPr>
            <p:cNvPr id="1076" name="Freeform: Shape 1075">
              <a:extLst>
                <a:ext uri="{FF2B5EF4-FFF2-40B4-BE49-F238E27FC236}">
                  <a16:creationId xmlns:a16="http://schemas.microsoft.com/office/drawing/2014/main" id="{B6D3060A-32D7-00BC-CC14-A41B4DE6DBA4}"/>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7" name="Freeform: Shape 1076">
              <a:extLst>
                <a:ext uri="{FF2B5EF4-FFF2-40B4-BE49-F238E27FC236}">
                  <a16:creationId xmlns:a16="http://schemas.microsoft.com/office/drawing/2014/main" id="{39C9A0CA-504F-B04D-76AD-DA78E2F22AE4}"/>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8" name="Freeform: Shape 1077">
              <a:extLst>
                <a:ext uri="{FF2B5EF4-FFF2-40B4-BE49-F238E27FC236}">
                  <a16:creationId xmlns:a16="http://schemas.microsoft.com/office/drawing/2014/main" id="{4BABBC43-BF90-0BAF-C245-9116E7894BA3}"/>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9" name="Freeform: Shape 1078">
              <a:extLst>
                <a:ext uri="{FF2B5EF4-FFF2-40B4-BE49-F238E27FC236}">
                  <a16:creationId xmlns:a16="http://schemas.microsoft.com/office/drawing/2014/main" id="{8BE35885-26A4-7C55-4561-2D5D0C0E58BF}"/>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0" name="Freeform: Shape 1079">
              <a:extLst>
                <a:ext uri="{FF2B5EF4-FFF2-40B4-BE49-F238E27FC236}">
                  <a16:creationId xmlns:a16="http://schemas.microsoft.com/office/drawing/2014/main" id="{71E7D0C6-13F0-78B1-3F0A-9EFEAFD2DED9}"/>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1" name="Freeform: Shape 1080">
              <a:extLst>
                <a:ext uri="{FF2B5EF4-FFF2-40B4-BE49-F238E27FC236}">
                  <a16:creationId xmlns:a16="http://schemas.microsoft.com/office/drawing/2014/main" id="{2CB367B5-61A4-FF11-5EC2-8A09AD6889A1}"/>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2" name="Freeform: Shape 1081">
              <a:extLst>
                <a:ext uri="{FF2B5EF4-FFF2-40B4-BE49-F238E27FC236}">
                  <a16:creationId xmlns:a16="http://schemas.microsoft.com/office/drawing/2014/main" id="{87E806BD-003A-53A6-4897-D79B4FC4114D}"/>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3" name="Freeform: Shape 1082">
              <a:extLst>
                <a:ext uri="{FF2B5EF4-FFF2-40B4-BE49-F238E27FC236}">
                  <a16:creationId xmlns:a16="http://schemas.microsoft.com/office/drawing/2014/main" id="{A737A6AB-6C15-C8A7-85F3-1757AC900A50}"/>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4" name="Freeform: Shape 1083">
              <a:extLst>
                <a:ext uri="{FF2B5EF4-FFF2-40B4-BE49-F238E27FC236}">
                  <a16:creationId xmlns:a16="http://schemas.microsoft.com/office/drawing/2014/main" id="{C3D8BB79-F7BC-1118-C1AF-A33C6C441627}"/>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5" name="Freeform: Shape 1084">
              <a:extLst>
                <a:ext uri="{FF2B5EF4-FFF2-40B4-BE49-F238E27FC236}">
                  <a16:creationId xmlns:a16="http://schemas.microsoft.com/office/drawing/2014/main" id="{E209654F-0DC2-6A88-35D0-380542A6BEF0}"/>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6" name="Freeform: Shape 1085">
              <a:extLst>
                <a:ext uri="{FF2B5EF4-FFF2-40B4-BE49-F238E27FC236}">
                  <a16:creationId xmlns:a16="http://schemas.microsoft.com/office/drawing/2014/main" id="{B2BE5FD3-F43D-673E-DA07-CAF4050F25FE}"/>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7" name="Freeform: Shape 1086">
              <a:extLst>
                <a:ext uri="{FF2B5EF4-FFF2-40B4-BE49-F238E27FC236}">
                  <a16:creationId xmlns:a16="http://schemas.microsoft.com/office/drawing/2014/main" id="{DA24F0D0-7F24-5C77-A98C-0F20ED690873}"/>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8" name="Freeform: Shape 1087">
              <a:extLst>
                <a:ext uri="{FF2B5EF4-FFF2-40B4-BE49-F238E27FC236}">
                  <a16:creationId xmlns:a16="http://schemas.microsoft.com/office/drawing/2014/main" id="{DF24BD31-1AF9-8A45-B521-1D2EAEBB6030}"/>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9" name="Freeform: Shape 1088">
              <a:extLst>
                <a:ext uri="{FF2B5EF4-FFF2-40B4-BE49-F238E27FC236}">
                  <a16:creationId xmlns:a16="http://schemas.microsoft.com/office/drawing/2014/main" id="{9027C712-FFF4-5956-82AE-A7779C8B029B}"/>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0" name="Freeform: Shape 1089">
              <a:extLst>
                <a:ext uri="{FF2B5EF4-FFF2-40B4-BE49-F238E27FC236}">
                  <a16:creationId xmlns:a16="http://schemas.microsoft.com/office/drawing/2014/main" id="{902413A2-B13A-8850-3DE6-FE9133AAB1ED}"/>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1" name="Freeform: Shape 1090">
              <a:extLst>
                <a:ext uri="{FF2B5EF4-FFF2-40B4-BE49-F238E27FC236}">
                  <a16:creationId xmlns:a16="http://schemas.microsoft.com/office/drawing/2014/main" id="{9062F8A5-7ACF-12BA-ED8F-C3B5475C5508}"/>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054" name="Rectangle: Rounded Corners 1053">
            <a:extLst>
              <a:ext uri="{FF2B5EF4-FFF2-40B4-BE49-F238E27FC236}">
                <a16:creationId xmlns:a16="http://schemas.microsoft.com/office/drawing/2014/main" id="{D288DC8A-F58D-74BD-0744-0CD1D8217FAA}"/>
              </a:ext>
            </a:extLst>
          </p:cNvPr>
          <p:cNvSpPr/>
          <p:nvPr/>
        </p:nvSpPr>
        <p:spPr>
          <a:xfrm>
            <a:off x="20988171" y="6383338"/>
            <a:ext cx="10379701" cy="6721476"/>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b"/>
          <a:lstStyle/>
          <a:p>
            <a:pPr algn="ctr">
              <a:lnSpc>
                <a:spcPct val="90000"/>
              </a:lnSpc>
            </a:pPr>
            <a:r>
              <a:rPr lang="en-US" sz="4400">
                <a:solidFill>
                  <a:schemeClr val="bg1"/>
                </a:solidFill>
              </a:rPr>
              <a:t>device #2</a:t>
            </a:r>
          </a:p>
        </p:txBody>
      </p:sp>
      <p:sp>
        <p:nvSpPr>
          <p:cNvPr id="1056" name="Rectangle: Rounded Corners 1055">
            <a:extLst>
              <a:ext uri="{FF2B5EF4-FFF2-40B4-BE49-F238E27FC236}">
                <a16:creationId xmlns:a16="http://schemas.microsoft.com/office/drawing/2014/main" id="{CA712389-6B4E-6C45-ED70-5CA64C084276}"/>
              </a:ext>
            </a:extLst>
          </p:cNvPr>
          <p:cNvSpPr/>
          <p:nvPr/>
        </p:nvSpPr>
        <p:spPr>
          <a:xfrm>
            <a:off x="26416789"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#2</a:t>
            </a:r>
          </a:p>
        </p:txBody>
      </p:sp>
      <p:grpSp>
        <p:nvGrpSpPr>
          <p:cNvPr id="1057" name="Group 1056">
            <a:extLst>
              <a:ext uri="{FF2B5EF4-FFF2-40B4-BE49-F238E27FC236}">
                <a16:creationId xmlns:a16="http://schemas.microsoft.com/office/drawing/2014/main" id="{5CE71EEF-5171-31E2-A6B1-7EB4BA6258FB}"/>
              </a:ext>
            </a:extLst>
          </p:cNvPr>
          <p:cNvGrpSpPr/>
          <p:nvPr/>
        </p:nvGrpSpPr>
        <p:grpSpPr>
          <a:xfrm>
            <a:off x="26832563" y="7662177"/>
            <a:ext cx="3675489" cy="4089621"/>
            <a:chOff x="9467731" y="7692792"/>
            <a:chExt cx="3675489" cy="4089621"/>
          </a:xfrm>
        </p:grpSpPr>
        <p:sp>
          <p:nvSpPr>
            <p:cNvPr id="1058" name="Freeform: Shape 1057">
              <a:extLst>
                <a:ext uri="{FF2B5EF4-FFF2-40B4-BE49-F238E27FC236}">
                  <a16:creationId xmlns:a16="http://schemas.microsoft.com/office/drawing/2014/main" id="{2F841343-F68D-7D34-87EA-00A78B94750E}"/>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59" name="Freeform: Shape 1058">
              <a:extLst>
                <a:ext uri="{FF2B5EF4-FFF2-40B4-BE49-F238E27FC236}">
                  <a16:creationId xmlns:a16="http://schemas.microsoft.com/office/drawing/2014/main" id="{4F9D8AB0-01A0-9A5F-C0CB-54C4DFEF2B7B}"/>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0" name="Freeform: Shape 1059">
              <a:extLst>
                <a:ext uri="{FF2B5EF4-FFF2-40B4-BE49-F238E27FC236}">
                  <a16:creationId xmlns:a16="http://schemas.microsoft.com/office/drawing/2014/main" id="{5B16CB65-9447-A9F1-BD6A-564FD0E5449C}"/>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1" name="Freeform: Shape 1060">
              <a:extLst>
                <a:ext uri="{FF2B5EF4-FFF2-40B4-BE49-F238E27FC236}">
                  <a16:creationId xmlns:a16="http://schemas.microsoft.com/office/drawing/2014/main" id="{BF56C0EB-7289-CB45-0290-4D8CF134352C}"/>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2" name="Freeform: Shape 1061">
              <a:extLst>
                <a:ext uri="{FF2B5EF4-FFF2-40B4-BE49-F238E27FC236}">
                  <a16:creationId xmlns:a16="http://schemas.microsoft.com/office/drawing/2014/main" id="{3142DDD7-4DAF-808E-5B90-7793CE618BBE}"/>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3" name="Freeform: Shape 1062">
              <a:extLst>
                <a:ext uri="{FF2B5EF4-FFF2-40B4-BE49-F238E27FC236}">
                  <a16:creationId xmlns:a16="http://schemas.microsoft.com/office/drawing/2014/main" id="{4B3C2348-F43F-D314-6BCB-7514D42D1D05}"/>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4" name="Freeform: Shape 1063">
              <a:extLst>
                <a:ext uri="{FF2B5EF4-FFF2-40B4-BE49-F238E27FC236}">
                  <a16:creationId xmlns:a16="http://schemas.microsoft.com/office/drawing/2014/main" id="{22EB5BE7-B777-0B24-5A7A-8799CD055DB8}"/>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5" name="Freeform: Shape 1064">
              <a:extLst>
                <a:ext uri="{FF2B5EF4-FFF2-40B4-BE49-F238E27FC236}">
                  <a16:creationId xmlns:a16="http://schemas.microsoft.com/office/drawing/2014/main" id="{AAA4D4E0-41CF-27B2-A5BE-A3BC7925D977}"/>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6" name="Freeform: Shape 1065">
              <a:extLst>
                <a:ext uri="{FF2B5EF4-FFF2-40B4-BE49-F238E27FC236}">
                  <a16:creationId xmlns:a16="http://schemas.microsoft.com/office/drawing/2014/main" id="{01E0CDBF-904F-A0C1-2D44-11BA3EB30D3C}"/>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7" name="Freeform: Shape 1066">
              <a:extLst>
                <a:ext uri="{FF2B5EF4-FFF2-40B4-BE49-F238E27FC236}">
                  <a16:creationId xmlns:a16="http://schemas.microsoft.com/office/drawing/2014/main" id="{6C4AD301-C263-E1FA-2826-86F31A42C5C2}"/>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8" name="Freeform: Shape 1067">
              <a:extLst>
                <a:ext uri="{FF2B5EF4-FFF2-40B4-BE49-F238E27FC236}">
                  <a16:creationId xmlns:a16="http://schemas.microsoft.com/office/drawing/2014/main" id="{8C0F7556-2FE1-D1E6-DA14-E477DA0068E5}"/>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9" name="Freeform: Shape 1068">
              <a:extLst>
                <a:ext uri="{FF2B5EF4-FFF2-40B4-BE49-F238E27FC236}">
                  <a16:creationId xmlns:a16="http://schemas.microsoft.com/office/drawing/2014/main" id="{B0C08E3A-7B7D-2D37-2D60-9D210F43D8A6}"/>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0" name="Freeform: Shape 1069">
              <a:extLst>
                <a:ext uri="{FF2B5EF4-FFF2-40B4-BE49-F238E27FC236}">
                  <a16:creationId xmlns:a16="http://schemas.microsoft.com/office/drawing/2014/main" id="{BDC61B07-9B36-79CF-F62D-BDC176D00F72}"/>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1" name="Freeform: Shape 1070">
              <a:extLst>
                <a:ext uri="{FF2B5EF4-FFF2-40B4-BE49-F238E27FC236}">
                  <a16:creationId xmlns:a16="http://schemas.microsoft.com/office/drawing/2014/main" id="{B148AAF9-3E9C-314A-FB8F-A08380CE27AB}"/>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2" name="Freeform: Shape 1071">
              <a:extLst>
                <a:ext uri="{FF2B5EF4-FFF2-40B4-BE49-F238E27FC236}">
                  <a16:creationId xmlns:a16="http://schemas.microsoft.com/office/drawing/2014/main" id="{5F37C56B-DE79-0C75-B8CD-120F5427BF32}"/>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3" name="Freeform: Shape 1072">
              <a:extLst>
                <a:ext uri="{FF2B5EF4-FFF2-40B4-BE49-F238E27FC236}">
                  <a16:creationId xmlns:a16="http://schemas.microsoft.com/office/drawing/2014/main" id="{F0808225-B903-85D0-77B9-02484926ED14}"/>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094" name="Rectangle: Rounded Corners 1093">
            <a:extLst>
              <a:ext uri="{FF2B5EF4-FFF2-40B4-BE49-F238E27FC236}">
                <a16:creationId xmlns:a16="http://schemas.microsoft.com/office/drawing/2014/main" id="{E04E4C45-4A64-1158-78ED-9D18D737FA7F}"/>
              </a:ext>
            </a:extLst>
          </p:cNvPr>
          <p:cNvSpPr/>
          <p:nvPr/>
        </p:nvSpPr>
        <p:spPr>
          <a:xfrm>
            <a:off x="5208125" y="6383339"/>
            <a:ext cx="4507037" cy="6721476"/>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b"/>
          <a:lstStyle/>
          <a:p>
            <a:pPr algn="ctr">
              <a:lnSpc>
                <a:spcPct val="90000"/>
              </a:lnSpc>
            </a:pPr>
            <a:r>
              <a:rPr lang="en-US" sz="4400">
                <a:solidFill>
                  <a:schemeClr val="bg1"/>
                </a:solidFill>
              </a:rPr>
              <a:t>host #1</a:t>
            </a:r>
          </a:p>
        </p:txBody>
      </p:sp>
      <p:sp>
        <p:nvSpPr>
          <p:cNvPr id="1096" name="Freeform: Shape 1095">
            <a:extLst>
              <a:ext uri="{FF2B5EF4-FFF2-40B4-BE49-F238E27FC236}">
                <a16:creationId xmlns:a16="http://schemas.microsoft.com/office/drawing/2014/main" id="{564B2EEB-1C65-9350-E6EC-3ECAFE66A825}"/>
              </a:ext>
            </a:extLst>
          </p:cNvPr>
          <p:cNvSpPr/>
          <p:nvPr/>
        </p:nvSpPr>
        <p:spPr>
          <a:xfrm rot="5400000">
            <a:off x="366254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7" name="Freeform: Shape 1096">
            <a:extLst>
              <a:ext uri="{FF2B5EF4-FFF2-40B4-BE49-F238E27FC236}">
                <a16:creationId xmlns:a16="http://schemas.microsoft.com/office/drawing/2014/main" id="{A59B88A3-E9F8-D84F-8BDB-6DE440DB8E45}"/>
              </a:ext>
            </a:extLst>
          </p:cNvPr>
          <p:cNvSpPr/>
          <p:nvPr/>
        </p:nvSpPr>
        <p:spPr>
          <a:xfrm rot="5400000">
            <a:off x="389644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8" name="Freeform: Shape 1097">
            <a:extLst>
              <a:ext uri="{FF2B5EF4-FFF2-40B4-BE49-F238E27FC236}">
                <a16:creationId xmlns:a16="http://schemas.microsoft.com/office/drawing/2014/main" id="{C0FE887D-DF7A-F5D6-64E1-83D17DBF5262}"/>
              </a:ext>
            </a:extLst>
          </p:cNvPr>
          <p:cNvSpPr/>
          <p:nvPr/>
        </p:nvSpPr>
        <p:spPr>
          <a:xfrm rot="5400000">
            <a:off x="413035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9" name="Freeform: Shape 1098">
            <a:extLst>
              <a:ext uri="{FF2B5EF4-FFF2-40B4-BE49-F238E27FC236}">
                <a16:creationId xmlns:a16="http://schemas.microsoft.com/office/drawing/2014/main" id="{CA0AE5FE-0B7C-D01D-A18A-E1FEECD0E7FA}"/>
              </a:ext>
            </a:extLst>
          </p:cNvPr>
          <p:cNvSpPr/>
          <p:nvPr/>
        </p:nvSpPr>
        <p:spPr>
          <a:xfrm rot="5400000">
            <a:off x="436425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0" name="Freeform: Shape 1099">
            <a:extLst>
              <a:ext uri="{FF2B5EF4-FFF2-40B4-BE49-F238E27FC236}">
                <a16:creationId xmlns:a16="http://schemas.microsoft.com/office/drawing/2014/main" id="{941F5D56-A875-6D48-4A21-216EAA33D2DE}"/>
              </a:ext>
            </a:extLst>
          </p:cNvPr>
          <p:cNvSpPr/>
          <p:nvPr/>
        </p:nvSpPr>
        <p:spPr>
          <a:xfrm rot="5400000">
            <a:off x="459816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1" name="Freeform: Shape 1100">
            <a:extLst>
              <a:ext uri="{FF2B5EF4-FFF2-40B4-BE49-F238E27FC236}">
                <a16:creationId xmlns:a16="http://schemas.microsoft.com/office/drawing/2014/main" id="{E2E88027-6FE2-CF93-18CB-A4BD7A7D5E30}"/>
              </a:ext>
            </a:extLst>
          </p:cNvPr>
          <p:cNvSpPr/>
          <p:nvPr/>
        </p:nvSpPr>
        <p:spPr>
          <a:xfrm rot="5400000">
            <a:off x="483206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2" name="Freeform: Shape 1101">
            <a:extLst>
              <a:ext uri="{FF2B5EF4-FFF2-40B4-BE49-F238E27FC236}">
                <a16:creationId xmlns:a16="http://schemas.microsoft.com/office/drawing/2014/main" id="{407CF682-DA14-A444-A5C8-3A08BEF34903}"/>
              </a:ext>
            </a:extLst>
          </p:cNvPr>
          <p:cNvSpPr/>
          <p:nvPr/>
        </p:nvSpPr>
        <p:spPr>
          <a:xfrm rot="5400000">
            <a:off x="506597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3" name="Freeform: Shape 1102">
            <a:extLst>
              <a:ext uri="{FF2B5EF4-FFF2-40B4-BE49-F238E27FC236}">
                <a16:creationId xmlns:a16="http://schemas.microsoft.com/office/drawing/2014/main" id="{839495D8-B3F6-9799-0951-8D2D54DEC6CF}"/>
              </a:ext>
            </a:extLst>
          </p:cNvPr>
          <p:cNvSpPr/>
          <p:nvPr/>
        </p:nvSpPr>
        <p:spPr>
          <a:xfrm rot="5400000">
            <a:off x="529987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4" name="Freeform: Shape 1103">
            <a:extLst>
              <a:ext uri="{FF2B5EF4-FFF2-40B4-BE49-F238E27FC236}">
                <a16:creationId xmlns:a16="http://schemas.microsoft.com/office/drawing/2014/main" id="{1D0651E1-02E1-D25D-CD64-4E8A06EB782D}"/>
              </a:ext>
            </a:extLst>
          </p:cNvPr>
          <p:cNvSpPr/>
          <p:nvPr/>
        </p:nvSpPr>
        <p:spPr>
          <a:xfrm rot="5400000">
            <a:off x="553378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5" name="Freeform: Shape 1104">
            <a:extLst>
              <a:ext uri="{FF2B5EF4-FFF2-40B4-BE49-F238E27FC236}">
                <a16:creationId xmlns:a16="http://schemas.microsoft.com/office/drawing/2014/main" id="{7A604AFD-B2DB-C9CA-E01B-582BC8A42D8C}"/>
              </a:ext>
            </a:extLst>
          </p:cNvPr>
          <p:cNvSpPr/>
          <p:nvPr/>
        </p:nvSpPr>
        <p:spPr>
          <a:xfrm rot="5400000">
            <a:off x="576768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6" name="Freeform: Shape 1105">
            <a:extLst>
              <a:ext uri="{FF2B5EF4-FFF2-40B4-BE49-F238E27FC236}">
                <a16:creationId xmlns:a16="http://schemas.microsoft.com/office/drawing/2014/main" id="{E911F480-B164-3586-FA4A-45E70EA25DE5}"/>
              </a:ext>
            </a:extLst>
          </p:cNvPr>
          <p:cNvSpPr/>
          <p:nvPr/>
        </p:nvSpPr>
        <p:spPr>
          <a:xfrm rot="5400000">
            <a:off x="600159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7" name="Freeform: Shape 1106">
            <a:extLst>
              <a:ext uri="{FF2B5EF4-FFF2-40B4-BE49-F238E27FC236}">
                <a16:creationId xmlns:a16="http://schemas.microsoft.com/office/drawing/2014/main" id="{D82932A8-87FC-F67E-6788-AB4BEC96BEBD}"/>
              </a:ext>
            </a:extLst>
          </p:cNvPr>
          <p:cNvSpPr/>
          <p:nvPr/>
        </p:nvSpPr>
        <p:spPr>
          <a:xfrm rot="5400000">
            <a:off x="623549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8" name="Freeform: Shape 1107">
            <a:extLst>
              <a:ext uri="{FF2B5EF4-FFF2-40B4-BE49-F238E27FC236}">
                <a16:creationId xmlns:a16="http://schemas.microsoft.com/office/drawing/2014/main" id="{1DAB156B-A8E8-3423-B838-F542688E343F}"/>
              </a:ext>
            </a:extLst>
          </p:cNvPr>
          <p:cNvSpPr/>
          <p:nvPr/>
        </p:nvSpPr>
        <p:spPr>
          <a:xfrm rot="5400000">
            <a:off x="646940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9" name="Freeform: Shape 1108">
            <a:extLst>
              <a:ext uri="{FF2B5EF4-FFF2-40B4-BE49-F238E27FC236}">
                <a16:creationId xmlns:a16="http://schemas.microsoft.com/office/drawing/2014/main" id="{A5339D6B-CBBB-F1BD-B5A3-76715CD5B833}"/>
              </a:ext>
            </a:extLst>
          </p:cNvPr>
          <p:cNvSpPr/>
          <p:nvPr/>
        </p:nvSpPr>
        <p:spPr>
          <a:xfrm rot="5400000">
            <a:off x="670330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10" name="Freeform: Shape 1109">
            <a:extLst>
              <a:ext uri="{FF2B5EF4-FFF2-40B4-BE49-F238E27FC236}">
                <a16:creationId xmlns:a16="http://schemas.microsoft.com/office/drawing/2014/main" id="{3376EE8A-2B0C-1098-F501-A5FE4BBD700B}"/>
              </a:ext>
            </a:extLst>
          </p:cNvPr>
          <p:cNvSpPr/>
          <p:nvPr/>
        </p:nvSpPr>
        <p:spPr>
          <a:xfrm rot="5400000">
            <a:off x="693721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11" name="Freeform: Shape 1110">
            <a:extLst>
              <a:ext uri="{FF2B5EF4-FFF2-40B4-BE49-F238E27FC236}">
                <a16:creationId xmlns:a16="http://schemas.microsoft.com/office/drawing/2014/main" id="{3426E8C4-B61C-BFDC-8423-67508AB1EE58}"/>
              </a:ext>
            </a:extLst>
          </p:cNvPr>
          <p:cNvSpPr/>
          <p:nvPr/>
        </p:nvSpPr>
        <p:spPr>
          <a:xfrm rot="5400000">
            <a:off x="717111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 name="TextBox 6">
            <a:extLst>
              <a:ext uri="{FF2B5EF4-FFF2-40B4-BE49-F238E27FC236}">
                <a16:creationId xmlns:a16="http://schemas.microsoft.com/office/drawing/2014/main" id="{2C625ECF-4A54-29D9-7397-9D43F74722A1}"/>
              </a:ext>
            </a:extLst>
          </p:cNvPr>
          <p:cNvSpPr txBox="1"/>
          <p:nvPr/>
        </p:nvSpPr>
        <p:spPr>
          <a:xfrm>
            <a:off x="7360145" y="15810714"/>
            <a:ext cx="21855709" cy="830997"/>
          </a:xfrm>
          <a:prstGeom prst="rect">
            <a:avLst/>
          </a:prstGeom>
          <a:noFill/>
        </p:spPr>
        <p:txBody>
          <a:bodyPr wrap="square">
            <a:spAutoFit/>
          </a:bodyPr>
          <a:lstStyle/>
          <a:p>
            <a:r>
              <a:rPr lang="en-US" sz="4800" b="0">
                <a:solidFill>
                  <a:srgbClr val="267F99"/>
                </a:solidFill>
                <a:effectLst/>
                <a:ea typeface="Roboto Mono" panose="00000009000000000000" pitchFamily="49" charset="0"/>
              </a:rPr>
              <a:t>cuda</a:t>
            </a:r>
            <a:r>
              <a:rPr lang="en-US" sz="4800" b="0">
                <a:solidFill>
                  <a:srgbClr val="3B3B3B"/>
                </a:solidFill>
                <a:effectLst/>
                <a:ea typeface="Roboto Mono" panose="00000009000000000000" pitchFamily="49" charset="0"/>
              </a:rPr>
              <a:t>::</a:t>
            </a:r>
            <a:r>
              <a:rPr lang="en-US" sz="4800" b="0" err="1">
                <a:solidFill>
                  <a:srgbClr val="0070C1"/>
                </a:solidFill>
                <a:effectLst/>
                <a:ea typeface="Roboto Mono" panose="00000009000000000000" pitchFamily="49" charset="0"/>
              </a:rPr>
              <a:t>thread_scope_block</a:t>
            </a:r>
            <a:r>
              <a:rPr lang="en-US" sz="4800" b="0">
                <a:solidFill>
                  <a:srgbClr val="0070C1"/>
                </a:solidFill>
                <a:effectLst/>
                <a:ea typeface="Roboto Mono" panose="00000009000000000000" pitchFamily="49" charset="0"/>
              </a:rPr>
              <a:t> </a:t>
            </a:r>
            <a:r>
              <a:rPr lang="en-US" sz="4800">
                <a:solidFill>
                  <a:schemeClr val="bg1"/>
                </a:solidFill>
              </a:rPr>
              <a:t>is a </a:t>
            </a:r>
            <a:r>
              <a:rPr lang="en-US" sz="4800">
                <a:solidFill>
                  <a:schemeClr val="tx2"/>
                </a:solidFill>
              </a:rPr>
              <a:t>set of threads </a:t>
            </a:r>
            <a:r>
              <a:rPr lang="en-US" sz="4800">
                <a:solidFill>
                  <a:schemeClr val="bg1"/>
                </a:solidFill>
              </a:rPr>
              <a:t>of a given thread block</a:t>
            </a:r>
            <a:endParaRPr lang="en-US" sz="4800" b="0" i="0" u="none" strike="noStrike">
              <a:solidFill>
                <a:schemeClr val="bg1"/>
              </a:solidFill>
              <a:effectLst/>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2636218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5BC2F-AE7F-0F01-003A-3261EE274B7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8D39CC3-08CB-27EF-2B87-1A58C2471C2A}"/>
              </a:ext>
            </a:extLst>
          </p:cNvPr>
          <p:cNvSpPr>
            <a:spLocks noGrp="1"/>
          </p:cNvSpPr>
          <p:nvPr>
            <p:ph type="title"/>
          </p:nvPr>
        </p:nvSpPr>
        <p:spPr/>
        <p:txBody>
          <a:bodyPr/>
          <a:lstStyle/>
          <a:p>
            <a:r>
              <a:rPr lang="en-US"/>
              <a:t>Thread Scope</a:t>
            </a:r>
          </a:p>
        </p:txBody>
      </p:sp>
      <p:sp>
        <p:nvSpPr>
          <p:cNvPr id="29" name="Rectangle: Rounded Corners 28">
            <a:extLst>
              <a:ext uri="{FF2B5EF4-FFF2-40B4-BE49-F238E27FC236}">
                <a16:creationId xmlns:a16="http://schemas.microsoft.com/office/drawing/2014/main" id="{2A253C99-BB4D-F889-45EF-DA6E460BD821}"/>
              </a:ext>
            </a:extLst>
          </p:cNvPr>
          <p:cNvSpPr/>
          <p:nvPr/>
        </p:nvSpPr>
        <p:spPr>
          <a:xfrm>
            <a:off x="10636743"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#1</a:t>
            </a:r>
          </a:p>
        </p:txBody>
      </p:sp>
      <p:grpSp>
        <p:nvGrpSpPr>
          <p:cNvPr id="43" name="Group 42">
            <a:extLst>
              <a:ext uri="{FF2B5EF4-FFF2-40B4-BE49-F238E27FC236}">
                <a16:creationId xmlns:a16="http://schemas.microsoft.com/office/drawing/2014/main" id="{6854905E-7312-6E89-2050-0C500F967BBB}"/>
              </a:ext>
            </a:extLst>
          </p:cNvPr>
          <p:cNvGrpSpPr/>
          <p:nvPr/>
        </p:nvGrpSpPr>
        <p:grpSpPr>
          <a:xfrm>
            <a:off x="11052517" y="7662177"/>
            <a:ext cx="3675489" cy="4089621"/>
            <a:chOff x="9467731" y="7692792"/>
            <a:chExt cx="3675489" cy="4089621"/>
          </a:xfrm>
        </p:grpSpPr>
        <p:sp>
          <p:nvSpPr>
            <p:cNvPr id="12" name="Freeform: Shape 11">
              <a:extLst>
                <a:ext uri="{FF2B5EF4-FFF2-40B4-BE49-F238E27FC236}">
                  <a16:creationId xmlns:a16="http://schemas.microsoft.com/office/drawing/2014/main" id="{BACEBEDE-B74D-DD0E-5EE6-C5AEA043DF9E}"/>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 name="Freeform: Shape 18">
              <a:extLst>
                <a:ext uri="{FF2B5EF4-FFF2-40B4-BE49-F238E27FC236}">
                  <a16:creationId xmlns:a16="http://schemas.microsoft.com/office/drawing/2014/main" id="{E6F685AC-E587-D4DB-A801-A27B04DA7AA2}"/>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0" name="Freeform: Shape 19">
              <a:extLst>
                <a:ext uri="{FF2B5EF4-FFF2-40B4-BE49-F238E27FC236}">
                  <a16:creationId xmlns:a16="http://schemas.microsoft.com/office/drawing/2014/main" id="{17AC738E-9E68-A0C1-5E36-70075DF6C361}"/>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Freeform: Shape 20">
              <a:extLst>
                <a:ext uri="{FF2B5EF4-FFF2-40B4-BE49-F238E27FC236}">
                  <a16:creationId xmlns:a16="http://schemas.microsoft.com/office/drawing/2014/main" id="{E666017A-E01B-625D-DDF1-2DC5F960A87E}"/>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0" name="Freeform: Shape 29">
              <a:extLst>
                <a:ext uri="{FF2B5EF4-FFF2-40B4-BE49-F238E27FC236}">
                  <a16:creationId xmlns:a16="http://schemas.microsoft.com/office/drawing/2014/main" id="{80987E33-D224-05A4-A4F8-9D7DE996CBB2}"/>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1" name="Freeform: Shape 30">
              <a:extLst>
                <a:ext uri="{FF2B5EF4-FFF2-40B4-BE49-F238E27FC236}">
                  <a16:creationId xmlns:a16="http://schemas.microsoft.com/office/drawing/2014/main" id="{1E9A9E3F-D33A-1A54-C182-4A633E76E10E}"/>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2" name="Freeform: Shape 31">
              <a:extLst>
                <a:ext uri="{FF2B5EF4-FFF2-40B4-BE49-F238E27FC236}">
                  <a16:creationId xmlns:a16="http://schemas.microsoft.com/office/drawing/2014/main" id="{8295367C-09ED-090E-BA32-0331BFCF5142}"/>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3" name="Freeform: Shape 32">
              <a:extLst>
                <a:ext uri="{FF2B5EF4-FFF2-40B4-BE49-F238E27FC236}">
                  <a16:creationId xmlns:a16="http://schemas.microsoft.com/office/drawing/2014/main" id="{332D7CD9-C010-FA9F-D08E-CB8EA0BE1BCD}"/>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4" name="Freeform: Shape 33">
              <a:extLst>
                <a:ext uri="{FF2B5EF4-FFF2-40B4-BE49-F238E27FC236}">
                  <a16:creationId xmlns:a16="http://schemas.microsoft.com/office/drawing/2014/main" id="{93E9DC05-F0D1-53FE-10D8-B30EEA9F4D44}"/>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9646FC72-0580-845E-D6E8-AACE7D12A059}"/>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Freeform: Shape 35">
              <a:extLst>
                <a:ext uri="{FF2B5EF4-FFF2-40B4-BE49-F238E27FC236}">
                  <a16:creationId xmlns:a16="http://schemas.microsoft.com/office/drawing/2014/main" id="{26144987-3C62-4AB8-4B49-26717E3290F3}"/>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Freeform: Shape 36">
              <a:extLst>
                <a:ext uri="{FF2B5EF4-FFF2-40B4-BE49-F238E27FC236}">
                  <a16:creationId xmlns:a16="http://schemas.microsoft.com/office/drawing/2014/main" id="{0A451600-19F1-F665-F387-6A8F4DBAD74E}"/>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8" name="Freeform: Shape 37">
              <a:extLst>
                <a:ext uri="{FF2B5EF4-FFF2-40B4-BE49-F238E27FC236}">
                  <a16:creationId xmlns:a16="http://schemas.microsoft.com/office/drawing/2014/main" id="{E6081F6E-730A-D556-7B6C-B713BF8CDA51}"/>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Freeform: Shape 38">
              <a:extLst>
                <a:ext uri="{FF2B5EF4-FFF2-40B4-BE49-F238E27FC236}">
                  <a16:creationId xmlns:a16="http://schemas.microsoft.com/office/drawing/2014/main" id="{19D7B5C9-08E6-BB40-C313-6D4E6F7C0F6F}"/>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0" name="Freeform: Shape 39">
              <a:extLst>
                <a:ext uri="{FF2B5EF4-FFF2-40B4-BE49-F238E27FC236}">
                  <a16:creationId xmlns:a16="http://schemas.microsoft.com/office/drawing/2014/main" id="{F5CE3038-FA91-1ED1-E2DD-50EBC2864CD2}"/>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Freeform: Shape 40">
              <a:extLst>
                <a:ext uri="{FF2B5EF4-FFF2-40B4-BE49-F238E27FC236}">
                  <a16:creationId xmlns:a16="http://schemas.microsoft.com/office/drawing/2014/main" id="{7D42F5C8-8018-C117-3D5A-7438DB2EE4A8}"/>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62" name="Rectangle: Rounded Corners 61">
            <a:extLst>
              <a:ext uri="{FF2B5EF4-FFF2-40B4-BE49-F238E27FC236}">
                <a16:creationId xmlns:a16="http://schemas.microsoft.com/office/drawing/2014/main" id="{BD01D47A-9741-0BA3-1C8B-B17631E7E481}"/>
              </a:ext>
            </a:extLst>
          </p:cNvPr>
          <p:cNvSpPr/>
          <p:nvPr/>
        </p:nvSpPr>
        <p:spPr>
          <a:xfrm>
            <a:off x="10192697" y="6383338"/>
            <a:ext cx="10379701" cy="6721476"/>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b"/>
          <a:lstStyle/>
          <a:p>
            <a:pPr algn="ctr">
              <a:lnSpc>
                <a:spcPct val="90000"/>
              </a:lnSpc>
            </a:pPr>
            <a:r>
              <a:rPr lang="en-US" sz="4400">
                <a:solidFill>
                  <a:schemeClr val="bg1"/>
                </a:solidFill>
              </a:rPr>
              <a:t>device #1</a:t>
            </a:r>
          </a:p>
        </p:txBody>
      </p:sp>
      <p:sp>
        <p:nvSpPr>
          <p:cNvPr id="1032" name="Rectangle: Rounded Corners 1031">
            <a:extLst>
              <a:ext uri="{FF2B5EF4-FFF2-40B4-BE49-F238E27FC236}">
                <a16:creationId xmlns:a16="http://schemas.microsoft.com/office/drawing/2014/main" id="{CD8A8CDF-B010-62B8-4AA2-ABAF4426C280}"/>
              </a:ext>
            </a:extLst>
          </p:cNvPr>
          <p:cNvSpPr/>
          <p:nvPr/>
        </p:nvSpPr>
        <p:spPr>
          <a:xfrm>
            <a:off x="15621315"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#2</a:t>
            </a:r>
          </a:p>
        </p:txBody>
      </p:sp>
      <p:grpSp>
        <p:nvGrpSpPr>
          <p:cNvPr id="1033" name="Group 1032">
            <a:extLst>
              <a:ext uri="{FF2B5EF4-FFF2-40B4-BE49-F238E27FC236}">
                <a16:creationId xmlns:a16="http://schemas.microsoft.com/office/drawing/2014/main" id="{9CBD926C-C2B5-0E6F-78F5-09207DF4807F}"/>
              </a:ext>
            </a:extLst>
          </p:cNvPr>
          <p:cNvGrpSpPr/>
          <p:nvPr/>
        </p:nvGrpSpPr>
        <p:grpSpPr>
          <a:xfrm>
            <a:off x="16037089" y="7662177"/>
            <a:ext cx="3675489" cy="4089621"/>
            <a:chOff x="9467731" y="7692792"/>
            <a:chExt cx="3675489" cy="4089621"/>
          </a:xfrm>
        </p:grpSpPr>
        <p:sp>
          <p:nvSpPr>
            <p:cNvPr id="1034" name="Freeform: Shape 1033">
              <a:extLst>
                <a:ext uri="{FF2B5EF4-FFF2-40B4-BE49-F238E27FC236}">
                  <a16:creationId xmlns:a16="http://schemas.microsoft.com/office/drawing/2014/main" id="{65C2D040-A15C-D64D-6A70-F630B218C8FC}"/>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5" name="Freeform: Shape 1034">
              <a:extLst>
                <a:ext uri="{FF2B5EF4-FFF2-40B4-BE49-F238E27FC236}">
                  <a16:creationId xmlns:a16="http://schemas.microsoft.com/office/drawing/2014/main" id="{B55819BD-61A9-2149-E95A-12994D2BBA3F}"/>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6" name="Freeform: Shape 1035">
              <a:extLst>
                <a:ext uri="{FF2B5EF4-FFF2-40B4-BE49-F238E27FC236}">
                  <a16:creationId xmlns:a16="http://schemas.microsoft.com/office/drawing/2014/main" id="{3666ADA7-CB3A-6085-E6CA-1165483469C2}"/>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7" name="Freeform: Shape 1036">
              <a:extLst>
                <a:ext uri="{FF2B5EF4-FFF2-40B4-BE49-F238E27FC236}">
                  <a16:creationId xmlns:a16="http://schemas.microsoft.com/office/drawing/2014/main" id="{03FE755A-2069-7611-4BF0-008F5453CDA3}"/>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8" name="Freeform: Shape 1037">
              <a:extLst>
                <a:ext uri="{FF2B5EF4-FFF2-40B4-BE49-F238E27FC236}">
                  <a16:creationId xmlns:a16="http://schemas.microsoft.com/office/drawing/2014/main" id="{ECA7608C-F919-7EF9-D8AB-9C8C618732FE}"/>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9" name="Freeform: Shape 1038">
              <a:extLst>
                <a:ext uri="{FF2B5EF4-FFF2-40B4-BE49-F238E27FC236}">
                  <a16:creationId xmlns:a16="http://schemas.microsoft.com/office/drawing/2014/main" id="{C851E595-13CB-0168-A622-2F5A4BD40AF5}"/>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0" name="Freeform: Shape 1039">
              <a:extLst>
                <a:ext uri="{FF2B5EF4-FFF2-40B4-BE49-F238E27FC236}">
                  <a16:creationId xmlns:a16="http://schemas.microsoft.com/office/drawing/2014/main" id="{B142CEA8-1074-4557-39AB-F5DFA8F24007}"/>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1" name="Freeform: Shape 1040">
              <a:extLst>
                <a:ext uri="{FF2B5EF4-FFF2-40B4-BE49-F238E27FC236}">
                  <a16:creationId xmlns:a16="http://schemas.microsoft.com/office/drawing/2014/main" id="{CA70055A-8C4F-D413-7388-368CAB5BD96C}"/>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2" name="Freeform: Shape 1041">
              <a:extLst>
                <a:ext uri="{FF2B5EF4-FFF2-40B4-BE49-F238E27FC236}">
                  <a16:creationId xmlns:a16="http://schemas.microsoft.com/office/drawing/2014/main" id="{8463F270-1AEE-87D7-E5AF-FC9CC4D4642D}"/>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3" name="Freeform: Shape 1042">
              <a:extLst>
                <a:ext uri="{FF2B5EF4-FFF2-40B4-BE49-F238E27FC236}">
                  <a16:creationId xmlns:a16="http://schemas.microsoft.com/office/drawing/2014/main" id="{53E31DE3-46B6-1B3B-8B4C-276BFEC7AC55}"/>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4" name="Freeform: Shape 1043">
              <a:extLst>
                <a:ext uri="{FF2B5EF4-FFF2-40B4-BE49-F238E27FC236}">
                  <a16:creationId xmlns:a16="http://schemas.microsoft.com/office/drawing/2014/main" id="{5300E3D4-D9E6-CF67-BC3A-332E83F63E36}"/>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5" name="Freeform: Shape 1044">
              <a:extLst>
                <a:ext uri="{FF2B5EF4-FFF2-40B4-BE49-F238E27FC236}">
                  <a16:creationId xmlns:a16="http://schemas.microsoft.com/office/drawing/2014/main" id="{E888416E-3C22-D282-98E8-837C0E40A0C6}"/>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6" name="Freeform: Shape 1045">
              <a:extLst>
                <a:ext uri="{FF2B5EF4-FFF2-40B4-BE49-F238E27FC236}">
                  <a16:creationId xmlns:a16="http://schemas.microsoft.com/office/drawing/2014/main" id="{33A56319-1314-0DB8-C931-B4D8039040F3}"/>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7" name="Freeform: Shape 1046">
              <a:extLst>
                <a:ext uri="{FF2B5EF4-FFF2-40B4-BE49-F238E27FC236}">
                  <a16:creationId xmlns:a16="http://schemas.microsoft.com/office/drawing/2014/main" id="{49189791-2E68-A111-3557-8E2FFDDB91C5}"/>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8" name="Freeform: Shape 1047">
              <a:extLst>
                <a:ext uri="{FF2B5EF4-FFF2-40B4-BE49-F238E27FC236}">
                  <a16:creationId xmlns:a16="http://schemas.microsoft.com/office/drawing/2014/main" id="{BB35027F-95F9-9ECD-DC74-DF0F9F4C4D4A}"/>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9" name="Freeform: Shape 1048">
              <a:extLst>
                <a:ext uri="{FF2B5EF4-FFF2-40B4-BE49-F238E27FC236}">
                  <a16:creationId xmlns:a16="http://schemas.microsoft.com/office/drawing/2014/main" id="{F879E088-DC6D-B0BA-614A-BEE6A2608E10}"/>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074" name="Rectangle: Rounded Corners 1073">
            <a:extLst>
              <a:ext uri="{FF2B5EF4-FFF2-40B4-BE49-F238E27FC236}">
                <a16:creationId xmlns:a16="http://schemas.microsoft.com/office/drawing/2014/main" id="{A934C291-CC5A-ED8A-6212-550F866EF12A}"/>
              </a:ext>
            </a:extLst>
          </p:cNvPr>
          <p:cNvSpPr/>
          <p:nvPr/>
        </p:nvSpPr>
        <p:spPr>
          <a:xfrm>
            <a:off x="21432217"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#1</a:t>
            </a:r>
          </a:p>
        </p:txBody>
      </p:sp>
      <p:grpSp>
        <p:nvGrpSpPr>
          <p:cNvPr id="1075" name="Group 1074">
            <a:extLst>
              <a:ext uri="{FF2B5EF4-FFF2-40B4-BE49-F238E27FC236}">
                <a16:creationId xmlns:a16="http://schemas.microsoft.com/office/drawing/2014/main" id="{DA330133-0F14-E651-8854-B2D8339BC705}"/>
              </a:ext>
            </a:extLst>
          </p:cNvPr>
          <p:cNvGrpSpPr/>
          <p:nvPr/>
        </p:nvGrpSpPr>
        <p:grpSpPr>
          <a:xfrm>
            <a:off x="21847991" y="7662177"/>
            <a:ext cx="3675489" cy="4089621"/>
            <a:chOff x="9467731" y="7692792"/>
            <a:chExt cx="3675489" cy="4089621"/>
          </a:xfrm>
        </p:grpSpPr>
        <p:sp>
          <p:nvSpPr>
            <p:cNvPr id="1076" name="Freeform: Shape 1075">
              <a:extLst>
                <a:ext uri="{FF2B5EF4-FFF2-40B4-BE49-F238E27FC236}">
                  <a16:creationId xmlns:a16="http://schemas.microsoft.com/office/drawing/2014/main" id="{73EFDEE0-D3F7-069E-B88E-857553739345}"/>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7" name="Freeform: Shape 1076">
              <a:extLst>
                <a:ext uri="{FF2B5EF4-FFF2-40B4-BE49-F238E27FC236}">
                  <a16:creationId xmlns:a16="http://schemas.microsoft.com/office/drawing/2014/main" id="{4CF7812B-37D9-09B5-623D-25CC6D918EE4}"/>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8" name="Freeform: Shape 1077">
              <a:extLst>
                <a:ext uri="{FF2B5EF4-FFF2-40B4-BE49-F238E27FC236}">
                  <a16:creationId xmlns:a16="http://schemas.microsoft.com/office/drawing/2014/main" id="{F2F74176-DE9F-CDC1-AA45-4F365BEE4579}"/>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9" name="Freeform: Shape 1078">
              <a:extLst>
                <a:ext uri="{FF2B5EF4-FFF2-40B4-BE49-F238E27FC236}">
                  <a16:creationId xmlns:a16="http://schemas.microsoft.com/office/drawing/2014/main" id="{EA0094AD-440A-41C2-DBE0-1972B9EE641F}"/>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0" name="Freeform: Shape 1079">
              <a:extLst>
                <a:ext uri="{FF2B5EF4-FFF2-40B4-BE49-F238E27FC236}">
                  <a16:creationId xmlns:a16="http://schemas.microsoft.com/office/drawing/2014/main" id="{0A0A28F1-50F2-A1C1-F0AC-42CA6CC90F15}"/>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1" name="Freeform: Shape 1080">
              <a:extLst>
                <a:ext uri="{FF2B5EF4-FFF2-40B4-BE49-F238E27FC236}">
                  <a16:creationId xmlns:a16="http://schemas.microsoft.com/office/drawing/2014/main" id="{51D0B342-9644-D174-15A9-059891C512BC}"/>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2" name="Freeform: Shape 1081">
              <a:extLst>
                <a:ext uri="{FF2B5EF4-FFF2-40B4-BE49-F238E27FC236}">
                  <a16:creationId xmlns:a16="http://schemas.microsoft.com/office/drawing/2014/main" id="{3F7BFC5E-0596-15DE-3807-B0062412302B}"/>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3" name="Freeform: Shape 1082">
              <a:extLst>
                <a:ext uri="{FF2B5EF4-FFF2-40B4-BE49-F238E27FC236}">
                  <a16:creationId xmlns:a16="http://schemas.microsoft.com/office/drawing/2014/main" id="{2EED6262-2118-DD1A-8747-DCE42DF8580E}"/>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4" name="Freeform: Shape 1083">
              <a:extLst>
                <a:ext uri="{FF2B5EF4-FFF2-40B4-BE49-F238E27FC236}">
                  <a16:creationId xmlns:a16="http://schemas.microsoft.com/office/drawing/2014/main" id="{CA026574-48DF-0EED-8886-4EDBFE3AD546}"/>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5" name="Freeform: Shape 1084">
              <a:extLst>
                <a:ext uri="{FF2B5EF4-FFF2-40B4-BE49-F238E27FC236}">
                  <a16:creationId xmlns:a16="http://schemas.microsoft.com/office/drawing/2014/main" id="{CC80F3CA-B827-DBED-96B8-8EDFCD2360EC}"/>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6" name="Freeform: Shape 1085">
              <a:extLst>
                <a:ext uri="{FF2B5EF4-FFF2-40B4-BE49-F238E27FC236}">
                  <a16:creationId xmlns:a16="http://schemas.microsoft.com/office/drawing/2014/main" id="{1372BEA5-4DE2-2942-3067-A048C9557C0E}"/>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7" name="Freeform: Shape 1086">
              <a:extLst>
                <a:ext uri="{FF2B5EF4-FFF2-40B4-BE49-F238E27FC236}">
                  <a16:creationId xmlns:a16="http://schemas.microsoft.com/office/drawing/2014/main" id="{C9526013-CC8F-3072-9369-87FDBEE7337B}"/>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8" name="Freeform: Shape 1087">
              <a:extLst>
                <a:ext uri="{FF2B5EF4-FFF2-40B4-BE49-F238E27FC236}">
                  <a16:creationId xmlns:a16="http://schemas.microsoft.com/office/drawing/2014/main" id="{04E3286E-4651-E4AA-1B7E-81DEB3682FB5}"/>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9" name="Freeform: Shape 1088">
              <a:extLst>
                <a:ext uri="{FF2B5EF4-FFF2-40B4-BE49-F238E27FC236}">
                  <a16:creationId xmlns:a16="http://schemas.microsoft.com/office/drawing/2014/main" id="{32AAA43A-D2E2-09A3-CFC6-CED6E457F682}"/>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0" name="Freeform: Shape 1089">
              <a:extLst>
                <a:ext uri="{FF2B5EF4-FFF2-40B4-BE49-F238E27FC236}">
                  <a16:creationId xmlns:a16="http://schemas.microsoft.com/office/drawing/2014/main" id="{2679862C-1750-51B8-D262-A5E07FF0D62F}"/>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1" name="Freeform: Shape 1090">
              <a:extLst>
                <a:ext uri="{FF2B5EF4-FFF2-40B4-BE49-F238E27FC236}">
                  <a16:creationId xmlns:a16="http://schemas.microsoft.com/office/drawing/2014/main" id="{B158BE51-551F-6F02-3A4B-EDAD2B404C11}"/>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054" name="Rectangle: Rounded Corners 1053">
            <a:extLst>
              <a:ext uri="{FF2B5EF4-FFF2-40B4-BE49-F238E27FC236}">
                <a16:creationId xmlns:a16="http://schemas.microsoft.com/office/drawing/2014/main" id="{8B921879-83ED-6167-740D-66564E2ED278}"/>
              </a:ext>
            </a:extLst>
          </p:cNvPr>
          <p:cNvSpPr/>
          <p:nvPr/>
        </p:nvSpPr>
        <p:spPr>
          <a:xfrm>
            <a:off x="20988171" y="6383338"/>
            <a:ext cx="10379701" cy="6721476"/>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b"/>
          <a:lstStyle/>
          <a:p>
            <a:pPr algn="ctr">
              <a:lnSpc>
                <a:spcPct val="90000"/>
              </a:lnSpc>
            </a:pPr>
            <a:r>
              <a:rPr lang="en-US" sz="4400">
                <a:solidFill>
                  <a:schemeClr val="bg1"/>
                </a:solidFill>
              </a:rPr>
              <a:t>device #2</a:t>
            </a:r>
          </a:p>
        </p:txBody>
      </p:sp>
      <p:sp>
        <p:nvSpPr>
          <p:cNvPr id="1056" name="Rectangle: Rounded Corners 1055">
            <a:extLst>
              <a:ext uri="{FF2B5EF4-FFF2-40B4-BE49-F238E27FC236}">
                <a16:creationId xmlns:a16="http://schemas.microsoft.com/office/drawing/2014/main" id="{FC2FA114-A5BD-FBA3-7396-3E89748E0E6A}"/>
              </a:ext>
            </a:extLst>
          </p:cNvPr>
          <p:cNvSpPr/>
          <p:nvPr/>
        </p:nvSpPr>
        <p:spPr>
          <a:xfrm>
            <a:off x="26416789"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#2</a:t>
            </a:r>
          </a:p>
        </p:txBody>
      </p:sp>
      <p:grpSp>
        <p:nvGrpSpPr>
          <p:cNvPr id="1057" name="Group 1056">
            <a:extLst>
              <a:ext uri="{FF2B5EF4-FFF2-40B4-BE49-F238E27FC236}">
                <a16:creationId xmlns:a16="http://schemas.microsoft.com/office/drawing/2014/main" id="{B054613C-1B95-375D-6918-8DBC6662841F}"/>
              </a:ext>
            </a:extLst>
          </p:cNvPr>
          <p:cNvGrpSpPr/>
          <p:nvPr/>
        </p:nvGrpSpPr>
        <p:grpSpPr>
          <a:xfrm>
            <a:off x="26832563" y="7662177"/>
            <a:ext cx="3675489" cy="4089621"/>
            <a:chOff x="9467731" y="7692792"/>
            <a:chExt cx="3675489" cy="4089621"/>
          </a:xfrm>
        </p:grpSpPr>
        <p:sp>
          <p:nvSpPr>
            <p:cNvPr id="1058" name="Freeform: Shape 1057">
              <a:extLst>
                <a:ext uri="{FF2B5EF4-FFF2-40B4-BE49-F238E27FC236}">
                  <a16:creationId xmlns:a16="http://schemas.microsoft.com/office/drawing/2014/main" id="{C698386A-DDD5-00EC-CEFE-16EC53B26FC1}"/>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59" name="Freeform: Shape 1058">
              <a:extLst>
                <a:ext uri="{FF2B5EF4-FFF2-40B4-BE49-F238E27FC236}">
                  <a16:creationId xmlns:a16="http://schemas.microsoft.com/office/drawing/2014/main" id="{91D5890E-A319-BC26-956A-BF1EAA87B58E}"/>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0" name="Freeform: Shape 1059">
              <a:extLst>
                <a:ext uri="{FF2B5EF4-FFF2-40B4-BE49-F238E27FC236}">
                  <a16:creationId xmlns:a16="http://schemas.microsoft.com/office/drawing/2014/main" id="{7B79FCE8-BDC9-95DC-3528-698E34EA94C3}"/>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1" name="Freeform: Shape 1060">
              <a:extLst>
                <a:ext uri="{FF2B5EF4-FFF2-40B4-BE49-F238E27FC236}">
                  <a16:creationId xmlns:a16="http://schemas.microsoft.com/office/drawing/2014/main" id="{AA84172F-59CB-BFE2-D9FD-D3929685203C}"/>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2" name="Freeform: Shape 1061">
              <a:extLst>
                <a:ext uri="{FF2B5EF4-FFF2-40B4-BE49-F238E27FC236}">
                  <a16:creationId xmlns:a16="http://schemas.microsoft.com/office/drawing/2014/main" id="{F276E638-7FE7-59BC-70EF-887B2FC1E7DB}"/>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3" name="Freeform: Shape 1062">
              <a:extLst>
                <a:ext uri="{FF2B5EF4-FFF2-40B4-BE49-F238E27FC236}">
                  <a16:creationId xmlns:a16="http://schemas.microsoft.com/office/drawing/2014/main" id="{E4DB447A-FB66-5D49-F97E-1D8B9C345972}"/>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4" name="Freeform: Shape 1063">
              <a:extLst>
                <a:ext uri="{FF2B5EF4-FFF2-40B4-BE49-F238E27FC236}">
                  <a16:creationId xmlns:a16="http://schemas.microsoft.com/office/drawing/2014/main" id="{D283A046-C3F0-4ABE-0850-401F1435B93C}"/>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5" name="Freeform: Shape 1064">
              <a:extLst>
                <a:ext uri="{FF2B5EF4-FFF2-40B4-BE49-F238E27FC236}">
                  <a16:creationId xmlns:a16="http://schemas.microsoft.com/office/drawing/2014/main" id="{5C464A48-0797-A059-8BB8-074B406A3694}"/>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6" name="Freeform: Shape 1065">
              <a:extLst>
                <a:ext uri="{FF2B5EF4-FFF2-40B4-BE49-F238E27FC236}">
                  <a16:creationId xmlns:a16="http://schemas.microsoft.com/office/drawing/2014/main" id="{E793616B-3BB6-F596-E216-8E1A7E91E0BE}"/>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7" name="Freeform: Shape 1066">
              <a:extLst>
                <a:ext uri="{FF2B5EF4-FFF2-40B4-BE49-F238E27FC236}">
                  <a16:creationId xmlns:a16="http://schemas.microsoft.com/office/drawing/2014/main" id="{348ED4A7-8275-B20C-854F-D7CCC8C381EC}"/>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8" name="Freeform: Shape 1067">
              <a:extLst>
                <a:ext uri="{FF2B5EF4-FFF2-40B4-BE49-F238E27FC236}">
                  <a16:creationId xmlns:a16="http://schemas.microsoft.com/office/drawing/2014/main" id="{3E2EA63E-68D3-8E80-DB85-342697AF1AA8}"/>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9" name="Freeform: Shape 1068">
              <a:extLst>
                <a:ext uri="{FF2B5EF4-FFF2-40B4-BE49-F238E27FC236}">
                  <a16:creationId xmlns:a16="http://schemas.microsoft.com/office/drawing/2014/main" id="{8DA2E137-7E63-78C4-9C6A-469F3D315AE9}"/>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0" name="Freeform: Shape 1069">
              <a:extLst>
                <a:ext uri="{FF2B5EF4-FFF2-40B4-BE49-F238E27FC236}">
                  <a16:creationId xmlns:a16="http://schemas.microsoft.com/office/drawing/2014/main" id="{403B8C4C-A7AA-7198-8F4F-341BD1371446}"/>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1" name="Freeform: Shape 1070">
              <a:extLst>
                <a:ext uri="{FF2B5EF4-FFF2-40B4-BE49-F238E27FC236}">
                  <a16:creationId xmlns:a16="http://schemas.microsoft.com/office/drawing/2014/main" id="{6F638AFC-4DDA-B505-7B8A-3B610DCCD63E}"/>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2" name="Freeform: Shape 1071">
              <a:extLst>
                <a:ext uri="{FF2B5EF4-FFF2-40B4-BE49-F238E27FC236}">
                  <a16:creationId xmlns:a16="http://schemas.microsoft.com/office/drawing/2014/main" id="{92AD1A08-0559-8A61-4D95-720E90F48155}"/>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3" name="Freeform: Shape 1072">
              <a:extLst>
                <a:ext uri="{FF2B5EF4-FFF2-40B4-BE49-F238E27FC236}">
                  <a16:creationId xmlns:a16="http://schemas.microsoft.com/office/drawing/2014/main" id="{CE2A957F-D3A7-E559-99C2-B2C1D84A1A3B}"/>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094" name="Rectangle: Rounded Corners 1093">
            <a:extLst>
              <a:ext uri="{FF2B5EF4-FFF2-40B4-BE49-F238E27FC236}">
                <a16:creationId xmlns:a16="http://schemas.microsoft.com/office/drawing/2014/main" id="{1CCAD8D3-8541-DF01-0C68-3684FB8E34C0}"/>
              </a:ext>
            </a:extLst>
          </p:cNvPr>
          <p:cNvSpPr/>
          <p:nvPr/>
        </p:nvSpPr>
        <p:spPr>
          <a:xfrm>
            <a:off x="5208125" y="6383339"/>
            <a:ext cx="4507037" cy="6721476"/>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b"/>
          <a:lstStyle/>
          <a:p>
            <a:pPr algn="ctr">
              <a:lnSpc>
                <a:spcPct val="90000"/>
              </a:lnSpc>
            </a:pPr>
            <a:r>
              <a:rPr lang="en-US" sz="4400">
                <a:solidFill>
                  <a:schemeClr val="bg1"/>
                </a:solidFill>
              </a:rPr>
              <a:t>host #1</a:t>
            </a:r>
          </a:p>
        </p:txBody>
      </p:sp>
      <p:sp>
        <p:nvSpPr>
          <p:cNvPr id="1096" name="Freeform: Shape 1095">
            <a:extLst>
              <a:ext uri="{FF2B5EF4-FFF2-40B4-BE49-F238E27FC236}">
                <a16:creationId xmlns:a16="http://schemas.microsoft.com/office/drawing/2014/main" id="{A8FEB77E-098B-6C88-99B5-B2C78D92A000}"/>
              </a:ext>
            </a:extLst>
          </p:cNvPr>
          <p:cNvSpPr/>
          <p:nvPr/>
        </p:nvSpPr>
        <p:spPr>
          <a:xfrm rot="5400000">
            <a:off x="366254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7" name="Freeform: Shape 1096">
            <a:extLst>
              <a:ext uri="{FF2B5EF4-FFF2-40B4-BE49-F238E27FC236}">
                <a16:creationId xmlns:a16="http://schemas.microsoft.com/office/drawing/2014/main" id="{BC11742D-CAF6-2DF7-D396-C37345D86614}"/>
              </a:ext>
            </a:extLst>
          </p:cNvPr>
          <p:cNvSpPr/>
          <p:nvPr/>
        </p:nvSpPr>
        <p:spPr>
          <a:xfrm rot="5400000">
            <a:off x="389644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8" name="Freeform: Shape 1097">
            <a:extLst>
              <a:ext uri="{FF2B5EF4-FFF2-40B4-BE49-F238E27FC236}">
                <a16:creationId xmlns:a16="http://schemas.microsoft.com/office/drawing/2014/main" id="{3B2F8E0D-4D32-59EA-7711-8DF6EACA3CA0}"/>
              </a:ext>
            </a:extLst>
          </p:cNvPr>
          <p:cNvSpPr/>
          <p:nvPr/>
        </p:nvSpPr>
        <p:spPr>
          <a:xfrm rot="5400000">
            <a:off x="413035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9" name="Freeform: Shape 1098">
            <a:extLst>
              <a:ext uri="{FF2B5EF4-FFF2-40B4-BE49-F238E27FC236}">
                <a16:creationId xmlns:a16="http://schemas.microsoft.com/office/drawing/2014/main" id="{ADAE3036-3A5D-E944-000E-26C125B164AF}"/>
              </a:ext>
            </a:extLst>
          </p:cNvPr>
          <p:cNvSpPr/>
          <p:nvPr/>
        </p:nvSpPr>
        <p:spPr>
          <a:xfrm rot="5400000">
            <a:off x="436425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0" name="Freeform: Shape 1099">
            <a:extLst>
              <a:ext uri="{FF2B5EF4-FFF2-40B4-BE49-F238E27FC236}">
                <a16:creationId xmlns:a16="http://schemas.microsoft.com/office/drawing/2014/main" id="{E4E0AA44-2BC4-5265-35EF-DB85B1C9133B}"/>
              </a:ext>
            </a:extLst>
          </p:cNvPr>
          <p:cNvSpPr/>
          <p:nvPr/>
        </p:nvSpPr>
        <p:spPr>
          <a:xfrm rot="5400000">
            <a:off x="459816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1" name="Freeform: Shape 1100">
            <a:extLst>
              <a:ext uri="{FF2B5EF4-FFF2-40B4-BE49-F238E27FC236}">
                <a16:creationId xmlns:a16="http://schemas.microsoft.com/office/drawing/2014/main" id="{25D4362F-7E72-29A8-F4FD-A05A37307671}"/>
              </a:ext>
            </a:extLst>
          </p:cNvPr>
          <p:cNvSpPr/>
          <p:nvPr/>
        </p:nvSpPr>
        <p:spPr>
          <a:xfrm rot="5400000">
            <a:off x="483206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2" name="Freeform: Shape 1101">
            <a:extLst>
              <a:ext uri="{FF2B5EF4-FFF2-40B4-BE49-F238E27FC236}">
                <a16:creationId xmlns:a16="http://schemas.microsoft.com/office/drawing/2014/main" id="{2A2AC7AB-565C-FC24-8799-5F4F49CFB99E}"/>
              </a:ext>
            </a:extLst>
          </p:cNvPr>
          <p:cNvSpPr/>
          <p:nvPr/>
        </p:nvSpPr>
        <p:spPr>
          <a:xfrm rot="5400000">
            <a:off x="506597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3" name="Freeform: Shape 1102">
            <a:extLst>
              <a:ext uri="{FF2B5EF4-FFF2-40B4-BE49-F238E27FC236}">
                <a16:creationId xmlns:a16="http://schemas.microsoft.com/office/drawing/2014/main" id="{69090FDB-13DC-A9F5-5D9D-A235EAD05FD0}"/>
              </a:ext>
            </a:extLst>
          </p:cNvPr>
          <p:cNvSpPr/>
          <p:nvPr/>
        </p:nvSpPr>
        <p:spPr>
          <a:xfrm rot="5400000">
            <a:off x="529987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4" name="Freeform: Shape 1103">
            <a:extLst>
              <a:ext uri="{FF2B5EF4-FFF2-40B4-BE49-F238E27FC236}">
                <a16:creationId xmlns:a16="http://schemas.microsoft.com/office/drawing/2014/main" id="{09DD83CC-0CFE-9B01-5C14-89032448E713}"/>
              </a:ext>
            </a:extLst>
          </p:cNvPr>
          <p:cNvSpPr/>
          <p:nvPr/>
        </p:nvSpPr>
        <p:spPr>
          <a:xfrm rot="5400000">
            <a:off x="553378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5" name="Freeform: Shape 1104">
            <a:extLst>
              <a:ext uri="{FF2B5EF4-FFF2-40B4-BE49-F238E27FC236}">
                <a16:creationId xmlns:a16="http://schemas.microsoft.com/office/drawing/2014/main" id="{9E48BB09-A1C7-6C1F-F04A-8486B0C306DC}"/>
              </a:ext>
            </a:extLst>
          </p:cNvPr>
          <p:cNvSpPr/>
          <p:nvPr/>
        </p:nvSpPr>
        <p:spPr>
          <a:xfrm rot="5400000">
            <a:off x="576768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6" name="Freeform: Shape 1105">
            <a:extLst>
              <a:ext uri="{FF2B5EF4-FFF2-40B4-BE49-F238E27FC236}">
                <a16:creationId xmlns:a16="http://schemas.microsoft.com/office/drawing/2014/main" id="{755047BC-1083-B90E-60BF-8FA7D6ED4D90}"/>
              </a:ext>
            </a:extLst>
          </p:cNvPr>
          <p:cNvSpPr/>
          <p:nvPr/>
        </p:nvSpPr>
        <p:spPr>
          <a:xfrm rot="5400000">
            <a:off x="600159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7" name="Freeform: Shape 1106">
            <a:extLst>
              <a:ext uri="{FF2B5EF4-FFF2-40B4-BE49-F238E27FC236}">
                <a16:creationId xmlns:a16="http://schemas.microsoft.com/office/drawing/2014/main" id="{4BDC820E-DCB6-1DE5-BFA8-B4C598EC340A}"/>
              </a:ext>
            </a:extLst>
          </p:cNvPr>
          <p:cNvSpPr/>
          <p:nvPr/>
        </p:nvSpPr>
        <p:spPr>
          <a:xfrm rot="5400000">
            <a:off x="623549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8" name="Freeform: Shape 1107">
            <a:extLst>
              <a:ext uri="{FF2B5EF4-FFF2-40B4-BE49-F238E27FC236}">
                <a16:creationId xmlns:a16="http://schemas.microsoft.com/office/drawing/2014/main" id="{592817E3-F9FA-3751-63DE-F202823FD7B3}"/>
              </a:ext>
            </a:extLst>
          </p:cNvPr>
          <p:cNvSpPr/>
          <p:nvPr/>
        </p:nvSpPr>
        <p:spPr>
          <a:xfrm rot="5400000">
            <a:off x="646940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9" name="Freeform: Shape 1108">
            <a:extLst>
              <a:ext uri="{FF2B5EF4-FFF2-40B4-BE49-F238E27FC236}">
                <a16:creationId xmlns:a16="http://schemas.microsoft.com/office/drawing/2014/main" id="{2E8FE06A-7CD8-BAA0-4D8A-AAD0E56CD866}"/>
              </a:ext>
            </a:extLst>
          </p:cNvPr>
          <p:cNvSpPr/>
          <p:nvPr/>
        </p:nvSpPr>
        <p:spPr>
          <a:xfrm rot="5400000">
            <a:off x="670330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10" name="Freeform: Shape 1109">
            <a:extLst>
              <a:ext uri="{FF2B5EF4-FFF2-40B4-BE49-F238E27FC236}">
                <a16:creationId xmlns:a16="http://schemas.microsoft.com/office/drawing/2014/main" id="{BBF313F7-013D-5B4C-87F9-6F4462A9D9A4}"/>
              </a:ext>
            </a:extLst>
          </p:cNvPr>
          <p:cNvSpPr/>
          <p:nvPr/>
        </p:nvSpPr>
        <p:spPr>
          <a:xfrm rot="5400000">
            <a:off x="693721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11" name="Freeform: Shape 1110">
            <a:extLst>
              <a:ext uri="{FF2B5EF4-FFF2-40B4-BE49-F238E27FC236}">
                <a16:creationId xmlns:a16="http://schemas.microsoft.com/office/drawing/2014/main" id="{B60B7FEB-5279-34BC-D4D2-6028E7E06C86}"/>
              </a:ext>
            </a:extLst>
          </p:cNvPr>
          <p:cNvSpPr/>
          <p:nvPr/>
        </p:nvSpPr>
        <p:spPr>
          <a:xfrm rot="5400000">
            <a:off x="717111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5"/>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 name="TextBox 4">
            <a:extLst>
              <a:ext uri="{FF2B5EF4-FFF2-40B4-BE49-F238E27FC236}">
                <a16:creationId xmlns:a16="http://schemas.microsoft.com/office/drawing/2014/main" id="{9837A995-F324-FEC7-532E-968CE3ABFCC5}"/>
              </a:ext>
            </a:extLst>
          </p:cNvPr>
          <p:cNvSpPr txBox="1"/>
          <p:nvPr/>
        </p:nvSpPr>
        <p:spPr>
          <a:xfrm>
            <a:off x="7360145" y="15810714"/>
            <a:ext cx="21855709" cy="830997"/>
          </a:xfrm>
          <a:prstGeom prst="rect">
            <a:avLst/>
          </a:prstGeom>
          <a:noFill/>
        </p:spPr>
        <p:txBody>
          <a:bodyPr wrap="square">
            <a:spAutoFit/>
          </a:bodyPr>
          <a:lstStyle/>
          <a:p>
            <a:r>
              <a:rPr lang="en-US" sz="4800" b="0">
                <a:solidFill>
                  <a:srgbClr val="267F99"/>
                </a:solidFill>
                <a:effectLst/>
                <a:ea typeface="Roboto Mono" panose="00000009000000000000" pitchFamily="49" charset="0"/>
              </a:rPr>
              <a:t>cuda</a:t>
            </a:r>
            <a:r>
              <a:rPr lang="en-US" sz="4800" b="0">
                <a:solidFill>
                  <a:srgbClr val="3B3B3B"/>
                </a:solidFill>
                <a:effectLst/>
                <a:ea typeface="Roboto Mono" panose="00000009000000000000" pitchFamily="49" charset="0"/>
              </a:rPr>
              <a:t>::</a:t>
            </a:r>
            <a:r>
              <a:rPr lang="en-US" sz="4800" b="0" err="1">
                <a:solidFill>
                  <a:srgbClr val="0070C1"/>
                </a:solidFill>
                <a:effectLst/>
                <a:ea typeface="Roboto Mono" panose="00000009000000000000" pitchFamily="49" charset="0"/>
              </a:rPr>
              <a:t>thread_scope_device</a:t>
            </a:r>
            <a:r>
              <a:rPr lang="en-US" sz="4800" b="0">
                <a:solidFill>
                  <a:srgbClr val="0070C1"/>
                </a:solidFill>
                <a:effectLst/>
                <a:ea typeface="Roboto Mono" panose="00000009000000000000" pitchFamily="49" charset="0"/>
              </a:rPr>
              <a:t> </a:t>
            </a:r>
            <a:r>
              <a:rPr lang="en-US" sz="4800">
                <a:solidFill>
                  <a:schemeClr val="bg1"/>
                </a:solidFill>
              </a:rPr>
              <a:t>is a </a:t>
            </a:r>
            <a:r>
              <a:rPr lang="en-US" sz="4800">
                <a:solidFill>
                  <a:schemeClr val="tx2"/>
                </a:solidFill>
              </a:rPr>
              <a:t>set of threads </a:t>
            </a:r>
            <a:r>
              <a:rPr lang="en-US" sz="4800">
                <a:solidFill>
                  <a:schemeClr val="bg1"/>
                </a:solidFill>
              </a:rPr>
              <a:t>of a given device</a:t>
            </a:r>
            <a:endParaRPr lang="en-US" sz="4800" b="0" i="0" u="none" strike="noStrike">
              <a:solidFill>
                <a:schemeClr val="bg1"/>
              </a:solidFill>
              <a:effectLst/>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2719544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68942-CD70-A927-896B-D6DE826907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E6BCF8-DBEA-4372-4332-8D96F7CE655C}"/>
              </a:ext>
            </a:extLst>
          </p:cNvPr>
          <p:cNvSpPr>
            <a:spLocks noGrp="1"/>
          </p:cNvSpPr>
          <p:nvPr>
            <p:ph type="title"/>
          </p:nvPr>
        </p:nvSpPr>
        <p:spPr/>
        <p:txBody>
          <a:bodyPr/>
          <a:lstStyle/>
          <a:p>
            <a:r>
              <a:rPr lang="en-US"/>
              <a:t>Thread Scope</a:t>
            </a:r>
          </a:p>
        </p:txBody>
      </p:sp>
      <p:sp>
        <p:nvSpPr>
          <p:cNvPr id="29" name="Rectangle: Rounded Corners 28">
            <a:extLst>
              <a:ext uri="{FF2B5EF4-FFF2-40B4-BE49-F238E27FC236}">
                <a16:creationId xmlns:a16="http://schemas.microsoft.com/office/drawing/2014/main" id="{A9E256D1-1C15-E1E9-4955-ED6CFAD86DC0}"/>
              </a:ext>
            </a:extLst>
          </p:cNvPr>
          <p:cNvSpPr/>
          <p:nvPr/>
        </p:nvSpPr>
        <p:spPr>
          <a:xfrm>
            <a:off x="10636743"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#1</a:t>
            </a:r>
          </a:p>
        </p:txBody>
      </p:sp>
      <p:grpSp>
        <p:nvGrpSpPr>
          <p:cNvPr id="43" name="Group 42">
            <a:extLst>
              <a:ext uri="{FF2B5EF4-FFF2-40B4-BE49-F238E27FC236}">
                <a16:creationId xmlns:a16="http://schemas.microsoft.com/office/drawing/2014/main" id="{CD236E34-B376-D68A-2851-734480FE6017}"/>
              </a:ext>
            </a:extLst>
          </p:cNvPr>
          <p:cNvGrpSpPr/>
          <p:nvPr/>
        </p:nvGrpSpPr>
        <p:grpSpPr>
          <a:xfrm>
            <a:off x="11052517" y="7662177"/>
            <a:ext cx="3675489" cy="4089621"/>
            <a:chOff x="9467731" y="7692792"/>
            <a:chExt cx="3675489" cy="4089621"/>
          </a:xfrm>
        </p:grpSpPr>
        <p:sp>
          <p:nvSpPr>
            <p:cNvPr id="12" name="Freeform: Shape 11">
              <a:extLst>
                <a:ext uri="{FF2B5EF4-FFF2-40B4-BE49-F238E27FC236}">
                  <a16:creationId xmlns:a16="http://schemas.microsoft.com/office/drawing/2014/main" id="{28649778-E993-9BAE-DBA6-2BDF6C1CE3A1}"/>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 name="Freeform: Shape 18">
              <a:extLst>
                <a:ext uri="{FF2B5EF4-FFF2-40B4-BE49-F238E27FC236}">
                  <a16:creationId xmlns:a16="http://schemas.microsoft.com/office/drawing/2014/main" id="{F760804C-106C-F998-6CCE-72A75424DD67}"/>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0" name="Freeform: Shape 19">
              <a:extLst>
                <a:ext uri="{FF2B5EF4-FFF2-40B4-BE49-F238E27FC236}">
                  <a16:creationId xmlns:a16="http://schemas.microsoft.com/office/drawing/2014/main" id="{57F7728A-F914-935B-E99C-D97401DABC55}"/>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Freeform: Shape 20">
              <a:extLst>
                <a:ext uri="{FF2B5EF4-FFF2-40B4-BE49-F238E27FC236}">
                  <a16:creationId xmlns:a16="http://schemas.microsoft.com/office/drawing/2014/main" id="{B0D88115-F887-0B78-ED41-168CB891E1A6}"/>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0" name="Freeform: Shape 29">
              <a:extLst>
                <a:ext uri="{FF2B5EF4-FFF2-40B4-BE49-F238E27FC236}">
                  <a16:creationId xmlns:a16="http://schemas.microsoft.com/office/drawing/2014/main" id="{9FE50AFB-273A-9F07-EF08-37927C1157AC}"/>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1" name="Freeform: Shape 30">
              <a:extLst>
                <a:ext uri="{FF2B5EF4-FFF2-40B4-BE49-F238E27FC236}">
                  <a16:creationId xmlns:a16="http://schemas.microsoft.com/office/drawing/2014/main" id="{AEA59C95-02A2-5354-4BD7-6D4961AFB783}"/>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2" name="Freeform: Shape 31">
              <a:extLst>
                <a:ext uri="{FF2B5EF4-FFF2-40B4-BE49-F238E27FC236}">
                  <a16:creationId xmlns:a16="http://schemas.microsoft.com/office/drawing/2014/main" id="{DF44A7AF-4C4D-5538-69E2-175FB133F116}"/>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3" name="Freeform: Shape 32">
              <a:extLst>
                <a:ext uri="{FF2B5EF4-FFF2-40B4-BE49-F238E27FC236}">
                  <a16:creationId xmlns:a16="http://schemas.microsoft.com/office/drawing/2014/main" id="{02CE2900-134E-36E1-01C8-6F6B6F7F5896}"/>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4" name="Freeform: Shape 33">
              <a:extLst>
                <a:ext uri="{FF2B5EF4-FFF2-40B4-BE49-F238E27FC236}">
                  <a16:creationId xmlns:a16="http://schemas.microsoft.com/office/drawing/2014/main" id="{4E2E770E-830A-0FAE-17B0-7ABDB6900345}"/>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ED156E44-7E62-5C3B-FADF-4BE0E5358F48}"/>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Freeform: Shape 35">
              <a:extLst>
                <a:ext uri="{FF2B5EF4-FFF2-40B4-BE49-F238E27FC236}">
                  <a16:creationId xmlns:a16="http://schemas.microsoft.com/office/drawing/2014/main" id="{18875FC5-4546-F3FE-61E1-81B4236A16C7}"/>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Freeform: Shape 36">
              <a:extLst>
                <a:ext uri="{FF2B5EF4-FFF2-40B4-BE49-F238E27FC236}">
                  <a16:creationId xmlns:a16="http://schemas.microsoft.com/office/drawing/2014/main" id="{97538DD4-201D-7B8A-7BA4-5B5993B94DBA}"/>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8" name="Freeform: Shape 37">
              <a:extLst>
                <a:ext uri="{FF2B5EF4-FFF2-40B4-BE49-F238E27FC236}">
                  <a16:creationId xmlns:a16="http://schemas.microsoft.com/office/drawing/2014/main" id="{8EC639E3-9F0B-9FA7-BD56-0952FA16E1D5}"/>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Freeform: Shape 38">
              <a:extLst>
                <a:ext uri="{FF2B5EF4-FFF2-40B4-BE49-F238E27FC236}">
                  <a16:creationId xmlns:a16="http://schemas.microsoft.com/office/drawing/2014/main" id="{5D3A940F-577B-52C6-7570-1AEC355F1C12}"/>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0" name="Freeform: Shape 39">
              <a:extLst>
                <a:ext uri="{FF2B5EF4-FFF2-40B4-BE49-F238E27FC236}">
                  <a16:creationId xmlns:a16="http://schemas.microsoft.com/office/drawing/2014/main" id="{35266965-2ECC-7387-B663-97509FCA0D35}"/>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Freeform: Shape 40">
              <a:extLst>
                <a:ext uri="{FF2B5EF4-FFF2-40B4-BE49-F238E27FC236}">
                  <a16:creationId xmlns:a16="http://schemas.microsoft.com/office/drawing/2014/main" id="{BE284011-1778-49D8-07D8-76F83875A1D8}"/>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62" name="Rectangle: Rounded Corners 61">
            <a:extLst>
              <a:ext uri="{FF2B5EF4-FFF2-40B4-BE49-F238E27FC236}">
                <a16:creationId xmlns:a16="http://schemas.microsoft.com/office/drawing/2014/main" id="{8EDD67E3-75FD-27AA-B0CA-F1394C37A7A8}"/>
              </a:ext>
            </a:extLst>
          </p:cNvPr>
          <p:cNvSpPr/>
          <p:nvPr/>
        </p:nvSpPr>
        <p:spPr>
          <a:xfrm>
            <a:off x="10192697" y="6383338"/>
            <a:ext cx="10379701" cy="6721476"/>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b"/>
          <a:lstStyle/>
          <a:p>
            <a:pPr algn="ctr">
              <a:lnSpc>
                <a:spcPct val="90000"/>
              </a:lnSpc>
            </a:pPr>
            <a:r>
              <a:rPr lang="en-US" sz="4400">
                <a:solidFill>
                  <a:schemeClr val="bg1"/>
                </a:solidFill>
              </a:rPr>
              <a:t>device #1</a:t>
            </a:r>
          </a:p>
        </p:txBody>
      </p:sp>
      <p:sp>
        <p:nvSpPr>
          <p:cNvPr id="1032" name="Rectangle: Rounded Corners 1031">
            <a:extLst>
              <a:ext uri="{FF2B5EF4-FFF2-40B4-BE49-F238E27FC236}">
                <a16:creationId xmlns:a16="http://schemas.microsoft.com/office/drawing/2014/main" id="{8C4A5DAF-D55F-C4AE-C471-AB9AFC47C7CD}"/>
              </a:ext>
            </a:extLst>
          </p:cNvPr>
          <p:cNvSpPr/>
          <p:nvPr/>
        </p:nvSpPr>
        <p:spPr>
          <a:xfrm>
            <a:off x="15621315"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#2</a:t>
            </a:r>
          </a:p>
        </p:txBody>
      </p:sp>
      <p:grpSp>
        <p:nvGrpSpPr>
          <p:cNvPr id="1033" name="Group 1032">
            <a:extLst>
              <a:ext uri="{FF2B5EF4-FFF2-40B4-BE49-F238E27FC236}">
                <a16:creationId xmlns:a16="http://schemas.microsoft.com/office/drawing/2014/main" id="{8066879E-904E-5F80-162B-86E197864E21}"/>
              </a:ext>
            </a:extLst>
          </p:cNvPr>
          <p:cNvGrpSpPr/>
          <p:nvPr/>
        </p:nvGrpSpPr>
        <p:grpSpPr>
          <a:xfrm>
            <a:off x="16037089" y="7662177"/>
            <a:ext cx="3675489" cy="4089621"/>
            <a:chOff x="9467731" y="7692792"/>
            <a:chExt cx="3675489" cy="4089621"/>
          </a:xfrm>
        </p:grpSpPr>
        <p:sp>
          <p:nvSpPr>
            <p:cNvPr id="1034" name="Freeform: Shape 1033">
              <a:extLst>
                <a:ext uri="{FF2B5EF4-FFF2-40B4-BE49-F238E27FC236}">
                  <a16:creationId xmlns:a16="http://schemas.microsoft.com/office/drawing/2014/main" id="{1960C0F6-C81F-CA89-B574-9E9616E36328}"/>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5" name="Freeform: Shape 1034">
              <a:extLst>
                <a:ext uri="{FF2B5EF4-FFF2-40B4-BE49-F238E27FC236}">
                  <a16:creationId xmlns:a16="http://schemas.microsoft.com/office/drawing/2014/main" id="{580DCD58-CC5E-7D9D-2B69-38F033881ED4}"/>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6" name="Freeform: Shape 1035">
              <a:extLst>
                <a:ext uri="{FF2B5EF4-FFF2-40B4-BE49-F238E27FC236}">
                  <a16:creationId xmlns:a16="http://schemas.microsoft.com/office/drawing/2014/main" id="{E11CA3C1-9A96-A1C7-7DC7-AD54990E974B}"/>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7" name="Freeform: Shape 1036">
              <a:extLst>
                <a:ext uri="{FF2B5EF4-FFF2-40B4-BE49-F238E27FC236}">
                  <a16:creationId xmlns:a16="http://schemas.microsoft.com/office/drawing/2014/main" id="{4DD4A072-F9E4-F2E1-862F-4BFD8D442D55}"/>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8" name="Freeform: Shape 1037">
              <a:extLst>
                <a:ext uri="{FF2B5EF4-FFF2-40B4-BE49-F238E27FC236}">
                  <a16:creationId xmlns:a16="http://schemas.microsoft.com/office/drawing/2014/main" id="{4A6CAD8A-255C-0087-7794-32AE53C7DDEC}"/>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9" name="Freeform: Shape 1038">
              <a:extLst>
                <a:ext uri="{FF2B5EF4-FFF2-40B4-BE49-F238E27FC236}">
                  <a16:creationId xmlns:a16="http://schemas.microsoft.com/office/drawing/2014/main" id="{BE086682-A08D-8771-B74F-E09A8B617924}"/>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0" name="Freeform: Shape 1039">
              <a:extLst>
                <a:ext uri="{FF2B5EF4-FFF2-40B4-BE49-F238E27FC236}">
                  <a16:creationId xmlns:a16="http://schemas.microsoft.com/office/drawing/2014/main" id="{96A2BB80-FF38-9D8A-C505-286F1DA0934F}"/>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1" name="Freeform: Shape 1040">
              <a:extLst>
                <a:ext uri="{FF2B5EF4-FFF2-40B4-BE49-F238E27FC236}">
                  <a16:creationId xmlns:a16="http://schemas.microsoft.com/office/drawing/2014/main" id="{A28CF0F7-3797-68E4-A08D-1E6D83A4D7D1}"/>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2" name="Freeform: Shape 1041">
              <a:extLst>
                <a:ext uri="{FF2B5EF4-FFF2-40B4-BE49-F238E27FC236}">
                  <a16:creationId xmlns:a16="http://schemas.microsoft.com/office/drawing/2014/main" id="{163EDE24-3281-C7A9-134E-91AD19BB0B6D}"/>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3" name="Freeform: Shape 1042">
              <a:extLst>
                <a:ext uri="{FF2B5EF4-FFF2-40B4-BE49-F238E27FC236}">
                  <a16:creationId xmlns:a16="http://schemas.microsoft.com/office/drawing/2014/main" id="{6910E1F9-94F7-4862-46DB-1826E1ED274C}"/>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4" name="Freeform: Shape 1043">
              <a:extLst>
                <a:ext uri="{FF2B5EF4-FFF2-40B4-BE49-F238E27FC236}">
                  <a16:creationId xmlns:a16="http://schemas.microsoft.com/office/drawing/2014/main" id="{961AD0FA-52C1-484F-759B-914C56B4603C}"/>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5" name="Freeform: Shape 1044">
              <a:extLst>
                <a:ext uri="{FF2B5EF4-FFF2-40B4-BE49-F238E27FC236}">
                  <a16:creationId xmlns:a16="http://schemas.microsoft.com/office/drawing/2014/main" id="{725AF173-C088-C993-0E97-9CD7A118746E}"/>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6" name="Freeform: Shape 1045">
              <a:extLst>
                <a:ext uri="{FF2B5EF4-FFF2-40B4-BE49-F238E27FC236}">
                  <a16:creationId xmlns:a16="http://schemas.microsoft.com/office/drawing/2014/main" id="{5D1BB1EB-6BED-EF05-6C87-24C2E4B50737}"/>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7" name="Freeform: Shape 1046">
              <a:extLst>
                <a:ext uri="{FF2B5EF4-FFF2-40B4-BE49-F238E27FC236}">
                  <a16:creationId xmlns:a16="http://schemas.microsoft.com/office/drawing/2014/main" id="{6E5F20C4-61C6-52B1-50DD-A3FB722FFD9E}"/>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8" name="Freeform: Shape 1047">
              <a:extLst>
                <a:ext uri="{FF2B5EF4-FFF2-40B4-BE49-F238E27FC236}">
                  <a16:creationId xmlns:a16="http://schemas.microsoft.com/office/drawing/2014/main" id="{7C7EEA10-3D0B-E7ED-E443-EB7AD73A70A7}"/>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9" name="Freeform: Shape 1048">
              <a:extLst>
                <a:ext uri="{FF2B5EF4-FFF2-40B4-BE49-F238E27FC236}">
                  <a16:creationId xmlns:a16="http://schemas.microsoft.com/office/drawing/2014/main" id="{C3718AE6-B783-73B9-9907-23B35F37216E}"/>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074" name="Rectangle: Rounded Corners 1073">
            <a:extLst>
              <a:ext uri="{FF2B5EF4-FFF2-40B4-BE49-F238E27FC236}">
                <a16:creationId xmlns:a16="http://schemas.microsoft.com/office/drawing/2014/main" id="{0B1FEC89-8BBC-0BFC-4FE5-FCA85A550DE5}"/>
              </a:ext>
            </a:extLst>
          </p:cNvPr>
          <p:cNvSpPr/>
          <p:nvPr/>
        </p:nvSpPr>
        <p:spPr>
          <a:xfrm>
            <a:off x="21432217"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#1</a:t>
            </a:r>
          </a:p>
        </p:txBody>
      </p:sp>
      <p:grpSp>
        <p:nvGrpSpPr>
          <p:cNvPr id="1075" name="Group 1074">
            <a:extLst>
              <a:ext uri="{FF2B5EF4-FFF2-40B4-BE49-F238E27FC236}">
                <a16:creationId xmlns:a16="http://schemas.microsoft.com/office/drawing/2014/main" id="{631D94CA-0856-08CF-5A06-7B53F6C41443}"/>
              </a:ext>
            </a:extLst>
          </p:cNvPr>
          <p:cNvGrpSpPr/>
          <p:nvPr/>
        </p:nvGrpSpPr>
        <p:grpSpPr>
          <a:xfrm>
            <a:off x="21847991" y="7662177"/>
            <a:ext cx="3675489" cy="4089621"/>
            <a:chOff x="9467731" y="7692792"/>
            <a:chExt cx="3675489" cy="4089621"/>
          </a:xfrm>
        </p:grpSpPr>
        <p:sp>
          <p:nvSpPr>
            <p:cNvPr id="1076" name="Freeform: Shape 1075">
              <a:extLst>
                <a:ext uri="{FF2B5EF4-FFF2-40B4-BE49-F238E27FC236}">
                  <a16:creationId xmlns:a16="http://schemas.microsoft.com/office/drawing/2014/main" id="{0450E98E-F8BC-BB64-F0C2-FB8863EC14FC}"/>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7" name="Freeform: Shape 1076">
              <a:extLst>
                <a:ext uri="{FF2B5EF4-FFF2-40B4-BE49-F238E27FC236}">
                  <a16:creationId xmlns:a16="http://schemas.microsoft.com/office/drawing/2014/main" id="{184F18CD-F344-18BD-D4B9-DD9295FBADF5}"/>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8" name="Freeform: Shape 1077">
              <a:extLst>
                <a:ext uri="{FF2B5EF4-FFF2-40B4-BE49-F238E27FC236}">
                  <a16:creationId xmlns:a16="http://schemas.microsoft.com/office/drawing/2014/main" id="{50D02243-9F80-4EFE-C57C-D1EC6AB75052}"/>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9" name="Freeform: Shape 1078">
              <a:extLst>
                <a:ext uri="{FF2B5EF4-FFF2-40B4-BE49-F238E27FC236}">
                  <a16:creationId xmlns:a16="http://schemas.microsoft.com/office/drawing/2014/main" id="{14FC0B2C-A77C-2C5D-EB28-B194919874B8}"/>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0" name="Freeform: Shape 1079">
              <a:extLst>
                <a:ext uri="{FF2B5EF4-FFF2-40B4-BE49-F238E27FC236}">
                  <a16:creationId xmlns:a16="http://schemas.microsoft.com/office/drawing/2014/main" id="{1E3B9632-3C52-4F98-2E47-8F3CC7662CEB}"/>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1" name="Freeform: Shape 1080">
              <a:extLst>
                <a:ext uri="{FF2B5EF4-FFF2-40B4-BE49-F238E27FC236}">
                  <a16:creationId xmlns:a16="http://schemas.microsoft.com/office/drawing/2014/main" id="{86A36977-F0F5-73F1-D672-287E8549421E}"/>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2" name="Freeform: Shape 1081">
              <a:extLst>
                <a:ext uri="{FF2B5EF4-FFF2-40B4-BE49-F238E27FC236}">
                  <a16:creationId xmlns:a16="http://schemas.microsoft.com/office/drawing/2014/main" id="{1BB9097F-324B-B8B5-557C-502EB2AF59F0}"/>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3" name="Freeform: Shape 1082">
              <a:extLst>
                <a:ext uri="{FF2B5EF4-FFF2-40B4-BE49-F238E27FC236}">
                  <a16:creationId xmlns:a16="http://schemas.microsoft.com/office/drawing/2014/main" id="{30F52263-AAA0-9BAD-54B5-EA1065F22C87}"/>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4" name="Freeform: Shape 1083">
              <a:extLst>
                <a:ext uri="{FF2B5EF4-FFF2-40B4-BE49-F238E27FC236}">
                  <a16:creationId xmlns:a16="http://schemas.microsoft.com/office/drawing/2014/main" id="{63B4AF5B-57B8-9854-639E-6AD20790E6DB}"/>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5" name="Freeform: Shape 1084">
              <a:extLst>
                <a:ext uri="{FF2B5EF4-FFF2-40B4-BE49-F238E27FC236}">
                  <a16:creationId xmlns:a16="http://schemas.microsoft.com/office/drawing/2014/main" id="{2E1B07F3-DCC8-5877-B4C6-4DFBE6E8CAB7}"/>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6" name="Freeform: Shape 1085">
              <a:extLst>
                <a:ext uri="{FF2B5EF4-FFF2-40B4-BE49-F238E27FC236}">
                  <a16:creationId xmlns:a16="http://schemas.microsoft.com/office/drawing/2014/main" id="{ECD45D16-27C6-2728-225F-20F574E599B0}"/>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7" name="Freeform: Shape 1086">
              <a:extLst>
                <a:ext uri="{FF2B5EF4-FFF2-40B4-BE49-F238E27FC236}">
                  <a16:creationId xmlns:a16="http://schemas.microsoft.com/office/drawing/2014/main" id="{C1F14FE2-592B-6A28-C22A-CD0734487211}"/>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8" name="Freeform: Shape 1087">
              <a:extLst>
                <a:ext uri="{FF2B5EF4-FFF2-40B4-BE49-F238E27FC236}">
                  <a16:creationId xmlns:a16="http://schemas.microsoft.com/office/drawing/2014/main" id="{9C84741B-9BD8-B7B3-B10A-9E82D8CB6F17}"/>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9" name="Freeform: Shape 1088">
              <a:extLst>
                <a:ext uri="{FF2B5EF4-FFF2-40B4-BE49-F238E27FC236}">
                  <a16:creationId xmlns:a16="http://schemas.microsoft.com/office/drawing/2014/main" id="{77C44111-8C0D-B933-C87B-977172386943}"/>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0" name="Freeform: Shape 1089">
              <a:extLst>
                <a:ext uri="{FF2B5EF4-FFF2-40B4-BE49-F238E27FC236}">
                  <a16:creationId xmlns:a16="http://schemas.microsoft.com/office/drawing/2014/main" id="{378C3FD5-C90F-FE78-B452-ED38E6E6E6C9}"/>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1" name="Freeform: Shape 1090">
              <a:extLst>
                <a:ext uri="{FF2B5EF4-FFF2-40B4-BE49-F238E27FC236}">
                  <a16:creationId xmlns:a16="http://schemas.microsoft.com/office/drawing/2014/main" id="{84E208BA-1A9A-C751-2772-B3A08D4C5952}"/>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054" name="Rectangle: Rounded Corners 1053">
            <a:extLst>
              <a:ext uri="{FF2B5EF4-FFF2-40B4-BE49-F238E27FC236}">
                <a16:creationId xmlns:a16="http://schemas.microsoft.com/office/drawing/2014/main" id="{669A4F70-8700-4549-E66A-90F1FFAECCC2}"/>
              </a:ext>
            </a:extLst>
          </p:cNvPr>
          <p:cNvSpPr/>
          <p:nvPr/>
        </p:nvSpPr>
        <p:spPr>
          <a:xfrm>
            <a:off x="20988171" y="6383338"/>
            <a:ext cx="10379701" cy="6721476"/>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b"/>
          <a:lstStyle/>
          <a:p>
            <a:pPr algn="ctr">
              <a:lnSpc>
                <a:spcPct val="90000"/>
              </a:lnSpc>
            </a:pPr>
            <a:r>
              <a:rPr lang="en-US" sz="4400">
                <a:solidFill>
                  <a:schemeClr val="bg1"/>
                </a:solidFill>
              </a:rPr>
              <a:t>device #2</a:t>
            </a:r>
          </a:p>
        </p:txBody>
      </p:sp>
      <p:sp>
        <p:nvSpPr>
          <p:cNvPr id="1056" name="Rectangle: Rounded Corners 1055">
            <a:extLst>
              <a:ext uri="{FF2B5EF4-FFF2-40B4-BE49-F238E27FC236}">
                <a16:creationId xmlns:a16="http://schemas.microsoft.com/office/drawing/2014/main" id="{5A5E49A3-D928-66FB-A736-290B5E6D09F6}"/>
              </a:ext>
            </a:extLst>
          </p:cNvPr>
          <p:cNvSpPr/>
          <p:nvPr/>
        </p:nvSpPr>
        <p:spPr>
          <a:xfrm>
            <a:off x="26416789" y="6827384"/>
            <a:ext cx="4507037" cy="5292945"/>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t"/>
          <a:lstStyle/>
          <a:p>
            <a:pPr algn="ctr">
              <a:lnSpc>
                <a:spcPct val="90000"/>
              </a:lnSpc>
            </a:pPr>
            <a:r>
              <a:rPr lang="en-US" sz="4400">
                <a:solidFill>
                  <a:schemeClr val="bg1"/>
                </a:solidFill>
              </a:rPr>
              <a:t>block #2</a:t>
            </a:r>
          </a:p>
        </p:txBody>
      </p:sp>
      <p:grpSp>
        <p:nvGrpSpPr>
          <p:cNvPr id="1057" name="Group 1056">
            <a:extLst>
              <a:ext uri="{FF2B5EF4-FFF2-40B4-BE49-F238E27FC236}">
                <a16:creationId xmlns:a16="http://schemas.microsoft.com/office/drawing/2014/main" id="{96B324F3-03B9-CA6E-E346-30F954D09131}"/>
              </a:ext>
            </a:extLst>
          </p:cNvPr>
          <p:cNvGrpSpPr/>
          <p:nvPr/>
        </p:nvGrpSpPr>
        <p:grpSpPr>
          <a:xfrm>
            <a:off x="26832563" y="7662177"/>
            <a:ext cx="3675489" cy="4089621"/>
            <a:chOff x="9467731" y="7692792"/>
            <a:chExt cx="3675489" cy="4089621"/>
          </a:xfrm>
        </p:grpSpPr>
        <p:sp>
          <p:nvSpPr>
            <p:cNvPr id="1058" name="Freeform: Shape 1057">
              <a:extLst>
                <a:ext uri="{FF2B5EF4-FFF2-40B4-BE49-F238E27FC236}">
                  <a16:creationId xmlns:a16="http://schemas.microsoft.com/office/drawing/2014/main" id="{05562C01-D2F0-5D02-158D-74B41866F237}"/>
                </a:ext>
              </a:extLst>
            </p:cNvPr>
            <p:cNvSpPr/>
            <p:nvPr/>
          </p:nvSpPr>
          <p:spPr>
            <a:xfrm rot="5400000">
              <a:off x="750637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59" name="Freeform: Shape 1058">
              <a:extLst>
                <a:ext uri="{FF2B5EF4-FFF2-40B4-BE49-F238E27FC236}">
                  <a16:creationId xmlns:a16="http://schemas.microsoft.com/office/drawing/2014/main" id="{4939BE04-C1CF-2EBD-8209-D782543FE23E}"/>
                </a:ext>
              </a:extLst>
            </p:cNvPr>
            <p:cNvSpPr/>
            <p:nvPr/>
          </p:nvSpPr>
          <p:spPr>
            <a:xfrm rot="5400000">
              <a:off x="774028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0" name="Freeform: Shape 1059">
              <a:extLst>
                <a:ext uri="{FF2B5EF4-FFF2-40B4-BE49-F238E27FC236}">
                  <a16:creationId xmlns:a16="http://schemas.microsoft.com/office/drawing/2014/main" id="{301D3C7F-3B2A-AFEF-976C-9A3D4325E782}"/>
                </a:ext>
              </a:extLst>
            </p:cNvPr>
            <p:cNvSpPr/>
            <p:nvPr/>
          </p:nvSpPr>
          <p:spPr>
            <a:xfrm rot="5400000">
              <a:off x="797418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1" name="Freeform: Shape 1060">
              <a:extLst>
                <a:ext uri="{FF2B5EF4-FFF2-40B4-BE49-F238E27FC236}">
                  <a16:creationId xmlns:a16="http://schemas.microsoft.com/office/drawing/2014/main" id="{7A9BEA24-7EA0-661E-E151-24EBFADC041C}"/>
                </a:ext>
              </a:extLst>
            </p:cNvPr>
            <p:cNvSpPr/>
            <p:nvPr/>
          </p:nvSpPr>
          <p:spPr>
            <a:xfrm rot="5400000">
              <a:off x="820809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2" name="Freeform: Shape 1061">
              <a:extLst>
                <a:ext uri="{FF2B5EF4-FFF2-40B4-BE49-F238E27FC236}">
                  <a16:creationId xmlns:a16="http://schemas.microsoft.com/office/drawing/2014/main" id="{6FFF5C58-763E-DBE5-DAC9-716DF146E9BE}"/>
                </a:ext>
              </a:extLst>
            </p:cNvPr>
            <p:cNvSpPr/>
            <p:nvPr/>
          </p:nvSpPr>
          <p:spPr>
            <a:xfrm rot="5400000">
              <a:off x="844199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3" name="Freeform: Shape 1062">
              <a:extLst>
                <a:ext uri="{FF2B5EF4-FFF2-40B4-BE49-F238E27FC236}">
                  <a16:creationId xmlns:a16="http://schemas.microsoft.com/office/drawing/2014/main" id="{547A834C-BAA1-C133-76C2-7C6C0592FB73}"/>
                </a:ext>
              </a:extLst>
            </p:cNvPr>
            <p:cNvSpPr/>
            <p:nvPr/>
          </p:nvSpPr>
          <p:spPr>
            <a:xfrm rot="5400000">
              <a:off x="867590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4" name="Freeform: Shape 1063">
              <a:extLst>
                <a:ext uri="{FF2B5EF4-FFF2-40B4-BE49-F238E27FC236}">
                  <a16:creationId xmlns:a16="http://schemas.microsoft.com/office/drawing/2014/main" id="{3168882F-2BDE-E8B1-3281-DE87AFBBEE3B}"/>
                </a:ext>
              </a:extLst>
            </p:cNvPr>
            <p:cNvSpPr/>
            <p:nvPr/>
          </p:nvSpPr>
          <p:spPr>
            <a:xfrm rot="5400000">
              <a:off x="890980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5" name="Freeform: Shape 1064">
              <a:extLst>
                <a:ext uri="{FF2B5EF4-FFF2-40B4-BE49-F238E27FC236}">
                  <a16:creationId xmlns:a16="http://schemas.microsoft.com/office/drawing/2014/main" id="{23EC8CB0-8F51-33F4-DBFF-099C13F26061}"/>
                </a:ext>
              </a:extLst>
            </p:cNvPr>
            <p:cNvSpPr/>
            <p:nvPr/>
          </p:nvSpPr>
          <p:spPr>
            <a:xfrm rot="5400000">
              <a:off x="914371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6" name="Freeform: Shape 1065">
              <a:extLst>
                <a:ext uri="{FF2B5EF4-FFF2-40B4-BE49-F238E27FC236}">
                  <a16:creationId xmlns:a16="http://schemas.microsoft.com/office/drawing/2014/main" id="{CCA1F1CD-23B4-E8F4-36FF-EADF7AF573E1}"/>
                </a:ext>
              </a:extLst>
            </p:cNvPr>
            <p:cNvSpPr/>
            <p:nvPr/>
          </p:nvSpPr>
          <p:spPr>
            <a:xfrm rot="5400000">
              <a:off x="937761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7" name="Freeform: Shape 1066">
              <a:extLst>
                <a:ext uri="{FF2B5EF4-FFF2-40B4-BE49-F238E27FC236}">
                  <a16:creationId xmlns:a16="http://schemas.microsoft.com/office/drawing/2014/main" id="{0662EC36-1D1B-5EC3-B959-F93DC18DA4DB}"/>
                </a:ext>
              </a:extLst>
            </p:cNvPr>
            <p:cNvSpPr/>
            <p:nvPr/>
          </p:nvSpPr>
          <p:spPr>
            <a:xfrm rot="5400000">
              <a:off x="961152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8" name="Freeform: Shape 1067">
              <a:extLst>
                <a:ext uri="{FF2B5EF4-FFF2-40B4-BE49-F238E27FC236}">
                  <a16:creationId xmlns:a16="http://schemas.microsoft.com/office/drawing/2014/main" id="{96F2C609-A6AD-26EE-10CF-2324F02D656B}"/>
                </a:ext>
              </a:extLst>
            </p:cNvPr>
            <p:cNvSpPr/>
            <p:nvPr/>
          </p:nvSpPr>
          <p:spPr>
            <a:xfrm rot="5400000">
              <a:off x="984542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9" name="Freeform: Shape 1068">
              <a:extLst>
                <a:ext uri="{FF2B5EF4-FFF2-40B4-BE49-F238E27FC236}">
                  <a16:creationId xmlns:a16="http://schemas.microsoft.com/office/drawing/2014/main" id="{FE256950-D03D-23FD-431A-D1E9456071AA}"/>
                </a:ext>
              </a:extLst>
            </p:cNvPr>
            <p:cNvSpPr/>
            <p:nvPr/>
          </p:nvSpPr>
          <p:spPr>
            <a:xfrm rot="5400000">
              <a:off x="1007933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0" name="Freeform: Shape 1069">
              <a:extLst>
                <a:ext uri="{FF2B5EF4-FFF2-40B4-BE49-F238E27FC236}">
                  <a16:creationId xmlns:a16="http://schemas.microsoft.com/office/drawing/2014/main" id="{DCC66C2E-7583-E161-C855-927F48F95703}"/>
                </a:ext>
              </a:extLst>
            </p:cNvPr>
            <p:cNvSpPr/>
            <p:nvPr/>
          </p:nvSpPr>
          <p:spPr>
            <a:xfrm rot="5400000">
              <a:off x="1031323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1" name="Freeform: Shape 1070">
              <a:extLst>
                <a:ext uri="{FF2B5EF4-FFF2-40B4-BE49-F238E27FC236}">
                  <a16:creationId xmlns:a16="http://schemas.microsoft.com/office/drawing/2014/main" id="{F0CCFBED-5363-8365-D3ED-7E7A98610FBE}"/>
                </a:ext>
              </a:extLst>
            </p:cNvPr>
            <p:cNvSpPr/>
            <p:nvPr/>
          </p:nvSpPr>
          <p:spPr>
            <a:xfrm rot="5400000">
              <a:off x="1054714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2" name="Freeform: Shape 1071">
              <a:extLst>
                <a:ext uri="{FF2B5EF4-FFF2-40B4-BE49-F238E27FC236}">
                  <a16:creationId xmlns:a16="http://schemas.microsoft.com/office/drawing/2014/main" id="{604C7C96-A9EC-2EE6-8AE1-DEF6FCF23D52}"/>
                </a:ext>
              </a:extLst>
            </p:cNvPr>
            <p:cNvSpPr/>
            <p:nvPr/>
          </p:nvSpPr>
          <p:spPr>
            <a:xfrm rot="5400000">
              <a:off x="10781047"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3" name="Freeform: Shape 1072">
              <a:extLst>
                <a:ext uri="{FF2B5EF4-FFF2-40B4-BE49-F238E27FC236}">
                  <a16:creationId xmlns:a16="http://schemas.microsoft.com/office/drawing/2014/main" id="{83A3D57C-FB20-336C-C9A3-61281C545A05}"/>
                </a:ext>
              </a:extLst>
            </p:cNvPr>
            <p:cNvSpPr/>
            <p:nvPr/>
          </p:nvSpPr>
          <p:spPr>
            <a:xfrm rot="5400000">
              <a:off x="11014952" y="9654146"/>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tx2"/>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094" name="Rectangle: Rounded Corners 1093">
            <a:extLst>
              <a:ext uri="{FF2B5EF4-FFF2-40B4-BE49-F238E27FC236}">
                <a16:creationId xmlns:a16="http://schemas.microsoft.com/office/drawing/2014/main" id="{6C7D5E2A-4377-9218-F1E8-C70C428A38CD}"/>
              </a:ext>
            </a:extLst>
          </p:cNvPr>
          <p:cNvSpPr/>
          <p:nvPr/>
        </p:nvSpPr>
        <p:spPr>
          <a:xfrm>
            <a:off x="5208125" y="6383339"/>
            <a:ext cx="4507037" cy="6721476"/>
          </a:xfrm>
          <a:prstGeom prst="roundRect">
            <a:avLst>
              <a:gd name="adj" fmla="val 1624"/>
            </a:avLst>
          </a:prstGeom>
          <a:noFill/>
          <a:ln w="50800">
            <a:solidFill>
              <a:schemeClr val="accent5"/>
            </a:solidFill>
            <a:round/>
            <a:tailEnd w="med" len="lg"/>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 tIns="91440" rIns="45720" bIns="91440" rtlCol="0" anchor="b"/>
          <a:lstStyle/>
          <a:p>
            <a:pPr algn="ctr">
              <a:lnSpc>
                <a:spcPct val="90000"/>
              </a:lnSpc>
            </a:pPr>
            <a:r>
              <a:rPr lang="en-US" sz="4400">
                <a:solidFill>
                  <a:schemeClr val="bg1"/>
                </a:solidFill>
              </a:rPr>
              <a:t>host #1</a:t>
            </a:r>
          </a:p>
        </p:txBody>
      </p:sp>
      <p:sp>
        <p:nvSpPr>
          <p:cNvPr id="1096" name="Freeform: Shape 1095">
            <a:extLst>
              <a:ext uri="{FF2B5EF4-FFF2-40B4-BE49-F238E27FC236}">
                <a16:creationId xmlns:a16="http://schemas.microsoft.com/office/drawing/2014/main" id="{F77C1856-2B1B-5B74-2B04-F01AF422EC2B}"/>
              </a:ext>
            </a:extLst>
          </p:cNvPr>
          <p:cNvSpPr/>
          <p:nvPr/>
        </p:nvSpPr>
        <p:spPr>
          <a:xfrm rot="5400000">
            <a:off x="366254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7" name="Freeform: Shape 1096">
            <a:extLst>
              <a:ext uri="{FF2B5EF4-FFF2-40B4-BE49-F238E27FC236}">
                <a16:creationId xmlns:a16="http://schemas.microsoft.com/office/drawing/2014/main" id="{03777913-6B33-7DE9-16AE-EAA4ACF98D70}"/>
              </a:ext>
            </a:extLst>
          </p:cNvPr>
          <p:cNvSpPr/>
          <p:nvPr/>
        </p:nvSpPr>
        <p:spPr>
          <a:xfrm rot="5400000">
            <a:off x="389644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8" name="Freeform: Shape 1097">
            <a:extLst>
              <a:ext uri="{FF2B5EF4-FFF2-40B4-BE49-F238E27FC236}">
                <a16:creationId xmlns:a16="http://schemas.microsoft.com/office/drawing/2014/main" id="{3A2604B2-999C-6DD4-2BB3-F3544640030E}"/>
              </a:ext>
            </a:extLst>
          </p:cNvPr>
          <p:cNvSpPr/>
          <p:nvPr/>
        </p:nvSpPr>
        <p:spPr>
          <a:xfrm rot="5400000">
            <a:off x="413035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9" name="Freeform: Shape 1098">
            <a:extLst>
              <a:ext uri="{FF2B5EF4-FFF2-40B4-BE49-F238E27FC236}">
                <a16:creationId xmlns:a16="http://schemas.microsoft.com/office/drawing/2014/main" id="{64EA6B41-54BD-CC40-AD25-3C97A1A3C771}"/>
              </a:ext>
            </a:extLst>
          </p:cNvPr>
          <p:cNvSpPr/>
          <p:nvPr/>
        </p:nvSpPr>
        <p:spPr>
          <a:xfrm rot="5400000">
            <a:off x="436425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0" name="Freeform: Shape 1099">
            <a:extLst>
              <a:ext uri="{FF2B5EF4-FFF2-40B4-BE49-F238E27FC236}">
                <a16:creationId xmlns:a16="http://schemas.microsoft.com/office/drawing/2014/main" id="{FF098FC8-A71D-8F0F-ABBE-6E4E357A5778}"/>
              </a:ext>
            </a:extLst>
          </p:cNvPr>
          <p:cNvSpPr/>
          <p:nvPr/>
        </p:nvSpPr>
        <p:spPr>
          <a:xfrm rot="5400000">
            <a:off x="459816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1" name="Freeform: Shape 1100">
            <a:extLst>
              <a:ext uri="{FF2B5EF4-FFF2-40B4-BE49-F238E27FC236}">
                <a16:creationId xmlns:a16="http://schemas.microsoft.com/office/drawing/2014/main" id="{F850C631-7825-E50A-E352-BFAF77AF9BD5}"/>
              </a:ext>
            </a:extLst>
          </p:cNvPr>
          <p:cNvSpPr/>
          <p:nvPr/>
        </p:nvSpPr>
        <p:spPr>
          <a:xfrm rot="5400000">
            <a:off x="483206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2" name="Freeform: Shape 1101">
            <a:extLst>
              <a:ext uri="{FF2B5EF4-FFF2-40B4-BE49-F238E27FC236}">
                <a16:creationId xmlns:a16="http://schemas.microsoft.com/office/drawing/2014/main" id="{3252D84E-ED9F-7947-7B06-3D0D986C9021}"/>
              </a:ext>
            </a:extLst>
          </p:cNvPr>
          <p:cNvSpPr/>
          <p:nvPr/>
        </p:nvSpPr>
        <p:spPr>
          <a:xfrm rot="5400000">
            <a:off x="506597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3" name="Freeform: Shape 1102">
            <a:extLst>
              <a:ext uri="{FF2B5EF4-FFF2-40B4-BE49-F238E27FC236}">
                <a16:creationId xmlns:a16="http://schemas.microsoft.com/office/drawing/2014/main" id="{72487611-3127-F452-EFFF-15BE48E86445}"/>
              </a:ext>
            </a:extLst>
          </p:cNvPr>
          <p:cNvSpPr/>
          <p:nvPr/>
        </p:nvSpPr>
        <p:spPr>
          <a:xfrm rot="5400000">
            <a:off x="529987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4" name="Freeform: Shape 1103">
            <a:extLst>
              <a:ext uri="{FF2B5EF4-FFF2-40B4-BE49-F238E27FC236}">
                <a16:creationId xmlns:a16="http://schemas.microsoft.com/office/drawing/2014/main" id="{6269E9EE-A43C-D358-D042-3863AC5A791E}"/>
              </a:ext>
            </a:extLst>
          </p:cNvPr>
          <p:cNvSpPr/>
          <p:nvPr/>
        </p:nvSpPr>
        <p:spPr>
          <a:xfrm rot="5400000">
            <a:off x="553378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5" name="Freeform: Shape 1104">
            <a:extLst>
              <a:ext uri="{FF2B5EF4-FFF2-40B4-BE49-F238E27FC236}">
                <a16:creationId xmlns:a16="http://schemas.microsoft.com/office/drawing/2014/main" id="{1D75CBB6-74C7-A4B5-C36F-2A9A000C4A2C}"/>
              </a:ext>
            </a:extLst>
          </p:cNvPr>
          <p:cNvSpPr/>
          <p:nvPr/>
        </p:nvSpPr>
        <p:spPr>
          <a:xfrm rot="5400000">
            <a:off x="576768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6" name="Freeform: Shape 1105">
            <a:extLst>
              <a:ext uri="{FF2B5EF4-FFF2-40B4-BE49-F238E27FC236}">
                <a16:creationId xmlns:a16="http://schemas.microsoft.com/office/drawing/2014/main" id="{1656D2EC-6C90-13A2-F22D-B49BD9177FE7}"/>
              </a:ext>
            </a:extLst>
          </p:cNvPr>
          <p:cNvSpPr/>
          <p:nvPr/>
        </p:nvSpPr>
        <p:spPr>
          <a:xfrm rot="5400000">
            <a:off x="600159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7" name="Freeform: Shape 1106">
            <a:extLst>
              <a:ext uri="{FF2B5EF4-FFF2-40B4-BE49-F238E27FC236}">
                <a16:creationId xmlns:a16="http://schemas.microsoft.com/office/drawing/2014/main" id="{C59676AD-CECB-42CC-EE30-CF4D4C216F28}"/>
              </a:ext>
            </a:extLst>
          </p:cNvPr>
          <p:cNvSpPr/>
          <p:nvPr/>
        </p:nvSpPr>
        <p:spPr>
          <a:xfrm rot="5400000">
            <a:off x="623549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8" name="Freeform: Shape 1107">
            <a:extLst>
              <a:ext uri="{FF2B5EF4-FFF2-40B4-BE49-F238E27FC236}">
                <a16:creationId xmlns:a16="http://schemas.microsoft.com/office/drawing/2014/main" id="{F7F0B589-8CC1-2B7C-BB7A-947F1DEFC76B}"/>
              </a:ext>
            </a:extLst>
          </p:cNvPr>
          <p:cNvSpPr/>
          <p:nvPr/>
        </p:nvSpPr>
        <p:spPr>
          <a:xfrm rot="5400000">
            <a:off x="646940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9" name="Freeform: Shape 1108">
            <a:extLst>
              <a:ext uri="{FF2B5EF4-FFF2-40B4-BE49-F238E27FC236}">
                <a16:creationId xmlns:a16="http://schemas.microsoft.com/office/drawing/2014/main" id="{A276F326-30DA-9A7C-0E0B-CBC80A6414BE}"/>
              </a:ext>
            </a:extLst>
          </p:cNvPr>
          <p:cNvSpPr/>
          <p:nvPr/>
        </p:nvSpPr>
        <p:spPr>
          <a:xfrm rot="5400000">
            <a:off x="670330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10" name="Freeform: Shape 1109">
            <a:extLst>
              <a:ext uri="{FF2B5EF4-FFF2-40B4-BE49-F238E27FC236}">
                <a16:creationId xmlns:a16="http://schemas.microsoft.com/office/drawing/2014/main" id="{DB0E3BFA-4E24-9534-3FDC-D98A1538EAF3}"/>
              </a:ext>
            </a:extLst>
          </p:cNvPr>
          <p:cNvSpPr/>
          <p:nvPr/>
        </p:nvSpPr>
        <p:spPr>
          <a:xfrm rot="5400000">
            <a:off x="6937214"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11" name="Freeform: Shape 1110">
            <a:extLst>
              <a:ext uri="{FF2B5EF4-FFF2-40B4-BE49-F238E27FC236}">
                <a16:creationId xmlns:a16="http://schemas.microsoft.com/office/drawing/2014/main" id="{C4918EEE-EA00-B1F8-5AB9-4AE53CF18F60}"/>
              </a:ext>
            </a:extLst>
          </p:cNvPr>
          <p:cNvSpPr/>
          <p:nvPr/>
        </p:nvSpPr>
        <p:spPr>
          <a:xfrm rot="5400000">
            <a:off x="7171119" y="9623531"/>
            <a:ext cx="4089621" cy="166914"/>
          </a:xfrm>
          <a:custGeom>
            <a:avLst/>
            <a:gdLst>
              <a:gd name="connsiteX0" fmla="*/ 0 w 7900988"/>
              <a:gd name="connsiteY0" fmla="*/ 128587 h 261938"/>
              <a:gd name="connsiteX1" fmla="*/ 481013 w 7900988"/>
              <a:gd name="connsiteY1" fmla="*/ 4762 h 261938"/>
              <a:gd name="connsiteX2" fmla="*/ 1414463 w 7900988"/>
              <a:gd name="connsiteY2" fmla="*/ 261937 h 261938"/>
              <a:gd name="connsiteX3" fmla="*/ 2362200 w 7900988"/>
              <a:gd name="connsiteY3" fmla="*/ 9525 h 261938"/>
              <a:gd name="connsiteX4" fmla="*/ 3371850 w 7900988"/>
              <a:gd name="connsiteY4" fmla="*/ 257175 h 261938"/>
              <a:gd name="connsiteX5" fmla="*/ 4343400 w 7900988"/>
              <a:gd name="connsiteY5" fmla="*/ 0 h 261938"/>
              <a:gd name="connsiteX6" fmla="*/ 5291138 w 7900988"/>
              <a:gd name="connsiteY6" fmla="*/ 257175 h 261938"/>
              <a:gd name="connsiteX7" fmla="*/ 6243638 w 7900988"/>
              <a:gd name="connsiteY7" fmla="*/ 4762 h 261938"/>
              <a:gd name="connsiteX8" fmla="*/ 7224713 w 7900988"/>
              <a:gd name="connsiteY8" fmla="*/ 252412 h 261938"/>
              <a:gd name="connsiteX9" fmla="*/ 7900988 w 7900988"/>
              <a:gd name="connsiteY9" fmla="*/ 66675 h 2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988" h="261938">
                <a:moveTo>
                  <a:pt x="0" y="128587"/>
                </a:moveTo>
                <a:cubicBezTo>
                  <a:pt x="122634" y="55562"/>
                  <a:pt x="245269" y="-17463"/>
                  <a:pt x="481013" y="4762"/>
                </a:cubicBezTo>
                <a:cubicBezTo>
                  <a:pt x="716757" y="26987"/>
                  <a:pt x="1100932" y="261143"/>
                  <a:pt x="1414463" y="261937"/>
                </a:cubicBezTo>
                <a:cubicBezTo>
                  <a:pt x="1727994" y="262731"/>
                  <a:pt x="2035969" y="10319"/>
                  <a:pt x="2362200" y="9525"/>
                </a:cubicBezTo>
                <a:cubicBezTo>
                  <a:pt x="2688431" y="8731"/>
                  <a:pt x="3041650" y="258762"/>
                  <a:pt x="3371850" y="257175"/>
                </a:cubicBezTo>
                <a:cubicBezTo>
                  <a:pt x="3702050" y="255588"/>
                  <a:pt x="4023519" y="0"/>
                  <a:pt x="4343400" y="0"/>
                </a:cubicBezTo>
                <a:cubicBezTo>
                  <a:pt x="4663281" y="0"/>
                  <a:pt x="4974432" y="256381"/>
                  <a:pt x="5291138" y="257175"/>
                </a:cubicBezTo>
                <a:cubicBezTo>
                  <a:pt x="5607844" y="257969"/>
                  <a:pt x="5921376" y="5556"/>
                  <a:pt x="6243638" y="4762"/>
                </a:cubicBezTo>
                <a:cubicBezTo>
                  <a:pt x="6565901" y="3968"/>
                  <a:pt x="6948488" y="242093"/>
                  <a:pt x="7224713" y="252412"/>
                </a:cubicBezTo>
                <a:cubicBezTo>
                  <a:pt x="7500938" y="262731"/>
                  <a:pt x="7766844" y="101600"/>
                  <a:pt x="7900988" y="66675"/>
                </a:cubicBezTo>
              </a:path>
            </a:pathLst>
          </a:custGeom>
          <a:noFill/>
          <a:ln w="50800">
            <a:solidFill>
              <a:schemeClr val="accent6"/>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 name="TextBox 4">
            <a:extLst>
              <a:ext uri="{FF2B5EF4-FFF2-40B4-BE49-F238E27FC236}">
                <a16:creationId xmlns:a16="http://schemas.microsoft.com/office/drawing/2014/main" id="{2AC1E923-F6C1-A4F4-4B22-2104E7795B23}"/>
              </a:ext>
            </a:extLst>
          </p:cNvPr>
          <p:cNvSpPr txBox="1"/>
          <p:nvPr/>
        </p:nvSpPr>
        <p:spPr>
          <a:xfrm>
            <a:off x="7360145" y="15810714"/>
            <a:ext cx="21855709" cy="830997"/>
          </a:xfrm>
          <a:prstGeom prst="rect">
            <a:avLst/>
          </a:prstGeom>
          <a:noFill/>
        </p:spPr>
        <p:txBody>
          <a:bodyPr wrap="square">
            <a:spAutoFit/>
          </a:bodyPr>
          <a:lstStyle/>
          <a:p>
            <a:r>
              <a:rPr lang="en-US" sz="4800" b="0">
                <a:solidFill>
                  <a:srgbClr val="267F99"/>
                </a:solidFill>
                <a:effectLst/>
                <a:ea typeface="Roboto Mono" panose="00000009000000000000" pitchFamily="49" charset="0"/>
              </a:rPr>
              <a:t>cuda</a:t>
            </a:r>
            <a:r>
              <a:rPr lang="en-US" sz="4800" b="0">
                <a:solidFill>
                  <a:srgbClr val="3B3B3B"/>
                </a:solidFill>
                <a:effectLst/>
                <a:ea typeface="Roboto Mono" panose="00000009000000000000" pitchFamily="49" charset="0"/>
              </a:rPr>
              <a:t>::</a:t>
            </a:r>
            <a:r>
              <a:rPr lang="en-US" sz="4800" b="0" err="1">
                <a:solidFill>
                  <a:srgbClr val="0070C1"/>
                </a:solidFill>
                <a:effectLst/>
                <a:ea typeface="Roboto Mono" panose="00000009000000000000" pitchFamily="49" charset="0"/>
              </a:rPr>
              <a:t>thread_scope_system</a:t>
            </a:r>
            <a:r>
              <a:rPr lang="en-US" sz="4800" b="0">
                <a:solidFill>
                  <a:srgbClr val="0070C1"/>
                </a:solidFill>
                <a:effectLst/>
                <a:ea typeface="Roboto Mono" panose="00000009000000000000" pitchFamily="49" charset="0"/>
              </a:rPr>
              <a:t> </a:t>
            </a:r>
            <a:r>
              <a:rPr lang="en-US" sz="4800">
                <a:solidFill>
                  <a:schemeClr val="bg1"/>
                </a:solidFill>
              </a:rPr>
              <a:t>is a </a:t>
            </a:r>
            <a:r>
              <a:rPr lang="en-US" sz="4800">
                <a:solidFill>
                  <a:schemeClr val="tx2"/>
                </a:solidFill>
              </a:rPr>
              <a:t>set of threads </a:t>
            </a:r>
            <a:r>
              <a:rPr lang="en-US" sz="4800">
                <a:solidFill>
                  <a:schemeClr val="bg1"/>
                </a:solidFill>
              </a:rPr>
              <a:t>of a given system</a:t>
            </a:r>
            <a:endParaRPr lang="en-US" sz="4800" b="0" i="0" u="none" strike="noStrike">
              <a:solidFill>
                <a:schemeClr val="bg1"/>
              </a:solidFill>
              <a:effectLst/>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131567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CUB</a:t>
            </a:r>
          </a:p>
        </p:txBody>
      </p:sp>
      <p:sp>
        <p:nvSpPr>
          <p:cNvPr id="2" name="Text Placeholder 1">
            <a:extLst>
              <a:ext uri="{FF2B5EF4-FFF2-40B4-BE49-F238E27FC236}">
                <a16:creationId xmlns:a16="http://schemas.microsoft.com/office/drawing/2014/main" id="{279344A2-1A2C-B01B-1387-87E114F4ADF3}"/>
              </a:ext>
            </a:extLst>
          </p:cNvPr>
          <p:cNvSpPr>
            <a:spLocks noGrp="1"/>
          </p:cNvSpPr>
          <p:nvPr>
            <p:ph type="body" sz="quarter" idx="10"/>
          </p:nvPr>
        </p:nvSpPr>
        <p:spPr>
          <a:xfrm>
            <a:off x="2514600" y="2487168"/>
            <a:ext cx="31546800" cy="1408176"/>
          </a:xfrm>
        </p:spPr>
        <p:txBody>
          <a:bodyPr/>
          <a:lstStyle/>
          <a:p>
            <a:r>
              <a:rPr lang="en-US"/>
              <a:t>Block-level algorithms</a:t>
            </a:r>
          </a:p>
        </p:txBody>
      </p:sp>
      <p:sp>
        <p:nvSpPr>
          <p:cNvPr id="9" name="TextBox 8">
            <a:extLst>
              <a:ext uri="{FF2B5EF4-FFF2-40B4-BE49-F238E27FC236}">
                <a16:creationId xmlns:a16="http://schemas.microsoft.com/office/drawing/2014/main" id="{2A93CF7F-5F1D-73E2-0759-B931A60C1B94}"/>
              </a:ext>
            </a:extLst>
          </p:cNvPr>
          <p:cNvSpPr txBox="1"/>
          <p:nvPr/>
        </p:nvSpPr>
        <p:spPr>
          <a:xfrm>
            <a:off x="18288000" y="4364795"/>
            <a:ext cx="15724956" cy="11726287"/>
          </a:xfrm>
          <a:prstGeom prst="rect">
            <a:avLst/>
          </a:prstGeom>
          <a:noFill/>
        </p:spPr>
        <p:txBody>
          <a:bodyPr wrap="square">
            <a:spAutoFit/>
          </a:bodyPr>
          <a:lstStyle/>
          <a:p>
            <a:r>
              <a:rPr lang="en-US" sz="2800" b="0" err="1">
                <a:solidFill>
                  <a:srgbClr val="0000FF"/>
                </a:solidFill>
                <a:effectLst/>
                <a:latin typeface="Roboto Mono" panose="00000009000000000000" pitchFamily="49" charset="0"/>
                <a:ea typeface="Roboto Mono" panose="00000009000000000000" pitchFamily="49" charset="0"/>
              </a:rPr>
              <a:t>constexpr</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block_size</a:t>
            </a:r>
            <a:r>
              <a:rPr lang="en-US" sz="2800" b="0">
                <a:solidFill>
                  <a:srgbClr val="267F99"/>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64</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chemeClr val="accent5"/>
                </a:solidFill>
                <a:effectLst/>
                <a:latin typeface="Roboto Mono" panose="00000009000000000000" pitchFamily="49" charset="0"/>
                <a:ea typeface="Roboto Mono" panose="00000009000000000000" pitchFamily="49" charset="0"/>
              </a:rPr>
              <a:t>__global__ __</a:t>
            </a:r>
            <a:r>
              <a:rPr lang="en-US" sz="2800" b="0" err="1">
                <a:solidFill>
                  <a:schemeClr val="accent5"/>
                </a:solidFill>
                <a:effectLst/>
                <a:latin typeface="Roboto Mono" panose="00000009000000000000" pitchFamily="49" charset="0"/>
                <a:ea typeface="Roboto Mono" panose="00000009000000000000" pitchFamily="49" charset="0"/>
              </a:rPr>
              <a:t>launch_bounds</a:t>
            </a:r>
            <a:r>
              <a:rPr lang="en-US" sz="2800" b="0">
                <a:solidFill>
                  <a:schemeClr val="accent5"/>
                </a:solidFill>
                <a:effectLst/>
                <a:latin typeface="Roboto Mono" panose="00000009000000000000" pitchFamily="49" charset="0"/>
                <a:ea typeface="Roboto Mono" panose="00000009000000000000" pitchFamily="49" charset="0"/>
              </a:rPr>
              <a:t>__(</a:t>
            </a:r>
            <a:r>
              <a:rPr lang="en-US" sz="2800" b="0" err="1">
                <a:solidFill>
                  <a:schemeClr val="accent5"/>
                </a:solidFill>
                <a:effectLst/>
                <a:latin typeface="Roboto Mono" panose="00000009000000000000" pitchFamily="49" charset="0"/>
                <a:ea typeface="Roboto Mono" panose="00000009000000000000" pitchFamily="49" charset="0"/>
              </a:rPr>
              <a:t>block_size</a:t>
            </a:r>
            <a:r>
              <a:rPr lang="en-US" sz="2800" b="0">
                <a:solidFill>
                  <a:schemeClr val="accent5"/>
                </a:solidFill>
                <a:effectLst/>
                <a:latin typeface="Roboto Mono" panose="00000009000000000000" pitchFamily="49" charset="0"/>
                <a:ea typeface="Roboto Mono" panose="00000009000000000000" pitchFamily="49" charset="0"/>
              </a:rPr>
              <a:t>) </a:t>
            </a:r>
          </a:p>
          <a:p>
            <a:r>
              <a:rPr lang="en-US" sz="2800" b="0">
                <a:solidFill>
                  <a:schemeClr val="accent5"/>
                </a:solidFill>
                <a:effectLst/>
                <a:latin typeface="Roboto Mono" panose="00000009000000000000" pitchFamily="49" charset="0"/>
                <a:ea typeface="Roboto Mono" panose="00000009000000000000" pitchFamily="49" charset="0"/>
              </a:rPr>
              <a:t>void layernorm_forward_kernel3(float* out, float* mean, float* </a:t>
            </a:r>
            <a:r>
              <a:rPr lang="en-US" sz="2800" b="0" err="1">
                <a:solidFill>
                  <a:schemeClr val="accent5"/>
                </a:solidFill>
                <a:effectLst/>
                <a:latin typeface="Roboto Mono" panose="00000009000000000000" pitchFamily="49" charset="0"/>
                <a:ea typeface="Roboto Mono" panose="00000009000000000000" pitchFamily="49" charset="0"/>
              </a:rPr>
              <a:t>rstd</a:t>
            </a:r>
            <a:r>
              <a:rPr lang="en-US" sz="2800" b="0">
                <a:solidFill>
                  <a:schemeClr val="accent5"/>
                </a:solidFill>
                <a:effectLst/>
                <a:latin typeface="Roboto Mono" panose="00000009000000000000" pitchFamily="49" charset="0"/>
                <a:ea typeface="Roboto Mono" panose="00000009000000000000" pitchFamily="49" charset="0"/>
              </a:rPr>
              <a:t>,</a:t>
            </a:r>
          </a:p>
          <a:p>
            <a:r>
              <a:rPr lang="en-US" sz="2800" b="0">
                <a:solidFill>
                  <a:schemeClr val="accent5"/>
                </a:solidFill>
                <a:effectLst/>
                <a:latin typeface="Roboto Mono" panose="00000009000000000000" pitchFamily="49" charset="0"/>
                <a:ea typeface="Roboto Mono" panose="00000009000000000000" pitchFamily="49" charset="0"/>
              </a:rPr>
              <a:t>                               const float* </a:t>
            </a:r>
            <a:r>
              <a:rPr lang="en-US" sz="2800" b="0" err="1">
                <a:solidFill>
                  <a:schemeClr val="accent5"/>
                </a:solidFill>
                <a:effectLst/>
                <a:latin typeface="Roboto Mono" panose="00000009000000000000" pitchFamily="49" charset="0"/>
                <a:ea typeface="Roboto Mono" panose="00000009000000000000" pitchFamily="49" charset="0"/>
              </a:rPr>
              <a:t>inp</a:t>
            </a:r>
            <a:r>
              <a:rPr lang="en-US" sz="2800" b="0">
                <a:solidFill>
                  <a:schemeClr val="accent5"/>
                </a:solidFill>
                <a:effectLst/>
                <a:latin typeface="Roboto Mono" panose="00000009000000000000" pitchFamily="49" charset="0"/>
                <a:ea typeface="Roboto Mono" panose="00000009000000000000" pitchFamily="49" charset="0"/>
              </a:rPr>
              <a:t>, const float* weight,</a:t>
            </a:r>
          </a:p>
          <a:p>
            <a:r>
              <a:rPr lang="en-US" sz="2800" b="0">
                <a:solidFill>
                  <a:schemeClr val="accent5"/>
                </a:solidFill>
                <a:effectLst/>
                <a:latin typeface="Roboto Mono" panose="00000009000000000000" pitchFamily="49" charset="0"/>
                <a:ea typeface="Roboto Mono" panose="00000009000000000000" pitchFamily="49" charset="0"/>
              </a:rPr>
              <a:t>                               const float* bias, int N, int C) {</a:t>
            </a:r>
          </a:p>
          <a:p>
            <a:r>
              <a:rPr lang="en-US" sz="2800" b="0">
                <a:solidFill>
                  <a:schemeClr val="accent5"/>
                </a:solidFill>
                <a:effectLst/>
                <a:latin typeface="Roboto Mono" panose="00000009000000000000" pitchFamily="49" charset="0"/>
                <a:ea typeface="Roboto Mono" panose="00000009000000000000" pitchFamily="49" charset="0"/>
              </a:rPr>
              <a:t>    int </a:t>
            </a:r>
            <a:r>
              <a:rPr lang="en-US" sz="2800" b="0" err="1">
                <a:solidFill>
                  <a:schemeClr val="accent5"/>
                </a:solidFill>
                <a:effectLst/>
                <a:latin typeface="Roboto Mono" panose="00000009000000000000" pitchFamily="49" charset="0"/>
                <a:ea typeface="Roboto Mono" panose="00000009000000000000" pitchFamily="49" charset="0"/>
              </a:rPr>
              <a:t>tid</a:t>
            </a:r>
            <a:r>
              <a:rPr lang="en-US" sz="2800" b="0">
                <a:solidFill>
                  <a:schemeClr val="accent5"/>
                </a:solidFill>
                <a:effectLst/>
                <a:latin typeface="Roboto Mono" panose="00000009000000000000" pitchFamily="49" charset="0"/>
                <a:ea typeface="Roboto Mono" panose="00000009000000000000" pitchFamily="49" charset="0"/>
              </a:rPr>
              <a:t> = </a:t>
            </a:r>
            <a:r>
              <a:rPr lang="en-US" sz="2800" b="0" err="1">
                <a:solidFill>
                  <a:schemeClr val="accent5"/>
                </a:solidFill>
                <a:effectLst/>
                <a:latin typeface="Roboto Mono" panose="00000009000000000000" pitchFamily="49" charset="0"/>
                <a:ea typeface="Roboto Mono" panose="00000009000000000000" pitchFamily="49" charset="0"/>
              </a:rPr>
              <a:t>threadIdx.x</a:t>
            </a:r>
            <a:r>
              <a:rPr lang="en-US" sz="2800" b="0">
                <a:solidFill>
                  <a:schemeClr val="accent5"/>
                </a:solidFill>
                <a:effectLst/>
                <a:latin typeface="Roboto Mono" panose="00000009000000000000" pitchFamily="49" charset="0"/>
                <a:ea typeface="Roboto Mono" panose="00000009000000000000" pitchFamily="49" charset="0"/>
              </a:rPr>
              <a:t>;</a:t>
            </a:r>
          </a:p>
          <a:p>
            <a:r>
              <a:rPr lang="en-US" sz="2800" b="0">
                <a:solidFill>
                  <a:schemeClr val="accent5"/>
                </a:solidFill>
                <a:effectLst/>
                <a:latin typeface="Roboto Mono" panose="00000009000000000000" pitchFamily="49" charset="0"/>
                <a:ea typeface="Roboto Mono" panose="00000009000000000000" pitchFamily="49" charset="0"/>
              </a:rPr>
              <a:t>    int </a:t>
            </a:r>
            <a:r>
              <a:rPr lang="en-US" sz="2800" b="0" err="1">
                <a:solidFill>
                  <a:schemeClr val="accent5"/>
                </a:solidFill>
                <a:effectLst/>
                <a:latin typeface="Roboto Mono" panose="00000009000000000000" pitchFamily="49" charset="0"/>
                <a:ea typeface="Roboto Mono" panose="00000009000000000000" pitchFamily="49" charset="0"/>
              </a:rPr>
              <a:t>idx</a:t>
            </a:r>
            <a:r>
              <a:rPr lang="en-US" sz="2800" b="0">
                <a:solidFill>
                  <a:schemeClr val="accent5"/>
                </a:solidFill>
                <a:effectLst/>
                <a:latin typeface="Roboto Mono" panose="00000009000000000000" pitchFamily="49" charset="0"/>
                <a:ea typeface="Roboto Mono" panose="00000009000000000000" pitchFamily="49" charset="0"/>
              </a:rPr>
              <a:t> = </a:t>
            </a:r>
            <a:r>
              <a:rPr lang="en-US" sz="2800" b="0" err="1">
                <a:solidFill>
                  <a:schemeClr val="accent5"/>
                </a:solidFill>
                <a:effectLst/>
                <a:latin typeface="Roboto Mono" panose="00000009000000000000" pitchFamily="49" charset="0"/>
                <a:ea typeface="Roboto Mono" panose="00000009000000000000" pitchFamily="49" charset="0"/>
              </a:rPr>
              <a:t>blockIdx.x</a:t>
            </a:r>
            <a:r>
              <a:rPr lang="en-US" sz="2800" b="0">
                <a:solidFill>
                  <a:schemeClr val="accent5"/>
                </a:solidFill>
                <a:effectLst/>
                <a:latin typeface="Roboto Mono" panose="00000009000000000000" pitchFamily="49" charset="0"/>
                <a:ea typeface="Roboto Mono" panose="00000009000000000000" pitchFamily="49" charset="0"/>
              </a:rPr>
              <a:t>;</a:t>
            </a:r>
          </a:p>
          <a:p>
            <a:br>
              <a:rPr lang="en-US" sz="2800" b="0">
                <a:solidFill>
                  <a:schemeClr val="accent5"/>
                </a:solidFill>
                <a:effectLst/>
                <a:latin typeface="Roboto Mono" panose="00000009000000000000" pitchFamily="49" charset="0"/>
                <a:ea typeface="Roboto Mono" panose="00000009000000000000" pitchFamily="49" charset="0"/>
              </a:rPr>
            </a:br>
            <a:r>
              <a:rPr lang="en-US" sz="2800" b="0">
                <a:solidFill>
                  <a:schemeClr val="accent5"/>
                </a:solidFill>
                <a:effectLst/>
                <a:latin typeface="Roboto Mono" panose="00000009000000000000" pitchFamily="49" charset="0"/>
                <a:ea typeface="Roboto Mono" panose="00000009000000000000" pitchFamily="49" charset="0"/>
              </a:rPr>
              <a:t>    const float* x = </a:t>
            </a:r>
            <a:r>
              <a:rPr lang="en-US" sz="2800" b="0" err="1">
                <a:solidFill>
                  <a:schemeClr val="accent5"/>
                </a:solidFill>
                <a:effectLst/>
                <a:latin typeface="Roboto Mono" panose="00000009000000000000" pitchFamily="49" charset="0"/>
                <a:ea typeface="Roboto Mono" panose="00000009000000000000" pitchFamily="49" charset="0"/>
              </a:rPr>
              <a:t>inp</a:t>
            </a:r>
            <a:r>
              <a:rPr lang="en-US" sz="2800" b="0">
                <a:solidFill>
                  <a:schemeClr val="accent5"/>
                </a:solidFill>
                <a:effectLst/>
                <a:latin typeface="Roboto Mono" panose="00000009000000000000" pitchFamily="49" charset="0"/>
                <a:ea typeface="Roboto Mono" panose="00000009000000000000" pitchFamily="49" charset="0"/>
              </a:rPr>
              <a:t> + </a:t>
            </a:r>
            <a:r>
              <a:rPr lang="en-US" sz="2800" b="0" err="1">
                <a:solidFill>
                  <a:schemeClr val="accent5"/>
                </a:solidFill>
                <a:effectLst/>
                <a:latin typeface="Roboto Mono" panose="00000009000000000000" pitchFamily="49" charset="0"/>
                <a:ea typeface="Roboto Mono" panose="00000009000000000000" pitchFamily="49" charset="0"/>
              </a:rPr>
              <a:t>idx</a:t>
            </a:r>
            <a:r>
              <a:rPr lang="en-US" sz="2800" b="0">
                <a:solidFill>
                  <a:schemeClr val="accent5"/>
                </a:solidFill>
                <a:effectLst/>
                <a:latin typeface="Roboto Mono" panose="00000009000000000000" pitchFamily="49" charset="0"/>
                <a:ea typeface="Roboto Mono" panose="00000009000000000000" pitchFamily="49" charset="0"/>
              </a:rPr>
              <a:t> * C;</a:t>
            </a:r>
          </a:p>
          <a:p>
            <a:br>
              <a:rPr lang="en-US" sz="2800" b="0">
                <a:solidFill>
                  <a:schemeClr val="accent5"/>
                </a:solidFill>
                <a:effectLst/>
                <a:latin typeface="Roboto Mono" panose="00000009000000000000" pitchFamily="49" charset="0"/>
                <a:ea typeface="Roboto Mono" panose="00000009000000000000" pitchFamily="49" charset="0"/>
              </a:rPr>
            </a:br>
            <a:r>
              <a:rPr lang="en-US" sz="2800" b="0">
                <a:solidFill>
                  <a:schemeClr val="accent5"/>
                </a:solidFill>
                <a:effectLst/>
                <a:latin typeface="Roboto Mono" panose="00000009000000000000" pitchFamily="49" charset="0"/>
                <a:ea typeface="Roboto Mono" panose="00000009000000000000" pitchFamily="49" charset="0"/>
              </a:rPr>
              <a:t>    // mean</a:t>
            </a:r>
          </a:p>
          <a:p>
            <a:r>
              <a:rPr lang="en-US" sz="2800" b="0">
                <a:solidFill>
                  <a:schemeClr val="accent5"/>
                </a:solidFill>
                <a:effectLst/>
                <a:latin typeface="Roboto Mono" panose="00000009000000000000" pitchFamily="49" charset="0"/>
                <a:ea typeface="Roboto Mono" panose="00000009000000000000" pitchFamily="49" charset="0"/>
              </a:rPr>
              <a:t>    float sum = 0.0;</a:t>
            </a:r>
          </a:p>
          <a:p>
            <a:r>
              <a:rPr lang="en-US" sz="2800" b="0">
                <a:solidFill>
                  <a:schemeClr val="accent5"/>
                </a:solidFill>
                <a:effectLst/>
                <a:latin typeface="Roboto Mono" panose="00000009000000000000" pitchFamily="49" charset="0"/>
                <a:ea typeface="Roboto Mono" panose="00000009000000000000" pitchFamily="49" charset="0"/>
              </a:rPr>
              <a:t>    for (int </a:t>
            </a:r>
            <a:r>
              <a:rPr lang="en-US" sz="2800" b="0" err="1">
                <a:solidFill>
                  <a:schemeClr val="accent5"/>
                </a:solidFill>
                <a:effectLst/>
                <a:latin typeface="Roboto Mono" panose="00000009000000000000" pitchFamily="49" charset="0"/>
                <a:ea typeface="Roboto Mono" panose="00000009000000000000" pitchFamily="49" charset="0"/>
              </a:rPr>
              <a:t>i</a:t>
            </a:r>
            <a:r>
              <a:rPr lang="en-US" sz="2800" b="0">
                <a:solidFill>
                  <a:schemeClr val="accent5"/>
                </a:solidFill>
                <a:effectLst/>
                <a:latin typeface="Roboto Mono" panose="00000009000000000000" pitchFamily="49" charset="0"/>
                <a:ea typeface="Roboto Mono" panose="00000009000000000000" pitchFamily="49" charset="0"/>
              </a:rPr>
              <a:t> = </a:t>
            </a:r>
            <a:r>
              <a:rPr lang="en-US" sz="2800" b="0" err="1">
                <a:solidFill>
                  <a:schemeClr val="accent5"/>
                </a:solidFill>
                <a:effectLst/>
                <a:latin typeface="Roboto Mono" panose="00000009000000000000" pitchFamily="49" charset="0"/>
                <a:ea typeface="Roboto Mono" panose="00000009000000000000" pitchFamily="49" charset="0"/>
              </a:rPr>
              <a:t>tid</a:t>
            </a:r>
            <a:r>
              <a:rPr lang="en-US" sz="2800" b="0">
                <a:solidFill>
                  <a:schemeClr val="accent5"/>
                </a:solidFill>
                <a:effectLst/>
                <a:latin typeface="Roboto Mono" panose="00000009000000000000" pitchFamily="49" charset="0"/>
                <a:ea typeface="Roboto Mono" panose="00000009000000000000" pitchFamily="49" charset="0"/>
              </a:rPr>
              <a:t>; </a:t>
            </a:r>
            <a:r>
              <a:rPr lang="en-US" sz="2800" b="0" err="1">
                <a:solidFill>
                  <a:schemeClr val="accent5"/>
                </a:solidFill>
                <a:effectLst/>
                <a:latin typeface="Roboto Mono" panose="00000009000000000000" pitchFamily="49" charset="0"/>
                <a:ea typeface="Roboto Mono" panose="00000009000000000000" pitchFamily="49" charset="0"/>
              </a:rPr>
              <a:t>i</a:t>
            </a:r>
            <a:r>
              <a:rPr lang="en-US" sz="2800" b="0">
                <a:solidFill>
                  <a:schemeClr val="accent5"/>
                </a:solidFill>
                <a:effectLst/>
                <a:latin typeface="Roboto Mono" panose="00000009000000000000" pitchFamily="49" charset="0"/>
                <a:ea typeface="Roboto Mono" panose="00000009000000000000" pitchFamily="49" charset="0"/>
              </a:rPr>
              <a:t> &lt; C; </a:t>
            </a:r>
            <a:r>
              <a:rPr lang="en-US" sz="2800" b="0" err="1">
                <a:solidFill>
                  <a:schemeClr val="accent5"/>
                </a:solidFill>
                <a:effectLst/>
                <a:latin typeface="Roboto Mono" panose="00000009000000000000" pitchFamily="49" charset="0"/>
                <a:ea typeface="Roboto Mono" panose="00000009000000000000" pitchFamily="49" charset="0"/>
              </a:rPr>
              <a:t>i</a:t>
            </a:r>
            <a:r>
              <a:rPr lang="en-US" sz="2800" b="0">
                <a:solidFill>
                  <a:schemeClr val="accent5"/>
                </a:solidFill>
                <a:effectLst/>
                <a:latin typeface="Roboto Mono" panose="00000009000000000000" pitchFamily="49" charset="0"/>
                <a:ea typeface="Roboto Mono" panose="00000009000000000000" pitchFamily="49" charset="0"/>
              </a:rPr>
              <a:t> += </a:t>
            </a:r>
            <a:r>
              <a:rPr lang="en-US" sz="2800" b="0" err="1">
                <a:solidFill>
                  <a:schemeClr val="accent5"/>
                </a:solidFill>
                <a:effectLst/>
                <a:latin typeface="Roboto Mono" panose="00000009000000000000" pitchFamily="49" charset="0"/>
                <a:ea typeface="Roboto Mono" panose="00000009000000000000" pitchFamily="49" charset="0"/>
              </a:rPr>
              <a:t>block_size</a:t>
            </a:r>
            <a:r>
              <a:rPr lang="en-US" sz="2800" b="0">
                <a:solidFill>
                  <a:schemeClr val="accent5"/>
                </a:solidFill>
                <a:effectLst/>
                <a:latin typeface="Roboto Mono" panose="00000009000000000000" pitchFamily="49" charset="0"/>
                <a:ea typeface="Roboto Mono" panose="00000009000000000000" pitchFamily="49" charset="0"/>
              </a:rPr>
              <a:t>) {</a:t>
            </a:r>
          </a:p>
          <a:p>
            <a:r>
              <a:rPr lang="en-US" sz="2800" b="0">
                <a:solidFill>
                  <a:schemeClr val="accent5"/>
                </a:solidFill>
                <a:effectLst/>
                <a:latin typeface="Roboto Mono" panose="00000009000000000000" pitchFamily="49" charset="0"/>
                <a:ea typeface="Roboto Mono" panose="00000009000000000000" pitchFamily="49" charset="0"/>
              </a:rPr>
              <a:t>        sum += x[</a:t>
            </a:r>
            <a:r>
              <a:rPr lang="en-US" sz="2800" b="0" err="1">
                <a:solidFill>
                  <a:schemeClr val="accent5"/>
                </a:solidFill>
                <a:effectLst/>
                <a:latin typeface="Roboto Mono" panose="00000009000000000000" pitchFamily="49" charset="0"/>
                <a:ea typeface="Roboto Mono" panose="00000009000000000000" pitchFamily="49" charset="0"/>
              </a:rPr>
              <a:t>i</a:t>
            </a:r>
            <a:r>
              <a:rPr lang="en-US" sz="2800" b="0">
                <a:solidFill>
                  <a:schemeClr val="accent5"/>
                </a:solidFill>
                <a:effectLst/>
                <a:latin typeface="Roboto Mono" panose="00000009000000000000" pitchFamily="49" charset="0"/>
                <a:ea typeface="Roboto Mono" panose="00000009000000000000" pitchFamily="49" charset="0"/>
              </a:rPr>
              <a:t>];</a:t>
            </a:r>
          </a:p>
          <a:p>
            <a:r>
              <a:rPr lang="en-US" sz="2800" b="0">
                <a:solidFill>
                  <a:schemeClr val="accent5"/>
                </a:solidFill>
                <a:effectLst/>
                <a:latin typeface="Roboto Mono" panose="00000009000000000000" pitchFamily="49" charset="0"/>
                <a:ea typeface="Roboto Mono" panose="00000009000000000000" pitchFamily="49" charset="0"/>
              </a:rPr>
              <a:t>    }</a:t>
            </a:r>
          </a:p>
          <a:p>
            <a:endParaRPr lang="en-US" sz="2800" b="0">
              <a:solidFill>
                <a:srgbClr val="3B3B3B"/>
              </a:solidFill>
              <a:effectLst/>
              <a:latin typeface="Roboto Mono" panose="00000009000000000000" pitchFamily="49" charset="0"/>
              <a:ea typeface="Roboto Mono" panose="00000009000000000000" pitchFamily="49" charset="0"/>
            </a:endParaRPr>
          </a:p>
          <a:p>
            <a:endParaRPr lang="en-US" sz="2800" b="0">
              <a:solidFill>
                <a:srgbClr val="3B3B3B"/>
              </a:solidFill>
              <a:effectLst/>
              <a:latin typeface="Roboto Mono" panose="00000009000000000000" pitchFamily="49" charset="0"/>
              <a:ea typeface="Roboto Mono" panose="00000009000000000000" pitchFamily="49" charset="0"/>
            </a:endParaRPr>
          </a:p>
          <a:p>
            <a:r>
              <a:rPr lang="en-US" sz="2800" b="0">
                <a:solidFill>
                  <a:srgbClr val="3B3B3B"/>
                </a:solidFill>
                <a:effectLst/>
                <a:latin typeface="Roboto Mono" panose="00000009000000000000" pitchFamily="49" charset="0"/>
                <a:ea typeface="Roboto Mono" panose="00000009000000000000" pitchFamily="49" charset="0"/>
              </a:rPr>
              <a:t>    sum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cub</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BlockReduce</a:t>
            </a:r>
            <a:r>
              <a:rPr lang="en-US" sz="2800" b="0">
                <a:solidFill>
                  <a:srgbClr val="3B3B3B"/>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267F99"/>
                </a:solidFill>
                <a:effectLst/>
                <a:latin typeface="Roboto Mono" panose="00000009000000000000" pitchFamily="49" charset="0"/>
                <a:ea typeface="Roboto Mono" panose="00000009000000000000" pitchFamily="49" charset="0"/>
              </a:rPr>
              <a:t>block_size</a:t>
            </a:r>
            <a:r>
              <a:rPr lang="en-US" sz="2800" b="0">
                <a:solidFill>
                  <a:srgbClr val="3B3B3B"/>
                </a:solidFill>
                <a:effectLst/>
                <a:latin typeface="Roboto Mono" panose="00000009000000000000" pitchFamily="49" charset="0"/>
                <a:ea typeface="Roboto Mono" panose="00000009000000000000" pitchFamily="49" charset="0"/>
              </a:rPr>
              <a:t>&gt;().</a:t>
            </a:r>
            <a:r>
              <a:rPr lang="en-US" sz="2800" b="0">
                <a:solidFill>
                  <a:srgbClr val="795E26"/>
                </a:solidFill>
                <a:effectLst/>
                <a:latin typeface="Roboto Mono" panose="00000009000000000000" pitchFamily="49" charset="0"/>
                <a:ea typeface="Roboto Mono" panose="00000009000000000000" pitchFamily="49" charset="0"/>
              </a:rPr>
              <a:t>Sum</a:t>
            </a:r>
            <a:r>
              <a:rPr lang="en-US" sz="2800" b="0">
                <a:solidFill>
                  <a:srgbClr val="3B3B3B"/>
                </a:solidFill>
                <a:effectLst/>
                <a:latin typeface="Roboto Mono" panose="00000009000000000000" pitchFamily="49" charset="0"/>
                <a:ea typeface="Roboto Mono" panose="00000009000000000000" pitchFamily="49" charset="0"/>
              </a:rPr>
              <a:t>(sum);</a:t>
            </a:r>
          </a:p>
          <a:p>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__shared__</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shared_mean</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AF00DB"/>
                </a:solidFill>
                <a:effectLst/>
                <a:latin typeface="Roboto Mono" panose="00000009000000000000" pitchFamily="49" charset="0"/>
                <a:ea typeface="Roboto Mono" panose="00000009000000000000" pitchFamily="49" charset="0"/>
              </a:rPr>
              <a:t>if</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3B3B3B"/>
                </a:solidFill>
                <a:effectLst/>
                <a:latin typeface="Roboto Mono" panose="00000009000000000000" pitchFamily="49" charset="0"/>
                <a:ea typeface="Roboto Mono" panose="00000009000000000000" pitchFamily="49" charset="0"/>
              </a:rPr>
              <a:t>tid</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0</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&amp;&amp;</a:t>
            </a:r>
            <a:r>
              <a:rPr lang="en-US" sz="2800" b="0">
                <a:solidFill>
                  <a:srgbClr val="3B3B3B"/>
                </a:solidFill>
                <a:effectLst/>
                <a:latin typeface="Roboto Mono" panose="00000009000000000000" pitchFamily="49" charset="0"/>
                <a:ea typeface="Roboto Mono" panose="00000009000000000000" pitchFamily="49" charset="0"/>
              </a:rPr>
              <a:t> mean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00FF"/>
                </a:solidFill>
                <a:effectLst/>
                <a:latin typeface="Roboto Mono" panose="00000009000000000000" pitchFamily="49" charset="0"/>
                <a:ea typeface="Roboto Mono" panose="00000009000000000000" pitchFamily="49" charset="0"/>
              </a:rPr>
              <a:t>nullptr</a:t>
            </a:r>
            <a:r>
              <a:rPr lang="en-US" sz="2800" b="0">
                <a:solidFill>
                  <a:srgbClr val="3B3B3B"/>
                </a:solidFill>
                <a:effectLst/>
                <a:latin typeface="Roboto Mono" panose="00000009000000000000" pitchFamily="49" charset="0"/>
                <a:ea typeface="Roboto Mono" panose="00000009000000000000" pitchFamily="49" charset="0"/>
              </a:rPr>
              <a:t>) {</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 m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sum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C;</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shared_mean</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m;</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795E26"/>
                </a:solidFill>
                <a:effectLst/>
                <a:latin typeface="Roboto Mono" panose="00000009000000000000" pitchFamily="49" charset="0"/>
                <a:ea typeface="Roboto Mono" panose="00000009000000000000" pitchFamily="49" charset="0"/>
              </a:rPr>
              <a:t>__</a:t>
            </a:r>
            <a:r>
              <a:rPr lang="en-US" sz="2800" b="0" err="1">
                <a:solidFill>
                  <a:srgbClr val="795E26"/>
                </a:solidFill>
                <a:effectLst/>
                <a:latin typeface="Roboto Mono" panose="00000009000000000000" pitchFamily="49" charset="0"/>
                <a:ea typeface="Roboto Mono" panose="00000009000000000000" pitchFamily="49" charset="0"/>
              </a:rPr>
              <a:t>stcs</a:t>
            </a:r>
            <a:r>
              <a:rPr lang="en-US" sz="2800" b="0">
                <a:solidFill>
                  <a:srgbClr val="3B3B3B"/>
                </a:solidFill>
                <a:effectLst/>
                <a:latin typeface="Roboto Mono" panose="00000009000000000000" pitchFamily="49" charset="0"/>
                <a:ea typeface="Roboto Mono" panose="00000009000000000000" pitchFamily="49" charset="0"/>
              </a:rPr>
              <a:t>(mean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3B3B3B"/>
                </a:solidFill>
                <a:effectLst/>
                <a:latin typeface="Roboto Mono" panose="00000009000000000000" pitchFamily="49" charset="0"/>
                <a:ea typeface="Roboto Mono" panose="00000009000000000000" pitchFamily="49" charset="0"/>
              </a:rPr>
              <a:t>idx</a:t>
            </a:r>
            <a:r>
              <a:rPr lang="en-US" sz="2800" b="0">
                <a:solidFill>
                  <a:srgbClr val="3B3B3B"/>
                </a:solidFill>
                <a:effectLst/>
                <a:latin typeface="Roboto Mono" panose="00000009000000000000" pitchFamily="49" charset="0"/>
                <a:ea typeface="Roboto Mono" panose="00000009000000000000" pitchFamily="49" charset="0"/>
              </a:rPr>
              <a:t>, m);</a:t>
            </a:r>
          </a:p>
          <a:p>
            <a:r>
              <a:rPr lang="en-US" sz="2800" b="0">
                <a:solidFill>
                  <a:srgbClr val="3B3B3B"/>
                </a:solidFill>
                <a:effectLst/>
                <a:latin typeface="Roboto Mono" panose="00000009000000000000" pitchFamily="49" charset="0"/>
                <a:ea typeface="Roboto Mono" panose="00000009000000000000" pitchFamily="49" charset="0"/>
              </a:rPr>
              <a:t>    }</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795E26"/>
                </a:solidFill>
                <a:effectLst/>
                <a:latin typeface="Roboto Mono" panose="00000009000000000000" pitchFamily="49" charset="0"/>
                <a:ea typeface="Roboto Mono" panose="00000009000000000000" pitchFamily="49" charset="0"/>
              </a:rPr>
              <a:t>__</a:t>
            </a:r>
            <a:r>
              <a:rPr lang="en-US" sz="2800" b="0" err="1">
                <a:solidFill>
                  <a:srgbClr val="795E26"/>
                </a:solidFill>
                <a:effectLst/>
                <a:latin typeface="Roboto Mono" panose="00000009000000000000" pitchFamily="49" charset="0"/>
                <a:ea typeface="Roboto Mono" panose="00000009000000000000" pitchFamily="49" charset="0"/>
              </a:rPr>
              <a:t>syncthreads</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const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 m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shared_mean</a:t>
            </a:r>
            <a:r>
              <a:rPr lang="en-US" sz="2800" b="0">
                <a:solidFill>
                  <a:srgbClr val="3B3B3B"/>
                </a:solidFill>
                <a:effectLst/>
                <a:latin typeface="Roboto Mono" panose="00000009000000000000" pitchFamily="49" charset="0"/>
                <a:ea typeface="Roboto Mono" panose="00000009000000000000" pitchFamily="49" charset="0"/>
              </a:rPr>
              <a:t>;</a:t>
            </a:r>
          </a:p>
        </p:txBody>
      </p:sp>
      <p:sp>
        <p:nvSpPr>
          <p:cNvPr id="7" name="TextBox 6">
            <a:extLst>
              <a:ext uri="{FF2B5EF4-FFF2-40B4-BE49-F238E27FC236}">
                <a16:creationId xmlns:a16="http://schemas.microsoft.com/office/drawing/2014/main" id="{C24DBA0D-13D0-63F4-8ABC-11E53A6B5322}"/>
              </a:ext>
            </a:extLst>
          </p:cNvPr>
          <p:cNvSpPr txBox="1"/>
          <p:nvPr/>
        </p:nvSpPr>
        <p:spPr>
          <a:xfrm>
            <a:off x="933664" y="4364795"/>
            <a:ext cx="16602133" cy="10433625"/>
          </a:xfrm>
          <a:prstGeom prst="rect">
            <a:avLst/>
          </a:prstGeom>
          <a:noFill/>
        </p:spPr>
        <p:txBody>
          <a:bodyPr wrap="square">
            <a:spAutoFit/>
          </a:bodyPr>
          <a:lstStyle/>
          <a:p>
            <a:endParaRPr lang="en-US" sz="2800" b="0">
              <a:solidFill>
                <a:schemeClr val="accent5"/>
              </a:solidFill>
              <a:effectLst/>
              <a:latin typeface="Roboto Mono" panose="00000009000000000000" pitchFamily="49" charset="0"/>
              <a:ea typeface="Roboto Mono" panose="00000009000000000000" pitchFamily="49" charset="0"/>
            </a:endParaRPr>
          </a:p>
          <a:p>
            <a:r>
              <a:rPr lang="en-US" sz="2800" b="0">
                <a:solidFill>
                  <a:schemeClr val="accent5"/>
                </a:solidFill>
                <a:effectLst/>
                <a:latin typeface="Roboto Mono" panose="00000009000000000000" pitchFamily="49" charset="0"/>
                <a:ea typeface="Roboto Mono" panose="00000009000000000000" pitchFamily="49" charset="0"/>
              </a:rPr>
              <a:t>__global__ </a:t>
            </a:r>
          </a:p>
          <a:p>
            <a:r>
              <a:rPr lang="en-US" sz="2800" b="0">
                <a:solidFill>
                  <a:schemeClr val="accent5"/>
                </a:solidFill>
                <a:effectLst/>
                <a:latin typeface="Roboto Mono" panose="00000009000000000000" pitchFamily="49" charset="0"/>
                <a:ea typeface="Roboto Mono" panose="00000009000000000000" pitchFamily="49" charset="0"/>
              </a:rPr>
              <a:t>void layernorm_forward_kernel3(float* out, float* mean, float* </a:t>
            </a:r>
            <a:r>
              <a:rPr lang="en-US" sz="2800" b="0" err="1">
                <a:solidFill>
                  <a:schemeClr val="accent5"/>
                </a:solidFill>
                <a:effectLst/>
                <a:latin typeface="Roboto Mono" panose="00000009000000000000" pitchFamily="49" charset="0"/>
                <a:ea typeface="Roboto Mono" panose="00000009000000000000" pitchFamily="49" charset="0"/>
              </a:rPr>
              <a:t>rstd</a:t>
            </a:r>
            <a:r>
              <a:rPr lang="en-US" sz="2800" b="0">
                <a:solidFill>
                  <a:schemeClr val="accent5"/>
                </a:solidFill>
                <a:effectLst/>
                <a:latin typeface="Roboto Mono" panose="00000009000000000000" pitchFamily="49" charset="0"/>
                <a:ea typeface="Roboto Mono" panose="00000009000000000000" pitchFamily="49" charset="0"/>
              </a:rPr>
              <a:t>,</a:t>
            </a:r>
          </a:p>
          <a:p>
            <a:r>
              <a:rPr lang="en-US" sz="2800" b="0">
                <a:solidFill>
                  <a:schemeClr val="accent5"/>
                </a:solidFill>
                <a:effectLst/>
                <a:latin typeface="Roboto Mono" panose="00000009000000000000" pitchFamily="49" charset="0"/>
                <a:ea typeface="Roboto Mono" panose="00000009000000000000" pitchFamily="49" charset="0"/>
              </a:rPr>
              <a:t>                               const float* </a:t>
            </a:r>
            <a:r>
              <a:rPr lang="en-US" sz="2800" b="0" err="1">
                <a:solidFill>
                  <a:schemeClr val="accent5"/>
                </a:solidFill>
                <a:effectLst/>
                <a:latin typeface="Roboto Mono" panose="00000009000000000000" pitchFamily="49" charset="0"/>
                <a:ea typeface="Roboto Mono" panose="00000009000000000000" pitchFamily="49" charset="0"/>
              </a:rPr>
              <a:t>inp</a:t>
            </a:r>
            <a:r>
              <a:rPr lang="en-US" sz="2800" b="0">
                <a:solidFill>
                  <a:schemeClr val="accent5"/>
                </a:solidFill>
                <a:effectLst/>
                <a:latin typeface="Roboto Mono" panose="00000009000000000000" pitchFamily="49" charset="0"/>
                <a:ea typeface="Roboto Mono" panose="00000009000000000000" pitchFamily="49" charset="0"/>
              </a:rPr>
              <a:t>, const float* weight,</a:t>
            </a:r>
          </a:p>
          <a:p>
            <a:r>
              <a:rPr lang="en-US" sz="2800" b="0">
                <a:solidFill>
                  <a:schemeClr val="accent5"/>
                </a:solidFill>
                <a:effectLst/>
                <a:latin typeface="Roboto Mono" panose="00000009000000000000" pitchFamily="49" charset="0"/>
                <a:ea typeface="Roboto Mono" panose="00000009000000000000" pitchFamily="49" charset="0"/>
              </a:rPr>
              <a:t>                               const float* bias, int N, int C) {</a:t>
            </a:r>
          </a:p>
          <a:p>
            <a:r>
              <a:rPr lang="en-US" sz="2800" b="0">
                <a:solidFill>
                  <a:schemeClr val="accent5"/>
                </a:solidFill>
                <a:effectLst/>
                <a:latin typeface="Roboto Mono" panose="00000009000000000000" pitchFamily="49" charset="0"/>
                <a:ea typeface="Roboto Mono" panose="00000009000000000000" pitchFamily="49" charset="0"/>
              </a:rPr>
              <a:t>    cg::</a:t>
            </a:r>
            <a:r>
              <a:rPr lang="en-US" sz="2800" b="0" err="1">
                <a:solidFill>
                  <a:schemeClr val="accent5"/>
                </a:solidFill>
                <a:effectLst/>
                <a:latin typeface="Roboto Mono" panose="00000009000000000000" pitchFamily="49" charset="0"/>
                <a:ea typeface="Roboto Mono" panose="00000009000000000000" pitchFamily="49" charset="0"/>
              </a:rPr>
              <a:t>thread_block</a:t>
            </a:r>
            <a:r>
              <a:rPr lang="en-US" sz="2800" b="0">
                <a:solidFill>
                  <a:schemeClr val="accent5"/>
                </a:solidFill>
                <a:effectLst/>
                <a:latin typeface="Roboto Mono" panose="00000009000000000000" pitchFamily="49" charset="0"/>
                <a:ea typeface="Roboto Mono" panose="00000009000000000000" pitchFamily="49" charset="0"/>
              </a:rPr>
              <a:t> block = cg::</a:t>
            </a:r>
            <a:r>
              <a:rPr lang="en-US" sz="2800" b="0" err="1">
                <a:solidFill>
                  <a:schemeClr val="accent5"/>
                </a:solidFill>
                <a:effectLst/>
                <a:latin typeface="Roboto Mono" panose="00000009000000000000" pitchFamily="49" charset="0"/>
                <a:ea typeface="Roboto Mono" panose="00000009000000000000" pitchFamily="49" charset="0"/>
              </a:rPr>
              <a:t>this_thread_block</a:t>
            </a:r>
            <a:r>
              <a:rPr lang="en-US" sz="2800" b="0">
                <a:solidFill>
                  <a:schemeClr val="accent5"/>
                </a:solidFill>
                <a:effectLst/>
                <a:latin typeface="Roboto Mono" panose="00000009000000000000" pitchFamily="49" charset="0"/>
                <a:ea typeface="Roboto Mono" panose="00000009000000000000" pitchFamily="49" charset="0"/>
              </a:rPr>
              <a:t>();</a:t>
            </a:r>
          </a:p>
          <a:p>
            <a:r>
              <a:rPr lang="en-US" sz="2800" b="0">
                <a:solidFill>
                  <a:schemeClr val="accent5"/>
                </a:solidFill>
                <a:effectLst/>
                <a:latin typeface="Roboto Mono" panose="00000009000000000000" pitchFamily="49" charset="0"/>
                <a:ea typeface="Roboto Mono" panose="00000009000000000000" pitchFamily="49" charset="0"/>
              </a:rPr>
              <a:t>    cg::</a:t>
            </a:r>
            <a:r>
              <a:rPr lang="en-US" sz="2800" b="0" err="1">
                <a:solidFill>
                  <a:schemeClr val="accent5"/>
                </a:solidFill>
                <a:effectLst/>
                <a:latin typeface="Roboto Mono" panose="00000009000000000000" pitchFamily="49" charset="0"/>
                <a:ea typeface="Roboto Mono" panose="00000009000000000000" pitchFamily="49" charset="0"/>
              </a:rPr>
              <a:t>thread_block_tile</a:t>
            </a:r>
            <a:r>
              <a:rPr lang="en-US" sz="2800" b="0">
                <a:solidFill>
                  <a:schemeClr val="accent5"/>
                </a:solidFill>
                <a:effectLst/>
                <a:latin typeface="Roboto Mono" panose="00000009000000000000" pitchFamily="49" charset="0"/>
                <a:ea typeface="Roboto Mono" panose="00000009000000000000" pitchFamily="49" charset="0"/>
              </a:rPr>
              <a:t>&lt;32&gt; warp = cg::</a:t>
            </a:r>
            <a:r>
              <a:rPr lang="en-US" sz="2800" b="0" err="1">
                <a:solidFill>
                  <a:schemeClr val="accent5"/>
                </a:solidFill>
                <a:effectLst/>
                <a:latin typeface="Roboto Mono" panose="00000009000000000000" pitchFamily="49" charset="0"/>
                <a:ea typeface="Roboto Mono" panose="00000009000000000000" pitchFamily="49" charset="0"/>
              </a:rPr>
              <a:t>tiled_partition</a:t>
            </a:r>
            <a:r>
              <a:rPr lang="en-US" sz="2800" b="0">
                <a:solidFill>
                  <a:schemeClr val="accent5"/>
                </a:solidFill>
                <a:effectLst/>
                <a:latin typeface="Roboto Mono" panose="00000009000000000000" pitchFamily="49" charset="0"/>
                <a:ea typeface="Roboto Mono" panose="00000009000000000000" pitchFamily="49" charset="0"/>
              </a:rPr>
              <a:t>&lt;32&gt;(block);</a:t>
            </a:r>
          </a:p>
          <a:p>
            <a:r>
              <a:rPr lang="en-US" sz="2800" b="0">
                <a:solidFill>
                  <a:schemeClr val="accent5"/>
                </a:solidFill>
                <a:effectLst/>
                <a:latin typeface="Roboto Mono" panose="00000009000000000000" pitchFamily="49" charset="0"/>
                <a:ea typeface="Roboto Mono" panose="00000009000000000000" pitchFamily="49" charset="0"/>
              </a:rPr>
              <a:t>    int </a:t>
            </a:r>
            <a:r>
              <a:rPr lang="en-US" sz="2800" b="0" err="1">
                <a:solidFill>
                  <a:schemeClr val="accent5"/>
                </a:solidFill>
                <a:effectLst/>
                <a:latin typeface="Roboto Mono" panose="00000009000000000000" pitchFamily="49" charset="0"/>
                <a:ea typeface="Roboto Mono" panose="00000009000000000000" pitchFamily="49" charset="0"/>
              </a:rPr>
              <a:t>idx</a:t>
            </a:r>
            <a:r>
              <a:rPr lang="en-US" sz="2800" b="0">
                <a:solidFill>
                  <a:schemeClr val="accent5"/>
                </a:solidFill>
                <a:effectLst/>
                <a:latin typeface="Roboto Mono" panose="00000009000000000000" pitchFamily="49" charset="0"/>
                <a:ea typeface="Roboto Mono" panose="00000009000000000000" pitchFamily="49" charset="0"/>
              </a:rPr>
              <a:t> = </a:t>
            </a:r>
            <a:r>
              <a:rPr lang="en-US" sz="2800" b="0" err="1">
                <a:solidFill>
                  <a:schemeClr val="accent5"/>
                </a:solidFill>
                <a:effectLst/>
                <a:latin typeface="Roboto Mono" panose="00000009000000000000" pitchFamily="49" charset="0"/>
                <a:ea typeface="Roboto Mono" panose="00000009000000000000" pitchFamily="49" charset="0"/>
              </a:rPr>
              <a:t>blockIdx.x</a:t>
            </a:r>
            <a:r>
              <a:rPr lang="en-US" sz="2800" b="0">
                <a:solidFill>
                  <a:schemeClr val="accent5"/>
                </a:solidFill>
                <a:effectLst/>
                <a:latin typeface="Roboto Mono" panose="00000009000000000000" pitchFamily="49" charset="0"/>
                <a:ea typeface="Roboto Mono" panose="00000009000000000000" pitchFamily="49" charset="0"/>
              </a:rPr>
              <a:t> * </a:t>
            </a:r>
            <a:r>
              <a:rPr lang="en-US" sz="2800" b="0" err="1">
                <a:solidFill>
                  <a:schemeClr val="accent5"/>
                </a:solidFill>
                <a:effectLst/>
                <a:latin typeface="Roboto Mono" panose="00000009000000000000" pitchFamily="49" charset="0"/>
                <a:ea typeface="Roboto Mono" panose="00000009000000000000" pitchFamily="49" charset="0"/>
              </a:rPr>
              <a:t>warp.meta_group_size</a:t>
            </a:r>
            <a:r>
              <a:rPr lang="en-US" sz="2800" b="0">
                <a:solidFill>
                  <a:schemeClr val="accent5"/>
                </a:solidFill>
                <a:effectLst/>
                <a:latin typeface="Roboto Mono" panose="00000009000000000000" pitchFamily="49" charset="0"/>
                <a:ea typeface="Roboto Mono" panose="00000009000000000000" pitchFamily="49" charset="0"/>
              </a:rPr>
              <a:t>() + </a:t>
            </a:r>
            <a:r>
              <a:rPr lang="en-US" sz="2800" b="0" err="1">
                <a:solidFill>
                  <a:schemeClr val="accent5"/>
                </a:solidFill>
                <a:effectLst/>
                <a:latin typeface="Roboto Mono" panose="00000009000000000000" pitchFamily="49" charset="0"/>
                <a:ea typeface="Roboto Mono" panose="00000009000000000000" pitchFamily="49" charset="0"/>
              </a:rPr>
              <a:t>warp.meta_group_rank</a:t>
            </a:r>
            <a:r>
              <a:rPr lang="en-US" sz="2800" b="0">
                <a:solidFill>
                  <a:schemeClr val="accent5"/>
                </a:solidFill>
                <a:effectLst/>
                <a:latin typeface="Roboto Mono" panose="00000009000000000000" pitchFamily="49" charset="0"/>
                <a:ea typeface="Roboto Mono" panose="00000009000000000000" pitchFamily="49" charset="0"/>
              </a:rPr>
              <a:t>();</a:t>
            </a:r>
          </a:p>
          <a:p>
            <a:endParaRPr lang="en-US" sz="2800" b="0">
              <a:solidFill>
                <a:schemeClr val="accent5"/>
              </a:solidFill>
              <a:effectLst/>
              <a:latin typeface="Roboto Mono" panose="00000009000000000000" pitchFamily="49" charset="0"/>
              <a:ea typeface="Roboto Mono" panose="00000009000000000000" pitchFamily="49" charset="0"/>
            </a:endParaRPr>
          </a:p>
          <a:p>
            <a:r>
              <a:rPr lang="en-US" sz="2800" b="0">
                <a:solidFill>
                  <a:schemeClr val="accent5"/>
                </a:solidFill>
                <a:effectLst/>
                <a:latin typeface="Roboto Mono" panose="00000009000000000000" pitchFamily="49" charset="0"/>
                <a:ea typeface="Roboto Mono" panose="00000009000000000000" pitchFamily="49" charset="0"/>
              </a:rPr>
              <a:t>    const float* x = </a:t>
            </a:r>
            <a:r>
              <a:rPr lang="en-US" sz="2800" b="0" err="1">
                <a:solidFill>
                  <a:schemeClr val="accent5"/>
                </a:solidFill>
                <a:effectLst/>
                <a:latin typeface="Roboto Mono" panose="00000009000000000000" pitchFamily="49" charset="0"/>
                <a:ea typeface="Roboto Mono" panose="00000009000000000000" pitchFamily="49" charset="0"/>
              </a:rPr>
              <a:t>inp</a:t>
            </a:r>
            <a:r>
              <a:rPr lang="en-US" sz="2800" b="0">
                <a:solidFill>
                  <a:schemeClr val="accent5"/>
                </a:solidFill>
                <a:effectLst/>
                <a:latin typeface="Roboto Mono" panose="00000009000000000000" pitchFamily="49" charset="0"/>
                <a:ea typeface="Roboto Mono" panose="00000009000000000000" pitchFamily="49" charset="0"/>
              </a:rPr>
              <a:t> + </a:t>
            </a:r>
            <a:r>
              <a:rPr lang="en-US" sz="2800" b="0" err="1">
                <a:solidFill>
                  <a:schemeClr val="accent5"/>
                </a:solidFill>
                <a:effectLst/>
                <a:latin typeface="Roboto Mono" panose="00000009000000000000" pitchFamily="49" charset="0"/>
                <a:ea typeface="Roboto Mono" panose="00000009000000000000" pitchFamily="49" charset="0"/>
              </a:rPr>
              <a:t>idx</a:t>
            </a:r>
            <a:r>
              <a:rPr lang="en-US" sz="2800" b="0">
                <a:solidFill>
                  <a:schemeClr val="accent5"/>
                </a:solidFill>
                <a:effectLst/>
                <a:latin typeface="Roboto Mono" panose="00000009000000000000" pitchFamily="49" charset="0"/>
                <a:ea typeface="Roboto Mono" panose="00000009000000000000" pitchFamily="49" charset="0"/>
              </a:rPr>
              <a:t> * C;</a:t>
            </a:r>
          </a:p>
          <a:p>
            <a:br>
              <a:rPr lang="en-US" sz="2800" b="0">
                <a:solidFill>
                  <a:schemeClr val="accent5"/>
                </a:solidFill>
                <a:effectLst/>
                <a:latin typeface="Roboto Mono" panose="00000009000000000000" pitchFamily="49" charset="0"/>
                <a:ea typeface="Roboto Mono" panose="00000009000000000000" pitchFamily="49" charset="0"/>
              </a:rPr>
            </a:br>
            <a:r>
              <a:rPr lang="en-US" sz="2800" b="0">
                <a:solidFill>
                  <a:schemeClr val="accent5"/>
                </a:solidFill>
                <a:effectLst/>
                <a:latin typeface="Roboto Mono" panose="00000009000000000000" pitchFamily="49" charset="0"/>
                <a:ea typeface="Roboto Mono" panose="00000009000000000000" pitchFamily="49" charset="0"/>
              </a:rPr>
              <a:t>    // mean</a:t>
            </a:r>
          </a:p>
          <a:p>
            <a:r>
              <a:rPr lang="en-US" sz="2800" b="0">
                <a:solidFill>
                  <a:schemeClr val="accent5"/>
                </a:solidFill>
                <a:effectLst/>
                <a:latin typeface="Roboto Mono" panose="00000009000000000000" pitchFamily="49" charset="0"/>
                <a:ea typeface="Roboto Mono" panose="00000009000000000000" pitchFamily="49" charset="0"/>
              </a:rPr>
              <a:t>    float sum = 0.0f;</a:t>
            </a:r>
          </a:p>
          <a:p>
            <a:r>
              <a:rPr lang="en-US" sz="2800" b="0">
                <a:solidFill>
                  <a:schemeClr val="accent5"/>
                </a:solidFill>
                <a:effectLst/>
                <a:latin typeface="Roboto Mono" panose="00000009000000000000" pitchFamily="49" charset="0"/>
                <a:ea typeface="Roboto Mono" panose="00000009000000000000" pitchFamily="49" charset="0"/>
              </a:rPr>
              <a:t>    for (int </a:t>
            </a:r>
            <a:r>
              <a:rPr lang="en-US" sz="2800" b="0" err="1">
                <a:solidFill>
                  <a:schemeClr val="accent5"/>
                </a:solidFill>
                <a:effectLst/>
                <a:latin typeface="Roboto Mono" panose="00000009000000000000" pitchFamily="49" charset="0"/>
                <a:ea typeface="Roboto Mono" panose="00000009000000000000" pitchFamily="49" charset="0"/>
              </a:rPr>
              <a:t>i</a:t>
            </a:r>
            <a:r>
              <a:rPr lang="en-US" sz="2800" b="0">
                <a:solidFill>
                  <a:schemeClr val="accent5"/>
                </a:solidFill>
                <a:effectLst/>
                <a:latin typeface="Roboto Mono" panose="00000009000000000000" pitchFamily="49" charset="0"/>
                <a:ea typeface="Roboto Mono" panose="00000009000000000000" pitchFamily="49" charset="0"/>
              </a:rPr>
              <a:t> = </a:t>
            </a:r>
            <a:r>
              <a:rPr lang="en-US" sz="2800" b="0" err="1">
                <a:solidFill>
                  <a:schemeClr val="accent5"/>
                </a:solidFill>
                <a:effectLst/>
                <a:latin typeface="Roboto Mono" panose="00000009000000000000" pitchFamily="49" charset="0"/>
                <a:ea typeface="Roboto Mono" panose="00000009000000000000" pitchFamily="49" charset="0"/>
              </a:rPr>
              <a:t>warp.thread_rank</a:t>
            </a:r>
            <a:r>
              <a:rPr lang="en-US" sz="2800" b="0">
                <a:solidFill>
                  <a:schemeClr val="accent5"/>
                </a:solidFill>
                <a:effectLst/>
                <a:latin typeface="Roboto Mono" panose="00000009000000000000" pitchFamily="49" charset="0"/>
                <a:ea typeface="Roboto Mono" panose="00000009000000000000" pitchFamily="49" charset="0"/>
              </a:rPr>
              <a:t>(); </a:t>
            </a:r>
            <a:r>
              <a:rPr lang="en-US" sz="2800" b="0" err="1">
                <a:solidFill>
                  <a:schemeClr val="accent5"/>
                </a:solidFill>
                <a:effectLst/>
                <a:latin typeface="Roboto Mono" panose="00000009000000000000" pitchFamily="49" charset="0"/>
                <a:ea typeface="Roboto Mono" panose="00000009000000000000" pitchFamily="49" charset="0"/>
              </a:rPr>
              <a:t>i</a:t>
            </a:r>
            <a:r>
              <a:rPr lang="en-US" sz="2800" b="0">
                <a:solidFill>
                  <a:schemeClr val="accent5"/>
                </a:solidFill>
                <a:effectLst/>
                <a:latin typeface="Roboto Mono" panose="00000009000000000000" pitchFamily="49" charset="0"/>
                <a:ea typeface="Roboto Mono" panose="00000009000000000000" pitchFamily="49" charset="0"/>
              </a:rPr>
              <a:t> &lt; C; </a:t>
            </a:r>
            <a:r>
              <a:rPr lang="en-US" sz="2800" b="0" err="1">
                <a:solidFill>
                  <a:schemeClr val="accent5"/>
                </a:solidFill>
                <a:effectLst/>
                <a:latin typeface="Roboto Mono" panose="00000009000000000000" pitchFamily="49" charset="0"/>
                <a:ea typeface="Roboto Mono" panose="00000009000000000000" pitchFamily="49" charset="0"/>
              </a:rPr>
              <a:t>i</a:t>
            </a:r>
            <a:r>
              <a:rPr lang="en-US" sz="2800" b="0">
                <a:solidFill>
                  <a:schemeClr val="accent5"/>
                </a:solidFill>
                <a:effectLst/>
                <a:latin typeface="Roboto Mono" panose="00000009000000000000" pitchFamily="49" charset="0"/>
                <a:ea typeface="Roboto Mono" panose="00000009000000000000" pitchFamily="49" charset="0"/>
              </a:rPr>
              <a:t> += </a:t>
            </a:r>
            <a:r>
              <a:rPr lang="en-US" sz="2800" b="0" err="1">
                <a:solidFill>
                  <a:schemeClr val="accent5"/>
                </a:solidFill>
                <a:effectLst/>
                <a:latin typeface="Roboto Mono" panose="00000009000000000000" pitchFamily="49" charset="0"/>
                <a:ea typeface="Roboto Mono" panose="00000009000000000000" pitchFamily="49" charset="0"/>
              </a:rPr>
              <a:t>warp.size</a:t>
            </a:r>
            <a:r>
              <a:rPr lang="en-US" sz="2800" b="0">
                <a:solidFill>
                  <a:schemeClr val="accent5"/>
                </a:solidFill>
                <a:effectLst/>
                <a:latin typeface="Roboto Mono" panose="00000009000000000000" pitchFamily="49" charset="0"/>
                <a:ea typeface="Roboto Mono" panose="00000009000000000000" pitchFamily="49" charset="0"/>
              </a:rPr>
              <a:t>()) {</a:t>
            </a:r>
          </a:p>
          <a:p>
            <a:r>
              <a:rPr lang="en-US" sz="2800" b="0">
                <a:solidFill>
                  <a:schemeClr val="accent5"/>
                </a:solidFill>
                <a:effectLst/>
                <a:latin typeface="Roboto Mono" panose="00000009000000000000" pitchFamily="49" charset="0"/>
                <a:ea typeface="Roboto Mono" panose="00000009000000000000" pitchFamily="49" charset="0"/>
              </a:rPr>
              <a:t>        sum += x[</a:t>
            </a:r>
            <a:r>
              <a:rPr lang="en-US" sz="2800" b="0" err="1">
                <a:solidFill>
                  <a:schemeClr val="accent5"/>
                </a:solidFill>
                <a:effectLst/>
                <a:latin typeface="Roboto Mono" panose="00000009000000000000" pitchFamily="49" charset="0"/>
                <a:ea typeface="Roboto Mono" panose="00000009000000000000" pitchFamily="49" charset="0"/>
              </a:rPr>
              <a:t>i</a:t>
            </a:r>
            <a:r>
              <a:rPr lang="en-US" sz="2800" b="0">
                <a:solidFill>
                  <a:schemeClr val="accent5"/>
                </a:solidFill>
                <a:effectLst/>
                <a:latin typeface="Roboto Mono" panose="00000009000000000000" pitchFamily="49" charset="0"/>
                <a:ea typeface="Roboto Mono" panose="00000009000000000000" pitchFamily="49" charset="0"/>
              </a:rPr>
              <a:t>];</a:t>
            </a:r>
          </a:p>
          <a:p>
            <a:r>
              <a:rPr lang="en-US" sz="2800" b="0">
                <a:solidFill>
                  <a:schemeClr val="accent5"/>
                </a:solidFill>
                <a:effectLst/>
                <a:latin typeface="Roboto Mono" panose="00000009000000000000" pitchFamily="49" charset="0"/>
                <a:ea typeface="Roboto Mono" panose="00000009000000000000" pitchFamily="49" charset="0"/>
              </a:rPr>
              <a:t>    }</a:t>
            </a:r>
          </a:p>
          <a:p>
            <a:endParaRPr lang="en-US" sz="2800" b="0">
              <a:solidFill>
                <a:srgbClr val="3B3B3B"/>
              </a:solidFill>
              <a:effectLst/>
              <a:latin typeface="Roboto Mono" panose="00000009000000000000" pitchFamily="49" charset="0"/>
              <a:ea typeface="Roboto Mono" panose="00000009000000000000" pitchFamily="49" charset="0"/>
            </a:endParaRP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sum</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cg</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795E26"/>
                </a:solidFill>
                <a:effectLst/>
                <a:latin typeface="Roboto Mono" panose="00000009000000000000" pitchFamily="49" charset="0"/>
                <a:ea typeface="Roboto Mono" panose="00000009000000000000" pitchFamily="49" charset="0"/>
              </a:rPr>
              <a:t>reduce</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1080"/>
                </a:solidFill>
                <a:effectLst/>
                <a:latin typeface="Roboto Mono" panose="00000009000000000000" pitchFamily="49" charset="0"/>
                <a:ea typeface="Roboto Mono" panose="00000009000000000000" pitchFamily="49" charset="0"/>
              </a:rPr>
              <a:t>warp</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sum</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cg</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plus</a:t>
            </a:r>
            <a:r>
              <a:rPr lang="en-US" sz="2800" b="0">
                <a:solidFill>
                  <a:srgbClr val="000000"/>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000000"/>
                </a:solidFill>
                <a:effectLst/>
                <a:latin typeface="Roboto Mono" panose="00000009000000000000" pitchFamily="49" charset="0"/>
                <a:ea typeface="Roboto Mono" panose="00000009000000000000" pitchFamily="49" charset="0"/>
              </a:rPr>
              <a:t>&gt;</a:t>
            </a:r>
            <a:r>
              <a:rPr lang="en-US" sz="2800" b="0">
                <a:solidFill>
                  <a:srgbClr val="3B3B3B"/>
                </a:solidFill>
                <a:effectLst/>
                <a:latin typeface="Roboto Mono" panose="00000009000000000000" pitchFamily="49" charset="0"/>
                <a:ea typeface="Roboto Mono" panose="00000009000000000000" pitchFamily="49" charset="0"/>
              </a:rPr>
              <a:t>{});</a:t>
            </a:r>
          </a:p>
          <a:p>
            <a:endParaRPr lang="en-US" sz="2800" b="0">
              <a:solidFill>
                <a:srgbClr val="3B3B3B"/>
              </a:solidFill>
              <a:effectLst/>
              <a:latin typeface="Roboto Mono" panose="00000009000000000000" pitchFamily="49" charset="0"/>
              <a:ea typeface="Roboto Mono" panose="00000009000000000000" pitchFamily="49" charset="0"/>
            </a:endParaRP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m</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sum</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C</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AF00DB"/>
                </a:solidFill>
                <a:effectLst/>
                <a:latin typeface="Roboto Mono" panose="00000009000000000000" pitchFamily="49" charset="0"/>
                <a:ea typeface="Roboto Mono" panose="00000009000000000000" pitchFamily="49" charset="0"/>
              </a:rPr>
              <a:t>if</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001080"/>
                </a:solidFill>
                <a:effectLst/>
                <a:latin typeface="Roboto Mono" panose="00000009000000000000" pitchFamily="49" charset="0"/>
                <a:ea typeface="Roboto Mono" panose="00000009000000000000" pitchFamily="49" charset="0"/>
              </a:rPr>
              <a:t>warp</a:t>
            </a:r>
            <a:r>
              <a:rPr lang="en-US" sz="2800" b="0" err="1">
                <a:solidFill>
                  <a:srgbClr val="3B3B3B"/>
                </a:solidFill>
                <a:effectLst/>
                <a:latin typeface="Roboto Mono" panose="00000009000000000000" pitchFamily="49" charset="0"/>
                <a:ea typeface="Roboto Mono" panose="00000009000000000000" pitchFamily="49" charset="0"/>
              </a:rPr>
              <a:t>.</a:t>
            </a:r>
            <a:r>
              <a:rPr lang="en-US" sz="2800" b="0" err="1">
                <a:solidFill>
                  <a:srgbClr val="795E26"/>
                </a:solidFill>
                <a:effectLst/>
                <a:latin typeface="Roboto Mono" panose="00000009000000000000" pitchFamily="49" charset="0"/>
                <a:ea typeface="Roboto Mono" panose="00000009000000000000" pitchFamily="49" charset="0"/>
              </a:rPr>
              <a:t>thread_rank</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98658"/>
                </a:solidFill>
                <a:effectLst/>
                <a:latin typeface="Roboto Mono" panose="00000009000000000000" pitchFamily="49" charset="0"/>
                <a:ea typeface="Roboto Mono" panose="00000009000000000000" pitchFamily="49" charset="0"/>
              </a:rPr>
              <a:t>0</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&amp;&amp;</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mean</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00FF"/>
                </a:solidFill>
                <a:effectLst/>
                <a:latin typeface="Roboto Mono" panose="00000009000000000000" pitchFamily="49" charset="0"/>
                <a:ea typeface="Roboto Mono" panose="00000009000000000000" pitchFamily="49" charset="0"/>
              </a:rPr>
              <a:t>nullptr</a:t>
            </a:r>
            <a:r>
              <a:rPr lang="en-US" sz="2800" b="0">
                <a:solidFill>
                  <a:srgbClr val="3B3B3B"/>
                </a:solidFill>
                <a:effectLst/>
                <a:latin typeface="Roboto Mono" panose="00000009000000000000" pitchFamily="49" charset="0"/>
                <a:ea typeface="Roboto Mono" panose="00000009000000000000" pitchFamily="49" charset="0"/>
              </a:rPr>
              <a:t>) {</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795E26"/>
                </a:solidFill>
                <a:effectLst/>
                <a:latin typeface="Roboto Mono" panose="00000009000000000000" pitchFamily="49" charset="0"/>
                <a:ea typeface="Roboto Mono" panose="00000009000000000000" pitchFamily="49" charset="0"/>
              </a:rPr>
              <a:t>__</a:t>
            </a:r>
            <a:r>
              <a:rPr lang="en-US" sz="2800" b="0" err="1">
                <a:solidFill>
                  <a:srgbClr val="795E26"/>
                </a:solidFill>
                <a:effectLst/>
                <a:latin typeface="Roboto Mono" panose="00000009000000000000" pitchFamily="49" charset="0"/>
                <a:ea typeface="Roboto Mono" panose="00000009000000000000" pitchFamily="49" charset="0"/>
              </a:rPr>
              <a:t>stcs</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1080"/>
                </a:solidFill>
                <a:effectLst/>
                <a:latin typeface="Roboto Mono" panose="00000009000000000000" pitchFamily="49" charset="0"/>
                <a:ea typeface="Roboto Mono" panose="00000009000000000000" pitchFamily="49" charset="0"/>
              </a:rPr>
              <a:t>mean</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idx</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1080"/>
                </a:solidFill>
                <a:effectLst/>
                <a:latin typeface="Roboto Mono" panose="00000009000000000000" pitchFamily="49" charset="0"/>
                <a:ea typeface="Roboto Mono" panose="00000009000000000000" pitchFamily="49" charset="0"/>
              </a:rPr>
              <a:t>m</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p>
          <a:p>
            <a:endParaRPr lang="en-US" sz="2800" b="0">
              <a:solidFill>
                <a:srgbClr val="3B3B3B"/>
              </a:solidFill>
              <a:effectLst/>
              <a:latin typeface="Roboto Mono" panose="00000009000000000000" pitchFamily="49" charset="0"/>
              <a:ea typeface="Roboto Mono" panose="00000009000000000000" pitchFamily="49" charset="0"/>
            </a:endParaRPr>
          </a:p>
        </p:txBody>
      </p:sp>
      <p:cxnSp>
        <p:nvCxnSpPr>
          <p:cNvPr id="8" name="Straight Connector 7">
            <a:extLst>
              <a:ext uri="{FF2B5EF4-FFF2-40B4-BE49-F238E27FC236}">
                <a16:creationId xmlns:a16="http://schemas.microsoft.com/office/drawing/2014/main" id="{35A25E64-47F4-146C-B2B3-48A525601E1F}"/>
              </a:ext>
            </a:extLst>
          </p:cNvPr>
          <p:cNvCxnSpPr>
            <a:cxnSpLocks/>
          </p:cNvCxnSpPr>
          <p:nvPr/>
        </p:nvCxnSpPr>
        <p:spPr>
          <a:xfrm flipV="1">
            <a:off x="17535797" y="4364795"/>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Content Placeholder 3">
            <a:extLst>
              <a:ext uri="{FF2B5EF4-FFF2-40B4-BE49-F238E27FC236}">
                <a16:creationId xmlns:a16="http://schemas.microsoft.com/office/drawing/2014/main" id="{BF49EEB8-62BC-D718-8D1B-1C265D9B764F}"/>
              </a:ext>
            </a:extLst>
          </p:cNvPr>
          <p:cNvSpPr>
            <a:spLocks noGrp="1"/>
          </p:cNvSpPr>
          <p:nvPr>
            <p:ph idx="1"/>
          </p:nvPr>
        </p:nvSpPr>
        <p:spPr>
          <a:xfrm>
            <a:off x="981767" y="3687974"/>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11" name="Content Placeholder 3">
            <a:extLst>
              <a:ext uri="{FF2B5EF4-FFF2-40B4-BE49-F238E27FC236}">
                <a16:creationId xmlns:a16="http://schemas.microsoft.com/office/drawing/2014/main" id="{3378BB9E-77FE-8F4A-0408-71CB7222D307}"/>
              </a:ext>
            </a:extLst>
          </p:cNvPr>
          <p:cNvSpPr txBox="1">
            <a:spLocks/>
          </p:cNvSpPr>
          <p:nvPr/>
        </p:nvSpPr>
        <p:spPr>
          <a:xfrm>
            <a:off x="18288000" y="3687974"/>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12" name="Content Placeholder 3">
            <a:extLst>
              <a:ext uri="{FF2B5EF4-FFF2-40B4-BE49-F238E27FC236}">
                <a16:creationId xmlns:a16="http://schemas.microsoft.com/office/drawing/2014/main" id="{B48A7AAF-3BEE-E658-9906-EB8D3A66F32B}"/>
              </a:ext>
            </a:extLst>
          </p:cNvPr>
          <p:cNvSpPr txBox="1">
            <a:spLocks/>
          </p:cNvSpPr>
          <p:nvPr/>
        </p:nvSpPr>
        <p:spPr>
          <a:xfrm>
            <a:off x="18288000" y="19003585"/>
            <a:ext cx="15191304" cy="78256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sz="4400">
                <a:solidFill>
                  <a:schemeClr val="bg1"/>
                </a:solidFill>
                <a:latin typeface="NVIDIA Sans" panose="020B0503020203020204" pitchFamily="34" charset="0"/>
                <a:cs typeface="NVIDIA Sans" panose="020B0503020203020204" pitchFamily="34" charset="0"/>
              </a:rPr>
              <a:t>Block-level algorithm reduces items-per-thread ratio</a:t>
            </a:r>
          </a:p>
        </p:txBody>
      </p:sp>
    </p:spTree>
    <p:extLst>
      <p:ext uri="{BB962C8B-B14F-4D97-AF65-F5344CB8AC3E}">
        <p14:creationId xmlns:p14="http://schemas.microsoft.com/office/powerpoint/2010/main" val="338862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NVBench</a:t>
            </a:r>
          </a:p>
        </p:txBody>
      </p:sp>
      <p:sp>
        <p:nvSpPr>
          <p:cNvPr id="2" name="TextBox 1">
            <a:extLst>
              <a:ext uri="{FF2B5EF4-FFF2-40B4-BE49-F238E27FC236}">
                <a16:creationId xmlns:a16="http://schemas.microsoft.com/office/drawing/2014/main" id="{74BEA74C-23FA-131A-EEF2-F96BDAD1D525}"/>
              </a:ext>
            </a:extLst>
          </p:cNvPr>
          <p:cNvSpPr txBox="1"/>
          <p:nvPr/>
        </p:nvSpPr>
        <p:spPr>
          <a:xfrm>
            <a:off x="3189515" y="3734796"/>
            <a:ext cx="17055548" cy="461665"/>
          </a:xfrm>
          <a:prstGeom prst="rect">
            <a:avLst/>
          </a:prstGeom>
          <a:noFill/>
        </p:spPr>
        <p:txBody>
          <a:bodyPr wrap="square">
            <a:spAutoFit/>
          </a:bodyPr>
          <a:lstStyle/>
          <a:p>
            <a:r>
              <a:rPr lang="en-US" sz="2400" b="0">
                <a:solidFill>
                  <a:srgbClr val="0000FF"/>
                </a:solidFill>
                <a:effectLst/>
                <a:latin typeface="Roboto Mono" panose="00000009000000000000" pitchFamily="49" charset="0"/>
                <a:ea typeface="Roboto Mono" panose="00000009000000000000" pitchFamily="49" charset="0"/>
              </a:rPr>
              <a:t>void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kernel3</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267F99"/>
                </a:solidFill>
                <a:effectLst/>
                <a:latin typeface="Roboto Mono" panose="00000009000000000000" pitchFamily="49" charset="0"/>
                <a:ea typeface="Roboto Mono" panose="00000009000000000000" pitchFamily="49" charset="0"/>
              </a:rPr>
              <a:t>nvbench</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state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&amp;</a:t>
            </a:r>
            <a:r>
              <a:rPr lang="en-US" sz="2400" b="0">
                <a:solidFill>
                  <a:srgbClr val="001080"/>
                </a:solidFill>
                <a:effectLst/>
                <a:latin typeface="Roboto Mono" panose="00000009000000000000" pitchFamily="49" charset="0"/>
                <a:ea typeface="Roboto Mono" panose="00000009000000000000" pitchFamily="49" charset="0"/>
              </a:rPr>
              <a:t>state</a:t>
            </a:r>
            <a:r>
              <a:rPr lang="en-US" sz="2400" b="0">
                <a:solidFill>
                  <a:srgbClr val="3B3B3B"/>
                </a:solidFill>
                <a:effectLst/>
                <a:latin typeface="Roboto Mono" panose="00000009000000000000" pitchFamily="49" charset="0"/>
                <a:ea typeface="Roboto Mono" panose="00000009000000000000" pitchFamily="49" charset="0"/>
              </a:rPr>
              <a:t>) {</a:t>
            </a:r>
          </a:p>
        </p:txBody>
      </p:sp>
      <p:sp>
        <p:nvSpPr>
          <p:cNvPr id="3" name="TextBox 2">
            <a:extLst>
              <a:ext uri="{FF2B5EF4-FFF2-40B4-BE49-F238E27FC236}">
                <a16:creationId xmlns:a16="http://schemas.microsoft.com/office/drawing/2014/main" id="{D1C9F0EC-2AEC-69D5-4688-8CB9E43B912A}"/>
              </a:ext>
            </a:extLst>
          </p:cNvPr>
          <p:cNvSpPr txBox="1"/>
          <p:nvPr/>
        </p:nvSpPr>
        <p:spPr>
          <a:xfrm>
            <a:off x="3189515" y="4196461"/>
            <a:ext cx="17055548" cy="8956298"/>
          </a:xfrm>
          <a:prstGeom prst="rect">
            <a:avLst/>
          </a:prstGeom>
          <a:noFill/>
        </p:spPr>
        <p:txBody>
          <a:bodyPr wrap="square">
            <a:spAutoFit/>
          </a:bodyPr>
          <a:lstStyle/>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8</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1024</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C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768</a:t>
            </a:r>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host_vector</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&gt;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h_inp</a:t>
            </a:r>
            <a:r>
              <a:rPr lang="en-US" sz="2400" b="0">
                <a:solidFill>
                  <a:srgbClr val="3B3B3B"/>
                </a:solidFill>
                <a:effectLst/>
                <a:latin typeface="Roboto Mono" panose="00000009000000000000" pitchFamily="49" charset="0"/>
                <a:ea typeface="Roboto Mono" panose="00000009000000000000" pitchFamily="49" charset="0"/>
              </a:rPr>
              <a:t>(B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host_vector</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&gt;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h_weight</a:t>
            </a:r>
            <a:r>
              <a:rPr lang="en-US" sz="2400" b="0">
                <a:solidFill>
                  <a:srgbClr val="3B3B3B"/>
                </a:solidFill>
                <a:effectLst/>
                <a:latin typeface="Roboto Mono" panose="00000009000000000000" pitchFamily="49" charset="0"/>
                <a:ea typeface="Roboto Mono" panose="00000009000000000000" pitchFamily="49" charset="0"/>
              </a:rPr>
              <a:t>(C);</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host_vector</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&gt;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h_bias</a:t>
            </a:r>
            <a:r>
              <a:rPr lang="en-US" sz="2400" b="0">
                <a:solidFill>
                  <a:srgbClr val="3B3B3B"/>
                </a:solidFill>
                <a:effectLst/>
                <a:latin typeface="Roboto Mono" panose="00000009000000000000" pitchFamily="49" charset="0"/>
                <a:ea typeface="Roboto Mono" panose="00000009000000000000" pitchFamily="49" charset="0"/>
              </a:rPr>
              <a:t>(C);</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default_random_engine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gen</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98658"/>
                </a:solidFill>
                <a:effectLst/>
                <a:latin typeface="Roboto Mono" panose="00000009000000000000" pitchFamily="49" charset="0"/>
                <a:ea typeface="Roboto Mono" panose="00000009000000000000" pitchFamily="49" charset="0"/>
              </a:rPr>
              <a:t>42</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uniform_real_distribution</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&gt;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dis</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098658"/>
                </a:solidFill>
                <a:effectLst/>
                <a:latin typeface="Roboto Mono" panose="00000009000000000000" pitchFamily="49" charset="0"/>
                <a:ea typeface="Roboto Mono" panose="00000009000000000000" pitchFamily="49" charset="0"/>
              </a:rPr>
              <a:t>1.0f</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1.0f</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795E26"/>
                </a:solidFill>
                <a:effectLst/>
                <a:latin typeface="Roboto Mono" panose="00000009000000000000" pitchFamily="49" charset="0"/>
                <a:ea typeface="Roboto Mono" panose="00000009000000000000" pitchFamily="49" charset="0"/>
              </a:rPr>
              <a:t>generate</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h_inp</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begin</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h_inp</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end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&amp;</a:t>
            </a:r>
            <a:r>
              <a:rPr lang="en-US" sz="2400" b="0">
                <a:solidFill>
                  <a:srgbClr val="3B3B3B"/>
                </a:solidFill>
                <a:effectLst/>
                <a:latin typeface="Roboto Mono" panose="00000009000000000000" pitchFamily="49" charset="0"/>
                <a:ea typeface="Roboto Mono" panose="00000009000000000000" pitchFamily="49" charset="0"/>
              </a:rPr>
              <a:t>] { </a:t>
            </a:r>
            <a:r>
              <a:rPr lang="en-US" sz="2400" b="0">
                <a:solidFill>
                  <a:srgbClr val="AF00DB"/>
                </a:solidFill>
                <a:effectLst/>
                <a:latin typeface="Roboto Mono" panose="00000009000000000000" pitchFamily="49" charset="0"/>
                <a:ea typeface="Roboto Mono" panose="00000009000000000000" pitchFamily="49" charset="0"/>
              </a:rPr>
              <a:t>return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dis</a:t>
            </a:r>
            <a:r>
              <a:rPr lang="en-US" sz="2400" b="0">
                <a:solidFill>
                  <a:srgbClr val="3B3B3B"/>
                </a:solidFill>
                <a:effectLst/>
                <a:latin typeface="Roboto Mono" panose="00000009000000000000" pitchFamily="49" charset="0"/>
                <a:ea typeface="Roboto Mono" panose="00000009000000000000" pitchFamily="49" charset="0"/>
              </a:rPr>
              <a:t>(gen);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795E26"/>
                </a:solidFill>
                <a:effectLst/>
                <a:latin typeface="Roboto Mono" panose="00000009000000000000" pitchFamily="49" charset="0"/>
                <a:ea typeface="Roboto Mono" panose="00000009000000000000" pitchFamily="49" charset="0"/>
              </a:rPr>
              <a:t>generate</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h_weight</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begin</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h_weight</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end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&amp;</a:t>
            </a:r>
            <a:r>
              <a:rPr lang="en-US" sz="2400" b="0">
                <a:solidFill>
                  <a:srgbClr val="3B3B3B"/>
                </a:solidFill>
                <a:effectLst/>
                <a:latin typeface="Roboto Mono" panose="00000009000000000000" pitchFamily="49" charset="0"/>
                <a:ea typeface="Roboto Mono" panose="00000009000000000000" pitchFamily="49" charset="0"/>
              </a:rPr>
              <a:t>] { </a:t>
            </a:r>
            <a:r>
              <a:rPr lang="en-US" sz="2400" b="0">
                <a:solidFill>
                  <a:srgbClr val="AF00DB"/>
                </a:solidFill>
                <a:effectLst/>
                <a:latin typeface="Roboto Mono" panose="00000009000000000000" pitchFamily="49" charset="0"/>
                <a:ea typeface="Roboto Mono" panose="00000009000000000000" pitchFamily="49" charset="0"/>
              </a:rPr>
              <a:t>return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dis</a:t>
            </a:r>
            <a:r>
              <a:rPr lang="en-US" sz="2400" b="0">
                <a:solidFill>
                  <a:srgbClr val="3B3B3B"/>
                </a:solidFill>
                <a:effectLst/>
                <a:latin typeface="Roboto Mono" panose="00000009000000000000" pitchFamily="49" charset="0"/>
                <a:ea typeface="Roboto Mono" panose="00000009000000000000" pitchFamily="49" charset="0"/>
              </a:rPr>
              <a:t>(gen);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795E26"/>
                </a:solidFill>
                <a:effectLst/>
                <a:latin typeface="Roboto Mono" panose="00000009000000000000" pitchFamily="49" charset="0"/>
                <a:ea typeface="Roboto Mono" panose="00000009000000000000" pitchFamily="49" charset="0"/>
              </a:rPr>
              <a:t>generate</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h_bias</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begin</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h_bias</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end</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&amp;</a:t>
            </a:r>
            <a:r>
              <a:rPr lang="en-US" sz="2400" b="0">
                <a:solidFill>
                  <a:srgbClr val="3B3B3B"/>
                </a:solidFill>
                <a:effectLst/>
                <a:latin typeface="Roboto Mono" panose="00000009000000000000" pitchFamily="49" charset="0"/>
                <a:ea typeface="Roboto Mono" panose="00000009000000000000" pitchFamily="49" charset="0"/>
              </a:rPr>
              <a:t>] { </a:t>
            </a:r>
            <a:r>
              <a:rPr lang="en-US" sz="2400" b="0">
                <a:solidFill>
                  <a:srgbClr val="AF00DB"/>
                </a:solidFill>
                <a:effectLst/>
                <a:latin typeface="Roboto Mono" panose="00000009000000000000" pitchFamily="49" charset="0"/>
                <a:ea typeface="Roboto Mono" panose="00000009000000000000" pitchFamily="49" charset="0"/>
              </a:rPr>
              <a:t>return</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795E26"/>
                </a:solidFill>
                <a:effectLst/>
                <a:latin typeface="Roboto Mono" panose="00000009000000000000" pitchFamily="49" charset="0"/>
                <a:ea typeface="Roboto Mono" panose="00000009000000000000" pitchFamily="49" charset="0"/>
              </a:rPr>
              <a:t>dis</a:t>
            </a:r>
            <a:r>
              <a:rPr lang="en-US" sz="2400" b="0">
                <a:solidFill>
                  <a:srgbClr val="3B3B3B"/>
                </a:solidFill>
                <a:effectLst/>
                <a:latin typeface="Roboto Mono" panose="00000009000000000000" pitchFamily="49" charset="0"/>
                <a:ea typeface="Roboto Mono" panose="00000009000000000000" pitchFamily="49" charset="0"/>
              </a:rPr>
              <a:t>(gen); });</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device_vector</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&gt;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d_out</a:t>
            </a:r>
            <a:r>
              <a:rPr lang="en-US" sz="2400" b="0">
                <a:solidFill>
                  <a:srgbClr val="3B3B3B"/>
                </a:solidFill>
                <a:effectLst/>
                <a:latin typeface="Roboto Mono" panose="00000009000000000000" pitchFamily="49" charset="0"/>
                <a:ea typeface="Roboto Mono" panose="00000009000000000000" pitchFamily="49" charset="0"/>
              </a:rPr>
              <a:t>(B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C);</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device_vector</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&gt;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d_mean</a:t>
            </a:r>
            <a:r>
              <a:rPr lang="en-US" sz="2400" b="0">
                <a:solidFill>
                  <a:srgbClr val="3B3B3B"/>
                </a:solidFill>
                <a:effectLst/>
                <a:latin typeface="Roboto Mono" panose="00000009000000000000" pitchFamily="49" charset="0"/>
                <a:ea typeface="Roboto Mono" panose="00000009000000000000" pitchFamily="49" charset="0"/>
              </a:rPr>
              <a:t>(B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device_vector</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&gt;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d_rstd</a:t>
            </a:r>
            <a:r>
              <a:rPr lang="en-US" sz="2400" b="0">
                <a:solidFill>
                  <a:srgbClr val="3B3B3B"/>
                </a:solidFill>
                <a:effectLst/>
                <a:latin typeface="Roboto Mono" panose="00000009000000000000" pitchFamily="49" charset="0"/>
                <a:ea typeface="Roboto Mono" panose="00000009000000000000" pitchFamily="49" charset="0"/>
              </a:rPr>
              <a:t>(B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device_vector</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&gt;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d_inp</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h_inp</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device_vector</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&gt;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d_weight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h_weight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device_vector</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&gt;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795E26"/>
                </a:solidFill>
                <a:effectLst/>
                <a:latin typeface="Roboto Mono" panose="00000009000000000000" pitchFamily="49" charset="0"/>
                <a:ea typeface="Roboto Mono" panose="00000009000000000000" pitchFamily="49" charset="0"/>
              </a:rPr>
              <a:t>d_bias</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3B3B3B"/>
                </a:solidFill>
                <a:effectLst/>
                <a:latin typeface="Roboto Mono" panose="00000009000000000000" pitchFamily="49" charset="0"/>
                <a:ea typeface="Roboto Mono" panose="00000009000000000000" pitchFamily="49" charset="0"/>
              </a:rPr>
              <a:t>h_bias</a:t>
            </a:r>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B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1080"/>
                </a:solidFill>
                <a:effectLst/>
                <a:latin typeface="Roboto Mono" panose="00000009000000000000" pitchFamily="49" charset="0"/>
                <a:ea typeface="Roboto Mono" panose="00000009000000000000" pitchFamily="49" charset="0"/>
              </a:rPr>
              <a:t>state</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795E26"/>
                </a:solidFill>
                <a:effectLst/>
                <a:latin typeface="Roboto Mono" panose="00000009000000000000" pitchFamily="49" charset="0"/>
                <a:ea typeface="Roboto Mono" panose="00000009000000000000" pitchFamily="49" charset="0"/>
              </a:rPr>
              <a:t>get_int64</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A31515"/>
                </a:solidFill>
                <a:effectLst/>
                <a:latin typeface="Roboto Mono" panose="00000009000000000000" pitchFamily="49" charset="0"/>
                <a:ea typeface="Roboto Mono" panose="00000009000000000000" pitchFamily="49" charset="0"/>
              </a:rPr>
              <a:t>"</a:t>
            </a:r>
            <a:r>
              <a:rPr lang="en-US" sz="2400" b="0" err="1">
                <a:solidFill>
                  <a:srgbClr val="A31515"/>
                </a:solidFill>
                <a:effectLst/>
                <a:latin typeface="Roboto Mono" panose="00000009000000000000" pitchFamily="49" charset="0"/>
                <a:ea typeface="Roboto Mono" panose="00000009000000000000" pitchFamily="49" charset="0"/>
              </a:rPr>
              <a:t>block_size</a:t>
            </a:r>
            <a:r>
              <a:rPr lang="en-US" sz="2400" b="0">
                <a:solidFill>
                  <a:srgbClr val="A31515"/>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const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int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grid_size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(N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32</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1</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a:t>
            </a:r>
          </a:p>
        </p:txBody>
      </p:sp>
      <p:sp>
        <p:nvSpPr>
          <p:cNvPr id="5" name="TextBox 4">
            <a:extLst>
              <a:ext uri="{FF2B5EF4-FFF2-40B4-BE49-F238E27FC236}">
                <a16:creationId xmlns:a16="http://schemas.microsoft.com/office/drawing/2014/main" id="{4F0AFC27-2D9A-4927-0CCA-B52658903D12}"/>
              </a:ext>
            </a:extLst>
          </p:cNvPr>
          <p:cNvSpPr txBox="1"/>
          <p:nvPr/>
        </p:nvSpPr>
        <p:spPr>
          <a:xfrm>
            <a:off x="3189515" y="13152759"/>
            <a:ext cx="17055548" cy="2308324"/>
          </a:xfrm>
          <a:prstGeom prst="rect">
            <a:avLst/>
          </a:prstGeom>
          <a:noFill/>
        </p:spPr>
        <p:txBody>
          <a:bodyPr wrap="square">
            <a:spAutoFit/>
          </a:bodyPr>
          <a:lstStyle/>
          <a:p>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state</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add_global_memory_reads</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&gt;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d_inp</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d_weight</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d_bias</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size</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state</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add_global_memory_writes</a:t>
            </a:r>
            <a:r>
              <a:rPr lang="en-US" sz="2400" b="0">
                <a:solidFill>
                  <a:srgbClr val="000000"/>
                </a:solidFill>
                <a:effectLst/>
                <a:latin typeface="Roboto Mono" panose="00000009000000000000" pitchFamily="49" charset="0"/>
                <a:ea typeface="Roboto Mono" panose="00000009000000000000" pitchFamily="49" charset="0"/>
              </a:rPr>
              <a:t>&lt;</a:t>
            </a:r>
            <a:r>
              <a:rPr lang="en-US" sz="2400" b="0">
                <a:solidFill>
                  <a:srgbClr val="0000FF"/>
                </a:solidFill>
                <a:effectLst/>
                <a:latin typeface="Roboto Mono" panose="00000009000000000000" pitchFamily="49" charset="0"/>
                <a:ea typeface="Roboto Mono" panose="00000009000000000000" pitchFamily="49" charset="0"/>
              </a:rPr>
              <a:t>float</a:t>
            </a:r>
            <a:r>
              <a:rPr lang="en-US" sz="2400" b="0">
                <a:solidFill>
                  <a:srgbClr val="000000"/>
                </a:solidFill>
                <a:effectLst/>
                <a:latin typeface="Roboto Mono" panose="00000009000000000000" pitchFamily="49" charset="0"/>
                <a:ea typeface="Roboto Mono" panose="00000009000000000000" pitchFamily="49" charset="0"/>
              </a:rPr>
              <a:t>&gt;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d_out</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d_mean</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d_rstd</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size</a:t>
            </a:r>
            <a:r>
              <a:rPr lang="en-US" sz="2400" b="0">
                <a:solidFill>
                  <a:srgbClr val="3B3B3B"/>
                </a:solidFill>
                <a:effectLst/>
                <a:latin typeface="Roboto Mono" panose="00000009000000000000" pitchFamily="49" charset="0"/>
                <a:ea typeface="Roboto Mono" panose="00000009000000000000" pitchFamily="49" charset="0"/>
              </a:rPr>
              <a:t>());</a:t>
            </a:r>
          </a:p>
          <a:p>
            <a:br>
              <a:rPr lang="en-US" sz="2400" b="0">
                <a:solidFill>
                  <a:srgbClr val="3B3B3B"/>
                </a:solidFill>
                <a:effectLst/>
                <a:latin typeface="Roboto Mono" panose="00000009000000000000" pitchFamily="49" charset="0"/>
                <a:ea typeface="Roboto Mono" panose="00000009000000000000" pitchFamily="49" charset="0"/>
              </a:rPr>
            </a:b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state</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exec</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000000"/>
                </a:solidFill>
                <a:effectLst/>
                <a:latin typeface="Roboto Mono" panose="00000009000000000000" pitchFamily="49" charset="0"/>
                <a:ea typeface="Roboto Mono" panose="00000009000000000000" pitchFamily="49" charset="0"/>
              </a:rPr>
              <a:t>&amp;</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267F99"/>
                </a:solidFill>
                <a:effectLst/>
                <a:latin typeface="Roboto Mono" panose="00000009000000000000" pitchFamily="49" charset="0"/>
                <a:ea typeface="Roboto Mono" panose="00000009000000000000" pitchFamily="49" charset="0"/>
              </a:rPr>
              <a:t>nvbench</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267F99"/>
                </a:solidFill>
                <a:effectLst/>
                <a:latin typeface="Roboto Mono" panose="00000009000000000000" pitchFamily="49" charset="0"/>
                <a:ea typeface="Roboto Mono" panose="00000009000000000000" pitchFamily="49" charset="0"/>
              </a:rPr>
              <a:t>launch</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000FF"/>
                </a:solidFill>
                <a:effectLst/>
                <a:latin typeface="Roboto Mono" panose="00000009000000000000" pitchFamily="49" charset="0"/>
                <a:ea typeface="Roboto Mono" panose="00000009000000000000" pitchFamily="49" charset="0"/>
              </a:rPr>
              <a:t>&amp;</a:t>
            </a:r>
            <a:r>
              <a:rPr lang="en-US" sz="2400" b="0">
                <a:solidFill>
                  <a:srgbClr val="001080"/>
                </a:solidFill>
                <a:effectLst/>
                <a:latin typeface="Roboto Mono" panose="00000009000000000000" pitchFamily="49" charset="0"/>
                <a:ea typeface="Roboto Mono" panose="00000009000000000000" pitchFamily="49" charset="0"/>
              </a:rPr>
              <a:t>launch</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267F99"/>
                </a:solidFill>
                <a:effectLst/>
                <a:latin typeface="Roboto Mono" panose="00000009000000000000" pitchFamily="49" charset="0"/>
                <a:ea typeface="Roboto Mono" panose="00000009000000000000" pitchFamily="49" charset="0"/>
              </a:rPr>
              <a:t>cudaStream_t</a:t>
            </a:r>
            <a:r>
              <a:rPr lang="en-US" sz="2400" b="0">
                <a:solidFill>
                  <a:srgbClr val="3B3B3B"/>
                </a:solidFill>
                <a:effectLst/>
                <a:latin typeface="Roboto Mono" panose="00000009000000000000" pitchFamily="49" charset="0"/>
                <a:ea typeface="Roboto Mono" panose="00000009000000000000" pitchFamily="49" charset="0"/>
              </a:rPr>
              <a:t> stream </a:t>
            </a:r>
            <a:r>
              <a:rPr lang="en-US" sz="2400" b="0">
                <a:solidFill>
                  <a:srgbClr val="000000"/>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001080"/>
                </a:solidFill>
                <a:effectLst/>
                <a:latin typeface="Roboto Mono" panose="00000009000000000000" pitchFamily="49" charset="0"/>
                <a:ea typeface="Roboto Mono" panose="00000009000000000000" pitchFamily="49" charset="0"/>
              </a:rPr>
              <a:t>launch</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get_stream</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layernorm_forward_kernel3</a:t>
            </a:r>
            <a:r>
              <a:rPr lang="en-US" sz="2400" b="0">
                <a:solidFill>
                  <a:srgbClr val="000000"/>
                </a:solidFill>
                <a:effectLst/>
                <a:latin typeface="Roboto Mono" panose="00000009000000000000" pitchFamily="49" charset="0"/>
                <a:ea typeface="Roboto Mono" panose="00000009000000000000" pitchFamily="49" charset="0"/>
              </a:rPr>
              <a:t>&lt;&lt;&lt;</a:t>
            </a:r>
            <a:r>
              <a:rPr lang="en-US" sz="2400" b="0" err="1">
                <a:solidFill>
                  <a:srgbClr val="3B3B3B"/>
                </a:solidFill>
                <a:effectLst/>
                <a:latin typeface="Roboto Mono" panose="00000009000000000000" pitchFamily="49" charset="0"/>
                <a:ea typeface="Roboto Mono" panose="00000009000000000000" pitchFamily="49" charset="0"/>
              </a:rPr>
              <a:t>grid_size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err="1">
                <a:solidFill>
                  <a:srgbClr val="3B3B3B"/>
                </a:solidFill>
                <a:effectLst/>
                <a:latin typeface="Roboto Mono" panose="00000009000000000000" pitchFamily="49" charset="0"/>
                <a:ea typeface="Roboto Mono" panose="00000009000000000000" pitchFamily="49" charset="0"/>
              </a:rPr>
              <a:t>block_size</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0</a:t>
            </a:r>
            <a:r>
              <a:rPr lang="en-US" sz="2400" b="0">
                <a:solidFill>
                  <a:srgbClr val="3B3B3B"/>
                </a:solidFill>
                <a:effectLst/>
                <a:latin typeface="Roboto Mono" panose="00000009000000000000" pitchFamily="49" charset="0"/>
                <a:ea typeface="Roboto Mono" panose="00000009000000000000" pitchFamily="49" charset="0"/>
              </a:rPr>
              <a:t>, stream</a:t>
            </a:r>
            <a:r>
              <a:rPr lang="en-US" sz="2400" b="0">
                <a:solidFill>
                  <a:srgbClr val="000000"/>
                </a:solidFill>
                <a:effectLst/>
                <a:latin typeface="Roboto Mono" panose="00000009000000000000" pitchFamily="49" charset="0"/>
                <a:ea typeface="Roboto Mono" panose="00000009000000000000" pitchFamily="49" charset="0"/>
              </a:rPr>
              <a:t>&gt;&gt;&gt;</a:t>
            </a:r>
            <a:r>
              <a:rPr lang="en-US" sz="2400" b="0">
                <a:solidFill>
                  <a:srgbClr val="3B3B3B"/>
                </a:solidFill>
                <a:effectLst/>
                <a:latin typeface="Roboto Mono" panose="00000009000000000000" pitchFamily="49" charset="0"/>
                <a:ea typeface="Roboto Mono" panose="00000009000000000000" pitchFamily="49" charset="0"/>
              </a:rPr>
              <a:t>(</a:t>
            </a:r>
            <a:r>
              <a:rPr lang="en-US" sz="2400" b="0">
                <a:effectLst/>
                <a:latin typeface="Roboto Mono" panose="00000009000000000000" pitchFamily="49" charset="0"/>
                <a:ea typeface="Roboto Mono" panose="00000009000000000000" pitchFamily="49" charset="0"/>
              </a:rPr>
              <a:t>/* ... */);</a:t>
            </a:r>
          </a:p>
        </p:txBody>
      </p:sp>
      <p:sp>
        <p:nvSpPr>
          <p:cNvPr id="6" name="TextBox 5">
            <a:extLst>
              <a:ext uri="{FF2B5EF4-FFF2-40B4-BE49-F238E27FC236}">
                <a16:creationId xmlns:a16="http://schemas.microsoft.com/office/drawing/2014/main" id="{9309E8DC-1390-A04B-7071-86DFC7702208}"/>
              </a:ext>
            </a:extLst>
          </p:cNvPr>
          <p:cNvSpPr txBox="1"/>
          <p:nvPr/>
        </p:nvSpPr>
        <p:spPr>
          <a:xfrm>
            <a:off x="3189515" y="15461083"/>
            <a:ext cx="17055548" cy="2308324"/>
          </a:xfrm>
          <a:prstGeom prst="rect">
            <a:avLst/>
          </a:prstGeom>
          <a:noFill/>
        </p:spPr>
        <p:txBody>
          <a:bodyPr wrap="square">
            <a:spAutoFit/>
          </a:bodyPr>
          <a:lstStyle/>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raw_pointer_cast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d_out</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data</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raw_pointer_cast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d_mean</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data</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raw_pointer_cast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d_rstd</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data</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raw_pointer_cast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d_inp</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data</a:t>
            </a:r>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raw_pointer_cast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d_weight</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data</a:t>
            </a:r>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267F99"/>
                </a:solidFill>
                <a:effectLst/>
                <a:latin typeface="Roboto Mono" panose="00000009000000000000" pitchFamily="49" charset="0"/>
                <a:ea typeface="Roboto Mono" panose="00000009000000000000" pitchFamily="49" charset="0"/>
              </a:rPr>
              <a:t>thrust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raw_pointer_cast</a:t>
            </a:r>
            <a:r>
              <a:rPr lang="en-US" sz="2400" b="0">
                <a:solidFill>
                  <a:srgbClr val="3B3B3B"/>
                </a:solidFill>
                <a:effectLst/>
                <a:latin typeface="Roboto Mono" panose="00000009000000000000" pitchFamily="49" charset="0"/>
                <a:ea typeface="Roboto Mono" panose="00000009000000000000" pitchFamily="49" charset="0"/>
              </a:rPr>
              <a:t>(</a:t>
            </a:r>
            <a:r>
              <a:rPr lang="en-US" sz="2400" b="0" err="1">
                <a:solidFill>
                  <a:srgbClr val="001080"/>
                </a:solidFill>
                <a:effectLst/>
                <a:latin typeface="Roboto Mono" panose="00000009000000000000" pitchFamily="49" charset="0"/>
                <a:ea typeface="Roboto Mono" panose="00000009000000000000" pitchFamily="49" charset="0"/>
              </a:rPr>
              <a:t>d_bias</a:t>
            </a:r>
            <a:r>
              <a:rPr lang="en-US" sz="2400" b="0" err="1">
                <a:solidFill>
                  <a:srgbClr val="3B3B3B"/>
                </a:solidFill>
                <a:effectLst/>
                <a:latin typeface="Roboto Mono" panose="00000009000000000000" pitchFamily="49" charset="0"/>
                <a:ea typeface="Roboto Mono" panose="00000009000000000000" pitchFamily="49" charset="0"/>
              </a:rPr>
              <a:t>.</a:t>
            </a:r>
            <a:r>
              <a:rPr lang="en-US" sz="2400" b="0" err="1">
                <a:solidFill>
                  <a:srgbClr val="795E26"/>
                </a:solidFill>
                <a:effectLst/>
                <a:latin typeface="Roboto Mono" panose="00000009000000000000" pitchFamily="49" charset="0"/>
                <a:ea typeface="Roboto Mono" panose="00000009000000000000" pitchFamily="49" charset="0"/>
              </a:rPr>
              <a:t>data</a:t>
            </a:r>
            <a:r>
              <a:rPr lang="en-US" sz="2400" b="0">
                <a:solidFill>
                  <a:srgbClr val="3B3B3B"/>
                </a:solidFill>
                <a:effectLst/>
                <a:latin typeface="Roboto Mono" panose="00000009000000000000" pitchFamily="49" charset="0"/>
                <a:ea typeface="Roboto Mono" panose="00000009000000000000" pitchFamily="49" charset="0"/>
              </a:rPr>
              <a:t>()),</a:t>
            </a:r>
          </a:p>
        </p:txBody>
      </p:sp>
      <p:sp>
        <p:nvSpPr>
          <p:cNvPr id="8" name="TextBox 7">
            <a:extLst>
              <a:ext uri="{FF2B5EF4-FFF2-40B4-BE49-F238E27FC236}">
                <a16:creationId xmlns:a16="http://schemas.microsoft.com/office/drawing/2014/main" id="{0C296BC0-2BC4-6814-ED08-1804EA03FF88}"/>
              </a:ext>
            </a:extLst>
          </p:cNvPr>
          <p:cNvSpPr txBox="1"/>
          <p:nvPr/>
        </p:nvSpPr>
        <p:spPr>
          <a:xfrm>
            <a:off x="3189515" y="17769407"/>
            <a:ext cx="17055548" cy="1200329"/>
          </a:xfrm>
          <a:prstGeom prst="rect">
            <a:avLst/>
          </a:prstGeom>
          <a:noFill/>
        </p:spPr>
        <p:txBody>
          <a:bodyPr wrap="square">
            <a:spAutoFit/>
          </a:bodyPr>
          <a:lstStyle/>
          <a:p>
            <a:r>
              <a:rPr lang="en-US" sz="2400" b="0">
                <a:solidFill>
                  <a:srgbClr val="3B3B3B"/>
                </a:solidFill>
                <a:effectLst/>
                <a:latin typeface="Roboto Mono" panose="00000009000000000000" pitchFamily="49" charset="0"/>
                <a:ea typeface="Roboto Mono" panose="00000009000000000000" pitchFamily="49" charset="0"/>
              </a:rPr>
              <a:t>  });</a:t>
            </a:r>
          </a:p>
          <a:p>
            <a:r>
              <a:rPr lang="en-US" sz="2400" b="0">
                <a:solidFill>
                  <a:srgbClr val="3B3B3B"/>
                </a:solidFill>
                <a:effectLst/>
                <a:latin typeface="Roboto Mono" panose="00000009000000000000" pitchFamily="49" charset="0"/>
                <a:ea typeface="Roboto Mono" panose="00000009000000000000" pitchFamily="49" charset="0"/>
              </a:rPr>
              <a:t>}</a:t>
            </a:r>
          </a:p>
          <a:p>
            <a:r>
              <a:rPr lang="en-US" sz="2400" b="0">
                <a:solidFill>
                  <a:srgbClr val="795E26"/>
                </a:solidFill>
                <a:effectLst/>
                <a:latin typeface="Roboto Mono" panose="00000009000000000000" pitchFamily="49" charset="0"/>
                <a:ea typeface="Roboto Mono" panose="00000009000000000000" pitchFamily="49" charset="0"/>
              </a:rPr>
              <a:t>NVBENCH_BENCH</a:t>
            </a:r>
            <a:r>
              <a:rPr lang="en-US" sz="2400" b="0">
                <a:solidFill>
                  <a:srgbClr val="3B3B3B"/>
                </a:solidFill>
                <a:effectLst/>
                <a:latin typeface="Roboto Mono" panose="00000009000000000000" pitchFamily="49" charset="0"/>
                <a:ea typeface="Roboto Mono" panose="00000009000000000000" pitchFamily="49" charset="0"/>
              </a:rPr>
              <a:t>(kernel3).</a:t>
            </a:r>
            <a:r>
              <a:rPr lang="en-US" sz="2400" b="0">
                <a:solidFill>
                  <a:srgbClr val="795E26"/>
                </a:solidFill>
                <a:effectLst/>
                <a:latin typeface="Roboto Mono" panose="00000009000000000000" pitchFamily="49" charset="0"/>
                <a:ea typeface="Roboto Mono" panose="00000009000000000000" pitchFamily="49" charset="0"/>
              </a:rPr>
              <a:t>add_int64_axis</a:t>
            </a:r>
            <a:r>
              <a:rPr lang="en-US" sz="2400" b="0">
                <a:solidFill>
                  <a:srgbClr val="3B3B3B"/>
                </a:solidFill>
                <a:effectLst/>
                <a:latin typeface="Roboto Mono" panose="00000009000000000000" pitchFamily="49" charset="0"/>
                <a:ea typeface="Roboto Mono" panose="00000009000000000000" pitchFamily="49" charset="0"/>
              </a:rPr>
              <a:t>(</a:t>
            </a:r>
            <a:r>
              <a:rPr lang="en-US" sz="2400" b="0">
                <a:solidFill>
                  <a:srgbClr val="A31515"/>
                </a:solidFill>
                <a:effectLst/>
                <a:latin typeface="Roboto Mono" panose="00000009000000000000" pitchFamily="49" charset="0"/>
                <a:ea typeface="Roboto Mono" panose="00000009000000000000" pitchFamily="49" charset="0"/>
              </a:rPr>
              <a:t>"</a:t>
            </a:r>
            <a:r>
              <a:rPr lang="en-US" sz="2400" b="0" err="1">
                <a:solidFill>
                  <a:srgbClr val="A31515"/>
                </a:solidFill>
                <a:effectLst/>
                <a:latin typeface="Roboto Mono" panose="00000009000000000000" pitchFamily="49" charset="0"/>
                <a:ea typeface="Roboto Mono" panose="00000009000000000000" pitchFamily="49" charset="0"/>
              </a:rPr>
              <a:t>block_size</a:t>
            </a:r>
            <a:r>
              <a:rPr lang="en-US" sz="2400" b="0">
                <a:solidFill>
                  <a:srgbClr val="A31515"/>
                </a:solidFill>
                <a:effectLst/>
                <a:latin typeface="Roboto Mono" panose="00000009000000000000" pitchFamily="49" charset="0"/>
                <a:ea typeface="Roboto Mono" panose="00000009000000000000" pitchFamily="49" charset="0"/>
              </a:rPr>
              <a:t>"</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32</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64</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128</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256</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512</a:t>
            </a:r>
            <a:r>
              <a:rPr lang="en-US" sz="2400" b="0">
                <a:solidFill>
                  <a:srgbClr val="3B3B3B"/>
                </a:solidFill>
                <a:effectLst/>
                <a:latin typeface="Roboto Mono" panose="00000009000000000000" pitchFamily="49" charset="0"/>
                <a:ea typeface="Roboto Mono" panose="00000009000000000000" pitchFamily="49" charset="0"/>
              </a:rPr>
              <a:t>, </a:t>
            </a:r>
            <a:r>
              <a:rPr lang="en-US" sz="2400" b="0">
                <a:solidFill>
                  <a:srgbClr val="098658"/>
                </a:solidFill>
                <a:effectLst/>
                <a:latin typeface="Roboto Mono" panose="00000009000000000000" pitchFamily="49" charset="0"/>
                <a:ea typeface="Roboto Mono" panose="00000009000000000000" pitchFamily="49" charset="0"/>
              </a:rPr>
              <a:t>1024</a:t>
            </a:r>
            <a:r>
              <a:rPr lang="en-US" sz="2400" b="0">
                <a:solidFill>
                  <a:srgbClr val="3B3B3B"/>
                </a:solidFill>
                <a:effectLst/>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1315183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NVBench</a:t>
            </a:r>
          </a:p>
        </p:txBody>
      </p:sp>
      <p:sp>
        <p:nvSpPr>
          <p:cNvPr id="2" name="TextBox 1">
            <a:extLst>
              <a:ext uri="{FF2B5EF4-FFF2-40B4-BE49-F238E27FC236}">
                <a16:creationId xmlns:a16="http://schemas.microsoft.com/office/drawing/2014/main" id="{74BEA74C-23FA-131A-EEF2-F96BDAD1D525}"/>
              </a:ext>
            </a:extLst>
          </p:cNvPr>
          <p:cNvSpPr txBox="1"/>
          <p:nvPr/>
        </p:nvSpPr>
        <p:spPr>
          <a:xfrm>
            <a:off x="3189514" y="7833679"/>
            <a:ext cx="22326599" cy="584775"/>
          </a:xfrm>
          <a:prstGeom prst="rect">
            <a:avLst/>
          </a:prstGeom>
          <a:noFill/>
        </p:spPr>
        <p:txBody>
          <a:bodyPr wrap="square">
            <a:spAutoFit/>
          </a:bodyPr>
          <a:lstStyle/>
          <a:p>
            <a:r>
              <a:rPr lang="en-US" sz="3200" b="0">
                <a:solidFill>
                  <a:srgbClr val="0000FF"/>
                </a:solidFill>
                <a:effectLst/>
                <a:latin typeface="Roboto Mono" panose="00000009000000000000" pitchFamily="49" charset="0"/>
                <a:ea typeface="Roboto Mono" panose="00000009000000000000" pitchFamily="49" charset="0"/>
              </a:rPr>
              <a:t>void</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795E26"/>
                </a:solidFill>
                <a:effectLst/>
                <a:latin typeface="Roboto Mono" panose="00000009000000000000" pitchFamily="49" charset="0"/>
                <a:ea typeface="Roboto Mono" panose="00000009000000000000" pitchFamily="49" charset="0"/>
              </a:rPr>
              <a:t>kernel3</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267F99"/>
                </a:solidFill>
                <a:effectLst/>
                <a:latin typeface="Roboto Mono" panose="00000009000000000000" pitchFamily="49" charset="0"/>
                <a:ea typeface="Roboto Mono" panose="00000009000000000000" pitchFamily="49" charset="0"/>
              </a:rPr>
              <a:t>nvbench</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267F99"/>
                </a:solidFill>
                <a:effectLst/>
                <a:latin typeface="Roboto Mono" panose="00000009000000000000" pitchFamily="49" charset="0"/>
                <a:ea typeface="Roboto Mono" panose="00000009000000000000" pitchFamily="49" charset="0"/>
              </a:rPr>
              <a:t>state</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FF"/>
                </a:solidFill>
                <a:effectLst/>
                <a:latin typeface="Roboto Mono" panose="00000009000000000000" pitchFamily="49" charset="0"/>
                <a:ea typeface="Roboto Mono" panose="00000009000000000000" pitchFamily="49" charset="0"/>
              </a:rPr>
              <a:t>&amp;</a:t>
            </a:r>
            <a:r>
              <a:rPr lang="en-US" sz="3200" b="0">
                <a:solidFill>
                  <a:srgbClr val="001080"/>
                </a:solidFill>
                <a:effectLst/>
                <a:latin typeface="Roboto Mono" panose="00000009000000000000" pitchFamily="49" charset="0"/>
                <a:ea typeface="Roboto Mono" panose="00000009000000000000" pitchFamily="49" charset="0"/>
              </a:rPr>
              <a:t>state</a:t>
            </a:r>
            <a:r>
              <a:rPr lang="en-US" sz="3200" b="0">
                <a:solidFill>
                  <a:srgbClr val="3B3B3B"/>
                </a:solidFill>
                <a:effectLst/>
                <a:latin typeface="Roboto Mono" panose="00000009000000000000" pitchFamily="49" charset="0"/>
                <a:ea typeface="Roboto Mono" panose="00000009000000000000" pitchFamily="49" charset="0"/>
              </a:rPr>
              <a:t>) {</a:t>
            </a:r>
          </a:p>
        </p:txBody>
      </p:sp>
      <p:sp>
        <p:nvSpPr>
          <p:cNvPr id="5" name="TextBox 4">
            <a:extLst>
              <a:ext uri="{FF2B5EF4-FFF2-40B4-BE49-F238E27FC236}">
                <a16:creationId xmlns:a16="http://schemas.microsoft.com/office/drawing/2014/main" id="{4F0AFC27-2D9A-4927-0CCA-B52658903D12}"/>
              </a:ext>
            </a:extLst>
          </p:cNvPr>
          <p:cNvSpPr txBox="1"/>
          <p:nvPr/>
        </p:nvSpPr>
        <p:spPr>
          <a:xfrm>
            <a:off x="3189514" y="8467156"/>
            <a:ext cx="22326599" cy="3046988"/>
          </a:xfrm>
          <a:prstGeom prst="rect">
            <a:avLst/>
          </a:prstGeom>
          <a:noFill/>
        </p:spPr>
        <p:txBody>
          <a:bodyPr wrap="square">
            <a:spAutoFit/>
          </a:bodyPr>
          <a:lstStyle/>
          <a:p>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state</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001080"/>
                </a:solidFill>
                <a:effectLst/>
                <a:latin typeface="Roboto Mono" panose="00000009000000000000" pitchFamily="49" charset="0"/>
                <a:ea typeface="Roboto Mono" panose="00000009000000000000" pitchFamily="49" charset="0"/>
              </a:rPr>
              <a:t>add_global_memory_reads</a:t>
            </a:r>
            <a:r>
              <a:rPr lang="en-US" sz="3200" b="0">
                <a:solidFill>
                  <a:srgbClr val="000000"/>
                </a:solidFill>
                <a:effectLst/>
                <a:latin typeface="Roboto Mono" panose="00000009000000000000" pitchFamily="49" charset="0"/>
                <a:ea typeface="Roboto Mono" panose="00000009000000000000" pitchFamily="49" charset="0"/>
              </a:rPr>
              <a:t>&lt;</a:t>
            </a:r>
            <a:r>
              <a:rPr lang="en-US" sz="3200" b="0">
                <a:solidFill>
                  <a:srgbClr val="0000FF"/>
                </a:solidFill>
                <a:effectLst/>
                <a:latin typeface="Roboto Mono" panose="00000009000000000000" pitchFamily="49" charset="0"/>
                <a:ea typeface="Roboto Mono" panose="00000009000000000000" pitchFamily="49" charset="0"/>
              </a:rPr>
              <a:t>float</a:t>
            </a:r>
            <a:r>
              <a:rPr lang="en-US" sz="3200" b="0">
                <a:solidFill>
                  <a:srgbClr val="000000"/>
                </a:solidFill>
                <a:effectLst/>
                <a:latin typeface="Roboto Mono" panose="00000009000000000000" pitchFamily="49" charset="0"/>
                <a:ea typeface="Roboto Mono" panose="00000009000000000000" pitchFamily="49" charset="0"/>
              </a:rPr>
              <a:t>&gt;</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001080"/>
                </a:solidFill>
                <a:effectLst/>
                <a:latin typeface="Roboto Mono" panose="00000009000000000000" pitchFamily="49" charset="0"/>
                <a:ea typeface="Roboto Mono" panose="00000009000000000000" pitchFamily="49" charset="0"/>
              </a:rPr>
              <a:t>d_inp</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size</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d_weight</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size</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d_bias</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size</a:t>
            </a:r>
            <a:r>
              <a:rPr lang="en-US" sz="3200" b="0">
                <a:solidFill>
                  <a:srgbClr val="3B3B3B"/>
                </a:solidFill>
                <a:effectLst/>
                <a:latin typeface="Roboto Mono" panose="00000009000000000000" pitchFamily="49" charset="0"/>
                <a:ea typeface="Roboto Mono" panose="00000009000000000000" pitchFamily="49" charset="0"/>
              </a:rPr>
              <a:t>());</a:t>
            </a:r>
          </a:p>
          <a:p>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state</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001080"/>
                </a:solidFill>
                <a:effectLst/>
                <a:latin typeface="Roboto Mono" panose="00000009000000000000" pitchFamily="49" charset="0"/>
                <a:ea typeface="Roboto Mono" panose="00000009000000000000" pitchFamily="49" charset="0"/>
              </a:rPr>
              <a:t>add_global_memory_writes</a:t>
            </a:r>
            <a:r>
              <a:rPr lang="en-US" sz="3200" b="0">
                <a:solidFill>
                  <a:srgbClr val="000000"/>
                </a:solidFill>
                <a:effectLst/>
                <a:latin typeface="Roboto Mono" panose="00000009000000000000" pitchFamily="49" charset="0"/>
                <a:ea typeface="Roboto Mono" panose="00000009000000000000" pitchFamily="49" charset="0"/>
              </a:rPr>
              <a:t>&lt;</a:t>
            </a:r>
            <a:r>
              <a:rPr lang="en-US" sz="3200" b="0">
                <a:solidFill>
                  <a:srgbClr val="0000FF"/>
                </a:solidFill>
                <a:effectLst/>
                <a:latin typeface="Roboto Mono" panose="00000009000000000000" pitchFamily="49" charset="0"/>
                <a:ea typeface="Roboto Mono" panose="00000009000000000000" pitchFamily="49" charset="0"/>
              </a:rPr>
              <a:t>float</a:t>
            </a:r>
            <a:r>
              <a:rPr lang="en-US" sz="3200" b="0">
                <a:solidFill>
                  <a:srgbClr val="000000"/>
                </a:solidFill>
                <a:effectLst/>
                <a:latin typeface="Roboto Mono" panose="00000009000000000000" pitchFamily="49" charset="0"/>
                <a:ea typeface="Roboto Mono" panose="00000009000000000000" pitchFamily="49" charset="0"/>
              </a:rPr>
              <a:t>&gt;</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001080"/>
                </a:solidFill>
                <a:effectLst/>
                <a:latin typeface="Roboto Mono" panose="00000009000000000000" pitchFamily="49" charset="0"/>
                <a:ea typeface="Roboto Mono" panose="00000009000000000000" pitchFamily="49" charset="0"/>
              </a:rPr>
              <a:t>d_out</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size</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d_mean</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size</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d_rstd</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size</a:t>
            </a:r>
            <a:r>
              <a:rPr lang="en-US" sz="3200" b="0">
                <a:solidFill>
                  <a:srgbClr val="3B3B3B"/>
                </a:solidFill>
                <a:effectLst/>
                <a:latin typeface="Roboto Mono" panose="00000009000000000000" pitchFamily="49" charset="0"/>
                <a:ea typeface="Roboto Mono" panose="00000009000000000000" pitchFamily="49" charset="0"/>
              </a:rPr>
              <a:t>());</a:t>
            </a:r>
          </a:p>
          <a:p>
            <a:br>
              <a:rPr lang="en-US" sz="3200" b="0">
                <a:solidFill>
                  <a:srgbClr val="3B3B3B"/>
                </a:solidFill>
                <a:effectLst/>
                <a:latin typeface="Roboto Mono" panose="00000009000000000000" pitchFamily="49" charset="0"/>
                <a:ea typeface="Roboto Mono" panose="00000009000000000000" pitchFamily="49" charset="0"/>
              </a:rPr>
            </a:b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state</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exec</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000000"/>
                </a:solidFill>
                <a:effectLst/>
                <a:latin typeface="Roboto Mono" panose="00000009000000000000" pitchFamily="49" charset="0"/>
                <a:ea typeface="Roboto Mono" panose="00000009000000000000" pitchFamily="49" charset="0"/>
              </a:rPr>
              <a:t>&amp;</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267F99"/>
                </a:solidFill>
                <a:effectLst/>
                <a:latin typeface="Roboto Mono" panose="00000009000000000000" pitchFamily="49" charset="0"/>
                <a:ea typeface="Roboto Mono" panose="00000009000000000000" pitchFamily="49" charset="0"/>
              </a:rPr>
              <a:t>nvbench</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267F99"/>
                </a:solidFill>
                <a:effectLst/>
                <a:latin typeface="Roboto Mono" panose="00000009000000000000" pitchFamily="49" charset="0"/>
                <a:ea typeface="Roboto Mono" panose="00000009000000000000" pitchFamily="49" charset="0"/>
              </a:rPr>
              <a:t>launch</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FF"/>
                </a:solidFill>
                <a:effectLst/>
                <a:latin typeface="Roboto Mono" panose="00000009000000000000" pitchFamily="49" charset="0"/>
                <a:ea typeface="Roboto Mono" panose="00000009000000000000" pitchFamily="49" charset="0"/>
              </a:rPr>
              <a:t>&amp;</a:t>
            </a:r>
            <a:r>
              <a:rPr lang="en-US" sz="3200" b="0">
                <a:solidFill>
                  <a:srgbClr val="001080"/>
                </a:solidFill>
                <a:effectLst/>
                <a:latin typeface="Roboto Mono" panose="00000009000000000000" pitchFamily="49" charset="0"/>
                <a:ea typeface="Roboto Mono" panose="00000009000000000000" pitchFamily="49" charset="0"/>
              </a:rPr>
              <a:t>launch</a:t>
            </a:r>
            <a:r>
              <a:rPr lang="en-US" sz="3200" b="0">
                <a:solidFill>
                  <a:srgbClr val="3B3B3B"/>
                </a:solidFill>
                <a:effectLst/>
                <a:latin typeface="Roboto Mono" panose="00000009000000000000" pitchFamily="49" charset="0"/>
                <a:ea typeface="Roboto Mono" panose="00000009000000000000" pitchFamily="49" charset="0"/>
              </a:rPr>
              <a:t>) {</a:t>
            </a:r>
          </a:p>
          <a:p>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267F99"/>
                </a:solidFill>
                <a:effectLst/>
                <a:latin typeface="Roboto Mono" panose="00000009000000000000" pitchFamily="49" charset="0"/>
                <a:ea typeface="Roboto Mono" panose="00000009000000000000" pitchFamily="49" charset="0"/>
              </a:rPr>
              <a:t>cudaStream_t</a:t>
            </a:r>
            <a:r>
              <a:rPr lang="en-US" sz="3200" b="0">
                <a:solidFill>
                  <a:srgbClr val="3B3B3B"/>
                </a:solidFill>
                <a:effectLst/>
                <a:latin typeface="Roboto Mono" panose="00000009000000000000" pitchFamily="49" charset="0"/>
                <a:ea typeface="Roboto Mono" panose="00000009000000000000" pitchFamily="49" charset="0"/>
              </a:rPr>
              <a:t> stream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launch</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get_stream</a:t>
            </a:r>
            <a:r>
              <a:rPr lang="en-US" sz="3200" b="0">
                <a:solidFill>
                  <a:srgbClr val="3B3B3B"/>
                </a:solidFill>
                <a:effectLst/>
                <a:latin typeface="Roboto Mono" panose="00000009000000000000" pitchFamily="49" charset="0"/>
                <a:ea typeface="Roboto Mono" panose="00000009000000000000" pitchFamily="49" charset="0"/>
              </a:rPr>
              <a:t>();</a:t>
            </a:r>
          </a:p>
          <a:p>
            <a:r>
              <a:rPr lang="en-US" sz="3200" b="0">
                <a:solidFill>
                  <a:srgbClr val="3B3B3B"/>
                </a:solidFill>
                <a:effectLst/>
                <a:latin typeface="Roboto Mono" panose="00000009000000000000" pitchFamily="49" charset="0"/>
                <a:ea typeface="Roboto Mono" panose="00000009000000000000" pitchFamily="49" charset="0"/>
              </a:rPr>
              <a:t>    layernorm_forward_kernel3</a:t>
            </a:r>
            <a:r>
              <a:rPr lang="en-US" sz="3200" b="0">
                <a:solidFill>
                  <a:srgbClr val="000000"/>
                </a:solidFill>
                <a:effectLst/>
                <a:latin typeface="Roboto Mono" panose="00000009000000000000" pitchFamily="49" charset="0"/>
                <a:ea typeface="Roboto Mono" panose="00000009000000000000" pitchFamily="49" charset="0"/>
              </a:rPr>
              <a:t>&lt;&lt;&lt;</a:t>
            </a:r>
            <a:r>
              <a:rPr lang="en-US" sz="3200" b="0" err="1">
                <a:solidFill>
                  <a:srgbClr val="3B3B3B"/>
                </a:solidFill>
                <a:effectLst/>
                <a:latin typeface="Roboto Mono" panose="00000009000000000000" pitchFamily="49" charset="0"/>
                <a:ea typeface="Roboto Mono" panose="00000009000000000000" pitchFamily="49" charset="0"/>
              </a:rPr>
              <a:t>grid_size</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3B3B3B"/>
                </a:solidFill>
                <a:effectLst/>
                <a:latin typeface="Roboto Mono" panose="00000009000000000000" pitchFamily="49" charset="0"/>
                <a:ea typeface="Roboto Mono" panose="00000009000000000000" pitchFamily="49" charset="0"/>
              </a:rPr>
              <a:t>block_size</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0</a:t>
            </a:r>
            <a:r>
              <a:rPr lang="en-US" sz="3200" b="0">
                <a:solidFill>
                  <a:srgbClr val="3B3B3B"/>
                </a:solidFill>
                <a:effectLst/>
                <a:latin typeface="Roboto Mono" panose="00000009000000000000" pitchFamily="49" charset="0"/>
                <a:ea typeface="Roboto Mono" panose="00000009000000000000" pitchFamily="49" charset="0"/>
              </a:rPr>
              <a:t>, stream</a:t>
            </a:r>
            <a:r>
              <a:rPr lang="en-US" sz="3200" b="0">
                <a:solidFill>
                  <a:srgbClr val="000000"/>
                </a:solidFill>
                <a:effectLst/>
                <a:latin typeface="Roboto Mono" panose="00000009000000000000" pitchFamily="49" charset="0"/>
                <a:ea typeface="Roboto Mono" panose="00000009000000000000" pitchFamily="49" charset="0"/>
              </a:rPr>
              <a:t>&gt;&gt;&gt;</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008000"/>
                </a:solidFill>
                <a:effectLst/>
                <a:latin typeface="Roboto Mono" panose="00000009000000000000" pitchFamily="49" charset="0"/>
                <a:ea typeface="Roboto Mono" panose="00000009000000000000" pitchFamily="49" charset="0"/>
              </a:rPr>
              <a:t>/* ... */</a:t>
            </a:r>
            <a:r>
              <a:rPr lang="en-US" sz="3200" b="0">
                <a:solidFill>
                  <a:srgbClr val="3B3B3B"/>
                </a:solidFill>
                <a:effectLst/>
                <a:latin typeface="Roboto Mono" panose="00000009000000000000" pitchFamily="49" charset="0"/>
                <a:ea typeface="Roboto Mono" panose="00000009000000000000" pitchFamily="49" charset="0"/>
              </a:rPr>
              <a:t>);</a:t>
            </a:r>
          </a:p>
        </p:txBody>
      </p:sp>
      <p:sp>
        <p:nvSpPr>
          <p:cNvPr id="7" name="TextBox 6">
            <a:extLst>
              <a:ext uri="{FF2B5EF4-FFF2-40B4-BE49-F238E27FC236}">
                <a16:creationId xmlns:a16="http://schemas.microsoft.com/office/drawing/2014/main" id="{0F44D44C-5274-5A95-4FB0-10E5AB106C35}"/>
              </a:ext>
            </a:extLst>
          </p:cNvPr>
          <p:cNvSpPr txBox="1"/>
          <p:nvPr/>
        </p:nvSpPr>
        <p:spPr>
          <a:xfrm>
            <a:off x="3189514" y="11562846"/>
            <a:ext cx="22326598" cy="1569660"/>
          </a:xfrm>
          <a:prstGeom prst="rect">
            <a:avLst/>
          </a:prstGeom>
          <a:noFill/>
        </p:spPr>
        <p:txBody>
          <a:bodyPr wrap="square">
            <a:spAutoFit/>
          </a:bodyPr>
          <a:lstStyle/>
          <a:p>
            <a:r>
              <a:rPr lang="en-US" sz="3200" b="0">
                <a:solidFill>
                  <a:srgbClr val="3B3B3B"/>
                </a:solidFill>
                <a:effectLst/>
                <a:latin typeface="Roboto Mono" panose="00000009000000000000" pitchFamily="49" charset="0"/>
                <a:ea typeface="Roboto Mono" panose="00000009000000000000" pitchFamily="49" charset="0"/>
              </a:rPr>
              <a:t>  });</a:t>
            </a:r>
          </a:p>
          <a:p>
            <a:r>
              <a:rPr lang="en-US" sz="3200" b="0">
                <a:solidFill>
                  <a:srgbClr val="3B3B3B"/>
                </a:solidFill>
                <a:effectLst/>
                <a:latin typeface="Roboto Mono" panose="00000009000000000000" pitchFamily="49" charset="0"/>
                <a:ea typeface="Roboto Mono" panose="00000009000000000000" pitchFamily="49" charset="0"/>
              </a:rPr>
              <a:t>}</a:t>
            </a:r>
          </a:p>
          <a:p>
            <a:r>
              <a:rPr lang="en-US" sz="3200" b="0">
                <a:solidFill>
                  <a:srgbClr val="795E26"/>
                </a:solidFill>
                <a:effectLst/>
                <a:latin typeface="Roboto Mono" panose="00000009000000000000" pitchFamily="49" charset="0"/>
                <a:ea typeface="Roboto Mono" panose="00000009000000000000" pitchFamily="49" charset="0"/>
              </a:rPr>
              <a:t>NVBENCH_BENCH</a:t>
            </a:r>
            <a:r>
              <a:rPr lang="en-US" sz="3200" b="0">
                <a:solidFill>
                  <a:srgbClr val="3B3B3B"/>
                </a:solidFill>
                <a:effectLst/>
                <a:latin typeface="Roboto Mono" panose="00000009000000000000" pitchFamily="49" charset="0"/>
                <a:ea typeface="Roboto Mono" panose="00000009000000000000" pitchFamily="49" charset="0"/>
              </a:rPr>
              <a:t>(kernel3).</a:t>
            </a:r>
            <a:r>
              <a:rPr lang="en-US" sz="3200" b="0">
                <a:solidFill>
                  <a:srgbClr val="795E26"/>
                </a:solidFill>
                <a:effectLst/>
                <a:latin typeface="Roboto Mono" panose="00000009000000000000" pitchFamily="49" charset="0"/>
                <a:ea typeface="Roboto Mono" panose="00000009000000000000" pitchFamily="49" charset="0"/>
              </a:rPr>
              <a:t>add_int64_axis</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A31515"/>
                </a:solidFill>
                <a:effectLst/>
                <a:latin typeface="Roboto Mono" panose="00000009000000000000" pitchFamily="49" charset="0"/>
                <a:ea typeface="Roboto Mono" panose="00000009000000000000" pitchFamily="49" charset="0"/>
              </a:rPr>
              <a:t>"</a:t>
            </a:r>
            <a:r>
              <a:rPr lang="en-US" sz="3200" b="0" err="1">
                <a:solidFill>
                  <a:srgbClr val="A31515"/>
                </a:solidFill>
                <a:effectLst/>
                <a:latin typeface="Roboto Mono" panose="00000009000000000000" pitchFamily="49" charset="0"/>
                <a:ea typeface="Roboto Mono" panose="00000009000000000000" pitchFamily="49" charset="0"/>
              </a:rPr>
              <a:t>block_size</a:t>
            </a:r>
            <a:r>
              <a:rPr lang="en-US" sz="3200" b="0">
                <a:solidFill>
                  <a:srgbClr val="A31515"/>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32</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64</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128</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256</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512</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1024</a:t>
            </a:r>
            <a:r>
              <a:rPr lang="en-US" sz="3200" b="0">
                <a:solidFill>
                  <a:srgbClr val="3B3B3B"/>
                </a:solidFill>
                <a:effectLst/>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1578477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0103-50C7-0F15-82DB-63F4FD8FE55E}"/>
              </a:ext>
            </a:extLst>
          </p:cNvPr>
          <p:cNvSpPr>
            <a:spLocks noGrp="1"/>
          </p:cNvSpPr>
          <p:nvPr>
            <p:ph type="title"/>
          </p:nvPr>
        </p:nvSpPr>
        <p:spPr/>
        <p:txBody>
          <a:bodyPr/>
          <a:lstStyle/>
          <a:p>
            <a:r>
              <a:rPr lang="en-US"/>
              <a:t>The CUDA C++ Spectrum</a:t>
            </a:r>
          </a:p>
        </p:txBody>
      </p:sp>
      <p:sp>
        <p:nvSpPr>
          <p:cNvPr id="3" name="Text Placeholder 2">
            <a:extLst>
              <a:ext uri="{FF2B5EF4-FFF2-40B4-BE49-F238E27FC236}">
                <a16:creationId xmlns:a16="http://schemas.microsoft.com/office/drawing/2014/main" id="{9395B819-9948-4233-4C33-947B2803C843}"/>
              </a:ext>
            </a:extLst>
          </p:cNvPr>
          <p:cNvSpPr>
            <a:spLocks noGrp="1"/>
          </p:cNvSpPr>
          <p:nvPr>
            <p:ph type="body" sz="quarter" idx="10"/>
          </p:nvPr>
        </p:nvSpPr>
        <p:spPr/>
        <p:txBody>
          <a:bodyPr/>
          <a:lstStyle/>
          <a:p>
            <a:r>
              <a:rPr lang="en-US"/>
              <a:t>Finding the Right Tool for the Job</a:t>
            </a:r>
          </a:p>
        </p:txBody>
      </p:sp>
      <p:sp>
        <p:nvSpPr>
          <p:cNvPr id="6" name="TextBox 5">
            <a:extLst>
              <a:ext uri="{FF2B5EF4-FFF2-40B4-BE49-F238E27FC236}">
                <a16:creationId xmlns:a16="http://schemas.microsoft.com/office/drawing/2014/main" id="{A85FEB26-317A-2613-0F2A-F57F2F421CEA}"/>
              </a:ext>
            </a:extLst>
          </p:cNvPr>
          <p:cNvSpPr txBox="1"/>
          <p:nvPr/>
        </p:nvSpPr>
        <p:spPr>
          <a:xfrm>
            <a:off x="108699" y="9566886"/>
            <a:ext cx="3361864" cy="2123658"/>
          </a:xfrm>
          <a:prstGeom prst="rect">
            <a:avLst/>
          </a:prstGeom>
          <a:noFill/>
        </p:spPr>
        <p:txBody>
          <a:bodyPr wrap="square" rtlCol="0">
            <a:spAutoFit/>
          </a:bodyPr>
          <a:lstStyle/>
          <a:p>
            <a:pPr algn="ctr"/>
            <a:r>
              <a:rPr lang="en-US" sz="4400" b="1">
                <a:solidFill>
                  <a:schemeClr val="bg1"/>
                </a:solidFill>
                <a:latin typeface="NVIDIA Sans" panose="020B0503020203020204" pitchFamily="34" charset="0"/>
                <a:cs typeface="NVIDIA Sans" panose="020B0503020203020204" pitchFamily="34" charset="0"/>
              </a:rPr>
              <a:t>High-Level &amp;</a:t>
            </a:r>
          </a:p>
          <a:p>
            <a:pPr algn="ctr"/>
            <a:r>
              <a:rPr lang="en-US" sz="4400" b="1">
                <a:solidFill>
                  <a:schemeClr val="bg1"/>
                </a:solidFill>
                <a:latin typeface="NVIDIA Sans" panose="020B0503020203020204" pitchFamily="34" charset="0"/>
                <a:cs typeface="NVIDIA Sans" panose="020B0503020203020204" pitchFamily="34" charset="0"/>
              </a:rPr>
              <a:t>Productive</a:t>
            </a:r>
          </a:p>
        </p:txBody>
      </p:sp>
      <p:sp>
        <p:nvSpPr>
          <p:cNvPr id="7" name="TextBox 6">
            <a:extLst>
              <a:ext uri="{FF2B5EF4-FFF2-40B4-BE49-F238E27FC236}">
                <a16:creationId xmlns:a16="http://schemas.microsoft.com/office/drawing/2014/main" id="{9FFC5EFD-CA51-5B19-588C-982044B11605}"/>
              </a:ext>
            </a:extLst>
          </p:cNvPr>
          <p:cNvSpPr txBox="1"/>
          <p:nvPr/>
        </p:nvSpPr>
        <p:spPr>
          <a:xfrm>
            <a:off x="32544327" y="9566886"/>
            <a:ext cx="4031673" cy="2308324"/>
          </a:xfrm>
          <a:prstGeom prst="rect">
            <a:avLst/>
          </a:prstGeom>
          <a:noFill/>
        </p:spPr>
        <p:txBody>
          <a:bodyPr wrap="square" rtlCol="0">
            <a:spAutoFit/>
          </a:bodyPr>
          <a:lstStyle/>
          <a:p>
            <a:pPr algn="ctr"/>
            <a:r>
              <a:rPr lang="en-US" sz="4800" b="1">
                <a:solidFill>
                  <a:schemeClr val="bg1"/>
                </a:solidFill>
                <a:latin typeface="NVIDIA Sans" panose="020B0503020203020204" pitchFamily="34" charset="0"/>
                <a:cs typeface="NVIDIA Sans" panose="020B0503020203020204" pitchFamily="34" charset="0"/>
              </a:rPr>
              <a:t>Low-Level </a:t>
            </a:r>
          </a:p>
          <a:p>
            <a:pPr algn="ctr"/>
            <a:r>
              <a:rPr lang="en-US" sz="4800" b="1">
                <a:solidFill>
                  <a:schemeClr val="bg1"/>
                </a:solidFill>
                <a:latin typeface="NVIDIA Sans" panose="020B0503020203020204" pitchFamily="34" charset="0"/>
                <a:cs typeface="NVIDIA Sans" panose="020B0503020203020204" pitchFamily="34" charset="0"/>
              </a:rPr>
              <a:t>&amp;</a:t>
            </a:r>
          </a:p>
          <a:p>
            <a:pPr algn="ctr"/>
            <a:r>
              <a:rPr lang="en-US" sz="4800" b="1">
                <a:solidFill>
                  <a:schemeClr val="bg1"/>
                </a:solidFill>
                <a:latin typeface="NVIDIA Sans" panose="020B0503020203020204" pitchFamily="34" charset="0"/>
                <a:cs typeface="NVIDIA Sans" panose="020B0503020203020204" pitchFamily="34" charset="0"/>
              </a:rPr>
              <a:t>More Control</a:t>
            </a:r>
          </a:p>
        </p:txBody>
      </p:sp>
      <p:cxnSp>
        <p:nvCxnSpPr>
          <p:cNvPr id="15" name="Straight Connector 14">
            <a:extLst>
              <a:ext uri="{FF2B5EF4-FFF2-40B4-BE49-F238E27FC236}">
                <a16:creationId xmlns:a16="http://schemas.microsoft.com/office/drawing/2014/main" id="{2CA0182E-4DFB-96CE-FB27-C684DDCA1690}"/>
              </a:ext>
            </a:extLst>
          </p:cNvPr>
          <p:cNvCxnSpPr>
            <a:cxnSpLocks/>
          </p:cNvCxnSpPr>
          <p:nvPr/>
        </p:nvCxnSpPr>
        <p:spPr>
          <a:xfrm>
            <a:off x="3699164" y="10536382"/>
            <a:ext cx="28969854" cy="0"/>
          </a:xfrm>
          <a:prstGeom prst="line">
            <a:avLst/>
          </a:prstGeom>
          <a:ln w="762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FBAD7A1-2A95-136B-5C61-DC3DDC1120BB}"/>
              </a:ext>
            </a:extLst>
          </p:cNvPr>
          <p:cNvCxnSpPr>
            <a:cxnSpLocks/>
            <a:endCxn id="29" idx="0"/>
          </p:cNvCxnSpPr>
          <p:nvPr/>
        </p:nvCxnSpPr>
        <p:spPr>
          <a:xfrm>
            <a:off x="12843164" y="10536382"/>
            <a:ext cx="0" cy="2659058"/>
          </a:xfrm>
          <a:prstGeom prst="line">
            <a:avLst/>
          </a:prstGeom>
          <a:ln w="76200">
            <a:solidFill>
              <a:schemeClr val="tx2"/>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FD50DB8-C176-E32D-9587-80F04628C913}"/>
              </a:ext>
            </a:extLst>
          </p:cNvPr>
          <p:cNvSpPr txBox="1"/>
          <p:nvPr/>
        </p:nvSpPr>
        <p:spPr>
          <a:xfrm>
            <a:off x="11279332" y="13195440"/>
            <a:ext cx="3127663" cy="1323439"/>
          </a:xfrm>
          <a:prstGeom prst="rect">
            <a:avLst/>
          </a:prstGeom>
          <a:noFill/>
        </p:spPr>
        <p:txBody>
          <a:bodyPr wrap="square" rtlCol="0">
            <a:spAutoFit/>
          </a:bodyPr>
          <a:lstStyle/>
          <a:p>
            <a:pPr algn="ctr"/>
            <a:r>
              <a:rPr lang="en-US" sz="4000">
                <a:solidFill>
                  <a:schemeClr val="tx2"/>
                </a:solidFill>
                <a:latin typeface="NVIDIA Sans" panose="020B0503020203020204" pitchFamily="34" charset="0"/>
                <a:cs typeface="NVIDIA Sans" panose="020B0503020203020204" pitchFamily="34" charset="0"/>
              </a:rPr>
              <a:t>Fancy Iterators</a:t>
            </a:r>
          </a:p>
        </p:txBody>
      </p:sp>
      <p:cxnSp>
        <p:nvCxnSpPr>
          <p:cNvPr id="30" name="Straight Connector 29">
            <a:extLst>
              <a:ext uri="{FF2B5EF4-FFF2-40B4-BE49-F238E27FC236}">
                <a16:creationId xmlns:a16="http://schemas.microsoft.com/office/drawing/2014/main" id="{F3470602-BF7E-91F2-7AEB-08D0BFEE9F62}"/>
              </a:ext>
            </a:extLst>
          </p:cNvPr>
          <p:cNvCxnSpPr>
            <a:cxnSpLocks/>
            <a:endCxn id="31" idx="0"/>
          </p:cNvCxnSpPr>
          <p:nvPr/>
        </p:nvCxnSpPr>
        <p:spPr>
          <a:xfrm>
            <a:off x="8271164" y="10536382"/>
            <a:ext cx="0" cy="2866705"/>
          </a:xfrm>
          <a:prstGeom prst="line">
            <a:avLst/>
          </a:prstGeom>
          <a:ln w="76200">
            <a:solidFill>
              <a:schemeClr val="tx2"/>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A3098F2-88C7-766E-3CDA-196463C3DFC7}"/>
              </a:ext>
            </a:extLst>
          </p:cNvPr>
          <p:cNvSpPr txBox="1"/>
          <p:nvPr/>
        </p:nvSpPr>
        <p:spPr>
          <a:xfrm>
            <a:off x="6707332" y="13403087"/>
            <a:ext cx="3127663" cy="1938992"/>
          </a:xfrm>
          <a:prstGeom prst="rect">
            <a:avLst/>
          </a:prstGeom>
          <a:noFill/>
        </p:spPr>
        <p:txBody>
          <a:bodyPr wrap="square" rtlCol="0">
            <a:spAutoFit/>
          </a:bodyPr>
          <a:lstStyle/>
          <a:p>
            <a:pPr algn="ctr"/>
            <a:r>
              <a:rPr lang="en-US" sz="4000">
                <a:solidFill>
                  <a:schemeClr val="tx2"/>
                </a:solidFill>
                <a:latin typeface="NVIDIA Sans" panose="020B0503020203020204" pitchFamily="34" charset="0"/>
                <a:cs typeface="NVIDIA Sans" panose="020B0503020203020204" pitchFamily="34" charset="0"/>
              </a:rPr>
              <a:t>CPU/GPU Parallel Algorithms</a:t>
            </a:r>
          </a:p>
        </p:txBody>
      </p:sp>
      <p:cxnSp>
        <p:nvCxnSpPr>
          <p:cNvPr id="32" name="Straight Connector 31">
            <a:extLst>
              <a:ext uri="{FF2B5EF4-FFF2-40B4-BE49-F238E27FC236}">
                <a16:creationId xmlns:a16="http://schemas.microsoft.com/office/drawing/2014/main" id="{FE652D46-51FE-85B7-D14B-169DB730651C}"/>
              </a:ext>
            </a:extLst>
          </p:cNvPr>
          <p:cNvCxnSpPr>
            <a:cxnSpLocks/>
            <a:endCxn id="33" idx="0"/>
          </p:cNvCxnSpPr>
          <p:nvPr/>
        </p:nvCxnSpPr>
        <p:spPr>
          <a:xfrm>
            <a:off x="4901994" y="10516997"/>
            <a:ext cx="0" cy="2884943"/>
          </a:xfrm>
          <a:prstGeom prst="line">
            <a:avLst/>
          </a:prstGeom>
          <a:ln w="76200">
            <a:solidFill>
              <a:schemeClr val="tx2"/>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75DD83C-7662-DC30-5AE7-00FACF7042BA}"/>
              </a:ext>
            </a:extLst>
          </p:cNvPr>
          <p:cNvSpPr txBox="1"/>
          <p:nvPr/>
        </p:nvSpPr>
        <p:spPr>
          <a:xfrm>
            <a:off x="3338162" y="13401940"/>
            <a:ext cx="3127663" cy="707886"/>
          </a:xfrm>
          <a:prstGeom prst="rect">
            <a:avLst/>
          </a:prstGeom>
          <a:noFill/>
        </p:spPr>
        <p:txBody>
          <a:bodyPr wrap="square" rtlCol="0">
            <a:spAutoFit/>
          </a:bodyPr>
          <a:lstStyle/>
          <a:p>
            <a:pPr algn="ctr"/>
            <a:r>
              <a:rPr lang="en-US" sz="4000">
                <a:solidFill>
                  <a:schemeClr val="tx2"/>
                </a:solidFill>
                <a:latin typeface="NVIDIA Sans" panose="020B0503020203020204" pitchFamily="34" charset="0"/>
                <a:cs typeface="NVIDIA Sans" panose="020B0503020203020204" pitchFamily="34" charset="0"/>
              </a:rPr>
              <a:t> Containers</a:t>
            </a:r>
          </a:p>
        </p:txBody>
      </p:sp>
      <p:cxnSp>
        <p:nvCxnSpPr>
          <p:cNvPr id="34" name="Straight Connector 33">
            <a:extLst>
              <a:ext uri="{FF2B5EF4-FFF2-40B4-BE49-F238E27FC236}">
                <a16:creationId xmlns:a16="http://schemas.microsoft.com/office/drawing/2014/main" id="{86CEAC13-49AF-CEAE-86A1-E42906B27504}"/>
              </a:ext>
            </a:extLst>
          </p:cNvPr>
          <p:cNvCxnSpPr>
            <a:cxnSpLocks/>
            <a:endCxn id="35" idx="0"/>
          </p:cNvCxnSpPr>
          <p:nvPr/>
        </p:nvCxnSpPr>
        <p:spPr>
          <a:xfrm>
            <a:off x="16895618" y="10545300"/>
            <a:ext cx="0" cy="6721717"/>
          </a:xfrm>
          <a:prstGeom prst="line">
            <a:avLst/>
          </a:prstGeom>
          <a:ln w="76200">
            <a:solidFill>
              <a:schemeClr val="accent1"/>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574CEF6-6E05-A6FC-C5FE-35ABE1D09B2A}"/>
              </a:ext>
            </a:extLst>
          </p:cNvPr>
          <p:cNvSpPr txBox="1"/>
          <p:nvPr/>
        </p:nvSpPr>
        <p:spPr>
          <a:xfrm>
            <a:off x="15331786" y="17267017"/>
            <a:ext cx="3127663" cy="1323439"/>
          </a:xfrm>
          <a:prstGeom prst="rect">
            <a:avLst/>
          </a:prstGeom>
          <a:noFill/>
        </p:spPr>
        <p:txBody>
          <a:bodyPr wrap="square" rtlCol="0">
            <a:spAutoFit/>
          </a:bodyPr>
          <a:lstStyle/>
          <a:p>
            <a:pPr algn="ctr"/>
            <a:r>
              <a:rPr lang="en-US" sz="4000">
                <a:solidFill>
                  <a:schemeClr val="accent1"/>
                </a:solidFill>
                <a:latin typeface="NVIDIA Sans" panose="020B0503020203020204" pitchFamily="34" charset="0"/>
                <a:cs typeface="NVIDIA Sans" panose="020B0503020203020204" pitchFamily="34" charset="0"/>
              </a:rPr>
              <a:t>Device-wide Algorithms</a:t>
            </a:r>
          </a:p>
        </p:txBody>
      </p:sp>
      <p:cxnSp>
        <p:nvCxnSpPr>
          <p:cNvPr id="40" name="Straight Connector 39">
            <a:extLst>
              <a:ext uri="{FF2B5EF4-FFF2-40B4-BE49-F238E27FC236}">
                <a16:creationId xmlns:a16="http://schemas.microsoft.com/office/drawing/2014/main" id="{8BC48139-D530-CD87-A75F-C766B9B8D7DA}"/>
              </a:ext>
            </a:extLst>
          </p:cNvPr>
          <p:cNvCxnSpPr>
            <a:cxnSpLocks/>
            <a:endCxn id="41" idx="0"/>
          </p:cNvCxnSpPr>
          <p:nvPr/>
        </p:nvCxnSpPr>
        <p:spPr>
          <a:xfrm>
            <a:off x="21301364" y="10516997"/>
            <a:ext cx="0" cy="6721717"/>
          </a:xfrm>
          <a:prstGeom prst="line">
            <a:avLst/>
          </a:prstGeom>
          <a:ln w="76200">
            <a:solidFill>
              <a:schemeClr val="accent1"/>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65667DC-E807-22F8-5A47-7938043DA3D2}"/>
              </a:ext>
            </a:extLst>
          </p:cNvPr>
          <p:cNvSpPr txBox="1"/>
          <p:nvPr/>
        </p:nvSpPr>
        <p:spPr>
          <a:xfrm>
            <a:off x="19015363" y="17238714"/>
            <a:ext cx="4572002" cy="1323439"/>
          </a:xfrm>
          <a:prstGeom prst="rect">
            <a:avLst/>
          </a:prstGeom>
          <a:noFill/>
        </p:spPr>
        <p:txBody>
          <a:bodyPr wrap="square" rtlCol="0">
            <a:spAutoFit/>
          </a:bodyPr>
          <a:lstStyle/>
          <a:p>
            <a:pPr algn="ctr"/>
            <a:r>
              <a:rPr lang="en-US" sz="4000">
                <a:solidFill>
                  <a:schemeClr val="accent1"/>
                </a:solidFill>
                <a:latin typeface="NVIDIA Sans" panose="020B0503020203020204" pitchFamily="34" charset="0"/>
                <a:cs typeface="NVIDIA Sans" panose="020B0503020203020204" pitchFamily="34" charset="0"/>
              </a:rPr>
              <a:t>Block-Scope Algorithms</a:t>
            </a:r>
          </a:p>
        </p:txBody>
      </p:sp>
      <p:cxnSp>
        <p:nvCxnSpPr>
          <p:cNvPr id="45" name="Straight Connector 44">
            <a:extLst>
              <a:ext uri="{FF2B5EF4-FFF2-40B4-BE49-F238E27FC236}">
                <a16:creationId xmlns:a16="http://schemas.microsoft.com/office/drawing/2014/main" id="{99A098FB-65AC-E475-4105-B6A5039B5D05}"/>
              </a:ext>
            </a:extLst>
          </p:cNvPr>
          <p:cNvCxnSpPr>
            <a:cxnSpLocks/>
            <a:endCxn id="46" idx="0"/>
          </p:cNvCxnSpPr>
          <p:nvPr/>
        </p:nvCxnSpPr>
        <p:spPr>
          <a:xfrm>
            <a:off x="25632044" y="10516997"/>
            <a:ext cx="0" cy="6721717"/>
          </a:xfrm>
          <a:prstGeom prst="line">
            <a:avLst/>
          </a:prstGeom>
          <a:ln w="76200">
            <a:solidFill>
              <a:schemeClr val="accent1"/>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2B6AC94-43E1-F79D-9FE3-7C2B2BE776FD}"/>
              </a:ext>
            </a:extLst>
          </p:cNvPr>
          <p:cNvSpPr txBox="1"/>
          <p:nvPr/>
        </p:nvSpPr>
        <p:spPr>
          <a:xfrm>
            <a:off x="23346043" y="17238714"/>
            <a:ext cx="4572002" cy="1323439"/>
          </a:xfrm>
          <a:prstGeom prst="rect">
            <a:avLst/>
          </a:prstGeom>
          <a:noFill/>
        </p:spPr>
        <p:txBody>
          <a:bodyPr wrap="square" rtlCol="0">
            <a:spAutoFit/>
          </a:bodyPr>
          <a:lstStyle/>
          <a:p>
            <a:pPr algn="ctr"/>
            <a:r>
              <a:rPr lang="en-US" sz="4000">
                <a:solidFill>
                  <a:schemeClr val="accent1"/>
                </a:solidFill>
                <a:latin typeface="NVIDIA Sans" panose="020B0503020203020204" pitchFamily="34" charset="0"/>
                <a:cs typeface="NVIDIA Sans" panose="020B0503020203020204" pitchFamily="34" charset="0"/>
              </a:rPr>
              <a:t>Warp-Scope Algorithms</a:t>
            </a:r>
          </a:p>
        </p:txBody>
      </p:sp>
      <p:cxnSp>
        <p:nvCxnSpPr>
          <p:cNvPr id="47" name="Straight Connector 46">
            <a:extLst>
              <a:ext uri="{FF2B5EF4-FFF2-40B4-BE49-F238E27FC236}">
                <a16:creationId xmlns:a16="http://schemas.microsoft.com/office/drawing/2014/main" id="{052D7E37-4DCA-A90B-2F8F-FF2BE0E511E9}"/>
              </a:ext>
            </a:extLst>
          </p:cNvPr>
          <p:cNvCxnSpPr>
            <a:cxnSpLocks/>
            <a:endCxn id="48" idx="0"/>
          </p:cNvCxnSpPr>
          <p:nvPr/>
        </p:nvCxnSpPr>
        <p:spPr>
          <a:xfrm>
            <a:off x="29925818" y="10516997"/>
            <a:ext cx="0" cy="6721717"/>
          </a:xfrm>
          <a:prstGeom prst="line">
            <a:avLst/>
          </a:prstGeom>
          <a:ln w="76200">
            <a:solidFill>
              <a:schemeClr val="accent1"/>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857E967-D108-CACB-CCF0-021900793F2A}"/>
              </a:ext>
            </a:extLst>
          </p:cNvPr>
          <p:cNvSpPr txBox="1"/>
          <p:nvPr/>
        </p:nvSpPr>
        <p:spPr>
          <a:xfrm>
            <a:off x="27149118" y="17238714"/>
            <a:ext cx="5553400" cy="707886"/>
          </a:xfrm>
          <a:prstGeom prst="rect">
            <a:avLst/>
          </a:prstGeom>
          <a:noFill/>
        </p:spPr>
        <p:txBody>
          <a:bodyPr wrap="square" rtlCol="0">
            <a:spAutoFit/>
          </a:bodyPr>
          <a:lstStyle/>
          <a:p>
            <a:pPr algn="ctr"/>
            <a:r>
              <a:rPr lang="en-US" sz="4000">
                <a:solidFill>
                  <a:schemeClr val="accent1"/>
                </a:solidFill>
                <a:latin typeface="NVIDIA Sans" panose="020B0503020203020204" pitchFamily="34" charset="0"/>
                <a:cs typeface="NVIDIA Sans" panose="020B0503020203020204" pitchFamily="34" charset="0"/>
              </a:rPr>
              <a:t>Decoupled Lookback</a:t>
            </a:r>
          </a:p>
        </p:txBody>
      </p:sp>
      <p:cxnSp>
        <p:nvCxnSpPr>
          <p:cNvPr id="50" name="Straight Connector 49">
            <a:extLst>
              <a:ext uri="{FF2B5EF4-FFF2-40B4-BE49-F238E27FC236}">
                <a16:creationId xmlns:a16="http://schemas.microsoft.com/office/drawing/2014/main" id="{E196FCFF-6421-99C6-E11E-D20045624E22}"/>
              </a:ext>
            </a:extLst>
          </p:cNvPr>
          <p:cNvCxnSpPr>
            <a:cxnSpLocks/>
            <a:stCxn id="53" idx="2"/>
          </p:cNvCxnSpPr>
          <p:nvPr/>
        </p:nvCxnSpPr>
        <p:spPr>
          <a:xfrm>
            <a:off x="31284700" y="6220478"/>
            <a:ext cx="33651" cy="4315904"/>
          </a:xfrm>
          <a:prstGeom prst="line">
            <a:avLst/>
          </a:prstGeom>
          <a:ln w="76200">
            <a:solidFill>
              <a:schemeClr val="accent2"/>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62EC74B-BE3A-5BD0-B46B-DF1B3F69551A}"/>
              </a:ext>
            </a:extLst>
          </p:cNvPr>
          <p:cNvSpPr txBox="1"/>
          <p:nvPr/>
        </p:nvSpPr>
        <p:spPr>
          <a:xfrm>
            <a:off x="28508000" y="5512592"/>
            <a:ext cx="5553400" cy="707886"/>
          </a:xfrm>
          <a:prstGeom prst="rect">
            <a:avLst/>
          </a:prstGeom>
          <a:noFill/>
        </p:spPr>
        <p:txBody>
          <a:bodyPr wrap="square" rtlCol="0">
            <a:spAutoFit/>
          </a:bodyPr>
          <a:lstStyle/>
          <a:p>
            <a:pPr algn="ctr"/>
            <a:r>
              <a:rPr lang="en-US" sz="4000">
                <a:solidFill>
                  <a:schemeClr val="accent2"/>
                </a:solidFill>
                <a:latin typeface="NVIDIA Sans" panose="020B0503020203020204" pitchFamily="34" charset="0"/>
                <a:cs typeface="NVIDIA Sans" panose="020B0503020203020204" pitchFamily="34" charset="0"/>
              </a:rPr>
              <a:t>PTX Wrappers</a:t>
            </a:r>
          </a:p>
        </p:txBody>
      </p:sp>
      <p:cxnSp>
        <p:nvCxnSpPr>
          <p:cNvPr id="56" name="Straight Connector 55">
            <a:extLst>
              <a:ext uri="{FF2B5EF4-FFF2-40B4-BE49-F238E27FC236}">
                <a16:creationId xmlns:a16="http://schemas.microsoft.com/office/drawing/2014/main" id="{E0021156-BED8-1905-53B5-F7D7840E889C}"/>
              </a:ext>
            </a:extLst>
          </p:cNvPr>
          <p:cNvCxnSpPr>
            <a:cxnSpLocks/>
            <a:stCxn id="57" idx="2"/>
          </p:cNvCxnSpPr>
          <p:nvPr/>
        </p:nvCxnSpPr>
        <p:spPr>
          <a:xfrm>
            <a:off x="6465825" y="6220478"/>
            <a:ext cx="38386" cy="4221009"/>
          </a:xfrm>
          <a:prstGeom prst="line">
            <a:avLst/>
          </a:prstGeom>
          <a:ln w="76200">
            <a:solidFill>
              <a:schemeClr val="accent2"/>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0D01E65-B955-3CCA-5BD0-F16DB8562B5B}"/>
              </a:ext>
            </a:extLst>
          </p:cNvPr>
          <p:cNvSpPr txBox="1"/>
          <p:nvPr/>
        </p:nvSpPr>
        <p:spPr>
          <a:xfrm>
            <a:off x="1667136" y="4897039"/>
            <a:ext cx="9597378" cy="1323439"/>
          </a:xfrm>
          <a:prstGeom prst="rect">
            <a:avLst/>
          </a:prstGeom>
          <a:noFill/>
        </p:spPr>
        <p:txBody>
          <a:bodyPr wrap="square" rtlCol="0">
            <a:spAutoFit/>
          </a:bodyPr>
          <a:lstStyle/>
          <a:p>
            <a:pPr algn="ctr"/>
            <a:r>
              <a:rPr lang="en-US" sz="4000" err="1">
                <a:solidFill>
                  <a:schemeClr val="accent2"/>
                </a:solidFill>
                <a:latin typeface="Roboto Mono" panose="00000009000000000000" pitchFamily="49" charset="0"/>
                <a:ea typeface="Roboto Mono" panose="00000009000000000000" pitchFamily="49" charset="0"/>
                <a:cs typeface="NVIDIA Sans" panose="020B0503020203020204" pitchFamily="34" charset="0"/>
              </a:rPr>
              <a:t>cuda</a:t>
            </a:r>
            <a:r>
              <a:rPr lang="en-US" sz="4000">
                <a:solidFill>
                  <a:schemeClr val="accent2"/>
                </a:solidFill>
                <a:latin typeface="Roboto Mono" panose="00000009000000000000" pitchFamily="49" charset="0"/>
                <a:ea typeface="Roboto Mono" panose="00000009000000000000" pitchFamily="49" charset="0"/>
                <a:cs typeface="NVIDIA Sans" panose="020B0503020203020204" pitchFamily="34" charset="0"/>
              </a:rPr>
              <a:t>::std::variant</a:t>
            </a:r>
          </a:p>
          <a:p>
            <a:pPr algn="ctr"/>
            <a:r>
              <a:rPr lang="en-US" sz="4000" err="1">
                <a:solidFill>
                  <a:schemeClr val="accent2"/>
                </a:solidFill>
                <a:latin typeface="Roboto Mono" panose="00000009000000000000" pitchFamily="49" charset="0"/>
                <a:ea typeface="Roboto Mono" panose="00000009000000000000" pitchFamily="49" charset="0"/>
                <a:cs typeface="NVIDIA Sans" panose="020B0503020203020204" pitchFamily="34" charset="0"/>
              </a:rPr>
              <a:t>cuda</a:t>
            </a:r>
            <a:r>
              <a:rPr lang="en-US" sz="4000">
                <a:solidFill>
                  <a:schemeClr val="accent2"/>
                </a:solidFill>
                <a:latin typeface="Roboto Mono" panose="00000009000000000000" pitchFamily="49" charset="0"/>
                <a:ea typeface="Roboto Mono" panose="00000009000000000000" pitchFamily="49" charset="0"/>
                <a:cs typeface="NVIDIA Sans" panose="020B0503020203020204" pitchFamily="34" charset="0"/>
              </a:rPr>
              <a:t>::std::optional</a:t>
            </a:r>
          </a:p>
        </p:txBody>
      </p:sp>
      <p:cxnSp>
        <p:nvCxnSpPr>
          <p:cNvPr id="59" name="Straight Connector 58">
            <a:extLst>
              <a:ext uri="{FF2B5EF4-FFF2-40B4-BE49-F238E27FC236}">
                <a16:creationId xmlns:a16="http://schemas.microsoft.com/office/drawing/2014/main" id="{A15E8DB4-7D70-5FF8-4DED-E3373AFED5E9}"/>
              </a:ext>
            </a:extLst>
          </p:cNvPr>
          <p:cNvCxnSpPr>
            <a:cxnSpLocks/>
            <a:stCxn id="60" idx="2"/>
          </p:cNvCxnSpPr>
          <p:nvPr/>
        </p:nvCxnSpPr>
        <p:spPr>
          <a:xfrm>
            <a:off x="27119650" y="6220478"/>
            <a:ext cx="33651" cy="4315904"/>
          </a:xfrm>
          <a:prstGeom prst="line">
            <a:avLst/>
          </a:prstGeom>
          <a:ln w="76200">
            <a:solidFill>
              <a:schemeClr val="accent2"/>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2863236-825C-1EF4-2ACF-D8B0FC9FC053}"/>
              </a:ext>
            </a:extLst>
          </p:cNvPr>
          <p:cNvSpPr txBox="1"/>
          <p:nvPr/>
        </p:nvSpPr>
        <p:spPr>
          <a:xfrm>
            <a:off x="24342950" y="5512592"/>
            <a:ext cx="5553400" cy="707886"/>
          </a:xfrm>
          <a:prstGeom prst="rect">
            <a:avLst/>
          </a:prstGeom>
          <a:noFill/>
        </p:spPr>
        <p:txBody>
          <a:bodyPr wrap="square" rtlCol="0">
            <a:spAutoFit/>
          </a:bodyPr>
          <a:lstStyle/>
          <a:p>
            <a:pPr algn="ctr"/>
            <a:r>
              <a:rPr lang="en-US" sz="4000" err="1">
                <a:solidFill>
                  <a:schemeClr val="accent2"/>
                </a:solidFill>
                <a:latin typeface="Roboto Mono" panose="00000009000000000000" pitchFamily="49" charset="0"/>
                <a:ea typeface="Roboto Mono" panose="00000009000000000000" pitchFamily="49" charset="0"/>
                <a:cs typeface="NVIDIA Sans" panose="020B0503020203020204" pitchFamily="34" charset="0"/>
              </a:rPr>
              <a:t>cuda</a:t>
            </a:r>
            <a:r>
              <a:rPr lang="en-US" sz="4000">
                <a:solidFill>
                  <a:schemeClr val="accent2"/>
                </a:solidFill>
                <a:latin typeface="Roboto Mono" panose="00000009000000000000" pitchFamily="49" charset="0"/>
                <a:ea typeface="Roboto Mono" panose="00000009000000000000" pitchFamily="49" charset="0"/>
                <a:cs typeface="NVIDIA Sans" panose="020B0503020203020204" pitchFamily="34" charset="0"/>
              </a:rPr>
              <a:t>::atomic</a:t>
            </a:r>
          </a:p>
        </p:txBody>
      </p:sp>
      <p:cxnSp>
        <p:nvCxnSpPr>
          <p:cNvPr id="61" name="Straight Connector 60">
            <a:extLst>
              <a:ext uri="{FF2B5EF4-FFF2-40B4-BE49-F238E27FC236}">
                <a16:creationId xmlns:a16="http://schemas.microsoft.com/office/drawing/2014/main" id="{8CFDDB85-E467-F51B-3BFA-C19034328E6E}"/>
              </a:ext>
            </a:extLst>
          </p:cNvPr>
          <p:cNvCxnSpPr>
            <a:cxnSpLocks/>
            <a:stCxn id="62" idx="2"/>
          </p:cNvCxnSpPr>
          <p:nvPr/>
        </p:nvCxnSpPr>
        <p:spPr>
          <a:xfrm>
            <a:off x="21542872" y="6220478"/>
            <a:ext cx="33651" cy="4315904"/>
          </a:xfrm>
          <a:prstGeom prst="line">
            <a:avLst/>
          </a:prstGeom>
          <a:ln w="76200">
            <a:solidFill>
              <a:schemeClr val="accent2"/>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4A090B8-6CDE-4999-6402-1267EF2AB8DB}"/>
              </a:ext>
            </a:extLst>
          </p:cNvPr>
          <p:cNvSpPr txBox="1"/>
          <p:nvPr/>
        </p:nvSpPr>
        <p:spPr>
          <a:xfrm>
            <a:off x="18493101" y="5512592"/>
            <a:ext cx="6099542" cy="707886"/>
          </a:xfrm>
          <a:prstGeom prst="rect">
            <a:avLst/>
          </a:prstGeom>
          <a:noFill/>
        </p:spPr>
        <p:txBody>
          <a:bodyPr wrap="square" rtlCol="0">
            <a:spAutoFit/>
          </a:bodyPr>
          <a:lstStyle/>
          <a:p>
            <a:pPr algn="ctr"/>
            <a:r>
              <a:rPr lang="en-US" sz="4000" err="1">
                <a:solidFill>
                  <a:schemeClr val="accent2"/>
                </a:solidFill>
                <a:latin typeface="Roboto Mono" panose="00000009000000000000" pitchFamily="49" charset="0"/>
                <a:ea typeface="Roboto Mono" panose="00000009000000000000" pitchFamily="49" charset="0"/>
                <a:cs typeface="NVIDIA Sans" panose="020B0503020203020204" pitchFamily="34" charset="0"/>
              </a:rPr>
              <a:t>cuda</a:t>
            </a:r>
            <a:r>
              <a:rPr lang="en-US" sz="4000">
                <a:solidFill>
                  <a:schemeClr val="accent2"/>
                </a:solidFill>
                <a:latin typeface="Roboto Mono" panose="00000009000000000000" pitchFamily="49" charset="0"/>
                <a:ea typeface="Roboto Mono" panose="00000009000000000000" pitchFamily="49" charset="0"/>
                <a:cs typeface="NVIDIA Sans" panose="020B0503020203020204" pitchFamily="34" charset="0"/>
              </a:rPr>
              <a:t>::</a:t>
            </a:r>
            <a:r>
              <a:rPr lang="en-US" sz="4000" err="1">
                <a:solidFill>
                  <a:schemeClr val="accent2"/>
                </a:solidFill>
                <a:latin typeface="Roboto Mono" panose="00000009000000000000" pitchFamily="49" charset="0"/>
                <a:ea typeface="Roboto Mono" panose="00000009000000000000" pitchFamily="49" charset="0"/>
                <a:cs typeface="NVIDIA Sans" panose="020B0503020203020204" pitchFamily="34" charset="0"/>
              </a:rPr>
              <a:t>memcpy_async</a:t>
            </a:r>
            <a:endParaRPr lang="en-US" sz="4000">
              <a:solidFill>
                <a:schemeClr val="accent2"/>
              </a:solidFill>
              <a:latin typeface="Roboto Mono" panose="00000009000000000000" pitchFamily="49" charset="0"/>
              <a:ea typeface="Roboto Mono" panose="00000009000000000000" pitchFamily="49" charset="0"/>
              <a:cs typeface="NVIDIA Sans" panose="020B0503020203020204" pitchFamily="34" charset="0"/>
            </a:endParaRPr>
          </a:p>
        </p:txBody>
      </p:sp>
      <p:cxnSp>
        <p:nvCxnSpPr>
          <p:cNvPr id="74" name="Straight Connector 73">
            <a:extLst>
              <a:ext uri="{FF2B5EF4-FFF2-40B4-BE49-F238E27FC236}">
                <a16:creationId xmlns:a16="http://schemas.microsoft.com/office/drawing/2014/main" id="{9B293453-C24F-7714-E656-7F369FABB121}"/>
              </a:ext>
            </a:extLst>
          </p:cNvPr>
          <p:cNvCxnSpPr>
            <a:cxnSpLocks/>
            <a:stCxn id="75" idx="2"/>
          </p:cNvCxnSpPr>
          <p:nvPr/>
        </p:nvCxnSpPr>
        <p:spPr>
          <a:xfrm>
            <a:off x="13728063" y="6828885"/>
            <a:ext cx="33651" cy="3700351"/>
          </a:xfrm>
          <a:prstGeom prst="line">
            <a:avLst/>
          </a:prstGeom>
          <a:ln w="76200">
            <a:solidFill>
              <a:schemeClr val="accent2"/>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B05D619-8543-D468-CD60-2BF7A58EECB7}"/>
              </a:ext>
            </a:extLst>
          </p:cNvPr>
          <p:cNvSpPr txBox="1"/>
          <p:nvPr/>
        </p:nvSpPr>
        <p:spPr>
          <a:xfrm>
            <a:off x="8929374" y="5505446"/>
            <a:ext cx="9597378" cy="1323439"/>
          </a:xfrm>
          <a:prstGeom prst="rect">
            <a:avLst/>
          </a:prstGeom>
          <a:noFill/>
        </p:spPr>
        <p:txBody>
          <a:bodyPr wrap="square" lIns="91440" tIns="45720" rIns="91440" bIns="45720" rtlCol="0" anchor="t">
            <a:spAutoFit/>
          </a:bodyPr>
          <a:lstStyle/>
          <a:p>
            <a:pPr algn="ctr"/>
            <a:r>
              <a:rPr lang="en-US" sz="4000" err="1">
                <a:solidFill>
                  <a:schemeClr val="accent2"/>
                </a:solidFill>
                <a:latin typeface="Roboto Mono"/>
                <a:ea typeface="Roboto Mono"/>
                <a:cs typeface="NVIDIA Sans"/>
              </a:rPr>
              <a:t>cuda</a:t>
            </a:r>
            <a:r>
              <a:rPr lang="en-US" sz="4000">
                <a:solidFill>
                  <a:schemeClr val="accent2"/>
                </a:solidFill>
                <a:latin typeface="Roboto Mono"/>
                <a:ea typeface="Roboto Mono"/>
                <a:cs typeface="NVIDIA Sans"/>
              </a:rPr>
              <a:t>::std::span</a:t>
            </a:r>
          </a:p>
          <a:p>
            <a:pPr algn="ctr"/>
            <a:r>
              <a:rPr lang="en-US" sz="4000">
                <a:solidFill>
                  <a:schemeClr val="accent2"/>
                </a:solidFill>
                <a:latin typeface="Roboto Mono"/>
                <a:ea typeface="Roboto Mono"/>
                <a:cs typeface="NVIDIA Sans"/>
              </a:rPr>
              <a:t>cuda::std::mdspan</a:t>
            </a:r>
            <a:endParaRPr lang="en-US" sz="4000">
              <a:solidFill>
                <a:schemeClr val="accent2"/>
              </a:solidFill>
              <a:latin typeface="Roboto Mono" panose="00000009000000000000" pitchFamily="49" charset="0"/>
              <a:ea typeface="Roboto Mono" panose="00000009000000000000" pitchFamily="49" charset="0"/>
              <a:cs typeface="NVIDIA Sans" panose="020B0503020203020204" pitchFamily="34" charset="0"/>
            </a:endParaRPr>
          </a:p>
        </p:txBody>
      </p:sp>
      <p:grpSp>
        <p:nvGrpSpPr>
          <p:cNvPr id="8" name="Group 7">
            <a:extLst>
              <a:ext uri="{FF2B5EF4-FFF2-40B4-BE49-F238E27FC236}">
                <a16:creationId xmlns:a16="http://schemas.microsoft.com/office/drawing/2014/main" id="{891416C7-2B95-CC4F-E5B5-D7C636F0A6C8}"/>
              </a:ext>
            </a:extLst>
          </p:cNvPr>
          <p:cNvGrpSpPr/>
          <p:nvPr/>
        </p:nvGrpSpPr>
        <p:grpSpPr>
          <a:xfrm>
            <a:off x="1173599" y="6531574"/>
            <a:ext cx="5076941" cy="3814825"/>
            <a:chOff x="1700787" y="4953470"/>
            <a:chExt cx="5076941" cy="3814825"/>
          </a:xfrm>
        </p:grpSpPr>
        <p:sp>
          <p:nvSpPr>
            <p:cNvPr id="4" name="Arrow: Down 3">
              <a:extLst>
                <a:ext uri="{FF2B5EF4-FFF2-40B4-BE49-F238E27FC236}">
                  <a16:creationId xmlns:a16="http://schemas.microsoft.com/office/drawing/2014/main" id="{8EF29E48-502E-3AC4-EE12-676FA9D92817}"/>
                </a:ext>
              </a:extLst>
            </p:cNvPr>
            <p:cNvSpPr/>
            <p:nvPr/>
          </p:nvSpPr>
          <p:spPr>
            <a:xfrm>
              <a:off x="3117372" y="5294332"/>
              <a:ext cx="2243770" cy="3473963"/>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5" name="Rectangle: Rounded Corners 4">
              <a:extLst>
                <a:ext uri="{FF2B5EF4-FFF2-40B4-BE49-F238E27FC236}">
                  <a16:creationId xmlns:a16="http://schemas.microsoft.com/office/drawing/2014/main" id="{41ACAD8F-45AA-96C6-E53A-432B6E852619}"/>
                </a:ext>
              </a:extLst>
            </p:cNvPr>
            <p:cNvSpPr/>
            <p:nvPr/>
          </p:nvSpPr>
          <p:spPr>
            <a:xfrm>
              <a:off x="1700787" y="4953470"/>
              <a:ext cx="5076941" cy="22523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a:solidFill>
                    <a:schemeClr val="tx1"/>
                  </a:solidFill>
                  <a:latin typeface="Trebuchet MS" panose="020B0603020202020204" pitchFamily="34" charset="0"/>
                </a:rPr>
                <a:t>Start Here</a:t>
              </a:r>
            </a:p>
          </p:txBody>
        </p:sp>
      </p:grpSp>
      <p:grpSp>
        <p:nvGrpSpPr>
          <p:cNvPr id="10" name="Group 9">
            <a:extLst>
              <a:ext uri="{FF2B5EF4-FFF2-40B4-BE49-F238E27FC236}">
                <a16:creationId xmlns:a16="http://schemas.microsoft.com/office/drawing/2014/main" id="{FD254396-4122-3387-514E-1A7C54010D70}"/>
              </a:ext>
            </a:extLst>
          </p:cNvPr>
          <p:cNvGrpSpPr/>
          <p:nvPr/>
        </p:nvGrpSpPr>
        <p:grpSpPr>
          <a:xfrm>
            <a:off x="30110175" y="6531574"/>
            <a:ext cx="5076941" cy="3814825"/>
            <a:chOff x="1700787" y="4953470"/>
            <a:chExt cx="5076941" cy="3814825"/>
          </a:xfrm>
        </p:grpSpPr>
        <p:sp>
          <p:nvSpPr>
            <p:cNvPr id="12" name="Arrow: Down 11">
              <a:extLst>
                <a:ext uri="{FF2B5EF4-FFF2-40B4-BE49-F238E27FC236}">
                  <a16:creationId xmlns:a16="http://schemas.microsoft.com/office/drawing/2014/main" id="{F9265630-3AEF-9965-78A2-EB13CD4B50E4}"/>
                </a:ext>
              </a:extLst>
            </p:cNvPr>
            <p:cNvSpPr/>
            <p:nvPr/>
          </p:nvSpPr>
          <p:spPr>
            <a:xfrm>
              <a:off x="3117372" y="5294332"/>
              <a:ext cx="2243770" cy="347396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14" name="Rectangle: Rounded Corners 13">
              <a:extLst>
                <a:ext uri="{FF2B5EF4-FFF2-40B4-BE49-F238E27FC236}">
                  <a16:creationId xmlns:a16="http://schemas.microsoft.com/office/drawing/2014/main" id="{4D114DEC-A192-4C48-3749-018B8835E3BF}"/>
                </a:ext>
              </a:extLst>
            </p:cNvPr>
            <p:cNvSpPr/>
            <p:nvPr/>
          </p:nvSpPr>
          <p:spPr>
            <a:xfrm>
              <a:off x="1700787" y="4953470"/>
              <a:ext cx="5076941" cy="225234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a:solidFill>
                    <a:schemeClr val="tx1"/>
                  </a:solidFill>
                  <a:latin typeface="Trebuchet MS" panose="020B0603020202020204" pitchFamily="34" charset="0"/>
                </a:rPr>
                <a:t>Don’t Start Here</a:t>
              </a:r>
            </a:p>
          </p:txBody>
        </p:sp>
      </p:grpSp>
      <p:sp>
        <p:nvSpPr>
          <p:cNvPr id="16" name="Rectangle: Rounded Corners 15">
            <a:extLst>
              <a:ext uri="{FF2B5EF4-FFF2-40B4-BE49-F238E27FC236}">
                <a16:creationId xmlns:a16="http://schemas.microsoft.com/office/drawing/2014/main" id="{BBE8292C-7904-88D6-8431-0A060E691447}"/>
              </a:ext>
            </a:extLst>
          </p:cNvPr>
          <p:cNvSpPr/>
          <p:nvPr/>
        </p:nvSpPr>
        <p:spPr>
          <a:xfrm>
            <a:off x="641562" y="2607866"/>
            <a:ext cx="3897244" cy="2045340"/>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6600" b="1" err="1">
                <a:solidFill>
                  <a:schemeClr val="accent2"/>
                </a:solidFill>
              </a:rPr>
              <a:t>libcu</a:t>
            </a:r>
            <a:r>
              <a:rPr lang="en-US" sz="6600" b="1">
                <a:solidFill>
                  <a:schemeClr val="accent2"/>
                </a:solidFill>
              </a:rPr>
              <a:t>++</a:t>
            </a:r>
          </a:p>
        </p:txBody>
      </p:sp>
      <p:sp>
        <p:nvSpPr>
          <p:cNvPr id="17" name="Rectangle: Rounded Corners 16">
            <a:extLst>
              <a:ext uri="{FF2B5EF4-FFF2-40B4-BE49-F238E27FC236}">
                <a16:creationId xmlns:a16="http://schemas.microsoft.com/office/drawing/2014/main" id="{7FB6A035-3F0C-2E9C-854F-208ED61EF92A}"/>
              </a:ext>
            </a:extLst>
          </p:cNvPr>
          <p:cNvSpPr/>
          <p:nvPr/>
        </p:nvSpPr>
        <p:spPr>
          <a:xfrm>
            <a:off x="1004749" y="15595914"/>
            <a:ext cx="3897244" cy="2045340"/>
          </a:xfrm>
          <a:prstGeom prst="round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6600" b="1">
                <a:solidFill>
                  <a:srgbClr val="76B900"/>
                </a:solidFill>
              </a:rPr>
              <a:t>Thrust</a:t>
            </a:r>
          </a:p>
        </p:txBody>
      </p:sp>
      <p:sp>
        <p:nvSpPr>
          <p:cNvPr id="18" name="Rectangle: Rounded Corners 17">
            <a:extLst>
              <a:ext uri="{FF2B5EF4-FFF2-40B4-BE49-F238E27FC236}">
                <a16:creationId xmlns:a16="http://schemas.microsoft.com/office/drawing/2014/main" id="{A588F281-02EC-B4F0-5737-D636C73166A7}"/>
              </a:ext>
            </a:extLst>
          </p:cNvPr>
          <p:cNvSpPr/>
          <p:nvPr/>
        </p:nvSpPr>
        <p:spPr>
          <a:xfrm>
            <a:off x="31821908" y="14560037"/>
            <a:ext cx="3897244" cy="2045340"/>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6600" b="1">
                <a:solidFill>
                  <a:schemeClr val="accent1"/>
                </a:solidFill>
              </a:rPr>
              <a:t>CUB</a:t>
            </a:r>
          </a:p>
        </p:txBody>
      </p:sp>
    </p:spTree>
    <p:extLst>
      <p:ext uri="{BB962C8B-B14F-4D97-AF65-F5344CB8AC3E}">
        <p14:creationId xmlns:p14="http://schemas.microsoft.com/office/powerpoint/2010/main" val="1413059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3" grpId="0"/>
      <p:bldP spid="35" grpId="0"/>
      <p:bldP spid="41" grpId="0"/>
      <p:bldP spid="46" grpId="0"/>
      <p:bldP spid="48" grpId="0"/>
      <p:bldP spid="53" grpId="0"/>
      <p:bldP spid="57" grpId="0"/>
      <p:bldP spid="60" grpId="0"/>
      <p:bldP spid="62" grpId="0"/>
      <p:bldP spid="75" grpId="0"/>
      <p:bldP spid="16" grpId="0" animBg="1"/>
      <p:bldP spid="17" grpId="0" animBg="1"/>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NVBench</a:t>
            </a:r>
          </a:p>
        </p:txBody>
      </p:sp>
      <p:sp>
        <p:nvSpPr>
          <p:cNvPr id="2" name="TextBox 1">
            <a:extLst>
              <a:ext uri="{FF2B5EF4-FFF2-40B4-BE49-F238E27FC236}">
                <a16:creationId xmlns:a16="http://schemas.microsoft.com/office/drawing/2014/main" id="{74BEA74C-23FA-131A-EEF2-F96BDAD1D525}"/>
              </a:ext>
            </a:extLst>
          </p:cNvPr>
          <p:cNvSpPr txBox="1"/>
          <p:nvPr/>
        </p:nvSpPr>
        <p:spPr>
          <a:xfrm>
            <a:off x="3189514" y="7833679"/>
            <a:ext cx="22326599" cy="584775"/>
          </a:xfrm>
          <a:prstGeom prst="rect">
            <a:avLst/>
          </a:prstGeom>
          <a:noFill/>
        </p:spPr>
        <p:txBody>
          <a:bodyPr wrap="square">
            <a:spAutoFit/>
          </a:bodyPr>
          <a:lstStyle/>
          <a:p>
            <a:r>
              <a:rPr lang="en-US" sz="3200" b="0">
                <a:solidFill>
                  <a:schemeClr val="accent5"/>
                </a:solidFill>
                <a:effectLst/>
                <a:latin typeface="Roboto Mono" panose="00000009000000000000" pitchFamily="49" charset="0"/>
                <a:ea typeface="Roboto Mono" panose="00000009000000000000" pitchFamily="49" charset="0"/>
              </a:rPr>
              <a:t>void kernel3(</a:t>
            </a:r>
            <a:r>
              <a:rPr lang="en-US" sz="3200" b="0" err="1">
                <a:solidFill>
                  <a:schemeClr val="accent5"/>
                </a:solidFill>
                <a:effectLst/>
                <a:latin typeface="Roboto Mono" panose="00000009000000000000" pitchFamily="49" charset="0"/>
                <a:ea typeface="Roboto Mono" panose="00000009000000000000" pitchFamily="49" charset="0"/>
              </a:rPr>
              <a:t>nvbench</a:t>
            </a:r>
            <a:r>
              <a:rPr lang="en-US" sz="3200" b="0">
                <a:solidFill>
                  <a:schemeClr val="accent5"/>
                </a:solidFill>
                <a:effectLst/>
                <a:latin typeface="Roboto Mono" panose="00000009000000000000" pitchFamily="49" charset="0"/>
                <a:ea typeface="Roboto Mono" panose="00000009000000000000" pitchFamily="49" charset="0"/>
              </a:rPr>
              <a:t>::state &amp;state) {</a:t>
            </a:r>
          </a:p>
        </p:txBody>
      </p:sp>
      <p:sp>
        <p:nvSpPr>
          <p:cNvPr id="5" name="TextBox 4">
            <a:extLst>
              <a:ext uri="{FF2B5EF4-FFF2-40B4-BE49-F238E27FC236}">
                <a16:creationId xmlns:a16="http://schemas.microsoft.com/office/drawing/2014/main" id="{4F0AFC27-2D9A-4927-0CCA-B52658903D12}"/>
              </a:ext>
            </a:extLst>
          </p:cNvPr>
          <p:cNvSpPr txBox="1"/>
          <p:nvPr/>
        </p:nvSpPr>
        <p:spPr>
          <a:xfrm>
            <a:off x="3189514" y="8467156"/>
            <a:ext cx="22326599" cy="3046988"/>
          </a:xfrm>
          <a:prstGeom prst="rect">
            <a:avLst/>
          </a:prstGeom>
          <a:noFill/>
        </p:spPr>
        <p:txBody>
          <a:bodyPr wrap="square">
            <a:spAutoFit/>
          </a:bodyPr>
          <a:lstStyle/>
          <a:p>
            <a:r>
              <a:rPr lang="en-US" sz="3200" b="0">
                <a:solidFill>
                  <a:schemeClr val="accent5"/>
                </a:solidFill>
                <a:effectLst/>
                <a:latin typeface="Roboto Mono" panose="00000009000000000000" pitchFamily="49" charset="0"/>
                <a:ea typeface="Roboto Mono" panose="00000009000000000000" pitchFamily="49" charset="0"/>
              </a:rPr>
              <a:t>  </a:t>
            </a:r>
            <a:r>
              <a:rPr lang="en-US" sz="3200" b="0" err="1">
                <a:solidFill>
                  <a:schemeClr val="accent5"/>
                </a:solidFill>
                <a:effectLst/>
                <a:latin typeface="Roboto Mono" panose="00000009000000000000" pitchFamily="49" charset="0"/>
                <a:ea typeface="Roboto Mono" panose="00000009000000000000" pitchFamily="49" charset="0"/>
              </a:rPr>
              <a:t>state.add_global_memory_reads</a:t>
            </a:r>
            <a:r>
              <a:rPr lang="en-US" sz="3200" b="0">
                <a:solidFill>
                  <a:schemeClr val="accent5"/>
                </a:solidFill>
                <a:effectLst/>
                <a:latin typeface="Roboto Mono" panose="00000009000000000000" pitchFamily="49" charset="0"/>
                <a:ea typeface="Roboto Mono" panose="00000009000000000000" pitchFamily="49" charset="0"/>
              </a:rPr>
              <a:t>&lt;float&gt;(</a:t>
            </a:r>
            <a:r>
              <a:rPr lang="en-US" sz="3200" b="0" err="1">
                <a:solidFill>
                  <a:schemeClr val="accent5"/>
                </a:solidFill>
                <a:effectLst/>
                <a:latin typeface="Roboto Mono" panose="00000009000000000000" pitchFamily="49" charset="0"/>
                <a:ea typeface="Roboto Mono" panose="00000009000000000000" pitchFamily="49" charset="0"/>
              </a:rPr>
              <a:t>d_inp.size</a:t>
            </a:r>
            <a:r>
              <a:rPr lang="en-US" sz="3200" b="0">
                <a:solidFill>
                  <a:schemeClr val="accent5"/>
                </a:solidFill>
                <a:effectLst/>
                <a:latin typeface="Roboto Mono" panose="00000009000000000000" pitchFamily="49" charset="0"/>
                <a:ea typeface="Roboto Mono" panose="00000009000000000000" pitchFamily="49" charset="0"/>
              </a:rPr>
              <a:t>() + </a:t>
            </a:r>
            <a:r>
              <a:rPr lang="en-US" sz="3200" b="0" err="1">
                <a:solidFill>
                  <a:schemeClr val="accent5"/>
                </a:solidFill>
                <a:effectLst/>
                <a:latin typeface="Roboto Mono" panose="00000009000000000000" pitchFamily="49" charset="0"/>
                <a:ea typeface="Roboto Mono" panose="00000009000000000000" pitchFamily="49" charset="0"/>
              </a:rPr>
              <a:t>d_weight.size</a:t>
            </a:r>
            <a:r>
              <a:rPr lang="en-US" sz="3200" b="0">
                <a:solidFill>
                  <a:schemeClr val="accent5"/>
                </a:solidFill>
                <a:effectLst/>
                <a:latin typeface="Roboto Mono" panose="00000009000000000000" pitchFamily="49" charset="0"/>
                <a:ea typeface="Roboto Mono" panose="00000009000000000000" pitchFamily="49" charset="0"/>
              </a:rPr>
              <a:t>() + </a:t>
            </a:r>
            <a:r>
              <a:rPr lang="en-US" sz="3200" b="0" err="1">
                <a:solidFill>
                  <a:schemeClr val="accent5"/>
                </a:solidFill>
                <a:effectLst/>
                <a:latin typeface="Roboto Mono" panose="00000009000000000000" pitchFamily="49" charset="0"/>
                <a:ea typeface="Roboto Mono" panose="00000009000000000000" pitchFamily="49" charset="0"/>
              </a:rPr>
              <a:t>d_bias.size</a:t>
            </a:r>
            <a:r>
              <a:rPr lang="en-US" sz="3200" b="0">
                <a:solidFill>
                  <a:schemeClr val="accent5"/>
                </a:solidFill>
                <a:effectLst/>
                <a:latin typeface="Roboto Mono" panose="00000009000000000000" pitchFamily="49" charset="0"/>
                <a:ea typeface="Roboto Mono" panose="00000009000000000000" pitchFamily="49" charset="0"/>
              </a:rPr>
              <a:t>());</a:t>
            </a:r>
          </a:p>
          <a:p>
            <a:r>
              <a:rPr lang="en-US" sz="3200" b="0">
                <a:solidFill>
                  <a:schemeClr val="accent5"/>
                </a:solidFill>
                <a:effectLst/>
                <a:latin typeface="Roboto Mono" panose="00000009000000000000" pitchFamily="49" charset="0"/>
                <a:ea typeface="Roboto Mono" panose="00000009000000000000" pitchFamily="49" charset="0"/>
              </a:rPr>
              <a:t>  </a:t>
            </a:r>
            <a:r>
              <a:rPr lang="en-US" sz="3200" b="0" err="1">
                <a:solidFill>
                  <a:schemeClr val="accent5"/>
                </a:solidFill>
                <a:effectLst/>
                <a:latin typeface="Roboto Mono" panose="00000009000000000000" pitchFamily="49" charset="0"/>
                <a:ea typeface="Roboto Mono" panose="00000009000000000000" pitchFamily="49" charset="0"/>
              </a:rPr>
              <a:t>state.add_global_memory_writes</a:t>
            </a:r>
            <a:r>
              <a:rPr lang="en-US" sz="3200" b="0">
                <a:solidFill>
                  <a:schemeClr val="accent5"/>
                </a:solidFill>
                <a:effectLst/>
                <a:latin typeface="Roboto Mono" panose="00000009000000000000" pitchFamily="49" charset="0"/>
                <a:ea typeface="Roboto Mono" panose="00000009000000000000" pitchFamily="49" charset="0"/>
              </a:rPr>
              <a:t>&lt;float&gt;(</a:t>
            </a:r>
            <a:r>
              <a:rPr lang="en-US" sz="3200" b="0" err="1">
                <a:solidFill>
                  <a:schemeClr val="accent5"/>
                </a:solidFill>
                <a:effectLst/>
                <a:latin typeface="Roboto Mono" panose="00000009000000000000" pitchFamily="49" charset="0"/>
                <a:ea typeface="Roboto Mono" panose="00000009000000000000" pitchFamily="49" charset="0"/>
              </a:rPr>
              <a:t>d_out.size</a:t>
            </a:r>
            <a:r>
              <a:rPr lang="en-US" sz="3200" b="0">
                <a:solidFill>
                  <a:schemeClr val="accent5"/>
                </a:solidFill>
                <a:effectLst/>
                <a:latin typeface="Roboto Mono" panose="00000009000000000000" pitchFamily="49" charset="0"/>
                <a:ea typeface="Roboto Mono" panose="00000009000000000000" pitchFamily="49" charset="0"/>
              </a:rPr>
              <a:t>() + </a:t>
            </a:r>
            <a:r>
              <a:rPr lang="en-US" sz="3200" b="0" err="1">
                <a:solidFill>
                  <a:schemeClr val="accent5"/>
                </a:solidFill>
                <a:effectLst/>
                <a:latin typeface="Roboto Mono" panose="00000009000000000000" pitchFamily="49" charset="0"/>
                <a:ea typeface="Roboto Mono" panose="00000009000000000000" pitchFamily="49" charset="0"/>
              </a:rPr>
              <a:t>d_mean.size</a:t>
            </a:r>
            <a:r>
              <a:rPr lang="en-US" sz="3200" b="0">
                <a:solidFill>
                  <a:schemeClr val="accent5"/>
                </a:solidFill>
                <a:effectLst/>
                <a:latin typeface="Roboto Mono" panose="00000009000000000000" pitchFamily="49" charset="0"/>
                <a:ea typeface="Roboto Mono" panose="00000009000000000000" pitchFamily="49" charset="0"/>
              </a:rPr>
              <a:t>() + </a:t>
            </a:r>
            <a:r>
              <a:rPr lang="en-US" sz="3200" b="0" err="1">
                <a:solidFill>
                  <a:schemeClr val="accent5"/>
                </a:solidFill>
                <a:effectLst/>
                <a:latin typeface="Roboto Mono" panose="00000009000000000000" pitchFamily="49" charset="0"/>
                <a:ea typeface="Roboto Mono" panose="00000009000000000000" pitchFamily="49" charset="0"/>
              </a:rPr>
              <a:t>d_rstd.size</a:t>
            </a:r>
            <a:r>
              <a:rPr lang="en-US" sz="3200" b="0">
                <a:solidFill>
                  <a:schemeClr val="accent5"/>
                </a:solidFill>
                <a:effectLst/>
                <a:latin typeface="Roboto Mono" panose="00000009000000000000" pitchFamily="49" charset="0"/>
                <a:ea typeface="Roboto Mono" panose="00000009000000000000" pitchFamily="49" charset="0"/>
              </a:rPr>
              <a:t>());</a:t>
            </a:r>
          </a:p>
          <a:p>
            <a:br>
              <a:rPr lang="en-US" sz="3200" b="0">
                <a:solidFill>
                  <a:schemeClr val="accent5"/>
                </a:solidFill>
                <a:effectLst/>
                <a:latin typeface="Roboto Mono" panose="00000009000000000000" pitchFamily="49" charset="0"/>
                <a:ea typeface="Roboto Mono" panose="00000009000000000000" pitchFamily="49" charset="0"/>
              </a:rPr>
            </a:br>
            <a:r>
              <a:rPr lang="en-US" sz="3200" b="0">
                <a:solidFill>
                  <a:schemeClr val="accent5"/>
                </a:solidFill>
                <a:effectLst/>
                <a:latin typeface="Roboto Mono" panose="00000009000000000000" pitchFamily="49" charset="0"/>
                <a:ea typeface="Roboto Mono" panose="00000009000000000000" pitchFamily="49" charset="0"/>
              </a:rPr>
              <a:t>  </a:t>
            </a:r>
            <a:r>
              <a:rPr lang="en-US" sz="3200" b="0" err="1">
                <a:solidFill>
                  <a:schemeClr val="accent5"/>
                </a:solidFill>
                <a:effectLst/>
                <a:latin typeface="Roboto Mono" panose="00000009000000000000" pitchFamily="49" charset="0"/>
                <a:ea typeface="Roboto Mono" panose="00000009000000000000" pitchFamily="49" charset="0"/>
              </a:rPr>
              <a:t>state.exec</a:t>
            </a:r>
            <a:r>
              <a:rPr lang="en-US" sz="3200" b="0">
                <a:solidFill>
                  <a:schemeClr val="accent5"/>
                </a:solidFill>
                <a:effectLst/>
                <a:latin typeface="Roboto Mono" panose="00000009000000000000" pitchFamily="49" charset="0"/>
                <a:ea typeface="Roboto Mono" panose="00000009000000000000" pitchFamily="49" charset="0"/>
              </a:rPr>
              <a:t>([&amp;](</a:t>
            </a:r>
            <a:r>
              <a:rPr lang="en-US" sz="3200" b="0" err="1">
                <a:solidFill>
                  <a:schemeClr val="accent5"/>
                </a:solidFill>
                <a:effectLst/>
                <a:latin typeface="Roboto Mono" panose="00000009000000000000" pitchFamily="49" charset="0"/>
                <a:ea typeface="Roboto Mono" panose="00000009000000000000" pitchFamily="49" charset="0"/>
              </a:rPr>
              <a:t>nvbench</a:t>
            </a:r>
            <a:r>
              <a:rPr lang="en-US" sz="3200" b="0">
                <a:solidFill>
                  <a:schemeClr val="accent5"/>
                </a:solidFill>
                <a:effectLst/>
                <a:latin typeface="Roboto Mono" panose="00000009000000000000" pitchFamily="49" charset="0"/>
                <a:ea typeface="Roboto Mono" panose="00000009000000000000" pitchFamily="49" charset="0"/>
              </a:rPr>
              <a:t>::launch &amp;launch) {</a:t>
            </a:r>
          </a:p>
          <a:p>
            <a:r>
              <a:rPr lang="en-US" sz="3200" b="0">
                <a:solidFill>
                  <a:schemeClr val="accent5"/>
                </a:solidFill>
                <a:effectLst/>
                <a:latin typeface="Roboto Mono" panose="00000009000000000000" pitchFamily="49" charset="0"/>
                <a:ea typeface="Roboto Mono" panose="00000009000000000000" pitchFamily="49" charset="0"/>
              </a:rPr>
              <a:t>    </a:t>
            </a:r>
            <a:r>
              <a:rPr lang="en-US" sz="3200" b="0" err="1">
                <a:solidFill>
                  <a:schemeClr val="accent5"/>
                </a:solidFill>
                <a:effectLst/>
                <a:latin typeface="Roboto Mono" panose="00000009000000000000" pitchFamily="49" charset="0"/>
                <a:ea typeface="Roboto Mono" panose="00000009000000000000" pitchFamily="49" charset="0"/>
              </a:rPr>
              <a:t>cudaStream_t</a:t>
            </a:r>
            <a:r>
              <a:rPr lang="en-US" sz="3200" b="0">
                <a:solidFill>
                  <a:schemeClr val="accent5"/>
                </a:solidFill>
                <a:effectLst/>
                <a:latin typeface="Roboto Mono" panose="00000009000000000000" pitchFamily="49" charset="0"/>
                <a:ea typeface="Roboto Mono" panose="00000009000000000000" pitchFamily="49" charset="0"/>
              </a:rPr>
              <a:t> stream = </a:t>
            </a:r>
            <a:r>
              <a:rPr lang="en-US" sz="3200" b="0" err="1">
                <a:solidFill>
                  <a:schemeClr val="accent5"/>
                </a:solidFill>
                <a:effectLst/>
                <a:latin typeface="Roboto Mono" panose="00000009000000000000" pitchFamily="49" charset="0"/>
                <a:ea typeface="Roboto Mono" panose="00000009000000000000" pitchFamily="49" charset="0"/>
              </a:rPr>
              <a:t>launch.get_stream</a:t>
            </a:r>
            <a:r>
              <a:rPr lang="en-US" sz="3200" b="0">
                <a:solidFill>
                  <a:schemeClr val="accent5"/>
                </a:solidFill>
                <a:effectLst/>
                <a:latin typeface="Roboto Mono" panose="00000009000000000000" pitchFamily="49" charset="0"/>
                <a:ea typeface="Roboto Mono" panose="00000009000000000000" pitchFamily="49" charset="0"/>
              </a:rPr>
              <a:t>();</a:t>
            </a:r>
          </a:p>
          <a:p>
            <a:r>
              <a:rPr lang="en-US" sz="3200" b="0">
                <a:solidFill>
                  <a:schemeClr val="accent5"/>
                </a:solidFill>
                <a:effectLst/>
                <a:latin typeface="Roboto Mono" panose="00000009000000000000" pitchFamily="49" charset="0"/>
                <a:ea typeface="Roboto Mono" panose="00000009000000000000" pitchFamily="49" charset="0"/>
              </a:rPr>
              <a:t>    layernorm_forward_kernel3&lt;&lt;&lt;</a:t>
            </a:r>
            <a:r>
              <a:rPr lang="en-US" sz="3200" b="0" err="1">
                <a:solidFill>
                  <a:schemeClr val="accent5"/>
                </a:solidFill>
                <a:effectLst/>
                <a:latin typeface="Roboto Mono" panose="00000009000000000000" pitchFamily="49" charset="0"/>
                <a:ea typeface="Roboto Mono" panose="00000009000000000000" pitchFamily="49" charset="0"/>
              </a:rPr>
              <a:t>grid_size</a:t>
            </a:r>
            <a:r>
              <a:rPr lang="en-US" sz="3200" b="0">
                <a:solidFill>
                  <a:schemeClr val="accent5"/>
                </a:solidFill>
                <a:effectLst/>
                <a:latin typeface="Roboto Mono" panose="00000009000000000000" pitchFamily="49" charset="0"/>
                <a:ea typeface="Roboto Mono" panose="00000009000000000000" pitchFamily="49" charset="0"/>
              </a:rPr>
              <a:t>, </a:t>
            </a:r>
            <a:r>
              <a:rPr lang="en-US" sz="3200" b="0" err="1">
                <a:solidFill>
                  <a:schemeClr val="accent5"/>
                </a:solidFill>
                <a:effectLst/>
                <a:latin typeface="Roboto Mono" panose="00000009000000000000" pitchFamily="49" charset="0"/>
                <a:ea typeface="Roboto Mono" panose="00000009000000000000" pitchFamily="49" charset="0"/>
              </a:rPr>
              <a:t>block_size</a:t>
            </a:r>
            <a:r>
              <a:rPr lang="en-US" sz="3200" b="0">
                <a:solidFill>
                  <a:schemeClr val="accent5"/>
                </a:solidFill>
                <a:effectLst/>
                <a:latin typeface="Roboto Mono" panose="00000009000000000000" pitchFamily="49" charset="0"/>
                <a:ea typeface="Roboto Mono" panose="00000009000000000000" pitchFamily="49" charset="0"/>
              </a:rPr>
              <a:t>, 0, stream&gt;&gt;&gt;(/* ... */);</a:t>
            </a:r>
          </a:p>
        </p:txBody>
      </p:sp>
      <p:sp>
        <p:nvSpPr>
          <p:cNvPr id="3" name="Text Placeholder 1">
            <a:extLst>
              <a:ext uri="{FF2B5EF4-FFF2-40B4-BE49-F238E27FC236}">
                <a16:creationId xmlns:a16="http://schemas.microsoft.com/office/drawing/2014/main" id="{491F4D2C-B7F0-75BC-31AA-E93901124FB6}"/>
              </a:ext>
            </a:extLst>
          </p:cNvPr>
          <p:cNvSpPr>
            <a:spLocks noGrp="1"/>
          </p:cNvSpPr>
          <p:nvPr>
            <p:ph type="body" sz="quarter" idx="10"/>
          </p:nvPr>
        </p:nvSpPr>
        <p:spPr>
          <a:xfrm>
            <a:off x="2514600" y="2487168"/>
            <a:ext cx="31546800" cy="1408176"/>
          </a:xfrm>
        </p:spPr>
        <p:txBody>
          <a:bodyPr/>
          <a:lstStyle/>
          <a:p>
            <a:r>
              <a:rPr lang="en-US"/>
              <a:t>Registering benchmark</a:t>
            </a:r>
          </a:p>
        </p:txBody>
      </p:sp>
      <p:sp>
        <p:nvSpPr>
          <p:cNvPr id="6" name="TextBox 5">
            <a:extLst>
              <a:ext uri="{FF2B5EF4-FFF2-40B4-BE49-F238E27FC236}">
                <a16:creationId xmlns:a16="http://schemas.microsoft.com/office/drawing/2014/main" id="{1190D4B2-1470-8B37-E24F-5A5EEAD8B4AD}"/>
              </a:ext>
            </a:extLst>
          </p:cNvPr>
          <p:cNvSpPr txBox="1"/>
          <p:nvPr/>
        </p:nvSpPr>
        <p:spPr>
          <a:xfrm>
            <a:off x="3189514" y="11562846"/>
            <a:ext cx="22326598" cy="1569660"/>
          </a:xfrm>
          <a:prstGeom prst="rect">
            <a:avLst/>
          </a:prstGeom>
          <a:noFill/>
        </p:spPr>
        <p:txBody>
          <a:bodyPr wrap="square">
            <a:spAutoFit/>
          </a:bodyPr>
          <a:lstStyle/>
          <a:p>
            <a:r>
              <a:rPr lang="en-US" sz="3200" b="0">
                <a:solidFill>
                  <a:schemeClr val="accent5"/>
                </a:solidFill>
                <a:effectLst/>
                <a:latin typeface="Roboto Mono" panose="00000009000000000000" pitchFamily="49" charset="0"/>
                <a:ea typeface="Roboto Mono" panose="00000009000000000000" pitchFamily="49" charset="0"/>
              </a:rPr>
              <a:t>  });</a:t>
            </a:r>
          </a:p>
          <a:p>
            <a:r>
              <a:rPr lang="en-US" sz="3200" b="0">
                <a:solidFill>
                  <a:schemeClr val="accent5"/>
                </a:solidFill>
                <a:effectLst/>
                <a:latin typeface="Roboto Mono" panose="00000009000000000000" pitchFamily="49" charset="0"/>
                <a:ea typeface="Roboto Mono" panose="00000009000000000000" pitchFamily="49" charset="0"/>
              </a:rPr>
              <a:t>}</a:t>
            </a:r>
          </a:p>
          <a:p>
            <a:r>
              <a:rPr lang="en-US" sz="3200" b="0">
                <a:solidFill>
                  <a:srgbClr val="795E26"/>
                </a:solidFill>
                <a:effectLst/>
                <a:latin typeface="Roboto Mono" panose="00000009000000000000" pitchFamily="49" charset="0"/>
                <a:ea typeface="Roboto Mono" panose="00000009000000000000" pitchFamily="49" charset="0"/>
              </a:rPr>
              <a:t>NVBENCH_BENCH</a:t>
            </a:r>
            <a:r>
              <a:rPr lang="en-US" sz="3200" b="0">
                <a:solidFill>
                  <a:srgbClr val="3B3B3B"/>
                </a:solidFill>
                <a:effectLst/>
                <a:latin typeface="Roboto Mono" panose="00000009000000000000" pitchFamily="49" charset="0"/>
                <a:ea typeface="Roboto Mono" panose="00000009000000000000" pitchFamily="49" charset="0"/>
              </a:rPr>
              <a:t>(kernel3).</a:t>
            </a:r>
            <a:r>
              <a:rPr lang="en-US" sz="3200" b="0">
                <a:solidFill>
                  <a:srgbClr val="795E26"/>
                </a:solidFill>
                <a:effectLst/>
                <a:latin typeface="Roboto Mono" panose="00000009000000000000" pitchFamily="49" charset="0"/>
                <a:ea typeface="Roboto Mono" panose="00000009000000000000" pitchFamily="49" charset="0"/>
              </a:rPr>
              <a:t>add_int64_axis</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A31515"/>
                </a:solidFill>
                <a:effectLst/>
                <a:latin typeface="Roboto Mono" panose="00000009000000000000" pitchFamily="49" charset="0"/>
                <a:ea typeface="Roboto Mono" panose="00000009000000000000" pitchFamily="49" charset="0"/>
              </a:rPr>
              <a:t>"</a:t>
            </a:r>
            <a:r>
              <a:rPr lang="en-US" sz="3200" b="0" err="1">
                <a:solidFill>
                  <a:srgbClr val="A31515"/>
                </a:solidFill>
                <a:effectLst/>
                <a:latin typeface="Roboto Mono" panose="00000009000000000000" pitchFamily="49" charset="0"/>
                <a:ea typeface="Roboto Mono" panose="00000009000000000000" pitchFamily="49" charset="0"/>
              </a:rPr>
              <a:t>block_size</a:t>
            </a:r>
            <a:r>
              <a:rPr lang="en-US" sz="3200" b="0">
                <a:solidFill>
                  <a:srgbClr val="A31515"/>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32</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64</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128</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256</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512</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1024</a:t>
            </a:r>
            <a:r>
              <a:rPr lang="en-US" sz="3200" b="0">
                <a:solidFill>
                  <a:srgbClr val="3B3B3B"/>
                </a:solidFill>
                <a:effectLst/>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2878394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NVBench</a:t>
            </a:r>
          </a:p>
        </p:txBody>
      </p:sp>
      <p:sp>
        <p:nvSpPr>
          <p:cNvPr id="2" name="TextBox 1">
            <a:extLst>
              <a:ext uri="{FF2B5EF4-FFF2-40B4-BE49-F238E27FC236}">
                <a16:creationId xmlns:a16="http://schemas.microsoft.com/office/drawing/2014/main" id="{74BEA74C-23FA-131A-EEF2-F96BDAD1D525}"/>
              </a:ext>
            </a:extLst>
          </p:cNvPr>
          <p:cNvSpPr txBox="1"/>
          <p:nvPr/>
        </p:nvSpPr>
        <p:spPr>
          <a:xfrm>
            <a:off x="3189514" y="7833679"/>
            <a:ext cx="22326599" cy="584775"/>
          </a:xfrm>
          <a:prstGeom prst="rect">
            <a:avLst/>
          </a:prstGeom>
          <a:noFill/>
        </p:spPr>
        <p:txBody>
          <a:bodyPr wrap="square">
            <a:spAutoFit/>
          </a:bodyPr>
          <a:lstStyle/>
          <a:p>
            <a:r>
              <a:rPr lang="en-US" sz="3200" b="0">
                <a:solidFill>
                  <a:schemeClr val="accent5"/>
                </a:solidFill>
                <a:effectLst/>
                <a:latin typeface="Roboto Mono" panose="00000009000000000000" pitchFamily="49" charset="0"/>
                <a:ea typeface="Roboto Mono" panose="00000009000000000000" pitchFamily="49" charset="0"/>
              </a:rPr>
              <a:t>void kernel3(</a:t>
            </a:r>
            <a:r>
              <a:rPr lang="en-US" sz="3200" b="0" err="1">
                <a:solidFill>
                  <a:schemeClr val="accent5"/>
                </a:solidFill>
                <a:effectLst/>
                <a:latin typeface="Roboto Mono" panose="00000009000000000000" pitchFamily="49" charset="0"/>
                <a:ea typeface="Roboto Mono" panose="00000009000000000000" pitchFamily="49" charset="0"/>
              </a:rPr>
              <a:t>nvbench</a:t>
            </a:r>
            <a:r>
              <a:rPr lang="en-US" sz="3200" b="0">
                <a:solidFill>
                  <a:schemeClr val="accent5"/>
                </a:solidFill>
                <a:effectLst/>
                <a:latin typeface="Roboto Mono" panose="00000009000000000000" pitchFamily="49" charset="0"/>
                <a:ea typeface="Roboto Mono" panose="00000009000000000000" pitchFamily="49" charset="0"/>
              </a:rPr>
              <a:t>::state &amp;state) {</a:t>
            </a:r>
          </a:p>
        </p:txBody>
      </p:sp>
      <p:sp>
        <p:nvSpPr>
          <p:cNvPr id="5" name="TextBox 4">
            <a:extLst>
              <a:ext uri="{FF2B5EF4-FFF2-40B4-BE49-F238E27FC236}">
                <a16:creationId xmlns:a16="http://schemas.microsoft.com/office/drawing/2014/main" id="{4F0AFC27-2D9A-4927-0CCA-B52658903D12}"/>
              </a:ext>
            </a:extLst>
          </p:cNvPr>
          <p:cNvSpPr txBox="1"/>
          <p:nvPr/>
        </p:nvSpPr>
        <p:spPr>
          <a:xfrm>
            <a:off x="3189514" y="8467156"/>
            <a:ext cx="22326599" cy="3046988"/>
          </a:xfrm>
          <a:prstGeom prst="rect">
            <a:avLst/>
          </a:prstGeom>
          <a:noFill/>
        </p:spPr>
        <p:txBody>
          <a:bodyPr wrap="square">
            <a:spAutoFit/>
          </a:bodyPr>
          <a:lstStyle/>
          <a:p>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state</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001080"/>
                </a:solidFill>
                <a:effectLst/>
                <a:latin typeface="Roboto Mono" panose="00000009000000000000" pitchFamily="49" charset="0"/>
                <a:ea typeface="Roboto Mono" panose="00000009000000000000" pitchFamily="49" charset="0"/>
              </a:rPr>
              <a:t>add_global_memory_reads</a:t>
            </a:r>
            <a:r>
              <a:rPr lang="en-US" sz="3200" b="0">
                <a:solidFill>
                  <a:srgbClr val="000000"/>
                </a:solidFill>
                <a:effectLst/>
                <a:latin typeface="Roboto Mono" panose="00000009000000000000" pitchFamily="49" charset="0"/>
                <a:ea typeface="Roboto Mono" panose="00000009000000000000" pitchFamily="49" charset="0"/>
              </a:rPr>
              <a:t>&lt;</a:t>
            </a:r>
            <a:r>
              <a:rPr lang="en-US" sz="3200" b="0">
                <a:solidFill>
                  <a:srgbClr val="0000FF"/>
                </a:solidFill>
                <a:effectLst/>
                <a:latin typeface="Roboto Mono" panose="00000009000000000000" pitchFamily="49" charset="0"/>
                <a:ea typeface="Roboto Mono" panose="00000009000000000000" pitchFamily="49" charset="0"/>
              </a:rPr>
              <a:t>float</a:t>
            </a:r>
            <a:r>
              <a:rPr lang="en-US" sz="3200" b="0">
                <a:solidFill>
                  <a:srgbClr val="000000"/>
                </a:solidFill>
                <a:effectLst/>
                <a:latin typeface="Roboto Mono" panose="00000009000000000000" pitchFamily="49" charset="0"/>
                <a:ea typeface="Roboto Mono" panose="00000009000000000000" pitchFamily="49" charset="0"/>
              </a:rPr>
              <a:t>&gt;</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001080"/>
                </a:solidFill>
                <a:effectLst/>
                <a:latin typeface="Roboto Mono" panose="00000009000000000000" pitchFamily="49" charset="0"/>
                <a:ea typeface="Roboto Mono" panose="00000009000000000000" pitchFamily="49" charset="0"/>
              </a:rPr>
              <a:t>d_inp</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size</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d_weight</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size</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d_bias</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size</a:t>
            </a:r>
            <a:r>
              <a:rPr lang="en-US" sz="3200" b="0">
                <a:solidFill>
                  <a:srgbClr val="3B3B3B"/>
                </a:solidFill>
                <a:effectLst/>
                <a:latin typeface="Roboto Mono" panose="00000009000000000000" pitchFamily="49" charset="0"/>
                <a:ea typeface="Roboto Mono" panose="00000009000000000000" pitchFamily="49" charset="0"/>
              </a:rPr>
              <a:t>());</a:t>
            </a:r>
          </a:p>
          <a:p>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state</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001080"/>
                </a:solidFill>
                <a:effectLst/>
                <a:latin typeface="Roboto Mono" panose="00000009000000000000" pitchFamily="49" charset="0"/>
                <a:ea typeface="Roboto Mono" panose="00000009000000000000" pitchFamily="49" charset="0"/>
              </a:rPr>
              <a:t>add_global_memory_writes</a:t>
            </a:r>
            <a:r>
              <a:rPr lang="en-US" sz="3200" b="0">
                <a:solidFill>
                  <a:srgbClr val="000000"/>
                </a:solidFill>
                <a:effectLst/>
                <a:latin typeface="Roboto Mono" panose="00000009000000000000" pitchFamily="49" charset="0"/>
                <a:ea typeface="Roboto Mono" panose="00000009000000000000" pitchFamily="49" charset="0"/>
              </a:rPr>
              <a:t>&lt;</a:t>
            </a:r>
            <a:r>
              <a:rPr lang="en-US" sz="3200" b="0">
                <a:solidFill>
                  <a:srgbClr val="0000FF"/>
                </a:solidFill>
                <a:effectLst/>
                <a:latin typeface="Roboto Mono" panose="00000009000000000000" pitchFamily="49" charset="0"/>
                <a:ea typeface="Roboto Mono" panose="00000009000000000000" pitchFamily="49" charset="0"/>
              </a:rPr>
              <a:t>float</a:t>
            </a:r>
            <a:r>
              <a:rPr lang="en-US" sz="3200" b="0">
                <a:solidFill>
                  <a:srgbClr val="000000"/>
                </a:solidFill>
                <a:effectLst/>
                <a:latin typeface="Roboto Mono" panose="00000009000000000000" pitchFamily="49" charset="0"/>
                <a:ea typeface="Roboto Mono" panose="00000009000000000000" pitchFamily="49" charset="0"/>
              </a:rPr>
              <a:t>&gt;</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001080"/>
                </a:solidFill>
                <a:effectLst/>
                <a:latin typeface="Roboto Mono" panose="00000009000000000000" pitchFamily="49" charset="0"/>
                <a:ea typeface="Roboto Mono" panose="00000009000000000000" pitchFamily="49" charset="0"/>
              </a:rPr>
              <a:t>d_out</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size</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d_mean</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size</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d_rstd</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size</a:t>
            </a:r>
            <a:r>
              <a:rPr lang="en-US" sz="3200" b="0">
                <a:solidFill>
                  <a:srgbClr val="3B3B3B"/>
                </a:solidFill>
                <a:effectLst/>
                <a:latin typeface="Roboto Mono" panose="00000009000000000000" pitchFamily="49" charset="0"/>
                <a:ea typeface="Roboto Mono" panose="00000009000000000000" pitchFamily="49" charset="0"/>
              </a:rPr>
              <a:t>());</a:t>
            </a:r>
          </a:p>
          <a:p>
            <a:br>
              <a:rPr lang="en-US" sz="3200" b="0">
                <a:solidFill>
                  <a:srgbClr val="3B3B3B"/>
                </a:solidFill>
                <a:effectLst/>
                <a:latin typeface="Roboto Mono" panose="00000009000000000000" pitchFamily="49" charset="0"/>
                <a:ea typeface="Roboto Mono" panose="00000009000000000000" pitchFamily="49" charset="0"/>
              </a:rPr>
            </a:br>
            <a:r>
              <a:rPr lang="en-US" sz="3200" b="0">
                <a:solidFill>
                  <a:schemeClr val="accent5"/>
                </a:solidFill>
                <a:effectLst/>
                <a:latin typeface="Roboto Mono" panose="00000009000000000000" pitchFamily="49" charset="0"/>
                <a:ea typeface="Roboto Mono" panose="00000009000000000000" pitchFamily="49" charset="0"/>
              </a:rPr>
              <a:t>  </a:t>
            </a:r>
            <a:r>
              <a:rPr lang="en-US" sz="3200" b="0" err="1">
                <a:solidFill>
                  <a:schemeClr val="accent5"/>
                </a:solidFill>
                <a:effectLst/>
                <a:latin typeface="Roboto Mono" panose="00000009000000000000" pitchFamily="49" charset="0"/>
                <a:ea typeface="Roboto Mono" panose="00000009000000000000" pitchFamily="49" charset="0"/>
              </a:rPr>
              <a:t>state.exec</a:t>
            </a:r>
            <a:r>
              <a:rPr lang="en-US" sz="3200" b="0">
                <a:solidFill>
                  <a:schemeClr val="accent5"/>
                </a:solidFill>
                <a:effectLst/>
                <a:latin typeface="Roboto Mono" panose="00000009000000000000" pitchFamily="49" charset="0"/>
                <a:ea typeface="Roboto Mono" panose="00000009000000000000" pitchFamily="49" charset="0"/>
              </a:rPr>
              <a:t>([&amp;](</a:t>
            </a:r>
            <a:r>
              <a:rPr lang="en-US" sz="3200" b="0" err="1">
                <a:solidFill>
                  <a:schemeClr val="accent5"/>
                </a:solidFill>
                <a:effectLst/>
                <a:latin typeface="Roboto Mono" panose="00000009000000000000" pitchFamily="49" charset="0"/>
                <a:ea typeface="Roboto Mono" panose="00000009000000000000" pitchFamily="49" charset="0"/>
              </a:rPr>
              <a:t>nvbench</a:t>
            </a:r>
            <a:r>
              <a:rPr lang="en-US" sz="3200" b="0">
                <a:solidFill>
                  <a:schemeClr val="accent5"/>
                </a:solidFill>
                <a:effectLst/>
                <a:latin typeface="Roboto Mono" panose="00000009000000000000" pitchFamily="49" charset="0"/>
                <a:ea typeface="Roboto Mono" panose="00000009000000000000" pitchFamily="49" charset="0"/>
              </a:rPr>
              <a:t>::launch &amp;launch) {</a:t>
            </a:r>
          </a:p>
          <a:p>
            <a:r>
              <a:rPr lang="en-US" sz="3200" b="0">
                <a:solidFill>
                  <a:schemeClr val="accent5"/>
                </a:solidFill>
                <a:effectLst/>
                <a:latin typeface="Roboto Mono" panose="00000009000000000000" pitchFamily="49" charset="0"/>
                <a:ea typeface="Roboto Mono" panose="00000009000000000000" pitchFamily="49" charset="0"/>
              </a:rPr>
              <a:t>    </a:t>
            </a:r>
            <a:r>
              <a:rPr lang="en-US" sz="3200" b="0" err="1">
                <a:solidFill>
                  <a:schemeClr val="accent5"/>
                </a:solidFill>
                <a:effectLst/>
                <a:latin typeface="Roboto Mono" panose="00000009000000000000" pitchFamily="49" charset="0"/>
                <a:ea typeface="Roboto Mono" panose="00000009000000000000" pitchFamily="49" charset="0"/>
              </a:rPr>
              <a:t>cudaStream_t</a:t>
            </a:r>
            <a:r>
              <a:rPr lang="en-US" sz="3200" b="0">
                <a:solidFill>
                  <a:schemeClr val="accent5"/>
                </a:solidFill>
                <a:effectLst/>
                <a:latin typeface="Roboto Mono" panose="00000009000000000000" pitchFamily="49" charset="0"/>
                <a:ea typeface="Roboto Mono" panose="00000009000000000000" pitchFamily="49" charset="0"/>
              </a:rPr>
              <a:t> stream = </a:t>
            </a:r>
            <a:r>
              <a:rPr lang="en-US" sz="3200" b="0" err="1">
                <a:solidFill>
                  <a:schemeClr val="accent5"/>
                </a:solidFill>
                <a:effectLst/>
                <a:latin typeface="Roboto Mono" panose="00000009000000000000" pitchFamily="49" charset="0"/>
                <a:ea typeface="Roboto Mono" panose="00000009000000000000" pitchFamily="49" charset="0"/>
              </a:rPr>
              <a:t>launch.get_stream</a:t>
            </a:r>
            <a:r>
              <a:rPr lang="en-US" sz="3200" b="0">
                <a:solidFill>
                  <a:schemeClr val="accent5"/>
                </a:solidFill>
                <a:effectLst/>
                <a:latin typeface="Roboto Mono" panose="00000009000000000000" pitchFamily="49" charset="0"/>
                <a:ea typeface="Roboto Mono" panose="00000009000000000000" pitchFamily="49" charset="0"/>
              </a:rPr>
              <a:t>();</a:t>
            </a:r>
          </a:p>
          <a:p>
            <a:r>
              <a:rPr lang="en-US" sz="3200" b="0">
                <a:solidFill>
                  <a:schemeClr val="accent5"/>
                </a:solidFill>
                <a:effectLst/>
                <a:latin typeface="Roboto Mono" panose="00000009000000000000" pitchFamily="49" charset="0"/>
                <a:ea typeface="Roboto Mono" panose="00000009000000000000" pitchFamily="49" charset="0"/>
              </a:rPr>
              <a:t>    layernorm_forward_kernel3&lt;&lt;&lt;</a:t>
            </a:r>
            <a:r>
              <a:rPr lang="en-US" sz="3200" b="0" err="1">
                <a:solidFill>
                  <a:schemeClr val="accent5"/>
                </a:solidFill>
                <a:effectLst/>
                <a:latin typeface="Roboto Mono" panose="00000009000000000000" pitchFamily="49" charset="0"/>
                <a:ea typeface="Roboto Mono" panose="00000009000000000000" pitchFamily="49" charset="0"/>
              </a:rPr>
              <a:t>grid_size</a:t>
            </a:r>
            <a:r>
              <a:rPr lang="en-US" sz="3200" b="0">
                <a:solidFill>
                  <a:schemeClr val="accent5"/>
                </a:solidFill>
                <a:effectLst/>
                <a:latin typeface="Roboto Mono" panose="00000009000000000000" pitchFamily="49" charset="0"/>
                <a:ea typeface="Roboto Mono" panose="00000009000000000000" pitchFamily="49" charset="0"/>
              </a:rPr>
              <a:t>, </a:t>
            </a:r>
            <a:r>
              <a:rPr lang="en-US" sz="3200" b="0" err="1">
                <a:solidFill>
                  <a:schemeClr val="accent5"/>
                </a:solidFill>
                <a:effectLst/>
                <a:latin typeface="Roboto Mono" panose="00000009000000000000" pitchFamily="49" charset="0"/>
                <a:ea typeface="Roboto Mono" panose="00000009000000000000" pitchFamily="49" charset="0"/>
              </a:rPr>
              <a:t>block_size</a:t>
            </a:r>
            <a:r>
              <a:rPr lang="en-US" sz="3200" b="0">
                <a:solidFill>
                  <a:schemeClr val="accent5"/>
                </a:solidFill>
                <a:effectLst/>
                <a:latin typeface="Roboto Mono" panose="00000009000000000000" pitchFamily="49" charset="0"/>
                <a:ea typeface="Roboto Mono" panose="00000009000000000000" pitchFamily="49" charset="0"/>
              </a:rPr>
              <a:t>, 0, stream&gt;&gt;&gt;(/* ... */);</a:t>
            </a:r>
          </a:p>
        </p:txBody>
      </p:sp>
      <p:sp>
        <p:nvSpPr>
          <p:cNvPr id="3" name="Text Placeholder 1">
            <a:extLst>
              <a:ext uri="{FF2B5EF4-FFF2-40B4-BE49-F238E27FC236}">
                <a16:creationId xmlns:a16="http://schemas.microsoft.com/office/drawing/2014/main" id="{72EA821D-B375-BD82-4C82-4F9B2BD1B4BB}"/>
              </a:ext>
            </a:extLst>
          </p:cNvPr>
          <p:cNvSpPr>
            <a:spLocks noGrp="1"/>
          </p:cNvSpPr>
          <p:nvPr>
            <p:ph type="body" sz="quarter" idx="10"/>
          </p:nvPr>
        </p:nvSpPr>
        <p:spPr>
          <a:xfrm>
            <a:off x="2514600" y="2487168"/>
            <a:ext cx="31546800" cy="1408176"/>
          </a:xfrm>
        </p:spPr>
        <p:txBody>
          <a:bodyPr/>
          <a:lstStyle/>
          <a:p>
            <a:r>
              <a:rPr lang="en-US"/>
              <a:t>Reporting bandwidth</a:t>
            </a:r>
          </a:p>
        </p:txBody>
      </p:sp>
      <p:sp>
        <p:nvSpPr>
          <p:cNvPr id="6" name="TextBox 5">
            <a:extLst>
              <a:ext uri="{FF2B5EF4-FFF2-40B4-BE49-F238E27FC236}">
                <a16:creationId xmlns:a16="http://schemas.microsoft.com/office/drawing/2014/main" id="{39F99146-3FD7-9F53-950F-6AA87F06C977}"/>
              </a:ext>
            </a:extLst>
          </p:cNvPr>
          <p:cNvSpPr txBox="1"/>
          <p:nvPr/>
        </p:nvSpPr>
        <p:spPr>
          <a:xfrm>
            <a:off x="3189514" y="11562846"/>
            <a:ext cx="22326598" cy="1569660"/>
          </a:xfrm>
          <a:prstGeom prst="rect">
            <a:avLst/>
          </a:prstGeom>
          <a:noFill/>
        </p:spPr>
        <p:txBody>
          <a:bodyPr wrap="square">
            <a:spAutoFit/>
          </a:bodyPr>
          <a:lstStyle/>
          <a:p>
            <a:r>
              <a:rPr lang="en-US" sz="3200" b="0">
                <a:solidFill>
                  <a:schemeClr val="accent5"/>
                </a:solidFill>
                <a:effectLst/>
                <a:latin typeface="Roboto Mono" panose="00000009000000000000" pitchFamily="49" charset="0"/>
                <a:ea typeface="Roboto Mono" panose="00000009000000000000" pitchFamily="49" charset="0"/>
              </a:rPr>
              <a:t>  });</a:t>
            </a:r>
          </a:p>
          <a:p>
            <a:r>
              <a:rPr lang="en-US" sz="3200" b="0">
                <a:solidFill>
                  <a:schemeClr val="accent5"/>
                </a:solidFill>
                <a:effectLst/>
                <a:latin typeface="Roboto Mono" panose="00000009000000000000" pitchFamily="49" charset="0"/>
                <a:ea typeface="Roboto Mono" panose="00000009000000000000" pitchFamily="49" charset="0"/>
              </a:rPr>
              <a:t>}</a:t>
            </a:r>
          </a:p>
          <a:p>
            <a:r>
              <a:rPr lang="en-US" sz="3200" b="0">
                <a:solidFill>
                  <a:schemeClr val="accent5"/>
                </a:solidFill>
                <a:effectLst/>
                <a:latin typeface="Roboto Mono" panose="00000009000000000000" pitchFamily="49" charset="0"/>
                <a:ea typeface="Roboto Mono" panose="00000009000000000000" pitchFamily="49" charset="0"/>
              </a:rPr>
              <a:t>NVBENCH_BENCH(kernel3).add_int64_axis("</a:t>
            </a:r>
            <a:r>
              <a:rPr lang="en-US" sz="3200" b="0" err="1">
                <a:solidFill>
                  <a:schemeClr val="accent5"/>
                </a:solidFill>
                <a:effectLst/>
                <a:latin typeface="Roboto Mono" panose="00000009000000000000" pitchFamily="49" charset="0"/>
                <a:ea typeface="Roboto Mono" panose="00000009000000000000" pitchFamily="49" charset="0"/>
              </a:rPr>
              <a:t>block_size</a:t>
            </a:r>
            <a:r>
              <a:rPr lang="en-US" sz="3200" b="0">
                <a:solidFill>
                  <a:schemeClr val="accent5"/>
                </a:solidFill>
                <a:effectLst/>
                <a:latin typeface="Roboto Mono" panose="00000009000000000000" pitchFamily="49" charset="0"/>
                <a:ea typeface="Roboto Mono" panose="00000009000000000000" pitchFamily="49" charset="0"/>
              </a:rPr>
              <a:t>", {32, 64, 128, 256, 512, 1024});</a:t>
            </a:r>
          </a:p>
        </p:txBody>
      </p:sp>
    </p:spTree>
    <p:extLst>
      <p:ext uri="{BB962C8B-B14F-4D97-AF65-F5344CB8AC3E}">
        <p14:creationId xmlns:p14="http://schemas.microsoft.com/office/powerpoint/2010/main" val="3663129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NVBench</a:t>
            </a:r>
          </a:p>
        </p:txBody>
      </p:sp>
      <p:sp>
        <p:nvSpPr>
          <p:cNvPr id="2" name="TextBox 1">
            <a:extLst>
              <a:ext uri="{FF2B5EF4-FFF2-40B4-BE49-F238E27FC236}">
                <a16:creationId xmlns:a16="http://schemas.microsoft.com/office/drawing/2014/main" id="{74BEA74C-23FA-131A-EEF2-F96BDAD1D525}"/>
              </a:ext>
            </a:extLst>
          </p:cNvPr>
          <p:cNvSpPr txBox="1"/>
          <p:nvPr/>
        </p:nvSpPr>
        <p:spPr>
          <a:xfrm>
            <a:off x="3189514" y="7833679"/>
            <a:ext cx="22326599" cy="584775"/>
          </a:xfrm>
          <a:prstGeom prst="rect">
            <a:avLst/>
          </a:prstGeom>
          <a:noFill/>
        </p:spPr>
        <p:txBody>
          <a:bodyPr wrap="square">
            <a:spAutoFit/>
          </a:bodyPr>
          <a:lstStyle/>
          <a:p>
            <a:r>
              <a:rPr lang="en-US" sz="3200" b="0">
                <a:solidFill>
                  <a:schemeClr val="accent5"/>
                </a:solidFill>
                <a:effectLst/>
                <a:latin typeface="Roboto Mono" panose="00000009000000000000" pitchFamily="49" charset="0"/>
                <a:ea typeface="Roboto Mono" panose="00000009000000000000" pitchFamily="49" charset="0"/>
              </a:rPr>
              <a:t>void kernel3(</a:t>
            </a:r>
            <a:r>
              <a:rPr lang="en-US" sz="3200" b="0" err="1">
                <a:solidFill>
                  <a:schemeClr val="accent5"/>
                </a:solidFill>
                <a:effectLst/>
                <a:latin typeface="Roboto Mono" panose="00000009000000000000" pitchFamily="49" charset="0"/>
                <a:ea typeface="Roboto Mono" panose="00000009000000000000" pitchFamily="49" charset="0"/>
              </a:rPr>
              <a:t>nvbench</a:t>
            </a:r>
            <a:r>
              <a:rPr lang="en-US" sz="3200" b="0">
                <a:solidFill>
                  <a:schemeClr val="accent5"/>
                </a:solidFill>
                <a:effectLst/>
                <a:latin typeface="Roboto Mono" panose="00000009000000000000" pitchFamily="49" charset="0"/>
                <a:ea typeface="Roboto Mono" panose="00000009000000000000" pitchFamily="49" charset="0"/>
              </a:rPr>
              <a:t>::state &amp;state) {</a:t>
            </a:r>
          </a:p>
        </p:txBody>
      </p:sp>
      <p:sp>
        <p:nvSpPr>
          <p:cNvPr id="5" name="TextBox 4">
            <a:extLst>
              <a:ext uri="{FF2B5EF4-FFF2-40B4-BE49-F238E27FC236}">
                <a16:creationId xmlns:a16="http://schemas.microsoft.com/office/drawing/2014/main" id="{4F0AFC27-2D9A-4927-0CCA-B52658903D12}"/>
              </a:ext>
            </a:extLst>
          </p:cNvPr>
          <p:cNvSpPr txBox="1"/>
          <p:nvPr/>
        </p:nvSpPr>
        <p:spPr>
          <a:xfrm>
            <a:off x="3189514" y="8467156"/>
            <a:ext cx="22326599" cy="3046988"/>
          </a:xfrm>
          <a:prstGeom prst="rect">
            <a:avLst/>
          </a:prstGeom>
          <a:noFill/>
        </p:spPr>
        <p:txBody>
          <a:bodyPr wrap="square">
            <a:spAutoFit/>
          </a:bodyPr>
          <a:lstStyle/>
          <a:p>
            <a:r>
              <a:rPr lang="en-US" sz="3200" b="0">
                <a:solidFill>
                  <a:schemeClr val="accent5"/>
                </a:solidFill>
                <a:effectLst/>
                <a:latin typeface="Roboto Mono" panose="00000009000000000000" pitchFamily="49" charset="0"/>
                <a:ea typeface="Roboto Mono" panose="00000009000000000000" pitchFamily="49" charset="0"/>
              </a:rPr>
              <a:t>  </a:t>
            </a:r>
            <a:r>
              <a:rPr lang="en-US" sz="3200" b="0" err="1">
                <a:solidFill>
                  <a:schemeClr val="accent5"/>
                </a:solidFill>
                <a:effectLst/>
                <a:latin typeface="Roboto Mono" panose="00000009000000000000" pitchFamily="49" charset="0"/>
                <a:ea typeface="Roboto Mono" panose="00000009000000000000" pitchFamily="49" charset="0"/>
              </a:rPr>
              <a:t>state.add_global_memory_reads</a:t>
            </a:r>
            <a:r>
              <a:rPr lang="en-US" sz="3200" b="0">
                <a:solidFill>
                  <a:schemeClr val="accent5"/>
                </a:solidFill>
                <a:effectLst/>
                <a:latin typeface="Roboto Mono" panose="00000009000000000000" pitchFamily="49" charset="0"/>
                <a:ea typeface="Roboto Mono" panose="00000009000000000000" pitchFamily="49" charset="0"/>
              </a:rPr>
              <a:t>&lt;float&gt;(</a:t>
            </a:r>
            <a:r>
              <a:rPr lang="en-US" sz="3200" b="0" err="1">
                <a:solidFill>
                  <a:schemeClr val="accent5"/>
                </a:solidFill>
                <a:effectLst/>
                <a:latin typeface="Roboto Mono" panose="00000009000000000000" pitchFamily="49" charset="0"/>
                <a:ea typeface="Roboto Mono" panose="00000009000000000000" pitchFamily="49" charset="0"/>
              </a:rPr>
              <a:t>d_inp.size</a:t>
            </a:r>
            <a:r>
              <a:rPr lang="en-US" sz="3200" b="0">
                <a:solidFill>
                  <a:schemeClr val="accent5"/>
                </a:solidFill>
                <a:effectLst/>
                <a:latin typeface="Roboto Mono" panose="00000009000000000000" pitchFamily="49" charset="0"/>
                <a:ea typeface="Roboto Mono" panose="00000009000000000000" pitchFamily="49" charset="0"/>
              </a:rPr>
              <a:t>() + </a:t>
            </a:r>
            <a:r>
              <a:rPr lang="en-US" sz="3200" b="0" err="1">
                <a:solidFill>
                  <a:schemeClr val="accent5"/>
                </a:solidFill>
                <a:effectLst/>
                <a:latin typeface="Roboto Mono" panose="00000009000000000000" pitchFamily="49" charset="0"/>
                <a:ea typeface="Roboto Mono" panose="00000009000000000000" pitchFamily="49" charset="0"/>
              </a:rPr>
              <a:t>d_weight.size</a:t>
            </a:r>
            <a:r>
              <a:rPr lang="en-US" sz="3200" b="0">
                <a:solidFill>
                  <a:schemeClr val="accent5"/>
                </a:solidFill>
                <a:effectLst/>
                <a:latin typeface="Roboto Mono" panose="00000009000000000000" pitchFamily="49" charset="0"/>
                <a:ea typeface="Roboto Mono" panose="00000009000000000000" pitchFamily="49" charset="0"/>
              </a:rPr>
              <a:t>() + </a:t>
            </a:r>
            <a:r>
              <a:rPr lang="en-US" sz="3200" b="0" err="1">
                <a:solidFill>
                  <a:schemeClr val="accent5"/>
                </a:solidFill>
                <a:effectLst/>
                <a:latin typeface="Roboto Mono" panose="00000009000000000000" pitchFamily="49" charset="0"/>
                <a:ea typeface="Roboto Mono" panose="00000009000000000000" pitchFamily="49" charset="0"/>
              </a:rPr>
              <a:t>d_bias.size</a:t>
            </a:r>
            <a:r>
              <a:rPr lang="en-US" sz="3200" b="0">
                <a:solidFill>
                  <a:schemeClr val="accent5"/>
                </a:solidFill>
                <a:effectLst/>
                <a:latin typeface="Roboto Mono" panose="00000009000000000000" pitchFamily="49" charset="0"/>
                <a:ea typeface="Roboto Mono" panose="00000009000000000000" pitchFamily="49" charset="0"/>
              </a:rPr>
              <a:t>());</a:t>
            </a:r>
          </a:p>
          <a:p>
            <a:r>
              <a:rPr lang="en-US" sz="3200" b="0">
                <a:solidFill>
                  <a:schemeClr val="accent5"/>
                </a:solidFill>
                <a:effectLst/>
                <a:latin typeface="Roboto Mono" panose="00000009000000000000" pitchFamily="49" charset="0"/>
                <a:ea typeface="Roboto Mono" panose="00000009000000000000" pitchFamily="49" charset="0"/>
              </a:rPr>
              <a:t>  </a:t>
            </a:r>
            <a:r>
              <a:rPr lang="en-US" sz="3200" b="0" err="1">
                <a:solidFill>
                  <a:schemeClr val="accent5"/>
                </a:solidFill>
                <a:effectLst/>
                <a:latin typeface="Roboto Mono" panose="00000009000000000000" pitchFamily="49" charset="0"/>
                <a:ea typeface="Roboto Mono" panose="00000009000000000000" pitchFamily="49" charset="0"/>
              </a:rPr>
              <a:t>state.add_global_memory_writes</a:t>
            </a:r>
            <a:r>
              <a:rPr lang="en-US" sz="3200" b="0">
                <a:solidFill>
                  <a:schemeClr val="accent5"/>
                </a:solidFill>
                <a:effectLst/>
                <a:latin typeface="Roboto Mono" panose="00000009000000000000" pitchFamily="49" charset="0"/>
                <a:ea typeface="Roboto Mono" panose="00000009000000000000" pitchFamily="49" charset="0"/>
              </a:rPr>
              <a:t>&lt;float&gt;(</a:t>
            </a:r>
            <a:r>
              <a:rPr lang="en-US" sz="3200" b="0" err="1">
                <a:solidFill>
                  <a:schemeClr val="accent5"/>
                </a:solidFill>
                <a:effectLst/>
                <a:latin typeface="Roboto Mono" panose="00000009000000000000" pitchFamily="49" charset="0"/>
                <a:ea typeface="Roboto Mono" panose="00000009000000000000" pitchFamily="49" charset="0"/>
              </a:rPr>
              <a:t>d_out.size</a:t>
            </a:r>
            <a:r>
              <a:rPr lang="en-US" sz="3200" b="0">
                <a:solidFill>
                  <a:schemeClr val="accent5"/>
                </a:solidFill>
                <a:effectLst/>
                <a:latin typeface="Roboto Mono" panose="00000009000000000000" pitchFamily="49" charset="0"/>
                <a:ea typeface="Roboto Mono" panose="00000009000000000000" pitchFamily="49" charset="0"/>
              </a:rPr>
              <a:t>() + </a:t>
            </a:r>
            <a:r>
              <a:rPr lang="en-US" sz="3200" b="0" err="1">
                <a:solidFill>
                  <a:schemeClr val="accent5"/>
                </a:solidFill>
                <a:effectLst/>
                <a:latin typeface="Roboto Mono" panose="00000009000000000000" pitchFamily="49" charset="0"/>
                <a:ea typeface="Roboto Mono" panose="00000009000000000000" pitchFamily="49" charset="0"/>
              </a:rPr>
              <a:t>d_mean.size</a:t>
            </a:r>
            <a:r>
              <a:rPr lang="en-US" sz="3200" b="0">
                <a:solidFill>
                  <a:schemeClr val="accent5"/>
                </a:solidFill>
                <a:effectLst/>
                <a:latin typeface="Roboto Mono" panose="00000009000000000000" pitchFamily="49" charset="0"/>
                <a:ea typeface="Roboto Mono" panose="00000009000000000000" pitchFamily="49" charset="0"/>
              </a:rPr>
              <a:t>() + </a:t>
            </a:r>
            <a:r>
              <a:rPr lang="en-US" sz="3200" b="0" err="1">
                <a:solidFill>
                  <a:schemeClr val="accent5"/>
                </a:solidFill>
                <a:effectLst/>
                <a:latin typeface="Roboto Mono" panose="00000009000000000000" pitchFamily="49" charset="0"/>
                <a:ea typeface="Roboto Mono" panose="00000009000000000000" pitchFamily="49" charset="0"/>
              </a:rPr>
              <a:t>d_rstd.size</a:t>
            </a:r>
            <a:r>
              <a:rPr lang="en-US" sz="3200" b="0">
                <a:solidFill>
                  <a:schemeClr val="accent5"/>
                </a:solidFill>
                <a:effectLst/>
                <a:latin typeface="Roboto Mono" panose="00000009000000000000" pitchFamily="49" charset="0"/>
                <a:ea typeface="Roboto Mono" panose="00000009000000000000" pitchFamily="49" charset="0"/>
              </a:rPr>
              <a:t>());</a:t>
            </a:r>
          </a:p>
          <a:p>
            <a:br>
              <a:rPr lang="en-US" sz="3200" b="0">
                <a:solidFill>
                  <a:srgbClr val="3B3B3B"/>
                </a:solidFill>
                <a:effectLst/>
                <a:latin typeface="Roboto Mono" panose="00000009000000000000" pitchFamily="49" charset="0"/>
                <a:ea typeface="Roboto Mono" panose="00000009000000000000" pitchFamily="49" charset="0"/>
              </a:rPr>
            </a:b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state</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exec</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000000"/>
                </a:solidFill>
                <a:effectLst/>
                <a:latin typeface="Roboto Mono" panose="00000009000000000000" pitchFamily="49" charset="0"/>
                <a:ea typeface="Roboto Mono" panose="00000009000000000000" pitchFamily="49" charset="0"/>
              </a:rPr>
              <a:t>&amp;</a:t>
            </a:r>
            <a:r>
              <a:rPr lang="en-US" sz="3200" b="0">
                <a:solidFill>
                  <a:srgbClr val="3B3B3B"/>
                </a:solidFill>
                <a:effectLst/>
                <a:latin typeface="Roboto Mono" panose="00000009000000000000" pitchFamily="49" charset="0"/>
                <a:ea typeface="Roboto Mono" panose="00000009000000000000" pitchFamily="49" charset="0"/>
              </a:rPr>
              <a:t>](</a:t>
            </a:r>
            <a:r>
              <a:rPr lang="en-US" sz="3200" b="0" err="1">
                <a:solidFill>
                  <a:srgbClr val="267F99"/>
                </a:solidFill>
                <a:effectLst/>
                <a:latin typeface="Roboto Mono" panose="00000009000000000000" pitchFamily="49" charset="0"/>
                <a:ea typeface="Roboto Mono" panose="00000009000000000000" pitchFamily="49" charset="0"/>
              </a:rPr>
              <a:t>nvbench</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267F99"/>
                </a:solidFill>
                <a:effectLst/>
                <a:latin typeface="Roboto Mono" panose="00000009000000000000" pitchFamily="49" charset="0"/>
                <a:ea typeface="Roboto Mono" panose="00000009000000000000" pitchFamily="49" charset="0"/>
              </a:rPr>
              <a:t>launch</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000FF"/>
                </a:solidFill>
                <a:effectLst/>
                <a:latin typeface="Roboto Mono" panose="00000009000000000000" pitchFamily="49" charset="0"/>
                <a:ea typeface="Roboto Mono" panose="00000009000000000000" pitchFamily="49" charset="0"/>
              </a:rPr>
              <a:t>&amp;</a:t>
            </a:r>
            <a:r>
              <a:rPr lang="en-US" sz="3200" b="0">
                <a:solidFill>
                  <a:srgbClr val="001080"/>
                </a:solidFill>
                <a:effectLst/>
                <a:latin typeface="Roboto Mono" panose="00000009000000000000" pitchFamily="49" charset="0"/>
                <a:ea typeface="Roboto Mono" panose="00000009000000000000" pitchFamily="49" charset="0"/>
              </a:rPr>
              <a:t>launch</a:t>
            </a:r>
            <a:r>
              <a:rPr lang="en-US" sz="3200" b="0">
                <a:solidFill>
                  <a:srgbClr val="3B3B3B"/>
                </a:solidFill>
                <a:effectLst/>
                <a:latin typeface="Roboto Mono" panose="00000009000000000000" pitchFamily="49" charset="0"/>
                <a:ea typeface="Roboto Mono" panose="00000009000000000000" pitchFamily="49" charset="0"/>
              </a:rPr>
              <a:t>) {</a:t>
            </a:r>
          </a:p>
          <a:p>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267F99"/>
                </a:solidFill>
                <a:effectLst/>
                <a:latin typeface="Roboto Mono" panose="00000009000000000000" pitchFamily="49" charset="0"/>
                <a:ea typeface="Roboto Mono" panose="00000009000000000000" pitchFamily="49" charset="0"/>
              </a:rPr>
              <a:t>cudaStream_t</a:t>
            </a:r>
            <a:r>
              <a:rPr lang="en-US" sz="3200" b="0">
                <a:solidFill>
                  <a:srgbClr val="3B3B3B"/>
                </a:solidFill>
                <a:effectLst/>
                <a:latin typeface="Roboto Mono" panose="00000009000000000000" pitchFamily="49" charset="0"/>
                <a:ea typeface="Roboto Mono" panose="00000009000000000000" pitchFamily="49" charset="0"/>
              </a:rPr>
              <a:t> stream </a:t>
            </a:r>
            <a:r>
              <a:rPr lang="en-US" sz="3200" b="0">
                <a:solidFill>
                  <a:srgbClr val="000000"/>
                </a:solidFill>
                <a:effectLst/>
                <a:latin typeface="Roboto Mono" panose="00000009000000000000" pitchFamily="49" charset="0"/>
                <a:ea typeface="Roboto Mono" panose="00000009000000000000" pitchFamily="49" charset="0"/>
              </a:rPr>
              <a:t>=</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001080"/>
                </a:solidFill>
                <a:effectLst/>
                <a:latin typeface="Roboto Mono" panose="00000009000000000000" pitchFamily="49" charset="0"/>
                <a:ea typeface="Roboto Mono" panose="00000009000000000000" pitchFamily="49" charset="0"/>
              </a:rPr>
              <a:t>launch</a:t>
            </a:r>
            <a:r>
              <a:rPr lang="en-US" sz="3200" b="0" err="1">
                <a:solidFill>
                  <a:srgbClr val="3B3B3B"/>
                </a:solidFill>
                <a:effectLst/>
                <a:latin typeface="Roboto Mono" panose="00000009000000000000" pitchFamily="49" charset="0"/>
                <a:ea typeface="Roboto Mono" panose="00000009000000000000" pitchFamily="49" charset="0"/>
              </a:rPr>
              <a:t>.</a:t>
            </a:r>
            <a:r>
              <a:rPr lang="en-US" sz="3200" b="0" err="1">
                <a:solidFill>
                  <a:srgbClr val="795E26"/>
                </a:solidFill>
                <a:effectLst/>
                <a:latin typeface="Roboto Mono" panose="00000009000000000000" pitchFamily="49" charset="0"/>
                <a:ea typeface="Roboto Mono" panose="00000009000000000000" pitchFamily="49" charset="0"/>
              </a:rPr>
              <a:t>get_stream</a:t>
            </a:r>
            <a:r>
              <a:rPr lang="en-US" sz="3200" b="0">
                <a:solidFill>
                  <a:srgbClr val="3B3B3B"/>
                </a:solidFill>
                <a:effectLst/>
                <a:latin typeface="Roboto Mono" panose="00000009000000000000" pitchFamily="49" charset="0"/>
                <a:ea typeface="Roboto Mono" panose="00000009000000000000" pitchFamily="49" charset="0"/>
              </a:rPr>
              <a:t>();</a:t>
            </a:r>
          </a:p>
          <a:p>
            <a:r>
              <a:rPr lang="en-US" sz="3200" b="0">
                <a:solidFill>
                  <a:srgbClr val="3B3B3B"/>
                </a:solidFill>
                <a:effectLst/>
                <a:latin typeface="Roboto Mono" panose="00000009000000000000" pitchFamily="49" charset="0"/>
                <a:ea typeface="Roboto Mono" panose="00000009000000000000" pitchFamily="49" charset="0"/>
              </a:rPr>
              <a:t>    layernorm_forward_kernel3</a:t>
            </a:r>
            <a:r>
              <a:rPr lang="en-US" sz="3200" b="0">
                <a:solidFill>
                  <a:srgbClr val="000000"/>
                </a:solidFill>
                <a:effectLst/>
                <a:latin typeface="Roboto Mono" panose="00000009000000000000" pitchFamily="49" charset="0"/>
                <a:ea typeface="Roboto Mono" panose="00000009000000000000" pitchFamily="49" charset="0"/>
              </a:rPr>
              <a:t>&lt;&lt;&lt;</a:t>
            </a:r>
            <a:r>
              <a:rPr lang="en-US" sz="3200" b="0" err="1">
                <a:solidFill>
                  <a:srgbClr val="3B3B3B"/>
                </a:solidFill>
                <a:effectLst/>
                <a:latin typeface="Roboto Mono" panose="00000009000000000000" pitchFamily="49" charset="0"/>
                <a:ea typeface="Roboto Mono" panose="00000009000000000000" pitchFamily="49" charset="0"/>
              </a:rPr>
              <a:t>grid_size</a:t>
            </a:r>
            <a:r>
              <a:rPr lang="en-US" sz="3200" b="0">
                <a:solidFill>
                  <a:srgbClr val="3B3B3B"/>
                </a:solidFill>
                <a:effectLst/>
                <a:latin typeface="Roboto Mono" panose="00000009000000000000" pitchFamily="49" charset="0"/>
                <a:ea typeface="Roboto Mono" panose="00000009000000000000" pitchFamily="49" charset="0"/>
              </a:rPr>
              <a:t>, </a:t>
            </a:r>
            <a:r>
              <a:rPr lang="en-US" sz="3200" b="0" err="1">
                <a:solidFill>
                  <a:srgbClr val="3B3B3B"/>
                </a:solidFill>
                <a:effectLst/>
                <a:latin typeface="Roboto Mono" panose="00000009000000000000" pitchFamily="49" charset="0"/>
                <a:ea typeface="Roboto Mono" panose="00000009000000000000" pitchFamily="49" charset="0"/>
              </a:rPr>
              <a:t>block_size</a:t>
            </a:r>
            <a:r>
              <a:rPr lang="en-US" sz="3200" b="0">
                <a:solidFill>
                  <a:srgbClr val="3B3B3B"/>
                </a:solidFill>
                <a:effectLst/>
                <a:latin typeface="Roboto Mono" panose="00000009000000000000" pitchFamily="49" charset="0"/>
                <a:ea typeface="Roboto Mono" panose="00000009000000000000" pitchFamily="49" charset="0"/>
              </a:rPr>
              <a:t>, </a:t>
            </a:r>
            <a:r>
              <a:rPr lang="en-US" sz="3200" b="0">
                <a:solidFill>
                  <a:srgbClr val="098658"/>
                </a:solidFill>
                <a:effectLst/>
                <a:latin typeface="Roboto Mono" panose="00000009000000000000" pitchFamily="49" charset="0"/>
                <a:ea typeface="Roboto Mono" panose="00000009000000000000" pitchFamily="49" charset="0"/>
              </a:rPr>
              <a:t>0</a:t>
            </a:r>
            <a:r>
              <a:rPr lang="en-US" sz="3200" b="0">
                <a:solidFill>
                  <a:srgbClr val="3B3B3B"/>
                </a:solidFill>
                <a:effectLst/>
                <a:latin typeface="Roboto Mono" panose="00000009000000000000" pitchFamily="49" charset="0"/>
                <a:ea typeface="Roboto Mono" panose="00000009000000000000" pitchFamily="49" charset="0"/>
              </a:rPr>
              <a:t>, stream</a:t>
            </a:r>
            <a:r>
              <a:rPr lang="en-US" sz="3200" b="0">
                <a:solidFill>
                  <a:srgbClr val="000000"/>
                </a:solidFill>
                <a:effectLst/>
                <a:latin typeface="Roboto Mono" panose="00000009000000000000" pitchFamily="49" charset="0"/>
                <a:ea typeface="Roboto Mono" panose="00000009000000000000" pitchFamily="49" charset="0"/>
              </a:rPr>
              <a:t>&gt;&gt;&gt;</a:t>
            </a:r>
            <a:r>
              <a:rPr lang="en-US" sz="3200" b="0">
                <a:solidFill>
                  <a:srgbClr val="3B3B3B"/>
                </a:solidFill>
                <a:effectLst/>
                <a:latin typeface="Roboto Mono" panose="00000009000000000000" pitchFamily="49" charset="0"/>
                <a:ea typeface="Roboto Mono" panose="00000009000000000000" pitchFamily="49" charset="0"/>
              </a:rPr>
              <a:t>(</a:t>
            </a:r>
            <a:r>
              <a:rPr lang="en-US" sz="3200" b="0">
                <a:solidFill>
                  <a:srgbClr val="008000"/>
                </a:solidFill>
                <a:effectLst/>
                <a:latin typeface="Roboto Mono" panose="00000009000000000000" pitchFamily="49" charset="0"/>
                <a:ea typeface="Roboto Mono" panose="00000009000000000000" pitchFamily="49" charset="0"/>
              </a:rPr>
              <a:t>/* ... */</a:t>
            </a:r>
            <a:r>
              <a:rPr lang="en-US" sz="3200" b="0">
                <a:solidFill>
                  <a:srgbClr val="3B3B3B"/>
                </a:solidFill>
                <a:effectLst/>
                <a:latin typeface="Roboto Mono" panose="00000009000000000000" pitchFamily="49" charset="0"/>
                <a:ea typeface="Roboto Mono" panose="00000009000000000000" pitchFamily="49" charset="0"/>
              </a:rPr>
              <a:t>);</a:t>
            </a:r>
          </a:p>
        </p:txBody>
      </p:sp>
      <p:sp>
        <p:nvSpPr>
          <p:cNvPr id="3" name="Text Placeholder 1">
            <a:extLst>
              <a:ext uri="{FF2B5EF4-FFF2-40B4-BE49-F238E27FC236}">
                <a16:creationId xmlns:a16="http://schemas.microsoft.com/office/drawing/2014/main" id="{707C2BA6-996A-7A18-3CE0-2090A559CB24}"/>
              </a:ext>
            </a:extLst>
          </p:cNvPr>
          <p:cNvSpPr>
            <a:spLocks noGrp="1"/>
          </p:cNvSpPr>
          <p:nvPr>
            <p:ph type="body" sz="quarter" idx="10"/>
          </p:nvPr>
        </p:nvSpPr>
        <p:spPr>
          <a:xfrm>
            <a:off x="2514600" y="2487168"/>
            <a:ext cx="31546800" cy="1408176"/>
          </a:xfrm>
        </p:spPr>
        <p:txBody>
          <a:bodyPr/>
          <a:lstStyle/>
          <a:p>
            <a:r>
              <a:rPr lang="en-US"/>
              <a:t>Executing benchmark</a:t>
            </a:r>
          </a:p>
        </p:txBody>
      </p:sp>
      <p:sp>
        <p:nvSpPr>
          <p:cNvPr id="6" name="TextBox 5">
            <a:extLst>
              <a:ext uri="{FF2B5EF4-FFF2-40B4-BE49-F238E27FC236}">
                <a16:creationId xmlns:a16="http://schemas.microsoft.com/office/drawing/2014/main" id="{A235D0B1-A264-CC86-3BCC-D92E1AF46340}"/>
              </a:ext>
            </a:extLst>
          </p:cNvPr>
          <p:cNvSpPr txBox="1"/>
          <p:nvPr/>
        </p:nvSpPr>
        <p:spPr>
          <a:xfrm>
            <a:off x="3189514" y="11562846"/>
            <a:ext cx="22326598" cy="1569660"/>
          </a:xfrm>
          <a:prstGeom prst="rect">
            <a:avLst/>
          </a:prstGeom>
          <a:noFill/>
        </p:spPr>
        <p:txBody>
          <a:bodyPr wrap="square">
            <a:spAutoFit/>
          </a:bodyPr>
          <a:lstStyle/>
          <a:p>
            <a:r>
              <a:rPr lang="en-US" sz="3200" b="0">
                <a:solidFill>
                  <a:srgbClr val="3B3B3B"/>
                </a:solidFill>
                <a:effectLst/>
                <a:latin typeface="Roboto Mono" panose="00000009000000000000" pitchFamily="49" charset="0"/>
                <a:ea typeface="Roboto Mono" panose="00000009000000000000" pitchFamily="49" charset="0"/>
              </a:rPr>
              <a:t>  });</a:t>
            </a:r>
          </a:p>
          <a:p>
            <a:r>
              <a:rPr lang="en-US" sz="3200" b="0">
                <a:solidFill>
                  <a:srgbClr val="3B3B3B"/>
                </a:solidFill>
                <a:effectLst/>
                <a:latin typeface="Roboto Mono" panose="00000009000000000000" pitchFamily="49" charset="0"/>
                <a:ea typeface="Roboto Mono" panose="00000009000000000000" pitchFamily="49" charset="0"/>
              </a:rPr>
              <a:t>}</a:t>
            </a:r>
          </a:p>
          <a:p>
            <a:r>
              <a:rPr lang="en-US" sz="3200" b="0">
                <a:solidFill>
                  <a:schemeClr val="accent5"/>
                </a:solidFill>
                <a:effectLst/>
                <a:latin typeface="Roboto Mono" panose="00000009000000000000" pitchFamily="49" charset="0"/>
                <a:ea typeface="Roboto Mono" panose="00000009000000000000" pitchFamily="49" charset="0"/>
              </a:rPr>
              <a:t>NVBENCH_BENCH(kernel3).add_int64_axis("</a:t>
            </a:r>
            <a:r>
              <a:rPr lang="en-US" sz="3200" b="0" err="1">
                <a:solidFill>
                  <a:schemeClr val="accent5"/>
                </a:solidFill>
                <a:effectLst/>
                <a:latin typeface="Roboto Mono" panose="00000009000000000000" pitchFamily="49" charset="0"/>
                <a:ea typeface="Roboto Mono" panose="00000009000000000000" pitchFamily="49" charset="0"/>
              </a:rPr>
              <a:t>block_size</a:t>
            </a:r>
            <a:r>
              <a:rPr lang="en-US" sz="3200" b="0">
                <a:solidFill>
                  <a:schemeClr val="accent5"/>
                </a:solidFill>
                <a:effectLst/>
                <a:latin typeface="Roboto Mono" panose="00000009000000000000" pitchFamily="49" charset="0"/>
                <a:ea typeface="Roboto Mono" panose="00000009000000000000" pitchFamily="49" charset="0"/>
              </a:rPr>
              <a:t>", {32, 64, 128, 256, 512, 1024});</a:t>
            </a:r>
          </a:p>
        </p:txBody>
      </p:sp>
      <p:sp>
        <p:nvSpPr>
          <p:cNvPr id="9" name="TextBox 8">
            <a:extLst>
              <a:ext uri="{FF2B5EF4-FFF2-40B4-BE49-F238E27FC236}">
                <a16:creationId xmlns:a16="http://schemas.microsoft.com/office/drawing/2014/main" id="{BC5B86F4-92CB-C4C5-EF38-FE849A1BED48}"/>
              </a:ext>
            </a:extLst>
          </p:cNvPr>
          <p:cNvSpPr txBox="1"/>
          <p:nvPr/>
        </p:nvSpPr>
        <p:spPr>
          <a:xfrm>
            <a:off x="5083628" y="15207067"/>
            <a:ext cx="26408743" cy="3539430"/>
          </a:xfrm>
          <a:prstGeom prst="rect">
            <a:avLst/>
          </a:prstGeom>
          <a:noFill/>
        </p:spPr>
        <p:txBody>
          <a:bodyPr wrap="square">
            <a:spAutoFit/>
          </a:bodyPr>
          <a:lstStyle/>
          <a:p>
            <a:r>
              <a:rPr lang="en-US" sz="2800">
                <a:solidFill>
                  <a:schemeClr val="bg1"/>
                </a:solidFill>
                <a:latin typeface="Roboto Mono" panose="00000009000000000000" pitchFamily="49" charset="0"/>
                <a:ea typeface="Roboto Mono" panose="00000009000000000000" pitchFamily="49" charset="0"/>
              </a:rPr>
              <a:t>| </a:t>
            </a:r>
            <a:r>
              <a:rPr lang="en-US" sz="2800" err="1">
                <a:solidFill>
                  <a:schemeClr val="bg1"/>
                </a:solidFill>
                <a:latin typeface="Roboto Mono" panose="00000009000000000000" pitchFamily="49" charset="0"/>
                <a:ea typeface="Roboto Mono" panose="00000009000000000000" pitchFamily="49" charset="0"/>
              </a:rPr>
              <a:t>block_size</a:t>
            </a:r>
            <a:r>
              <a:rPr lang="en-US" sz="2800">
                <a:solidFill>
                  <a:schemeClr val="bg1"/>
                </a:solidFill>
                <a:latin typeface="Roboto Mono" panose="00000009000000000000" pitchFamily="49" charset="0"/>
                <a:ea typeface="Roboto Mono" panose="00000009000000000000" pitchFamily="49" charset="0"/>
              </a:rPr>
              <a:t> | Samples |  CPU Time  | Noise  | GPU Time  | Noise | </a:t>
            </a:r>
            <a:r>
              <a:rPr lang="en-US" sz="2800" err="1">
                <a:solidFill>
                  <a:schemeClr val="bg1"/>
                </a:solidFill>
                <a:latin typeface="Roboto Mono" panose="00000009000000000000" pitchFamily="49" charset="0"/>
                <a:ea typeface="Roboto Mono" panose="00000009000000000000" pitchFamily="49" charset="0"/>
              </a:rPr>
              <a:t>GlobalMem</a:t>
            </a:r>
            <a:r>
              <a:rPr lang="en-US" sz="2800">
                <a:solidFill>
                  <a:schemeClr val="bg1"/>
                </a:solidFill>
                <a:latin typeface="Roboto Mono" panose="00000009000000000000" pitchFamily="49" charset="0"/>
                <a:ea typeface="Roboto Mono" panose="00000009000000000000" pitchFamily="49" charset="0"/>
              </a:rPr>
              <a:t> BW | </a:t>
            </a:r>
            <a:r>
              <a:rPr lang="en-US" sz="2800" err="1">
                <a:solidFill>
                  <a:schemeClr val="bg1"/>
                </a:solidFill>
                <a:latin typeface="Roboto Mono" panose="00000009000000000000" pitchFamily="49" charset="0"/>
                <a:ea typeface="Roboto Mono" panose="00000009000000000000" pitchFamily="49" charset="0"/>
              </a:rPr>
              <a:t>BWUtil</a:t>
            </a:r>
            <a:r>
              <a:rPr lang="en-US" sz="2800">
                <a:solidFill>
                  <a:schemeClr val="bg1"/>
                </a:solidFill>
                <a:latin typeface="Roboto Mono" panose="00000009000000000000" pitchFamily="49" charset="0"/>
                <a:ea typeface="Roboto Mono" panose="00000009000000000000" pitchFamily="49" charset="0"/>
              </a:rPr>
              <a:t> | Samples | Batch GPU |</a:t>
            </a:r>
          </a:p>
          <a:p>
            <a:r>
              <a:rPr lang="en-US" sz="2800">
                <a:solidFill>
                  <a:schemeClr val="bg1"/>
                </a:solidFill>
                <a:latin typeface="Roboto Mono" panose="00000009000000000000" pitchFamily="49" charset="0"/>
                <a:ea typeface="Roboto Mono" panose="00000009000000000000" pitchFamily="49" charset="0"/>
              </a:rPr>
              <a:t>|------------|---------|------------|--------|-----------|-------|--------------|--------|---------|-----------|</a:t>
            </a:r>
          </a:p>
          <a:p>
            <a:r>
              <a:rPr lang="en-US" sz="2800">
                <a:solidFill>
                  <a:schemeClr val="bg1"/>
                </a:solidFill>
                <a:latin typeface="Roboto Mono" panose="00000009000000000000" pitchFamily="49" charset="0"/>
                <a:ea typeface="Roboto Mono" panose="00000009000000000000" pitchFamily="49" charset="0"/>
              </a:rPr>
              <a:t>|         32 |    320x | 103.262 us | 45.20% | 74.645 us | 3.58% | 675.240 GB/s | 70.33% |  22346x | 26.997 us |</a:t>
            </a:r>
          </a:p>
          <a:p>
            <a:r>
              <a:rPr lang="en-US" sz="2800">
                <a:solidFill>
                  <a:schemeClr val="bg1"/>
                </a:solidFill>
                <a:latin typeface="Roboto Mono" panose="00000009000000000000" pitchFamily="49" charset="0"/>
                <a:ea typeface="Roboto Mono" panose="00000009000000000000" pitchFamily="49" charset="0"/>
              </a:rPr>
              <a:t>|         64 |    328x | 106.501 us | 37.29% | 79.605 us | 2.79% | 633.169 GB/s | 65.95% |  19768x | 30.325 us |</a:t>
            </a:r>
          </a:p>
          <a:p>
            <a:r>
              <a:rPr lang="en-US" sz="2800">
                <a:solidFill>
                  <a:schemeClr val="bg1"/>
                </a:solidFill>
                <a:latin typeface="Roboto Mono" panose="00000009000000000000" pitchFamily="49" charset="0"/>
                <a:ea typeface="Roboto Mono" panose="00000009000000000000" pitchFamily="49" charset="0"/>
              </a:rPr>
              <a:t>|        128 |    466x | 105.126 us | 40.63% | 78.102 us | 3.08% | 645.352 GB/s | 67.22% |  16580x | 30.927 us |</a:t>
            </a:r>
          </a:p>
          <a:p>
            <a:r>
              <a:rPr lang="en-US" sz="2800">
                <a:solidFill>
                  <a:schemeClr val="bg1"/>
                </a:solidFill>
                <a:latin typeface="Roboto Mono" panose="00000009000000000000" pitchFamily="49" charset="0"/>
                <a:ea typeface="Roboto Mono" panose="00000009000000000000" pitchFamily="49" charset="0"/>
              </a:rPr>
              <a:t>|        256 |    462x | 103.782 us | 38.78% | 77.250 us | 3.20% | 652.469 GB/s | 67.96% |  19419x | 25.748 us |</a:t>
            </a:r>
          </a:p>
          <a:p>
            <a:r>
              <a:rPr lang="en-US" sz="2800">
                <a:solidFill>
                  <a:schemeClr val="bg1"/>
                </a:solidFill>
                <a:latin typeface="Roboto Mono" panose="00000009000000000000" pitchFamily="49" charset="0"/>
                <a:ea typeface="Roboto Mono" panose="00000009000000000000" pitchFamily="49" charset="0"/>
              </a:rPr>
              <a:t>|        512 |    320x | 104.687 us | 44.59% | 76.679 us | 3.10% | 657.328 GB/s | 68.46% |  22346x | 28.668 us |</a:t>
            </a:r>
          </a:p>
          <a:p>
            <a:r>
              <a:rPr lang="en-US" sz="2800">
                <a:solidFill>
                  <a:schemeClr val="bg1"/>
                </a:solidFill>
                <a:latin typeface="Roboto Mono" panose="00000009000000000000" pitchFamily="49" charset="0"/>
                <a:ea typeface="Roboto Mono" panose="00000009000000000000" pitchFamily="49" charset="0"/>
              </a:rPr>
              <a:t>|       1024 |    318x |  99.537 us | 50.54% | 70.749 us | 4.02% | 712.424 GB/s | 74.20% |  21415x | 25.835 us |</a:t>
            </a:r>
          </a:p>
        </p:txBody>
      </p:sp>
    </p:spTree>
    <p:extLst>
      <p:ext uri="{BB962C8B-B14F-4D97-AF65-F5344CB8AC3E}">
        <p14:creationId xmlns:p14="http://schemas.microsoft.com/office/powerpoint/2010/main" val="116721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9869B-11D6-D393-21C7-AE0E49E542A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F2FFDB9-DB09-2E4D-141E-874279322C2C}"/>
              </a:ext>
            </a:extLst>
          </p:cNvPr>
          <p:cNvSpPr>
            <a:spLocks noGrp="1"/>
          </p:cNvSpPr>
          <p:nvPr>
            <p:ph type="title"/>
          </p:nvPr>
        </p:nvSpPr>
        <p:spPr/>
        <p:txBody>
          <a:bodyPr/>
          <a:lstStyle/>
          <a:p>
            <a:r>
              <a:rPr lang="en-US"/>
              <a:t>Takeaways</a:t>
            </a:r>
          </a:p>
        </p:txBody>
      </p:sp>
      <p:sp>
        <p:nvSpPr>
          <p:cNvPr id="9" name="Content Placeholder 3">
            <a:extLst>
              <a:ext uri="{FF2B5EF4-FFF2-40B4-BE49-F238E27FC236}">
                <a16:creationId xmlns:a16="http://schemas.microsoft.com/office/drawing/2014/main" id="{7742735F-5146-CDDB-C9D7-9A5435AB03C2}"/>
              </a:ext>
            </a:extLst>
          </p:cNvPr>
          <p:cNvSpPr>
            <a:spLocks noGrp="1"/>
          </p:cNvSpPr>
          <p:nvPr>
            <p:ph idx="1"/>
          </p:nvPr>
        </p:nvSpPr>
        <p:spPr>
          <a:xfrm>
            <a:off x="18288000" y="4167555"/>
            <a:ext cx="17830800" cy="4366845"/>
          </a:xfrm>
        </p:spPr>
        <p:txBody>
          <a:bodyPr/>
          <a:lstStyle/>
          <a:p>
            <a:pPr marL="0" indent="0">
              <a:buNone/>
            </a:pPr>
            <a:r>
              <a:rPr lang="en-US" b="1">
                <a:solidFill>
                  <a:schemeClr val="tx2"/>
                </a:solidFill>
              </a:rPr>
              <a:t>When authoring kernels</a:t>
            </a:r>
            <a:endParaRPr lang="en-US">
              <a:solidFill>
                <a:schemeClr val="bg1"/>
              </a:solidFill>
              <a:latin typeface="NVIDIA Sans" panose="020B0503020203020204" pitchFamily="34" charset="0"/>
              <a:cs typeface="NVIDIA Sans" panose="020B0503020203020204" pitchFamily="34" charset="0"/>
            </a:endParaRPr>
          </a:p>
          <a:p>
            <a:r>
              <a:rPr lang="en-US"/>
              <a:t>Use CUB block/warp algorithms for speed-of-light building blocks</a:t>
            </a:r>
          </a:p>
          <a:p>
            <a:r>
              <a:rPr lang="en-US"/>
              <a:t>Use </a:t>
            </a:r>
            <a:r>
              <a:rPr lang="en-US" err="1">
                <a:solidFill>
                  <a:schemeClr val="tx2"/>
                </a:solidFill>
                <a:latin typeface="Roboto Mono" panose="00000009000000000000" pitchFamily="49" charset="0"/>
                <a:ea typeface="Roboto Mono" panose="00000009000000000000" pitchFamily="49" charset="0"/>
              </a:rPr>
              <a:t>cuda</a:t>
            </a:r>
            <a:r>
              <a:rPr lang="en-US">
                <a:solidFill>
                  <a:schemeClr val="tx2"/>
                </a:solidFill>
                <a:latin typeface="Roboto Mono" panose="00000009000000000000" pitchFamily="49" charset="0"/>
                <a:ea typeface="Roboto Mono" panose="00000009000000000000" pitchFamily="49" charset="0"/>
              </a:rPr>
              <a:t>::</a:t>
            </a:r>
            <a:r>
              <a:rPr lang="en-US" err="1">
                <a:solidFill>
                  <a:schemeClr val="tx2"/>
                </a:solidFill>
                <a:latin typeface="Roboto Mono" panose="00000009000000000000" pitchFamily="49" charset="0"/>
                <a:ea typeface="Roboto Mono" panose="00000009000000000000" pitchFamily="49" charset="0"/>
              </a:rPr>
              <a:t>atomic_ref</a:t>
            </a:r>
            <a:r>
              <a:rPr lang="en-US"/>
              <a:t>, not </a:t>
            </a:r>
            <a:r>
              <a:rPr lang="en-US" err="1">
                <a:latin typeface="Roboto Mono" panose="00000009000000000000" pitchFamily="49" charset="0"/>
                <a:ea typeface="Roboto Mono" panose="00000009000000000000" pitchFamily="49" charset="0"/>
              </a:rPr>
              <a:t>atomicAdd</a:t>
            </a:r>
            <a:endParaRPr lang="en-US">
              <a:latin typeface="Roboto Mono" panose="00000009000000000000" pitchFamily="49" charset="0"/>
              <a:ea typeface="Roboto Mono" panose="00000009000000000000" pitchFamily="49" charset="0"/>
            </a:endParaRPr>
          </a:p>
          <a:p>
            <a:r>
              <a:rPr lang="en-US">
                <a:latin typeface="+mn-lt"/>
                <a:ea typeface="Roboto Mono" panose="00000009000000000000" pitchFamily="49" charset="0"/>
              </a:rPr>
              <a:t>Use familiar types like </a:t>
            </a:r>
            <a:r>
              <a:rPr lang="en-US" err="1">
                <a:solidFill>
                  <a:schemeClr val="tx2"/>
                </a:solidFill>
                <a:latin typeface="Roboto Mono" panose="00000009000000000000" pitchFamily="49" charset="0"/>
                <a:ea typeface="Roboto Mono" panose="00000009000000000000" pitchFamily="49" charset="0"/>
              </a:rPr>
              <a:t>cuda</a:t>
            </a:r>
            <a:r>
              <a:rPr lang="en-US">
                <a:solidFill>
                  <a:schemeClr val="tx2"/>
                </a:solidFill>
                <a:latin typeface="Roboto Mono" panose="00000009000000000000" pitchFamily="49" charset="0"/>
                <a:ea typeface="Roboto Mono" panose="00000009000000000000" pitchFamily="49" charset="0"/>
              </a:rPr>
              <a:t>::std::array</a:t>
            </a:r>
            <a:r>
              <a:rPr lang="en-US">
                <a:latin typeface="+mn-lt"/>
                <a:ea typeface="Roboto Mono" panose="00000009000000000000" pitchFamily="49" charset="0"/>
              </a:rPr>
              <a:t>,</a:t>
            </a:r>
            <a:r>
              <a:rPr lang="en-US">
                <a:solidFill>
                  <a:schemeClr val="tx2"/>
                </a:solidFill>
                <a:latin typeface="Roboto Mono" panose="00000009000000000000" pitchFamily="49" charset="0"/>
                <a:ea typeface="Roboto Mono" panose="00000009000000000000" pitchFamily="49" charset="0"/>
              </a:rPr>
              <a:t> </a:t>
            </a:r>
            <a:r>
              <a:rPr lang="en-US" err="1">
                <a:solidFill>
                  <a:schemeClr val="tx2"/>
                </a:solidFill>
                <a:latin typeface="Roboto Mono" panose="00000009000000000000" pitchFamily="49" charset="0"/>
                <a:ea typeface="Roboto Mono" panose="00000009000000000000" pitchFamily="49" charset="0"/>
              </a:rPr>
              <a:t>cuda</a:t>
            </a:r>
            <a:r>
              <a:rPr lang="en-US">
                <a:solidFill>
                  <a:schemeClr val="tx2"/>
                </a:solidFill>
                <a:latin typeface="Roboto Mono" panose="00000009000000000000" pitchFamily="49" charset="0"/>
                <a:ea typeface="Roboto Mono" panose="00000009000000000000" pitchFamily="49" charset="0"/>
              </a:rPr>
              <a:t>::std::variant</a:t>
            </a:r>
            <a:r>
              <a:rPr lang="en-US">
                <a:latin typeface="+mn-lt"/>
                <a:ea typeface="Roboto Mono" panose="00000009000000000000" pitchFamily="49" charset="0"/>
              </a:rPr>
              <a:t>, </a:t>
            </a:r>
            <a:r>
              <a:rPr lang="en-US" err="1">
                <a:solidFill>
                  <a:schemeClr val="tx2"/>
                </a:solidFill>
                <a:latin typeface="Roboto Mono" panose="00000009000000000000" pitchFamily="49" charset="0"/>
                <a:ea typeface="Roboto Mono" panose="00000009000000000000" pitchFamily="49" charset="0"/>
              </a:rPr>
              <a:t>cuda</a:t>
            </a:r>
            <a:r>
              <a:rPr lang="en-US">
                <a:solidFill>
                  <a:schemeClr val="tx2"/>
                </a:solidFill>
                <a:latin typeface="Roboto Mono" panose="00000009000000000000" pitchFamily="49" charset="0"/>
                <a:ea typeface="Roboto Mono" panose="00000009000000000000" pitchFamily="49" charset="0"/>
              </a:rPr>
              <a:t>::std::tuple</a:t>
            </a:r>
            <a:r>
              <a:rPr lang="en-US">
                <a:latin typeface="+mn-lt"/>
                <a:ea typeface="Roboto Mono" panose="00000009000000000000" pitchFamily="49" charset="0"/>
              </a:rPr>
              <a:t>, </a:t>
            </a:r>
            <a:r>
              <a:rPr lang="en-US" err="1">
                <a:solidFill>
                  <a:schemeClr val="tx2"/>
                </a:solidFill>
                <a:latin typeface="Roboto Mono" panose="00000009000000000000" pitchFamily="49" charset="0"/>
                <a:ea typeface="Roboto Mono" panose="00000009000000000000" pitchFamily="49" charset="0"/>
              </a:rPr>
              <a:t>cuda</a:t>
            </a:r>
            <a:r>
              <a:rPr lang="en-US">
                <a:solidFill>
                  <a:schemeClr val="tx2"/>
                </a:solidFill>
                <a:latin typeface="Roboto Mono" panose="00000009000000000000" pitchFamily="49" charset="0"/>
                <a:ea typeface="Roboto Mono" panose="00000009000000000000" pitchFamily="49" charset="0"/>
              </a:rPr>
              <a:t>::std::optional </a:t>
            </a:r>
          </a:p>
          <a:p>
            <a:endParaRPr lang="en-US"/>
          </a:p>
        </p:txBody>
      </p:sp>
      <p:sp>
        <p:nvSpPr>
          <p:cNvPr id="2" name="Content Placeholder 3">
            <a:extLst>
              <a:ext uri="{FF2B5EF4-FFF2-40B4-BE49-F238E27FC236}">
                <a16:creationId xmlns:a16="http://schemas.microsoft.com/office/drawing/2014/main" id="{A004ECF5-63B9-6DCE-CCF2-69DA91F97919}"/>
              </a:ext>
            </a:extLst>
          </p:cNvPr>
          <p:cNvSpPr txBox="1">
            <a:spLocks/>
          </p:cNvSpPr>
          <p:nvPr/>
        </p:nvSpPr>
        <p:spPr>
          <a:xfrm>
            <a:off x="1109570" y="11265652"/>
            <a:ext cx="16568830" cy="7508854"/>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b="1">
                <a:solidFill>
                  <a:schemeClr val="tx2"/>
                </a:solidFill>
              </a:rPr>
              <a:t>Before writing custom kernels</a:t>
            </a:r>
            <a:endParaRPr lang="en-US"/>
          </a:p>
          <a:p>
            <a:r>
              <a:rPr lang="en-US"/>
              <a:t>Consider using Thrust/CUB algorithms</a:t>
            </a:r>
          </a:p>
          <a:p>
            <a:pPr lvl="1"/>
            <a:r>
              <a:rPr lang="en-US"/>
              <a:t>Use Thrust for higher-level abstraction and CPU/GPU support</a:t>
            </a:r>
          </a:p>
          <a:p>
            <a:pPr lvl="1"/>
            <a:r>
              <a:rPr lang="en-US"/>
              <a:t>Use CUB for lower-level, CUDA-specific control</a:t>
            </a:r>
          </a:p>
          <a:p>
            <a:r>
              <a:rPr lang="en-US"/>
              <a:t>Use fancy iterators to expand the power of algorithms  </a:t>
            </a:r>
          </a:p>
        </p:txBody>
      </p:sp>
      <p:sp>
        <p:nvSpPr>
          <p:cNvPr id="3" name="Content Placeholder 3">
            <a:extLst>
              <a:ext uri="{FF2B5EF4-FFF2-40B4-BE49-F238E27FC236}">
                <a16:creationId xmlns:a16="http://schemas.microsoft.com/office/drawing/2014/main" id="{D3BB9B0A-3905-BD14-D9C3-3448167BECEB}"/>
              </a:ext>
            </a:extLst>
          </p:cNvPr>
          <p:cNvSpPr txBox="1">
            <a:spLocks/>
          </p:cNvSpPr>
          <p:nvPr/>
        </p:nvSpPr>
        <p:spPr>
          <a:xfrm>
            <a:off x="1109570" y="4167555"/>
            <a:ext cx="15872920" cy="7508854"/>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b="1">
                <a:solidFill>
                  <a:schemeClr val="tx2"/>
                </a:solidFill>
              </a:rPr>
              <a:t>Don’t use raw allocations</a:t>
            </a:r>
            <a:endParaRPr lang="en-US"/>
          </a:p>
          <a:p>
            <a:r>
              <a:rPr lang="en-US"/>
              <a:t>Explicit </a:t>
            </a:r>
            <a:r>
              <a:rPr lang="en-US" err="1">
                <a:latin typeface="Roboto Mono" panose="00000009000000000000" pitchFamily="49" charset="0"/>
                <a:ea typeface="Roboto Mono" panose="00000009000000000000" pitchFamily="49" charset="0"/>
              </a:rPr>
              <a:t>cudaMalloc</a:t>
            </a:r>
            <a:r>
              <a:rPr lang="en-US">
                <a:latin typeface="Roboto Mono" panose="00000009000000000000" pitchFamily="49" charset="0"/>
                <a:ea typeface="Roboto Mono" panose="00000009000000000000" pitchFamily="49" charset="0"/>
              </a:rPr>
              <a:t>/</a:t>
            </a:r>
            <a:r>
              <a:rPr lang="en-US" err="1">
                <a:latin typeface="Roboto Mono" panose="00000009000000000000" pitchFamily="49" charset="0"/>
                <a:ea typeface="Roboto Mono" panose="00000009000000000000" pitchFamily="49" charset="0"/>
              </a:rPr>
              <a:t>cudaFree</a:t>
            </a:r>
            <a:r>
              <a:rPr lang="en-US">
                <a:latin typeface="Roboto Mono" panose="00000009000000000000" pitchFamily="49" charset="0"/>
                <a:ea typeface="Roboto Mono" panose="00000009000000000000" pitchFamily="49" charset="0"/>
              </a:rPr>
              <a:t> </a:t>
            </a:r>
            <a:r>
              <a:rPr lang="en-US"/>
              <a:t>calls are tedious and error-prone</a:t>
            </a:r>
          </a:p>
          <a:p>
            <a:r>
              <a:rPr lang="en-US"/>
              <a:t>Use containers like </a:t>
            </a:r>
            <a:r>
              <a:rPr lang="en-US">
                <a:solidFill>
                  <a:schemeClr val="tx2"/>
                </a:solidFill>
                <a:latin typeface="Roboto Mono" panose="00000009000000000000" pitchFamily="49" charset="0"/>
                <a:ea typeface="Roboto Mono" panose="00000009000000000000" pitchFamily="49" charset="0"/>
              </a:rPr>
              <a:t>thrust::</a:t>
            </a:r>
            <a:r>
              <a:rPr lang="en-US" err="1">
                <a:solidFill>
                  <a:schemeClr val="tx2"/>
                </a:solidFill>
                <a:latin typeface="Roboto Mono" panose="00000009000000000000" pitchFamily="49" charset="0"/>
                <a:ea typeface="Roboto Mono" panose="00000009000000000000" pitchFamily="49" charset="0"/>
              </a:rPr>
              <a:t>device_vector</a:t>
            </a:r>
            <a:endParaRPr lang="en-US">
              <a:solidFill>
                <a:schemeClr val="tx2"/>
              </a:solidFill>
              <a:latin typeface="Roboto Mono" panose="00000009000000000000" pitchFamily="49" charset="0"/>
              <a:ea typeface="Roboto Mono" panose="00000009000000000000" pitchFamily="49" charset="0"/>
            </a:endParaRPr>
          </a:p>
        </p:txBody>
      </p:sp>
      <p:sp>
        <p:nvSpPr>
          <p:cNvPr id="5" name="Content Placeholder 3">
            <a:extLst>
              <a:ext uri="{FF2B5EF4-FFF2-40B4-BE49-F238E27FC236}">
                <a16:creationId xmlns:a16="http://schemas.microsoft.com/office/drawing/2014/main" id="{782E6BD3-8BFC-95F3-7EC3-87BF72502B21}"/>
              </a:ext>
            </a:extLst>
          </p:cNvPr>
          <p:cNvSpPr txBox="1">
            <a:spLocks/>
          </p:cNvSpPr>
          <p:nvPr/>
        </p:nvSpPr>
        <p:spPr>
          <a:xfrm>
            <a:off x="18288000" y="11265652"/>
            <a:ext cx="17830800" cy="6131394"/>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b="1">
                <a:solidFill>
                  <a:schemeClr val="tx2"/>
                </a:solidFill>
              </a:rPr>
              <a:t>General Advice</a:t>
            </a:r>
            <a:endParaRPr lang="en-US"/>
          </a:p>
          <a:p>
            <a:r>
              <a:rPr lang="en-US"/>
              <a:t>Use </a:t>
            </a:r>
            <a:r>
              <a:rPr lang="en-US" err="1"/>
              <a:t>CMake</a:t>
            </a:r>
            <a:r>
              <a:rPr lang="en-US"/>
              <a:t> for a convenient and robust CUDA C++ build system</a:t>
            </a:r>
          </a:p>
          <a:p>
            <a:r>
              <a:rPr lang="en-US"/>
              <a:t>Use </a:t>
            </a:r>
            <a:r>
              <a:rPr lang="en-US" err="1"/>
              <a:t>NVBench</a:t>
            </a:r>
            <a:r>
              <a:rPr lang="en-US"/>
              <a:t> for statistically sound CUDA benchmarking </a:t>
            </a:r>
          </a:p>
          <a:p>
            <a:r>
              <a:rPr lang="en-US"/>
              <a:t>Use </a:t>
            </a:r>
            <a:r>
              <a:rPr lang="en-US" err="1">
                <a:solidFill>
                  <a:schemeClr val="tx2"/>
                </a:solidFill>
                <a:latin typeface="Roboto Mono" panose="00000009000000000000" pitchFamily="49" charset="0"/>
                <a:ea typeface="Roboto Mono" panose="00000009000000000000" pitchFamily="49" charset="0"/>
              </a:rPr>
              <a:t>cuda</a:t>
            </a:r>
            <a:r>
              <a:rPr lang="en-US">
                <a:solidFill>
                  <a:schemeClr val="tx2"/>
                </a:solidFill>
                <a:latin typeface="Roboto Mono" panose="00000009000000000000" pitchFamily="49" charset="0"/>
                <a:ea typeface="Roboto Mono" panose="00000009000000000000" pitchFamily="49" charset="0"/>
              </a:rPr>
              <a:t>::std::span </a:t>
            </a:r>
            <a:r>
              <a:rPr lang="en-US"/>
              <a:t>instead of raw pointers</a:t>
            </a:r>
          </a:p>
          <a:p>
            <a:r>
              <a:rPr lang="en-US"/>
              <a:t>Use </a:t>
            </a:r>
            <a:r>
              <a:rPr lang="en-US" err="1">
                <a:solidFill>
                  <a:schemeClr val="tx2"/>
                </a:solidFill>
                <a:latin typeface="Roboto Mono" panose="00000009000000000000" pitchFamily="49" charset="0"/>
                <a:ea typeface="Roboto Mono" panose="00000009000000000000" pitchFamily="49" charset="0"/>
              </a:rPr>
              <a:t>cuda</a:t>
            </a:r>
            <a:r>
              <a:rPr lang="en-US">
                <a:solidFill>
                  <a:schemeClr val="tx2"/>
                </a:solidFill>
                <a:latin typeface="Roboto Mono" panose="00000009000000000000" pitchFamily="49" charset="0"/>
                <a:ea typeface="Roboto Mono" panose="00000009000000000000" pitchFamily="49" charset="0"/>
              </a:rPr>
              <a:t>::std::</a:t>
            </a:r>
            <a:r>
              <a:rPr lang="en-US" err="1">
                <a:solidFill>
                  <a:schemeClr val="tx2"/>
                </a:solidFill>
                <a:latin typeface="Roboto Mono" panose="00000009000000000000" pitchFamily="49" charset="0"/>
                <a:ea typeface="Roboto Mono" panose="00000009000000000000" pitchFamily="49" charset="0"/>
              </a:rPr>
              <a:t>mdspan</a:t>
            </a:r>
            <a:r>
              <a:rPr lang="en-US">
                <a:solidFill>
                  <a:schemeClr val="tx2"/>
                </a:solidFill>
              </a:rPr>
              <a:t> </a:t>
            </a:r>
            <a:r>
              <a:rPr lang="en-US"/>
              <a:t>for multi-dimensional data </a:t>
            </a:r>
            <a:endParaRPr lang="en-US">
              <a:latin typeface="Roboto Mono" panose="00000009000000000000" pitchFamily="49" charset="0"/>
              <a:ea typeface="Roboto Mono" panose="00000009000000000000" pitchFamily="49" charset="0"/>
            </a:endParaRPr>
          </a:p>
          <a:p>
            <a:endParaRPr lang="en-US"/>
          </a:p>
        </p:txBody>
      </p:sp>
    </p:spTree>
    <p:extLst>
      <p:ext uri="{BB962C8B-B14F-4D97-AF65-F5344CB8AC3E}">
        <p14:creationId xmlns:p14="http://schemas.microsoft.com/office/powerpoint/2010/main" val="1736619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FED6-DEF8-03E5-4EB3-8F92B3F20FF2}"/>
              </a:ext>
            </a:extLst>
          </p:cNvPr>
          <p:cNvSpPr>
            <a:spLocks noGrp="1"/>
          </p:cNvSpPr>
          <p:nvPr>
            <p:ph type="title"/>
          </p:nvPr>
        </p:nvSpPr>
        <p:spPr/>
        <p:txBody>
          <a:bodyPr/>
          <a:lstStyle/>
          <a:p>
            <a:r>
              <a:rPr lang="en-US"/>
              <a:t>Call To Action</a:t>
            </a:r>
          </a:p>
        </p:txBody>
      </p:sp>
      <p:sp>
        <p:nvSpPr>
          <p:cNvPr id="4" name="Content Placeholder 3">
            <a:extLst>
              <a:ext uri="{FF2B5EF4-FFF2-40B4-BE49-F238E27FC236}">
                <a16:creationId xmlns:a16="http://schemas.microsoft.com/office/drawing/2014/main" id="{635338C6-D7F3-1841-2202-DEF138493619}"/>
              </a:ext>
            </a:extLst>
          </p:cNvPr>
          <p:cNvSpPr>
            <a:spLocks noGrp="1"/>
          </p:cNvSpPr>
          <p:nvPr>
            <p:ph idx="1"/>
          </p:nvPr>
        </p:nvSpPr>
        <p:spPr>
          <a:xfrm>
            <a:off x="2514600" y="4290734"/>
            <a:ext cx="31546800" cy="4858120"/>
          </a:xfrm>
        </p:spPr>
        <p:txBody>
          <a:bodyPr lIns="91440" tIns="45720" rIns="91440" bIns="45720" anchor="t"/>
          <a:lstStyle/>
          <a:p>
            <a:pPr marL="0" indent="0">
              <a:lnSpc>
                <a:spcPct val="150000"/>
              </a:lnSpc>
              <a:buNone/>
            </a:pPr>
            <a:r>
              <a:rPr lang="en-US" sz="6400" b="1">
                <a:latin typeface="+mn-lt"/>
                <a:cs typeface="NVIDIA Sans"/>
              </a:rPr>
              <a:t>TL;DR: Anyone writing CUDA C++ should be using CCCL</a:t>
            </a:r>
          </a:p>
          <a:p>
            <a:pPr lvl="1">
              <a:lnSpc>
                <a:spcPct val="150000"/>
              </a:lnSpc>
            </a:pPr>
            <a:r>
              <a:rPr lang="en-US" sz="6400">
                <a:solidFill>
                  <a:srgbClr val="1D1C1D"/>
                </a:solidFill>
                <a:latin typeface="+mn-lt"/>
              </a:rPr>
              <a:t>Think “Can I solve this with CCCL?” first</a:t>
            </a:r>
          </a:p>
          <a:p>
            <a:pPr lvl="1">
              <a:lnSpc>
                <a:spcPct val="150000"/>
              </a:lnSpc>
            </a:pPr>
            <a:r>
              <a:rPr lang="en-US" sz="6400">
                <a:solidFill>
                  <a:srgbClr val="1D1C1D"/>
                </a:solidFill>
                <a:latin typeface="+mn-lt"/>
              </a:rPr>
              <a:t>If we are missing something, let us know! </a:t>
            </a:r>
            <a:endParaRPr lang="en-US" sz="6400">
              <a:latin typeface="+mn-lt"/>
            </a:endParaRPr>
          </a:p>
        </p:txBody>
      </p:sp>
      <p:grpSp>
        <p:nvGrpSpPr>
          <p:cNvPr id="7" name="Group 6">
            <a:extLst>
              <a:ext uri="{FF2B5EF4-FFF2-40B4-BE49-F238E27FC236}">
                <a16:creationId xmlns:a16="http://schemas.microsoft.com/office/drawing/2014/main" id="{7B5FF795-3EED-4BC8-4AB3-1FBCC5373D09}"/>
              </a:ext>
            </a:extLst>
          </p:cNvPr>
          <p:cNvGrpSpPr/>
          <p:nvPr/>
        </p:nvGrpSpPr>
        <p:grpSpPr>
          <a:xfrm>
            <a:off x="7129696" y="11776119"/>
            <a:ext cx="8762335" cy="6502242"/>
            <a:chOff x="4939812" y="11776119"/>
            <a:chExt cx="8762335" cy="6502242"/>
          </a:xfrm>
        </p:grpSpPr>
        <p:grpSp>
          <p:nvGrpSpPr>
            <p:cNvPr id="14" name="Group 13">
              <a:extLst>
                <a:ext uri="{FF2B5EF4-FFF2-40B4-BE49-F238E27FC236}">
                  <a16:creationId xmlns:a16="http://schemas.microsoft.com/office/drawing/2014/main" id="{83BE4571-9E55-EF13-E090-B83007446FD1}"/>
                </a:ext>
              </a:extLst>
            </p:cNvPr>
            <p:cNvGrpSpPr/>
            <p:nvPr/>
          </p:nvGrpSpPr>
          <p:grpSpPr>
            <a:xfrm>
              <a:off x="7177855" y="11776119"/>
              <a:ext cx="4286250" cy="5394246"/>
              <a:chOff x="19709798" y="8099919"/>
              <a:chExt cx="4286250" cy="5394246"/>
            </a:xfrm>
          </p:grpSpPr>
          <p:sp>
            <p:nvSpPr>
              <p:cNvPr id="10" name="TextBox 9">
                <a:extLst>
                  <a:ext uri="{FF2B5EF4-FFF2-40B4-BE49-F238E27FC236}">
                    <a16:creationId xmlns:a16="http://schemas.microsoft.com/office/drawing/2014/main" id="{2DDA050B-4F7F-6740-9C51-8DA7C5770E9B}"/>
                  </a:ext>
                </a:extLst>
              </p:cNvPr>
              <p:cNvSpPr txBox="1"/>
              <p:nvPr/>
            </p:nvSpPr>
            <p:spPr>
              <a:xfrm>
                <a:off x="20110620" y="8099919"/>
                <a:ext cx="3484606" cy="1107996"/>
              </a:xfrm>
              <a:prstGeom prst="rect">
                <a:avLst/>
              </a:prstGeom>
              <a:noFill/>
            </p:spPr>
            <p:txBody>
              <a:bodyPr wrap="square" rtlCol="0">
                <a:spAutoFit/>
              </a:bodyPr>
              <a:lstStyle/>
              <a:p>
                <a:pPr algn="ctr"/>
                <a:r>
                  <a:rPr lang="en-US" sz="6600" b="1">
                    <a:solidFill>
                      <a:schemeClr val="bg1"/>
                    </a:solidFill>
                    <a:latin typeface="NVIDIA Sans" panose="020B0503020203020204" pitchFamily="34" charset="0"/>
                    <a:cs typeface="NVIDIA Sans" panose="020B0503020203020204" pitchFamily="34" charset="0"/>
                  </a:rPr>
                  <a:t>GitHub</a:t>
                </a:r>
              </a:p>
            </p:txBody>
          </p:sp>
          <p:pic>
            <p:nvPicPr>
              <p:cNvPr id="12" name="Picture 11" descr="A qr code with dots&#10;&#10;Description automatically generated">
                <a:extLst>
                  <a:ext uri="{FF2B5EF4-FFF2-40B4-BE49-F238E27FC236}">
                    <a16:creationId xmlns:a16="http://schemas.microsoft.com/office/drawing/2014/main" id="{67ED09E8-4EB6-B55C-30A9-AC2A11C31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09798" y="9207915"/>
                <a:ext cx="4286250" cy="4286250"/>
              </a:xfrm>
              <a:prstGeom prst="rect">
                <a:avLst/>
              </a:prstGeom>
            </p:spPr>
          </p:pic>
        </p:grpSp>
        <p:sp>
          <p:nvSpPr>
            <p:cNvPr id="5" name="TextBox 4">
              <a:extLst>
                <a:ext uri="{FF2B5EF4-FFF2-40B4-BE49-F238E27FC236}">
                  <a16:creationId xmlns:a16="http://schemas.microsoft.com/office/drawing/2014/main" id="{D28E638D-D464-3C5F-EBFB-879A3B080E02}"/>
                </a:ext>
              </a:extLst>
            </p:cNvPr>
            <p:cNvSpPr txBox="1"/>
            <p:nvPr/>
          </p:nvSpPr>
          <p:spPr>
            <a:xfrm>
              <a:off x="4939812" y="17262698"/>
              <a:ext cx="8762335" cy="1015663"/>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6000">
                  <a:solidFill>
                    <a:schemeClr val="tx2"/>
                  </a:solidFill>
                  <a:ea typeface="+mn-lt"/>
                  <a:cs typeface="+mn-lt"/>
                  <a:hlinkClick r:id="rId5"/>
                </a:rPr>
                <a:t>github.com/NVIDIA/cccl</a:t>
              </a:r>
              <a:endParaRPr lang="en-US" sz="3200">
                <a:solidFill>
                  <a:schemeClr val="tx2"/>
                </a:solidFill>
              </a:endParaRPr>
            </a:p>
          </p:txBody>
        </p:sp>
      </p:grpSp>
      <p:grpSp>
        <p:nvGrpSpPr>
          <p:cNvPr id="8" name="Group 7">
            <a:extLst>
              <a:ext uri="{FF2B5EF4-FFF2-40B4-BE49-F238E27FC236}">
                <a16:creationId xmlns:a16="http://schemas.microsoft.com/office/drawing/2014/main" id="{9884A032-EFA6-F408-4FDF-FF7D403E3DB8}"/>
              </a:ext>
            </a:extLst>
          </p:cNvPr>
          <p:cNvGrpSpPr/>
          <p:nvPr/>
        </p:nvGrpSpPr>
        <p:grpSpPr>
          <a:xfrm>
            <a:off x="20683971" y="11776119"/>
            <a:ext cx="9772419" cy="7868715"/>
            <a:chOff x="16860885" y="11782232"/>
            <a:chExt cx="9772419" cy="7868715"/>
          </a:xfrm>
        </p:grpSpPr>
        <p:grpSp>
          <p:nvGrpSpPr>
            <p:cNvPr id="15" name="Group 14">
              <a:extLst>
                <a:ext uri="{FF2B5EF4-FFF2-40B4-BE49-F238E27FC236}">
                  <a16:creationId xmlns:a16="http://schemas.microsoft.com/office/drawing/2014/main" id="{ECB0FF9D-1658-0F75-675F-8F26858A7179}"/>
                </a:ext>
              </a:extLst>
            </p:cNvPr>
            <p:cNvGrpSpPr/>
            <p:nvPr/>
          </p:nvGrpSpPr>
          <p:grpSpPr>
            <a:xfrm>
              <a:off x="19603969" y="11782232"/>
              <a:ext cx="4286250" cy="5388133"/>
              <a:chOff x="25264161" y="8106032"/>
              <a:chExt cx="4286250" cy="5388133"/>
            </a:xfrm>
          </p:grpSpPr>
          <p:pic>
            <p:nvPicPr>
              <p:cNvPr id="6" name="Picture 5" descr="A qr code with dots&#10;&#10;Description automatically generated">
                <a:extLst>
                  <a:ext uri="{FF2B5EF4-FFF2-40B4-BE49-F238E27FC236}">
                    <a16:creationId xmlns:a16="http://schemas.microsoft.com/office/drawing/2014/main" id="{F33B1FF5-44D0-38B4-49BF-857C2AFEFD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64161" y="9207915"/>
                <a:ext cx="4286250" cy="4286250"/>
              </a:xfrm>
              <a:prstGeom prst="rect">
                <a:avLst/>
              </a:prstGeom>
            </p:spPr>
          </p:pic>
          <p:sp>
            <p:nvSpPr>
              <p:cNvPr id="9" name="TextBox 8">
                <a:extLst>
                  <a:ext uri="{FF2B5EF4-FFF2-40B4-BE49-F238E27FC236}">
                    <a16:creationId xmlns:a16="http://schemas.microsoft.com/office/drawing/2014/main" id="{F41089DD-BB4B-649D-D811-54BA6531245D}"/>
                  </a:ext>
                </a:extLst>
              </p:cNvPr>
              <p:cNvSpPr txBox="1"/>
              <p:nvPr/>
            </p:nvSpPr>
            <p:spPr>
              <a:xfrm>
                <a:off x="25664983" y="8106032"/>
                <a:ext cx="3484606" cy="1107996"/>
              </a:xfrm>
              <a:prstGeom prst="rect">
                <a:avLst/>
              </a:prstGeom>
              <a:noFill/>
            </p:spPr>
            <p:txBody>
              <a:bodyPr wrap="square" rtlCol="0">
                <a:spAutoFit/>
              </a:bodyPr>
              <a:lstStyle/>
              <a:p>
                <a:pPr algn="ctr"/>
                <a:r>
                  <a:rPr lang="en-US" sz="6600" b="1">
                    <a:solidFill>
                      <a:schemeClr val="bg1"/>
                    </a:solidFill>
                    <a:latin typeface="NVIDIA Sans" panose="020B0503020203020204" pitchFamily="34" charset="0"/>
                    <a:cs typeface="NVIDIA Sans" panose="020B0503020203020204" pitchFamily="34" charset="0"/>
                  </a:rPr>
                  <a:t>Discord</a:t>
                </a:r>
              </a:p>
            </p:txBody>
          </p:sp>
        </p:grpSp>
        <p:sp>
          <p:nvSpPr>
            <p:cNvPr id="3" name="TextBox 2">
              <a:extLst>
                <a:ext uri="{FF2B5EF4-FFF2-40B4-BE49-F238E27FC236}">
                  <a16:creationId xmlns:a16="http://schemas.microsoft.com/office/drawing/2014/main" id="{3BC3D358-3705-4845-E00E-4BD56EAC121D}"/>
                </a:ext>
              </a:extLst>
            </p:cNvPr>
            <p:cNvSpPr txBox="1"/>
            <p:nvPr/>
          </p:nvSpPr>
          <p:spPr>
            <a:xfrm>
              <a:off x="16860885" y="16929689"/>
              <a:ext cx="9772419" cy="2721258"/>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lnSpc>
                  <a:spcPct val="150000"/>
                </a:lnSpc>
              </a:pPr>
              <a:r>
                <a:rPr lang="en-US" sz="6000">
                  <a:solidFill>
                    <a:schemeClr val="tx2"/>
                  </a:solidFill>
                  <a:ea typeface="+mn-lt"/>
                  <a:cs typeface="+mn-lt"/>
                  <a:hlinkClick r:id="rId7"/>
                </a:rPr>
                <a:t>discord.gg/</a:t>
              </a:r>
              <a:r>
                <a:rPr lang="en-US" sz="6000" err="1">
                  <a:solidFill>
                    <a:schemeClr val="tx2"/>
                  </a:solidFill>
                  <a:ea typeface="+mn-lt"/>
                  <a:cs typeface="+mn-lt"/>
                  <a:hlinkClick r:id="rId7"/>
                </a:rPr>
                <a:t>nvidiadeveloper</a:t>
              </a:r>
              <a:endParaRPr lang="en-US" sz="6000">
                <a:solidFill>
                  <a:schemeClr val="tx2"/>
                </a:solidFill>
                <a:ea typeface="+mn-lt"/>
                <a:cs typeface="+mn-lt"/>
              </a:endParaRPr>
            </a:p>
            <a:p>
              <a:pPr algn="ctr">
                <a:lnSpc>
                  <a:spcPct val="150000"/>
                </a:lnSpc>
              </a:pPr>
              <a:r>
                <a:rPr lang="en-US" sz="6000">
                  <a:solidFill>
                    <a:schemeClr val="tx2"/>
                  </a:solidFill>
                  <a:ea typeface="+mn-lt"/>
                  <a:cs typeface="+mn-lt"/>
                </a:rPr>
                <a:t>#cuda-cpp-core-libraries</a:t>
              </a:r>
              <a:endParaRPr lang="en-US" sz="3200">
                <a:solidFill>
                  <a:schemeClr val="tx2"/>
                </a:solidFill>
              </a:endParaRPr>
            </a:p>
          </p:txBody>
        </p:sp>
      </p:grpSp>
      <p:sp>
        <p:nvSpPr>
          <p:cNvPr id="13" name="TextBox 12">
            <a:extLst>
              <a:ext uri="{FF2B5EF4-FFF2-40B4-BE49-F238E27FC236}">
                <a16:creationId xmlns:a16="http://schemas.microsoft.com/office/drawing/2014/main" id="{EE84968B-3453-3C73-0DF3-46481F314742}"/>
              </a:ext>
            </a:extLst>
          </p:cNvPr>
          <p:cNvSpPr txBox="1"/>
          <p:nvPr/>
        </p:nvSpPr>
        <p:spPr>
          <a:xfrm>
            <a:off x="3333135" y="10315563"/>
            <a:ext cx="29909730" cy="1107996"/>
          </a:xfrm>
          <a:prstGeom prst="rect">
            <a:avLst/>
          </a:prstGeom>
          <a:noFill/>
        </p:spPr>
        <p:txBody>
          <a:bodyPr wrap="square">
            <a:spAutoFit/>
          </a:bodyPr>
          <a:lstStyle/>
          <a:p>
            <a:pPr marL="0" indent="0" algn="ctr">
              <a:buNone/>
            </a:pPr>
            <a:r>
              <a:rPr lang="en-US" sz="6600">
                <a:solidFill>
                  <a:schemeClr val="bg1"/>
                </a:solidFill>
                <a:latin typeface="+mn-lt"/>
                <a:cs typeface="NVIDIA Sans"/>
              </a:rPr>
              <a:t>We are Open Source! Come ask questions, collaborate, and contribute!</a:t>
            </a:r>
          </a:p>
        </p:txBody>
      </p:sp>
    </p:spTree>
    <p:extLst>
      <p:ext uri="{BB962C8B-B14F-4D97-AF65-F5344CB8AC3E}">
        <p14:creationId xmlns:p14="http://schemas.microsoft.com/office/powerpoint/2010/main" val="3939943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6950BFC3-D8DA-4A85-94F7-54DA5524770B}">
      <p188:commentRel xmlns:p188="http://schemas.microsoft.com/office/powerpoint/2018/8/main" r:id="rId3"/>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788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Speed-of-Light Abstractions</a:t>
            </a:r>
          </a:p>
        </p:txBody>
      </p:sp>
      <p:sp>
        <p:nvSpPr>
          <p:cNvPr id="9" name="TextBox 8">
            <a:extLst>
              <a:ext uri="{FF2B5EF4-FFF2-40B4-BE49-F238E27FC236}">
                <a16:creationId xmlns:a16="http://schemas.microsoft.com/office/drawing/2014/main" id="{2F05177B-145A-489D-8EEC-0EEDD8C22F18}"/>
              </a:ext>
            </a:extLst>
          </p:cNvPr>
          <p:cNvSpPr txBox="1"/>
          <p:nvPr/>
        </p:nvSpPr>
        <p:spPr>
          <a:xfrm>
            <a:off x="7034273" y="5208464"/>
            <a:ext cx="11587159" cy="6124754"/>
          </a:xfrm>
          <a:prstGeom prst="rect">
            <a:avLst/>
          </a:prstGeom>
          <a:noFill/>
        </p:spPr>
        <p:txBody>
          <a:bodyPr wrap="square" lIns="91440" tIns="45720" rIns="91440" bIns="45720" anchor="t">
            <a:spAutoFit/>
          </a:bodyPr>
          <a:lstStyle/>
          <a:p>
            <a:r>
              <a:rPr lang="en-US" sz="2800" b="0" i="0">
                <a:solidFill>
                  <a:srgbClr val="1D1C1D"/>
                </a:solidFill>
                <a:effectLst/>
                <a:latin typeface="Roboto Mono"/>
                <a:ea typeface="+mn-lt"/>
                <a:cs typeface="+mn-lt"/>
              </a:rPr>
              <a:t>step 61/74: train loss 3.308659 (36.644057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p>
          <a:p>
            <a:r>
              <a:rPr lang="en-US" sz="2800" b="0" i="0">
                <a:solidFill>
                  <a:srgbClr val="1D1C1D"/>
                </a:solidFill>
                <a:effectLst/>
                <a:latin typeface="Roboto Mono"/>
                <a:ea typeface="+mn-lt"/>
                <a:cs typeface="+mn-lt"/>
              </a:rPr>
              <a:t>step 62/74: train loss 3.258297 (36.643250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p>
          <a:p>
            <a:r>
              <a:rPr lang="en-US" sz="2800" b="0" i="0">
                <a:solidFill>
                  <a:srgbClr val="1D1C1D"/>
                </a:solidFill>
                <a:effectLst/>
                <a:latin typeface="Roboto Mono"/>
                <a:ea typeface="+mn-lt"/>
                <a:cs typeface="+mn-lt"/>
              </a:rPr>
              <a:t>step 63/74: train loss 3.308180 (36.675600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p>
          <a:p>
            <a:r>
              <a:rPr lang="en-US" sz="2800" b="0" i="0">
                <a:solidFill>
                  <a:srgbClr val="1D1C1D"/>
                </a:solidFill>
                <a:effectLst/>
                <a:latin typeface="Roboto Mono"/>
                <a:ea typeface="+mn-lt"/>
                <a:cs typeface="+mn-lt"/>
              </a:rPr>
              <a:t>step 64/74: train loss 3.744773 (36.681992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p>
          <a:p>
            <a:r>
              <a:rPr lang="en-US" sz="2800" b="0" i="0">
                <a:solidFill>
                  <a:srgbClr val="1D1C1D"/>
                </a:solidFill>
                <a:effectLst/>
                <a:latin typeface="Roboto Mono"/>
                <a:ea typeface="+mn-lt"/>
                <a:cs typeface="+mn-lt"/>
              </a:rPr>
              <a:t>step 65/74: train loss 3.525836 (36.666792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p>
          <a:p>
            <a:r>
              <a:rPr lang="en-US" sz="2800" b="0" i="0">
                <a:solidFill>
                  <a:srgbClr val="1D1C1D"/>
                </a:solidFill>
                <a:effectLst/>
                <a:latin typeface="Roboto Mono"/>
                <a:ea typeface="+mn-lt"/>
                <a:cs typeface="+mn-lt"/>
              </a:rPr>
              <a:t>step 66/74: train loss 3.304968 (36.637838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p>
          <a:p>
            <a:r>
              <a:rPr lang="en-US" sz="2800" b="0" i="0">
                <a:solidFill>
                  <a:srgbClr val="1D1C1D"/>
                </a:solidFill>
                <a:effectLst/>
                <a:latin typeface="Roboto Mono"/>
                <a:ea typeface="+mn-lt"/>
                <a:cs typeface="+mn-lt"/>
              </a:rPr>
              <a:t>step 67/74: train loss 3.218528 (36.645540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p>
          <a:p>
            <a:r>
              <a:rPr lang="en-US" sz="2800" b="0" i="0">
                <a:solidFill>
                  <a:srgbClr val="1D1C1D"/>
                </a:solidFill>
                <a:effectLst/>
                <a:latin typeface="Roboto Mono"/>
                <a:ea typeface="+mn-lt"/>
                <a:cs typeface="+mn-lt"/>
              </a:rPr>
              <a:t>step 68/74: train loss 3.406032 (36.685613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p>
          <a:p>
            <a:r>
              <a:rPr lang="en-US" sz="2800" b="0" i="0">
                <a:solidFill>
                  <a:srgbClr val="1D1C1D"/>
                </a:solidFill>
                <a:effectLst/>
                <a:latin typeface="Roboto Mono"/>
                <a:ea typeface="+mn-lt"/>
                <a:cs typeface="+mn-lt"/>
              </a:rPr>
              <a:t>step 69/74: train loss 3.252334 (36.704001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p>
          <a:p>
            <a:r>
              <a:rPr lang="en-US" sz="2800" b="0" i="0">
                <a:solidFill>
                  <a:srgbClr val="1D1C1D"/>
                </a:solidFill>
                <a:effectLst/>
                <a:latin typeface="Roboto Mono"/>
                <a:ea typeface="+mn-lt"/>
                <a:cs typeface="+mn-lt"/>
              </a:rPr>
              <a:t>step 70/74: train loss 3.077519 (36.681118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p>
          <a:p>
            <a:r>
              <a:rPr lang="en-US" sz="2800" b="0" i="0">
                <a:solidFill>
                  <a:srgbClr val="1D1C1D"/>
                </a:solidFill>
                <a:effectLst/>
                <a:latin typeface="Roboto Mono"/>
                <a:ea typeface="+mn-lt"/>
                <a:cs typeface="+mn-lt"/>
              </a:rPr>
              <a:t>step 71/74: train loss 3.067738 (36.646326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p>
          <a:p>
            <a:r>
              <a:rPr lang="en-US" sz="2800" b="0" i="0">
                <a:solidFill>
                  <a:srgbClr val="1D1C1D"/>
                </a:solidFill>
                <a:effectLst/>
                <a:latin typeface="Roboto Mono"/>
                <a:ea typeface="+mn-lt"/>
                <a:cs typeface="+mn-lt"/>
              </a:rPr>
              <a:t>step 72/74: train loss 3.085185 (36.732816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p>
          <a:p>
            <a:r>
              <a:rPr lang="en-US" sz="2800" b="0" i="0">
                <a:solidFill>
                  <a:srgbClr val="1D1C1D"/>
                </a:solidFill>
                <a:effectLst/>
                <a:latin typeface="Roboto Mono"/>
                <a:ea typeface="+mn-lt"/>
                <a:cs typeface="+mn-lt"/>
              </a:rPr>
              <a:t>step 73/74: train loss 3.667693 (36.654056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p>
          <a:p>
            <a:r>
              <a:rPr lang="en-US" sz="2800" b="0" i="0">
                <a:solidFill>
                  <a:srgbClr val="1D1C1D"/>
                </a:solidFill>
                <a:effectLst/>
                <a:latin typeface="Roboto Mono"/>
                <a:ea typeface="+mn-lt"/>
                <a:cs typeface="+mn-lt"/>
              </a:rPr>
              <a:t>step 74/74: train loss 3.467426 (36.672249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endParaRPr lang="en-US" sz="2800">
              <a:latin typeface="Roboto Mono"/>
              <a:ea typeface="+mn-lt"/>
              <a:cs typeface="+mn-lt"/>
            </a:endParaRPr>
          </a:p>
        </p:txBody>
      </p:sp>
      <p:sp>
        <p:nvSpPr>
          <p:cNvPr id="13" name="TextBox 12">
            <a:extLst>
              <a:ext uri="{FF2B5EF4-FFF2-40B4-BE49-F238E27FC236}">
                <a16:creationId xmlns:a16="http://schemas.microsoft.com/office/drawing/2014/main" id="{94818A12-2DAB-EA90-3DEF-EE6301A2799F}"/>
              </a:ext>
            </a:extLst>
          </p:cNvPr>
          <p:cNvSpPr txBox="1"/>
          <p:nvPr/>
        </p:nvSpPr>
        <p:spPr>
          <a:xfrm>
            <a:off x="19475009" y="5208464"/>
            <a:ext cx="11604568" cy="6124754"/>
          </a:xfrm>
          <a:prstGeom prst="rect">
            <a:avLst/>
          </a:prstGeom>
          <a:noFill/>
        </p:spPr>
        <p:txBody>
          <a:bodyPr wrap="square" lIns="91440" tIns="45720" rIns="91440" bIns="45720" anchor="t">
            <a:spAutoFit/>
          </a:bodyPr>
          <a:lstStyle/>
          <a:p>
            <a:r>
              <a:rPr lang="en-US" sz="2800" b="0" i="0">
                <a:solidFill>
                  <a:srgbClr val="1D1C1D"/>
                </a:solidFill>
                <a:effectLst/>
                <a:latin typeface="Roboto Mono"/>
                <a:ea typeface="+mn-lt"/>
                <a:cs typeface="+mn-lt"/>
              </a:rPr>
              <a:t>step </a:t>
            </a:r>
            <a:r>
              <a:rPr lang="en-US" sz="2800">
                <a:solidFill>
                  <a:srgbClr val="1D1C1D"/>
                </a:solidFill>
                <a:latin typeface="Roboto Mono"/>
                <a:ea typeface="+mn-lt"/>
                <a:cs typeface="+mn-lt"/>
              </a:rPr>
              <a:t>61/74: train loss 3.309026 (36.734715 </a:t>
            </a:r>
            <a:r>
              <a:rPr lang="en-US" sz="2800" err="1">
                <a:solidFill>
                  <a:srgbClr val="1D1C1D"/>
                </a:solidFill>
                <a:latin typeface="Roboto Mono"/>
                <a:ea typeface="+mn-lt"/>
                <a:cs typeface="+mn-lt"/>
              </a:rPr>
              <a:t>ms</a:t>
            </a:r>
            <a:r>
              <a:rPr lang="en-US" sz="2800">
                <a:solidFill>
                  <a:srgbClr val="1D1C1D"/>
                </a:solidFill>
                <a:latin typeface="Roboto Mono"/>
                <a:ea typeface="+mn-lt"/>
                <a:cs typeface="+mn-lt"/>
              </a:rPr>
              <a:t>) </a:t>
            </a:r>
            <a:endParaRPr lang="en-US" sz="2800">
              <a:solidFill>
                <a:srgbClr val="FFFFFF"/>
              </a:solidFill>
              <a:latin typeface="Roboto Mono"/>
              <a:ea typeface="+mn-lt"/>
              <a:cs typeface="+mn-lt"/>
            </a:endParaRPr>
          </a:p>
          <a:p>
            <a:r>
              <a:rPr lang="en-US" sz="2800">
                <a:solidFill>
                  <a:srgbClr val="1D1C1D"/>
                </a:solidFill>
                <a:latin typeface="Roboto Mono"/>
                <a:ea typeface="+mn-lt"/>
                <a:cs typeface="+mn-lt"/>
              </a:rPr>
              <a:t>step 62/74: train loss 3.258694 (36.704587 </a:t>
            </a:r>
            <a:r>
              <a:rPr lang="en-US" sz="2800" err="1">
                <a:solidFill>
                  <a:srgbClr val="1D1C1D"/>
                </a:solidFill>
                <a:latin typeface="Roboto Mono"/>
                <a:ea typeface="+mn-lt"/>
                <a:cs typeface="+mn-lt"/>
              </a:rPr>
              <a:t>ms</a:t>
            </a:r>
            <a:r>
              <a:rPr lang="en-US" sz="2800">
                <a:solidFill>
                  <a:srgbClr val="1D1C1D"/>
                </a:solidFill>
                <a:latin typeface="Roboto Mono"/>
                <a:ea typeface="+mn-lt"/>
                <a:cs typeface="+mn-lt"/>
              </a:rPr>
              <a:t>) </a:t>
            </a:r>
            <a:endParaRPr lang="en-US" sz="2800">
              <a:solidFill>
                <a:srgbClr val="FFFFFF"/>
              </a:solidFill>
              <a:latin typeface="Roboto Mono"/>
              <a:ea typeface="+mn-lt"/>
              <a:cs typeface="+mn-lt"/>
            </a:endParaRPr>
          </a:p>
          <a:p>
            <a:r>
              <a:rPr lang="en-US" sz="2800">
                <a:solidFill>
                  <a:srgbClr val="1D1C1D"/>
                </a:solidFill>
                <a:latin typeface="Roboto Mono"/>
                <a:ea typeface="+mn-lt"/>
                <a:cs typeface="+mn-lt"/>
              </a:rPr>
              <a:t>step 63/74: train loss 3.308773 (36.689833 </a:t>
            </a:r>
            <a:r>
              <a:rPr lang="en-US" sz="2800" err="1">
                <a:solidFill>
                  <a:srgbClr val="1D1C1D"/>
                </a:solidFill>
                <a:latin typeface="Roboto Mono"/>
                <a:ea typeface="+mn-lt"/>
                <a:cs typeface="+mn-lt"/>
              </a:rPr>
              <a:t>ms</a:t>
            </a:r>
            <a:r>
              <a:rPr lang="en-US" sz="2800">
                <a:solidFill>
                  <a:srgbClr val="1D1C1D"/>
                </a:solidFill>
                <a:latin typeface="Roboto Mono"/>
                <a:ea typeface="+mn-lt"/>
                <a:cs typeface="+mn-lt"/>
              </a:rPr>
              <a:t>) </a:t>
            </a:r>
            <a:endParaRPr lang="en-US" sz="2800">
              <a:solidFill>
                <a:srgbClr val="FFFFFF"/>
              </a:solidFill>
              <a:latin typeface="Roboto Mono"/>
              <a:ea typeface="+mn-lt"/>
              <a:cs typeface="+mn-lt"/>
            </a:endParaRPr>
          </a:p>
          <a:p>
            <a:r>
              <a:rPr lang="en-US" sz="2800">
                <a:solidFill>
                  <a:srgbClr val="1D1C1D"/>
                </a:solidFill>
                <a:latin typeface="Roboto Mono"/>
                <a:ea typeface="+mn-lt"/>
                <a:cs typeface="+mn-lt"/>
              </a:rPr>
              <a:t>step 64/74: train loss 3.745108 (36.700659 </a:t>
            </a:r>
            <a:r>
              <a:rPr lang="en-US" sz="2800" err="1">
                <a:solidFill>
                  <a:srgbClr val="1D1C1D"/>
                </a:solidFill>
                <a:latin typeface="Roboto Mono"/>
                <a:ea typeface="+mn-lt"/>
                <a:cs typeface="+mn-lt"/>
              </a:rPr>
              <a:t>ms</a:t>
            </a:r>
            <a:r>
              <a:rPr lang="en-US" sz="2800">
                <a:solidFill>
                  <a:srgbClr val="1D1C1D"/>
                </a:solidFill>
                <a:latin typeface="Roboto Mono"/>
                <a:ea typeface="+mn-lt"/>
                <a:cs typeface="+mn-lt"/>
              </a:rPr>
              <a:t>) </a:t>
            </a:r>
            <a:endParaRPr lang="en-US" sz="2800">
              <a:solidFill>
                <a:srgbClr val="FFFFFF"/>
              </a:solidFill>
              <a:latin typeface="Roboto Mono"/>
              <a:ea typeface="+mn-lt"/>
              <a:cs typeface="+mn-lt"/>
            </a:endParaRPr>
          </a:p>
          <a:p>
            <a:r>
              <a:rPr lang="en-US" sz="2800">
                <a:solidFill>
                  <a:srgbClr val="1D1C1D"/>
                </a:solidFill>
                <a:latin typeface="Roboto Mono"/>
                <a:ea typeface="+mn-lt"/>
                <a:cs typeface="+mn-lt"/>
              </a:rPr>
              <a:t>step 65/74</a:t>
            </a:r>
            <a:r>
              <a:rPr lang="en-US" sz="2800" b="0" i="0">
                <a:solidFill>
                  <a:srgbClr val="1D1C1D"/>
                </a:solidFill>
                <a:effectLst/>
                <a:latin typeface="Roboto Mono"/>
                <a:ea typeface="+mn-lt"/>
                <a:cs typeface="+mn-lt"/>
              </a:rPr>
              <a:t>: train loss </a:t>
            </a:r>
            <a:r>
              <a:rPr lang="en-US" sz="2800">
                <a:solidFill>
                  <a:srgbClr val="1D1C1D"/>
                </a:solidFill>
                <a:latin typeface="Roboto Mono"/>
                <a:ea typeface="+mn-lt"/>
                <a:cs typeface="+mn-lt"/>
              </a:rPr>
              <a:t>3.525969 </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36.770350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 </a:t>
            </a:r>
            <a:endParaRPr lang="en-US" sz="2800">
              <a:solidFill>
                <a:srgbClr val="FFFFFF"/>
              </a:solidFill>
              <a:latin typeface="Roboto Mono"/>
              <a:ea typeface="+mn-lt"/>
              <a:cs typeface="+mn-lt"/>
            </a:endParaRPr>
          </a:p>
          <a:p>
            <a:r>
              <a:rPr lang="en-US" sz="2800" b="0" i="0">
                <a:solidFill>
                  <a:srgbClr val="1D1C1D"/>
                </a:solidFill>
                <a:effectLst/>
                <a:latin typeface="Roboto Mono"/>
                <a:ea typeface="+mn-lt"/>
                <a:cs typeface="+mn-lt"/>
              </a:rPr>
              <a:t>step </a:t>
            </a:r>
            <a:r>
              <a:rPr lang="en-US" sz="2800">
                <a:solidFill>
                  <a:srgbClr val="1D1C1D"/>
                </a:solidFill>
                <a:latin typeface="Roboto Mono"/>
                <a:ea typeface="+mn-lt"/>
                <a:cs typeface="+mn-lt"/>
              </a:rPr>
              <a:t>66/74</a:t>
            </a:r>
            <a:r>
              <a:rPr lang="en-US" sz="2800" b="0" i="0">
                <a:solidFill>
                  <a:srgbClr val="1D1C1D"/>
                </a:solidFill>
                <a:effectLst/>
                <a:latin typeface="Roboto Mono"/>
                <a:ea typeface="+mn-lt"/>
                <a:cs typeface="+mn-lt"/>
              </a:rPr>
              <a:t>: train loss </a:t>
            </a:r>
            <a:r>
              <a:rPr lang="en-US" sz="2800">
                <a:solidFill>
                  <a:srgbClr val="1D1C1D"/>
                </a:solidFill>
                <a:latin typeface="Roboto Mono"/>
                <a:ea typeface="+mn-lt"/>
                <a:cs typeface="+mn-lt"/>
              </a:rPr>
              <a:t>3.305243 </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36.754562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 </a:t>
            </a:r>
            <a:endParaRPr lang="en-US" sz="2800">
              <a:solidFill>
                <a:srgbClr val="FFFFFF"/>
              </a:solidFill>
              <a:latin typeface="Roboto Mono"/>
              <a:ea typeface="+mn-lt"/>
              <a:cs typeface="+mn-lt"/>
            </a:endParaRPr>
          </a:p>
          <a:p>
            <a:r>
              <a:rPr lang="en-US" sz="2800" b="0" i="0">
                <a:solidFill>
                  <a:srgbClr val="1D1C1D"/>
                </a:solidFill>
                <a:effectLst/>
                <a:latin typeface="Roboto Mono"/>
                <a:ea typeface="+mn-lt"/>
                <a:cs typeface="+mn-lt"/>
              </a:rPr>
              <a:t>step </a:t>
            </a:r>
            <a:r>
              <a:rPr lang="en-US" sz="2800">
                <a:solidFill>
                  <a:srgbClr val="1D1C1D"/>
                </a:solidFill>
                <a:latin typeface="Roboto Mono"/>
                <a:ea typeface="+mn-lt"/>
                <a:cs typeface="+mn-lt"/>
              </a:rPr>
              <a:t>67/74</a:t>
            </a:r>
            <a:r>
              <a:rPr lang="en-US" sz="2800" b="0" i="0">
                <a:solidFill>
                  <a:srgbClr val="1D1C1D"/>
                </a:solidFill>
                <a:effectLst/>
                <a:latin typeface="Roboto Mono"/>
                <a:ea typeface="+mn-lt"/>
                <a:cs typeface="+mn-lt"/>
              </a:rPr>
              <a:t>: train loss </a:t>
            </a:r>
            <a:r>
              <a:rPr lang="en-US" sz="2800">
                <a:solidFill>
                  <a:srgbClr val="1D1C1D"/>
                </a:solidFill>
                <a:latin typeface="Roboto Mono"/>
                <a:ea typeface="+mn-lt"/>
                <a:cs typeface="+mn-lt"/>
              </a:rPr>
              <a:t>3.219051 </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36.744185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 </a:t>
            </a:r>
            <a:endParaRPr lang="en-US" sz="2800">
              <a:solidFill>
                <a:srgbClr val="FFFFFF"/>
              </a:solidFill>
              <a:latin typeface="Roboto Mono"/>
              <a:ea typeface="+mn-lt"/>
              <a:cs typeface="+mn-lt"/>
            </a:endParaRPr>
          </a:p>
          <a:p>
            <a:r>
              <a:rPr lang="en-US" sz="2800" b="0" i="0">
                <a:solidFill>
                  <a:srgbClr val="1D1C1D"/>
                </a:solidFill>
                <a:effectLst/>
                <a:latin typeface="Roboto Mono"/>
                <a:ea typeface="+mn-lt"/>
                <a:cs typeface="+mn-lt"/>
              </a:rPr>
              <a:t>step </a:t>
            </a:r>
            <a:r>
              <a:rPr lang="en-US" sz="2800">
                <a:solidFill>
                  <a:srgbClr val="1D1C1D"/>
                </a:solidFill>
                <a:latin typeface="Roboto Mono"/>
                <a:ea typeface="+mn-lt"/>
                <a:cs typeface="+mn-lt"/>
              </a:rPr>
              <a:t>68/74</a:t>
            </a:r>
            <a:r>
              <a:rPr lang="en-US" sz="2800" b="0" i="0">
                <a:solidFill>
                  <a:srgbClr val="1D1C1D"/>
                </a:solidFill>
                <a:effectLst/>
                <a:latin typeface="Roboto Mono"/>
                <a:ea typeface="+mn-lt"/>
                <a:cs typeface="+mn-lt"/>
              </a:rPr>
              <a:t>: train loss </a:t>
            </a:r>
            <a:r>
              <a:rPr lang="en-US" sz="2800">
                <a:solidFill>
                  <a:srgbClr val="1D1C1D"/>
                </a:solidFill>
                <a:latin typeface="Roboto Mono"/>
                <a:ea typeface="+mn-lt"/>
                <a:cs typeface="+mn-lt"/>
              </a:rPr>
              <a:t>3.405844 </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36.662269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 </a:t>
            </a:r>
            <a:endParaRPr lang="en-US" sz="2800">
              <a:solidFill>
                <a:srgbClr val="FFFFFF"/>
              </a:solidFill>
              <a:latin typeface="Roboto Mono"/>
              <a:ea typeface="+mn-lt"/>
              <a:cs typeface="+mn-lt"/>
            </a:endParaRPr>
          </a:p>
          <a:p>
            <a:r>
              <a:rPr lang="en-US" sz="2800" b="0" i="0">
                <a:solidFill>
                  <a:srgbClr val="1D1C1D"/>
                </a:solidFill>
                <a:effectLst/>
                <a:latin typeface="Roboto Mono"/>
                <a:ea typeface="+mn-lt"/>
                <a:cs typeface="+mn-lt"/>
              </a:rPr>
              <a:t>step </a:t>
            </a:r>
            <a:r>
              <a:rPr lang="en-US" sz="2800">
                <a:solidFill>
                  <a:srgbClr val="1D1C1D"/>
                </a:solidFill>
                <a:latin typeface="Roboto Mono"/>
                <a:ea typeface="+mn-lt"/>
                <a:cs typeface="+mn-lt"/>
              </a:rPr>
              <a:t>69/74</a:t>
            </a:r>
            <a:r>
              <a:rPr lang="en-US" sz="2800" b="0" i="0">
                <a:solidFill>
                  <a:srgbClr val="1D1C1D"/>
                </a:solidFill>
                <a:effectLst/>
                <a:latin typeface="Roboto Mono"/>
                <a:ea typeface="+mn-lt"/>
                <a:cs typeface="+mn-lt"/>
              </a:rPr>
              <a:t>: train loss </a:t>
            </a:r>
            <a:r>
              <a:rPr lang="en-US" sz="2800">
                <a:solidFill>
                  <a:srgbClr val="1D1C1D"/>
                </a:solidFill>
                <a:latin typeface="Roboto Mono"/>
                <a:ea typeface="+mn-lt"/>
                <a:cs typeface="+mn-lt"/>
              </a:rPr>
              <a:t>3.252328 </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36.682613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 </a:t>
            </a:r>
            <a:endParaRPr lang="en-US" sz="2800">
              <a:solidFill>
                <a:srgbClr val="FFFFFF"/>
              </a:solidFill>
              <a:latin typeface="Roboto Mono"/>
              <a:ea typeface="+mn-lt"/>
              <a:cs typeface="+mn-lt"/>
            </a:endParaRPr>
          </a:p>
          <a:p>
            <a:r>
              <a:rPr lang="en-US" sz="2800" b="0" i="0">
                <a:solidFill>
                  <a:srgbClr val="1D1C1D"/>
                </a:solidFill>
                <a:effectLst/>
                <a:latin typeface="Roboto Mono"/>
                <a:ea typeface="+mn-lt"/>
                <a:cs typeface="+mn-lt"/>
              </a:rPr>
              <a:t>step </a:t>
            </a:r>
            <a:r>
              <a:rPr lang="en-US" sz="2800">
                <a:solidFill>
                  <a:srgbClr val="1D1C1D"/>
                </a:solidFill>
                <a:latin typeface="Roboto Mono"/>
                <a:ea typeface="+mn-lt"/>
                <a:cs typeface="+mn-lt"/>
              </a:rPr>
              <a:t>70/74</a:t>
            </a:r>
            <a:r>
              <a:rPr lang="en-US" sz="2800" b="0" i="0">
                <a:solidFill>
                  <a:srgbClr val="1D1C1D"/>
                </a:solidFill>
                <a:effectLst/>
                <a:latin typeface="Roboto Mono"/>
                <a:ea typeface="+mn-lt"/>
                <a:cs typeface="+mn-lt"/>
              </a:rPr>
              <a:t>: train loss </a:t>
            </a:r>
            <a:r>
              <a:rPr lang="en-US" sz="2800">
                <a:solidFill>
                  <a:srgbClr val="1D1C1D"/>
                </a:solidFill>
                <a:latin typeface="Roboto Mono"/>
                <a:ea typeface="+mn-lt"/>
                <a:cs typeface="+mn-lt"/>
              </a:rPr>
              <a:t>3.076691 </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36.758848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 </a:t>
            </a:r>
            <a:endParaRPr lang="en-US" sz="2800">
              <a:solidFill>
                <a:srgbClr val="FFFFFF"/>
              </a:solidFill>
              <a:latin typeface="Roboto Mono"/>
              <a:ea typeface="+mn-lt"/>
              <a:cs typeface="+mn-lt"/>
            </a:endParaRPr>
          </a:p>
          <a:p>
            <a:r>
              <a:rPr lang="en-US" sz="2800" b="0" i="0">
                <a:solidFill>
                  <a:srgbClr val="1D1C1D"/>
                </a:solidFill>
                <a:effectLst/>
                <a:latin typeface="Roboto Mono"/>
                <a:ea typeface="+mn-lt"/>
                <a:cs typeface="+mn-lt"/>
              </a:rPr>
              <a:t>step </a:t>
            </a:r>
            <a:r>
              <a:rPr lang="en-US" sz="2800">
                <a:solidFill>
                  <a:srgbClr val="1D1C1D"/>
                </a:solidFill>
                <a:latin typeface="Roboto Mono"/>
                <a:ea typeface="+mn-lt"/>
                <a:cs typeface="+mn-lt"/>
              </a:rPr>
              <a:t>71/74</a:t>
            </a:r>
            <a:r>
              <a:rPr lang="en-US" sz="2800" b="0" i="0">
                <a:solidFill>
                  <a:srgbClr val="1D1C1D"/>
                </a:solidFill>
                <a:effectLst/>
                <a:latin typeface="Roboto Mono"/>
                <a:ea typeface="+mn-lt"/>
                <a:cs typeface="+mn-lt"/>
              </a:rPr>
              <a:t>: train loss </a:t>
            </a:r>
            <a:r>
              <a:rPr lang="en-US" sz="2800">
                <a:solidFill>
                  <a:srgbClr val="1D1C1D"/>
                </a:solidFill>
                <a:latin typeface="Roboto Mono"/>
                <a:ea typeface="+mn-lt"/>
                <a:cs typeface="+mn-lt"/>
              </a:rPr>
              <a:t>3.067311 </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36.768566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 </a:t>
            </a:r>
            <a:endParaRPr lang="en-US" sz="2800">
              <a:solidFill>
                <a:srgbClr val="FFFFFF"/>
              </a:solidFill>
              <a:latin typeface="Roboto Mono"/>
              <a:ea typeface="+mn-lt"/>
              <a:cs typeface="+mn-lt"/>
            </a:endParaRPr>
          </a:p>
          <a:p>
            <a:r>
              <a:rPr lang="en-US" sz="2800" b="0" i="0">
                <a:solidFill>
                  <a:srgbClr val="1D1C1D"/>
                </a:solidFill>
                <a:effectLst/>
                <a:latin typeface="Roboto Mono"/>
                <a:ea typeface="+mn-lt"/>
                <a:cs typeface="+mn-lt"/>
              </a:rPr>
              <a:t>step </a:t>
            </a:r>
            <a:r>
              <a:rPr lang="en-US" sz="2800">
                <a:solidFill>
                  <a:srgbClr val="1D1C1D"/>
                </a:solidFill>
                <a:latin typeface="Roboto Mono"/>
                <a:ea typeface="+mn-lt"/>
                <a:cs typeface="+mn-lt"/>
              </a:rPr>
              <a:t>72/74</a:t>
            </a:r>
            <a:r>
              <a:rPr lang="en-US" sz="2800" b="0" i="0">
                <a:solidFill>
                  <a:srgbClr val="1D1C1D"/>
                </a:solidFill>
                <a:effectLst/>
                <a:latin typeface="Roboto Mono"/>
                <a:ea typeface="+mn-lt"/>
                <a:cs typeface="+mn-lt"/>
              </a:rPr>
              <a:t>: train loss </a:t>
            </a:r>
            <a:r>
              <a:rPr lang="en-US" sz="2800">
                <a:solidFill>
                  <a:srgbClr val="1D1C1D"/>
                </a:solidFill>
                <a:latin typeface="Roboto Mono"/>
                <a:ea typeface="+mn-lt"/>
                <a:cs typeface="+mn-lt"/>
              </a:rPr>
              <a:t>3.085387 </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36.751530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 </a:t>
            </a:r>
            <a:endParaRPr lang="en-US" sz="2800">
              <a:solidFill>
                <a:srgbClr val="FFFFFF"/>
              </a:solidFill>
              <a:latin typeface="Roboto Mono"/>
              <a:ea typeface="+mn-lt"/>
              <a:cs typeface="+mn-lt"/>
            </a:endParaRPr>
          </a:p>
          <a:p>
            <a:r>
              <a:rPr lang="en-US" sz="2800" b="0" i="0">
                <a:solidFill>
                  <a:srgbClr val="1D1C1D"/>
                </a:solidFill>
                <a:effectLst/>
                <a:latin typeface="Roboto Mono"/>
                <a:ea typeface="+mn-lt"/>
                <a:cs typeface="+mn-lt"/>
              </a:rPr>
              <a:t>step </a:t>
            </a:r>
            <a:r>
              <a:rPr lang="en-US" sz="2800">
                <a:solidFill>
                  <a:srgbClr val="1D1C1D"/>
                </a:solidFill>
                <a:latin typeface="Roboto Mono"/>
                <a:ea typeface="+mn-lt"/>
                <a:cs typeface="+mn-lt"/>
              </a:rPr>
              <a:t>73/74</a:t>
            </a:r>
            <a:r>
              <a:rPr lang="en-US" sz="2800" b="0" i="0">
                <a:solidFill>
                  <a:srgbClr val="1D1C1D"/>
                </a:solidFill>
                <a:effectLst/>
                <a:latin typeface="Roboto Mono"/>
                <a:ea typeface="+mn-lt"/>
                <a:cs typeface="+mn-lt"/>
              </a:rPr>
              <a:t>: train loss </a:t>
            </a:r>
            <a:r>
              <a:rPr lang="en-US" sz="2800">
                <a:solidFill>
                  <a:srgbClr val="1D1C1D"/>
                </a:solidFill>
                <a:latin typeface="Roboto Mono"/>
                <a:ea typeface="+mn-lt"/>
                <a:cs typeface="+mn-lt"/>
              </a:rPr>
              <a:t>3.667906 </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36.697977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 </a:t>
            </a:r>
            <a:endParaRPr lang="en-US" sz="2800">
              <a:solidFill>
                <a:srgbClr val="FFFFFF"/>
              </a:solidFill>
              <a:latin typeface="Roboto Mono"/>
              <a:ea typeface="+mn-lt"/>
              <a:cs typeface="+mn-lt"/>
            </a:endParaRPr>
          </a:p>
          <a:p>
            <a:r>
              <a:rPr lang="en-US" sz="2800" b="0" i="0">
                <a:solidFill>
                  <a:srgbClr val="1D1C1D"/>
                </a:solidFill>
                <a:effectLst/>
                <a:latin typeface="Roboto Mono"/>
                <a:ea typeface="+mn-lt"/>
                <a:cs typeface="+mn-lt"/>
              </a:rPr>
              <a:t>step </a:t>
            </a:r>
            <a:r>
              <a:rPr lang="en-US" sz="2800">
                <a:solidFill>
                  <a:srgbClr val="1D1C1D"/>
                </a:solidFill>
                <a:latin typeface="Roboto Mono"/>
                <a:ea typeface="+mn-lt"/>
                <a:cs typeface="+mn-lt"/>
              </a:rPr>
              <a:t>74/74</a:t>
            </a:r>
            <a:r>
              <a:rPr lang="en-US" sz="2800" b="0" i="0">
                <a:solidFill>
                  <a:srgbClr val="1D1C1D"/>
                </a:solidFill>
                <a:effectLst/>
                <a:latin typeface="Roboto Mono"/>
                <a:ea typeface="+mn-lt"/>
                <a:cs typeface="+mn-lt"/>
              </a:rPr>
              <a:t>: train loss </a:t>
            </a:r>
            <a:r>
              <a:rPr lang="en-US" sz="2800">
                <a:solidFill>
                  <a:srgbClr val="1D1C1D"/>
                </a:solidFill>
                <a:latin typeface="Roboto Mono"/>
                <a:ea typeface="+mn-lt"/>
                <a:cs typeface="+mn-lt"/>
              </a:rPr>
              <a:t>3.467444 </a:t>
            </a:r>
            <a:r>
              <a:rPr lang="en-US" sz="2800" b="0" i="0">
                <a:solidFill>
                  <a:srgbClr val="1D1C1D"/>
                </a:solidFill>
                <a:effectLst/>
                <a:latin typeface="Roboto Mono"/>
                <a:ea typeface="+mn-lt"/>
                <a:cs typeface="+mn-lt"/>
              </a:rPr>
              <a:t>(</a:t>
            </a:r>
            <a:r>
              <a:rPr lang="en-US" sz="2800">
                <a:solidFill>
                  <a:srgbClr val="1D1C1D"/>
                </a:solidFill>
                <a:latin typeface="Roboto Mono"/>
                <a:ea typeface="+mn-lt"/>
                <a:cs typeface="+mn-lt"/>
              </a:rPr>
              <a:t>36.697323</a:t>
            </a:r>
            <a:r>
              <a:rPr lang="en-US" sz="2800" b="0" i="0">
                <a:solidFill>
                  <a:srgbClr val="1D1C1D"/>
                </a:solidFill>
                <a:effectLst/>
                <a:latin typeface="Roboto Mono"/>
                <a:ea typeface="+mn-lt"/>
                <a:cs typeface="+mn-lt"/>
              </a:rPr>
              <a:t> </a:t>
            </a:r>
            <a:r>
              <a:rPr lang="en-US" sz="2800" b="0" i="0" err="1">
                <a:solidFill>
                  <a:srgbClr val="1D1C1D"/>
                </a:solidFill>
                <a:effectLst/>
                <a:latin typeface="Roboto Mono"/>
                <a:ea typeface="+mn-lt"/>
                <a:cs typeface="+mn-lt"/>
              </a:rPr>
              <a:t>ms</a:t>
            </a:r>
            <a:r>
              <a:rPr lang="en-US" sz="2800" b="0" i="0">
                <a:solidFill>
                  <a:srgbClr val="1D1C1D"/>
                </a:solidFill>
                <a:effectLst/>
                <a:latin typeface="Roboto Mono"/>
                <a:ea typeface="+mn-lt"/>
                <a:cs typeface="+mn-lt"/>
              </a:rPr>
              <a:t>)</a:t>
            </a:r>
            <a:endParaRPr lang="en-US" sz="2800">
              <a:latin typeface="Roboto Mono"/>
              <a:ea typeface="+mn-lt"/>
              <a:cs typeface="+mn-lt"/>
            </a:endParaRPr>
          </a:p>
        </p:txBody>
      </p:sp>
      <p:sp>
        <p:nvSpPr>
          <p:cNvPr id="14" name="Content Placeholder 3">
            <a:extLst>
              <a:ext uri="{FF2B5EF4-FFF2-40B4-BE49-F238E27FC236}">
                <a16:creationId xmlns:a16="http://schemas.microsoft.com/office/drawing/2014/main" id="{513B8A56-5DBC-DE51-E5EE-F8BF94D0D6AF}"/>
              </a:ext>
            </a:extLst>
          </p:cNvPr>
          <p:cNvSpPr>
            <a:spLocks noGrp="1"/>
          </p:cNvSpPr>
          <p:nvPr>
            <p:ph idx="1"/>
          </p:nvPr>
        </p:nvSpPr>
        <p:spPr>
          <a:xfrm>
            <a:off x="7034273" y="4146557"/>
            <a:ext cx="10523913" cy="773723"/>
          </a:xfrm>
        </p:spPr>
        <p:txBody>
          <a:bodyPr/>
          <a:lstStyle/>
          <a:p>
            <a:pPr marL="0" indent="0">
              <a:buNone/>
            </a:pPr>
            <a:r>
              <a:rPr lang="en-US" b="1">
                <a:solidFill>
                  <a:schemeClr val="tx2"/>
                </a:solidFill>
              </a:rPr>
              <a:t>Before modifications</a:t>
            </a:r>
            <a:endParaRPr lang="en-US">
              <a:solidFill>
                <a:schemeClr val="bg1"/>
              </a:solidFill>
              <a:latin typeface="NVIDIA Sans" panose="020B0503020203020204" pitchFamily="34" charset="0"/>
              <a:cs typeface="NVIDIA Sans" panose="020B0503020203020204" pitchFamily="34" charset="0"/>
            </a:endParaRPr>
          </a:p>
        </p:txBody>
      </p:sp>
      <p:sp>
        <p:nvSpPr>
          <p:cNvPr id="15" name="Content Placeholder 3">
            <a:extLst>
              <a:ext uri="{FF2B5EF4-FFF2-40B4-BE49-F238E27FC236}">
                <a16:creationId xmlns:a16="http://schemas.microsoft.com/office/drawing/2014/main" id="{CB44718B-73A5-EFA0-5C71-00B1E5BF1143}"/>
              </a:ext>
            </a:extLst>
          </p:cNvPr>
          <p:cNvSpPr txBox="1">
            <a:spLocks/>
          </p:cNvSpPr>
          <p:nvPr/>
        </p:nvSpPr>
        <p:spPr>
          <a:xfrm>
            <a:off x="19475009" y="414655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b="1">
                <a:solidFill>
                  <a:schemeClr val="tx2"/>
                </a:solidFill>
              </a:rPr>
              <a:t>After modifications</a:t>
            </a:r>
            <a:endParaRPr lang="en-US"/>
          </a:p>
        </p:txBody>
      </p:sp>
      <p:sp>
        <p:nvSpPr>
          <p:cNvPr id="16" name="Text Placeholder 2">
            <a:extLst>
              <a:ext uri="{FF2B5EF4-FFF2-40B4-BE49-F238E27FC236}">
                <a16:creationId xmlns:a16="http://schemas.microsoft.com/office/drawing/2014/main" id="{F9ED6E45-122B-6B48-7887-25A956396CDD}"/>
              </a:ext>
            </a:extLst>
          </p:cNvPr>
          <p:cNvSpPr>
            <a:spLocks noGrp="1"/>
          </p:cNvSpPr>
          <p:nvPr>
            <p:ph type="body" sz="quarter" idx="10"/>
          </p:nvPr>
        </p:nvSpPr>
        <p:spPr>
          <a:xfrm>
            <a:off x="2514600" y="2487168"/>
            <a:ext cx="31546800" cy="1408176"/>
          </a:xfrm>
        </p:spPr>
        <p:txBody>
          <a:bodyPr lIns="91440" tIns="45720" rIns="91440" bIns="45720" anchor="t"/>
          <a:lstStyle/>
          <a:p>
            <a:r>
              <a:rPr lang="en-US">
                <a:latin typeface="NVIDIA Sans"/>
                <a:cs typeface="NVIDIA Sans"/>
              </a:rPr>
              <a:t>Performance comparison on Hopper</a:t>
            </a:r>
            <a:endParaRPr lang="en-US"/>
          </a:p>
        </p:txBody>
      </p:sp>
      <p:graphicFrame>
        <p:nvGraphicFramePr>
          <p:cNvPr id="2" name="Chart 1">
            <a:extLst>
              <a:ext uri="{FF2B5EF4-FFF2-40B4-BE49-F238E27FC236}">
                <a16:creationId xmlns:a16="http://schemas.microsoft.com/office/drawing/2014/main" id="{C4CB79BF-45C6-2AEA-FCF6-E9F77F757EBE}"/>
              </a:ext>
            </a:extLst>
          </p:cNvPr>
          <p:cNvGraphicFramePr>
            <a:graphicFrameLocks/>
          </p:cNvGraphicFramePr>
          <p:nvPr>
            <p:extLst>
              <p:ext uri="{D42A27DB-BD31-4B8C-83A1-F6EECF244321}">
                <p14:modId xmlns:p14="http://schemas.microsoft.com/office/powerpoint/2010/main" val="2004993356"/>
              </p:ext>
            </p:extLst>
          </p:nvPr>
        </p:nvGraphicFramePr>
        <p:xfrm>
          <a:off x="3662423" y="11791950"/>
          <a:ext cx="29251149" cy="82179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4399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Build System</a:t>
            </a:r>
          </a:p>
        </p:txBody>
      </p:sp>
      <p:sp>
        <p:nvSpPr>
          <p:cNvPr id="9" name="TextBox 8">
            <a:extLst>
              <a:ext uri="{FF2B5EF4-FFF2-40B4-BE49-F238E27FC236}">
                <a16:creationId xmlns:a16="http://schemas.microsoft.com/office/drawing/2014/main" id="{D2552D16-1D9C-5E0A-313A-41226DBF0F8D}"/>
              </a:ext>
            </a:extLst>
          </p:cNvPr>
          <p:cNvSpPr txBox="1"/>
          <p:nvPr/>
        </p:nvSpPr>
        <p:spPr>
          <a:xfrm>
            <a:off x="2514600" y="4638293"/>
            <a:ext cx="11292840" cy="15850493"/>
          </a:xfrm>
          <a:prstGeom prst="rect">
            <a:avLst/>
          </a:prstGeom>
          <a:noFill/>
        </p:spPr>
        <p:txBody>
          <a:bodyPr wrap="square">
            <a:spAutoFit/>
          </a:bodyPr>
          <a:lstStyle/>
          <a:p>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CC</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clang</a:t>
            </a:r>
          </a:p>
          <a:p>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-O3 -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Ofast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Wno</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-unused-result -march=native</a:t>
            </a:r>
          </a:p>
          <a:p>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LDLIBS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lm</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001080"/>
                </a:solidFill>
                <a:effectLst/>
                <a:highlight>
                  <a:srgbClr val="FFFFFF"/>
                </a:highlight>
                <a:latin typeface="Roboto Mono" panose="00000009000000000000" pitchFamily="49" charset="0"/>
                <a:ea typeface="Roboto Mono" panose="00000009000000000000" pitchFamily="49" charset="0"/>
              </a:rPr>
              <a:t>INCLUDES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Check if OpenMP is available</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This is done by attempting to compile an empty file with OpenMP flags</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OpenMP makes the code a lot faster so I advise installing it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e.g. on MacOS: brew install </a:t>
            </a:r>
            <a:r>
              <a:rPr lang="en-US" sz="1600" b="0" err="1">
                <a:solidFill>
                  <a:srgbClr val="008000"/>
                </a:solidFill>
                <a:effectLst/>
                <a:highlight>
                  <a:srgbClr val="FFFFFF"/>
                </a:highlight>
                <a:latin typeface="Roboto Mono" panose="00000009000000000000" pitchFamily="49" charset="0"/>
                <a:ea typeface="Roboto Mono" panose="00000009000000000000" pitchFamily="49" charset="0"/>
              </a:rPr>
              <a:t>libomp</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e.g. on Ubuntu: </a:t>
            </a:r>
            <a:r>
              <a:rPr lang="en-US" sz="1600" b="0" err="1">
                <a:solidFill>
                  <a:srgbClr val="008000"/>
                </a:solidFill>
                <a:effectLst/>
                <a:highlight>
                  <a:srgbClr val="FFFFFF"/>
                </a:highlight>
                <a:latin typeface="Roboto Mono" panose="00000009000000000000" pitchFamily="49" charset="0"/>
                <a:ea typeface="Roboto Mono" panose="00000009000000000000" pitchFamily="49" charset="0"/>
              </a:rPr>
              <a:t>sudo</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apt-get install </a:t>
            </a:r>
            <a:r>
              <a:rPr lang="en-US" sz="1600" b="0" err="1">
                <a:solidFill>
                  <a:srgbClr val="008000"/>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-dev</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later, run the program by prepending the number of threads, e.g.: OMP_NUM_THREADS=8 ./gpt2</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err="1">
                <a:solidFill>
                  <a:srgbClr val="AF00DB"/>
                </a:solidFill>
                <a:effectLst/>
                <a:highlight>
                  <a:srgbClr val="FFFFFF"/>
                </a:highlight>
                <a:latin typeface="Roboto Mono" panose="00000009000000000000" pitchFamily="49" charset="0"/>
                <a:ea typeface="Roboto Mono" panose="00000009000000000000" pitchFamily="49" charset="0"/>
              </a:rPr>
              <a:t>ifeq</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shell</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A31515"/>
                </a:solidFill>
                <a:effectLst/>
                <a:highlight>
                  <a:srgbClr val="FFFFFF"/>
                </a:highlight>
                <a:latin typeface="Roboto Mono" panose="00000009000000000000" pitchFamily="49" charset="0"/>
                <a:ea typeface="Roboto Mono" panose="00000009000000000000" pitchFamily="49" charset="0"/>
              </a:rPr>
              <a:t>uname</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Darwin)</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Check if the </a:t>
            </a:r>
            <a:r>
              <a:rPr lang="en-US" sz="1600" b="0" err="1">
                <a:solidFill>
                  <a:srgbClr val="008000"/>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directory exists</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AF00DB"/>
                </a:solidFill>
                <a:effectLst/>
                <a:highlight>
                  <a:srgbClr val="FFFFFF"/>
                </a:highlight>
                <a:latin typeface="Roboto Mono" panose="00000009000000000000" pitchFamily="49" charset="0"/>
                <a:ea typeface="Roboto Mono" panose="00000009000000000000" pitchFamily="49" charset="0"/>
              </a:rPr>
              <a:t>ifeq</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shell</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 -d /opt/homebrew/opt/</a:t>
            </a:r>
            <a:r>
              <a:rPr lang="en-US" sz="1600" b="0" err="1">
                <a:solidFill>
                  <a:srgbClr val="A31515"/>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/lib ] &amp;&amp; echo "exists")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exists)</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macOS with Homebrew and directory exists</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Xclang</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fopenmp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-DOMP</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-L/opt/homebrew/opt/</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/lib</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LDLIBS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lomp</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INCLUDES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-I/opt/homebrew/opt/</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/include</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info</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NICE Compiling with OpenMP support)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AF00DB"/>
                </a:solidFill>
                <a:effectLst/>
                <a:highlight>
                  <a:srgbClr val="FFFFFF"/>
                </a:highlight>
                <a:latin typeface="Roboto Mono" panose="00000009000000000000" pitchFamily="49" charset="0"/>
                <a:ea typeface="Roboto Mono" panose="00000009000000000000" pitchFamily="49" charset="0"/>
              </a:rPr>
              <a:t>  else </a:t>
            </a:r>
            <a:r>
              <a:rPr lang="en-US" sz="1600" b="0" err="1">
                <a:solidFill>
                  <a:srgbClr val="AF00DB"/>
                </a:solidFill>
                <a:effectLst/>
                <a:highlight>
                  <a:srgbClr val="FFFFFF"/>
                </a:highlight>
                <a:latin typeface="Roboto Mono" panose="00000009000000000000" pitchFamily="49" charset="0"/>
                <a:ea typeface="Roboto Mono" panose="00000009000000000000" pitchFamily="49" charset="0"/>
              </a:rPr>
              <a:t>ifeq</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shell</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 -d /</a:t>
            </a:r>
            <a:r>
              <a:rPr lang="en-US" sz="1600" b="0" err="1">
                <a:solidFill>
                  <a:srgbClr val="A31515"/>
                </a:solidFill>
                <a:effectLst/>
                <a:highlight>
                  <a:srgbClr val="FFFFFF"/>
                </a:highlight>
                <a:latin typeface="Roboto Mono" panose="00000009000000000000" pitchFamily="49" charset="0"/>
                <a:ea typeface="Roboto Mono" panose="00000009000000000000" pitchFamily="49" charset="0"/>
              </a:rPr>
              <a:t>usr</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/local/opt/</a:t>
            </a:r>
            <a:r>
              <a:rPr lang="en-US" sz="1600" b="0" err="1">
                <a:solidFill>
                  <a:srgbClr val="A31515"/>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/lib ] &amp;&amp; echo "exists")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exists)</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Xclang</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fopenmp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-DOMP</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-L/</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usr</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/local/opt/</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/lib</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LDLIBS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lomp</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INCLUDES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-I/</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usr</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/local/opt/</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/include</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info</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NICE Compiling with OpenMP support)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AF00DB"/>
                </a:solidFill>
                <a:effectLst/>
                <a:highlight>
                  <a:srgbClr val="FFFFFF"/>
                </a:highlight>
                <a:latin typeface="Roboto Mono" panose="00000009000000000000" pitchFamily="49" charset="0"/>
                <a:ea typeface="Roboto Mono" panose="00000009000000000000" pitchFamily="49" charset="0"/>
              </a:rPr>
              <a:t>  else</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warning</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OOPS Compiling without OpenMP support)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F00DB"/>
                </a:solidFill>
                <a:effectLst/>
                <a:highlight>
                  <a:srgbClr val="FFFFFF"/>
                </a:highlight>
                <a:latin typeface="Roboto Mono" panose="00000009000000000000" pitchFamily="49" charset="0"/>
                <a:ea typeface="Roboto Mono" panose="00000009000000000000" pitchFamily="49" charset="0"/>
              </a:rPr>
              <a:t>endif</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AF00DB"/>
                </a:solidFill>
                <a:effectLst/>
                <a:highlight>
                  <a:srgbClr val="FFFFFF"/>
                </a:highlight>
                <a:latin typeface="Roboto Mono" panose="00000009000000000000" pitchFamily="49" charset="0"/>
                <a:ea typeface="Roboto Mono" panose="00000009000000000000" pitchFamily="49" charset="0"/>
              </a:rPr>
              <a:t>else</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AF00DB"/>
                </a:solidFill>
                <a:effectLst/>
                <a:highlight>
                  <a:srgbClr val="FFFFFF"/>
                </a:highlight>
                <a:latin typeface="Roboto Mono" panose="00000009000000000000" pitchFamily="49" charset="0"/>
                <a:ea typeface="Roboto Mono" panose="00000009000000000000" pitchFamily="49" charset="0"/>
              </a:rPr>
              <a:t>ifeq</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shell</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echo |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CC</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A31515"/>
                </a:solidFill>
                <a:effectLst/>
                <a:highlight>
                  <a:srgbClr val="FFFFFF"/>
                </a:highlight>
                <a:latin typeface="Roboto Mono" panose="00000009000000000000" pitchFamily="49" charset="0"/>
                <a:ea typeface="Roboto Mono" panose="00000009000000000000" pitchFamily="49" charset="0"/>
              </a:rPr>
              <a:t>fopenmp</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-x c -E - &gt; /dev/null 2&gt;&amp;1; echo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0)</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Ubuntu or other Linux distributions</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fopenmp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-DOMP</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LDLIBS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lgomp</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info</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NICE Compiling with OpenMP support)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AF00DB"/>
                </a:solidFill>
                <a:effectLst/>
                <a:highlight>
                  <a:srgbClr val="FFFFFF"/>
                </a:highlight>
                <a:latin typeface="Roboto Mono" panose="00000009000000000000" pitchFamily="49" charset="0"/>
                <a:ea typeface="Roboto Mono" panose="00000009000000000000" pitchFamily="49" charset="0"/>
              </a:rPr>
              <a:t>  else</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warning</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OOPS Compiling without OpenMP support)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F00DB"/>
                </a:solidFill>
                <a:effectLst/>
                <a:highlight>
                  <a:srgbClr val="FFFFFF"/>
                </a:highlight>
                <a:latin typeface="Roboto Mono" panose="00000009000000000000" pitchFamily="49" charset="0"/>
                <a:ea typeface="Roboto Mono" panose="00000009000000000000" pitchFamily="49" charset="0"/>
              </a:rPr>
              <a:t>endif</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AF00DB"/>
                </a:solidFill>
                <a:effectLst/>
                <a:highlight>
                  <a:srgbClr val="FFFFFF"/>
                </a:highlight>
                <a:latin typeface="Roboto Mono" panose="00000009000000000000" pitchFamily="49" charset="0"/>
                <a:ea typeface="Roboto Mono" panose="00000009000000000000" pitchFamily="49" charset="0"/>
              </a:rPr>
              <a:t>endif</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PHONY means these targets will always be executed</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795E26"/>
                </a:solidFill>
                <a:effectLst/>
                <a:highlight>
                  <a:srgbClr val="FFFFFF"/>
                </a:highlight>
                <a:latin typeface="Roboto Mono" panose="00000009000000000000" pitchFamily="49" charset="0"/>
                <a:ea typeface="Roboto Mono" panose="00000009000000000000" pitchFamily="49" charset="0"/>
              </a:rPr>
              <a:t>.PHONY</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all train_gpt2 test_gpt2 train_gpt2cu test_gpt2cu</a:t>
            </a: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default target is all</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795E26"/>
                </a:solidFill>
                <a:effectLst/>
                <a:highlight>
                  <a:srgbClr val="FFFFFF"/>
                </a:highlight>
                <a:latin typeface="Roboto Mono" panose="00000009000000000000" pitchFamily="49" charset="0"/>
                <a:ea typeface="Roboto Mono" panose="00000009000000000000" pitchFamily="49" charset="0"/>
              </a:rPr>
              <a:t>all</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train_gpt2 test_gpt2 train_gpt2cu test_gpt2cu</a:t>
            </a: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train_gpt2</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train_gpt2.c</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CC</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CFLAGS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INCLUDES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LDFLAGS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$&lt;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LDLIBS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-o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test_gpt2</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test_gpt2.c</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CC</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CFLAGS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INCLUDES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LDFLAGS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$&lt;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LDLIBS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-o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possibly may want to disable warnings? e.g. append -</a:t>
            </a:r>
            <a:r>
              <a:rPr lang="en-US" sz="1600" b="0" err="1">
                <a:solidFill>
                  <a:srgbClr val="008000"/>
                </a:solidFill>
                <a:effectLst/>
                <a:highlight>
                  <a:srgbClr val="FFFFFF"/>
                </a:highlight>
                <a:latin typeface="Roboto Mono" panose="00000009000000000000" pitchFamily="49" charset="0"/>
                <a:ea typeface="Roboto Mono" panose="00000009000000000000" pitchFamily="49" charset="0"/>
              </a:rPr>
              <a:t>Xcompiler</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008000"/>
                </a:solidFill>
                <a:effectLst/>
                <a:highlight>
                  <a:srgbClr val="FFFFFF"/>
                </a:highlight>
                <a:latin typeface="Roboto Mono" panose="00000009000000000000" pitchFamily="49" charset="0"/>
                <a:ea typeface="Roboto Mono" panose="00000009000000000000" pitchFamily="49" charset="0"/>
              </a:rPr>
              <a:t>Wno</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-unused-result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795E26"/>
                </a:solidFill>
                <a:effectLst/>
                <a:highlight>
                  <a:srgbClr val="FFFFFF"/>
                </a:highlight>
                <a:latin typeface="Roboto Mono" panose="00000009000000000000" pitchFamily="49" charset="0"/>
                <a:ea typeface="Roboto Mono" panose="00000009000000000000" pitchFamily="49" charset="0"/>
              </a:rPr>
              <a:t>train_gpt2cu</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train_gpt2.cu</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nvcc</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-O3 --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use_fast_math</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$&lt;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lcublas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lcublasLt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-o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test_gpt2cu</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test_gpt2.cu</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nvcc</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-O3 --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use_fast_math</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$&lt;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lcublas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lcublasLt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-o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clean</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rm -f train_gpt2 test_gpt2 train_gpt2cu test_gpt2cu</a:t>
            </a:r>
          </a:p>
        </p:txBody>
      </p:sp>
      <p:cxnSp>
        <p:nvCxnSpPr>
          <p:cNvPr id="6" name="Straight Connector 5">
            <a:extLst>
              <a:ext uri="{FF2B5EF4-FFF2-40B4-BE49-F238E27FC236}">
                <a16:creationId xmlns:a16="http://schemas.microsoft.com/office/drawing/2014/main" id="{8C78D58E-C671-55C6-5650-01EACA595B71}"/>
              </a:ext>
            </a:extLst>
          </p:cNvPr>
          <p:cNvCxnSpPr>
            <a:cxnSpLocks/>
          </p:cNvCxnSpPr>
          <p:nvPr/>
        </p:nvCxnSpPr>
        <p:spPr>
          <a:xfrm flipV="1">
            <a:off x="138074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Content Placeholder 3">
            <a:extLst>
              <a:ext uri="{FF2B5EF4-FFF2-40B4-BE49-F238E27FC236}">
                <a16:creationId xmlns:a16="http://schemas.microsoft.com/office/drawing/2014/main" id="{F0AFBFCB-F763-0B08-9161-94ABD8EF1BED}"/>
              </a:ext>
            </a:extLst>
          </p:cNvPr>
          <p:cNvSpPr>
            <a:spLocks noGrp="1"/>
          </p:cNvSpPr>
          <p:nvPr>
            <p:ph idx="1"/>
          </p:nvPr>
        </p:nvSpPr>
        <p:spPr>
          <a:xfrm>
            <a:off x="2514600" y="3840368"/>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13" name="Content Placeholder 3">
            <a:extLst>
              <a:ext uri="{FF2B5EF4-FFF2-40B4-BE49-F238E27FC236}">
                <a16:creationId xmlns:a16="http://schemas.microsoft.com/office/drawing/2014/main" id="{2CE96871-F771-A3B6-D894-12473E63F7CD}"/>
              </a:ext>
            </a:extLst>
          </p:cNvPr>
          <p:cNvSpPr txBox="1">
            <a:spLocks/>
          </p:cNvSpPr>
          <p:nvPr/>
        </p:nvSpPr>
        <p:spPr>
          <a:xfrm>
            <a:off x="143103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19" name="Content Placeholder 3">
            <a:extLst>
              <a:ext uri="{FF2B5EF4-FFF2-40B4-BE49-F238E27FC236}">
                <a16:creationId xmlns:a16="http://schemas.microsoft.com/office/drawing/2014/main" id="{AACB6C20-0B1F-58E0-3B0D-161094F67947}"/>
              </a:ext>
            </a:extLst>
          </p:cNvPr>
          <p:cNvSpPr txBox="1">
            <a:spLocks/>
          </p:cNvSpPr>
          <p:nvPr/>
        </p:nvSpPr>
        <p:spPr>
          <a:xfrm>
            <a:off x="14310360" y="15642771"/>
            <a:ext cx="15872920" cy="4846015"/>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Same code gen</a:t>
            </a:r>
          </a:p>
          <a:p>
            <a:r>
              <a:rPr lang="en-US"/>
              <a:t>Cross-platform (works on Windows)</a:t>
            </a:r>
          </a:p>
          <a:p>
            <a:r>
              <a:rPr lang="en-US"/>
              <a:t>Reduced compiler dependencies</a:t>
            </a:r>
          </a:p>
          <a:p>
            <a:r>
              <a:rPr lang="en-US"/>
              <a:t>Less error-prone (warns about missing CUDA arch)</a:t>
            </a:r>
          </a:p>
          <a:p>
            <a:r>
              <a:rPr lang="en-US"/>
              <a:t>Setup-free dependency management</a:t>
            </a:r>
          </a:p>
          <a:p>
            <a:endParaRPr lang="en-US"/>
          </a:p>
          <a:p>
            <a:endParaRPr lang="en-US"/>
          </a:p>
        </p:txBody>
      </p:sp>
      <p:sp>
        <p:nvSpPr>
          <p:cNvPr id="21" name="TextBox 20">
            <a:extLst>
              <a:ext uri="{FF2B5EF4-FFF2-40B4-BE49-F238E27FC236}">
                <a16:creationId xmlns:a16="http://schemas.microsoft.com/office/drawing/2014/main" id="{FDF43301-6B04-E6EA-621C-19A1161862AC}"/>
              </a:ext>
            </a:extLst>
          </p:cNvPr>
          <p:cNvSpPr txBox="1"/>
          <p:nvPr/>
        </p:nvSpPr>
        <p:spPr>
          <a:xfrm>
            <a:off x="14310360" y="4638293"/>
            <a:ext cx="20584324" cy="9571851"/>
          </a:xfrm>
          <a:prstGeom prst="rect">
            <a:avLst/>
          </a:prstGeom>
          <a:noFill/>
        </p:spPr>
        <p:txBody>
          <a:bodyPr wrap="square">
            <a:spAutoFit/>
          </a:bodyPr>
          <a:lstStyle/>
          <a:p>
            <a:r>
              <a:rPr lang="en-US" sz="2800" b="0" err="1">
                <a:solidFill>
                  <a:srgbClr val="0000FF"/>
                </a:solidFill>
                <a:effectLst/>
                <a:latin typeface="Roboto Mono" panose="00000009000000000000" pitchFamily="49" charset="0"/>
                <a:ea typeface="Roboto Mono" panose="00000009000000000000" pitchFamily="49" charset="0"/>
              </a:rPr>
              <a:t>cmake_minimum_required</a:t>
            </a:r>
            <a:r>
              <a:rPr lang="en-US" sz="2800" b="0">
                <a:solidFill>
                  <a:srgbClr val="3B3B3B"/>
                </a:solidFill>
                <a:effectLst/>
                <a:latin typeface="Roboto Mono" panose="00000009000000000000" pitchFamily="49" charset="0"/>
                <a:ea typeface="Roboto Mono" panose="00000009000000000000" pitchFamily="49" charset="0"/>
              </a:rPr>
              <a:t>(VERSION 3.25.0)</a:t>
            </a:r>
          </a:p>
          <a:p>
            <a:r>
              <a:rPr lang="en-US" sz="2800" b="0">
                <a:solidFill>
                  <a:srgbClr val="0000FF"/>
                </a:solidFill>
                <a:effectLst/>
                <a:latin typeface="Roboto Mono" panose="00000009000000000000" pitchFamily="49" charset="0"/>
                <a:ea typeface="Roboto Mono" panose="00000009000000000000" pitchFamily="49" charset="0"/>
              </a:rPr>
              <a:t>project</a:t>
            </a:r>
            <a:r>
              <a:rPr lang="en-US" sz="2800" b="0">
                <a:solidFill>
                  <a:srgbClr val="3B3B3B"/>
                </a:solidFill>
                <a:effectLst/>
                <a:latin typeface="Roboto Mono" panose="00000009000000000000" pitchFamily="49" charset="0"/>
                <a:ea typeface="Roboto Mono" panose="00000009000000000000" pitchFamily="49" charset="0"/>
              </a:rPr>
              <a:t>(train_gpt2cu LANGUAGES C CXX CUDA)</a:t>
            </a:r>
          </a:p>
          <a:p>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0000FF"/>
                </a:solidFill>
                <a:effectLst/>
                <a:latin typeface="Roboto Mono" panose="00000009000000000000" pitchFamily="49" charset="0"/>
                <a:ea typeface="Roboto Mono" panose="00000009000000000000" pitchFamily="49" charset="0"/>
              </a:rPr>
              <a:t>set</a:t>
            </a:r>
            <a:r>
              <a:rPr lang="en-US" sz="2800" b="0">
                <a:solidFill>
                  <a:srgbClr val="3B3B3B"/>
                </a:solidFill>
                <a:effectLst/>
                <a:latin typeface="Roboto Mono" panose="00000009000000000000" pitchFamily="49" charset="0"/>
                <a:ea typeface="Roboto Mono" panose="00000009000000000000" pitchFamily="49" charset="0"/>
              </a:rPr>
              <a:t>(CMAKE_CXX_STANDARD 20)</a:t>
            </a:r>
          </a:p>
          <a:p>
            <a:r>
              <a:rPr lang="en-US" sz="2800" b="0">
                <a:solidFill>
                  <a:srgbClr val="0000FF"/>
                </a:solidFill>
                <a:effectLst/>
                <a:latin typeface="Roboto Mono" panose="00000009000000000000" pitchFamily="49" charset="0"/>
                <a:ea typeface="Roboto Mono" panose="00000009000000000000" pitchFamily="49" charset="0"/>
              </a:rPr>
              <a:t>set</a:t>
            </a:r>
            <a:r>
              <a:rPr lang="en-US" sz="2800" b="0">
                <a:solidFill>
                  <a:srgbClr val="3B3B3B"/>
                </a:solidFill>
                <a:effectLst/>
                <a:latin typeface="Roboto Mono" panose="00000009000000000000" pitchFamily="49" charset="0"/>
                <a:ea typeface="Roboto Mono" panose="00000009000000000000" pitchFamily="49" charset="0"/>
              </a:rPr>
              <a:t>(CMAKE_CUDA_STANDARD 20)</a:t>
            </a:r>
          </a:p>
          <a:p>
            <a:r>
              <a:rPr lang="en-US" sz="2800" b="0">
                <a:solidFill>
                  <a:srgbClr val="0000FF"/>
                </a:solidFill>
                <a:effectLst/>
                <a:latin typeface="Roboto Mono" panose="00000009000000000000" pitchFamily="49" charset="0"/>
                <a:ea typeface="Roboto Mono" panose="00000009000000000000" pitchFamily="49" charset="0"/>
              </a:rPr>
              <a:t>set</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01080"/>
                </a:solidFill>
                <a:effectLst/>
                <a:latin typeface="Roboto Mono" panose="00000009000000000000" pitchFamily="49" charset="0"/>
                <a:ea typeface="Roboto Mono" panose="00000009000000000000" pitchFamily="49" charset="0"/>
              </a:rPr>
              <a:t>CMAKE_RUNTIME_OUTPUT_DIRECTORY</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A31515"/>
                </a:solidFill>
                <a:effectLst/>
                <a:latin typeface="Roboto Mono" panose="00000009000000000000" pitchFamily="49" charset="0"/>
                <a:ea typeface="Roboto Mono" panose="00000009000000000000" pitchFamily="49" charset="0"/>
              </a:rPr>
              <a:t>"${CMAKE_SOURCE_DIR}"</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0000FF"/>
                </a:solidFill>
                <a:effectLst/>
                <a:latin typeface="Roboto Mono" panose="00000009000000000000" pitchFamily="49" charset="0"/>
                <a:ea typeface="Roboto Mono" panose="00000009000000000000" pitchFamily="49" charset="0"/>
              </a:rPr>
              <a:t>set</a:t>
            </a:r>
            <a:r>
              <a:rPr lang="en-US" sz="2800" b="0">
                <a:solidFill>
                  <a:srgbClr val="3B3B3B"/>
                </a:solidFill>
                <a:effectLst/>
                <a:latin typeface="Roboto Mono" panose="00000009000000000000" pitchFamily="49" charset="0"/>
                <a:ea typeface="Roboto Mono" panose="00000009000000000000" pitchFamily="49" charset="0"/>
              </a:rPr>
              <a:t>(CMAKE_CUDA_ARCHITECTURES </a:t>
            </a:r>
            <a:r>
              <a:rPr lang="en-US" sz="2800" b="0">
                <a:solidFill>
                  <a:srgbClr val="A31515"/>
                </a:solidFill>
                <a:effectLst/>
                <a:latin typeface="Roboto Mono" panose="00000009000000000000" pitchFamily="49" charset="0"/>
                <a:ea typeface="Roboto Mono" panose="00000009000000000000" pitchFamily="49" charset="0"/>
              </a:rPr>
              <a:t>"native"</a:t>
            </a:r>
            <a:r>
              <a:rPr lang="en-US" sz="2800" b="0">
                <a:solidFill>
                  <a:srgbClr val="3B3B3B"/>
                </a:solidFill>
                <a:effectLst/>
                <a:latin typeface="Roboto Mono" panose="00000009000000000000" pitchFamily="49" charset="0"/>
                <a:ea typeface="Roboto Mono" panose="00000009000000000000" pitchFamily="49" charset="0"/>
              </a:rPr>
              <a:t>)</a:t>
            </a:r>
          </a:p>
          <a:p>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0000FF"/>
                </a:solidFill>
                <a:effectLst/>
                <a:latin typeface="Roboto Mono" panose="00000009000000000000" pitchFamily="49" charset="0"/>
                <a:ea typeface="Roboto Mono" panose="00000009000000000000" pitchFamily="49" charset="0"/>
              </a:rPr>
              <a:t>include</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3B3B3B"/>
                </a:solidFill>
                <a:effectLst/>
                <a:latin typeface="Roboto Mono" panose="00000009000000000000" pitchFamily="49" charset="0"/>
                <a:ea typeface="Roboto Mono" panose="00000009000000000000" pitchFamily="49" charset="0"/>
              </a:rPr>
              <a:t>cmake</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3B3B3B"/>
                </a:solidFill>
                <a:effectLst/>
                <a:latin typeface="Roboto Mono" panose="00000009000000000000" pitchFamily="49" charset="0"/>
                <a:ea typeface="Roboto Mono" panose="00000009000000000000" pitchFamily="49" charset="0"/>
              </a:rPr>
              <a:t>CPM.cmake</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err="1">
                <a:solidFill>
                  <a:srgbClr val="3B3B3B"/>
                </a:solidFill>
                <a:effectLst/>
                <a:latin typeface="Roboto Mono" panose="00000009000000000000" pitchFamily="49" charset="0"/>
                <a:ea typeface="Roboto Mono" panose="00000009000000000000" pitchFamily="49" charset="0"/>
              </a:rPr>
              <a:t>CPMAddPackage</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A31515"/>
                </a:solidFill>
                <a:effectLst/>
                <a:latin typeface="Roboto Mono" panose="00000009000000000000" pitchFamily="49" charset="0"/>
                <a:ea typeface="Roboto Mono" panose="00000009000000000000" pitchFamily="49" charset="0"/>
              </a:rPr>
              <a:t>"</a:t>
            </a:r>
            <a:r>
              <a:rPr lang="en-US" sz="2800" b="0" err="1">
                <a:solidFill>
                  <a:srgbClr val="A31515"/>
                </a:solidFill>
                <a:effectLst/>
                <a:latin typeface="Roboto Mono" panose="00000009000000000000" pitchFamily="49" charset="0"/>
                <a:ea typeface="Roboto Mono" panose="00000009000000000000" pitchFamily="49" charset="0"/>
              </a:rPr>
              <a:t>gh:NVIDIA</a:t>
            </a:r>
            <a:r>
              <a:rPr lang="en-US" sz="2800" b="0">
                <a:solidFill>
                  <a:srgbClr val="A31515"/>
                </a:solidFill>
                <a:effectLst/>
                <a:latin typeface="Roboto Mono" panose="00000009000000000000" pitchFamily="49" charset="0"/>
                <a:ea typeface="Roboto Mono" panose="00000009000000000000" pitchFamily="49" charset="0"/>
              </a:rPr>
              <a:t>/</a:t>
            </a:r>
            <a:r>
              <a:rPr lang="en-US" sz="2800" b="0" err="1">
                <a:solidFill>
                  <a:srgbClr val="A31515"/>
                </a:solidFill>
                <a:effectLst/>
                <a:latin typeface="Roboto Mono" panose="00000009000000000000" pitchFamily="49" charset="0"/>
                <a:ea typeface="Roboto Mono" panose="00000009000000000000" pitchFamily="49" charset="0"/>
              </a:rPr>
              <a:t>cccl#main</a:t>
            </a:r>
            <a:r>
              <a:rPr lang="en-US" sz="2800" b="0">
                <a:solidFill>
                  <a:srgbClr val="A31515"/>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8000"/>
                </a:solidFill>
                <a:effectLst/>
                <a:highlight>
                  <a:srgbClr val="FFFFFF"/>
                </a:highlight>
                <a:latin typeface="Roboto Mono" panose="00000009000000000000" pitchFamily="49" charset="0"/>
                <a:ea typeface="Roboto Mono" panose="00000009000000000000" pitchFamily="49" charset="0"/>
              </a:rPr>
              <a:t># For demonstration, CCCL is also available from CTK</a:t>
            </a:r>
            <a:endParaRPr lang="en-US" sz="2800" b="0">
              <a:solidFill>
                <a:srgbClr val="3B3B3B"/>
              </a:solidFill>
              <a:effectLst/>
              <a:latin typeface="Roboto Mono" panose="00000009000000000000" pitchFamily="49" charset="0"/>
              <a:ea typeface="Roboto Mono" panose="00000009000000000000" pitchFamily="49" charset="0"/>
            </a:endParaRPr>
          </a:p>
          <a:p>
            <a:r>
              <a:rPr lang="en-US" sz="2800" b="0" err="1">
                <a:solidFill>
                  <a:srgbClr val="3B3B3B"/>
                </a:solidFill>
                <a:effectLst/>
                <a:latin typeface="Roboto Mono" panose="00000009000000000000" pitchFamily="49" charset="0"/>
                <a:ea typeface="Roboto Mono" panose="00000009000000000000" pitchFamily="49" charset="0"/>
              </a:rPr>
              <a:t>CPMAddPackage</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A31515"/>
                </a:solidFill>
                <a:effectLst/>
                <a:latin typeface="Roboto Mono" panose="00000009000000000000" pitchFamily="49" charset="0"/>
                <a:ea typeface="Roboto Mono" panose="00000009000000000000" pitchFamily="49" charset="0"/>
              </a:rPr>
              <a:t>"</a:t>
            </a:r>
            <a:r>
              <a:rPr lang="en-US" sz="2800" b="0" err="1">
                <a:solidFill>
                  <a:srgbClr val="A31515"/>
                </a:solidFill>
                <a:effectLst/>
                <a:latin typeface="Roboto Mono" panose="00000009000000000000" pitchFamily="49" charset="0"/>
                <a:ea typeface="Roboto Mono" panose="00000009000000000000" pitchFamily="49" charset="0"/>
              </a:rPr>
              <a:t>gh:NVIDIA</a:t>
            </a:r>
            <a:r>
              <a:rPr lang="en-US" sz="2800" b="0">
                <a:solidFill>
                  <a:srgbClr val="A31515"/>
                </a:solidFill>
                <a:effectLst/>
                <a:latin typeface="Roboto Mono" panose="00000009000000000000" pitchFamily="49" charset="0"/>
                <a:ea typeface="Roboto Mono" panose="00000009000000000000" pitchFamily="49" charset="0"/>
              </a:rPr>
              <a:t>/</a:t>
            </a:r>
            <a:r>
              <a:rPr lang="en-US" sz="2800" b="0" err="1">
                <a:solidFill>
                  <a:srgbClr val="A31515"/>
                </a:solidFill>
                <a:effectLst/>
                <a:latin typeface="Roboto Mono" panose="00000009000000000000" pitchFamily="49" charset="0"/>
                <a:ea typeface="Roboto Mono" panose="00000009000000000000" pitchFamily="49" charset="0"/>
              </a:rPr>
              <a:t>nvbench#main</a:t>
            </a:r>
            <a:r>
              <a:rPr lang="en-US" sz="2800" b="0">
                <a:solidFill>
                  <a:srgbClr val="A31515"/>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a:t>
            </a:r>
          </a:p>
          <a:p>
            <a:br>
              <a:rPr lang="en-US" sz="2800" b="0">
                <a:solidFill>
                  <a:srgbClr val="3B3B3B"/>
                </a:solidFill>
                <a:effectLst/>
                <a:latin typeface="Roboto Mono" panose="00000009000000000000" pitchFamily="49" charset="0"/>
                <a:ea typeface="Roboto Mono" panose="00000009000000000000" pitchFamily="49" charset="0"/>
              </a:rPr>
            </a:br>
            <a:r>
              <a:rPr lang="en-US" sz="2800" b="0" err="1">
                <a:solidFill>
                  <a:srgbClr val="0000FF"/>
                </a:solidFill>
                <a:effectLst/>
                <a:latin typeface="Roboto Mono" panose="00000009000000000000" pitchFamily="49" charset="0"/>
                <a:ea typeface="Roboto Mono" panose="00000009000000000000" pitchFamily="49" charset="0"/>
              </a:rPr>
              <a:t>find_package</a:t>
            </a:r>
            <a:r>
              <a:rPr lang="en-US" sz="2800" b="0">
                <a:solidFill>
                  <a:srgbClr val="3B3B3B"/>
                </a:solidFill>
                <a:effectLst/>
                <a:latin typeface="Roboto Mono" panose="00000009000000000000" pitchFamily="49" charset="0"/>
                <a:ea typeface="Roboto Mono" panose="00000009000000000000" pitchFamily="49" charset="0"/>
              </a:rPr>
              <a:t>(OpenMP REQUIRED)</a:t>
            </a:r>
          </a:p>
          <a:p>
            <a:r>
              <a:rPr lang="en-US" sz="2800" b="0" err="1">
                <a:solidFill>
                  <a:srgbClr val="0000FF"/>
                </a:solidFill>
                <a:effectLst/>
                <a:latin typeface="Roboto Mono" panose="00000009000000000000" pitchFamily="49" charset="0"/>
                <a:ea typeface="Roboto Mono" panose="00000009000000000000" pitchFamily="49" charset="0"/>
              </a:rPr>
              <a:t>find_package</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3B3B3B"/>
                </a:solidFill>
                <a:effectLst/>
                <a:latin typeface="Roboto Mono" panose="00000009000000000000" pitchFamily="49" charset="0"/>
                <a:ea typeface="Roboto Mono" panose="00000009000000000000" pitchFamily="49" charset="0"/>
              </a:rPr>
              <a:t>CUDAToolkit</a:t>
            </a:r>
            <a:r>
              <a:rPr lang="en-US" sz="2800" b="0">
                <a:solidFill>
                  <a:srgbClr val="3B3B3B"/>
                </a:solidFill>
                <a:effectLst/>
                <a:latin typeface="Roboto Mono" panose="00000009000000000000" pitchFamily="49" charset="0"/>
                <a:ea typeface="Roboto Mono" panose="00000009000000000000" pitchFamily="49" charset="0"/>
              </a:rPr>
              <a:t>)</a:t>
            </a:r>
          </a:p>
          <a:p>
            <a:br>
              <a:rPr lang="en-US" sz="2800" b="0">
                <a:solidFill>
                  <a:srgbClr val="3B3B3B"/>
                </a:solidFill>
                <a:effectLst/>
                <a:latin typeface="Roboto Mono" panose="00000009000000000000" pitchFamily="49" charset="0"/>
                <a:ea typeface="Roboto Mono" panose="00000009000000000000" pitchFamily="49" charset="0"/>
              </a:rPr>
            </a:br>
            <a:r>
              <a:rPr lang="en-US" sz="2800" b="0" err="1">
                <a:solidFill>
                  <a:srgbClr val="0000FF"/>
                </a:solidFill>
                <a:effectLst/>
                <a:latin typeface="Roboto Mono" panose="00000009000000000000" pitchFamily="49" charset="0"/>
                <a:ea typeface="Roboto Mono" panose="00000009000000000000" pitchFamily="49" charset="0"/>
              </a:rPr>
              <a:t>add_executable</a:t>
            </a:r>
            <a:r>
              <a:rPr lang="en-US" sz="2800" b="0">
                <a:solidFill>
                  <a:srgbClr val="3B3B3B"/>
                </a:solidFill>
                <a:effectLst/>
                <a:latin typeface="Roboto Mono" panose="00000009000000000000" pitchFamily="49" charset="0"/>
                <a:ea typeface="Roboto Mono" panose="00000009000000000000" pitchFamily="49" charset="0"/>
              </a:rPr>
              <a:t>(train_gpt2 train_gpt2.cpp)</a:t>
            </a:r>
          </a:p>
          <a:p>
            <a:r>
              <a:rPr lang="en-US" sz="2800" b="0" err="1">
                <a:solidFill>
                  <a:srgbClr val="0000FF"/>
                </a:solidFill>
                <a:effectLst/>
                <a:latin typeface="Roboto Mono" panose="00000009000000000000" pitchFamily="49" charset="0"/>
                <a:ea typeface="Roboto Mono" panose="00000009000000000000" pitchFamily="49" charset="0"/>
              </a:rPr>
              <a:t>target_link_libraries</a:t>
            </a:r>
            <a:r>
              <a:rPr lang="en-US" sz="2800" b="0">
                <a:solidFill>
                  <a:srgbClr val="3B3B3B"/>
                </a:solidFill>
                <a:effectLst/>
                <a:latin typeface="Roboto Mono" panose="00000009000000000000" pitchFamily="49" charset="0"/>
                <a:ea typeface="Roboto Mono" panose="00000009000000000000" pitchFamily="49" charset="0"/>
              </a:rPr>
              <a:t>(train_gpt2 PRIVATE OpenMP::</a:t>
            </a:r>
            <a:r>
              <a:rPr lang="en-US" sz="2800" b="0" err="1">
                <a:solidFill>
                  <a:srgbClr val="3B3B3B"/>
                </a:solidFill>
                <a:effectLst/>
                <a:latin typeface="Roboto Mono" panose="00000009000000000000" pitchFamily="49" charset="0"/>
                <a:ea typeface="Roboto Mono" panose="00000009000000000000" pitchFamily="49" charset="0"/>
              </a:rPr>
              <a:t>OpenMP_CXX</a:t>
            </a:r>
            <a:r>
              <a:rPr lang="en-US" sz="2800" b="0">
                <a:solidFill>
                  <a:srgbClr val="3B3B3B"/>
                </a:solidFill>
                <a:effectLst/>
                <a:latin typeface="Roboto Mono" panose="00000009000000000000" pitchFamily="49" charset="0"/>
                <a:ea typeface="Roboto Mono" panose="00000009000000000000" pitchFamily="49" charset="0"/>
              </a:rPr>
              <a:t>)</a:t>
            </a:r>
          </a:p>
          <a:p>
            <a:br>
              <a:rPr lang="en-US" sz="2800" b="0">
                <a:solidFill>
                  <a:srgbClr val="3B3B3B"/>
                </a:solidFill>
                <a:effectLst/>
                <a:latin typeface="Roboto Mono" panose="00000009000000000000" pitchFamily="49" charset="0"/>
                <a:ea typeface="Roboto Mono" panose="00000009000000000000" pitchFamily="49" charset="0"/>
              </a:rPr>
            </a:br>
            <a:r>
              <a:rPr lang="en-US" sz="2800" b="0" err="1">
                <a:solidFill>
                  <a:srgbClr val="0000FF"/>
                </a:solidFill>
                <a:effectLst/>
                <a:latin typeface="Roboto Mono" panose="00000009000000000000" pitchFamily="49" charset="0"/>
                <a:ea typeface="Roboto Mono" panose="00000009000000000000" pitchFamily="49" charset="0"/>
              </a:rPr>
              <a:t>add_executable</a:t>
            </a:r>
            <a:r>
              <a:rPr lang="en-US" sz="2800" b="0">
                <a:solidFill>
                  <a:srgbClr val="3B3B3B"/>
                </a:solidFill>
                <a:effectLst/>
                <a:latin typeface="Roboto Mono" panose="00000009000000000000" pitchFamily="49" charset="0"/>
                <a:ea typeface="Roboto Mono" panose="00000009000000000000" pitchFamily="49" charset="0"/>
              </a:rPr>
              <a:t>(train_gpt2cu train_gpt2.cu)</a:t>
            </a:r>
          </a:p>
          <a:p>
            <a:r>
              <a:rPr lang="en-US" sz="2800" b="0" err="1">
                <a:solidFill>
                  <a:srgbClr val="0000FF"/>
                </a:solidFill>
                <a:effectLst/>
                <a:latin typeface="Roboto Mono" panose="00000009000000000000" pitchFamily="49" charset="0"/>
                <a:ea typeface="Roboto Mono" panose="00000009000000000000" pitchFamily="49" charset="0"/>
              </a:rPr>
              <a:t>target_link_libraries</a:t>
            </a:r>
            <a:r>
              <a:rPr lang="en-US" sz="2800" b="0">
                <a:solidFill>
                  <a:srgbClr val="3B3B3B"/>
                </a:solidFill>
                <a:effectLst/>
                <a:latin typeface="Roboto Mono" panose="00000009000000000000" pitchFamily="49" charset="0"/>
                <a:ea typeface="Roboto Mono" panose="00000009000000000000" pitchFamily="49" charset="0"/>
              </a:rPr>
              <a:t>(train_gpt2cu CCCL::CCCL CUDA::</a:t>
            </a:r>
            <a:r>
              <a:rPr lang="en-US" sz="2800" b="0" err="1">
                <a:solidFill>
                  <a:srgbClr val="3B3B3B"/>
                </a:solidFill>
                <a:effectLst/>
                <a:latin typeface="Roboto Mono" panose="00000009000000000000" pitchFamily="49" charset="0"/>
                <a:ea typeface="Roboto Mono" panose="00000009000000000000" pitchFamily="49" charset="0"/>
              </a:rPr>
              <a:t>cublas</a:t>
            </a:r>
            <a:r>
              <a:rPr lang="en-US" sz="2800" b="0">
                <a:solidFill>
                  <a:srgbClr val="3B3B3B"/>
                </a:solidFill>
                <a:effectLst/>
                <a:latin typeface="Roboto Mono" panose="00000009000000000000" pitchFamily="49" charset="0"/>
                <a:ea typeface="Roboto Mono" panose="00000009000000000000" pitchFamily="49" charset="0"/>
              </a:rPr>
              <a:t> CUDA::</a:t>
            </a:r>
            <a:r>
              <a:rPr lang="en-US" sz="2800" b="0" err="1">
                <a:solidFill>
                  <a:srgbClr val="3B3B3B"/>
                </a:solidFill>
                <a:effectLst/>
                <a:latin typeface="Roboto Mono" panose="00000009000000000000" pitchFamily="49" charset="0"/>
                <a:ea typeface="Roboto Mono" panose="00000009000000000000" pitchFamily="49" charset="0"/>
              </a:rPr>
              <a:t>cublasLt</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err="1">
                <a:solidFill>
                  <a:srgbClr val="0000FF"/>
                </a:solidFill>
                <a:effectLst/>
                <a:latin typeface="Roboto Mono" panose="00000009000000000000" pitchFamily="49" charset="0"/>
                <a:ea typeface="Roboto Mono" panose="00000009000000000000" pitchFamily="49" charset="0"/>
              </a:rPr>
              <a:t>target_compile_options</a:t>
            </a:r>
            <a:r>
              <a:rPr lang="en-US" sz="2800" b="0">
                <a:solidFill>
                  <a:srgbClr val="3B3B3B"/>
                </a:solidFill>
                <a:effectLst/>
                <a:latin typeface="Roboto Mono" panose="00000009000000000000" pitchFamily="49" charset="0"/>
                <a:ea typeface="Roboto Mono" panose="00000009000000000000" pitchFamily="49" charset="0"/>
              </a:rPr>
              <a:t>(train_gpt2cu </a:t>
            </a:r>
          </a:p>
          <a:p>
            <a:r>
              <a:rPr lang="en-US" sz="2800">
                <a:solidFill>
                  <a:srgbClr val="3B3B3B"/>
                </a:solidFill>
                <a:latin typeface="Roboto Mono" panose="00000009000000000000" pitchFamily="49" charset="0"/>
                <a:ea typeface="Roboto Mono" panose="00000009000000000000" pitchFamily="49" charset="0"/>
              </a:rPr>
              <a:t>  </a:t>
            </a:r>
            <a:r>
              <a:rPr lang="en-US" sz="2800" b="0">
                <a:solidFill>
                  <a:srgbClr val="3B3B3B"/>
                </a:solidFill>
                <a:effectLst/>
                <a:latin typeface="Roboto Mono" panose="00000009000000000000" pitchFamily="49" charset="0"/>
                <a:ea typeface="Roboto Mono" panose="00000009000000000000" pitchFamily="49" charset="0"/>
              </a:rPr>
              <a:t>PRIVATE –O3 $&lt;$&lt;COMPILE_LANGUAGE:CUDA&gt;:--</a:t>
            </a:r>
            <a:r>
              <a:rPr lang="en-US" sz="2800" b="0" err="1">
                <a:solidFill>
                  <a:srgbClr val="3B3B3B"/>
                </a:solidFill>
                <a:effectLst/>
                <a:latin typeface="Roboto Mono" panose="00000009000000000000" pitchFamily="49" charset="0"/>
                <a:ea typeface="Roboto Mono" panose="00000009000000000000" pitchFamily="49" charset="0"/>
              </a:rPr>
              <a:t>use_fast_math</a:t>
            </a:r>
            <a:r>
              <a:rPr lang="en-US" sz="2800" b="0">
                <a:solidFill>
                  <a:srgbClr val="3B3B3B"/>
                </a:solidFill>
                <a:effectLst/>
                <a:latin typeface="Roboto Mono" panose="00000009000000000000" pitchFamily="49" charset="0"/>
                <a:ea typeface="Roboto Mono" panose="00000009000000000000" pitchFamily="49" charset="0"/>
              </a:rPr>
              <a:t> --extended-lambda&gt;)</a:t>
            </a:r>
          </a:p>
        </p:txBody>
      </p:sp>
    </p:spTree>
    <p:extLst>
      <p:ext uri="{BB962C8B-B14F-4D97-AF65-F5344CB8AC3E}">
        <p14:creationId xmlns:p14="http://schemas.microsoft.com/office/powerpoint/2010/main" val="1012461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Build System</a:t>
            </a:r>
          </a:p>
        </p:txBody>
      </p:sp>
      <p:sp>
        <p:nvSpPr>
          <p:cNvPr id="9" name="TextBox 8">
            <a:extLst>
              <a:ext uri="{FF2B5EF4-FFF2-40B4-BE49-F238E27FC236}">
                <a16:creationId xmlns:a16="http://schemas.microsoft.com/office/drawing/2014/main" id="{D2552D16-1D9C-5E0A-313A-41226DBF0F8D}"/>
              </a:ext>
            </a:extLst>
          </p:cNvPr>
          <p:cNvSpPr txBox="1"/>
          <p:nvPr/>
        </p:nvSpPr>
        <p:spPr>
          <a:xfrm>
            <a:off x="2514600" y="4638293"/>
            <a:ext cx="11292840" cy="15850493"/>
          </a:xfrm>
          <a:prstGeom prst="rect">
            <a:avLst/>
          </a:prstGeom>
          <a:noFill/>
        </p:spPr>
        <p:txBody>
          <a:bodyPr wrap="square">
            <a:spAutoFit/>
          </a:bodyPr>
          <a:lstStyle/>
          <a:p>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CC</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clang</a:t>
            </a:r>
          </a:p>
          <a:p>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-O3 -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Ofast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Wno</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-unused-result -march=native</a:t>
            </a:r>
          </a:p>
          <a:p>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LDLIBS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lm</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001080"/>
                </a:solidFill>
                <a:effectLst/>
                <a:highlight>
                  <a:srgbClr val="FFFFFF"/>
                </a:highlight>
                <a:latin typeface="Roboto Mono" panose="00000009000000000000" pitchFamily="49" charset="0"/>
                <a:ea typeface="Roboto Mono" panose="00000009000000000000" pitchFamily="49" charset="0"/>
              </a:rPr>
              <a:t>INCLUDES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Check if OpenMP is available</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This is done by attempting to compile an empty file with OpenMP flags</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OpenMP makes the code a lot faster so I advise installing it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e.g. on MacOS: brew install </a:t>
            </a:r>
            <a:r>
              <a:rPr lang="en-US" sz="1600" b="0" err="1">
                <a:solidFill>
                  <a:srgbClr val="008000"/>
                </a:solidFill>
                <a:effectLst/>
                <a:highlight>
                  <a:srgbClr val="FFFFFF"/>
                </a:highlight>
                <a:latin typeface="Roboto Mono" panose="00000009000000000000" pitchFamily="49" charset="0"/>
                <a:ea typeface="Roboto Mono" panose="00000009000000000000" pitchFamily="49" charset="0"/>
              </a:rPr>
              <a:t>libomp</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e.g. on Ubuntu: </a:t>
            </a:r>
            <a:r>
              <a:rPr lang="en-US" sz="1600" b="0" err="1">
                <a:solidFill>
                  <a:srgbClr val="008000"/>
                </a:solidFill>
                <a:effectLst/>
                <a:highlight>
                  <a:srgbClr val="FFFFFF"/>
                </a:highlight>
                <a:latin typeface="Roboto Mono" panose="00000009000000000000" pitchFamily="49" charset="0"/>
                <a:ea typeface="Roboto Mono" panose="00000009000000000000" pitchFamily="49" charset="0"/>
              </a:rPr>
              <a:t>sudo</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apt-get install </a:t>
            </a:r>
            <a:r>
              <a:rPr lang="en-US" sz="1600" b="0" err="1">
                <a:solidFill>
                  <a:srgbClr val="008000"/>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-dev</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later, run the program by prepending the number of threads, e.g.: OMP_NUM_THREADS=8 ./gpt2</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err="1">
                <a:solidFill>
                  <a:srgbClr val="AF00DB"/>
                </a:solidFill>
                <a:effectLst/>
                <a:highlight>
                  <a:srgbClr val="FFFFFF"/>
                </a:highlight>
                <a:latin typeface="Roboto Mono" panose="00000009000000000000" pitchFamily="49" charset="0"/>
                <a:ea typeface="Roboto Mono" panose="00000009000000000000" pitchFamily="49" charset="0"/>
              </a:rPr>
              <a:t>ifeq</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shell</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A31515"/>
                </a:solidFill>
                <a:effectLst/>
                <a:highlight>
                  <a:srgbClr val="FFFFFF"/>
                </a:highlight>
                <a:latin typeface="Roboto Mono" panose="00000009000000000000" pitchFamily="49" charset="0"/>
                <a:ea typeface="Roboto Mono" panose="00000009000000000000" pitchFamily="49" charset="0"/>
              </a:rPr>
              <a:t>uname</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Darwin)</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Check if the </a:t>
            </a:r>
            <a:r>
              <a:rPr lang="en-US" sz="1600" b="0" err="1">
                <a:solidFill>
                  <a:srgbClr val="008000"/>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directory exists</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AF00DB"/>
                </a:solidFill>
                <a:effectLst/>
                <a:highlight>
                  <a:srgbClr val="FFFFFF"/>
                </a:highlight>
                <a:latin typeface="Roboto Mono" panose="00000009000000000000" pitchFamily="49" charset="0"/>
                <a:ea typeface="Roboto Mono" panose="00000009000000000000" pitchFamily="49" charset="0"/>
              </a:rPr>
              <a:t>ifeq</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shell</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 -d /opt/homebrew/opt/</a:t>
            </a:r>
            <a:r>
              <a:rPr lang="en-US" sz="1600" b="0" err="1">
                <a:solidFill>
                  <a:srgbClr val="A31515"/>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/lib ] &amp;&amp; echo "exists")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exists)</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macOS with Homebrew and directory exists</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Xclang</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fopenmp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-DOMP</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-L/opt/homebrew/opt/</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/lib</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LDLIBS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lomp</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INCLUDES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-I/opt/homebrew/opt/</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/include</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info</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NICE Compiling with OpenMP support)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AF00DB"/>
                </a:solidFill>
                <a:effectLst/>
                <a:highlight>
                  <a:srgbClr val="FFFFFF"/>
                </a:highlight>
                <a:latin typeface="Roboto Mono" panose="00000009000000000000" pitchFamily="49" charset="0"/>
                <a:ea typeface="Roboto Mono" panose="00000009000000000000" pitchFamily="49" charset="0"/>
              </a:rPr>
              <a:t>  else </a:t>
            </a:r>
            <a:r>
              <a:rPr lang="en-US" sz="1600" b="0" err="1">
                <a:solidFill>
                  <a:srgbClr val="AF00DB"/>
                </a:solidFill>
                <a:effectLst/>
                <a:highlight>
                  <a:srgbClr val="FFFFFF"/>
                </a:highlight>
                <a:latin typeface="Roboto Mono" panose="00000009000000000000" pitchFamily="49" charset="0"/>
                <a:ea typeface="Roboto Mono" panose="00000009000000000000" pitchFamily="49" charset="0"/>
              </a:rPr>
              <a:t>ifeq</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shell</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 -d /</a:t>
            </a:r>
            <a:r>
              <a:rPr lang="en-US" sz="1600" b="0" err="1">
                <a:solidFill>
                  <a:srgbClr val="A31515"/>
                </a:solidFill>
                <a:effectLst/>
                <a:highlight>
                  <a:srgbClr val="FFFFFF"/>
                </a:highlight>
                <a:latin typeface="Roboto Mono" panose="00000009000000000000" pitchFamily="49" charset="0"/>
                <a:ea typeface="Roboto Mono" panose="00000009000000000000" pitchFamily="49" charset="0"/>
              </a:rPr>
              <a:t>usr</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/local/opt/</a:t>
            </a:r>
            <a:r>
              <a:rPr lang="en-US" sz="1600" b="0" err="1">
                <a:solidFill>
                  <a:srgbClr val="A31515"/>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/lib ] &amp;&amp; echo "exists")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exists)</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Xclang</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fopenmp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-DOMP</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-L/</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usr</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/local/opt/</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/lib</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LDLIBS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lomp</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INCLUDES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-I/</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usr</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/local/opt/</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libomp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/include</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info</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NICE Compiling with OpenMP support)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AF00DB"/>
                </a:solidFill>
                <a:effectLst/>
                <a:highlight>
                  <a:srgbClr val="FFFFFF"/>
                </a:highlight>
                <a:latin typeface="Roboto Mono" panose="00000009000000000000" pitchFamily="49" charset="0"/>
                <a:ea typeface="Roboto Mono" panose="00000009000000000000" pitchFamily="49" charset="0"/>
              </a:rPr>
              <a:t>  else</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warning</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OOPS Compiling without OpenMP support)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F00DB"/>
                </a:solidFill>
                <a:effectLst/>
                <a:highlight>
                  <a:srgbClr val="FFFFFF"/>
                </a:highlight>
                <a:latin typeface="Roboto Mono" panose="00000009000000000000" pitchFamily="49" charset="0"/>
                <a:ea typeface="Roboto Mono" panose="00000009000000000000" pitchFamily="49" charset="0"/>
              </a:rPr>
              <a:t>endif</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AF00DB"/>
                </a:solidFill>
                <a:effectLst/>
                <a:highlight>
                  <a:srgbClr val="FFFFFF"/>
                </a:highlight>
                <a:latin typeface="Roboto Mono" panose="00000009000000000000" pitchFamily="49" charset="0"/>
                <a:ea typeface="Roboto Mono" panose="00000009000000000000" pitchFamily="49" charset="0"/>
              </a:rPr>
              <a:t>else</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AF00DB"/>
                </a:solidFill>
                <a:effectLst/>
                <a:highlight>
                  <a:srgbClr val="FFFFFF"/>
                </a:highlight>
                <a:latin typeface="Roboto Mono" panose="00000009000000000000" pitchFamily="49" charset="0"/>
                <a:ea typeface="Roboto Mono" panose="00000009000000000000" pitchFamily="49" charset="0"/>
              </a:rPr>
              <a:t>ifeq</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shell</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echo |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CC</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A31515"/>
                </a:solidFill>
                <a:effectLst/>
                <a:highlight>
                  <a:srgbClr val="FFFFFF"/>
                </a:highlight>
                <a:latin typeface="Roboto Mono" panose="00000009000000000000" pitchFamily="49" charset="0"/>
                <a:ea typeface="Roboto Mono" panose="00000009000000000000" pitchFamily="49" charset="0"/>
              </a:rPr>
              <a:t>fopenmp</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-x c -E - &gt; /dev/null 2&gt;&amp;1; echo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0)</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Ubuntu or other Linux distributions</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CFLAGS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fopenmp</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-DOMP</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LDLIBS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lgomp</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info</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NICE Compiling with OpenMP support)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AF00DB"/>
                </a:solidFill>
                <a:effectLst/>
                <a:highlight>
                  <a:srgbClr val="FFFFFF"/>
                </a:highlight>
                <a:latin typeface="Roboto Mono" panose="00000009000000000000" pitchFamily="49" charset="0"/>
                <a:ea typeface="Roboto Mono" panose="00000009000000000000" pitchFamily="49" charset="0"/>
              </a:rPr>
              <a:t>  else</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warning</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 OOPS Compiling without OpenMP support)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F00DB"/>
                </a:solidFill>
                <a:effectLst/>
                <a:highlight>
                  <a:srgbClr val="FFFFFF"/>
                </a:highlight>
                <a:latin typeface="Roboto Mono" panose="00000009000000000000" pitchFamily="49" charset="0"/>
                <a:ea typeface="Roboto Mono" panose="00000009000000000000" pitchFamily="49" charset="0"/>
              </a:rPr>
              <a:t>endif</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AF00DB"/>
                </a:solidFill>
                <a:effectLst/>
                <a:highlight>
                  <a:srgbClr val="FFFFFF"/>
                </a:highlight>
                <a:latin typeface="Roboto Mono" panose="00000009000000000000" pitchFamily="49" charset="0"/>
                <a:ea typeface="Roboto Mono" panose="00000009000000000000" pitchFamily="49" charset="0"/>
              </a:rPr>
              <a:t>endif</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PHONY means these targets will always be executed</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795E26"/>
                </a:solidFill>
                <a:effectLst/>
                <a:highlight>
                  <a:srgbClr val="FFFFFF"/>
                </a:highlight>
                <a:latin typeface="Roboto Mono" panose="00000009000000000000" pitchFamily="49" charset="0"/>
                <a:ea typeface="Roboto Mono" panose="00000009000000000000" pitchFamily="49" charset="0"/>
              </a:rPr>
              <a:t>.PHONY</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all train_gpt2 test_gpt2 train_gpt2cu test_gpt2cu</a:t>
            </a: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default target is all</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795E26"/>
                </a:solidFill>
                <a:effectLst/>
                <a:highlight>
                  <a:srgbClr val="FFFFFF"/>
                </a:highlight>
                <a:latin typeface="Roboto Mono" panose="00000009000000000000" pitchFamily="49" charset="0"/>
                <a:ea typeface="Roboto Mono" panose="00000009000000000000" pitchFamily="49" charset="0"/>
              </a:rPr>
              <a:t>all</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train_gpt2 test_gpt2 train_gpt2cu test_gpt2cu</a:t>
            </a: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train_gpt2</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train_gpt2.c</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CC</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CFLAGS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INCLUDES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LDFLAGS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$&lt;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LDLIBS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-o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test_gpt2</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test_gpt2.c</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CC</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CFLAGS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INCLUDES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LDFLAGS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$&lt;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001080"/>
                </a:solidFill>
                <a:effectLst/>
                <a:highlight>
                  <a:srgbClr val="FFFFFF"/>
                </a:highlight>
                <a:latin typeface="Roboto Mono" panose="00000009000000000000" pitchFamily="49" charset="0"/>
                <a:ea typeface="Roboto Mono" panose="00000009000000000000" pitchFamily="49" charset="0"/>
              </a:rPr>
              <a:t>LDLIBS</a:t>
            </a:r>
            <a:r>
              <a:rPr lang="en-US" sz="1600" b="0">
                <a:solidFill>
                  <a:srgbClr val="A31515"/>
                </a:solidFill>
                <a:effectLst/>
                <a:highlight>
                  <a:srgbClr val="FFFFFF"/>
                </a:highlight>
                <a:latin typeface="Roboto Mono" panose="00000009000000000000" pitchFamily="49" charset="0"/>
                <a:ea typeface="Roboto Mono" panose="00000009000000000000" pitchFamily="49" charset="0"/>
              </a:rPr>
              <a: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-o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possibly may want to disable warnings? e.g. append -</a:t>
            </a:r>
            <a:r>
              <a:rPr lang="en-US" sz="1600" b="0" err="1">
                <a:solidFill>
                  <a:srgbClr val="008000"/>
                </a:solidFill>
                <a:effectLst/>
                <a:highlight>
                  <a:srgbClr val="FFFFFF"/>
                </a:highlight>
                <a:latin typeface="Roboto Mono" panose="00000009000000000000" pitchFamily="49" charset="0"/>
                <a:ea typeface="Roboto Mono" panose="00000009000000000000" pitchFamily="49" charset="0"/>
              </a:rPr>
              <a:t>Xcompiler</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008000"/>
                </a:solidFill>
                <a:effectLst/>
                <a:highlight>
                  <a:srgbClr val="FFFFFF"/>
                </a:highlight>
                <a:latin typeface="Roboto Mono" panose="00000009000000000000" pitchFamily="49" charset="0"/>
                <a:ea typeface="Roboto Mono" panose="00000009000000000000" pitchFamily="49" charset="0"/>
              </a:rPr>
              <a:t>Wno</a:t>
            </a:r>
            <a:r>
              <a:rPr lang="en-US" sz="1600" b="0">
                <a:solidFill>
                  <a:srgbClr val="008000"/>
                </a:solidFill>
                <a:effectLst/>
                <a:highlight>
                  <a:srgbClr val="FFFFFF"/>
                </a:highlight>
                <a:latin typeface="Roboto Mono" panose="00000009000000000000" pitchFamily="49" charset="0"/>
                <a:ea typeface="Roboto Mono" panose="00000009000000000000" pitchFamily="49" charset="0"/>
              </a:rPr>
              <a:t>-unused-result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1600" b="0">
                <a:solidFill>
                  <a:srgbClr val="795E26"/>
                </a:solidFill>
                <a:effectLst/>
                <a:highlight>
                  <a:srgbClr val="FFFFFF"/>
                </a:highlight>
                <a:latin typeface="Roboto Mono" panose="00000009000000000000" pitchFamily="49" charset="0"/>
                <a:ea typeface="Roboto Mono" panose="00000009000000000000" pitchFamily="49" charset="0"/>
              </a:rPr>
              <a:t>train_gpt2cu</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train_gpt2.cu</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nvcc</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-O3 --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use_fast_math</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$&lt;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lcublas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lcublasLt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-o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test_gpt2cu</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test_gpt2.cu</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nvcc</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-O3 --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use_fast_math</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$&lt;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lcublas</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1600" b="0" err="1">
                <a:solidFill>
                  <a:srgbClr val="3B3B3B"/>
                </a:solidFill>
                <a:effectLst/>
                <a:highlight>
                  <a:srgbClr val="FFFFFF"/>
                </a:highlight>
                <a:latin typeface="Roboto Mono" panose="00000009000000000000" pitchFamily="49" charset="0"/>
                <a:ea typeface="Roboto Mono" panose="00000009000000000000" pitchFamily="49" charset="0"/>
              </a:rPr>
              <a:t>lcublasLt</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-o </a:t>
            </a:r>
            <a:r>
              <a:rPr lang="en-US" sz="1600" b="0">
                <a:solidFill>
                  <a:srgbClr val="0000FF"/>
                </a:solidFill>
                <a:effectLst/>
                <a:highlight>
                  <a:srgbClr val="FFFFFF"/>
                </a:highlight>
                <a:latin typeface="Roboto Mono" panose="00000009000000000000" pitchFamily="49" charset="0"/>
                <a:ea typeface="Roboto Mono" panose="00000009000000000000" pitchFamily="49" charset="0"/>
              </a:rPr>
              <a:t>$@</a:t>
            </a:r>
            <a:endParaRPr lang="en-US" sz="16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1600" b="0">
                <a:solidFill>
                  <a:srgbClr val="3B3B3B"/>
                </a:solidFill>
                <a:effectLst/>
                <a:highlight>
                  <a:srgbClr val="FFFFFF"/>
                </a:highlight>
                <a:latin typeface="Roboto Mono" panose="00000009000000000000" pitchFamily="49" charset="0"/>
                <a:ea typeface="Roboto Mono" panose="00000009000000000000" pitchFamily="49" charset="0"/>
              </a:rPr>
            </a:br>
            <a:r>
              <a:rPr lang="en-US" sz="1600" b="0">
                <a:solidFill>
                  <a:srgbClr val="795E26"/>
                </a:solidFill>
                <a:effectLst/>
                <a:highlight>
                  <a:srgbClr val="FFFFFF"/>
                </a:highlight>
                <a:latin typeface="Roboto Mono" panose="00000009000000000000" pitchFamily="49" charset="0"/>
                <a:ea typeface="Roboto Mono" panose="00000009000000000000" pitchFamily="49" charset="0"/>
              </a:rPr>
              <a:t>clean</a:t>
            </a:r>
            <a:r>
              <a:rPr lang="en-US" sz="16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1600" b="0">
                <a:solidFill>
                  <a:srgbClr val="3B3B3B"/>
                </a:solidFill>
                <a:effectLst/>
                <a:highlight>
                  <a:srgbClr val="FFFFFF"/>
                </a:highlight>
                <a:latin typeface="Roboto Mono" panose="00000009000000000000" pitchFamily="49" charset="0"/>
                <a:ea typeface="Roboto Mono" panose="00000009000000000000" pitchFamily="49" charset="0"/>
              </a:rPr>
              <a:t>  rm -f train_gpt2 test_gpt2 train_gpt2cu test_gpt2cu</a:t>
            </a:r>
          </a:p>
        </p:txBody>
      </p:sp>
      <p:cxnSp>
        <p:nvCxnSpPr>
          <p:cNvPr id="6" name="Straight Connector 5">
            <a:extLst>
              <a:ext uri="{FF2B5EF4-FFF2-40B4-BE49-F238E27FC236}">
                <a16:creationId xmlns:a16="http://schemas.microsoft.com/office/drawing/2014/main" id="{8C78D58E-C671-55C6-5650-01EACA595B71}"/>
              </a:ext>
            </a:extLst>
          </p:cNvPr>
          <p:cNvCxnSpPr>
            <a:cxnSpLocks/>
          </p:cNvCxnSpPr>
          <p:nvPr/>
        </p:nvCxnSpPr>
        <p:spPr>
          <a:xfrm flipV="1">
            <a:off x="138074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Content Placeholder 3">
            <a:extLst>
              <a:ext uri="{FF2B5EF4-FFF2-40B4-BE49-F238E27FC236}">
                <a16:creationId xmlns:a16="http://schemas.microsoft.com/office/drawing/2014/main" id="{F0AFBFCB-F763-0B08-9161-94ABD8EF1BED}"/>
              </a:ext>
            </a:extLst>
          </p:cNvPr>
          <p:cNvSpPr>
            <a:spLocks noGrp="1"/>
          </p:cNvSpPr>
          <p:nvPr>
            <p:ph idx="1"/>
          </p:nvPr>
        </p:nvSpPr>
        <p:spPr>
          <a:xfrm>
            <a:off x="2514600" y="3840368"/>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13" name="Content Placeholder 3">
            <a:extLst>
              <a:ext uri="{FF2B5EF4-FFF2-40B4-BE49-F238E27FC236}">
                <a16:creationId xmlns:a16="http://schemas.microsoft.com/office/drawing/2014/main" id="{2CE96871-F771-A3B6-D894-12473E63F7CD}"/>
              </a:ext>
            </a:extLst>
          </p:cNvPr>
          <p:cNvSpPr txBox="1">
            <a:spLocks/>
          </p:cNvSpPr>
          <p:nvPr/>
        </p:nvSpPr>
        <p:spPr>
          <a:xfrm>
            <a:off x="143103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21" name="TextBox 20">
            <a:extLst>
              <a:ext uri="{FF2B5EF4-FFF2-40B4-BE49-F238E27FC236}">
                <a16:creationId xmlns:a16="http://schemas.microsoft.com/office/drawing/2014/main" id="{FDF43301-6B04-E6EA-621C-19A1161862AC}"/>
              </a:ext>
            </a:extLst>
          </p:cNvPr>
          <p:cNvSpPr txBox="1"/>
          <p:nvPr/>
        </p:nvSpPr>
        <p:spPr>
          <a:xfrm>
            <a:off x="14310360" y="4638293"/>
            <a:ext cx="18288000" cy="9571851"/>
          </a:xfrm>
          <a:prstGeom prst="rect">
            <a:avLst/>
          </a:prstGeom>
          <a:noFill/>
        </p:spPr>
        <p:txBody>
          <a:bodyPr wrap="square">
            <a:spAutoFit/>
          </a:bodyPr>
          <a:lstStyle/>
          <a:p>
            <a:r>
              <a:rPr lang="en-US" sz="2800" b="0" err="1">
                <a:solidFill>
                  <a:schemeClr val="accent5"/>
                </a:solidFill>
                <a:effectLst/>
                <a:latin typeface="Roboto Mono" panose="00000009000000000000" pitchFamily="49" charset="0"/>
                <a:ea typeface="Roboto Mono" panose="00000009000000000000" pitchFamily="49" charset="0"/>
              </a:rPr>
              <a:t>cmake_minimum_required</a:t>
            </a:r>
            <a:r>
              <a:rPr lang="en-US" sz="2800" b="0">
                <a:solidFill>
                  <a:schemeClr val="accent5"/>
                </a:solidFill>
                <a:effectLst/>
                <a:latin typeface="Roboto Mono" panose="00000009000000000000" pitchFamily="49" charset="0"/>
                <a:ea typeface="Roboto Mono" panose="00000009000000000000" pitchFamily="49" charset="0"/>
              </a:rPr>
              <a:t>(VERSION 3.25.0)</a:t>
            </a:r>
          </a:p>
          <a:p>
            <a:r>
              <a:rPr lang="en-US" sz="2800" b="0">
                <a:solidFill>
                  <a:schemeClr val="accent5"/>
                </a:solidFill>
                <a:effectLst/>
                <a:latin typeface="Roboto Mono" panose="00000009000000000000" pitchFamily="49" charset="0"/>
                <a:ea typeface="Roboto Mono" panose="00000009000000000000" pitchFamily="49" charset="0"/>
              </a:rPr>
              <a:t>project(train_gpt2cu LANGUAGES C CXX CUDA)</a:t>
            </a:r>
          </a:p>
          <a:p>
            <a:br>
              <a:rPr lang="en-US" sz="2800" b="0">
                <a:solidFill>
                  <a:schemeClr val="accent5"/>
                </a:solidFill>
                <a:effectLst/>
                <a:latin typeface="Roboto Mono" panose="00000009000000000000" pitchFamily="49" charset="0"/>
                <a:ea typeface="Roboto Mono" panose="00000009000000000000" pitchFamily="49" charset="0"/>
              </a:rPr>
            </a:br>
            <a:r>
              <a:rPr lang="en-US" sz="2800" b="0">
                <a:solidFill>
                  <a:schemeClr val="accent5"/>
                </a:solidFill>
                <a:effectLst/>
                <a:latin typeface="Roboto Mono" panose="00000009000000000000" pitchFamily="49" charset="0"/>
                <a:ea typeface="Roboto Mono" panose="00000009000000000000" pitchFamily="49" charset="0"/>
              </a:rPr>
              <a:t>set(CMAKE_CXX_STANDARD 20)</a:t>
            </a:r>
          </a:p>
          <a:p>
            <a:r>
              <a:rPr lang="en-US" sz="2800" b="0">
                <a:solidFill>
                  <a:schemeClr val="accent5"/>
                </a:solidFill>
                <a:effectLst/>
                <a:latin typeface="Roboto Mono" panose="00000009000000000000" pitchFamily="49" charset="0"/>
                <a:ea typeface="Roboto Mono" panose="00000009000000000000" pitchFamily="49" charset="0"/>
              </a:rPr>
              <a:t>set(CMAKE_CUDA_STANDARD 20)</a:t>
            </a:r>
          </a:p>
          <a:p>
            <a:r>
              <a:rPr lang="en-US" sz="2800" b="0">
                <a:solidFill>
                  <a:schemeClr val="accent5"/>
                </a:solidFill>
                <a:effectLst/>
                <a:latin typeface="Roboto Mono" panose="00000009000000000000" pitchFamily="49" charset="0"/>
                <a:ea typeface="Roboto Mono" panose="00000009000000000000" pitchFamily="49" charset="0"/>
              </a:rPr>
              <a:t>set(CMAKE_RUNTIME_OUTPUT_DIRECTORY "${CMAKE_SOURCE_DIR}")</a:t>
            </a:r>
          </a:p>
          <a:p>
            <a:r>
              <a:rPr lang="en-US" sz="2800" b="0">
                <a:solidFill>
                  <a:schemeClr val="accent5"/>
                </a:solidFill>
                <a:effectLst/>
                <a:latin typeface="Roboto Mono" panose="00000009000000000000" pitchFamily="49" charset="0"/>
                <a:ea typeface="Roboto Mono" panose="00000009000000000000" pitchFamily="49" charset="0"/>
              </a:rPr>
              <a:t>set(CMAKE_CUDA_ARCHITECTURES "native")</a:t>
            </a:r>
          </a:p>
          <a:p>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0000FF"/>
                </a:solidFill>
                <a:effectLst/>
                <a:latin typeface="Roboto Mono" panose="00000009000000000000" pitchFamily="49" charset="0"/>
                <a:ea typeface="Roboto Mono" panose="00000009000000000000" pitchFamily="49" charset="0"/>
              </a:rPr>
              <a:t>include</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3B3B3B"/>
                </a:solidFill>
                <a:effectLst/>
                <a:latin typeface="Roboto Mono" panose="00000009000000000000" pitchFamily="49" charset="0"/>
                <a:ea typeface="Roboto Mono" panose="00000009000000000000" pitchFamily="49" charset="0"/>
              </a:rPr>
              <a:t>cmake</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3B3B3B"/>
                </a:solidFill>
                <a:effectLst/>
                <a:latin typeface="Roboto Mono" panose="00000009000000000000" pitchFamily="49" charset="0"/>
                <a:ea typeface="Roboto Mono" panose="00000009000000000000" pitchFamily="49" charset="0"/>
              </a:rPr>
              <a:t>CPM.cmake</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err="1">
                <a:solidFill>
                  <a:srgbClr val="3B3B3B"/>
                </a:solidFill>
                <a:effectLst/>
                <a:latin typeface="Roboto Mono" panose="00000009000000000000" pitchFamily="49" charset="0"/>
                <a:ea typeface="Roboto Mono" panose="00000009000000000000" pitchFamily="49" charset="0"/>
              </a:rPr>
              <a:t>CPMAddPackage</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A31515"/>
                </a:solidFill>
                <a:effectLst/>
                <a:latin typeface="Roboto Mono" panose="00000009000000000000" pitchFamily="49" charset="0"/>
                <a:ea typeface="Roboto Mono" panose="00000009000000000000" pitchFamily="49" charset="0"/>
              </a:rPr>
              <a:t>"</a:t>
            </a:r>
            <a:r>
              <a:rPr lang="en-US" sz="2800" b="0" err="1">
                <a:solidFill>
                  <a:srgbClr val="A31515"/>
                </a:solidFill>
                <a:effectLst/>
                <a:latin typeface="Roboto Mono" panose="00000009000000000000" pitchFamily="49" charset="0"/>
                <a:ea typeface="Roboto Mono" panose="00000009000000000000" pitchFamily="49" charset="0"/>
              </a:rPr>
              <a:t>gh:NVIDIA</a:t>
            </a:r>
            <a:r>
              <a:rPr lang="en-US" sz="2800" b="0">
                <a:solidFill>
                  <a:srgbClr val="A31515"/>
                </a:solidFill>
                <a:effectLst/>
                <a:latin typeface="Roboto Mono" panose="00000009000000000000" pitchFamily="49" charset="0"/>
                <a:ea typeface="Roboto Mono" panose="00000009000000000000" pitchFamily="49" charset="0"/>
              </a:rPr>
              <a:t>/</a:t>
            </a:r>
            <a:r>
              <a:rPr lang="en-US" sz="2800" b="0" err="1">
                <a:solidFill>
                  <a:srgbClr val="A31515"/>
                </a:solidFill>
                <a:effectLst/>
                <a:latin typeface="Roboto Mono" panose="00000009000000000000" pitchFamily="49" charset="0"/>
                <a:ea typeface="Roboto Mono" panose="00000009000000000000" pitchFamily="49" charset="0"/>
              </a:rPr>
              <a:t>cccl#main</a:t>
            </a:r>
            <a:r>
              <a:rPr lang="en-US" sz="2800" b="0">
                <a:solidFill>
                  <a:srgbClr val="A31515"/>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err="1">
                <a:solidFill>
                  <a:srgbClr val="3B3B3B"/>
                </a:solidFill>
                <a:effectLst/>
                <a:latin typeface="Roboto Mono" panose="00000009000000000000" pitchFamily="49" charset="0"/>
                <a:ea typeface="Roboto Mono" panose="00000009000000000000" pitchFamily="49" charset="0"/>
              </a:rPr>
              <a:t>CPMAddPackage</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A31515"/>
                </a:solidFill>
                <a:effectLst/>
                <a:latin typeface="Roboto Mono" panose="00000009000000000000" pitchFamily="49" charset="0"/>
                <a:ea typeface="Roboto Mono" panose="00000009000000000000" pitchFamily="49" charset="0"/>
              </a:rPr>
              <a:t>"</a:t>
            </a:r>
            <a:r>
              <a:rPr lang="en-US" sz="2800" b="0" err="1">
                <a:solidFill>
                  <a:srgbClr val="A31515"/>
                </a:solidFill>
                <a:effectLst/>
                <a:latin typeface="Roboto Mono" panose="00000009000000000000" pitchFamily="49" charset="0"/>
                <a:ea typeface="Roboto Mono" panose="00000009000000000000" pitchFamily="49" charset="0"/>
              </a:rPr>
              <a:t>gh:NVIDIA</a:t>
            </a:r>
            <a:r>
              <a:rPr lang="en-US" sz="2800" b="0">
                <a:solidFill>
                  <a:srgbClr val="A31515"/>
                </a:solidFill>
                <a:effectLst/>
                <a:latin typeface="Roboto Mono" panose="00000009000000000000" pitchFamily="49" charset="0"/>
                <a:ea typeface="Roboto Mono" panose="00000009000000000000" pitchFamily="49" charset="0"/>
              </a:rPr>
              <a:t>/</a:t>
            </a:r>
            <a:r>
              <a:rPr lang="en-US" sz="2800" b="0" err="1">
                <a:solidFill>
                  <a:srgbClr val="A31515"/>
                </a:solidFill>
                <a:effectLst/>
                <a:latin typeface="Roboto Mono" panose="00000009000000000000" pitchFamily="49" charset="0"/>
                <a:ea typeface="Roboto Mono" panose="00000009000000000000" pitchFamily="49" charset="0"/>
              </a:rPr>
              <a:t>nvbench#main</a:t>
            </a:r>
            <a:r>
              <a:rPr lang="en-US" sz="2800" b="0">
                <a:solidFill>
                  <a:srgbClr val="A31515"/>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a:t>
            </a:r>
          </a:p>
          <a:p>
            <a:br>
              <a:rPr lang="en-US" sz="2800" b="0">
                <a:solidFill>
                  <a:srgbClr val="3B3B3B"/>
                </a:solidFill>
                <a:effectLst/>
                <a:latin typeface="Roboto Mono" panose="00000009000000000000" pitchFamily="49" charset="0"/>
                <a:ea typeface="Roboto Mono" panose="00000009000000000000" pitchFamily="49" charset="0"/>
              </a:rPr>
            </a:br>
            <a:r>
              <a:rPr lang="en-US" sz="2800" b="0" err="1">
                <a:solidFill>
                  <a:schemeClr val="accent5"/>
                </a:solidFill>
                <a:effectLst/>
                <a:latin typeface="Roboto Mono" panose="00000009000000000000" pitchFamily="49" charset="0"/>
                <a:ea typeface="Roboto Mono" panose="00000009000000000000" pitchFamily="49" charset="0"/>
              </a:rPr>
              <a:t>find_package</a:t>
            </a:r>
            <a:r>
              <a:rPr lang="en-US" sz="2800" b="0">
                <a:solidFill>
                  <a:schemeClr val="accent5"/>
                </a:solidFill>
                <a:effectLst/>
                <a:latin typeface="Roboto Mono" panose="00000009000000000000" pitchFamily="49" charset="0"/>
                <a:ea typeface="Roboto Mono" panose="00000009000000000000" pitchFamily="49" charset="0"/>
              </a:rPr>
              <a:t>(OpenMP REQUIRED)</a:t>
            </a:r>
          </a:p>
          <a:p>
            <a:r>
              <a:rPr lang="en-US" sz="2800" b="0" err="1">
                <a:solidFill>
                  <a:schemeClr val="accent5"/>
                </a:solidFill>
                <a:effectLst/>
                <a:latin typeface="Roboto Mono" panose="00000009000000000000" pitchFamily="49" charset="0"/>
                <a:ea typeface="Roboto Mono" panose="00000009000000000000" pitchFamily="49" charset="0"/>
              </a:rPr>
              <a:t>find_package</a:t>
            </a:r>
            <a:r>
              <a:rPr lang="en-US" sz="2800" b="0">
                <a:solidFill>
                  <a:schemeClr val="accent5"/>
                </a:solidFill>
                <a:effectLst/>
                <a:latin typeface="Roboto Mono" panose="00000009000000000000" pitchFamily="49" charset="0"/>
                <a:ea typeface="Roboto Mono" panose="00000009000000000000" pitchFamily="49" charset="0"/>
              </a:rPr>
              <a:t>(</a:t>
            </a:r>
            <a:r>
              <a:rPr lang="en-US" sz="2800" b="0" err="1">
                <a:solidFill>
                  <a:schemeClr val="accent5"/>
                </a:solidFill>
                <a:effectLst/>
                <a:latin typeface="Roboto Mono" panose="00000009000000000000" pitchFamily="49" charset="0"/>
                <a:ea typeface="Roboto Mono" panose="00000009000000000000" pitchFamily="49" charset="0"/>
              </a:rPr>
              <a:t>CUDAToolkit</a:t>
            </a:r>
            <a:r>
              <a:rPr lang="en-US" sz="2800" b="0">
                <a:solidFill>
                  <a:schemeClr val="accent5"/>
                </a:solidFill>
                <a:effectLst/>
                <a:latin typeface="Roboto Mono" panose="00000009000000000000" pitchFamily="49" charset="0"/>
                <a:ea typeface="Roboto Mono" panose="00000009000000000000" pitchFamily="49" charset="0"/>
              </a:rPr>
              <a:t>)</a:t>
            </a:r>
          </a:p>
          <a:p>
            <a:br>
              <a:rPr lang="en-US" sz="2800" b="0">
                <a:solidFill>
                  <a:schemeClr val="accent5"/>
                </a:solidFill>
                <a:effectLst/>
                <a:latin typeface="Roboto Mono" panose="00000009000000000000" pitchFamily="49" charset="0"/>
                <a:ea typeface="Roboto Mono" panose="00000009000000000000" pitchFamily="49" charset="0"/>
              </a:rPr>
            </a:br>
            <a:r>
              <a:rPr lang="en-US" sz="2800" b="0" err="1">
                <a:solidFill>
                  <a:schemeClr val="accent5"/>
                </a:solidFill>
                <a:effectLst/>
                <a:latin typeface="Roboto Mono" panose="00000009000000000000" pitchFamily="49" charset="0"/>
                <a:ea typeface="Roboto Mono" panose="00000009000000000000" pitchFamily="49" charset="0"/>
              </a:rPr>
              <a:t>add_executable</a:t>
            </a:r>
            <a:r>
              <a:rPr lang="en-US" sz="2800" b="0">
                <a:solidFill>
                  <a:schemeClr val="accent5"/>
                </a:solidFill>
                <a:effectLst/>
                <a:latin typeface="Roboto Mono" panose="00000009000000000000" pitchFamily="49" charset="0"/>
                <a:ea typeface="Roboto Mono" panose="00000009000000000000" pitchFamily="49" charset="0"/>
              </a:rPr>
              <a:t>(train_gpt2 train_gpt2.cpp)</a:t>
            </a:r>
          </a:p>
          <a:p>
            <a:r>
              <a:rPr lang="en-US" sz="2800" b="0" err="1">
                <a:solidFill>
                  <a:schemeClr val="accent5"/>
                </a:solidFill>
                <a:effectLst/>
                <a:latin typeface="Roboto Mono" panose="00000009000000000000" pitchFamily="49" charset="0"/>
                <a:ea typeface="Roboto Mono" panose="00000009000000000000" pitchFamily="49" charset="0"/>
              </a:rPr>
              <a:t>target_link_libraries</a:t>
            </a:r>
            <a:r>
              <a:rPr lang="en-US" sz="2800" b="0">
                <a:solidFill>
                  <a:schemeClr val="accent5"/>
                </a:solidFill>
                <a:effectLst/>
                <a:latin typeface="Roboto Mono" panose="00000009000000000000" pitchFamily="49" charset="0"/>
                <a:ea typeface="Roboto Mono" panose="00000009000000000000" pitchFamily="49" charset="0"/>
              </a:rPr>
              <a:t>(train_gpt2 PRIVATE OpenMP::</a:t>
            </a:r>
            <a:r>
              <a:rPr lang="en-US" sz="2800" b="0" err="1">
                <a:solidFill>
                  <a:schemeClr val="accent5"/>
                </a:solidFill>
                <a:effectLst/>
                <a:latin typeface="Roboto Mono" panose="00000009000000000000" pitchFamily="49" charset="0"/>
                <a:ea typeface="Roboto Mono" panose="00000009000000000000" pitchFamily="49" charset="0"/>
              </a:rPr>
              <a:t>OpenMP_CXX</a:t>
            </a:r>
            <a:r>
              <a:rPr lang="en-US" sz="2800" b="0">
                <a:solidFill>
                  <a:schemeClr val="accent5"/>
                </a:solidFill>
                <a:effectLst/>
                <a:latin typeface="Roboto Mono" panose="00000009000000000000" pitchFamily="49" charset="0"/>
                <a:ea typeface="Roboto Mono" panose="00000009000000000000" pitchFamily="49" charset="0"/>
              </a:rPr>
              <a:t>)</a:t>
            </a:r>
          </a:p>
          <a:p>
            <a:br>
              <a:rPr lang="en-US" sz="2800" b="0">
                <a:solidFill>
                  <a:schemeClr val="accent5"/>
                </a:solidFill>
                <a:effectLst/>
                <a:latin typeface="Roboto Mono" panose="00000009000000000000" pitchFamily="49" charset="0"/>
                <a:ea typeface="Roboto Mono" panose="00000009000000000000" pitchFamily="49" charset="0"/>
              </a:rPr>
            </a:br>
            <a:r>
              <a:rPr lang="en-US" sz="2800" b="0" err="1">
                <a:solidFill>
                  <a:schemeClr val="accent5"/>
                </a:solidFill>
                <a:effectLst/>
                <a:latin typeface="Roboto Mono" panose="00000009000000000000" pitchFamily="49" charset="0"/>
                <a:ea typeface="Roboto Mono" panose="00000009000000000000" pitchFamily="49" charset="0"/>
              </a:rPr>
              <a:t>add_executable</a:t>
            </a:r>
            <a:r>
              <a:rPr lang="en-US" sz="2800" b="0">
                <a:solidFill>
                  <a:schemeClr val="accent5"/>
                </a:solidFill>
                <a:effectLst/>
                <a:latin typeface="Roboto Mono" panose="00000009000000000000" pitchFamily="49" charset="0"/>
                <a:ea typeface="Roboto Mono" panose="00000009000000000000" pitchFamily="49" charset="0"/>
              </a:rPr>
              <a:t>(train_gpt2cu train_gpt2.cu)</a:t>
            </a:r>
          </a:p>
          <a:p>
            <a:r>
              <a:rPr lang="en-US" sz="2800" b="0" err="1">
                <a:solidFill>
                  <a:srgbClr val="0000FF"/>
                </a:solidFill>
                <a:effectLst/>
                <a:latin typeface="Roboto Mono" panose="00000009000000000000" pitchFamily="49" charset="0"/>
                <a:ea typeface="Roboto Mono" panose="00000009000000000000" pitchFamily="49" charset="0"/>
              </a:rPr>
              <a:t>target_link_libraries</a:t>
            </a:r>
            <a:r>
              <a:rPr lang="en-US" sz="2800" b="0">
                <a:solidFill>
                  <a:srgbClr val="3B3B3B"/>
                </a:solidFill>
                <a:effectLst/>
                <a:latin typeface="Roboto Mono" panose="00000009000000000000" pitchFamily="49" charset="0"/>
                <a:ea typeface="Roboto Mono" panose="00000009000000000000" pitchFamily="49" charset="0"/>
              </a:rPr>
              <a:t>(train_gpt2cu CCCL::CCCL </a:t>
            </a:r>
            <a:r>
              <a:rPr lang="en-US" sz="2800" b="0">
                <a:solidFill>
                  <a:schemeClr val="accent5"/>
                </a:solidFill>
                <a:effectLst/>
                <a:latin typeface="Roboto Mono" panose="00000009000000000000" pitchFamily="49" charset="0"/>
                <a:ea typeface="Roboto Mono" panose="00000009000000000000" pitchFamily="49" charset="0"/>
              </a:rPr>
              <a:t>CUDA::</a:t>
            </a:r>
            <a:r>
              <a:rPr lang="en-US" sz="2800" b="0" err="1">
                <a:solidFill>
                  <a:schemeClr val="accent5"/>
                </a:solidFill>
                <a:effectLst/>
                <a:latin typeface="Roboto Mono" panose="00000009000000000000" pitchFamily="49" charset="0"/>
                <a:ea typeface="Roboto Mono" panose="00000009000000000000" pitchFamily="49" charset="0"/>
              </a:rPr>
              <a:t>cublas</a:t>
            </a:r>
            <a:r>
              <a:rPr lang="en-US" sz="2800" b="0">
                <a:solidFill>
                  <a:schemeClr val="accent5"/>
                </a:solidFill>
                <a:effectLst/>
                <a:latin typeface="Roboto Mono" panose="00000009000000000000" pitchFamily="49" charset="0"/>
                <a:ea typeface="Roboto Mono" panose="00000009000000000000" pitchFamily="49" charset="0"/>
              </a:rPr>
              <a:t> CUDA::</a:t>
            </a:r>
            <a:r>
              <a:rPr lang="en-US" sz="2800" b="0" err="1">
                <a:solidFill>
                  <a:schemeClr val="accent5"/>
                </a:solidFill>
                <a:effectLst/>
                <a:latin typeface="Roboto Mono" panose="00000009000000000000" pitchFamily="49" charset="0"/>
                <a:ea typeface="Roboto Mono" panose="00000009000000000000" pitchFamily="49" charset="0"/>
              </a:rPr>
              <a:t>cublasLt</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err="1">
                <a:solidFill>
                  <a:schemeClr val="accent5"/>
                </a:solidFill>
                <a:effectLst/>
                <a:latin typeface="Roboto Mono" panose="00000009000000000000" pitchFamily="49" charset="0"/>
                <a:ea typeface="Roboto Mono" panose="00000009000000000000" pitchFamily="49" charset="0"/>
              </a:rPr>
              <a:t>target_compile_options</a:t>
            </a:r>
            <a:r>
              <a:rPr lang="en-US" sz="2800" b="0">
                <a:solidFill>
                  <a:schemeClr val="accent5"/>
                </a:solidFill>
                <a:effectLst/>
                <a:latin typeface="Roboto Mono" panose="00000009000000000000" pitchFamily="49" charset="0"/>
                <a:ea typeface="Roboto Mono" panose="00000009000000000000" pitchFamily="49" charset="0"/>
              </a:rPr>
              <a:t>(train_gpt2cu </a:t>
            </a:r>
          </a:p>
          <a:p>
            <a:r>
              <a:rPr lang="en-US" sz="2800">
                <a:solidFill>
                  <a:schemeClr val="accent5"/>
                </a:solidFill>
                <a:latin typeface="Roboto Mono" panose="00000009000000000000" pitchFamily="49" charset="0"/>
                <a:ea typeface="Roboto Mono" panose="00000009000000000000" pitchFamily="49" charset="0"/>
              </a:rPr>
              <a:t>  </a:t>
            </a:r>
            <a:r>
              <a:rPr lang="en-US" sz="2800" b="0">
                <a:solidFill>
                  <a:schemeClr val="accent5"/>
                </a:solidFill>
                <a:effectLst/>
                <a:latin typeface="Roboto Mono" panose="00000009000000000000" pitchFamily="49" charset="0"/>
                <a:ea typeface="Roboto Mono" panose="00000009000000000000" pitchFamily="49" charset="0"/>
              </a:rPr>
              <a:t>PRIVATE –O3 $&lt;$&lt;COMPILE_LANGUAGE:CUDA&gt;:--</a:t>
            </a:r>
            <a:r>
              <a:rPr lang="en-US" sz="2800" b="0" err="1">
                <a:solidFill>
                  <a:schemeClr val="accent5"/>
                </a:solidFill>
                <a:effectLst/>
                <a:latin typeface="Roboto Mono" panose="00000009000000000000" pitchFamily="49" charset="0"/>
                <a:ea typeface="Roboto Mono" panose="00000009000000000000" pitchFamily="49" charset="0"/>
              </a:rPr>
              <a:t>use_fast_math</a:t>
            </a:r>
            <a:r>
              <a:rPr lang="en-US" sz="2800" b="0">
                <a:solidFill>
                  <a:schemeClr val="accent5"/>
                </a:solidFill>
                <a:effectLst/>
                <a:latin typeface="Roboto Mono" panose="00000009000000000000" pitchFamily="49" charset="0"/>
                <a:ea typeface="Roboto Mono" panose="00000009000000000000" pitchFamily="49" charset="0"/>
              </a:rPr>
              <a:t> --extended-lambda&gt;)</a:t>
            </a:r>
          </a:p>
        </p:txBody>
      </p:sp>
      <p:sp>
        <p:nvSpPr>
          <p:cNvPr id="2" name="Content Placeholder 3">
            <a:extLst>
              <a:ext uri="{FF2B5EF4-FFF2-40B4-BE49-F238E27FC236}">
                <a16:creationId xmlns:a16="http://schemas.microsoft.com/office/drawing/2014/main" id="{76AB3D5E-9757-2959-0D65-5A0FEB51F8B1}"/>
              </a:ext>
            </a:extLst>
          </p:cNvPr>
          <p:cNvSpPr txBox="1">
            <a:spLocks/>
          </p:cNvSpPr>
          <p:nvPr/>
        </p:nvSpPr>
        <p:spPr>
          <a:xfrm>
            <a:off x="14310360" y="15642771"/>
            <a:ext cx="15872920" cy="4846015"/>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solidFill>
                  <a:schemeClr val="accent5"/>
                </a:solidFill>
              </a:rPr>
              <a:t>Same code gen</a:t>
            </a:r>
          </a:p>
          <a:p>
            <a:r>
              <a:rPr lang="en-US">
                <a:solidFill>
                  <a:schemeClr val="accent5"/>
                </a:solidFill>
              </a:rPr>
              <a:t>Cross-platform (works on Windows)</a:t>
            </a:r>
          </a:p>
          <a:p>
            <a:r>
              <a:rPr lang="en-US">
                <a:solidFill>
                  <a:schemeClr val="accent5"/>
                </a:solidFill>
              </a:rPr>
              <a:t>Reduced compiler dependencies</a:t>
            </a:r>
          </a:p>
          <a:p>
            <a:r>
              <a:rPr lang="en-US">
                <a:solidFill>
                  <a:schemeClr val="accent5"/>
                </a:solidFill>
              </a:rPr>
              <a:t>Less error-prone (warns about missing CUDA arch)</a:t>
            </a:r>
          </a:p>
          <a:p>
            <a:r>
              <a:rPr lang="en-US"/>
              <a:t>Setup-free dependency management</a:t>
            </a:r>
          </a:p>
          <a:p>
            <a:endParaRPr lang="en-US"/>
          </a:p>
          <a:p>
            <a:endParaRPr lang="en-US"/>
          </a:p>
        </p:txBody>
      </p:sp>
    </p:spTree>
    <p:extLst>
      <p:ext uri="{BB962C8B-B14F-4D97-AF65-F5344CB8AC3E}">
        <p14:creationId xmlns:p14="http://schemas.microsoft.com/office/powerpoint/2010/main" val="1349030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Memory Management</a:t>
            </a:r>
          </a:p>
        </p:txBody>
      </p:sp>
      <p:sp>
        <p:nvSpPr>
          <p:cNvPr id="2" name="Text Placeholder 1">
            <a:extLst>
              <a:ext uri="{FF2B5EF4-FFF2-40B4-BE49-F238E27FC236}">
                <a16:creationId xmlns:a16="http://schemas.microsoft.com/office/drawing/2014/main" id="{2D5F9B08-217E-3709-599C-9F719A075E86}"/>
              </a:ext>
            </a:extLst>
          </p:cNvPr>
          <p:cNvSpPr>
            <a:spLocks noGrp="1"/>
          </p:cNvSpPr>
          <p:nvPr>
            <p:ph type="body" sz="quarter" idx="10"/>
          </p:nvPr>
        </p:nvSpPr>
        <p:spPr>
          <a:xfrm>
            <a:off x="2514600" y="2487168"/>
            <a:ext cx="31546800" cy="1408176"/>
          </a:xfrm>
        </p:spPr>
        <p:txBody>
          <a:bodyPr/>
          <a:lstStyle/>
          <a:p>
            <a:r>
              <a:rPr lang="en-US"/>
              <a:t>Thrust containers</a:t>
            </a:r>
          </a:p>
        </p:txBody>
      </p:sp>
      <p:sp>
        <p:nvSpPr>
          <p:cNvPr id="3" name="TextBox 2">
            <a:extLst>
              <a:ext uri="{FF2B5EF4-FFF2-40B4-BE49-F238E27FC236}">
                <a16:creationId xmlns:a16="http://schemas.microsoft.com/office/drawing/2014/main" id="{6333D61E-6E60-55BA-D000-5A2C760FD143}"/>
              </a:ext>
            </a:extLst>
          </p:cNvPr>
          <p:cNvSpPr txBox="1"/>
          <p:nvPr/>
        </p:nvSpPr>
        <p:spPr>
          <a:xfrm>
            <a:off x="2514600" y="4614090"/>
            <a:ext cx="10523909" cy="15173385"/>
          </a:xfrm>
          <a:prstGeom prst="rect">
            <a:avLst/>
          </a:prstGeom>
          <a:noFill/>
        </p:spPr>
        <p:txBody>
          <a:bodyPr wrap="square">
            <a:spAutoFit/>
          </a:bodyPr>
          <a:lstStyle/>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8</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1024</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768</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endParaRPr lang="en-US" sz="20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make_random_float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make_random_float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make_random_float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endParaRPr lang="en-US" sz="20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cudaMemcpy</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000">
                <a:solidFill>
                  <a:srgbClr val="3B3B3B"/>
                </a:solidFill>
                <a:highlight>
                  <a:srgbClr val="FFFFFF"/>
                </a:highlight>
                <a:latin typeface="Roboto Mono" panose="00000009000000000000" pitchFamily="49" charset="0"/>
                <a:ea typeface="Roboto Mono" panose="00000009000000000000" pitchFamily="49" charset="0"/>
              </a:rPr>
              <a:t>                     </a:t>
            </a:r>
            <a:r>
              <a:rPr lang="en-US" sz="2000" b="0" err="1">
                <a:solidFill>
                  <a:srgbClr val="0070C1"/>
                </a:solidFill>
                <a:effectLst/>
                <a:highlight>
                  <a:srgbClr val="FFFFFF"/>
                </a:highlight>
                <a:latin typeface="Roboto Mono" panose="00000009000000000000" pitchFamily="49" charset="0"/>
                <a:ea typeface="Roboto Mono" panose="00000009000000000000" pitchFamily="49" charset="0"/>
              </a:rPr>
              <a:t>cudaMemcpyHostToDevice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cudaMemcpy</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endParaRPr lang="en-US" sz="2000">
              <a:solidFill>
                <a:srgbClr val="3B3B3B"/>
              </a:solidFill>
              <a:highlight>
                <a:srgbClr val="FFFFFF"/>
              </a:highlight>
              <a:latin typeface="Roboto Mono" panose="00000009000000000000" pitchFamily="49" charset="0"/>
              <a:ea typeface="Roboto Mono" panose="00000009000000000000" pitchFamily="49" charset="0"/>
            </a:endParaRPr>
          </a:p>
          <a:p>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70C1"/>
                </a:solidFill>
                <a:effectLst/>
                <a:highlight>
                  <a:srgbClr val="FFFFFF"/>
                </a:highlight>
                <a:latin typeface="Roboto Mono" panose="00000009000000000000" pitchFamily="49" charset="0"/>
                <a:ea typeface="Roboto Mono" panose="00000009000000000000" pitchFamily="49" charset="0"/>
              </a:rPr>
              <a:t>cudaMemcpyHostToDevice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cudaMemcpy</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000">
                <a:solidFill>
                  <a:srgbClr val="3B3B3B"/>
                </a:solidFill>
                <a:highlight>
                  <a:srgbClr val="FFFFFF"/>
                </a:highlight>
                <a:latin typeface="Roboto Mono" panose="00000009000000000000" pitchFamily="49" charset="0"/>
                <a:ea typeface="Roboto Mono" panose="00000009000000000000" pitchFamily="49" charset="0"/>
              </a:rPr>
              <a:t>                     </a:t>
            </a:r>
            <a:r>
              <a:rPr lang="en-US" sz="2000" b="0" err="1">
                <a:solidFill>
                  <a:srgbClr val="0070C1"/>
                </a:solidFill>
                <a:effectLst/>
                <a:highlight>
                  <a:srgbClr val="FFFFFF"/>
                </a:highlight>
                <a:latin typeface="Roboto Mono" panose="00000009000000000000" pitchFamily="49" charset="0"/>
                <a:ea typeface="Roboto Mono" panose="00000009000000000000" pitchFamily="49" charset="0"/>
              </a:rPr>
              <a:t>cudaMemcpyHostToDevice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000" b="0">
                <a:solidFill>
                  <a:srgbClr val="3B3B3B"/>
                </a:solidFill>
                <a:effectLst/>
                <a:highlight>
                  <a:srgbClr val="FFFFFF"/>
                </a:highlight>
                <a:latin typeface="Roboto Mono" panose="00000009000000000000" pitchFamily="49" charset="0"/>
                <a:ea typeface="Roboto Mono" panose="00000009000000000000" pitchFamily="49" charset="0"/>
              </a:rPr>
            </a:b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block_sizes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32</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64</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128</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256</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512</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1024</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out_gpu</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mean_gpu</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rstd_gpu</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000" b="0">
                <a:solidFill>
                  <a:srgbClr val="3B3B3B"/>
                </a:solidFill>
                <a:effectLst/>
                <a:highlight>
                  <a:srgbClr val="FFFFFF"/>
                </a:highlight>
                <a:latin typeface="Roboto Mono" panose="00000009000000000000" pitchFamily="49" charset="0"/>
                <a:ea typeface="Roboto Mono" panose="00000009000000000000" pitchFamily="49" charset="0"/>
              </a:rPr>
            </a:br>
            <a:r>
              <a:rPr lang="en-US" sz="2000" b="0">
                <a:solidFill>
                  <a:srgbClr val="008000"/>
                </a:solidFill>
                <a:effectLst/>
                <a:highlight>
                  <a:srgbClr val="FFFFFF"/>
                </a:highlight>
                <a:latin typeface="Roboto Mono" panose="00000009000000000000" pitchFamily="49" charset="0"/>
                <a:ea typeface="Roboto Mono" panose="00000009000000000000" pitchFamily="49" charset="0"/>
              </a:rPr>
              <a:t>/// ...</a:t>
            </a:r>
            <a:endParaRPr lang="en-US" sz="20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2000" b="0">
                <a:solidFill>
                  <a:srgbClr val="3B3B3B"/>
                </a:solidFill>
                <a:effectLst/>
                <a:highlight>
                  <a:srgbClr val="FFFFFF"/>
                </a:highlight>
                <a:latin typeface="Roboto Mono" panose="00000009000000000000" pitchFamily="49" charset="0"/>
                <a:ea typeface="Roboto Mono" panose="00000009000000000000" pitchFamily="49" charset="0"/>
              </a:rPr>
            </a:b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5" name="TextBox 4">
            <a:extLst>
              <a:ext uri="{FF2B5EF4-FFF2-40B4-BE49-F238E27FC236}">
                <a16:creationId xmlns:a16="http://schemas.microsoft.com/office/drawing/2014/main" id="{04CFC60C-6C35-4DAA-6446-A4B4CF034338}"/>
              </a:ext>
            </a:extLst>
          </p:cNvPr>
          <p:cNvSpPr txBox="1"/>
          <p:nvPr/>
        </p:nvSpPr>
        <p:spPr>
          <a:xfrm>
            <a:off x="14310360" y="4614090"/>
            <a:ext cx="17397730" cy="8710077"/>
          </a:xfrm>
          <a:prstGeom prst="rect">
            <a:avLst/>
          </a:prstGeom>
          <a:noFill/>
        </p:spPr>
        <p:txBody>
          <a:bodyPr wrap="square">
            <a:spAutoFit/>
          </a:bodyPr>
          <a:lstStyle/>
          <a:p>
            <a:r>
              <a:rPr lang="en-US" sz="28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8</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1024</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768</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800" b="0">
                <a:solidFill>
                  <a:srgbClr val="3B3B3B"/>
                </a:solidFill>
                <a:effectLst/>
                <a:highlight>
                  <a:srgbClr val="FFFFFF"/>
                </a:highlight>
                <a:latin typeface="Roboto Mono" panose="00000009000000000000" pitchFamily="49" charset="0"/>
                <a:ea typeface="Roboto Mono" panose="00000009000000000000" pitchFamily="49" charset="0"/>
              </a:rPr>
            </a:b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host_vector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h_inp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host_vector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h_weight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host_vector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h_bias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800" b="0">
                <a:solidFill>
                  <a:srgbClr val="3B3B3B"/>
                </a:solidFill>
                <a:effectLst/>
                <a:highlight>
                  <a:srgbClr val="FFFFFF"/>
                </a:highlight>
                <a:latin typeface="Roboto Mono" panose="00000009000000000000" pitchFamily="49" charset="0"/>
                <a:ea typeface="Roboto Mono" panose="00000009000000000000" pitchFamily="49" charset="0"/>
              </a:rPr>
            </a:b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default_random_engine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gen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42</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uniform_real_distribution</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dis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795E26"/>
                </a:solidFill>
                <a:effectLst/>
                <a:highlight>
                  <a:srgbClr val="FFFFFF"/>
                </a:highlight>
                <a:latin typeface="Roboto Mono" panose="00000009000000000000" pitchFamily="49" charset="0"/>
                <a:ea typeface="Roboto Mono" panose="00000009000000000000" pitchFamily="49" charset="0"/>
              </a:rPr>
              <a:t>generate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h_inp</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begin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h_inp</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end</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2800" b="0">
                <a:solidFill>
                  <a:srgbClr val="AF00DB"/>
                </a:solidFill>
                <a:effectLst/>
                <a:highlight>
                  <a:srgbClr val="FFFFFF"/>
                </a:highlight>
                <a:latin typeface="Roboto Mono" panose="00000009000000000000" pitchFamily="49" charset="0"/>
                <a:ea typeface="Roboto Mono" panose="00000009000000000000" pitchFamily="49" charset="0"/>
              </a:rPr>
              <a:t>return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dis</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gen</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795E26"/>
                </a:solidFill>
                <a:effectLst/>
                <a:highlight>
                  <a:srgbClr val="FFFFFF"/>
                </a:highlight>
                <a:latin typeface="Roboto Mono" panose="00000009000000000000" pitchFamily="49" charset="0"/>
                <a:ea typeface="Roboto Mono" panose="00000009000000000000" pitchFamily="49" charset="0"/>
              </a:rPr>
              <a:t>generate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h_weight</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begin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h_weight</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end</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2800" b="0">
                <a:solidFill>
                  <a:srgbClr val="AF00DB"/>
                </a:solidFill>
                <a:effectLst/>
                <a:highlight>
                  <a:srgbClr val="FFFFFF"/>
                </a:highlight>
                <a:latin typeface="Roboto Mono" panose="00000009000000000000" pitchFamily="49" charset="0"/>
                <a:ea typeface="Roboto Mono" panose="00000009000000000000" pitchFamily="49" charset="0"/>
              </a:rPr>
              <a:t>return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dis</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gen</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795E26"/>
                </a:solidFill>
                <a:effectLst/>
                <a:highlight>
                  <a:srgbClr val="FFFFFF"/>
                </a:highlight>
                <a:latin typeface="Roboto Mono" panose="00000009000000000000" pitchFamily="49" charset="0"/>
                <a:ea typeface="Roboto Mono" panose="00000009000000000000" pitchFamily="49" charset="0"/>
              </a:rPr>
              <a:t>generate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h_bias</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begin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h_bias</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end</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2800" b="0">
                <a:solidFill>
                  <a:srgbClr val="AF00DB"/>
                </a:solidFill>
                <a:effectLst/>
                <a:highlight>
                  <a:srgbClr val="FFFFFF"/>
                </a:highlight>
                <a:latin typeface="Roboto Mono" panose="00000009000000000000" pitchFamily="49" charset="0"/>
                <a:ea typeface="Roboto Mono" panose="00000009000000000000" pitchFamily="49" charset="0"/>
              </a:rPr>
              <a:t>return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dis</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gen</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p>
          <a:p>
            <a:br>
              <a:rPr lang="en-US" sz="2800" b="0">
                <a:solidFill>
                  <a:srgbClr val="3B3B3B"/>
                </a:solidFill>
                <a:effectLst/>
                <a:highlight>
                  <a:srgbClr val="FFFFFF"/>
                </a:highlight>
                <a:latin typeface="Roboto Mono" panose="00000009000000000000" pitchFamily="49" charset="0"/>
                <a:ea typeface="Roboto Mono" panose="00000009000000000000" pitchFamily="49" charset="0"/>
              </a:rPr>
            </a:b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h_inp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h_weight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h_bias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p:txBody>
      </p:sp>
      <p:cxnSp>
        <p:nvCxnSpPr>
          <p:cNvPr id="6" name="Straight Connector 5">
            <a:extLst>
              <a:ext uri="{FF2B5EF4-FFF2-40B4-BE49-F238E27FC236}">
                <a16:creationId xmlns:a16="http://schemas.microsoft.com/office/drawing/2014/main" id="{7331F3EB-2A84-207F-6B44-1218FFD23AEC}"/>
              </a:ext>
            </a:extLst>
          </p:cNvPr>
          <p:cNvCxnSpPr>
            <a:cxnSpLocks/>
          </p:cNvCxnSpPr>
          <p:nvPr/>
        </p:nvCxnSpPr>
        <p:spPr>
          <a:xfrm flipV="1">
            <a:off x="138074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Content Placeholder 3">
            <a:extLst>
              <a:ext uri="{FF2B5EF4-FFF2-40B4-BE49-F238E27FC236}">
                <a16:creationId xmlns:a16="http://schemas.microsoft.com/office/drawing/2014/main" id="{383F3B17-3E1B-AC69-73A9-F59BBD1018B5}"/>
              </a:ext>
            </a:extLst>
          </p:cNvPr>
          <p:cNvSpPr>
            <a:spLocks noGrp="1"/>
          </p:cNvSpPr>
          <p:nvPr>
            <p:ph idx="1"/>
          </p:nvPr>
        </p:nvSpPr>
        <p:spPr>
          <a:xfrm>
            <a:off x="2514600" y="3840368"/>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8" name="Content Placeholder 3">
            <a:extLst>
              <a:ext uri="{FF2B5EF4-FFF2-40B4-BE49-F238E27FC236}">
                <a16:creationId xmlns:a16="http://schemas.microsoft.com/office/drawing/2014/main" id="{39947DEB-CA51-3F91-70D3-76DB1262F67C}"/>
              </a:ext>
            </a:extLst>
          </p:cNvPr>
          <p:cNvSpPr txBox="1">
            <a:spLocks/>
          </p:cNvSpPr>
          <p:nvPr/>
        </p:nvSpPr>
        <p:spPr>
          <a:xfrm>
            <a:off x="143103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9" name="TextBox 8">
            <a:extLst>
              <a:ext uri="{FF2B5EF4-FFF2-40B4-BE49-F238E27FC236}">
                <a16:creationId xmlns:a16="http://schemas.microsoft.com/office/drawing/2014/main" id="{7FA89449-FD8A-A95D-E77D-5317AE61AB3D}"/>
              </a:ext>
            </a:extLst>
          </p:cNvPr>
          <p:cNvSpPr txBox="1"/>
          <p:nvPr/>
        </p:nvSpPr>
        <p:spPr>
          <a:xfrm>
            <a:off x="14310360" y="13593930"/>
            <a:ext cx="18288000" cy="1815882"/>
          </a:xfrm>
          <a:prstGeom prst="rect">
            <a:avLst/>
          </a:prstGeom>
          <a:noFill/>
        </p:spPr>
        <p:txBody>
          <a:bodyPr wrap="square">
            <a:spAutoFit/>
          </a:bodyPr>
          <a:lstStyle/>
          <a:p>
            <a:r>
              <a:rPr lang="en-US" sz="2800" b="0">
                <a:solidFill>
                  <a:srgbClr val="0000FF"/>
                </a:solidFill>
                <a:effectLst/>
                <a:highlight>
                  <a:srgbClr val="FFFFFF"/>
                </a:highlight>
                <a:latin typeface="Roboto Mono" panose="00000009000000000000" pitchFamily="49" charset="0"/>
                <a:ea typeface="Roboto Mono" panose="00000009000000000000" pitchFamily="49" charset="0"/>
              </a:rPr>
              <a:t>template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class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&gt;</a:t>
            </a:r>
          </a:p>
          <a:p>
            <a:r>
              <a:rPr lang="en-US" sz="2800" b="0">
                <a:solidFill>
                  <a:srgbClr val="AF00DB"/>
                </a:solidFill>
                <a:effectLst/>
                <a:highlight>
                  <a:srgbClr val="FFFFFF"/>
                </a:highlight>
                <a:latin typeface="Roboto Mono" panose="00000009000000000000" pitchFamily="49" charset="0"/>
                <a:ea typeface="Roboto Mono" panose="00000009000000000000" pitchFamily="49" charset="0"/>
              </a:rPr>
              <a:t>using</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pinned_vector</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host_vector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endParaRPr lang="en-US" sz="28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mr</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stateless_resource_allocator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endParaRPr lang="en-US" sz="28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system</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cuda</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universal_host_pinned_memory_resource</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10" name="Content Placeholder 3">
            <a:extLst>
              <a:ext uri="{FF2B5EF4-FFF2-40B4-BE49-F238E27FC236}">
                <a16:creationId xmlns:a16="http://schemas.microsoft.com/office/drawing/2014/main" id="{4083005B-0C08-5264-6AAE-E3EE34D50374}"/>
              </a:ext>
            </a:extLst>
          </p:cNvPr>
          <p:cNvSpPr txBox="1">
            <a:spLocks/>
          </p:cNvSpPr>
          <p:nvPr/>
        </p:nvSpPr>
        <p:spPr>
          <a:xfrm>
            <a:off x="14310360" y="17511023"/>
            <a:ext cx="15872920" cy="287247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Type-safe</a:t>
            </a:r>
          </a:p>
          <a:p>
            <a:r>
              <a:rPr lang="en-US"/>
              <a:t>Less error-prone</a:t>
            </a:r>
          </a:p>
          <a:p>
            <a:r>
              <a:rPr lang="en-US"/>
              <a:t>Customizable</a:t>
            </a:r>
          </a:p>
          <a:p>
            <a:endParaRPr lang="en-US"/>
          </a:p>
          <a:p>
            <a:endParaRPr lang="en-US"/>
          </a:p>
        </p:txBody>
      </p:sp>
    </p:spTree>
    <p:extLst>
      <p:ext uri="{BB962C8B-B14F-4D97-AF65-F5344CB8AC3E}">
        <p14:creationId xmlns:p14="http://schemas.microsoft.com/office/powerpoint/2010/main" val="1103010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title"/>
          </p:nvPr>
        </p:nvSpPr>
        <p:spPr/>
        <p:txBody>
          <a:bodyPr/>
          <a:lstStyle/>
          <a:p>
            <a:r>
              <a:rPr lang="en-US"/>
              <a:t>Memory Management</a:t>
            </a:r>
          </a:p>
        </p:txBody>
      </p:sp>
      <p:sp>
        <p:nvSpPr>
          <p:cNvPr id="2" name="Text Placeholder 1">
            <a:extLst>
              <a:ext uri="{FF2B5EF4-FFF2-40B4-BE49-F238E27FC236}">
                <a16:creationId xmlns:a16="http://schemas.microsoft.com/office/drawing/2014/main" id="{2D5F9B08-217E-3709-599C-9F719A075E86}"/>
              </a:ext>
            </a:extLst>
          </p:cNvPr>
          <p:cNvSpPr>
            <a:spLocks noGrp="1"/>
          </p:cNvSpPr>
          <p:nvPr>
            <p:ph type="body" sz="quarter" idx="10"/>
          </p:nvPr>
        </p:nvSpPr>
        <p:spPr>
          <a:xfrm>
            <a:off x="2514600" y="2487168"/>
            <a:ext cx="31546800" cy="1408176"/>
          </a:xfrm>
        </p:spPr>
        <p:txBody>
          <a:bodyPr/>
          <a:lstStyle/>
          <a:p>
            <a:r>
              <a:rPr lang="en-US"/>
              <a:t>Thrust containers</a:t>
            </a:r>
          </a:p>
        </p:txBody>
      </p:sp>
      <p:sp>
        <p:nvSpPr>
          <p:cNvPr id="3" name="TextBox 2">
            <a:extLst>
              <a:ext uri="{FF2B5EF4-FFF2-40B4-BE49-F238E27FC236}">
                <a16:creationId xmlns:a16="http://schemas.microsoft.com/office/drawing/2014/main" id="{6333D61E-6E60-55BA-D000-5A2C760FD143}"/>
              </a:ext>
            </a:extLst>
          </p:cNvPr>
          <p:cNvSpPr txBox="1"/>
          <p:nvPr/>
        </p:nvSpPr>
        <p:spPr>
          <a:xfrm>
            <a:off x="2514600" y="4614090"/>
            <a:ext cx="10523909" cy="15173385"/>
          </a:xfrm>
          <a:prstGeom prst="rect">
            <a:avLst/>
          </a:prstGeom>
          <a:noFill/>
        </p:spPr>
        <p:txBody>
          <a:bodyPr wrap="square">
            <a:spAutoFit/>
          </a:bodyPr>
          <a:lstStyle/>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8</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1024</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768</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endParaRPr lang="en-US" sz="20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make_random_float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make_random_float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make_random_float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endParaRPr lang="en-US" sz="20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cudaMemcpy</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000">
                <a:solidFill>
                  <a:srgbClr val="3B3B3B"/>
                </a:solidFill>
                <a:highlight>
                  <a:srgbClr val="FFFFFF"/>
                </a:highlight>
                <a:latin typeface="Roboto Mono" panose="00000009000000000000" pitchFamily="49" charset="0"/>
                <a:ea typeface="Roboto Mono" panose="00000009000000000000" pitchFamily="49" charset="0"/>
              </a:rPr>
              <a:t>                     </a:t>
            </a:r>
            <a:r>
              <a:rPr lang="en-US" sz="2000" b="0" err="1">
                <a:solidFill>
                  <a:srgbClr val="0070C1"/>
                </a:solidFill>
                <a:effectLst/>
                <a:highlight>
                  <a:srgbClr val="FFFFFF"/>
                </a:highlight>
                <a:latin typeface="Roboto Mono" panose="00000009000000000000" pitchFamily="49" charset="0"/>
                <a:ea typeface="Roboto Mono" panose="00000009000000000000" pitchFamily="49" charset="0"/>
              </a:rPr>
              <a:t>cudaMemcpyHostToDevice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cudaMemcpy</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endParaRPr lang="en-US" sz="2000">
              <a:solidFill>
                <a:srgbClr val="3B3B3B"/>
              </a:solidFill>
              <a:highlight>
                <a:srgbClr val="FFFFFF"/>
              </a:highlight>
              <a:latin typeface="Roboto Mono" panose="00000009000000000000" pitchFamily="49" charset="0"/>
              <a:ea typeface="Roboto Mono" panose="00000009000000000000" pitchFamily="49" charset="0"/>
            </a:endParaRPr>
          </a:p>
          <a:p>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70C1"/>
                </a:solidFill>
                <a:effectLst/>
                <a:highlight>
                  <a:srgbClr val="FFFFFF"/>
                </a:highlight>
                <a:latin typeface="Roboto Mono" panose="00000009000000000000" pitchFamily="49" charset="0"/>
                <a:ea typeface="Roboto Mono" panose="00000009000000000000" pitchFamily="49" charset="0"/>
              </a:rPr>
              <a:t>cudaMemcpyHostToDevice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cudaMemcpy</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000">
                <a:solidFill>
                  <a:srgbClr val="3B3B3B"/>
                </a:solidFill>
                <a:highlight>
                  <a:srgbClr val="FFFFFF"/>
                </a:highlight>
                <a:latin typeface="Roboto Mono" panose="00000009000000000000" pitchFamily="49" charset="0"/>
                <a:ea typeface="Roboto Mono" panose="00000009000000000000" pitchFamily="49" charset="0"/>
              </a:rPr>
              <a:t>                     </a:t>
            </a:r>
            <a:r>
              <a:rPr lang="en-US" sz="2000" b="0" err="1">
                <a:solidFill>
                  <a:srgbClr val="0070C1"/>
                </a:solidFill>
                <a:effectLst/>
                <a:highlight>
                  <a:srgbClr val="FFFFFF"/>
                </a:highlight>
                <a:latin typeface="Roboto Mono" panose="00000009000000000000" pitchFamily="49" charset="0"/>
                <a:ea typeface="Roboto Mono" panose="00000009000000000000" pitchFamily="49" charset="0"/>
              </a:rPr>
              <a:t>cudaMemcpyHostToDevice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000" b="0">
                <a:solidFill>
                  <a:srgbClr val="3B3B3B"/>
                </a:solidFill>
                <a:effectLst/>
                <a:highlight>
                  <a:srgbClr val="FFFFFF"/>
                </a:highlight>
                <a:latin typeface="Roboto Mono" panose="00000009000000000000" pitchFamily="49" charset="0"/>
                <a:ea typeface="Roboto Mono" panose="00000009000000000000" pitchFamily="49" charset="0"/>
              </a:rPr>
            </a:b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block_sizes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32</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64</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128</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256</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512</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98658"/>
                </a:solidFill>
                <a:effectLst/>
                <a:highlight>
                  <a:srgbClr val="FFFFFF"/>
                </a:highlight>
                <a:latin typeface="Roboto Mono" panose="00000009000000000000" pitchFamily="49" charset="0"/>
                <a:ea typeface="Roboto Mono" panose="00000009000000000000" pitchFamily="49" charset="0"/>
              </a:rPr>
              <a:t>1024</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out_gpu</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mean_gpu</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rstd_gpu</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malloc</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sizeof</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000" b="0">
                <a:solidFill>
                  <a:srgbClr val="3B3B3B"/>
                </a:solidFill>
                <a:effectLst/>
                <a:highlight>
                  <a:srgbClr val="FFFFFF"/>
                </a:highlight>
                <a:latin typeface="Roboto Mono" panose="00000009000000000000" pitchFamily="49" charset="0"/>
                <a:ea typeface="Roboto Mono" panose="00000009000000000000" pitchFamily="49" charset="0"/>
              </a:rPr>
            </a:br>
            <a:r>
              <a:rPr lang="en-US" sz="2000" b="0">
                <a:solidFill>
                  <a:srgbClr val="008000"/>
                </a:solidFill>
                <a:effectLst/>
                <a:highlight>
                  <a:srgbClr val="FFFFFF"/>
                </a:highlight>
                <a:latin typeface="Roboto Mono" panose="00000009000000000000" pitchFamily="49" charset="0"/>
                <a:ea typeface="Roboto Mono" panose="00000009000000000000" pitchFamily="49" charset="0"/>
              </a:rPr>
              <a:t>/// ...</a:t>
            </a:r>
            <a:endParaRPr lang="en-US" sz="2000" b="0">
              <a:solidFill>
                <a:srgbClr val="3B3B3B"/>
              </a:solidFill>
              <a:effectLst/>
              <a:highlight>
                <a:srgbClr val="FFFFFF"/>
              </a:highlight>
              <a:latin typeface="Roboto Mono" panose="00000009000000000000" pitchFamily="49" charset="0"/>
              <a:ea typeface="Roboto Mono" panose="00000009000000000000" pitchFamily="49" charset="0"/>
            </a:endParaRPr>
          </a:p>
          <a:p>
            <a:br>
              <a:rPr lang="en-US" sz="2000" b="0">
                <a:solidFill>
                  <a:srgbClr val="3B3B3B"/>
                </a:solidFill>
                <a:effectLst/>
                <a:highlight>
                  <a:srgbClr val="FFFFFF"/>
                </a:highlight>
                <a:latin typeface="Roboto Mono" panose="00000009000000000000" pitchFamily="49" charset="0"/>
                <a:ea typeface="Roboto Mono" panose="00000009000000000000" pitchFamily="49" charset="0"/>
              </a:rPr>
            </a:br>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a:solidFill>
                  <a:srgbClr val="795E26"/>
                </a:solidFill>
                <a:effectLst/>
                <a:highlight>
                  <a:srgbClr val="FFFFFF"/>
                </a:highlight>
                <a:latin typeface="Roboto Mono" panose="00000009000000000000" pitchFamily="49" charset="0"/>
                <a:ea typeface="Roboto Mono" panose="00000009000000000000" pitchFamily="49" charset="0"/>
              </a:rPr>
              <a:t>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a:solidFill>
                  <a:srgbClr val="001080"/>
                </a:solidFill>
                <a:effectLst/>
                <a:highlight>
                  <a:srgbClr val="FFFFFF"/>
                </a:highlight>
                <a:latin typeface="Roboto Mono" panose="00000009000000000000" pitchFamily="49" charset="0"/>
                <a:ea typeface="Roboto Mono" panose="00000009000000000000" pitchFamily="49" charset="0"/>
              </a:rPr>
              <a:t>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000" b="0" err="1">
                <a:solidFill>
                  <a:srgbClr val="0000FF"/>
                </a:solidFill>
                <a:effectLst/>
                <a:highlight>
                  <a:srgbClr val="FFFFFF"/>
                </a:highlight>
                <a:latin typeface="Roboto Mono" panose="00000009000000000000" pitchFamily="49" charset="0"/>
                <a:ea typeface="Roboto Mono" panose="00000009000000000000" pitchFamily="49" charset="0"/>
              </a:rPr>
              <a:t>cudaCheck</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795E26"/>
                </a:solidFill>
                <a:effectLst/>
                <a:highlight>
                  <a:srgbClr val="FFFFFF"/>
                </a:highlight>
                <a:latin typeface="Roboto Mono" panose="00000009000000000000" pitchFamily="49" charset="0"/>
                <a:ea typeface="Roboto Mono" panose="00000009000000000000" pitchFamily="49" charset="0"/>
              </a:rPr>
              <a:t>cudaFree</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0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0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5" name="TextBox 4">
            <a:extLst>
              <a:ext uri="{FF2B5EF4-FFF2-40B4-BE49-F238E27FC236}">
                <a16:creationId xmlns:a16="http://schemas.microsoft.com/office/drawing/2014/main" id="{04CFC60C-6C35-4DAA-6446-A4B4CF034338}"/>
              </a:ext>
            </a:extLst>
          </p:cNvPr>
          <p:cNvSpPr txBox="1"/>
          <p:nvPr/>
        </p:nvSpPr>
        <p:spPr>
          <a:xfrm>
            <a:off x="14310360" y="4614090"/>
            <a:ext cx="17397730" cy="8710077"/>
          </a:xfrm>
          <a:prstGeom prst="rect">
            <a:avLst/>
          </a:prstGeom>
          <a:noFill/>
        </p:spPr>
        <p:txBody>
          <a:bodyPr wrap="square">
            <a:spAutoFit/>
          </a:bodyPr>
          <a:lstStyle/>
          <a:p>
            <a:r>
              <a:rPr lang="en-US" sz="28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8</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1024</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0000FF"/>
                </a:solidFill>
                <a:effectLst/>
                <a:highlight>
                  <a:srgbClr val="FFFFFF"/>
                </a:highlight>
                <a:latin typeface="Roboto Mono" panose="00000009000000000000" pitchFamily="49" charset="0"/>
                <a:ea typeface="Roboto Mono" panose="00000009000000000000" pitchFamily="49" charset="0"/>
              </a:rPr>
              <a:t>int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768</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800" b="0">
                <a:solidFill>
                  <a:srgbClr val="3B3B3B"/>
                </a:solidFill>
                <a:effectLst/>
                <a:highlight>
                  <a:srgbClr val="FFFFFF"/>
                </a:highlight>
                <a:latin typeface="Roboto Mono" panose="00000009000000000000" pitchFamily="49" charset="0"/>
                <a:ea typeface="Roboto Mono" panose="00000009000000000000" pitchFamily="49" charset="0"/>
              </a:rPr>
            </a:b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host_vector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h_inp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host_vector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h_weight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host_vector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h_bias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br>
              <a:rPr lang="en-US" sz="2800" b="0">
                <a:solidFill>
                  <a:srgbClr val="3B3B3B"/>
                </a:solidFill>
                <a:effectLst/>
                <a:highlight>
                  <a:srgbClr val="FFFFFF"/>
                </a:highlight>
                <a:latin typeface="Roboto Mono" panose="00000009000000000000" pitchFamily="49" charset="0"/>
                <a:ea typeface="Roboto Mono" panose="00000009000000000000" pitchFamily="49" charset="0"/>
              </a:rPr>
            </a:b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default_random_engine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gen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42</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uniform_real_distribution</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dis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98658"/>
                </a:solidFill>
                <a:effectLst/>
                <a:highlight>
                  <a:srgbClr val="FFFFFF"/>
                </a:highlight>
                <a:latin typeface="Roboto Mono" panose="00000009000000000000" pitchFamily="49" charset="0"/>
                <a:ea typeface="Roboto Mono" panose="00000009000000000000" pitchFamily="49" charset="0"/>
              </a:rPr>
              <a:t>1.0f</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795E26"/>
                </a:solidFill>
                <a:effectLst/>
                <a:highlight>
                  <a:srgbClr val="FFFFFF"/>
                </a:highlight>
                <a:latin typeface="Roboto Mono" panose="00000009000000000000" pitchFamily="49" charset="0"/>
                <a:ea typeface="Roboto Mono" panose="00000009000000000000" pitchFamily="49" charset="0"/>
              </a:rPr>
              <a:t>generate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h_inp</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begin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h_inp</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end</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2800" b="0">
                <a:solidFill>
                  <a:srgbClr val="AF00DB"/>
                </a:solidFill>
                <a:effectLst/>
                <a:highlight>
                  <a:srgbClr val="FFFFFF"/>
                </a:highlight>
                <a:latin typeface="Roboto Mono" panose="00000009000000000000" pitchFamily="49" charset="0"/>
                <a:ea typeface="Roboto Mono" panose="00000009000000000000" pitchFamily="49" charset="0"/>
              </a:rPr>
              <a:t>return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dis</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gen</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795E26"/>
                </a:solidFill>
                <a:effectLst/>
                <a:highlight>
                  <a:srgbClr val="FFFFFF"/>
                </a:highlight>
                <a:latin typeface="Roboto Mono" panose="00000009000000000000" pitchFamily="49" charset="0"/>
                <a:ea typeface="Roboto Mono" panose="00000009000000000000" pitchFamily="49" charset="0"/>
              </a:rPr>
              <a:t>generate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h_weight</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begin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h_weight</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end</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2800" b="0">
                <a:solidFill>
                  <a:srgbClr val="AF00DB"/>
                </a:solidFill>
                <a:effectLst/>
                <a:highlight>
                  <a:srgbClr val="FFFFFF"/>
                </a:highlight>
                <a:latin typeface="Roboto Mono" panose="00000009000000000000" pitchFamily="49" charset="0"/>
                <a:ea typeface="Roboto Mono" panose="00000009000000000000" pitchFamily="49" charset="0"/>
              </a:rPr>
              <a:t>return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dis</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gen</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795E26"/>
                </a:solidFill>
                <a:effectLst/>
                <a:highlight>
                  <a:srgbClr val="FFFFFF"/>
                </a:highlight>
                <a:latin typeface="Roboto Mono" panose="00000009000000000000" pitchFamily="49" charset="0"/>
                <a:ea typeface="Roboto Mono" panose="00000009000000000000" pitchFamily="49" charset="0"/>
              </a:rPr>
              <a:t>generate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h_bias</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begin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h_bias</a:t>
            </a:r>
            <a:r>
              <a:rPr lang="en-US" sz="2800" b="0" err="1">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795E26"/>
                </a:solidFill>
                <a:effectLst/>
                <a:highlight>
                  <a:srgbClr val="FFFFFF"/>
                </a:highlight>
                <a:latin typeface="Roboto Mono" panose="00000009000000000000" pitchFamily="49" charset="0"/>
                <a:ea typeface="Roboto Mono" panose="00000009000000000000" pitchFamily="49" charset="0"/>
              </a:rPr>
              <a:t>end</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&amp;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 </a:t>
            </a:r>
            <a:r>
              <a:rPr lang="en-US" sz="2800" b="0">
                <a:solidFill>
                  <a:srgbClr val="AF00DB"/>
                </a:solidFill>
                <a:effectLst/>
                <a:highlight>
                  <a:srgbClr val="FFFFFF"/>
                </a:highlight>
                <a:latin typeface="Roboto Mono" panose="00000009000000000000" pitchFamily="49" charset="0"/>
                <a:ea typeface="Roboto Mono" panose="00000009000000000000" pitchFamily="49" charset="0"/>
              </a:rPr>
              <a:t>return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dis</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gen</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p>
          <a:p>
            <a:br>
              <a:rPr lang="en-US" sz="2800" b="0">
                <a:solidFill>
                  <a:srgbClr val="3B3B3B"/>
                </a:solidFill>
                <a:effectLst/>
                <a:highlight>
                  <a:srgbClr val="FFFFFF"/>
                </a:highlight>
                <a:latin typeface="Roboto Mono" panose="00000009000000000000" pitchFamily="49" charset="0"/>
                <a:ea typeface="Roboto Mono" panose="00000009000000000000" pitchFamily="49" charset="0"/>
              </a:rPr>
            </a:b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d_out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C</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d_mean</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d_rstd</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B</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1080"/>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d_inp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h_inp</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d_weight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h_weight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a:p>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device_vector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float</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d_bias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001080"/>
                </a:solidFill>
                <a:effectLst/>
                <a:highlight>
                  <a:srgbClr val="FFFFFF"/>
                </a:highlight>
                <a:latin typeface="Roboto Mono" panose="00000009000000000000" pitchFamily="49" charset="0"/>
                <a:ea typeface="Roboto Mono" panose="00000009000000000000" pitchFamily="49" charset="0"/>
              </a:rPr>
              <a:t>h_bias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p:txBody>
      </p:sp>
      <p:cxnSp>
        <p:nvCxnSpPr>
          <p:cNvPr id="6" name="Straight Connector 5">
            <a:extLst>
              <a:ext uri="{FF2B5EF4-FFF2-40B4-BE49-F238E27FC236}">
                <a16:creationId xmlns:a16="http://schemas.microsoft.com/office/drawing/2014/main" id="{7331F3EB-2A84-207F-6B44-1218FFD23AEC}"/>
              </a:ext>
            </a:extLst>
          </p:cNvPr>
          <p:cNvCxnSpPr>
            <a:cxnSpLocks/>
          </p:cNvCxnSpPr>
          <p:nvPr/>
        </p:nvCxnSpPr>
        <p:spPr>
          <a:xfrm flipV="1">
            <a:off x="13807440" y="4638293"/>
            <a:ext cx="0" cy="154213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Content Placeholder 3">
            <a:extLst>
              <a:ext uri="{FF2B5EF4-FFF2-40B4-BE49-F238E27FC236}">
                <a16:creationId xmlns:a16="http://schemas.microsoft.com/office/drawing/2014/main" id="{383F3B17-3E1B-AC69-73A9-F59BBD1018B5}"/>
              </a:ext>
            </a:extLst>
          </p:cNvPr>
          <p:cNvSpPr>
            <a:spLocks noGrp="1"/>
          </p:cNvSpPr>
          <p:nvPr>
            <p:ph idx="1"/>
          </p:nvPr>
        </p:nvSpPr>
        <p:spPr>
          <a:xfrm>
            <a:off x="2514600" y="3840368"/>
            <a:ext cx="10523913" cy="773723"/>
          </a:xfrm>
        </p:spPr>
        <p:txBody>
          <a:bodyPr/>
          <a:lstStyle/>
          <a:p>
            <a:pPr marL="0" indent="0">
              <a:buNone/>
            </a:pPr>
            <a:r>
              <a:rPr lang="en-US" sz="4000">
                <a:solidFill>
                  <a:schemeClr val="accent5"/>
                </a:solidFill>
              </a:rPr>
              <a:t>current</a:t>
            </a:r>
            <a:endParaRPr lang="en-US">
              <a:solidFill>
                <a:schemeClr val="accent5"/>
              </a:solidFill>
              <a:latin typeface="NVIDIA Sans" panose="020B0503020203020204" pitchFamily="34" charset="0"/>
              <a:cs typeface="NVIDIA Sans" panose="020B0503020203020204" pitchFamily="34" charset="0"/>
            </a:endParaRPr>
          </a:p>
        </p:txBody>
      </p:sp>
      <p:sp>
        <p:nvSpPr>
          <p:cNvPr id="8" name="Content Placeholder 3">
            <a:extLst>
              <a:ext uri="{FF2B5EF4-FFF2-40B4-BE49-F238E27FC236}">
                <a16:creationId xmlns:a16="http://schemas.microsoft.com/office/drawing/2014/main" id="{39947DEB-CA51-3F91-70D3-76DB1262F67C}"/>
              </a:ext>
            </a:extLst>
          </p:cNvPr>
          <p:cNvSpPr txBox="1">
            <a:spLocks/>
          </p:cNvSpPr>
          <p:nvPr/>
        </p:nvSpPr>
        <p:spPr>
          <a:xfrm>
            <a:off x="14310360" y="3840367"/>
            <a:ext cx="10523913" cy="773723"/>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indent="0">
              <a:buFont typeface="NVIDIA Sans" panose="020B0503020203020204" pitchFamily="34" charset="0"/>
              <a:buNone/>
            </a:pPr>
            <a:r>
              <a:rPr lang="en-US" sz="4000">
                <a:solidFill>
                  <a:schemeClr val="accent5"/>
                </a:solidFill>
              </a:rPr>
              <a:t>alternative</a:t>
            </a:r>
          </a:p>
        </p:txBody>
      </p:sp>
      <p:sp>
        <p:nvSpPr>
          <p:cNvPr id="9" name="TextBox 8">
            <a:extLst>
              <a:ext uri="{FF2B5EF4-FFF2-40B4-BE49-F238E27FC236}">
                <a16:creationId xmlns:a16="http://schemas.microsoft.com/office/drawing/2014/main" id="{7FA89449-FD8A-A95D-E77D-5317AE61AB3D}"/>
              </a:ext>
            </a:extLst>
          </p:cNvPr>
          <p:cNvSpPr txBox="1"/>
          <p:nvPr/>
        </p:nvSpPr>
        <p:spPr>
          <a:xfrm>
            <a:off x="14310360" y="13593930"/>
            <a:ext cx="18288000" cy="1815882"/>
          </a:xfrm>
          <a:prstGeom prst="rect">
            <a:avLst/>
          </a:prstGeom>
          <a:noFill/>
        </p:spPr>
        <p:txBody>
          <a:bodyPr wrap="square">
            <a:spAutoFit/>
          </a:bodyPr>
          <a:lstStyle/>
          <a:p>
            <a:r>
              <a:rPr lang="en-US" sz="2800" b="0">
                <a:solidFill>
                  <a:srgbClr val="0000FF"/>
                </a:solidFill>
                <a:effectLst/>
                <a:highlight>
                  <a:srgbClr val="FFFFFF"/>
                </a:highlight>
                <a:latin typeface="Roboto Mono" panose="00000009000000000000" pitchFamily="49" charset="0"/>
                <a:ea typeface="Roboto Mono" panose="00000009000000000000" pitchFamily="49" charset="0"/>
              </a:rPr>
              <a:t>template</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&lt;</a:t>
            </a:r>
            <a:r>
              <a:rPr lang="en-US" sz="2800" b="0">
                <a:solidFill>
                  <a:srgbClr val="0000FF"/>
                </a:solidFill>
                <a:effectLst/>
                <a:highlight>
                  <a:srgbClr val="FFFFFF"/>
                </a:highlight>
                <a:latin typeface="Roboto Mono" panose="00000009000000000000" pitchFamily="49" charset="0"/>
                <a:ea typeface="Roboto Mono" panose="00000009000000000000" pitchFamily="49" charset="0"/>
              </a:rPr>
              <a:t>class</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&gt;</a:t>
            </a:r>
          </a:p>
          <a:p>
            <a:r>
              <a:rPr lang="en-US" sz="2800" b="0">
                <a:solidFill>
                  <a:srgbClr val="AF00DB"/>
                </a:solidFill>
                <a:effectLst/>
                <a:highlight>
                  <a:srgbClr val="FFFFFF"/>
                </a:highlight>
                <a:latin typeface="Roboto Mono" panose="00000009000000000000" pitchFamily="49" charset="0"/>
                <a:ea typeface="Roboto Mono" panose="00000009000000000000" pitchFamily="49" charset="0"/>
              </a:rPr>
              <a:t>using</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pinned_vector</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host_vector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endParaRPr lang="en-US" sz="28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mr</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stateless_resource_allocator</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&lt;</a:t>
            </a:r>
            <a:endParaRPr lang="en-US" sz="2800" b="0">
              <a:solidFill>
                <a:srgbClr val="3B3B3B"/>
              </a:solidFill>
              <a:effectLst/>
              <a:highlight>
                <a:srgbClr val="FFFFFF"/>
              </a:highlight>
              <a:latin typeface="Roboto Mono" panose="00000009000000000000" pitchFamily="49" charset="0"/>
              <a:ea typeface="Roboto Mono" panose="00000009000000000000" pitchFamily="49" charset="0"/>
            </a:endParaRPr>
          </a:p>
          <a:p>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 </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thrust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a:solidFill>
                  <a:srgbClr val="267F99"/>
                </a:solidFill>
                <a:effectLst/>
                <a:highlight>
                  <a:srgbClr val="FFFFFF"/>
                </a:highlight>
                <a:latin typeface="Roboto Mono" panose="00000009000000000000" pitchFamily="49" charset="0"/>
                <a:ea typeface="Roboto Mono" panose="00000009000000000000" pitchFamily="49" charset="0"/>
              </a:rPr>
              <a:t>system</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cuda</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r>
              <a:rPr lang="en-US" sz="2800" b="0" err="1">
                <a:solidFill>
                  <a:srgbClr val="267F99"/>
                </a:solidFill>
                <a:effectLst/>
                <a:highlight>
                  <a:srgbClr val="FFFFFF"/>
                </a:highlight>
                <a:latin typeface="Roboto Mono" panose="00000009000000000000" pitchFamily="49" charset="0"/>
                <a:ea typeface="Roboto Mono" panose="00000009000000000000" pitchFamily="49" charset="0"/>
              </a:rPr>
              <a:t>universal_host_pinned_memory_resource</a:t>
            </a:r>
            <a:r>
              <a:rPr lang="en-US" sz="2800" b="0">
                <a:solidFill>
                  <a:srgbClr val="000000"/>
                </a:solidFill>
                <a:effectLst/>
                <a:highlight>
                  <a:srgbClr val="FFFFFF"/>
                </a:highlight>
                <a:latin typeface="Roboto Mono" panose="00000009000000000000" pitchFamily="49" charset="0"/>
                <a:ea typeface="Roboto Mono" panose="00000009000000000000" pitchFamily="49" charset="0"/>
              </a:rPr>
              <a:t>&gt;&gt;</a:t>
            </a:r>
            <a:r>
              <a:rPr lang="en-US" sz="2800" b="0">
                <a:solidFill>
                  <a:srgbClr val="3B3B3B"/>
                </a:solidFill>
                <a:effectLst/>
                <a:highlight>
                  <a:srgbClr val="FFFFFF"/>
                </a:highlight>
                <a:latin typeface="Roboto Mono" panose="00000009000000000000" pitchFamily="49" charset="0"/>
                <a:ea typeface="Roboto Mono" panose="00000009000000000000" pitchFamily="49" charset="0"/>
              </a:rPr>
              <a:t>;</a:t>
            </a:r>
          </a:p>
        </p:txBody>
      </p:sp>
      <p:sp>
        <p:nvSpPr>
          <p:cNvPr id="10" name="Content Placeholder 3">
            <a:extLst>
              <a:ext uri="{FF2B5EF4-FFF2-40B4-BE49-F238E27FC236}">
                <a16:creationId xmlns:a16="http://schemas.microsoft.com/office/drawing/2014/main" id="{4083005B-0C08-5264-6AAE-E3EE34D50374}"/>
              </a:ext>
            </a:extLst>
          </p:cNvPr>
          <p:cNvSpPr txBox="1">
            <a:spLocks/>
          </p:cNvSpPr>
          <p:nvPr/>
        </p:nvSpPr>
        <p:spPr>
          <a:xfrm>
            <a:off x="14310360" y="17511023"/>
            <a:ext cx="15872920" cy="2872477"/>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NVIDIA Sans" panose="020B0503020203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NVIDIA Sans" panose="020B0503020203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NVIDIA Sans" panose="020B0503020203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NVIDIA Sans" panose="020B0503020203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NVIDIA Sans" panose="020B0503020203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r>
              <a:rPr lang="en-US"/>
              <a:t>Type-safe</a:t>
            </a:r>
          </a:p>
          <a:p>
            <a:r>
              <a:rPr lang="en-US">
                <a:solidFill>
                  <a:schemeClr val="accent5"/>
                </a:solidFill>
              </a:rPr>
              <a:t>Less error-prone</a:t>
            </a:r>
          </a:p>
          <a:p>
            <a:r>
              <a:rPr lang="en-US">
                <a:solidFill>
                  <a:schemeClr val="accent5"/>
                </a:solidFill>
              </a:rPr>
              <a:t>Customizable</a:t>
            </a:r>
          </a:p>
          <a:p>
            <a:endParaRPr lang="en-US"/>
          </a:p>
          <a:p>
            <a:endParaRPr lang="en-US"/>
          </a:p>
        </p:txBody>
      </p:sp>
      <p:sp>
        <p:nvSpPr>
          <p:cNvPr id="12" name="TextBox 11">
            <a:extLst>
              <a:ext uri="{FF2B5EF4-FFF2-40B4-BE49-F238E27FC236}">
                <a16:creationId xmlns:a16="http://schemas.microsoft.com/office/drawing/2014/main" id="{6885B955-51BC-9A9C-843A-117CF4F950ED}"/>
              </a:ext>
            </a:extLst>
          </p:cNvPr>
          <p:cNvSpPr txBox="1"/>
          <p:nvPr/>
        </p:nvSpPr>
        <p:spPr>
          <a:xfrm>
            <a:off x="7248525" y="9797141"/>
            <a:ext cx="22078950" cy="4401205"/>
          </a:xfrm>
          <a:prstGeom prst="rect">
            <a:avLst/>
          </a:prstGeom>
          <a:solidFill>
            <a:schemeClr val="tx1"/>
          </a:solidFill>
          <a:ln w="25400" cap="rnd">
            <a:solidFill>
              <a:schemeClr val="accent5"/>
            </a:solidFill>
          </a:ln>
          <a:effectLst>
            <a:outerShdw blurRad="635000" dist="38100" dir="2700000" algn="tl" rotWithShape="0">
              <a:prstClr val="black">
                <a:alpha val="40000"/>
              </a:prstClr>
            </a:outerShdw>
          </a:effectLst>
        </p:spPr>
        <p:txBody>
          <a:bodyPr wrap="square">
            <a:spAutoFit/>
          </a:bodyPr>
          <a:lstStyle/>
          <a:p>
            <a:r>
              <a:rPr lang="en-US" sz="2800" b="0">
                <a:solidFill>
                  <a:srgbClr val="008000"/>
                </a:solidFill>
                <a:effectLst/>
                <a:latin typeface="Roboto Mono" panose="00000009000000000000" pitchFamily="49" charset="0"/>
                <a:ea typeface="Roboto Mono" panose="00000009000000000000" pitchFamily="49" charset="0"/>
              </a:rPr>
              <a:t>    </a:t>
            </a:r>
          </a:p>
          <a:p>
            <a:r>
              <a:rPr lang="en-US" sz="2800">
                <a:solidFill>
                  <a:srgbClr val="008000"/>
                </a:solidFill>
                <a:latin typeface="Roboto Mono" panose="00000009000000000000" pitchFamily="49" charset="0"/>
                <a:ea typeface="Roboto Mono" panose="00000009000000000000" pitchFamily="49" charset="0"/>
              </a:rPr>
              <a:t>  </a:t>
            </a:r>
            <a:r>
              <a:rPr lang="en-US" sz="2800" b="0">
                <a:solidFill>
                  <a:srgbClr val="008000"/>
                </a:solidFill>
                <a:effectLst/>
                <a:latin typeface="Roboto Mono" panose="00000009000000000000" pitchFamily="49" charset="0"/>
                <a:ea typeface="Roboto Mono" panose="00000009000000000000" pitchFamily="49" charset="0"/>
              </a:rPr>
              <a:t>// Compiles successfully (but shouldn’t)</a:t>
            </a:r>
            <a:endParaRPr lang="en-US" sz="2800" b="0">
              <a:solidFill>
                <a:srgbClr val="3B3B3B"/>
              </a:solidFill>
              <a:effectLst/>
              <a:latin typeface="Roboto Mono" panose="00000009000000000000" pitchFamily="49" charset="0"/>
              <a:ea typeface="Roboto Mono" panose="00000009000000000000" pitchFamily="49" charset="0"/>
            </a:endParaRPr>
          </a:p>
          <a:p>
            <a:r>
              <a:rPr lang="en-US" sz="2800" b="1">
                <a:solidFill>
                  <a:srgbClr val="3B3B3B"/>
                </a:solidFill>
                <a:effectLst/>
                <a:latin typeface="Roboto Mono" panose="00000009000000000000" pitchFamily="49" charset="0"/>
                <a:ea typeface="Roboto Mono" panose="00000009000000000000" pitchFamily="49" charset="0"/>
              </a:rPr>
              <a:t>  </a:t>
            </a:r>
            <a:r>
              <a:rPr lang="en-US" sz="2800" b="1" err="1">
                <a:solidFill>
                  <a:srgbClr val="267F99"/>
                </a:solidFill>
                <a:effectLst/>
                <a:latin typeface="Roboto Mono" panose="00000009000000000000" pitchFamily="49" charset="0"/>
                <a:ea typeface="Roboto Mono" panose="00000009000000000000" pitchFamily="49" charset="0"/>
              </a:rPr>
              <a:t>cuda</a:t>
            </a:r>
            <a:r>
              <a:rPr lang="en-US" sz="2800" b="1">
                <a:solidFill>
                  <a:srgbClr val="3B3B3B"/>
                </a:solidFill>
                <a:effectLst/>
                <a:latin typeface="Roboto Mono" panose="00000009000000000000" pitchFamily="49" charset="0"/>
                <a:ea typeface="Roboto Mono" panose="00000009000000000000" pitchFamily="49" charset="0"/>
              </a:rPr>
              <a:t>::</a:t>
            </a:r>
            <a:r>
              <a:rPr lang="en-US" sz="2800" b="1">
                <a:solidFill>
                  <a:srgbClr val="267F99"/>
                </a:solidFill>
                <a:effectLst/>
                <a:latin typeface="Roboto Mono" panose="00000009000000000000" pitchFamily="49" charset="0"/>
                <a:ea typeface="Roboto Mono" panose="00000009000000000000" pitchFamily="49" charset="0"/>
              </a:rPr>
              <a:t>std</a:t>
            </a:r>
            <a:r>
              <a:rPr lang="en-US" sz="2800" b="1">
                <a:solidFill>
                  <a:srgbClr val="3B3B3B"/>
                </a:solidFill>
                <a:effectLst/>
                <a:latin typeface="Roboto Mono" panose="00000009000000000000" pitchFamily="49" charset="0"/>
                <a:ea typeface="Roboto Mono" panose="00000009000000000000" pitchFamily="49" charset="0"/>
              </a:rPr>
              <a:t>::complex</a:t>
            </a:r>
            <a:r>
              <a:rPr lang="en-US" sz="2800" b="1">
                <a:solidFill>
                  <a:srgbClr val="000000"/>
                </a:solidFill>
                <a:effectLst/>
                <a:latin typeface="Roboto Mono" panose="00000009000000000000" pitchFamily="49" charset="0"/>
                <a:ea typeface="Roboto Mono" panose="00000009000000000000" pitchFamily="49" charset="0"/>
              </a:rPr>
              <a:t>&lt;</a:t>
            </a:r>
            <a:r>
              <a:rPr lang="en-US" sz="2800" b="1">
                <a:solidFill>
                  <a:srgbClr val="0000FF"/>
                </a:solidFill>
                <a:effectLst/>
                <a:latin typeface="Roboto Mono" panose="00000009000000000000" pitchFamily="49" charset="0"/>
                <a:ea typeface="Roboto Mono" panose="00000009000000000000" pitchFamily="49" charset="0"/>
              </a:rPr>
              <a:t>float</a:t>
            </a:r>
            <a:r>
              <a:rPr lang="en-US" sz="2800" b="1">
                <a:solidFill>
                  <a:srgbClr val="000000"/>
                </a:solidFill>
                <a:effectLst/>
                <a:latin typeface="Roboto Mono" panose="00000009000000000000" pitchFamily="49" charset="0"/>
                <a:ea typeface="Roboto Mono" panose="00000009000000000000" pitchFamily="49" charset="0"/>
              </a:rPr>
              <a:t>&gt;*</a:t>
            </a:r>
            <a:r>
              <a:rPr lang="en-US" sz="2800" b="1">
                <a:solidFill>
                  <a:srgbClr val="3B3B3B"/>
                </a:solidFill>
                <a:effectLst/>
                <a:latin typeface="Roboto Mono" panose="00000009000000000000" pitchFamily="49" charset="0"/>
                <a:ea typeface="Roboto Mono" panose="00000009000000000000" pitchFamily="49" charset="0"/>
              </a:rPr>
              <a:t> </a:t>
            </a:r>
            <a:r>
              <a:rPr lang="en-US" sz="2800" b="0" err="1">
                <a:solidFill>
                  <a:srgbClr val="3B3B3B"/>
                </a:solidFill>
                <a:effectLst/>
                <a:latin typeface="Roboto Mono" panose="00000009000000000000" pitchFamily="49" charset="0"/>
                <a:ea typeface="Roboto Mono" panose="00000009000000000000" pitchFamily="49" charset="0"/>
              </a:rPr>
              <a:t>d_complex</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1">
                <a:solidFill>
                  <a:srgbClr val="0000FF"/>
                </a:solidFill>
                <a:effectLst/>
                <a:latin typeface="Roboto Mono" panose="00000009000000000000" pitchFamily="49" charset="0"/>
                <a:ea typeface="Roboto Mono" panose="00000009000000000000" pitchFamily="49" charset="0"/>
              </a:rPr>
              <a:t>int</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1080"/>
                </a:solidFill>
                <a:effectLst/>
                <a:latin typeface="Roboto Mono" panose="00000009000000000000" pitchFamily="49" charset="0"/>
                <a:ea typeface="Roboto Mono" panose="00000009000000000000" pitchFamily="49" charset="0"/>
              </a:rPr>
              <a:t>d_int</a:t>
            </a:r>
            <a:r>
              <a:rPr lang="en-US" sz="2800" b="0">
                <a:solidFill>
                  <a:srgbClr val="3B3B3B"/>
                </a:solidFill>
                <a:effectLst/>
                <a:latin typeface="Roboto Mono" panose="00000009000000000000" pitchFamily="49" charset="0"/>
                <a:ea typeface="Roboto Mono" panose="00000009000000000000" pitchFamily="49" charset="0"/>
              </a:rPr>
              <a:t>{};</a:t>
            </a:r>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795E26"/>
                </a:solidFill>
                <a:effectLst/>
                <a:latin typeface="Roboto Mono" panose="00000009000000000000" pitchFamily="49" charset="0"/>
                <a:ea typeface="Roboto Mono" panose="00000009000000000000" pitchFamily="49" charset="0"/>
              </a:rPr>
              <a:t>cudaMemcpy</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3B3B3B"/>
                </a:solidFill>
                <a:effectLst/>
                <a:latin typeface="Roboto Mono" panose="00000009000000000000" pitchFamily="49" charset="0"/>
                <a:ea typeface="Roboto Mono" panose="00000009000000000000" pitchFamily="49" charset="0"/>
              </a:rPr>
              <a:t>d_int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3B3B3B"/>
                </a:solidFill>
                <a:effectLst/>
                <a:latin typeface="Roboto Mono" panose="00000009000000000000" pitchFamily="49" charset="0"/>
                <a:ea typeface="Roboto Mono" panose="00000009000000000000" pitchFamily="49" charset="0"/>
              </a:rPr>
              <a:t>d_complex</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0000FF"/>
                </a:solidFill>
                <a:effectLst/>
                <a:latin typeface="Roboto Mono" panose="00000009000000000000" pitchFamily="49" charset="0"/>
                <a:ea typeface="Roboto Mono" panose="00000009000000000000" pitchFamily="49" charset="0"/>
              </a:rPr>
              <a:t>sizeof</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::complex</a:t>
            </a:r>
            <a:r>
              <a:rPr lang="en-US" sz="2800" b="0">
                <a:solidFill>
                  <a:srgbClr val="000000"/>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000000"/>
                </a:solidFill>
                <a:effectLst/>
                <a:latin typeface="Roboto Mono" panose="00000009000000000000" pitchFamily="49" charset="0"/>
                <a:ea typeface="Roboto Mono" panose="00000009000000000000" pitchFamily="49" charset="0"/>
              </a:rPr>
              <a:t>&gt;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3B3B3B"/>
                </a:solidFill>
                <a:effectLst/>
                <a:latin typeface="Roboto Mono" panose="00000009000000000000" pitchFamily="49" charset="0"/>
                <a:ea typeface="Roboto Mono" panose="00000009000000000000" pitchFamily="49" charset="0"/>
              </a:rPr>
              <a:t>cudaMemcpyDeviceToDevice</a:t>
            </a:r>
            <a:r>
              <a:rPr lang="en-US" sz="2800" b="0">
                <a:solidFill>
                  <a:srgbClr val="3B3B3B"/>
                </a:solidFill>
                <a:effectLst/>
                <a:latin typeface="Roboto Mono" panose="00000009000000000000" pitchFamily="49" charset="0"/>
                <a:ea typeface="Roboto Mono" panose="00000009000000000000" pitchFamily="49" charset="0"/>
              </a:rPr>
              <a:t>);</a:t>
            </a:r>
          </a:p>
          <a:p>
            <a:br>
              <a:rPr lang="en-US" sz="2800" b="0">
                <a:solidFill>
                  <a:srgbClr val="3B3B3B"/>
                </a:solidFill>
                <a:effectLst/>
                <a:latin typeface="Roboto Mono" panose="00000009000000000000" pitchFamily="49" charset="0"/>
                <a:ea typeface="Roboto Mono" panose="00000009000000000000" pitchFamily="49" charset="0"/>
              </a:rPr>
            </a:br>
            <a:r>
              <a:rPr lang="en-US" sz="2800" b="0">
                <a:solidFill>
                  <a:srgbClr val="008000"/>
                </a:solidFill>
                <a:effectLst/>
                <a:latin typeface="Roboto Mono" panose="00000009000000000000" pitchFamily="49" charset="0"/>
                <a:ea typeface="Roboto Mono" panose="00000009000000000000" pitchFamily="49" charset="0"/>
              </a:rPr>
              <a:t>  // Detects the issue at compile time</a:t>
            </a:r>
            <a:endParaRPr lang="en-US" sz="2800" b="0">
              <a:solidFill>
                <a:srgbClr val="3B3B3B"/>
              </a:solidFill>
              <a:effectLst/>
              <a:latin typeface="Roboto Mono" panose="00000009000000000000" pitchFamily="49" charset="0"/>
              <a:ea typeface="Roboto Mono" panose="00000009000000000000" pitchFamily="49" charset="0"/>
            </a:endParaRP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thrust</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3B3B3B"/>
                </a:solidFill>
                <a:effectLst/>
                <a:latin typeface="Roboto Mono" panose="00000009000000000000" pitchFamily="49" charset="0"/>
                <a:ea typeface="Roboto Mono" panose="00000009000000000000" pitchFamily="49" charset="0"/>
              </a:rPr>
              <a:t>device_vector</a:t>
            </a:r>
            <a:r>
              <a:rPr lang="en-US" sz="2800" b="0">
                <a:solidFill>
                  <a:srgbClr val="000000"/>
                </a:solidFill>
                <a:effectLst/>
                <a:latin typeface="Roboto Mono" panose="00000009000000000000" pitchFamily="49" charset="0"/>
                <a:ea typeface="Roboto Mono" panose="00000009000000000000" pitchFamily="49" charset="0"/>
              </a:rPr>
              <a:t>&lt;</a:t>
            </a:r>
            <a:r>
              <a:rPr lang="en-US" sz="2800" b="0" err="1">
                <a:solidFill>
                  <a:srgbClr val="267F99"/>
                </a:solidFill>
                <a:effectLst/>
                <a:latin typeface="Roboto Mono" panose="00000009000000000000" pitchFamily="49" charset="0"/>
                <a:ea typeface="Roboto Mono" panose="00000009000000000000" pitchFamily="49" charset="0"/>
              </a:rPr>
              <a:t>cuda</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267F99"/>
                </a:solidFill>
                <a:effectLst/>
                <a:latin typeface="Roboto Mono" panose="00000009000000000000" pitchFamily="49" charset="0"/>
                <a:ea typeface="Roboto Mono" panose="00000009000000000000" pitchFamily="49" charset="0"/>
              </a:rPr>
              <a:t>std</a:t>
            </a:r>
            <a:r>
              <a:rPr lang="en-US" sz="2800" b="0">
                <a:solidFill>
                  <a:srgbClr val="3B3B3B"/>
                </a:solidFill>
                <a:effectLst/>
                <a:latin typeface="Roboto Mono" panose="00000009000000000000" pitchFamily="49" charset="0"/>
                <a:ea typeface="Roboto Mono" panose="00000009000000000000" pitchFamily="49" charset="0"/>
              </a:rPr>
              <a:t>::complex</a:t>
            </a:r>
            <a:r>
              <a:rPr lang="en-US" sz="2800" b="0">
                <a:solidFill>
                  <a:srgbClr val="000000"/>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float</a:t>
            </a:r>
            <a:r>
              <a:rPr lang="en-US" sz="2800" b="0">
                <a:solidFill>
                  <a:srgbClr val="000000"/>
                </a:solidFill>
                <a:effectLst/>
                <a:latin typeface="Roboto Mono" panose="00000009000000000000" pitchFamily="49" charset="0"/>
                <a:ea typeface="Roboto Mono" panose="00000009000000000000" pitchFamily="49" charset="0"/>
              </a:rPr>
              <a:t>&gt;&gt;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795E26"/>
                </a:solidFill>
                <a:effectLst/>
                <a:latin typeface="Roboto Mono" panose="00000009000000000000" pitchFamily="49" charset="0"/>
                <a:ea typeface="Roboto Mono" panose="00000009000000000000" pitchFamily="49" charset="0"/>
              </a:rPr>
              <a:t>complex_vec</a:t>
            </a:r>
            <a:r>
              <a:rPr lang="en-US" sz="2800" b="0">
                <a:solidFill>
                  <a:srgbClr val="3B3B3B"/>
                </a:solidFill>
                <a:effectLst/>
                <a:latin typeface="Roboto Mono" panose="00000009000000000000" pitchFamily="49" charset="0"/>
                <a:ea typeface="Roboto Mono" panose="00000009000000000000" pitchFamily="49" charset="0"/>
              </a:rPr>
              <a:t>(</a:t>
            </a:r>
            <a:r>
              <a:rPr lang="en-US" sz="2800" b="0">
                <a:solidFill>
                  <a:srgbClr val="098658"/>
                </a:solidFill>
                <a:effectLst/>
                <a:latin typeface="Roboto Mono" panose="00000009000000000000" pitchFamily="49" charset="0"/>
                <a:ea typeface="Roboto Mono" panose="00000009000000000000" pitchFamily="49" charset="0"/>
              </a:rPr>
              <a:t>10</a:t>
            </a:r>
            <a:r>
              <a:rPr lang="en-US" sz="2800" b="0">
                <a:solidFill>
                  <a:srgbClr val="3B3B3B"/>
                </a:solidFill>
                <a:effectLst/>
                <a:latin typeface="Roboto Mono" panose="00000009000000000000" pitchFamily="49" charset="0"/>
                <a:ea typeface="Roboto Mono" panose="00000009000000000000" pitchFamily="49" charset="0"/>
              </a:rPr>
              <a:t>);</a:t>
            </a:r>
          </a:p>
          <a:p>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267F99"/>
                </a:solidFill>
                <a:effectLst/>
                <a:latin typeface="Roboto Mono" panose="00000009000000000000" pitchFamily="49" charset="0"/>
                <a:ea typeface="Roboto Mono" panose="00000009000000000000" pitchFamily="49" charset="0"/>
              </a:rPr>
              <a:t>thrust</a:t>
            </a:r>
            <a:r>
              <a:rPr lang="en-US" sz="2800" b="0">
                <a:solidFill>
                  <a:srgbClr val="3B3B3B"/>
                </a:solidFill>
                <a:effectLst/>
                <a:latin typeface="Roboto Mono" panose="00000009000000000000" pitchFamily="49" charset="0"/>
                <a:ea typeface="Roboto Mono" panose="00000009000000000000" pitchFamily="49" charset="0"/>
              </a:rPr>
              <a:t>::</a:t>
            </a:r>
            <a:r>
              <a:rPr lang="en-US" sz="2800" b="0" err="1">
                <a:solidFill>
                  <a:srgbClr val="3B3B3B"/>
                </a:solidFill>
                <a:effectLst/>
                <a:latin typeface="Roboto Mono" panose="00000009000000000000" pitchFamily="49" charset="0"/>
                <a:ea typeface="Roboto Mono" panose="00000009000000000000" pitchFamily="49" charset="0"/>
              </a:rPr>
              <a:t>device_vector</a:t>
            </a:r>
            <a:r>
              <a:rPr lang="en-US" sz="2800" b="0">
                <a:solidFill>
                  <a:srgbClr val="000000"/>
                </a:solidFill>
                <a:effectLst/>
                <a:latin typeface="Roboto Mono" panose="00000009000000000000" pitchFamily="49" charset="0"/>
                <a:ea typeface="Roboto Mono" panose="00000009000000000000" pitchFamily="49" charset="0"/>
              </a:rPr>
              <a:t>&lt;</a:t>
            </a:r>
            <a:r>
              <a:rPr lang="en-US" sz="2800" b="0">
                <a:solidFill>
                  <a:srgbClr val="0000FF"/>
                </a:solidFill>
                <a:effectLst/>
                <a:latin typeface="Roboto Mono" panose="00000009000000000000" pitchFamily="49" charset="0"/>
                <a:ea typeface="Roboto Mono" panose="00000009000000000000" pitchFamily="49" charset="0"/>
              </a:rPr>
              <a:t>int</a:t>
            </a:r>
            <a:r>
              <a:rPr lang="en-US" sz="2800" b="0">
                <a:solidFill>
                  <a:srgbClr val="000000"/>
                </a:solidFill>
                <a:effectLst/>
                <a:latin typeface="Roboto Mono" panose="00000009000000000000" pitchFamily="49" charset="0"/>
                <a:ea typeface="Roboto Mono" panose="00000009000000000000" pitchFamily="49" charset="0"/>
              </a:rPr>
              <a:t>&gt;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3B3B3B"/>
                </a:solidFill>
                <a:effectLst/>
                <a:latin typeface="Roboto Mono" panose="00000009000000000000" pitchFamily="49" charset="0"/>
                <a:ea typeface="Roboto Mono" panose="00000009000000000000" pitchFamily="49" charset="0"/>
              </a:rPr>
              <a:t>int_vec</a:t>
            </a:r>
            <a:r>
              <a:rPr lang="en-US" sz="2800" b="0">
                <a:solidFill>
                  <a:srgbClr val="3B3B3B"/>
                </a:solidFill>
                <a:effectLst/>
                <a:latin typeface="Roboto Mono" panose="00000009000000000000" pitchFamily="49" charset="0"/>
                <a:ea typeface="Roboto Mono" panose="00000009000000000000" pitchFamily="49" charset="0"/>
              </a:rPr>
              <a:t> </a:t>
            </a:r>
            <a:r>
              <a:rPr lang="en-US" sz="2800" b="0">
                <a:solidFill>
                  <a:srgbClr val="000000"/>
                </a:solidFill>
                <a:effectLst/>
                <a:latin typeface="Roboto Mono" panose="00000009000000000000" pitchFamily="49" charset="0"/>
                <a:ea typeface="Roboto Mono" panose="00000009000000000000" pitchFamily="49" charset="0"/>
              </a:rPr>
              <a:t>=</a:t>
            </a:r>
            <a:r>
              <a:rPr lang="en-US" sz="2800" b="0">
                <a:solidFill>
                  <a:srgbClr val="3B3B3B"/>
                </a:solidFill>
                <a:effectLst/>
                <a:latin typeface="Roboto Mono" panose="00000009000000000000" pitchFamily="49" charset="0"/>
                <a:ea typeface="Roboto Mono" panose="00000009000000000000" pitchFamily="49" charset="0"/>
              </a:rPr>
              <a:t> </a:t>
            </a:r>
            <a:r>
              <a:rPr lang="en-US" sz="2800" b="0" err="1">
                <a:solidFill>
                  <a:srgbClr val="3B3B3B"/>
                </a:solidFill>
                <a:effectLst/>
                <a:latin typeface="Roboto Mono" panose="00000009000000000000" pitchFamily="49" charset="0"/>
                <a:ea typeface="Roboto Mono" panose="00000009000000000000" pitchFamily="49" charset="0"/>
              </a:rPr>
              <a:t>complex_vec</a:t>
            </a:r>
            <a:r>
              <a:rPr lang="en-US" sz="2800" b="0">
                <a:solidFill>
                  <a:srgbClr val="3B3B3B"/>
                </a:solidFill>
                <a:effectLst/>
                <a:latin typeface="Roboto Mono" panose="00000009000000000000" pitchFamily="49" charset="0"/>
                <a:ea typeface="Roboto Mono" panose="00000009000000000000" pitchFamily="49" charset="0"/>
              </a:rPr>
              <a:t>;</a:t>
            </a:r>
          </a:p>
          <a:p>
            <a:endParaRPr lang="en-US" sz="2800" b="0">
              <a:solidFill>
                <a:srgbClr val="3B3B3B"/>
              </a:solidFill>
              <a:effectLst/>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3528206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CDCDCD"/>
    </a:dk1>
    <a:lt1>
      <a:srgbClr val="FFFFFF"/>
    </a:lt1>
    <a:dk2>
      <a:srgbClr val="000000"/>
    </a:dk2>
    <a:lt2>
      <a:srgbClr val="76B900"/>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Opulent">
    <a:majorFont>
      <a:latin typeface="NVIDIA San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VIDIA San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45EAE5F8329F47B840B6DEBAC2F43F" ma:contentTypeVersion="15" ma:contentTypeDescription="Create a new document." ma:contentTypeScope="" ma:versionID="39d09db77ad425bdbc3d080218c7c01e">
  <xsd:schema xmlns:xsd="http://www.w3.org/2001/XMLSchema" xmlns:xs="http://www.w3.org/2001/XMLSchema" xmlns:p="http://schemas.microsoft.com/office/2006/metadata/properties" xmlns:ns1="http://schemas.microsoft.com/sharepoint/v3" xmlns:ns2="2a5b1eea-32a8-4673-8d38-de3226caeee3" xmlns:ns3="f65afe6d-7162-4df4-ae98-80745cab72d4" targetNamespace="http://schemas.microsoft.com/office/2006/metadata/properties" ma:root="true" ma:fieldsID="262224961ea4106f8e7d0f360b05b90c" ns1:_="" ns2:_="" ns3:_="">
    <xsd:import namespace="http://schemas.microsoft.com/sharepoint/v3"/>
    <xsd:import namespace="2a5b1eea-32a8-4673-8d38-de3226caeee3"/>
    <xsd:import namespace="f65afe6d-7162-4df4-ae98-80745cab72d4"/>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GenerationTime" minOccurs="0"/>
                <xsd:element ref="ns2:MediaServiceEventHashCode" minOccurs="0"/>
                <xsd:element ref="ns2:MediaServiceDateTaken" minOccurs="0"/>
                <xsd:element ref="ns2:MediaServiceLocation" minOccurs="0"/>
                <xsd:element ref="ns2:MediaServiceOCR" minOccurs="0"/>
                <xsd:element ref="ns2:MediaServiceAutoKeyPoints" minOccurs="0"/>
                <xsd:element ref="ns2:MediaServiceKeyPoint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a5b1eea-32a8-4673-8d38-de3226caeee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04b2a00-2846-4002-b30b-85ebaf4c019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5afe6d-7162-4df4-ae98-80745cab72d4"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a9d4e2c1-4547-4ca0-9568-b573cd0c84c4}" ma:internalName="TaxCatchAll" ma:showField="CatchAllData" ma:web="f65afe6d-7162-4df4-ae98-80745cab72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65afe6d-7162-4df4-ae98-80745cab72d4" xsi:nil="true"/>
    <PublishingExpirationDate xmlns="http://schemas.microsoft.com/sharepoint/v3" xsi:nil="true"/>
    <PublishingStartDate xmlns="http://schemas.microsoft.com/sharepoint/v3" xsi:nil="true"/>
    <lcf76f155ced4ddcb4097134ff3c332f xmlns="2a5b1eea-32a8-4673-8d38-de3226caeee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6B8F5C1-CC17-4575-A1B9-9EB541A76E7B}">
  <ds:schemaRefs>
    <ds:schemaRef ds:uri="2a5b1eea-32a8-4673-8d38-de3226caeee3"/>
    <ds:schemaRef ds:uri="f65afe6d-7162-4df4-ae98-80745cab72d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65AC8C1-8675-4762-89BF-D102E51271A0}">
  <ds:schemaRefs>
    <ds:schemaRef ds:uri="http://schemas.microsoft.com/sharepoint/v3/contenttype/forms"/>
  </ds:schemaRefs>
</ds:datastoreItem>
</file>

<file path=customXml/itemProps3.xml><?xml version="1.0" encoding="utf-8"?>
<ds:datastoreItem xmlns:ds="http://schemas.openxmlformats.org/officeDocument/2006/customXml" ds:itemID="{EA4C7E1E-6C20-440E-941A-535F1A24C014}">
  <ds:schemaRefs>
    <ds:schemaRef ds:uri="2a5b1eea-32a8-4673-8d38-de3226caeee3"/>
    <ds:schemaRef ds:uri="f65afe6d-7162-4df4-ae98-80745cab72d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NVIDIA_Sans_Corp_Template_LIGHT_v2_NewKV</Template>
  <Application>Microsoft Office PowerPoint</Application>
  <PresentationFormat>Custom</PresentationFormat>
  <Slides>45</Slides>
  <Notes>44</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Title Only</vt:lpstr>
      <vt:lpstr>Revamping llm.c with the  CUDA C++ Core Libraries (CCCL)</vt:lpstr>
      <vt:lpstr>CUDA C++ Core Libraries (CCCL)</vt:lpstr>
      <vt:lpstr>The CUDA C++ Core Libraries</vt:lpstr>
      <vt:lpstr>The CUDA C++ Spectrum</vt:lpstr>
      <vt:lpstr>Speed-of-Light Abstractions</vt:lpstr>
      <vt:lpstr>Build System</vt:lpstr>
      <vt:lpstr>Build System</vt:lpstr>
      <vt:lpstr>Memory Management</vt:lpstr>
      <vt:lpstr>Memory Management</vt:lpstr>
      <vt:lpstr>Memory Management</vt:lpstr>
      <vt:lpstr>Memory Management</vt:lpstr>
      <vt:lpstr>Algorithms</vt:lpstr>
      <vt:lpstr>Algorithms</vt:lpstr>
      <vt:lpstr>Algorithms</vt:lpstr>
      <vt:lpstr>Algorithms</vt:lpstr>
      <vt:lpstr>Algorithms Customization</vt:lpstr>
      <vt:lpstr>Algorithms Customization</vt:lpstr>
      <vt:lpstr>Algorithms Customization</vt:lpstr>
      <vt:lpstr>Tuple</vt:lpstr>
      <vt:lpstr>Fancy Iterators</vt:lpstr>
      <vt:lpstr>Fancy Iterators</vt:lpstr>
      <vt:lpstr>Fancy Iterators</vt:lpstr>
      <vt:lpstr>Fancy Iterators</vt:lpstr>
      <vt:lpstr>Fancy Iterators</vt:lpstr>
      <vt:lpstr>MDSpan</vt:lpstr>
      <vt:lpstr>MDSpan</vt:lpstr>
      <vt:lpstr>MDSpan</vt:lpstr>
      <vt:lpstr>MDSpan Customization</vt:lpstr>
      <vt:lpstr>MDSpan</vt:lpstr>
      <vt:lpstr>Kernel Fusion</vt:lpstr>
      <vt:lpstr>Kernel Fusion</vt:lpstr>
      <vt:lpstr>atomic</vt:lpstr>
      <vt:lpstr>Thread Scope</vt:lpstr>
      <vt:lpstr>Thread Scope</vt:lpstr>
      <vt:lpstr>Thread Scope</vt:lpstr>
      <vt:lpstr>Thread Scope</vt:lpstr>
      <vt:lpstr>CUB</vt:lpstr>
      <vt:lpstr>NVBench</vt:lpstr>
      <vt:lpstr>NVBench</vt:lpstr>
      <vt:lpstr>NVBench</vt:lpstr>
      <vt:lpstr>NVBench</vt:lpstr>
      <vt:lpstr>NVBench</vt:lpstr>
      <vt:lpstr>Takeaways</vt:lpstr>
      <vt:lpstr>Call To 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Georgy Evtushenko</dc:creator>
  <cp:revision>30</cp:revision>
  <dcterms:created xsi:type="dcterms:W3CDTF">2024-04-18T03:44:37Z</dcterms:created>
  <dcterms:modified xsi:type="dcterms:W3CDTF">2024-04-29T16:53:37Z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0x010100A145EAE5F8329F47B840B6DEBAC2F43F</vt:lpwstr>
  </property>
  <property fmtid="{D5CDD505-2E9C-101B-9397-08002B2CF9AE}" pid="3" name="MediaServiceImageTags">
    <vt:lpwstr/>
  </property>
</Properties>
</file>