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embeddedFontLst>
    <p:embeddedFont>
      <p:font typeface="Inconsolata"/>
      <p:regular r:id="rId66"/>
      <p:bold r:id="rId67"/>
    </p:embeddedFont>
    <p:embeddedFont>
      <p:font typeface="Jua"/>
      <p:regular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Inconsolata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Jua-regular.fntdata"/><Relationship Id="rId23" Type="http://schemas.openxmlformats.org/officeDocument/2006/relationships/slide" Target="slides/slide18.xml"/><Relationship Id="rId67" Type="http://schemas.openxmlformats.org/officeDocument/2006/relationships/font" Target="fonts/Inconsolata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9aa7852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9aa7852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9aa7852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9aa7852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9aa78520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9aa78520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a04a2e5c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a04a2e5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a04a2e5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a04a2e5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a04a2e5c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a04a2e5c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a04a2e5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a04a2e5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a04a2e5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a04a2e5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a04a2e5c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a04a2e5c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a04a2e5c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a04a2e5c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a7852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a785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a04a2e5c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a04a2e5c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a04a2e5c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a04a2e5c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a04a2e5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a04a2e5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a04a2e5c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a04a2e5c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a04a2e5c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a04a2e5c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a04a2e5c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a04a2e5c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a04a2e5c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a04a2e5c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a04a2e5c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ba04a2e5c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a04a2e5c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a04a2e5c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a04a2e5c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a04a2e5c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aa78520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aa78520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04a2e5c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a04a2e5c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a04a2e5c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a04a2e5c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a04a2e5c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a04a2e5c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a04a2e5c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a04a2e5c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a04a2e5c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a04a2e5c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a04a2e5c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a04a2e5c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a04a2e5c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a04a2e5c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ba04a2e5c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ba04a2e5c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a04a2e5c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a04a2e5c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a04a2e5c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a04a2e5c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9aa78520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9aa78520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a04a2e5c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a04a2e5c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a04a2e5c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a04a2e5c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a04a2e5c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a04a2e5c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ba04a2e5c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ba04a2e5c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a04a2e5c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ba04a2e5c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ba04a2e5c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ba04a2e5c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a04a2e5c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a04a2e5c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ba04a2e5c9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ba04a2e5c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a04a2e5c9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ba04a2e5c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9aa78520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b9aa78520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9aa7852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9aa7852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ba04a2e5c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ba04a2e5c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b9aa7852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b9aa7852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9aa78520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9aa78520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9aa7852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b9aa7852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ba04a2e5c9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ba04a2e5c9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ba04a2e5c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ba04a2e5c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ba04a2e5c9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ba04a2e5c9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ba04a2e5c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ba04a2e5c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b9aa7852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b9aa7852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b9aa7852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b9aa7852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aa7852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9aa7852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9aa78520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b9aa78520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9aa78520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9aa78520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9aa78520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9aa78520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9aa78520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9aa7852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fusion also includes removing intermediates altogether, which is diff from just eliminating launches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a"/>
              <a:buChar char="●"/>
              <a:defRPr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a"/>
              <a:buChar char="○"/>
              <a:defRPr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a"/>
              <a:buChar char="■"/>
              <a:defRPr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a"/>
              <a:buChar char="●"/>
              <a:defRPr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a"/>
              <a:buChar char="○"/>
              <a:defRPr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a"/>
              <a:buChar char="■"/>
              <a:defRPr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a"/>
              <a:buChar char="●"/>
              <a:defRPr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a"/>
              <a:buChar char="○"/>
              <a:defRPr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ua"/>
              <a:buChar char="■"/>
              <a:defRPr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Relationship Id="rId4" Type="http://schemas.openxmlformats.org/officeDocument/2006/relationships/image" Target="../media/image18.jp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ithub.com/pytorch/pytorch/issues/new/choos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ytorch/pytorch/blob/b5ba80828f77c565bcda7558da97c792af32d517/torch/optim/adamw.py#L362" TargetMode="External"/><Relationship Id="rId4" Type="http://schemas.openxmlformats.org/officeDocument/2006/relationships/image" Target="../media/image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ytorch/pytorch/blob/b5ba80828f77c565bcda7558da97c792af32d517/torch/optim/adamw.py#L480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ytorch/pytorch/blob/b5ba80828f77c565bcda7558da97c792af32d517/torch/optim/adamw.py#L616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optimizers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PyTorch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Fusion, the nitty gritty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</a:t>
            </a:r>
            <a:r>
              <a:rPr lang="en">
                <a:solidFill>
                  <a:srgbClr val="B7B7B7"/>
                </a:solidFill>
              </a:rPr>
              <a:t>multi_tensor_apply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814900" y="604600"/>
            <a:ext cx="8201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you know how mitochondria 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is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the powerhouse of the cell?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                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multi_tensor_apply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is the powertruck of our speedy optimizers.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53407" l="35291" r="14449" t="4988"/>
          <a:stretch/>
        </p:blipFill>
        <p:spPr>
          <a:xfrm rot="5400000">
            <a:off x="3105712" y="1484713"/>
            <a:ext cx="2359351" cy="25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400" y="2393395"/>
            <a:ext cx="735350" cy="9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75" y="2393413"/>
            <a:ext cx="735350" cy="97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82450" y="3576200"/>
            <a:ext cx="865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CPU</a:t>
            </a:r>
            <a:endParaRPr sz="1800">
              <a:solidFill>
                <a:srgbClr val="351C75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8114175" y="3555425"/>
            <a:ext cx="865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G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PU</a:t>
            </a:r>
            <a:endParaRPr sz="1800">
              <a:solidFill>
                <a:srgbClr val="00FF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03900" y="4186000"/>
            <a:ext cx="89127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multi_tensor_apply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allows us to operate over a list of Tensors vs a single tensor. 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with torch.add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11748" l="35291" r="14449" t="4987"/>
          <a:stretch/>
        </p:blipFill>
        <p:spPr>
          <a:xfrm rot="5400000">
            <a:off x="3316124" y="-170625"/>
            <a:ext cx="2359351" cy="505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921300" y="3626350"/>
            <a:ext cx="38142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Tensor self, Tensor other, *,     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Scalar alpha=1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770900" y="3626350"/>
            <a:ext cx="38142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_foreach_add(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Tensor[] self, Tensor[] other, *, 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Scalar alpha=1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) -&gt; Tensor[]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hood in CUDA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311700" y="1147100"/>
            <a:ext cx="38142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add(Tensor self, Tensor other, *, Scalar alpha=1)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A simplified CUDA kernel signature, assuming we have 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float Tensors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: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add_kernel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22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770900" y="994700"/>
            <a:ext cx="38142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_foreach_add(Tensor[] self, Tensor[] other, *, Scalar alpha=1) -&gt; Tensor[]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How would you write this one?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1: use std::vector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5726300" y="2206100"/>
            <a:ext cx="3237900" cy="2877000"/>
          </a:xfrm>
          <a:prstGeom prst="rect">
            <a:avLst/>
          </a:prstGeom>
          <a:noFill/>
          <a:ln cap="flat" cmpd="sng" w="19050">
            <a:solidFill>
              <a:srgbClr val="B5C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add(Tensor self, Tensor other, *, Scalar alpha=1)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22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_foreach_add(Tensor[] self, Tensor[] other, *, Scalar alpha=1) -&gt; Tensor[]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std::vector&lt;float*&gt;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std::vector&lt;float*&gt;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std::vector&lt;float*&gt;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Does this work?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1: use std::vector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5726300" y="2206100"/>
            <a:ext cx="3237900" cy="2877000"/>
          </a:xfrm>
          <a:prstGeom prst="rect">
            <a:avLst/>
          </a:prstGeom>
          <a:noFill/>
          <a:ln cap="flat" cmpd="sng" w="19050">
            <a:solidFill>
              <a:srgbClr val="B5C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add(Tensor self, Tensor other, *, Scalar alpha=1)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22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_foreach_add(Tensor[] self, Tensor[] other, *, Scalar alpha=1) -&gt; Tensor[]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std::vector&lt;float*&gt;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std::vector&lt;float*&gt;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std::vector&lt;float*&gt;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Does this work?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 because CUDA doesn”t recognize std::vectors!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2: fine i”ll use a C-style array then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5726300" y="2206100"/>
            <a:ext cx="3237900" cy="2877000"/>
          </a:xfrm>
          <a:prstGeom prst="rect">
            <a:avLst/>
          </a:prstGeom>
          <a:noFill/>
          <a:ln cap="flat" cmpd="sng" w="19050">
            <a:solidFill>
              <a:srgbClr val="B5C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add(Tensor self, Tensor other, *, Scalar alpha=1)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22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_foreach_add(Tensor[] self, Tensor[] other, *, Scalar alpha=1) -&gt; Tensor[]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float**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float**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float**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Does this work?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2: fine i”ll use a C-style array then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5726300" y="2206100"/>
            <a:ext cx="3237900" cy="2877000"/>
          </a:xfrm>
          <a:prstGeom prst="rect">
            <a:avLst/>
          </a:prstGeom>
          <a:noFill/>
          <a:ln cap="flat" cmpd="sng" w="19050">
            <a:solidFill>
              <a:srgbClr val="B5C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add(Tensor self, Tensor other, *, Scalar alpha=1)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22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_foreach_add(Tensor[] self, Tensor[] other, *, Scalar alpha=1) -&gt; Tensor[]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Does this work?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Nope! This will cause an Illegal Memory Access (IMA)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because the outer pointer 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is a 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CPU address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2: fine i”ll use a C-style array then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5726300" y="2206100"/>
            <a:ext cx="3237900" cy="2877000"/>
          </a:xfrm>
          <a:prstGeom prst="rect">
            <a:avLst/>
          </a:prstGeom>
          <a:noFill/>
          <a:ln cap="flat" cmpd="sng" w="19050">
            <a:solidFill>
              <a:srgbClr val="B5C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add(Tensor self, Tensor other, *, Scalar alpha=1)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22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450725" y="1017725"/>
            <a:ext cx="8097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Look again at the add_kernel.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3240" l="42790" r="3827" t="35262"/>
          <a:stretch/>
        </p:blipFill>
        <p:spPr>
          <a:xfrm rot="-5400000">
            <a:off x="1464461" y="786738"/>
            <a:ext cx="2958251" cy="440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vs memory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Runtime and memory usage are often at odds with each other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1748" l="35291" r="14449" t="4987"/>
          <a:stretch/>
        </p:blipFill>
        <p:spPr>
          <a:xfrm rot="5400000">
            <a:off x="1840624" y="219625"/>
            <a:ext cx="2359351" cy="50569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40300" y="4100950"/>
            <a:ext cx="686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you’re towing 512 cars from A to B. which truck do you take?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400" y="2393395"/>
            <a:ext cx="735350" cy="9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2: fine i”ll use a C-style array then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5726300" y="2206100"/>
            <a:ext cx="3237900" cy="2877000"/>
          </a:xfrm>
          <a:prstGeom prst="rect">
            <a:avLst/>
          </a:prstGeom>
          <a:noFill/>
          <a:ln cap="flat" cmpd="sng" w="19050">
            <a:solidFill>
              <a:srgbClr val="B5C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add(Tensor self, Tensor other, *, Scalar alpha=1)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22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When we dereference in the CUDA kernel, it is OK! The address is in GPU.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4138" l="36968" r="4013" t="35970"/>
          <a:stretch/>
        </p:blipFill>
        <p:spPr>
          <a:xfrm rot="-5400000">
            <a:off x="1303564" y="1022913"/>
            <a:ext cx="3250073" cy="426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5966850" y="4503000"/>
            <a:ext cx="2377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you’re going to dereference in here!</a:t>
            </a:r>
            <a:endParaRPr sz="11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30618" r="0" t="36684"/>
          <a:stretch/>
        </p:blipFill>
        <p:spPr>
          <a:xfrm rot="-5400000">
            <a:off x="4549350" y="375351"/>
            <a:ext cx="3981949" cy="470134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2: fine i”ll use a C-style array then</a:t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But not so our _foreach_add kernel.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While Tensors live in GPU, the list part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of TensorLists live in CPU.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30618" r="0" t="36684"/>
          <a:stretch/>
        </p:blipFill>
        <p:spPr>
          <a:xfrm rot="-5400000">
            <a:off x="4549350" y="375351"/>
            <a:ext cx="3981949" cy="47013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2: fine i”ll use a C-style array then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But not so our _foreach_add kernel.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While Tensors live in GPU, the list part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of TensorLists live in CPU.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Dereferencing a CPU address from GPU =&gt; 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764275" y="2523075"/>
            <a:ext cx="2377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you’re going to dereference in here!</a:t>
            </a:r>
            <a:endParaRPr sz="11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575" y="2523075"/>
            <a:ext cx="383549" cy="38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300" y="2619400"/>
            <a:ext cx="383549" cy="38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075" y="4333450"/>
            <a:ext cx="383549" cy="3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Attempt 3: pass by chonky boi (not reference)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struct TensorListMetadata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const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addresses[3][NUM_TENSORS];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&lt;add all the addresses into the struct&gt;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TensorListMetadata tlm,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Does this work?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5726300" y="2206100"/>
            <a:ext cx="3237900" cy="2877000"/>
          </a:xfrm>
          <a:prstGeom prst="rect">
            <a:avLst/>
          </a:prstGeom>
          <a:noFill/>
          <a:ln cap="flat" cmpd="sng" w="19050">
            <a:solidFill>
              <a:srgbClr val="B5C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add(Tensor self, Tensor other, *, Scalar alpha=1) -&gt; Tensor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22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29834" r="0" t="40266"/>
          <a:stretch/>
        </p:blipFill>
        <p:spPr>
          <a:xfrm rot="-5400000">
            <a:off x="5275412" y="1048090"/>
            <a:ext cx="3530248" cy="388832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3: pass by chonky boi (not reference)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struct TensorListMetadata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const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addresses[3][NUM_TENSORS];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&lt;add all the addresses into the struct&gt;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TensorListMetadata tlm,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Does this work? It passes CI! Yay!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the end ~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the end ~</a:t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1987450" y="3823725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jk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actually did land a PR like this and it got reverted :(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Cuz some! how! an illegal memory access happened          for some models (like timm_efficientdet).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I minified the repro to the following and played around with N.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Now would you join me on my (binary) search!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(yes, this example is for norm and not add, but the principle is the same!)</a:t>
            </a:r>
            <a:endParaRPr sz="13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400" y="1069775"/>
            <a:ext cx="383549" cy="3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vs memory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Runtime and memory usage are often at odds with each other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1748" l="35291" r="14449" t="4987"/>
          <a:stretch/>
        </p:blipFill>
        <p:spPr>
          <a:xfrm rot="5400000">
            <a:off x="1840624" y="219625"/>
            <a:ext cx="2359351" cy="50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400" y="2393395"/>
            <a:ext cx="735350" cy="9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438" y="2455802"/>
            <a:ext cx="1399275" cy="10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40300" y="4100950"/>
            <a:ext cx="686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you’re towing 512 cars from A to B. which truck do you take?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40300" y="4405750"/>
            <a:ext cx="686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what if the only way to B had a low clearance bridge?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38" y="2765100"/>
            <a:ext cx="254325" cy="2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450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38" y="27651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057050"/>
            <a:ext cx="254324" cy="2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450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425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38" y="27651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0570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311350"/>
            <a:ext cx="254324" cy="2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450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425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412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38" y="27651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0570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3113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565675"/>
            <a:ext cx="254325" cy="2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450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425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412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38" y="27651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0570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3113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565675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857600"/>
            <a:ext cx="254325" cy="2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450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425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412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423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38" y="27651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0570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3113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565675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8576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4149525"/>
            <a:ext cx="254325" cy="2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8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450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425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412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423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424 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38" y="27651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0570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3113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565675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8576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4149525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4441450"/>
            <a:ext cx="254324" cy="2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Let”s binary search over 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params = [torch.rand(2, 3, device="cuda") for _ in range(N)]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torch._foreach_norm(params, ord=1)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torch.cuda.synchronize()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500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256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400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450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425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412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420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423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 = 424 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22188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49" y="2473175"/>
            <a:ext cx="254301" cy="2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38" y="27651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0570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3311350"/>
            <a:ext cx="254324" cy="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565675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3857600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25" y="4149525"/>
            <a:ext cx="25432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38" y="4441450"/>
            <a:ext cx="254324" cy="254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9"/>
          <p:cNvSpPr/>
          <p:nvPr/>
        </p:nvSpPr>
        <p:spPr>
          <a:xfrm>
            <a:off x="1747875" y="4206425"/>
            <a:ext cx="817500" cy="408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2652900" y="4032875"/>
            <a:ext cx="4723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what is so special about these numbers?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what could be going on here?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0"/>
          <p:cNvPicPr preferRelativeResize="0"/>
          <p:nvPr/>
        </p:nvPicPr>
        <p:blipFill rotWithShape="1">
          <a:blip r:embed="rId3">
            <a:alphaModFix/>
          </a:blip>
          <a:srcRect b="0" l="29834" r="0" t="40266"/>
          <a:stretch/>
        </p:blipFill>
        <p:spPr>
          <a:xfrm rot="-5400000">
            <a:off x="5275412" y="1048090"/>
            <a:ext cx="3530248" cy="388832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3: pass by chonky boi (not reference)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0"/>
          <p:cNvSpPr txBox="1"/>
          <p:nvPr/>
        </p:nvSpPr>
        <p:spPr>
          <a:xfrm>
            <a:off x="450725" y="1017725"/>
            <a:ext cx="8097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struct TensorListMetadata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const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addresses[3][NUM_TENSORS];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&lt;add all the addresses into the struct&gt;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TensorListMetadata tlm,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Does this work? Only if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NUM_TENSORS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&lt; 424?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1"/>
          <p:cNvPicPr preferRelativeResize="0"/>
          <p:nvPr/>
        </p:nvPicPr>
        <p:blipFill rotWithShape="1">
          <a:blip r:embed="rId3">
            <a:alphaModFix/>
          </a:blip>
          <a:srcRect b="0" l="29834" r="0" t="40266"/>
          <a:stretch/>
        </p:blipFill>
        <p:spPr>
          <a:xfrm rot="-5400000">
            <a:off x="949167" y="954734"/>
            <a:ext cx="3142599" cy="3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3: pass by chonky boi (not reference)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676775" y="1017725"/>
            <a:ext cx="810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                  Expectation:							Reality:		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86" name="Google Shape;386;p51"/>
          <p:cNvPicPr preferRelativeResize="0"/>
          <p:nvPr/>
        </p:nvPicPr>
        <p:blipFill rotWithShape="1">
          <a:blip r:embed="rId4">
            <a:alphaModFix/>
          </a:blip>
          <a:srcRect b="0" l="29394" r="4699" t="40051"/>
          <a:stretch/>
        </p:blipFill>
        <p:spPr>
          <a:xfrm rot="-5400000">
            <a:off x="5027817" y="1095409"/>
            <a:ext cx="2902070" cy="363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091" y="2786915"/>
            <a:ext cx="389358" cy="36551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 txBox="1"/>
          <p:nvPr/>
        </p:nvSpPr>
        <p:spPr>
          <a:xfrm>
            <a:off x="676775" y="4446725"/>
            <a:ext cx="810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Fun fact: CUDA Kernel argument space has a max limit of 4KB 🥲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vs memory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Runtime and memory usage are often at odds with each other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11748" l="35291" r="14449" t="4987"/>
          <a:stretch/>
        </p:blipFill>
        <p:spPr>
          <a:xfrm rot="5400000">
            <a:off x="1840624" y="219625"/>
            <a:ext cx="2359351" cy="50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400" y="2393395"/>
            <a:ext cx="735350" cy="9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569" y="2455813"/>
            <a:ext cx="1399250" cy="10480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40300" y="4100950"/>
            <a:ext cx="68667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Today, we focus on speeeeeeeeed! 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yes this does mean memory will take a hit, disclaimer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6" name="Google Shape;86;p16"/>
          <p:cNvSpPr/>
          <p:nvPr/>
        </p:nvSpPr>
        <p:spPr>
          <a:xfrm rot="2700000">
            <a:off x="797013" y="2491670"/>
            <a:ext cx="1324977" cy="1305461"/>
          </a:xfrm>
          <a:prstGeom prst="plus">
            <a:avLst>
              <a:gd fmla="val 44791" name="adj"/>
            </a:avLst>
          </a:prstGeom>
          <a:solidFill>
            <a:schemeClr val="dk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3: pass by chonky boi (not reference)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2"/>
          <p:cNvSpPr txBox="1"/>
          <p:nvPr/>
        </p:nvSpPr>
        <p:spPr>
          <a:xfrm>
            <a:off x="676775" y="1017725"/>
            <a:ext cx="810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                  Expectation:							Reality:		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95" name="Google Shape;395;p52"/>
          <p:cNvSpPr txBox="1"/>
          <p:nvPr/>
        </p:nvSpPr>
        <p:spPr>
          <a:xfrm>
            <a:off x="676775" y="4446725"/>
            <a:ext cx="810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Fun fact: CUDA Kernel argument space has a max limit of 4KB 🥲 so what now?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96" name="Google Shape;396;p52"/>
          <p:cNvPicPr preferRelativeResize="0"/>
          <p:nvPr/>
        </p:nvPicPr>
        <p:blipFill rotWithShape="1">
          <a:blip r:embed="rId3">
            <a:alphaModFix/>
          </a:blip>
          <a:srcRect b="0" l="24603" r="6785" t="58204"/>
          <a:stretch/>
        </p:blipFill>
        <p:spPr>
          <a:xfrm rot="5400000">
            <a:off x="1160155" y="1888149"/>
            <a:ext cx="2744625" cy="216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2"/>
          <p:cNvPicPr preferRelativeResize="0"/>
          <p:nvPr/>
        </p:nvPicPr>
        <p:blipFill rotWithShape="1">
          <a:blip r:embed="rId3">
            <a:alphaModFix/>
          </a:blip>
          <a:srcRect b="42082" l="24603" r="6785" t="0"/>
          <a:stretch/>
        </p:blipFill>
        <p:spPr>
          <a:xfrm rot="5400000">
            <a:off x="5203082" y="1471012"/>
            <a:ext cx="2744625" cy="29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4: just launch more kernels; make more trips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53"/>
          <p:cNvPicPr preferRelativeResize="0"/>
          <p:nvPr/>
        </p:nvPicPr>
        <p:blipFill rotWithShape="1">
          <a:blip r:embed="rId3">
            <a:alphaModFix/>
          </a:blip>
          <a:srcRect b="0" l="24603" r="6785" t="58204"/>
          <a:stretch/>
        </p:blipFill>
        <p:spPr>
          <a:xfrm rot="5400000">
            <a:off x="-59045" y="1888149"/>
            <a:ext cx="2744625" cy="216307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/>
          <p:nvPr/>
        </p:nvSpPr>
        <p:spPr>
          <a:xfrm rot="2700000">
            <a:off x="29775" y="1873313"/>
            <a:ext cx="2381818" cy="2379273"/>
          </a:xfrm>
          <a:prstGeom prst="plus">
            <a:avLst>
              <a:gd fmla="val 44791" name="adj"/>
            </a:avLst>
          </a:prstGeom>
          <a:solidFill>
            <a:schemeClr val="dk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05" name="Google Shape;405;p53"/>
          <p:cNvPicPr preferRelativeResize="0"/>
          <p:nvPr/>
        </p:nvPicPr>
        <p:blipFill rotWithShape="1">
          <a:blip r:embed="rId4">
            <a:alphaModFix/>
          </a:blip>
          <a:srcRect b="15490" l="19442" r="25479" t="0"/>
          <a:stretch/>
        </p:blipFill>
        <p:spPr>
          <a:xfrm>
            <a:off x="2487500" y="1017725"/>
            <a:ext cx="1950177" cy="387145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3"/>
          <p:cNvSpPr txBox="1"/>
          <p:nvPr/>
        </p:nvSpPr>
        <p:spPr>
          <a:xfrm>
            <a:off x="4530375" y="1017725"/>
            <a:ext cx="4189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struct TensorListMetadata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const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addresses[3][MAX_NUM_TENSORS];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&lt;make multiple structs&gt;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&lt;add a chunk of the addresses to each&gt;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&lt;launch the kernel multiple times&gt;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TensorListMetadata tlm,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4 </a:t>
            </a:r>
            <a:r>
              <a:rPr i="1" lang="en"/>
              <a:t>is</a:t>
            </a:r>
            <a:r>
              <a:rPr lang="en"/>
              <a:t> what we do today. But we could do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4"/>
          <p:cNvSpPr txBox="1"/>
          <p:nvPr/>
        </p:nvSpPr>
        <p:spPr>
          <a:xfrm>
            <a:off x="450725" y="1017725"/>
            <a:ext cx="8097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While we claim to horizontally fuse into 1 kernel…we often end up with more: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13" name="Google Shape;413;p54"/>
          <p:cNvPicPr preferRelativeResize="0"/>
          <p:nvPr/>
        </p:nvPicPr>
        <p:blipFill rotWithShape="1">
          <a:blip r:embed="rId3">
            <a:alphaModFix/>
          </a:blip>
          <a:srcRect b="64986" l="0" r="0" t="0"/>
          <a:stretch/>
        </p:blipFill>
        <p:spPr>
          <a:xfrm>
            <a:off x="1075063" y="1498625"/>
            <a:ext cx="6848323" cy="310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5"/>
          <p:cNvPicPr preferRelativeResize="0"/>
          <p:nvPr/>
        </p:nvPicPr>
        <p:blipFill rotWithShape="1">
          <a:blip r:embed="rId3">
            <a:alphaModFix/>
          </a:blip>
          <a:srcRect b="0" l="30618" r="4593" t="36684"/>
          <a:stretch/>
        </p:blipFill>
        <p:spPr>
          <a:xfrm rot="-5400000">
            <a:off x="4955236" y="556337"/>
            <a:ext cx="3543502" cy="4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revisit attempt 2</a:t>
            </a:r>
            <a:endParaRPr/>
          </a:p>
        </p:txBody>
      </p:sp>
      <p:sp>
        <p:nvSpPr>
          <p:cNvPr id="420" name="Google Shape;420;p55"/>
          <p:cNvSpPr txBox="1"/>
          <p:nvPr/>
        </p:nvSpPr>
        <p:spPr>
          <a:xfrm>
            <a:off x="450725" y="1017725"/>
            <a:ext cx="8097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21" name="Google Shape;421;p55"/>
          <p:cNvSpPr txBox="1"/>
          <p:nvPr/>
        </p:nvSpPr>
        <p:spPr>
          <a:xfrm>
            <a:off x="450725" y="1017725"/>
            <a:ext cx="43209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We wanna turn those </a:t>
            </a:r>
            <a:r>
              <a:rPr lang="en" sz="1800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purple *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to 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green *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How? Move them to CUDA beforehand!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(thanks Yifu Wang!) 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6"/>
          <p:cNvPicPr preferRelativeResize="0"/>
          <p:nvPr/>
        </p:nvPicPr>
        <p:blipFill rotWithShape="1">
          <a:blip r:embed="rId3">
            <a:alphaModFix/>
          </a:blip>
          <a:srcRect b="0" l="29806" r="4481" t="36952"/>
          <a:stretch/>
        </p:blipFill>
        <p:spPr>
          <a:xfrm rot="-5400000">
            <a:off x="4933600" y="583750"/>
            <a:ext cx="3597300" cy="44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r>
              <a:rPr lang="en"/>
              <a:t>: revisit attempt 2</a:t>
            </a:r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450725" y="1017725"/>
            <a:ext cx="8097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29" name="Google Shape;429;p56"/>
          <p:cNvSpPr txBox="1"/>
          <p:nvPr/>
        </p:nvSpPr>
        <p:spPr>
          <a:xfrm>
            <a:off x="450725" y="1017725"/>
            <a:ext cx="46446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&lt;memcpy the lists of addresses to CUDA&gt;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__device__ void _foreach_add_kernel(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self,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other,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*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res,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    float alpha=1) {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…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}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We thereby avoid the 4KB constraint in the kernel argument to enable launching just one kernel. But remember,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memcpy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is $$$!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7"/>
          <p:cNvPicPr preferRelativeResize="0"/>
          <p:nvPr/>
        </p:nvPicPr>
        <p:blipFill rotWithShape="1">
          <a:blip r:embed="rId3">
            <a:alphaModFix/>
          </a:blip>
          <a:srcRect b="0" l="29806" r="4481" t="36952"/>
          <a:stretch/>
        </p:blipFill>
        <p:spPr>
          <a:xfrm rot="-5400000">
            <a:off x="5052826" y="1110498"/>
            <a:ext cx="3363151" cy="417460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r>
              <a:rPr lang="en"/>
              <a:t> we will be doing a</a:t>
            </a:r>
            <a:r>
              <a:rPr lang="en"/>
              <a:t> mix of struct + memcpy</a:t>
            </a:r>
            <a:endParaRPr/>
          </a:p>
        </p:txBody>
      </p:sp>
      <p:sp>
        <p:nvSpPr>
          <p:cNvPr id="436" name="Google Shape;436;p57"/>
          <p:cNvSpPr txBox="1"/>
          <p:nvPr/>
        </p:nvSpPr>
        <p:spPr>
          <a:xfrm>
            <a:off x="450725" y="1017725"/>
            <a:ext cx="8097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if it fits, use the struct				otherwise, take the memcpy hit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37" name="Google Shape;437;p57"/>
          <p:cNvPicPr preferRelativeResize="0"/>
          <p:nvPr/>
        </p:nvPicPr>
        <p:blipFill rotWithShape="1">
          <a:blip r:embed="rId4">
            <a:alphaModFix/>
          </a:blip>
          <a:srcRect b="0" l="29833" r="4046" t="40266"/>
          <a:stretch/>
        </p:blipFill>
        <p:spPr>
          <a:xfrm rot="-5400000">
            <a:off x="561837" y="1235364"/>
            <a:ext cx="3326599" cy="3888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57"/>
          <p:cNvCxnSpPr/>
          <p:nvPr/>
        </p:nvCxnSpPr>
        <p:spPr>
          <a:xfrm>
            <a:off x="4512825" y="1162975"/>
            <a:ext cx="18600" cy="375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notice I split up the fused implementation too?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58"/>
          <p:cNvPicPr preferRelativeResize="0"/>
          <p:nvPr/>
        </p:nvPicPr>
        <p:blipFill rotWithShape="1">
          <a:blip r:embed="rId3">
            <a:alphaModFix/>
          </a:blip>
          <a:srcRect b="64986" l="0" r="0" t="0"/>
          <a:stretch/>
        </p:blipFill>
        <p:spPr>
          <a:xfrm>
            <a:off x="1075075" y="1498625"/>
            <a:ext cx="6313724" cy="25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8"/>
          <p:cNvSpPr txBox="1"/>
          <p:nvPr/>
        </p:nvSpPr>
        <p:spPr>
          <a:xfrm>
            <a:off x="450725" y="1017725"/>
            <a:ext cx="8097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This is cuz our fastest fused impls also rely on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multi_tensor_apply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46" name="Google Shape;446;p58"/>
          <p:cNvSpPr/>
          <p:nvPr/>
        </p:nvSpPr>
        <p:spPr>
          <a:xfrm>
            <a:off x="5557430" y="2671208"/>
            <a:ext cx="869700" cy="4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069999"/>
            <a:ext cx="7296325" cy="13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notice I split up the fused implementation too?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9"/>
          <p:cNvSpPr/>
          <p:nvPr/>
        </p:nvSpPr>
        <p:spPr>
          <a:xfrm>
            <a:off x="6072444" y="2908321"/>
            <a:ext cx="907800" cy="30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54" name="Google Shape;454;p59"/>
          <p:cNvSpPr txBox="1"/>
          <p:nvPr/>
        </p:nvSpPr>
        <p:spPr>
          <a:xfrm>
            <a:off x="450725" y="1093925"/>
            <a:ext cx="8097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Whereas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_foreach_add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will call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multi_tensor_apply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with a Callable that does addition,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_fused_adamw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will call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multi_tensor_apply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with a bigger Callable.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650" y="1890125"/>
            <a:ext cx="4259958" cy="29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notice I split up the fused implementation too?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0"/>
          <p:cNvSpPr/>
          <p:nvPr/>
        </p:nvSpPr>
        <p:spPr>
          <a:xfrm>
            <a:off x="2730625" y="3216800"/>
            <a:ext cx="3624900" cy="15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2" name="Google Shape;462;p60"/>
          <p:cNvSpPr txBox="1"/>
          <p:nvPr/>
        </p:nvSpPr>
        <p:spPr>
          <a:xfrm>
            <a:off x="450725" y="1093925"/>
            <a:ext cx="8097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Whereas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_foreach_add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will call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multi_tensor_apply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with a Callable that does addition,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_fused_adamw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will call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multi_tensor_apply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with a bigger Callable.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let”s peek at </a:t>
            </a:r>
            <a:r>
              <a:rPr lang="en">
                <a:solidFill>
                  <a:srgbClr val="B7B7B7"/>
                </a:solidFill>
              </a:rPr>
              <a:t>FusedAdamMathFunctor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Fusion, the high level idea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8100"/>
            <a:ext cx="5081451" cy="4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273" y="328100"/>
            <a:ext cx="3777327" cy="44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…that was very manual.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could automate vertical fusion?</a:t>
            </a:r>
            <a:endParaRPr/>
          </a:p>
        </p:txBody>
      </p:sp>
      <p:sp>
        <p:nvSpPr>
          <p:cNvPr id="484" name="Google Shape;484;p64"/>
          <p:cNvSpPr txBox="1"/>
          <p:nvPr>
            <p:ph type="title"/>
          </p:nvPr>
        </p:nvSpPr>
        <p:spPr>
          <a:xfrm>
            <a:off x="3934975" y="2864025"/>
            <a:ext cx="455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with just 1 line?</a:t>
            </a: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</a:t>
            </a:r>
            <a:r>
              <a:rPr lang="en">
                <a:solidFill>
                  <a:srgbClr val="B7B7B7"/>
                </a:solidFill>
              </a:rPr>
              <a:t>torch.compile()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torch.compile()</a:t>
            </a:r>
            <a:r>
              <a:rPr lang="en"/>
              <a:t>”s </a:t>
            </a:r>
            <a:r>
              <a:rPr lang="en"/>
              <a:t>strength is vertical fusion</a:t>
            </a:r>
            <a:endParaRPr/>
          </a:p>
        </p:txBody>
      </p:sp>
      <p:pic>
        <p:nvPicPr>
          <p:cNvPr id="495" name="Google Shape;495;p66"/>
          <p:cNvPicPr preferRelativeResize="0"/>
          <p:nvPr/>
        </p:nvPicPr>
        <p:blipFill rotWithShape="1">
          <a:blip r:embed="rId3">
            <a:alphaModFix/>
          </a:blip>
          <a:srcRect b="60705" l="45658" r="16024" t="0"/>
          <a:stretch/>
        </p:blipFill>
        <p:spPr>
          <a:xfrm>
            <a:off x="2533857" y="968675"/>
            <a:ext cx="3146901" cy="417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use </a:t>
            </a:r>
            <a:r>
              <a:rPr lang="en">
                <a:solidFill>
                  <a:srgbClr val="B7B7B7"/>
                </a:solidFill>
              </a:rPr>
              <a:t>torch.compile()</a:t>
            </a:r>
            <a:r>
              <a:rPr lang="en"/>
              <a:t> with optimizers?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7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optimizer = torch.optim.AdamW(params)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@torch.compile(fullgraph=False)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def compiled_step():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optimizer.step()</a:t>
            </a:r>
            <a:endParaRPr sz="18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Now call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compiled_step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instead of </a:t>
            </a:r>
            <a:r>
              <a:rPr lang="en" sz="18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optimizer.step()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in your training loop. That’s it!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(okay I suppose that was 2 lines)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Inductor will generate a lorge triton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8"/>
          <p:cNvSpPr txBox="1"/>
          <p:nvPr/>
        </p:nvSpPr>
        <p:spPr>
          <a:xfrm>
            <a:off x="450725" y="1017725"/>
            <a:ext cx="38493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xpid_offset = xpid - 0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xnumel = 512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xoffset = xpid_offset * XBLOCK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xindex = xoffset + tl.arange(0, XBLOCK)[:]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xmask = xindex &lt; xnumel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x0 = xindex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tmp0 = tl.load(in_ptr0 + (x0), xmask)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 = tl.load(in_ptr1 + (x0), xmask)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tmp6 = tl.load(in_ptr2 + (x0), xmask)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tmp13 = tl.load(in_ptr3 + (x0), xmask)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tmp17 = tl.load(in_ptr4 + (0))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tmp18 = tl.broadcast_to(tmp17, [XBLOCK])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 = tmp1 - tmp0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tmp3 = 0.09999999999999998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tmp4 = tmp2 * tmp3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tmp5 = tmp0 + tmp4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tmp7 = 0.999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tmp8 = tmp6 * tmp7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tmp9 = tmp1 * tmp1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tmp10 = 0.0010000000000000009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tmp11 = tmp9 * tmp10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tmp12 = tmp8 + tmp11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tmp14 = 0.99999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</a:t>
            </a:r>
            <a:endParaRPr sz="11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8" name="Google Shape;508;p68"/>
          <p:cNvSpPr txBox="1"/>
          <p:nvPr/>
        </p:nvSpPr>
        <p:spPr>
          <a:xfrm>
            <a:off x="4431625" y="1017725"/>
            <a:ext cx="38493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tmp15 = tmp13 * tmp14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tmp16 = tl.sqrt(tmp12)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tmp19 = tl.math.pow(tmp7, tmp18)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tmp20 = 1.0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tmp21 = tmp19 - tmp20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tmp22 = -tmp21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tmp23 = tl.sqrt(tmp22)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tmp24 = tmp16 / tmp23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tmp25 = 1e-08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tmp26 = tmp24 + tmp25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tmp27 = 0.9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tmp28 = tl.math.pow(tmp27, tmp18)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tmp29 = tmp28 - tmp20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tmp30 = 0.001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tmp31 = tmp29 / tmp30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tmp32 = 1 / tmp31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tmp33 = tmp26 / tmp32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tmp34 = tmp5 / tmp33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tmp35 = tmp15 + tmp34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tl.store(out_ptr0 + (x0), tmp5, xmask)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tl.store(out_ptr3 + (x0), tmp35, xmask)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       tl.store(out_ptr4 + (x0), tmp12, xmask)</a:t>
            </a:r>
            <a:endParaRPr sz="11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1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it work? (or not work?)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9"/>
          <p:cNvSpPr txBox="1"/>
          <p:nvPr/>
        </p:nvSpPr>
        <p:spPr>
          <a:xfrm>
            <a:off x="450725" y="1017725"/>
            <a:ext cx="809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a"/>
              <a:buChar char="●"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You must have CUDA capability 7.0+ for Triton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a"/>
              <a:buChar char="●"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All optimizers in pytorch/pytorch with a foreach implementation are now compilable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a"/>
              <a:buChar char="○"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So everything except L-BFGS and SparseAdam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a"/>
              <a:buChar char="●"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Vertical fusion of </a:t>
            </a:r>
            <a:r>
              <a:rPr i="1"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any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sequence of supported _foreach_* ops should work!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a"/>
              <a:buChar char="○"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try out your experimental optimizers!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ua"/>
              <a:buChar char="○"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open an issue when this isn’t true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Compiled optimizers is in beta! Try it out and complain lots </a:t>
            </a:r>
            <a:r>
              <a:rPr lang="en" sz="18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here</a:t>
            </a: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should you stop learning CUDA?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should you stop learning CUDA?</a:t>
            </a:r>
            <a:endParaRPr/>
          </a:p>
        </p:txBody>
      </p:sp>
      <p:sp>
        <p:nvSpPr>
          <p:cNvPr id="525" name="Google Shape;525;p71"/>
          <p:cNvSpPr txBox="1"/>
          <p:nvPr/>
        </p:nvSpPr>
        <p:spPr>
          <a:xfrm>
            <a:off x="8464425" y="4573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6" name="Google Shape;526;p71"/>
          <p:cNvSpPr txBox="1"/>
          <p:nvPr/>
        </p:nvSpPr>
        <p:spPr>
          <a:xfrm>
            <a:off x="7778625" y="4192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7" name="Google Shape;527;p71"/>
          <p:cNvSpPr txBox="1"/>
          <p:nvPr/>
        </p:nvSpPr>
        <p:spPr>
          <a:xfrm>
            <a:off x="8083425" y="35071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8" name="Google Shape;528;p71"/>
          <p:cNvSpPr txBox="1"/>
          <p:nvPr/>
        </p:nvSpPr>
        <p:spPr>
          <a:xfrm>
            <a:off x="6931675" y="44215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9" name="Google Shape;529;p71"/>
          <p:cNvSpPr txBox="1"/>
          <p:nvPr/>
        </p:nvSpPr>
        <p:spPr>
          <a:xfrm>
            <a:off x="4425825" y="47263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0" name="Google Shape;530;p71"/>
          <p:cNvSpPr txBox="1"/>
          <p:nvPr/>
        </p:nvSpPr>
        <p:spPr>
          <a:xfrm>
            <a:off x="4806825" y="40405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1" name="Google Shape;531;p71"/>
          <p:cNvSpPr txBox="1"/>
          <p:nvPr/>
        </p:nvSpPr>
        <p:spPr>
          <a:xfrm>
            <a:off x="6026025" y="37357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2" name="Google Shape;532;p71"/>
          <p:cNvSpPr txBox="1"/>
          <p:nvPr/>
        </p:nvSpPr>
        <p:spPr>
          <a:xfrm>
            <a:off x="5645025" y="44215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3" name="Google Shape;533;p71"/>
          <p:cNvSpPr txBox="1"/>
          <p:nvPr/>
        </p:nvSpPr>
        <p:spPr>
          <a:xfrm>
            <a:off x="5873625" y="29737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4" name="Google Shape;534;p71"/>
          <p:cNvSpPr txBox="1"/>
          <p:nvPr/>
        </p:nvSpPr>
        <p:spPr>
          <a:xfrm>
            <a:off x="5264025" y="33547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5" name="Google Shape;535;p71"/>
          <p:cNvSpPr txBox="1"/>
          <p:nvPr/>
        </p:nvSpPr>
        <p:spPr>
          <a:xfrm>
            <a:off x="3892425" y="3430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6" name="Google Shape;536;p71"/>
          <p:cNvSpPr txBox="1"/>
          <p:nvPr/>
        </p:nvSpPr>
        <p:spPr>
          <a:xfrm>
            <a:off x="2978025" y="3049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7" name="Google Shape;537;p71"/>
          <p:cNvSpPr txBox="1"/>
          <p:nvPr/>
        </p:nvSpPr>
        <p:spPr>
          <a:xfrm>
            <a:off x="8184600" y="26266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8" name="Google Shape;538;p71"/>
          <p:cNvSpPr txBox="1"/>
          <p:nvPr/>
        </p:nvSpPr>
        <p:spPr>
          <a:xfrm>
            <a:off x="463425" y="31261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9" name="Google Shape;539;p71"/>
          <p:cNvSpPr txBox="1"/>
          <p:nvPr/>
        </p:nvSpPr>
        <p:spPr>
          <a:xfrm>
            <a:off x="311025" y="39643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0" name="Google Shape;540;p71"/>
          <p:cNvSpPr txBox="1"/>
          <p:nvPr/>
        </p:nvSpPr>
        <p:spPr>
          <a:xfrm>
            <a:off x="5264025" y="1525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1" name="Google Shape;541;p71"/>
          <p:cNvSpPr txBox="1"/>
          <p:nvPr/>
        </p:nvSpPr>
        <p:spPr>
          <a:xfrm>
            <a:off x="6240825" y="763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2" name="Google Shape;542;p71"/>
          <p:cNvSpPr txBox="1"/>
          <p:nvPr/>
        </p:nvSpPr>
        <p:spPr>
          <a:xfrm>
            <a:off x="5187825" y="4591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3" name="Google Shape;543;p71"/>
          <p:cNvSpPr txBox="1"/>
          <p:nvPr/>
        </p:nvSpPr>
        <p:spPr>
          <a:xfrm>
            <a:off x="2444625" y="18307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4" name="Google Shape;544;p71"/>
          <p:cNvSpPr txBox="1"/>
          <p:nvPr/>
        </p:nvSpPr>
        <p:spPr>
          <a:xfrm rot="1106955">
            <a:off x="2477549" y="685355"/>
            <a:ext cx="1520550" cy="961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what about horizontal fusion?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5" name="Google Shape;545;p71"/>
          <p:cNvSpPr txBox="1"/>
          <p:nvPr/>
        </p:nvSpPr>
        <p:spPr>
          <a:xfrm>
            <a:off x="4044825" y="8401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6" name="Google Shape;546;p71"/>
          <p:cNvSpPr txBox="1"/>
          <p:nvPr/>
        </p:nvSpPr>
        <p:spPr>
          <a:xfrm>
            <a:off x="3663825" y="1525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7" name="Google Shape;547;p71"/>
          <p:cNvSpPr txBox="1"/>
          <p:nvPr/>
        </p:nvSpPr>
        <p:spPr>
          <a:xfrm>
            <a:off x="3892425" y="781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8" name="Google Shape;548;p71"/>
          <p:cNvSpPr txBox="1"/>
          <p:nvPr/>
        </p:nvSpPr>
        <p:spPr>
          <a:xfrm>
            <a:off x="4806825" y="10264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9" name="Google Shape;549;p71"/>
          <p:cNvSpPr txBox="1"/>
          <p:nvPr/>
        </p:nvSpPr>
        <p:spPr>
          <a:xfrm>
            <a:off x="3282825" y="3811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0" name="Google Shape;550;p71"/>
          <p:cNvSpPr txBox="1"/>
          <p:nvPr/>
        </p:nvSpPr>
        <p:spPr>
          <a:xfrm>
            <a:off x="2825625" y="43453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1" name="Google Shape;551;p71"/>
          <p:cNvSpPr txBox="1"/>
          <p:nvPr/>
        </p:nvSpPr>
        <p:spPr>
          <a:xfrm>
            <a:off x="2597025" y="33430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2" name="Google Shape;552;p71"/>
          <p:cNvSpPr txBox="1"/>
          <p:nvPr/>
        </p:nvSpPr>
        <p:spPr>
          <a:xfrm>
            <a:off x="1682625" y="4573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3" name="Google Shape;553;p71"/>
          <p:cNvSpPr txBox="1"/>
          <p:nvPr/>
        </p:nvSpPr>
        <p:spPr>
          <a:xfrm rot="2895147">
            <a:off x="1287214" y="3354850"/>
            <a:ext cx="1615229" cy="49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really knowing Triton means knowing CUDA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4" name="Google Shape;554;p71"/>
          <p:cNvSpPr txBox="1"/>
          <p:nvPr/>
        </p:nvSpPr>
        <p:spPr>
          <a:xfrm>
            <a:off x="1682625" y="771325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5" name="Google Shape;555;p71"/>
          <p:cNvSpPr txBox="1"/>
          <p:nvPr/>
        </p:nvSpPr>
        <p:spPr>
          <a:xfrm>
            <a:off x="91975" y="1588075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6" name="Google Shape;556;p71"/>
          <p:cNvSpPr txBox="1"/>
          <p:nvPr/>
        </p:nvSpPr>
        <p:spPr>
          <a:xfrm>
            <a:off x="1530225" y="140360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7" name="Google Shape;557;p71"/>
          <p:cNvSpPr txBox="1"/>
          <p:nvPr/>
        </p:nvSpPr>
        <p:spPr>
          <a:xfrm>
            <a:off x="700775" y="1144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8" name="Google Shape;558;p71"/>
          <p:cNvSpPr txBox="1"/>
          <p:nvPr/>
        </p:nvSpPr>
        <p:spPr>
          <a:xfrm>
            <a:off x="1210575" y="1390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9" name="Google Shape;559;p71"/>
          <p:cNvSpPr txBox="1"/>
          <p:nvPr/>
        </p:nvSpPr>
        <p:spPr>
          <a:xfrm>
            <a:off x="311025" y="382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0" name="Google Shape;560;p71"/>
          <p:cNvSpPr txBox="1"/>
          <p:nvPr/>
        </p:nvSpPr>
        <p:spPr>
          <a:xfrm>
            <a:off x="7931025" y="6877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1" name="Google Shape;561;p71"/>
          <p:cNvSpPr txBox="1"/>
          <p:nvPr/>
        </p:nvSpPr>
        <p:spPr>
          <a:xfrm>
            <a:off x="7016625" y="5353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2" name="Google Shape;562;p71"/>
          <p:cNvSpPr txBox="1"/>
          <p:nvPr/>
        </p:nvSpPr>
        <p:spPr>
          <a:xfrm>
            <a:off x="7868625" y="1543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3" name="Google Shape;563;p71"/>
          <p:cNvSpPr txBox="1"/>
          <p:nvPr/>
        </p:nvSpPr>
        <p:spPr>
          <a:xfrm>
            <a:off x="5721225" y="1543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4" name="Google Shape;564;p71"/>
          <p:cNvSpPr txBox="1"/>
          <p:nvPr/>
        </p:nvSpPr>
        <p:spPr>
          <a:xfrm>
            <a:off x="7335225" y="1588075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5" name="Google Shape;565;p71"/>
          <p:cNvSpPr txBox="1"/>
          <p:nvPr/>
        </p:nvSpPr>
        <p:spPr>
          <a:xfrm>
            <a:off x="8464425" y="15259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6" name="Google Shape;566;p71"/>
          <p:cNvSpPr txBox="1"/>
          <p:nvPr/>
        </p:nvSpPr>
        <p:spPr>
          <a:xfrm>
            <a:off x="6026025" y="1373550"/>
            <a:ext cx="595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NO!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7" name="Google Shape;567;p71"/>
          <p:cNvSpPr txBox="1"/>
          <p:nvPr/>
        </p:nvSpPr>
        <p:spPr>
          <a:xfrm rot="-2161593">
            <a:off x="6772819" y="3276248"/>
            <a:ext cx="1520505" cy="961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triton isn’t all powerful!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simplest optimizer</a:t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loop/single tensor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572000" y="0"/>
            <a:ext cx="4572000" cy="51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for i, param in enumerate(params):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grad = grads[i] if not maximize else -grads[i]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exp_avg = exp_avgs[i]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exp_avg_sq = exp_avg_sqs[i]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step_t = state_steps[i]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t/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# update step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step_t += 1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t/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# Perform stepweight decay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param.mul_(1 - lr * weight_decay)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t/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# Decay the first and second moment running average coefficient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exp_avg.lerp_(grad, 1 - beta1)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exp_avg_sq.mul_(beta2).addcmul_(grad, grad, value=1 - beta2)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step = _get_value(step_t)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t/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bias_correction1 = 1 - beta1 ** step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bias_correction2 = 1 - beta2 ** step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t/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step_size = lr / bias_correction1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t/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bias_correction2_sqrt = _dispatch_sqrt(bias_correction2)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denom = (exp_avg_sq.sqrt() / bias_correction2_sqrt).add_(eps)</a:t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t/>
            </a:r>
            <a:endParaRPr b="1" sz="30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latin typeface="Inconsolata"/>
                <a:ea typeface="Inconsolata"/>
                <a:cs typeface="Inconsolata"/>
                <a:sym typeface="Inconsolata"/>
              </a:rPr>
              <a:t>    param.addcdiv_(exp_avg, denom, value=-step_size)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0" y="4649925"/>
            <a:ext cx="4572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https://github.com/pytorch/pytorch/blob/b5ba80828f77c565bcda7558da97c792af32d517/torch/optim/adamw.py#L362</a:t>
            </a:r>
            <a:r>
              <a:rPr lang="en" sz="12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2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63110" l="4229" r="56571" t="5456"/>
          <a:stretch/>
        </p:blipFill>
        <p:spPr>
          <a:xfrm>
            <a:off x="1659038" y="3344800"/>
            <a:ext cx="1258125" cy="13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questions?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horizontally fused </a:t>
            </a:r>
            <a:r>
              <a:rPr lang="en"/>
              <a:t>optimizer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265500" y="2803075"/>
            <a:ext cx="4045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torch._foreach_add_(device_state_steps, 1)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# Perform stepweight decay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if weight_decay != 0: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    torch._foreach_mul_(device_params, 1 - lr * weight_decay)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# Decay the first and second moment running average coefficient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torch._foreach_lerp_(device_exp_avgs, device_grads, 1 - beta1)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torch._foreach_mul_(device_exp_avg_sqs, beta2)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torch._foreach_addcmul_(device_exp_avg_sqs, device_grads, device_grads, 1 - beta2)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. . .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torch._foreach_div_(exp_avg_sq_sqrt, bias_correction2_sqrt)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torch._foreach_add_(exp_avg_sq_sqrt, eps)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95">
                <a:latin typeface="Inconsolata"/>
                <a:ea typeface="Inconsolata"/>
                <a:cs typeface="Inconsolata"/>
                <a:sym typeface="Inconsolata"/>
              </a:rPr>
              <a:t>torch._foreach_addcdiv_(device_params, device_exp_avgs, exp_avg_sq_sqrt, step_size)</a:t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95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0" y="4649925"/>
            <a:ext cx="4572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https://github.com/pytorch/pytorch/blob/b5ba80828f77c565bcda7558da97c792af32d517/torch/optim/adamw.py#L480</a:t>
            </a:r>
            <a:r>
              <a:rPr lang="en" sz="12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2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65892" l="49171" r="41479" t="7202"/>
          <a:stretch/>
        </p:blipFill>
        <p:spPr>
          <a:xfrm>
            <a:off x="2095900" y="3234526"/>
            <a:ext cx="380201" cy="141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entirely</a:t>
            </a:r>
            <a:r>
              <a:rPr lang="en"/>
              <a:t> fused optimizer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…fused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(thanks NVIDIA)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torch._fused_adamw_(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device_params,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device_grads,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device_exp_avgs,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device_exp_avg_sqs,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device_max_exp_avg_sqs,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device_state_steps,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amsgrad=amsgrad,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lr=lr,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beta1=beta1,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beta2=beta2,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weight_decay=weight_decay,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eps=eps,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maximize=maximize,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grad_scale=device_grad_scale,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    found_inf=device_found_inf,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0" y="4649925"/>
            <a:ext cx="4572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https://github.com/pytorch/pytorch/blob/b5ba80828f77c565bcda7558da97c792af32d517/torch/optim/adamw.py#L616</a:t>
            </a:r>
            <a:r>
              <a:rPr lang="en" sz="12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2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78083" l="63365" r="23455" t="16778"/>
          <a:stretch/>
        </p:blipFill>
        <p:spPr>
          <a:xfrm>
            <a:off x="1884450" y="4038175"/>
            <a:ext cx="807302" cy="40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60705" l="0" r="16022" t="0"/>
          <a:stretch/>
        </p:blipFill>
        <p:spPr>
          <a:xfrm>
            <a:off x="1123613" y="789138"/>
            <a:ext cx="6896775" cy="41748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33900" y="376000"/>
            <a:ext cx="8201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The Gist: the fewer kernels you launch on CUDA, the faster.</a:t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