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927" r:id="rId2"/>
    <p:sldId id="1045" r:id="rId3"/>
    <p:sldId id="1046" r:id="rId4"/>
    <p:sldId id="1050" r:id="rId5"/>
    <p:sldId id="1047" r:id="rId6"/>
    <p:sldId id="1049" r:id="rId7"/>
    <p:sldId id="1048" r:id="rId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7735" autoAdjust="0"/>
  </p:normalViewPr>
  <p:slideViewPr>
    <p:cSldViewPr>
      <p:cViewPr>
        <p:scale>
          <a:sx n="100" d="100"/>
          <a:sy n="100" d="100"/>
        </p:scale>
        <p:origin x="-11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Project 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Distance-vector Routing implementation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Only need to implement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 class called </a:t>
            </a:r>
            <a:r>
              <a:rPr lang="en-US" dirty="0" err="1" smtClean="0">
                <a:latin typeface="Arial" charset="0"/>
                <a:cs typeface="Arial" charset="0"/>
              </a:rPr>
              <a:t>DVRouter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Freeform 2"/>
          <p:cNvSpPr>
            <a:spLocks/>
          </p:cNvSpPr>
          <p:nvPr/>
        </p:nvSpPr>
        <p:spPr bwMode="auto">
          <a:xfrm>
            <a:off x="2438400" y="48768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Freeform 4"/>
          <p:cNvSpPr>
            <a:spLocks/>
          </p:cNvSpPr>
          <p:nvPr/>
        </p:nvSpPr>
        <p:spPr bwMode="auto">
          <a:xfrm>
            <a:off x="3125787" y="55816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2713037" y="59563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3209925" y="59451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713037" y="59451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708275" y="58515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3614738" y="55054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3062288" y="59245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774950" y="5768975"/>
            <a:ext cx="354012" cy="396875"/>
            <a:chOff x="2945" y="2425"/>
            <a:chExt cx="224" cy="250"/>
          </a:xfrm>
        </p:grpSpPr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3895725" y="5711825"/>
            <a:ext cx="501650" cy="396875"/>
            <a:chOff x="1740" y="2302"/>
            <a:chExt cx="316" cy="250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 dirty="0"/>
                  <a:t>C</a:t>
                </a:r>
                <a:endParaRPr lang="en-US" sz="2400" b="0" dirty="0"/>
              </a:p>
            </p:txBody>
          </p:sp>
        </p:grpSp>
      </p:grp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37274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2892425" y="5375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3498850" y="5980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69" name="Group 27"/>
          <p:cNvGrpSpPr>
            <a:grpSpLocks/>
          </p:cNvGrpSpPr>
          <p:nvPr/>
        </p:nvGrpSpPr>
        <p:grpSpPr bwMode="auto">
          <a:xfrm>
            <a:off x="3228975" y="5197475"/>
            <a:ext cx="501650" cy="396875"/>
            <a:chOff x="1740" y="2302"/>
            <a:chExt cx="316" cy="250"/>
          </a:xfrm>
        </p:grpSpPr>
        <p:sp>
          <p:nvSpPr>
            <p:cNvPr id="7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572000" y="5165725"/>
            <a:ext cx="501650" cy="396875"/>
            <a:chOff x="1740" y="2302"/>
            <a:chExt cx="316" cy="250"/>
          </a:xfrm>
        </p:grpSpPr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8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87" name="Freeform 45"/>
          <p:cNvSpPr>
            <a:spLocks/>
          </p:cNvSpPr>
          <p:nvPr/>
        </p:nvSpPr>
        <p:spPr bwMode="auto">
          <a:xfrm>
            <a:off x="3714750" y="54102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39560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V="1">
            <a:off x="4267200" y="5486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4419600" y="5576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pSp>
        <p:nvGrpSpPr>
          <p:cNvPr id="91" name="Group 36"/>
          <p:cNvGrpSpPr>
            <a:grpSpLocks/>
          </p:cNvGrpSpPr>
          <p:nvPr/>
        </p:nvGrpSpPr>
        <p:grpSpPr bwMode="auto">
          <a:xfrm>
            <a:off x="5867400" y="3124200"/>
            <a:ext cx="1905000" cy="886187"/>
            <a:chOff x="1740" y="2354"/>
            <a:chExt cx="316" cy="147"/>
          </a:xfrm>
        </p:grpSpPr>
        <p:sp>
          <p:nvSpPr>
            <p:cNvPr id="9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9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1783" y="2365"/>
              <a:ext cx="23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err="1" smtClean="0"/>
                <a:t>DVRouter</a:t>
              </a:r>
              <a:endParaRPr lang="en-US" sz="2400" b="0" dirty="0"/>
            </a:p>
          </p:txBody>
        </p:sp>
      </p:grpSp>
      <p:sp>
        <p:nvSpPr>
          <p:cNvPr id="21509" name="Freeform 21508"/>
          <p:cNvSpPr/>
          <p:nvPr/>
        </p:nvSpPr>
        <p:spPr>
          <a:xfrm>
            <a:off x="3269816" y="5161811"/>
            <a:ext cx="3756235" cy="647477"/>
          </a:xfrm>
          <a:custGeom>
            <a:avLst/>
            <a:gdLst>
              <a:gd name="connsiteX0" fmla="*/ 0 w 3756235"/>
              <a:gd name="connsiteY0" fmla="*/ 647477 h 647477"/>
              <a:gd name="connsiteX1" fmla="*/ 459396 w 3756235"/>
              <a:gd name="connsiteY1" fmla="*/ 377278 h 647477"/>
              <a:gd name="connsiteX2" fmla="*/ 553977 w 3756235"/>
              <a:gd name="connsiteY2" fmla="*/ 26019 h 647477"/>
              <a:gd name="connsiteX3" fmla="*/ 3756235 w 3756235"/>
              <a:gd name="connsiteY3" fmla="*/ 26019 h 647477"/>
              <a:gd name="connsiteX4" fmla="*/ 3756235 w 3756235"/>
              <a:gd name="connsiteY4" fmla="*/ 26019 h 64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6235" h="647477">
                <a:moveTo>
                  <a:pt x="0" y="647477"/>
                </a:moveTo>
                <a:cubicBezTo>
                  <a:pt x="183533" y="564165"/>
                  <a:pt x="367067" y="480854"/>
                  <a:pt x="459396" y="377278"/>
                </a:cubicBezTo>
                <a:cubicBezTo>
                  <a:pt x="551725" y="273702"/>
                  <a:pt x="4504" y="84562"/>
                  <a:pt x="553977" y="26019"/>
                </a:cubicBezTo>
                <a:cubicBezTo>
                  <a:pt x="1103450" y="-32524"/>
                  <a:pt x="3756235" y="26019"/>
                  <a:pt x="3756235" y="26019"/>
                </a:cubicBezTo>
                <a:lnTo>
                  <a:pt x="3756235" y="26019"/>
                </a:ln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6" grpId="0"/>
      <p:bldP spid="67" grpId="0"/>
      <p:bldP spid="68" grpId="0"/>
      <p:bldP spid="87" grpId="0" animBg="1"/>
      <p:bldP spid="88" grpId="0"/>
      <p:bldP spid="89" grpId="0" animBg="1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Key Implementation Pointers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 establishment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Centered around distance-vector updates</a:t>
            </a:r>
          </a:p>
          <a:p>
            <a:pPr marL="344487" lvl="1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(don’t use link-state secretly, we will find you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 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ow to process an update.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When to send new updates?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(Penalty if you send too many)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Packet Forwarding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Select the next hop based on forwarding table.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Freedom to construct appropriate data structure to store routing information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Provided Code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2672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Simulator that can link up hosts and your </a:t>
            </a:r>
            <a:r>
              <a:rPr lang="en-US" dirty="0" err="1" smtClean="0">
                <a:latin typeface="Arial" charset="0"/>
                <a:cs typeface="Arial" charset="0"/>
              </a:rPr>
              <a:t>DVRouters</a:t>
            </a:r>
            <a:r>
              <a:rPr lang="en-US" dirty="0" smtClean="0">
                <a:latin typeface="Arial" charset="0"/>
                <a:cs typeface="Arial" charset="0"/>
              </a:rPr>
              <a:t> in different topologies and forward packets.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Refer to the simulator guide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A visualizer (</a:t>
            </a:r>
            <a:r>
              <a:rPr lang="en-US" dirty="0" err="1" smtClean="0">
                <a:latin typeface="Arial" charset="0"/>
                <a:cs typeface="Arial" charset="0"/>
              </a:rPr>
              <a:t>NetVis</a:t>
            </a:r>
            <a:r>
              <a:rPr lang="en-US" dirty="0" smtClean="0">
                <a:latin typeface="Arial" charset="0"/>
                <a:cs typeface="Arial" charset="0"/>
              </a:rPr>
              <a:t>) where you can see the topology and packets.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Screen Shot 2013-09-25 at 11.59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6" y="1600200"/>
            <a:ext cx="450598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1662"/>
          </a:xfrm>
        </p:spPr>
        <p:txBody>
          <a:bodyPr/>
          <a:lstStyle/>
          <a:p>
            <a:r>
              <a:rPr lang="en-US" sz="3000" dirty="0" smtClean="0"/>
              <a:t>If you find it hard to start</a:t>
            </a:r>
          </a:p>
          <a:p>
            <a:pPr lvl="1"/>
            <a:r>
              <a:rPr lang="en-US" sz="2500" dirty="0" smtClean="0"/>
              <a:t>Read example code, (</a:t>
            </a:r>
            <a:r>
              <a:rPr lang="en-US" sz="2500" dirty="0" err="1" smtClean="0"/>
              <a:t>hub.py</a:t>
            </a:r>
            <a:r>
              <a:rPr lang="en-US" sz="2500" dirty="0" smtClean="0"/>
              <a:t> , </a:t>
            </a:r>
            <a:r>
              <a:rPr lang="en-US" sz="2500" dirty="0" err="1" smtClean="0"/>
              <a:t>linear.py</a:t>
            </a:r>
            <a:r>
              <a:rPr lang="en-US" sz="2500" dirty="0" smtClean="0"/>
              <a:t>…)</a:t>
            </a:r>
          </a:p>
          <a:p>
            <a:pPr lvl="1"/>
            <a:r>
              <a:rPr lang="en-US" sz="2500" dirty="0" smtClean="0"/>
              <a:t>Write in incremental steps</a:t>
            </a:r>
            <a:endParaRPr lang="en-US" sz="2500" dirty="0"/>
          </a:p>
          <a:p>
            <a:r>
              <a:rPr lang="en-US" sz="3000" dirty="0"/>
              <a:t>If you </a:t>
            </a:r>
            <a:r>
              <a:rPr lang="en-US" sz="3000" dirty="0" smtClean="0"/>
              <a:t>don’t know what can go wrong</a:t>
            </a:r>
            <a:endParaRPr lang="en-US" sz="3000" dirty="0"/>
          </a:p>
          <a:p>
            <a:pPr lvl="1"/>
            <a:r>
              <a:rPr lang="en-US" sz="2500" dirty="0" smtClean="0"/>
              <a:t>Test, test, test…</a:t>
            </a:r>
          </a:p>
          <a:p>
            <a:pPr lvl="1"/>
            <a:r>
              <a:rPr lang="en-US" sz="2500" dirty="0" smtClean="0"/>
              <a:t>P(pass | untested) -&gt; low</a:t>
            </a:r>
          </a:p>
          <a:p>
            <a:r>
              <a:rPr lang="en-US" sz="3000" dirty="0"/>
              <a:t>If </a:t>
            </a:r>
            <a:r>
              <a:rPr lang="en-US" sz="3000" dirty="0" smtClean="0"/>
              <a:t>you feel confident</a:t>
            </a:r>
            <a:endParaRPr lang="en-US" sz="3000" dirty="0"/>
          </a:p>
          <a:p>
            <a:pPr lvl="1"/>
            <a:r>
              <a:rPr lang="en-US" sz="2500" dirty="0" smtClean="0"/>
              <a:t>Submit!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marL="344487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259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 smtClean="0"/>
              <a:t>Basic functionality (80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100" dirty="0"/>
              <a:t>u</a:t>
            </a:r>
            <a:r>
              <a:rPr lang="en-US" sz="3100" dirty="0" smtClean="0"/>
              <a:t>pdates, forwarding…</a:t>
            </a:r>
            <a:endParaRPr lang="en-US" sz="3100" dirty="0"/>
          </a:p>
          <a:p>
            <a:r>
              <a:rPr lang="en-US" sz="3500" dirty="0" smtClean="0"/>
              <a:t>Handle link weights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500" dirty="0"/>
              <a:t>v</a:t>
            </a:r>
            <a:r>
              <a:rPr lang="en-US" sz="3500" dirty="0" smtClean="0"/>
              <a:t>s. hop count</a:t>
            </a:r>
          </a:p>
          <a:p>
            <a:r>
              <a:rPr lang="en-US" sz="3500" dirty="0" smtClean="0"/>
              <a:t>Incremental updates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dirty="0" smtClean="0"/>
              <a:t>A sends (</a:t>
            </a:r>
            <a:r>
              <a:rPr lang="en-US" dirty="0"/>
              <a:t>B</a:t>
            </a:r>
            <a:r>
              <a:rPr lang="en-US" dirty="0" smtClean="0"/>
              <a:t>:2, </a:t>
            </a:r>
            <a:r>
              <a:rPr lang="en-US" dirty="0"/>
              <a:t>C</a:t>
            </a:r>
            <a:r>
              <a:rPr lang="en-US" dirty="0" smtClean="0"/>
              <a:t>:1</a:t>
            </a:r>
            <a:r>
              <a:rPr lang="en-US" dirty="0"/>
              <a:t>, D</a:t>
            </a:r>
            <a:r>
              <a:rPr lang="en-US" dirty="0" smtClean="0"/>
              <a:t>:3) and later (B:2, C:1, D:4)</a:t>
            </a:r>
          </a:p>
          <a:p>
            <a:pPr lvl="1"/>
            <a:r>
              <a:rPr lang="en-US" dirty="0" smtClean="0"/>
              <a:t>Now, for the 2</a:t>
            </a:r>
            <a:r>
              <a:rPr lang="en-US" baseline="30000" dirty="0" smtClean="0"/>
              <a:t>nd</a:t>
            </a:r>
            <a:r>
              <a:rPr lang="en-US" dirty="0" smtClean="0"/>
              <a:t> update, only sends (D:4)</a:t>
            </a:r>
          </a:p>
        </p:txBody>
      </p:sp>
    </p:spTree>
    <p:extLst>
      <p:ext uri="{BB962C8B-B14F-4D97-AF65-F5344CB8AC3E}">
        <p14:creationId xmlns:p14="http://schemas.microsoft.com/office/powerpoint/2010/main" val="86840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Regrading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1662"/>
          </a:xfrm>
        </p:spPr>
        <p:txBody>
          <a:bodyPr/>
          <a:lstStyle/>
          <a:p>
            <a:r>
              <a:rPr lang="en-US" dirty="0"/>
              <a:t>Max 30 line diff allowed from the original code. </a:t>
            </a:r>
          </a:p>
          <a:p>
            <a:r>
              <a:rPr lang="en-US" dirty="0"/>
              <a:t>If diff &lt;=10, 10% penalty,</a:t>
            </a:r>
          </a:p>
          <a:p>
            <a:r>
              <a:rPr lang="en-US" dirty="0"/>
              <a:t>If diff &gt;10, &lt;=20, 20% penalty</a:t>
            </a:r>
          </a:p>
          <a:p>
            <a:r>
              <a:rPr lang="en-US" dirty="0"/>
              <a:t>If diff &gt;20, &lt;=30, 30% </a:t>
            </a:r>
            <a:r>
              <a:rPr lang="en-US" dirty="0" smtClean="0"/>
              <a:t>penalty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Original late penalty applies</a:t>
            </a:r>
          </a:p>
          <a:p>
            <a:pPr marL="0" indent="0">
              <a:buNone/>
            </a:pPr>
            <a:r>
              <a:rPr lang="en-US" dirty="0" smtClean="0"/>
              <a:t>Final grade = re-graded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GSIs: Qifan, Murphy and </a:t>
            </a:r>
            <a:r>
              <a:rPr lang="en-US" dirty="0" err="1" smtClean="0"/>
              <a:t>Radhika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OH for help with the project – will be announced on Piazza</a:t>
            </a:r>
          </a:p>
          <a:p>
            <a:endParaRPr lang="en-US" dirty="0" smtClean="0"/>
          </a:p>
          <a:p>
            <a:r>
              <a:rPr lang="en-US" dirty="0" smtClean="0"/>
              <a:t>These slides, Spec and code online midnight, today</a:t>
            </a:r>
          </a:p>
          <a:p>
            <a:endParaRPr lang="en-US" dirty="0"/>
          </a:p>
          <a:p>
            <a:r>
              <a:rPr lang="en-US" dirty="0" smtClean="0"/>
              <a:t>Due October 6, at noon.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4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36217</TotalTime>
  <Words>290</Words>
  <Application>Microsoft Macintosh PowerPoint</Application>
  <PresentationFormat>On-screen Show (4:3)</PresentationFormat>
  <Paragraphs>77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Network</vt:lpstr>
      <vt:lpstr>Project 1</vt:lpstr>
      <vt:lpstr>Key Implementation Pointers</vt:lpstr>
      <vt:lpstr>Provided Code</vt:lpstr>
      <vt:lpstr>Tips</vt:lpstr>
      <vt:lpstr>Grading</vt:lpstr>
      <vt:lpstr>Regrading Policy</vt:lpstr>
      <vt:lpstr>Logistics</vt:lpstr>
    </vt:vector>
  </TitlesOfParts>
  <Manager/>
  <Company>UC Berkeley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Project1, CS168, 2014</dc:title>
  <dc:subject/>
  <dc:creator/>
  <cp:keywords/>
  <dc:description/>
  <cp:lastModifiedBy>Huang Shan</cp:lastModifiedBy>
  <cp:revision>1655</cp:revision>
  <cp:lastPrinted>2013-09-23T20:04:51Z</cp:lastPrinted>
  <dcterms:created xsi:type="dcterms:W3CDTF">2010-08-30T13:51:03Z</dcterms:created>
  <dcterms:modified xsi:type="dcterms:W3CDTF">2014-10-03T23:18:06Z</dcterms:modified>
  <cp:category/>
</cp:coreProperties>
</file>