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4" r:id="rId4"/>
    <p:sldId id="258" r:id="rId5"/>
    <p:sldId id="259" r:id="rId6"/>
    <p:sldId id="275" r:id="rId7"/>
    <p:sldId id="257" r:id="rId8"/>
    <p:sldId id="266" r:id="rId9"/>
    <p:sldId id="261" r:id="rId10"/>
    <p:sldId id="264" r:id="rId11"/>
    <p:sldId id="273" r:id="rId12"/>
    <p:sldId id="276" r:id="rId13"/>
    <p:sldId id="265" r:id="rId14"/>
    <p:sldId id="267" r:id="rId15"/>
    <p:sldId id="270" r:id="rId16"/>
    <p:sldId id="271" r:id="rId17"/>
    <p:sldId id="268" r:id="rId18"/>
    <p:sldId id="26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B65E6A6-E877-45D0-B8F9-A137E1AC6DD2}" type="datetimeFigureOut">
              <a:rPr lang="zh-CN" altLang="en-US" smtClean="0"/>
              <a:t>2021/3/20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1204157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65E6A6-E877-45D0-B8F9-A137E1AC6DD2}" type="datetimeFigureOut">
              <a:rPr lang="zh-CN" altLang="en-US" smtClean="0"/>
              <a:t>2021/3/20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1622704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65E6A6-E877-45D0-B8F9-A137E1AC6DD2}" type="datetimeFigureOut">
              <a:rPr lang="zh-CN" altLang="en-US" smtClean="0"/>
              <a:t>2021/3/20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1911075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B65E6A6-E877-45D0-B8F9-A137E1AC6DD2}" type="datetimeFigureOut">
              <a:rPr lang="zh-CN" altLang="en-US" smtClean="0"/>
              <a:t>2021/3/20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285040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B65E6A6-E877-45D0-B8F9-A137E1AC6DD2}" type="datetimeFigureOut">
              <a:rPr lang="zh-CN" altLang="en-US" smtClean="0"/>
              <a:t>2021/3/20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91710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B65E6A6-E877-45D0-B8F9-A137E1AC6DD2}" type="datetimeFigureOut">
              <a:rPr lang="zh-CN" altLang="en-US" smtClean="0"/>
              <a:t>2021/3/20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2213853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B65E6A6-E877-45D0-B8F9-A137E1AC6DD2}" type="datetimeFigureOut">
              <a:rPr lang="zh-CN" altLang="en-US" smtClean="0"/>
              <a:t>2021/3/20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3997438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B65E6A6-E877-45D0-B8F9-A137E1AC6DD2}" type="datetimeFigureOut">
              <a:rPr lang="zh-CN" altLang="en-US" smtClean="0"/>
              <a:t>2021/3/20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215668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65E6A6-E877-45D0-B8F9-A137E1AC6DD2}" type="datetimeFigureOut">
              <a:rPr lang="zh-CN" altLang="en-US" smtClean="0"/>
              <a:t>2021/3/20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680754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B65E6A6-E877-45D0-B8F9-A137E1AC6DD2}" type="datetimeFigureOut">
              <a:rPr lang="zh-CN" altLang="en-US" smtClean="0"/>
              <a:t>2021/3/20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335638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B65E6A6-E877-45D0-B8F9-A137E1AC6DD2}" type="datetimeFigureOut">
              <a:rPr lang="zh-CN" altLang="en-US" smtClean="0"/>
              <a:t>2021/3/20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2307751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5E6A6-E877-45D0-B8F9-A137E1AC6DD2}" type="datetimeFigureOut">
              <a:rPr lang="zh-CN" altLang="en-US" smtClean="0"/>
              <a:t>2021/3/20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A0A8B-213C-4930-983A-B502DF1CB0AF}" type="slidenum">
              <a:rPr lang="zh-CN" altLang="en-US" smtClean="0"/>
              <a:t>‹#›</a:t>
            </a:fld>
            <a:endParaRPr lang="zh-CN" altLang="en-US"/>
          </a:p>
        </p:txBody>
      </p:sp>
    </p:spTree>
    <p:extLst>
      <p:ext uri="{BB962C8B-B14F-4D97-AF65-F5344CB8AC3E}">
        <p14:creationId xmlns:p14="http://schemas.microsoft.com/office/powerpoint/2010/main" val="3167312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0"/>
            <a:ext cx="12192000" cy="7848302"/>
          </a:xfrm>
          <a:prstGeom prst="rect">
            <a:avLst/>
          </a:prstGeom>
          <a:noFill/>
        </p:spPr>
        <p:txBody>
          <a:bodyPr wrap="square" rtlCol="0">
            <a:spAutoFit/>
          </a:bodyPr>
          <a:lstStyle/>
          <a:p>
            <a:r>
              <a:rPr lang="zh-CN" altLang="en-US" dirty="0" smtClean="0"/>
              <a:t>注意事项</a:t>
            </a:r>
            <a:endParaRPr lang="en-US" altLang="zh-CN" dirty="0" smtClean="0"/>
          </a:p>
          <a:p>
            <a:endParaRPr lang="en-US" altLang="zh-CN" dirty="0" smtClean="0"/>
          </a:p>
          <a:p>
            <a:r>
              <a:rPr lang="zh-CN" altLang="en-US" dirty="0" smtClean="0"/>
              <a:t>出现纹理错位，很有可能是因为</a:t>
            </a:r>
            <a:r>
              <a:rPr lang="en-US" altLang="zh-CN" dirty="0" smtClean="0"/>
              <a:t>normal</a:t>
            </a:r>
            <a:r>
              <a:rPr lang="zh-CN" altLang="en-US" dirty="0" smtClean="0"/>
              <a:t>和</a:t>
            </a:r>
            <a:r>
              <a:rPr lang="en-US" altLang="zh-CN" dirty="0" err="1" smtClean="0"/>
              <a:t>texCoords</a:t>
            </a:r>
            <a:r>
              <a:rPr lang="zh-CN" altLang="en-US" dirty="0" smtClean="0"/>
              <a:t>的</a:t>
            </a:r>
            <a:r>
              <a:rPr lang="en-US" altLang="zh-CN" dirty="0" smtClean="0"/>
              <a:t>layout</a:t>
            </a:r>
            <a:r>
              <a:rPr lang="zh-CN" altLang="en-US" smtClean="0"/>
              <a:t>顺序和绑定的顺序不一致。</a:t>
            </a:r>
            <a:endParaRPr lang="en-US" altLang="zh-CN" dirty="0"/>
          </a:p>
          <a:p>
            <a:endParaRPr lang="en-US" altLang="zh-CN" dirty="0" smtClean="0"/>
          </a:p>
          <a:p>
            <a:r>
              <a:rPr lang="en-US" altLang="zh-CN" dirty="0" smtClean="0"/>
              <a:t>Layer </a:t>
            </a:r>
            <a:r>
              <a:rPr lang="zh-CN" altLang="en-US" dirty="0" smtClean="0"/>
              <a:t>拥有这一层的控制</a:t>
            </a:r>
            <a:endParaRPr lang="en-US" altLang="zh-CN" dirty="0" smtClean="0"/>
          </a:p>
          <a:p>
            <a:r>
              <a:rPr lang="zh-CN" altLang="en-US" dirty="0" smtClean="0"/>
              <a:t>非</a:t>
            </a:r>
            <a:r>
              <a:rPr lang="en-US" altLang="zh-CN" dirty="0" smtClean="0"/>
              <a:t>layer</a:t>
            </a:r>
            <a:r>
              <a:rPr lang="zh-CN" altLang="en-US" dirty="0" smtClean="0"/>
              <a:t>拥有这一层的实体和功能实现</a:t>
            </a:r>
            <a:endParaRPr lang="en-US" altLang="zh-CN" dirty="0" smtClean="0"/>
          </a:p>
          <a:p>
            <a:endParaRPr lang="en-US" altLang="zh-CN" dirty="0"/>
          </a:p>
          <a:p>
            <a:r>
              <a:rPr lang="zh-CN" altLang="en-US" dirty="0" smtClean="0"/>
              <a:t>相当于</a:t>
            </a:r>
            <a:r>
              <a:rPr lang="en-US" altLang="zh-CN" dirty="0" smtClean="0"/>
              <a:t>layer</a:t>
            </a:r>
            <a:r>
              <a:rPr lang="zh-CN" altLang="en-US" dirty="0" smtClean="0"/>
              <a:t>是这一层的</a:t>
            </a:r>
            <a:r>
              <a:rPr lang="en-US" altLang="zh-CN" dirty="0" smtClean="0"/>
              <a:t>public</a:t>
            </a:r>
          </a:p>
          <a:p>
            <a:r>
              <a:rPr lang="zh-CN" altLang="en-US" dirty="0" smtClean="0"/>
              <a:t>非</a:t>
            </a:r>
            <a:r>
              <a:rPr lang="en-US" altLang="zh-CN" dirty="0" smtClean="0"/>
              <a:t>layer</a:t>
            </a:r>
            <a:r>
              <a:rPr lang="zh-CN" altLang="en-US" dirty="0" smtClean="0"/>
              <a:t>是这一层的</a:t>
            </a:r>
            <a:r>
              <a:rPr lang="en-US" altLang="zh-CN" dirty="0" smtClean="0"/>
              <a:t>private</a:t>
            </a:r>
            <a:endParaRPr lang="en-US" altLang="zh-CN" dirty="0"/>
          </a:p>
          <a:p>
            <a:endParaRPr lang="en-US" altLang="zh-CN" dirty="0"/>
          </a:p>
          <a:p>
            <a:r>
              <a:rPr lang="en-US" altLang="zh-CN" dirty="0" smtClean="0"/>
              <a:t>Event</a:t>
            </a:r>
            <a:r>
              <a:rPr lang="zh-CN" altLang="en-US" dirty="0" smtClean="0"/>
              <a:t>在每一层中穿过，给每一层</a:t>
            </a:r>
            <a:r>
              <a:rPr lang="en-US" altLang="zh-CN" dirty="0" smtClean="0"/>
              <a:t>layer</a:t>
            </a:r>
            <a:r>
              <a:rPr lang="zh-CN" altLang="en-US" dirty="0"/>
              <a:t>信息</a:t>
            </a:r>
            <a:r>
              <a:rPr lang="zh-CN" altLang="en-US" dirty="0" smtClean="0"/>
              <a:t>。</a:t>
            </a:r>
            <a:endParaRPr lang="en-US" altLang="zh-CN" dirty="0" smtClean="0"/>
          </a:p>
          <a:p>
            <a:endParaRPr lang="en-US" altLang="zh-CN" dirty="0"/>
          </a:p>
          <a:p>
            <a:r>
              <a:rPr lang="en-US" altLang="zh-CN" dirty="0" smtClean="0"/>
              <a:t>Actor</a:t>
            </a:r>
            <a:r>
              <a:rPr lang="zh-CN" altLang="en-US" dirty="0" smtClean="0"/>
              <a:t>以下不再分</a:t>
            </a:r>
            <a:r>
              <a:rPr lang="en-US" altLang="zh-CN" dirty="0" smtClean="0"/>
              <a:t>layer</a:t>
            </a:r>
            <a:r>
              <a:rPr lang="zh-CN" altLang="en-US" dirty="0" smtClean="0"/>
              <a:t>和非</a:t>
            </a:r>
            <a:r>
              <a:rPr lang="en-US" altLang="zh-CN" dirty="0" smtClean="0"/>
              <a:t>layer</a:t>
            </a:r>
            <a:r>
              <a:rPr lang="zh-CN" altLang="en-US" dirty="0" smtClean="0"/>
              <a:t>，接口和实现放在一起。</a:t>
            </a:r>
            <a:endParaRPr lang="en-US" altLang="zh-CN" dirty="0" smtClean="0"/>
          </a:p>
          <a:p>
            <a:endParaRPr lang="en-US" altLang="zh-CN" dirty="0"/>
          </a:p>
          <a:p>
            <a:r>
              <a:rPr lang="en-US" altLang="zh-CN" dirty="0" err="1" smtClean="0"/>
              <a:t>levelLayer</a:t>
            </a:r>
            <a:r>
              <a:rPr lang="zh-CN" altLang="en-US" dirty="0" smtClean="0"/>
              <a:t>相当于</a:t>
            </a:r>
            <a:r>
              <a:rPr lang="en-US" altLang="zh-CN" dirty="0" smtClean="0"/>
              <a:t>levels</a:t>
            </a:r>
            <a:r>
              <a:rPr lang="zh-CN" altLang="en-US" dirty="0" smtClean="0"/>
              <a:t>的整体接口，不管理具体的某一个</a:t>
            </a:r>
            <a:r>
              <a:rPr lang="en-US" altLang="zh-CN" dirty="0" smtClean="0"/>
              <a:t>level</a:t>
            </a:r>
            <a:r>
              <a:rPr lang="zh-CN" altLang="en-US" dirty="0" smtClean="0"/>
              <a:t>。</a:t>
            </a:r>
            <a:endParaRPr lang="en-US" altLang="zh-CN" dirty="0" smtClean="0"/>
          </a:p>
          <a:p>
            <a:endParaRPr lang="en-US" altLang="zh-CN" dirty="0"/>
          </a:p>
          <a:p>
            <a:r>
              <a:rPr lang="en-US" altLang="zh-CN" dirty="0" err="1"/>
              <a:t>playerinputEvent</a:t>
            </a:r>
            <a:endParaRPr lang="en-US" altLang="zh-CN" dirty="0"/>
          </a:p>
          <a:p>
            <a:r>
              <a:rPr lang="zh-CN" altLang="en-US" dirty="0"/>
              <a:t>从</a:t>
            </a:r>
            <a:r>
              <a:rPr lang="en-US" altLang="zh-CN" dirty="0"/>
              <a:t>window</a:t>
            </a:r>
            <a:r>
              <a:rPr lang="zh-CN" altLang="en-US" dirty="0"/>
              <a:t>到</a:t>
            </a:r>
            <a:r>
              <a:rPr lang="en-US" altLang="zh-CN" dirty="0"/>
              <a:t>actor</a:t>
            </a:r>
            <a:r>
              <a:rPr lang="zh-CN" altLang="en-US" dirty="0"/>
              <a:t>都可以接收</a:t>
            </a:r>
            <a:r>
              <a:rPr lang="en-US" altLang="zh-CN" dirty="0" err="1"/>
              <a:t>playerinputEvent</a:t>
            </a:r>
            <a:r>
              <a:rPr lang="en-US" altLang="zh-CN" dirty="0"/>
              <a:t> </a:t>
            </a:r>
            <a:r>
              <a:rPr lang="zh-CN" altLang="en-US" dirty="0"/>
              <a:t>，写在</a:t>
            </a:r>
            <a:r>
              <a:rPr lang="en-US" altLang="zh-CN" dirty="0" err="1"/>
              <a:t>onplayerinputEvent</a:t>
            </a:r>
            <a:r>
              <a:rPr lang="zh-CN" altLang="en-US" dirty="0"/>
              <a:t>里，专门对玩家输入做响应。</a:t>
            </a:r>
            <a:endParaRPr lang="en-US" altLang="zh-CN" dirty="0"/>
          </a:p>
          <a:p>
            <a:r>
              <a:rPr lang="en-US" altLang="zh-CN" dirty="0"/>
              <a:t>GUI</a:t>
            </a:r>
            <a:r>
              <a:rPr lang="zh-CN" altLang="en-US" dirty="0"/>
              <a:t>根据接收到的玩家输入每帧做</a:t>
            </a:r>
            <a:r>
              <a:rPr lang="en-US" altLang="zh-CN" dirty="0"/>
              <a:t>edit</a:t>
            </a:r>
            <a:r>
              <a:rPr lang="zh-CN" altLang="en-US" dirty="0"/>
              <a:t>。</a:t>
            </a:r>
            <a:endParaRPr lang="en-US" altLang="zh-CN" dirty="0"/>
          </a:p>
          <a:p>
            <a:r>
              <a:rPr lang="zh-CN" altLang="en-US" dirty="0"/>
              <a:t>其他</a:t>
            </a:r>
            <a:r>
              <a:rPr lang="en-US" altLang="zh-CN" dirty="0"/>
              <a:t>event</a:t>
            </a:r>
          </a:p>
          <a:p>
            <a:r>
              <a:rPr lang="zh-CN" altLang="en-US" dirty="0"/>
              <a:t>接收非玩家输入的东西叫做</a:t>
            </a:r>
            <a:r>
              <a:rPr lang="en-US" altLang="zh-CN" dirty="0" err="1"/>
              <a:t>ai</a:t>
            </a:r>
            <a:r>
              <a:rPr lang="zh-CN" altLang="en-US" dirty="0" smtClean="0"/>
              <a:t>，</a:t>
            </a:r>
            <a:endParaRPr lang="en-US" altLang="zh-CN" dirty="0" smtClean="0"/>
          </a:p>
          <a:p>
            <a:endParaRPr lang="en-US" altLang="zh-CN" dirty="0"/>
          </a:p>
          <a:p>
            <a:r>
              <a:rPr lang="en-US" altLang="zh-CN" dirty="0"/>
              <a:t>Actor</a:t>
            </a:r>
            <a:r>
              <a:rPr lang="zh-CN" altLang="en-US" dirty="0"/>
              <a:t>，有自己独立的</a:t>
            </a:r>
            <a:r>
              <a:rPr lang="en-US" altLang="zh-CN" dirty="0"/>
              <a:t>transform</a:t>
            </a:r>
            <a:r>
              <a:rPr lang="zh-CN" altLang="en-US" dirty="0"/>
              <a:t>。</a:t>
            </a:r>
            <a:r>
              <a:rPr lang="en-US" altLang="zh-CN" dirty="0"/>
              <a:t>component</a:t>
            </a:r>
            <a:r>
              <a:rPr lang="zh-CN" altLang="en-US" dirty="0"/>
              <a:t>，没有自己独立的</a:t>
            </a:r>
            <a:r>
              <a:rPr lang="en-US" altLang="zh-CN" dirty="0"/>
              <a:t>transform</a:t>
            </a:r>
            <a:r>
              <a:rPr lang="zh-CN" altLang="en-US" dirty="0"/>
              <a:t>，其</a:t>
            </a:r>
            <a:r>
              <a:rPr lang="en-US" altLang="zh-CN" dirty="0"/>
              <a:t>transform</a:t>
            </a:r>
            <a:r>
              <a:rPr lang="zh-CN" altLang="en-US" dirty="0"/>
              <a:t>依赖于其所属的</a:t>
            </a:r>
            <a:r>
              <a:rPr lang="en-US" altLang="zh-CN" dirty="0"/>
              <a:t>actor</a:t>
            </a:r>
            <a:r>
              <a:rPr lang="zh-CN" altLang="en-US" dirty="0"/>
              <a:t>，</a:t>
            </a:r>
            <a:r>
              <a:rPr lang="en-US" altLang="zh-CN" dirty="0"/>
              <a:t>component</a:t>
            </a:r>
            <a:r>
              <a:rPr lang="zh-CN" altLang="en-US" dirty="0"/>
              <a:t>可以是任何有</a:t>
            </a:r>
            <a:r>
              <a:rPr lang="en-US" altLang="zh-CN" dirty="0"/>
              <a:t>transform</a:t>
            </a:r>
            <a:r>
              <a:rPr lang="zh-CN" altLang="en-US" dirty="0"/>
              <a:t>的东西。</a:t>
            </a:r>
            <a:endParaRPr lang="en-US" altLang="zh-CN" dirty="0"/>
          </a:p>
          <a:p>
            <a:r>
              <a:rPr lang="en-US" altLang="zh-CN" dirty="0"/>
              <a:t>controller</a:t>
            </a:r>
            <a:r>
              <a:rPr lang="zh-CN" altLang="en-US" dirty="0"/>
              <a:t>，只</a:t>
            </a:r>
            <a:r>
              <a:rPr lang="en-US" altLang="zh-CN" dirty="0"/>
              <a:t>control pawn</a:t>
            </a:r>
            <a:r>
              <a:rPr lang="zh-CN" altLang="en-US" dirty="0"/>
              <a:t>这个类，没有</a:t>
            </a:r>
            <a:r>
              <a:rPr lang="en-US" altLang="zh-CN" dirty="0"/>
              <a:t>transform</a:t>
            </a:r>
            <a:r>
              <a:rPr lang="zh-CN" altLang="en-US" dirty="0"/>
              <a:t>。是</a:t>
            </a:r>
            <a:r>
              <a:rPr lang="en-US" altLang="zh-CN" dirty="0"/>
              <a:t>editor</a:t>
            </a:r>
            <a:r>
              <a:rPr lang="zh-CN" altLang="en-US" dirty="0"/>
              <a:t>的派生类，相当于只操作</a:t>
            </a:r>
            <a:r>
              <a:rPr lang="en-US" altLang="zh-CN" dirty="0"/>
              <a:t>pawn</a:t>
            </a:r>
            <a:r>
              <a:rPr lang="zh-CN" altLang="en-US" dirty="0"/>
              <a:t>的</a:t>
            </a:r>
            <a:r>
              <a:rPr lang="en-US" altLang="zh-CN" dirty="0"/>
              <a:t>editor</a:t>
            </a:r>
            <a:r>
              <a:rPr lang="zh-CN" altLang="en-US" dirty="0"/>
              <a:t>。独立于</a:t>
            </a:r>
            <a:r>
              <a:rPr lang="en-US" altLang="zh-CN" dirty="0"/>
              <a:t>pawn</a:t>
            </a:r>
            <a:r>
              <a:rPr lang="zh-CN" altLang="en-US" dirty="0"/>
              <a:t>存在。</a:t>
            </a:r>
            <a:endParaRPr lang="en-US" altLang="zh-CN" dirty="0"/>
          </a:p>
          <a:p>
            <a:r>
              <a:rPr lang="en-US" altLang="zh-CN" dirty="0"/>
              <a:t>Ai</a:t>
            </a:r>
            <a:r>
              <a:rPr lang="zh-CN" altLang="en-US" dirty="0"/>
              <a:t>，根据接收的</a:t>
            </a:r>
            <a:r>
              <a:rPr lang="en-US" altLang="zh-CN" dirty="0"/>
              <a:t>event</a:t>
            </a:r>
            <a:r>
              <a:rPr lang="zh-CN" altLang="en-US" dirty="0"/>
              <a:t>做出反馈，其功能相当于玩家根据收到的信息进行输入。可以操作</a:t>
            </a:r>
            <a:r>
              <a:rPr lang="en-US" altLang="zh-CN" dirty="0"/>
              <a:t>editor</a:t>
            </a:r>
            <a:r>
              <a:rPr lang="zh-CN" altLang="en-US" dirty="0"/>
              <a:t>或者</a:t>
            </a:r>
            <a:r>
              <a:rPr lang="en-US" altLang="zh-CN" dirty="0"/>
              <a:t>controller</a:t>
            </a:r>
            <a:r>
              <a:rPr lang="zh-CN" altLang="en-US" dirty="0"/>
              <a:t>来做出反馈。</a:t>
            </a:r>
            <a:endParaRPr lang="en-US" altLang="zh-CN" dirty="0"/>
          </a:p>
          <a:p>
            <a:endParaRPr lang="en-US" altLang="zh-CN" dirty="0"/>
          </a:p>
          <a:p>
            <a:endParaRPr lang="en-US" altLang="zh-CN" dirty="0" smtClean="0"/>
          </a:p>
        </p:txBody>
      </p:sp>
    </p:spTree>
    <p:extLst>
      <p:ext uri="{BB962C8B-B14F-4D97-AF65-F5344CB8AC3E}">
        <p14:creationId xmlns:p14="http://schemas.microsoft.com/office/powerpoint/2010/main" val="1827119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909310"/>
          </a:xfrm>
          <a:prstGeom prst="rect">
            <a:avLst/>
          </a:prstGeom>
          <a:noFill/>
        </p:spPr>
        <p:txBody>
          <a:bodyPr wrap="square" rtlCol="0">
            <a:spAutoFit/>
          </a:bodyPr>
          <a:lstStyle/>
          <a:p>
            <a:r>
              <a:rPr lang="zh-CN" altLang="en-US" dirty="0"/>
              <a:t>接下来的任务</a:t>
            </a:r>
            <a:endParaRPr lang="en-US" altLang="zh-CN" dirty="0"/>
          </a:p>
          <a:p>
            <a:endParaRPr lang="en-US" altLang="zh-CN" dirty="0" smtClean="0"/>
          </a:p>
          <a:p>
            <a:r>
              <a:rPr lang="zh-CN" altLang="en-US" dirty="0" smtClean="0"/>
              <a:t>考虑</a:t>
            </a:r>
            <a:r>
              <a:rPr lang="zh-CN" altLang="en-US" dirty="0"/>
              <a:t>环境光</a:t>
            </a:r>
            <a:r>
              <a:rPr lang="zh-CN" altLang="en-US" dirty="0" smtClean="0"/>
              <a:t>。</a:t>
            </a:r>
            <a:endParaRPr lang="en-US" altLang="zh-CN" dirty="0" smtClean="0"/>
          </a:p>
          <a:p>
            <a:endParaRPr lang="en-US" altLang="zh-CN" dirty="0"/>
          </a:p>
          <a:p>
            <a:endParaRPr lang="en-US" altLang="zh-CN" dirty="0"/>
          </a:p>
          <a:p>
            <a:r>
              <a:rPr lang="zh-CN" altLang="en-US" dirty="0" smtClean="0"/>
              <a:t>加入</a:t>
            </a:r>
            <a:r>
              <a:rPr lang="zh-CN" altLang="en-US" dirty="0"/>
              <a:t>牛顿力系统。加入重力</a:t>
            </a:r>
            <a:r>
              <a:rPr lang="zh-CN" altLang="en-US" dirty="0" smtClean="0"/>
              <a:t>。加入空气阻力，等于</a:t>
            </a:r>
            <a:r>
              <a:rPr lang="en-US" altLang="zh-CN" dirty="0" smtClean="0"/>
              <a:t>1/2 C</a:t>
            </a:r>
            <a:r>
              <a:rPr lang="el-GR" altLang="zh-CN" dirty="0"/>
              <a:t> ρ </a:t>
            </a:r>
            <a:r>
              <a:rPr lang="en-US" altLang="zh-CN" dirty="0" smtClean="0"/>
              <a:t>S v^2</a:t>
            </a:r>
            <a:r>
              <a:rPr lang="zh-CN" altLang="en-US" dirty="0" smtClean="0"/>
              <a:t>。</a:t>
            </a:r>
            <a:endParaRPr lang="en-US" altLang="zh-CN" dirty="0"/>
          </a:p>
          <a:p>
            <a:endParaRPr lang="en-US" altLang="zh-CN" dirty="0"/>
          </a:p>
          <a:p>
            <a:r>
              <a:rPr lang="zh-CN" altLang="en-US" dirty="0" smtClean="0"/>
              <a:t>将一个模型作为</a:t>
            </a:r>
            <a:r>
              <a:rPr lang="en-US" altLang="zh-CN" dirty="0" smtClean="0"/>
              <a:t>character</a:t>
            </a:r>
            <a:r>
              <a:rPr lang="zh-CN" altLang="en-US" dirty="0" smtClean="0"/>
              <a:t>导入，付给一个</a:t>
            </a:r>
            <a:r>
              <a:rPr lang="en-US" altLang="zh-CN" dirty="0" err="1" smtClean="0"/>
              <a:t>armedCamera</a:t>
            </a:r>
            <a:r>
              <a:rPr lang="zh-CN" altLang="en-US" dirty="0" smtClean="0"/>
              <a:t>，继承自</a:t>
            </a:r>
            <a:r>
              <a:rPr lang="en-US" altLang="zh-CN" dirty="0" smtClean="0"/>
              <a:t>camera</a:t>
            </a:r>
            <a:r>
              <a:rPr lang="zh-CN" altLang="en-US" dirty="0" smtClean="0"/>
              <a:t>。这个</a:t>
            </a:r>
            <a:r>
              <a:rPr lang="en-US" altLang="zh-CN" dirty="0" smtClean="0"/>
              <a:t>camera</a:t>
            </a:r>
            <a:r>
              <a:rPr lang="zh-CN" altLang="en-US" dirty="0" smtClean="0"/>
              <a:t>可以伸缩，检测</a:t>
            </a:r>
            <a:r>
              <a:rPr lang="en-US" altLang="zh-CN" dirty="0" smtClean="0"/>
              <a:t>character</a:t>
            </a:r>
            <a:r>
              <a:rPr lang="zh-CN" altLang="en-US" dirty="0" smtClean="0"/>
              <a:t>到</a:t>
            </a:r>
            <a:r>
              <a:rPr lang="en-US" altLang="zh-CN" dirty="0" smtClean="0"/>
              <a:t>camera</a:t>
            </a:r>
            <a:r>
              <a:rPr lang="zh-CN" altLang="en-US" dirty="0" smtClean="0"/>
              <a:t>的射线是否与其他物体重叠，然后伸缩。</a:t>
            </a:r>
            <a:endParaRPr lang="en-US" altLang="zh-CN" dirty="0" smtClean="0"/>
          </a:p>
          <a:p>
            <a:endParaRPr lang="en-US" altLang="zh-CN" dirty="0"/>
          </a:p>
          <a:p>
            <a:r>
              <a:rPr lang="zh-CN" altLang="en-US" dirty="0" smtClean="0"/>
              <a:t>为了避免</a:t>
            </a:r>
            <a:r>
              <a:rPr lang="en-US" altLang="zh-CN" dirty="0"/>
              <a:t>camera</a:t>
            </a:r>
            <a:r>
              <a:rPr lang="zh-CN" altLang="en-US" dirty="0"/>
              <a:t>到</a:t>
            </a:r>
            <a:r>
              <a:rPr lang="en-US" altLang="zh-CN" dirty="0"/>
              <a:t>character</a:t>
            </a:r>
            <a:r>
              <a:rPr lang="zh-CN" altLang="en-US" dirty="0"/>
              <a:t>之间的</a:t>
            </a:r>
            <a:r>
              <a:rPr lang="zh-CN" altLang="en-US" dirty="0" smtClean="0"/>
              <a:t>物体的遮挡，</a:t>
            </a:r>
            <a:r>
              <a:rPr lang="en-US" altLang="zh-CN" dirty="0" smtClean="0"/>
              <a:t>camera</a:t>
            </a:r>
            <a:r>
              <a:rPr lang="zh-CN" altLang="en-US" dirty="0" smtClean="0"/>
              <a:t>到</a:t>
            </a:r>
            <a:r>
              <a:rPr lang="en-US" altLang="zh-CN" dirty="0" smtClean="0"/>
              <a:t>character</a:t>
            </a:r>
            <a:r>
              <a:rPr lang="zh-CN" altLang="en-US" dirty="0" smtClean="0"/>
              <a:t>之间的物体会先渲染，然后叠加到</a:t>
            </a:r>
            <a:r>
              <a:rPr lang="en-US" altLang="zh-CN" dirty="0" smtClean="0"/>
              <a:t>character</a:t>
            </a:r>
            <a:r>
              <a:rPr lang="zh-CN" altLang="en-US" dirty="0" smtClean="0"/>
              <a:t>之后的物体的渲染结果上，根据离</a:t>
            </a:r>
            <a:r>
              <a:rPr lang="en-US" altLang="zh-CN" dirty="0" smtClean="0"/>
              <a:t>camera</a:t>
            </a:r>
            <a:r>
              <a:rPr lang="zh-CN" altLang="en-US" dirty="0" smtClean="0"/>
              <a:t>距离越近越模糊。线性改变模糊度即可。</a:t>
            </a:r>
            <a:endParaRPr lang="en-US" altLang="zh-CN" dirty="0"/>
          </a:p>
          <a:p>
            <a:endParaRPr lang="en-US" altLang="zh-CN" dirty="0"/>
          </a:p>
          <a:p>
            <a:r>
              <a:rPr lang="zh-CN" altLang="en-US" dirty="0"/>
              <a:t>只在</a:t>
            </a:r>
            <a:r>
              <a:rPr lang="en-US" altLang="zh-CN" dirty="0" smtClean="0"/>
              <a:t>landscape</a:t>
            </a:r>
            <a:r>
              <a:rPr lang="zh-CN" altLang="en-US" dirty="0" smtClean="0"/>
              <a:t>的区域边缘的点上计算并叠加两边的颜色。</a:t>
            </a:r>
            <a:endParaRPr lang="en-US" altLang="zh-CN" dirty="0" smtClean="0"/>
          </a:p>
          <a:p>
            <a:endParaRPr lang="en-US" altLang="zh-CN" dirty="0"/>
          </a:p>
          <a:p>
            <a:r>
              <a:rPr lang="en-US" altLang="zh-CN" dirty="0" smtClean="0"/>
              <a:t>Landscape</a:t>
            </a:r>
            <a:r>
              <a:rPr lang="zh-CN" altLang="en-US" dirty="0" smtClean="0"/>
              <a:t>如果有锯齿，可以将其</a:t>
            </a:r>
            <a:r>
              <a:rPr lang="en-US" altLang="zh-CN" dirty="0" smtClean="0"/>
              <a:t>vertex</a:t>
            </a:r>
            <a:r>
              <a:rPr lang="zh-CN" altLang="en-US" dirty="0" smtClean="0"/>
              <a:t>的</a:t>
            </a:r>
            <a:r>
              <a:rPr lang="en-US" altLang="zh-CN" dirty="0" smtClean="0"/>
              <a:t>x</a:t>
            </a:r>
            <a:r>
              <a:rPr lang="zh-CN" altLang="en-US" dirty="0" smtClean="0"/>
              <a:t>和</a:t>
            </a:r>
            <a:r>
              <a:rPr lang="en-US" altLang="zh-CN" dirty="0" smtClean="0"/>
              <a:t>z</a:t>
            </a:r>
            <a:r>
              <a:rPr lang="zh-CN" altLang="en-US" dirty="0" smtClean="0"/>
              <a:t>改为 </a:t>
            </a:r>
            <a:r>
              <a:rPr lang="en-US" altLang="zh-CN" dirty="0" err="1" smtClean="0"/>
              <a:t>i</a:t>
            </a:r>
            <a:r>
              <a:rPr lang="en-US" altLang="zh-CN" dirty="0" smtClean="0"/>
              <a:t>, j </a:t>
            </a:r>
            <a:r>
              <a:rPr lang="zh-CN" altLang="en-US" dirty="0" smtClean="0"/>
              <a:t>除以</a:t>
            </a:r>
            <a:r>
              <a:rPr lang="en-US" altLang="zh-CN" dirty="0" smtClean="0"/>
              <a:t>10</a:t>
            </a:r>
            <a:r>
              <a:rPr lang="zh-CN" altLang="en-US" dirty="0" smtClean="0"/>
              <a:t>或者其他数。</a:t>
            </a:r>
            <a:endParaRPr lang="en-US" altLang="zh-CN" dirty="0" smtClean="0"/>
          </a:p>
          <a:p>
            <a:endParaRPr lang="en-US" altLang="zh-CN" dirty="0"/>
          </a:p>
          <a:p>
            <a:r>
              <a:rPr lang="zh-CN" altLang="en-US" dirty="0" smtClean="0"/>
              <a:t>物理和渲染双线程。</a:t>
            </a:r>
            <a:endParaRPr lang="en-US" altLang="zh-CN" dirty="0" smtClean="0"/>
          </a:p>
          <a:p>
            <a:endParaRPr lang="en-US" altLang="zh-CN" dirty="0"/>
          </a:p>
          <a:p>
            <a:r>
              <a:rPr lang="zh-CN" altLang="en-US" dirty="0"/>
              <a:t>加载另一个</a:t>
            </a:r>
            <a:r>
              <a:rPr lang="en-US" altLang="zh-CN" dirty="0"/>
              <a:t>level</a:t>
            </a:r>
            <a:r>
              <a:rPr lang="zh-CN" altLang="en-US" dirty="0"/>
              <a:t>到</a:t>
            </a:r>
            <a:r>
              <a:rPr lang="en-US" altLang="zh-CN" dirty="0" err="1"/>
              <a:t>currentlevel</a:t>
            </a:r>
            <a:r>
              <a:rPr lang="zh-CN" altLang="en-US" dirty="0"/>
              <a:t>中，卸载</a:t>
            </a:r>
            <a:r>
              <a:rPr lang="en-US" altLang="zh-CN" dirty="0" err="1"/>
              <a:t>currentlevel</a:t>
            </a:r>
            <a:r>
              <a:rPr lang="zh-CN" altLang="en-US" dirty="0"/>
              <a:t>的部分内容，即</a:t>
            </a:r>
            <a:r>
              <a:rPr lang="en-US" altLang="zh-CN" dirty="0"/>
              <a:t>level</a:t>
            </a:r>
            <a:r>
              <a:rPr lang="zh-CN" altLang="en-US" dirty="0"/>
              <a:t>动态加载和卸载。相应地修改</a:t>
            </a:r>
            <a:r>
              <a:rPr lang="en-US" altLang="zh-CN" dirty="0" err="1"/>
              <a:t>currentlevel</a:t>
            </a:r>
            <a:r>
              <a:rPr lang="zh-CN" altLang="en-US" dirty="0"/>
              <a:t>的</a:t>
            </a:r>
            <a:r>
              <a:rPr lang="en-US" altLang="zh-CN" dirty="0"/>
              <a:t>BVH Tree</a:t>
            </a:r>
            <a:r>
              <a:rPr lang="zh-CN" altLang="en-US" dirty="0"/>
              <a:t>。</a:t>
            </a:r>
            <a:endParaRPr lang="en-US" altLang="zh-CN" dirty="0" smtClean="0"/>
          </a:p>
        </p:txBody>
      </p:sp>
    </p:spTree>
    <p:extLst>
      <p:ext uri="{BB962C8B-B14F-4D97-AF65-F5344CB8AC3E}">
        <p14:creationId xmlns:p14="http://schemas.microsoft.com/office/powerpoint/2010/main" val="1550814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7294305"/>
          </a:xfrm>
          <a:prstGeom prst="rect">
            <a:avLst/>
          </a:prstGeom>
          <a:noFill/>
        </p:spPr>
        <p:txBody>
          <a:bodyPr wrap="square" rtlCol="0">
            <a:spAutoFit/>
          </a:bodyPr>
          <a:lstStyle/>
          <a:p>
            <a:r>
              <a:rPr lang="zh-CN" altLang="en-US" dirty="0" smtClean="0"/>
              <a:t>水面</a:t>
            </a:r>
            <a:endParaRPr lang="en-US" altLang="zh-CN" dirty="0" smtClean="0"/>
          </a:p>
          <a:p>
            <a:r>
              <a:rPr lang="zh-CN" altLang="en-US" dirty="0" smtClean="0"/>
              <a:t>水没有</a:t>
            </a:r>
            <a:r>
              <a:rPr lang="en-US" altLang="zh-CN" dirty="0" smtClean="0"/>
              <a:t>albedo</a:t>
            </a:r>
            <a:r>
              <a:rPr lang="zh-CN" altLang="en-US" dirty="0" smtClean="0"/>
              <a:t>，不带太阳的话，用天空的蓝光照射就可以了。天空的蓝光是四面八方的，所以不需要</a:t>
            </a:r>
            <a:r>
              <a:rPr lang="en-US" altLang="zh-CN" dirty="0" err="1" smtClean="0"/>
              <a:t>lightdirection</a:t>
            </a:r>
            <a:r>
              <a:rPr lang="zh-CN" altLang="en-US" dirty="0" smtClean="0"/>
              <a:t>，直接用</a:t>
            </a:r>
            <a:r>
              <a:rPr lang="en-US" altLang="zh-CN" dirty="0" err="1" smtClean="0"/>
              <a:t>viewdirection</a:t>
            </a:r>
            <a:r>
              <a:rPr lang="zh-CN" altLang="en-US" dirty="0" smtClean="0"/>
              <a:t>的</a:t>
            </a:r>
            <a:r>
              <a:rPr lang="en-US" altLang="zh-CN" dirty="0" err="1" smtClean="0"/>
              <a:t>Feinel</a:t>
            </a:r>
            <a:r>
              <a:rPr lang="zh-CN" altLang="en-US" dirty="0" smtClean="0"/>
              <a:t>就可以了。</a:t>
            </a:r>
            <a:endParaRPr lang="en-US" altLang="zh-CN" dirty="0" smtClean="0"/>
          </a:p>
          <a:p>
            <a:endParaRPr lang="en-US" altLang="zh-CN" dirty="0" smtClean="0"/>
          </a:p>
          <a:p>
            <a:endParaRPr lang="en-US" altLang="zh-CN" dirty="0" smtClean="0"/>
          </a:p>
          <a:p>
            <a:r>
              <a:rPr lang="en-US" altLang="zh-CN" dirty="0" smtClean="0"/>
              <a:t>//</a:t>
            </a:r>
            <a:r>
              <a:rPr lang="zh-CN" altLang="en-US" dirty="0" smtClean="0"/>
              <a:t>处理</a:t>
            </a:r>
            <a:r>
              <a:rPr lang="en-US" altLang="zh-CN" dirty="0" smtClean="0"/>
              <a:t>new</a:t>
            </a:r>
            <a:r>
              <a:rPr lang="zh-CN" altLang="en-US" dirty="0" smtClean="0"/>
              <a:t>失败的情况</a:t>
            </a:r>
            <a:r>
              <a:rPr lang="zh-CN" altLang="en-US" dirty="0" smtClean="0"/>
              <a:t>。</a:t>
            </a:r>
            <a:endParaRPr lang="en-US" altLang="zh-CN" dirty="0"/>
          </a:p>
          <a:p>
            <a:endParaRPr lang="en-US" altLang="zh-CN" dirty="0" smtClean="0"/>
          </a:p>
          <a:p>
            <a:r>
              <a:rPr lang="zh-CN" altLang="en-US" dirty="0" smtClean="0"/>
              <a:t>在</a:t>
            </a:r>
            <a:r>
              <a:rPr lang="en-US" altLang="zh-CN" dirty="0" err="1" smtClean="0"/>
              <a:t>sanboxApp</a:t>
            </a:r>
            <a:r>
              <a:rPr lang="zh-CN" altLang="en-US" dirty="0" smtClean="0"/>
              <a:t>中用</a:t>
            </a:r>
            <a:r>
              <a:rPr lang="en-US" altLang="zh-CN" dirty="0" smtClean="0"/>
              <a:t>C#</a:t>
            </a:r>
            <a:r>
              <a:rPr lang="zh-CN" altLang="en-US" dirty="0" smtClean="0"/>
              <a:t>定义</a:t>
            </a:r>
            <a:r>
              <a:rPr lang="en-US" altLang="zh-CN" dirty="0" smtClean="0"/>
              <a:t>IMGUI</a:t>
            </a:r>
            <a:r>
              <a:rPr lang="zh-CN" altLang="en-US" dirty="0" smtClean="0"/>
              <a:t>的</a:t>
            </a:r>
            <a:r>
              <a:rPr lang="en-US" altLang="zh-CN" dirty="0" err="1" smtClean="0"/>
              <a:t>onrender</a:t>
            </a:r>
            <a:r>
              <a:rPr lang="zh-CN" altLang="en-US" dirty="0" smtClean="0"/>
              <a:t>函数，也就是</a:t>
            </a:r>
            <a:r>
              <a:rPr lang="en-US" altLang="zh-CN" dirty="0" smtClean="0"/>
              <a:t>IMGUI</a:t>
            </a:r>
            <a:r>
              <a:rPr lang="zh-CN" altLang="en-US" dirty="0" smtClean="0"/>
              <a:t>的界面及功能</a:t>
            </a:r>
            <a:endParaRPr lang="en-US" altLang="zh-CN" dirty="0" smtClean="0"/>
          </a:p>
          <a:p>
            <a:endParaRPr lang="en-US" altLang="zh-CN" dirty="0"/>
          </a:p>
          <a:p>
            <a:r>
              <a:rPr lang="en-US" altLang="zh-CN" dirty="0"/>
              <a:t>//</a:t>
            </a:r>
            <a:r>
              <a:rPr lang="zh-CN" altLang="en-US" dirty="0"/>
              <a:t>改</a:t>
            </a:r>
            <a:r>
              <a:rPr lang="en-US" altLang="zh-CN" dirty="0" err="1"/>
              <a:t>shader</a:t>
            </a:r>
            <a:r>
              <a:rPr lang="zh-CN" altLang="en-US" dirty="0"/>
              <a:t>的贴图命名格式；</a:t>
            </a:r>
            <a:endParaRPr lang="en-US" altLang="zh-CN" dirty="0"/>
          </a:p>
          <a:p>
            <a:r>
              <a:rPr lang="en-US" altLang="zh-CN" dirty="0"/>
              <a:t>//</a:t>
            </a:r>
            <a:r>
              <a:rPr lang="zh-CN" altLang="en-US" dirty="0"/>
              <a:t>试着跑出地形图；</a:t>
            </a:r>
            <a:endParaRPr lang="en-US" altLang="zh-CN" dirty="0"/>
          </a:p>
          <a:p>
            <a:r>
              <a:rPr lang="en-US" altLang="zh-CN" dirty="0" smtClean="0"/>
              <a:t>//</a:t>
            </a:r>
            <a:r>
              <a:rPr lang="zh-CN" altLang="en-US" dirty="0" smtClean="0"/>
              <a:t>试</a:t>
            </a:r>
            <a:r>
              <a:rPr lang="zh-CN" altLang="en-US" dirty="0"/>
              <a:t>着跑出球</a:t>
            </a:r>
            <a:r>
              <a:rPr lang="zh-CN" altLang="en-US" dirty="0" smtClean="0"/>
              <a:t>；</a:t>
            </a:r>
            <a:endParaRPr lang="en-US" altLang="zh-CN" dirty="0" smtClean="0"/>
          </a:p>
          <a:p>
            <a:endParaRPr lang="en-US" altLang="zh-CN" dirty="0" smtClean="0"/>
          </a:p>
          <a:p>
            <a:r>
              <a:rPr lang="zh-CN" altLang="en-US" dirty="0" smtClean="0"/>
              <a:t>唯一需要考虑的</a:t>
            </a:r>
            <a:r>
              <a:rPr lang="en-US" altLang="zh-CN" dirty="0" smtClean="0"/>
              <a:t>event error</a:t>
            </a:r>
            <a:r>
              <a:rPr lang="zh-CN" altLang="en-US" dirty="0" smtClean="0"/>
              <a:t>只有</a:t>
            </a:r>
            <a:r>
              <a:rPr lang="en-US" altLang="zh-CN" dirty="0" err="1" smtClean="0"/>
              <a:t>inGame</a:t>
            </a:r>
            <a:r>
              <a:rPr lang="en-US" altLang="zh-CN" dirty="0" smtClean="0"/>
              <a:t> event</a:t>
            </a:r>
            <a:r>
              <a:rPr lang="zh-CN" altLang="en-US" dirty="0" smtClean="0"/>
              <a:t>的</a:t>
            </a:r>
            <a:r>
              <a:rPr lang="en-US" altLang="zh-CN" dirty="0" smtClean="0"/>
              <a:t>set</a:t>
            </a:r>
            <a:r>
              <a:rPr lang="zh-CN" altLang="en-US" dirty="0" smtClean="0"/>
              <a:t>和</a:t>
            </a:r>
            <a:r>
              <a:rPr lang="en-US" altLang="zh-CN" dirty="0" err="1" smtClean="0"/>
              <a:t>deconstructor</a:t>
            </a:r>
            <a:r>
              <a:rPr lang="zh-CN" altLang="en-US" dirty="0" smtClean="0"/>
              <a:t>调用，解决方法是只需要在调用</a:t>
            </a:r>
            <a:r>
              <a:rPr lang="en-US" altLang="zh-CN" dirty="0" err="1" smtClean="0"/>
              <a:t>deconstructor</a:t>
            </a:r>
            <a:r>
              <a:rPr lang="zh-CN" altLang="en-US" dirty="0" smtClean="0"/>
              <a:t>的地方加上</a:t>
            </a:r>
            <a:r>
              <a:rPr lang="en-US" altLang="zh-CN" dirty="0" smtClean="0"/>
              <a:t>id</a:t>
            </a:r>
            <a:r>
              <a:rPr lang="zh-CN" altLang="en-US" dirty="0" smtClean="0"/>
              <a:t>检查就行了</a:t>
            </a:r>
            <a:endParaRPr lang="en-US" altLang="zh-CN" dirty="0" smtClean="0"/>
          </a:p>
          <a:p>
            <a:endParaRPr lang="en-US" altLang="zh-CN" dirty="0" smtClean="0"/>
          </a:p>
          <a:p>
            <a:r>
              <a:rPr lang="en-US" altLang="zh-CN" dirty="0" smtClean="0"/>
              <a:t>//</a:t>
            </a:r>
            <a:r>
              <a:rPr lang="zh-CN" altLang="en-US" dirty="0" smtClean="0"/>
              <a:t>改</a:t>
            </a:r>
            <a:r>
              <a:rPr lang="en-US" altLang="zh-CN" dirty="0" smtClean="0"/>
              <a:t>new</a:t>
            </a:r>
            <a:r>
              <a:rPr lang="zh-CN" altLang="en-US" dirty="0" smtClean="0"/>
              <a:t>，保证分配到空间</a:t>
            </a:r>
            <a:endParaRPr lang="en-US" altLang="zh-CN" dirty="0" smtClean="0"/>
          </a:p>
          <a:p>
            <a:endParaRPr lang="en-US" altLang="zh-CN" dirty="0"/>
          </a:p>
          <a:p>
            <a:r>
              <a:rPr lang="en-US" altLang="zh-CN" dirty="0" smtClean="0"/>
              <a:t>??</a:t>
            </a:r>
            <a:r>
              <a:rPr lang="zh-CN" altLang="en-US" dirty="0" smtClean="0"/>
              <a:t>减少底层数据，比如顶点的大小，看能不能把</a:t>
            </a:r>
            <a:r>
              <a:rPr lang="en-US" altLang="zh-CN" dirty="0" err="1" smtClean="0"/>
              <a:t>aimesh</a:t>
            </a:r>
            <a:r>
              <a:rPr lang="zh-CN" altLang="en-US" dirty="0" smtClean="0"/>
              <a:t>的顶点数据直接</a:t>
            </a:r>
            <a:r>
              <a:rPr lang="en-US" altLang="zh-CN" dirty="0" smtClean="0"/>
              <a:t>streaming</a:t>
            </a:r>
            <a:r>
              <a:rPr lang="zh-CN" altLang="en-US" dirty="0" smtClean="0"/>
              <a:t>到自己的数据中</a:t>
            </a:r>
            <a:endParaRPr lang="en-US" altLang="zh-CN" dirty="0" smtClean="0"/>
          </a:p>
          <a:p>
            <a:endParaRPr lang="en-US" altLang="zh-CN" dirty="0"/>
          </a:p>
          <a:p>
            <a:r>
              <a:rPr lang="en-US" altLang="zh-CN" dirty="0" smtClean="0"/>
              <a:t>//Draw</a:t>
            </a:r>
            <a:r>
              <a:rPr lang="zh-CN" altLang="en-US" dirty="0" smtClean="0"/>
              <a:t>的时候考虑</a:t>
            </a:r>
            <a:r>
              <a:rPr lang="en-US" altLang="zh-CN" dirty="0" smtClean="0"/>
              <a:t>LODs</a:t>
            </a:r>
          </a:p>
          <a:p>
            <a:endParaRPr lang="en-US" altLang="zh-CN" dirty="0"/>
          </a:p>
          <a:p>
            <a:r>
              <a:rPr lang="en-US" altLang="zh-CN" dirty="0" smtClean="0"/>
              <a:t>Draw</a:t>
            </a:r>
            <a:r>
              <a:rPr lang="zh-CN" altLang="en-US" dirty="0" smtClean="0"/>
              <a:t>的时候考虑</a:t>
            </a:r>
            <a:r>
              <a:rPr lang="en-US" altLang="zh-CN" dirty="0" smtClean="0"/>
              <a:t>buffer streaming</a:t>
            </a:r>
            <a:r>
              <a:rPr lang="zh-CN" altLang="en-US" dirty="0" smtClean="0"/>
              <a:t>，减少</a:t>
            </a:r>
            <a:r>
              <a:rPr lang="en-US" altLang="zh-CN" dirty="0" smtClean="0"/>
              <a:t>draw call</a:t>
            </a:r>
            <a:endParaRPr lang="en-US" altLang="zh-CN" dirty="0"/>
          </a:p>
          <a:p>
            <a:endParaRPr lang="en-US" altLang="zh-CN" dirty="0" smtClean="0"/>
          </a:p>
          <a:p>
            <a:r>
              <a:rPr lang="zh-CN" altLang="en-US" dirty="0" smtClean="0"/>
              <a:t>先</a:t>
            </a:r>
            <a:r>
              <a:rPr lang="en-US" altLang="zh-CN" dirty="0" smtClean="0"/>
              <a:t>update(), </a:t>
            </a:r>
            <a:r>
              <a:rPr lang="zh-CN" altLang="en-US" dirty="0" smtClean="0"/>
              <a:t>再</a:t>
            </a:r>
            <a:r>
              <a:rPr lang="en-US" altLang="zh-CN" dirty="0" smtClean="0"/>
              <a:t>draw()</a:t>
            </a:r>
            <a:r>
              <a:rPr lang="zh-CN" altLang="en-US" dirty="0" smtClean="0"/>
              <a:t>和</a:t>
            </a:r>
            <a:r>
              <a:rPr lang="en-US" altLang="zh-CN" dirty="0" smtClean="0"/>
              <a:t>physics()</a:t>
            </a:r>
            <a:endParaRPr lang="en-US" altLang="zh-CN" dirty="0"/>
          </a:p>
        </p:txBody>
      </p:sp>
    </p:spTree>
    <p:extLst>
      <p:ext uri="{BB962C8B-B14F-4D97-AF65-F5344CB8AC3E}">
        <p14:creationId xmlns:p14="http://schemas.microsoft.com/office/powerpoint/2010/main" val="2602321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2308324"/>
          </a:xfrm>
          <a:prstGeom prst="rect">
            <a:avLst/>
          </a:prstGeom>
          <a:noFill/>
        </p:spPr>
        <p:txBody>
          <a:bodyPr wrap="square" rtlCol="0">
            <a:spAutoFit/>
          </a:bodyPr>
          <a:lstStyle/>
          <a:p>
            <a:r>
              <a:rPr lang="zh-CN" altLang="en-US" dirty="0" smtClean="0"/>
              <a:t>渲染时将片段对应的</a:t>
            </a:r>
            <a:r>
              <a:rPr lang="en-US" altLang="zh-CN" dirty="0" smtClean="0"/>
              <a:t>ACTOR ID </a:t>
            </a:r>
            <a:r>
              <a:rPr lang="zh-CN" altLang="en-US" dirty="0" smtClean="0"/>
              <a:t>作为</a:t>
            </a:r>
            <a:r>
              <a:rPr lang="en-US" altLang="zh-CN" dirty="0" smtClean="0"/>
              <a:t>FRAGMENT COLOR </a:t>
            </a:r>
            <a:r>
              <a:rPr lang="zh-CN" altLang="en-US" dirty="0" smtClean="0"/>
              <a:t>输出到帧缓冲，就能实现点击屏幕选中</a:t>
            </a:r>
            <a:r>
              <a:rPr lang="en-US" altLang="zh-CN" dirty="0" smtClean="0"/>
              <a:t>ACTOR</a:t>
            </a:r>
            <a:r>
              <a:rPr lang="zh-CN" altLang="en-US" dirty="0" smtClean="0"/>
              <a:t>的功能。</a:t>
            </a:r>
            <a:endParaRPr lang="en-US" altLang="zh-CN" dirty="0" smtClean="0"/>
          </a:p>
          <a:p>
            <a:endParaRPr lang="en-US" altLang="zh-CN" dirty="0"/>
          </a:p>
          <a:p>
            <a:endParaRPr lang="en-US" altLang="zh-CN" dirty="0" smtClean="0"/>
          </a:p>
          <a:p>
            <a:r>
              <a:rPr lang="en-US" altLang="zh-CN" dirty="0" smtClean="0"/>
              <a:t>//</a:t>
            </a:r>
            <a:r>
              <a:rPr lang="zh-CN" altLang="en-US" dirty="0" smtClean="0"/>
              <a:t>调</a:t>
            </a:r>
            <a:r>
              <a:rPr lang="en-US" altLang="zh-CN" dirty="0" smtClean="0"/>
              <a:t>scale</a:t>
            </a:r>
          </a:p>
          <a:p>
            <a:endParaRPr lang="en-US" altLang="zh-CN" dirty="0"/>
          </a:p>
          <a:p>
            <a:r>
              <a:rPr lang="en-US" altLang="zh-CN" dirty="0" smtClean="0"/>
              <a:t>//</a:t>
            </a:r>
            <a:r>
              <a:rPr lang="zh-CN" altLang="en-US" dirty="0" smtClean="0"/>
              <a:t>加入</a:t>
            </a:r>
            <a:r>
              <a:rPr lang="en-US" altLang="zh-CN" dirty="0" smtClean="0"/>
              <a:t>direction light</a:t>
            </a:r>
          </a:p>
          <a:p>
            <a:endParaRPr lang="en-US" altLang="zh-CN" dirty="0"/>
          </a:p>
          <a:p>
            <a:r>
              <a:rPr lang="en-US" altLang="zh-CN" smtClean="0"/>
              <a:t>//</a:t>
            </a:r>
            <a:r>
              <a:rPr lang="zh-CN" altLang="en-US" smtClean="0"/>
              <a:t>给</a:t>
            </a:r>
            <a:r>
              <a:rPr lang="en-US" altLang="zh-CN" dirty="0" smtClean="0"/>
              <a:t>Actor</a:t>
            </a:r>
            <a:r>
              <a:rPr lang="zh-CN" altLang="en-US" dirty="0" smtClean="0"/>
              <a:t>一个</a:t>
            </a:r>
            <a:r>
              <a:rPr lang="en-US" altLang="zh-CN" dirty="0" smtClean="0"/>
              <a:t>Rotation. model</a:t>
            </a:r>
            <a:r>
              <a:rPr lang="zh-CN" altLang="en-US" dirty="0" smtClean="0"/>
              <a:t>矩阵先</a:t>
            </a:r>
            <a:r>
              <a:rPr lang="en-US" altLang="zh-CN" dirty="0" smtClean="0"/>
              <a:t>rotate</a:t>
            </a:r>
            <a:r>
              <a:rPr lang="zh-CN" altLang="en-US" dirty="0" smtClean="0"/>
              <a:t>再</a:t>
            </a:r>
            <a:r>
              <a:rPr lang="en-US" altLang="zh-CN" dirty="0" smtClean="0"/>
              <a:t>transform, </a:t>
            </a:r>
            <a:r>
              <a:rPr lang="zh-CN" altLang="en-US" dirty="0" smtClean="0"/>
              <a:t>和</a:t>
            </a:r>
            <a:r>
              <a:rPr lang="en-US" altLang="zh-CN" dirty="0" smtClean="0"/>
              <a:t>view</a:t>
            </a:r>
            <a:r>
              <a:rPr lang="zh-CN" altLang="en-US" dirty="0" smtClean="0"/>
              <a:t>矩阵顺序相反。</a:t>
            </a:r>
            <a:endParaRPr lang="en-US" altLang="zh-CN" dirty="0"/>
          </a:p>
        </p:txBody>
      </p:sp>
    </p:spTree>
    <p:extLst>
      <p:ext uri="{BB962C8B-B14F-4D97-AF65-F5344CB8AC3E}">
        <p14:creationId xmlns:p14="http://schemas.microsoft.com/office/powerpoint/2010/main" val="3440154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4247317"/>
          </a:xfrm>
          <a:prstGeom prst="rect">
            <a:avLst/>
          </a:prstGeom>
          <a:noFill/>
        </p:spPr>
        <p:txBody>
          <a:bodyPr wrap="square" rtlCol="0">
            <a:spAutoFit/>
          </a:bodyPr>
          <a:lstStyle/>
          <a:p>
            <a:r>
              <a:rPr lang="zh-CN" altLang="en-US" dirty="0" smtClean="0"/>
              <a:t>架构与物理</a:t>
            </a:r>
            <a:endParaRPr lang="en-US" altLang="zh-CN" dirty="0" smtClean="0"/>
          </a:p>
          <a:p>
            <a:endParaRPr lang="en-US" altLang="zh-CN" dirty="0" smtClean="0"/>
          </a:p>
          <a:p>
            <a:r>
              <a:rPr lang="en-US" altLang="zh-CN" dirty="0" smtClean="0"/>
              <a:t>Actor</a:t>
            </a:r>
            <a:r>
              <a:rPr lang="zh-CN" altLang="en-US" dirty="0" smtClean="0"/>
              <a:t>有一个</a:t>
            </a:r>
            <a:r>
              <a:rPr lang="en-US" altLang="zh-CN" dirty="0" smtClean="0"/>
              <a:t>model</a:t>
            </a:r>
            <a:r>
              <a:rPr lang="zh-CN" altLang="en-US" dirty="0" smtClean="0"/>
              <a:t>，</a:t>
            </a:r>
            <a:r>
              <a:rPr lang="en-US" altLang="zh-CN" dirty="0" smtClean="0"/>
              <a:t>model</a:t>
            </a:r>
            <a:r>
              <a:rPr lang="zh-CN" altLang="en-US" dirty="0" smtClean="0"/>
              <a:t>是多个</a:t>
            </a:r>
            <a:r>
              <a:rPr lang="en-US" altLang="zh-CN" dirty="0" smtClean="0"/>
              <a:t>mesh</a:t>
            </a:r>
            <a:r>
              <a:rPr lang="zh-CN" altLang="en-US" dirty="0" smtClean="0"/>
              <a:t>及其</a:t>
            </a:r>
            <a:r>
              <a:rPr lang="en-US" altLang="zh-CN" dirty="0" smtClean="0"/>
              <a:t>material</a:t>
            </a:r>
            <a:r>
              <a:rPr lang="zh-CN" altLang="en-US" dirty="0" smtClean="0"/>
              <a:t>，它们共享一个</a:t>
            </a:r>
            <a:r>
              <a:rPr lang="en-US" altLang="zh-CN" dirty="0" smtClean="0"/>
              <a:t>transform</a:t>
            </a:r>
            <a:r>
              <a:rPr lang="zh-CN" altLang="en-US" dirty="0" smtClean="0"/>
              <a:t>。</a:t>
            </a:r>
            <a:endParaRPr lang="en-US" altLang="zh-CN" dirty="0" smtClean="0"/>
          </a:p>
          <a:p>
            <a:endParaRPr lang="en-US" altLang="zh-CN" dirty="0" smtClean="0"/>
          </a:p>
          <a:p>
            <a:r>
              <a:rPr lang="zh-CN" altLang="en-US" dirty="0" smtClean="0"/>
              <a:t>每个</a:t>
            </a:r>
            <a:r>
              <a:rPr lang="en-US" altLang="zh-CN" dirty="0" smtClean="0"/>
              <a:t>mesh</a:t>
            </a:r>
            <a:r>
              <a:rPr lang="zh-CN" altLang="en-US" dirty="0" smtClean="0"/>
              <a:t>有一个</a:t>
            </a:r>
            <a:r>
              <a:rPr lang="en-US" altLang="zh-CN" dirty="0" smtClean="0"/>
              <a:t>physics component</a:t>
            </a:r>
            <a:r>
              <a:rPr lang="zh-CN" altLang="en-US" dirty="0" smtClean="0"/>
              <a:t>，用来存储物理信息。一个</a:t>
            </a:r>
            <a:r>
              <a:rPr lang="en-US" altLang="zh-CN" dirty="0" smtClean="0"/>
              <a:t>actor</a:t>
            </a:r>
            <a:r>
              <a:rPr lang="zh-CN" altLang="en-US" dirty="0" smtClean="0"/>
              <a:t>的多个</a:t>
            </a:r>
            <a:r>
              <a:rPr lang="en-US" altLang="zh-CN" dirty="0" smtClean="0"/>
              <a:t>mesh</a:t>
            </a:r>
            <a:r>
              <a:rPr lang="zh-CN" altLang="en-US" dirty="0" smtClean="0"/>
              <a:t>需要分别进行物理计算，在</a:t>
            </a:r>
            <a:r>
              <a:rPr lang="en-US" altLang="zh-CN" dirty="0" smtClean="0"/>
              <a:t>model</a:t>
            </a:r>
            <a:r>
              <a:rPr lang="zh-CN" altLang="en-US" dirty="0" smtClean="0"/>
              <a:t>层做综合。</a:t>
            </a:r>
            <a:endParaRPr lang="en-US" altLang="zh-CN" dirty="0" smtClean="0"/>
          </a:p>
          <a:p>
            <a:endParaRPr lang="en-US" altLang="zh-CN" dirty="0"/>
          </a:p>
          <a:p>
            <a:r>
              <a:rPr lang="en-US" altLang="zh-CN" dirty="0" smtClean="0"/>
              <a:t>Pawn</a:t>
            </a:r>
            <a:r>
              <a:rPr lang="zh-CN" altLang="en-US" dirty="0" smtClean="0"/>
              <a:t>继承于</a:t>
            </a:r>
            <a:r>
              <a:rPr lang="en-US" altLang="zh-CN" dirty="0" smtClean="0"/>
              <a:t>Actor</a:t>
            </a:r>
            <a:r>
              <a:rPr lang="zh-CN" altLang="en-US" dirty="0" smtClean="0"/>
              <a:t>，有一个</a:t>
            </a:r>
            <a:r>
              <a:rPr lang="en-US" altLang="zh-CN" dirty="0" smtClean="0"/>
              <a:t>controller</a:t>
            </a:r>
            <a:r>
              <a:rPr lang="zh-CN" altLang="en-US" dirty="0" smtClean="0"/>
              <a:t>。</a:t>
            </a:r>
            <a:endParaRPr lang="en-US" altLang="zh-CN" dirty="0" smtClean="0"/>
          </a:p>
          <a:p>
            <a:endParaRPr lang="en-US" altLang="zh-CN" dirty="0" smtClean="0"/>
          </a:p>
          <a:p>
            <a:r>
              <a:rPr lang="en-US" altLang="zh-CN" dirty="0" smtClean="0"/>
              <a:t>Character</a:t>
            </a:r>
            <a:r>
              <a:rPr lang="zh-CN" altLang="en-US" dirty="0" smtClean="0"/>
              <a:t>继承于</a:t>
            </a:r>
            <a:r>
              <a:rPr lang="en-US" altLang="zh-CN" dirty="0" smtClean="0"/>
              <a:t>pawn</a:t>
            </a:r>
            <a:r>
              <a:rPr lang="zh-CN" altLang="en-US" dirty="0" smtClean="0"/>
              <a:t>，有一个</a:t>
            </a:r>
            <a:r>
              <a:rPr lang="en-US" altLang="zh-CN" dirty="0" smtClean="0"/>
              <a:t>AI</a:t>
            </a:r>
            <a:r>
              <a:rPr lang="zh-CN" altLang="en-US" dirty="0" smtClean="0"/>
              <a:t>。</a:t>
            </a:r>
            <a:endParaRPr lang="en-US" altLang="zh-CN" dirty="0" smtClean="0"/>
          </a:p>
          <a:p>
            <a:endParaRPr lang="en-US" altLang="zh-CN" dirty="0"/>
          </a:p>
          <a:p>
            <a:endParaRPr lang="en-US" altLang="zh-CN" dirty="0" smtClean="0"/>
          </a:p>
          <a:p>
            <a:r>
              <a:rPr lang="en-US" altLang="zh-CN" dirty="0" smtClean="0"/>
              <a:t>component</a:t>
            </a:r>
            <a:r>
              <a:rPr lang="zh-CN" altLang="en-US" dirty="0" smtClean="0"/>
              <a:t>：</a:t>
            </a:r>
            <a:r>
              <a:rPr lang="en-US" altLang="zh-CN" dirty="0" smtClean="0"/>
              <a:t>armed camera</a:t>
            </a:r>
            <a:r>
              <a:rPr lang="zh-CN" altLang="en-US" dirty="0" smtClean="0"/>
              <a:t>。第三人称游戏中玩家的</a:t>
            </a:r>
            <a:r>
              <a:rPr lang="en-US" altLang="zh-CN" dirty="0" smtClean="0"/>
              <a:t>character</a:t>
            </a:r>
            <a:r>
              <a:rPr lang="zh-CN" altLang="en-US" dirty="0" smtClean="0"/>
              <a:t>需要一个</a:t>
            </a:r>
            <a:r>
              <a:rPr lang="en-US" altLang="zh-CN" dirty="0" smtClean="0"/>
              <a:t>armed camera</a:t>
            </a:r>
            <a:r>
              <a:rPr lang="zh-CN" altLang="en-US" dirty="0" smtClean="0"/>
              <a:t>。</a:t>
            </a:r>
            <a:endParaRPr lang="en-US" altLang="zh-CN" dirty="0"/>
          </a:p>
          <a:p>
            <a:endParaRPr lang="en-US" altLang="zh-CN" dirty="0" smtClean="0"/>
          </a:p>
          <a:p>
            <a:endParaRPr lang="en-US" altLang="zh-CN" dirty="0"/>
          </a:p>
        </p:txBody>
      </p:sp>
    </p:spTree>
    <p:extLst>
      <p:ext uri="{BB962C8B-B14F-4D97-AF65-F5344CB8AC3E}">
        <p14:creationId xmlns:p14="http://schemas.microsoft.com/office/powerpoint/2010/main" val="1575097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909310"/>
          </a:xfrm>
          <a:prstGeom prst="rect">
            <a:avLst/>
          </a:prstGeom>
          <a:noFill/>
        </p:spPr>
        <p:txBody>
          <a:bodyPr wrap="square" rtlCol="0">
            <a:spAutoFit/>
          </a:bodyPr>
          <a:lstStyle/>
          <a:p>
            <a:r>
              <a:rPr lang="zh-CN" altLang="en-US" dirty="0" smtClean="0"/>
              <a:t>每个</a:t>
            </a:r>
            <a:r>
              <a:rPr lang="en-US" altLang="zh-CN" dirty="0" smtClean="0"/>
              <a:t>Actor</a:t>
            </a:r>
            <a:r>
              <a:rPr lang="zh-CN" altLang="en-US" dirty="0" smtClean="0"/>
              <a:t>有一个</a:t>
            </a:r>
            <a:r>
              <a:rPr lang="en-US" altLang="zh-CN" dirty="0" smtClean="0"/>
              <a:t>transform</a:t>
            </a:r>
            <a:r>
              <a:rPr lang="zh-CN" altLang="en-US" dirty="0" smtClean="0"/>
              <a:t>，代表在世界空间中的坐标。</a:t>
            </a:r>
            <a:endParaRPr lang="en-US" altLang="zh-CN" dirty="0" smtClean="0"/>
          </a:p>
          <a:p>
            <a:r>
              <a:rPr lang="zh-CN" altLang="en-US" dirty="0" smtClean="0"/>
              <a:t>一个</a:t>
            </a:r>
            <a:r>
              <a:rPr lang="en-US" altLang="zh-CN" dirty="0" smtClean="0"/>
              <a:t>Actor</a:t>
            </a:r>
            <a:r>
              <a:rPr lang="zh-CN" altLang="en-US" dirty="0" smtClean="0"/>
              <a:t>有一个</a:t>
            </a:r>
            <a:r>
              <a:rPr lang="en-US" altLang="zh-CN" dirty="0" smtClean="0"/>
              <a:t>model</a:t>
            </a:r>
            <a:r>
              <a:rPr lang="zh-CN" altLang="en-US" dirty="0" smtClean="0"/>
              <a:t>。</a:t>
            </a:r>
            <a:endParaRPr lang="en-US" altLang="zh-CN" dirty="0" smtClean="0"/>
          </a:p>
          <a:p>
            <a:r>
              <a:rPr lang="zh-CN" altLang="en-US" dirty="0"/>
              <a:t>一</a:t>
            </a:r>
            <a:r>
              <a:rPr lang="zh-CN" altLang="en-US" dirty="0" smtClean="0"/>
              <a:t>个</a:t>
            </a:r>
            <a:r>
              <a:rPr lang="en-US" altLang="zh-CN" dirty="0" smtClean="0"/>
              <a:t>model</a:t>
            </a:r>
            <a:r>
              <a:rPr lang="zh-CN" altLang="en-US" dirty="0" smtClean="0"/>
              <a:t>有多个</a:t>
            </a:r>
            <a:r>
              <a:rPr lang="en-US" altLang="zh-CN" dirty="0" smtClean="0"/>
              <a:t>mesh</a:t>
            </a:r>
            <a:r>
              <a:rPr lang="zh-CN" altLang="en-US" dirty="0"/>
              <a:t>，一个</a:t>
            </a:r>
            <a:r>
              <a:rPr lang="en-US" altLang="zh-CN" dirty="0"/>
              <a:t>model</a:t>
            </a:r>
            <a:r>
              <a:rPr lang="zh-CN" altLang="en-US" dirty="0" smtClean="0"/>
              <a:t>有</a:t>
            </a:r>
            <a:r>
              <a:rPr lang="zh-CN" altLang="en-US" dirty="0"/>
              <a:t>一个</a:t>
            </a:r>
            <a:r>
              <a:rPr lang="en-US" altLang="zh-CN" dirty="0"/>
              <a:t>physics </a:t>
            </a:r>
            <a:r>
              <a:rPr lang="en-US" altLang="zh-CN" dirty="0" smtClean="0"/>
              <a:t>component</a:t>
            </a:r>
            <a:r>
              <a:rPr lang="zh-CN" altLang="en-US" dirty="0" smtClean="0"/>
              <a:t>。</a:t>
            </a:r>
            <a:endParaRPr lang="en-US" altLang="zh-CN" dirty="0" smtClean="0"/>
          </a:p>
          <a:p>
            <a:r>
              <a:rPr lang="zh-CN" altLang="en-US" dirty="0"/>
              <a:t>一</a:t>
            </a:r>
            <a:r>
              <a:rPr lang="zh-CN" altLang="en-US" dirty="0" smtClean="0"/>
              <a:t>个</a:t>
            </a:r>
            <a:r>
              <a:rPr lang="en-US" altLang="zh-CN" dirty="0" smtClean="0"/>
              <a:t>mesh</a:t>
            </a:r>
            <a:r>
              <a:rPr lang="zh-CN" altLang="en-US" dirty="0" smtClean="0"/>
              <a:t>有一个</a:t>
            </a:r>
            <a:r>
              <a:rPr lang="en-US" altLang="zh-CN" dirty="0" smtClean="0"/>
              <a:t>physics component</a:t>
            </a:r>
            <a:r>
              <a:rPr lang="zh-CN" altLang="en-US" dirty="0" smtClean="0"/>
              <a:t>。</a:t>
            </a:r>
            <a:endParaRPr lang="en-US" altLang="zh-CN" dirty="0" smtClean="0"/>
          </a:p>
          <a:p>
            <a:r>
              <a:rPr lang="zh-CN" altLang="en-US" dirty="0" smtClean="0"/>
              <a:t>一个</a:t>
            </a:r>
            <a:r>
              <a:rPr lang="en-US" altLang="zh-CN" dirty="0" smtClean="0"/>
              <a:t>model</a:t>
            </a:r>
            <a:r>
              <a:rPr lang="zh-CN" altLang="en-US" dirty="0" smtClean="0"/>
              <a:t>的多个</a:t>
            </a:r>
            <a:r>
              <a:rPr lang="en-US" altLang="zh-CN" dirty="0" smtClean="0"/>
              <a:t>mesh</a:t>
            </a:r>
            <a:r>
              <a:rPr lang="zh-CN" altLang="en-US" dirty="0" smtClean="0"/>
              <a:t>的</a:t>
            </a:r>
            <a:r>
              <a:rPr lang="en-US" altLang="zh-CN" dirty="0" smtClean="0"/>
              <a:t>physics component</a:t>
            </a:r>
            <a:r>
              <a:rPr lang="zh-CN" altLang="en-US" dirty="0" smtClean="0"/>
              <a:t>间是不考虑碰撞的。</a:t>
            </a:r>
            <a:endParaRPr lang="en-US" altLang="zh-CN" dirty="0" smtClean="0"/>
          </a:p>
          <a:p>
            <a:endParaRPr lang="en-US" altLang="zh-CN" dirty="0"/>
          </a:p>
          <a:p>
            <a:r>
              <a:rPr lang="en-US" altLang="zh-CN" dirty="0" smtClean="0"/>
              <a:t>Physics component </a:t>
            </a:r>
            <a:r>
              <a:rPr lang="zh-CN" altLang="en-US" dirty="0" smtClean="0"/>
              <a:t>有一个</a:t>
            </a:r>
            <a:r>
              <a:rPr lang="en-US" altLang="zh-CN" dirty="0" smtClean="0"/>
              <a:t>vector&lt;box&gt;</a:t>
            </a:r>
            <a:r>
              <a:rPr lang="zh-CN" altLang="en-US" dirty="0" smtClean="0"/>
              <a:t>。一个</a:t>
            </a:r>
            <a:r>
              <a:rPr lang="en-US" altLang="zh-CN" dirty="0" smtClean="0"/>
              <a:t>box</a:t>
            </a:r>
            <a:r>
              <a:rPr lang="zh-CN" altLang="en-US" dirty="0" smtClean="0"/>
              <a:t>有</a:t>
            </a:r>
            <a:r>
              <a:rPr lang="zh-CN" altLang="en-US" dirty="0"/>
              <a:t>一个</a:t>
            </a:r>
            <a:r>
              <a:rPr lang="en-US" altLang="zh-CN" dirty="0" err="1"/>
              <a:t>struct</a:t>
            </a:r>
            <a:r>
              <a:rPr lang="zh-CN" altLang="en-US" dirty="0"/>
              <a:t>成员，存储它的</a:t>
            </a:r>
            <a:r>
              <a:rPr lang="en-US" altLang="zh-CN" dirty="0" err="1"/>
              <a:t>physicsProperties</a:t>
            </a:r>
            <a:r>
              <a:rPr lang="zh-CN" altLang="en-US" dirty="0"/>
              <a:t>，</a:t>
            </a:r>
            <a:r>
              <a:rPr lang="zh-CN" altLang="en-US" dirty="0" smtClean="0"/>
              <a:t>包含</a:t>
            </a:r>
            <a:r>
              <a:rPr lang="zh-CN" altLang="en-US" dirty="0"/>
              <a:t>它的中心点世界</a:t>
            </a:r>
            <a:r>
              <a:rPr lang="zh-CN" altLang="en-US" dirty="0" smtClean="0"/>
              <a:t>空间坐标，质量</a:t>
            </a:r>
            <a:r>
              <a:rPr lang="zh-CN" altLang="en-US" dirty="0"/>
              <a:t>，速度，刚体度（表示碰撞能量损失），动态或是静态</a:t>
            </a:r>
            <a:r>
              <a:rPr lang="zh-CN" altLang="en-US" dirty="0" smtClean="0"/>
              <a:t>；不同</a:t>
            </a:r>
            <a:r>
              <a:rPr lang="en-US" altLang="zh-CN" dirty="0" smtClean="0"/>
              <a:t>box</a:t>
            </a:r>
            <a:r>
              <a:rPr lang="zh-CN" altLang="en-US" dirty="0" smtClean="0"/>
              <a:t>有不同的几何体，这可以派生出不同的类。</a:t>
            </a:r>
            <a:r>
              <a:rPr lang="zh-CN" altLang="en-US" dirty="0"/>
              <a:t>这个</a:t>
            </a:r>
            <a:r>
              <a:rPr lang="zh-CN" altLang="en-US" dirty="0" smtClean="0"/>
              <a:t>是不可以</a:t>
            </a:r>
            <a:r>
              <a:rPr lang="zh-CN" altLang="en-US" dirty="0"/>
              <a:t>穿过的，在检测到碰撞的时候发送</a:t>
            </a:r>
            <a:r>
              <a:rPr lang="en-US" altLang="zh-CN" dirty="0"/>
              <a:t>event</a:t>
            </a:r>
            <a:r>
              <a:rPr lang="zh-CN" altLang="en-US" dirty="0" smtClean="0"/>
              <a:t>，并做</a:t>
            </a:r>
            <a:r>
              <a:rPr lang="zh-CN" altLang="en-US" dirty="0"/>
              <a:t>物理</a:t>
            </a:r>
            <a:r>
              <a:rPr lang="zh-CN" altLang="en-US" dirty="0" smtClean="0"/>
              <a:t>处理。</a:t>
            </a:r>
            <a:endParaRPr lang="en-US" altLang="zh-CN" dirty="0" smtClean="0"/>
          </a:p>
          <a:p>
            <a:r>
              <a:rPr lang="en-US" altLang="zh-CN" dirty="0" smtClean="0"/>
              <a:t>Detection component</a:t>
            </a:r>
            <a:r>
              <a:rPr lang="zh-CN" altLang="en-US" dirty="0" smtClean="0"/>
              <a:t>，比如敌人的视线范围，</a:t>
            </a:r>
            <a:r>
              <a:rPr lang="zh-CN" altLang="en-US" dirty="0"/>
              <a:t>有一</a:t>
            </a:r>
            <a:r>
              <a:rPr lang="zh-CN" altLang="en-US"/>
              <a:t>个</a:t>
            </a:r>
            <a:r>
              <a:rPr lang="en-US" altLang="zh-CN" smtClean="0"/>
              <a:t>vector&lt;box&gt;</a:t>
            </a:r>
            <a:r>
              <a:rPr lang="zh-CN" altLang="en-US" dirty="0" smtClean="0"/>
              <a:t>，这个是可以穿过的，在检测到碰撞的时候发送</a:t>
            </a:r>
            <a:r>
              <a:rPr lang="en-US" altLang="zh-CN" dirty="0" smtClean="0"/>
              <a:t>event</a:t>
            </a:r>
            <a:r>
              <a:rPr lang="zh-CN" altLang="en-US" dirty="0" smtClean="0"/>
              <a:t>，不做物理处理。</a:t>
            </a:r>
            <a:endParaRPr lang="en-US" altLang="zh-CN" dirty="0"/>
          </a:p>
          <a:p>
            <a:endParaRPr lang="en-US" altLang="zh-CN" dirty="0"/>
          </a:p>
          <a:p>
            <a:r>
              <a:rPr lang="en-US" altLang="zh-CN" dirty="0" err="1" smtClean="0"/>
              <a:t>currentlevel</a:t>
            </a:r>
            <a:r>
              <a:rPr lang="zh-CN" altLang="en-US" dirty="0"/>
              <a:t>管理物理，即运动和</a:t>
            </a:r>
            <a:r>
              <a:rPr lang="zh-CN" altLang="en-US" dirty="0" smtClean="0"/>
              <a:t>碰撞。</a:t>
            </a:r>
            <a:r>
              <a:rPr lang="en-US" altLang="zh-CN" dirty="0" err="1" smtClean="0"/>
              <a:t>currentLevel</a:t>
            </a:r>
            <a:r>
              <a:rPr lang="zh-CN" altLang="en-US" dirty="0" smtClean="0"/>
              <a:t>有当前所有的</a:t>
            </a:r>
            <a:r>
              <a:rPr lang="en-US" altLang="zh-CN" dirty="0" smtClean="0"/>
              <a:t>actor</a:t>
            </a:r>
            <a:r>
              <a:rPr lang="zh-CN" altLang="en-US" dirty="0" smtClean="0"/>
              <a:t>（现已改变</a:t>
            </a:r>
            <a:r>
              <a:rPr lang="en-US" altLang="zh-CN" dirty="0" smtClean="0"/>
              <a:t>level</a:t>
            </a:r>
            <a:r>
              <a:rPr lang="zh-CN" altLang="en-US" dirty="0" smtClean="0"/>
              <a:t>的管理，这句话不正确了），</a:t>
            </a:r>
            <a:r>
              <a:rPr lang="zh-CN" altLang="en-US" dirty="0" smtClean="0"/>
              <a:t>它们的物理交互信息就是碰撞，用</a:t>
            </a:r>
            <a:r>
              <a:rPr lang="en-US" altLang="zh-CN" dirty="0" smtClean="0"/>
              <a:t>BVH Tree </a:t>
            </a:r>
            <a:r>
              <a:rPr lang="zh-CN" altLang="en-US" dirty="0" smtClean="0"/>
              <a:t>来管理碰撞，包含了地形碰撞，地形是静态碰撞盒，地形的碰撞盒根据其高度图生成，需要顶点，定点法线，面，面法线，线段，线段法线，作为碰撞所需参数。</a:t>
            </a:r>
            <a:endParaRPr lang="en-US" altLang="zh-CN" dirty="0"/>
          </a:p>
          <a:p>
            <a:endParaRPr lang="en-US" altLang="zh-CN" dirty="0"/>
          </a:p>
          <a:p>
            <a:r>
              <a:rPr lang="en-US" altLang="zh-CN" dirty="0" err="1" smtClean="0"/>
              <a:t>onUpdate</a:t>
            </a:r>
            <a:r>
              <a:rPr lang="en-US" altLang="zh-CN" dirty="0" smtClean="0"/>
              <a:t>()</a:t>
            </a:r>
            <a:r>
              <a:rPr lang="zh-CN" altLang="en-US" dirty="0" smtClean="0"/>
              <a:t>中先根据力算出速度再做碰撞检测，与</a:t>
            </a:r>
            <a:r>
              <a:rPr lang="en-US" altLang="zh-CN" dirty="0" err="1" smtClean="0"/>
              <a:t>onRender</a:t>
            </a:r>
            <a:r>
              <a:rPr lang="en-US" altLang="zh-CN" dirty="0" smtClean="0"/>
              <a:t>()</a:t>
            </a:r>
            <a:r>
              <a:rPr lang="zh-CN" altLang="en-US" dirty="0" smtClean="0"/>
              <a:t>双线程执行。</a:t>
            </a:r>
            <a:endParaRPr lang="en-US" altLang="zh-CN" dirty="0" smtClean="0"/>
          </a:p>
          <a:p>
            <a:endParaRPr lang="en-US" altLang="zh-CN" dirty="0"/>
          </a:p>
          <a:p>
            <a:r>
              <a:rPr lang="zh-CN" altLang="en-US" dirty="0"/>
              <a:t>一</a:t>
            </a:r>
            <a:r>
              <a:rPr lang="zh-CN" altLang="en-US" dirty="0" smtClean="0"/>
              <a:t>帧中收到的硬件输入会在下一帧执行，一帧的</a:t>
            </a:r>
            <a:r>
              <a:rPr lang="en-US" altLang="zh-CN" dirty="0" err="1" smtClean="0"/>
              <a:t>deltatime</a:t>
            </a:r>
            <a:r>
              <a:rPr lang="zh-CN" altLang="en-US" dirty="0" smtClean="0"/>
              <a:t>会用于下一帧的物理计算。</a:t>
            </a:r>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51790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7294305"/>
          </a:xfrm>
          <a:prstGeom prst="rect">
            <a:avLst/>
          </a:prstGeom>
          <a:noFill/>
        </p:spPr>
        <p:txBody>
          <a:bodyPr wrap="square" rtlCol="0">
            <a:spAutoFit/>
          </a:bodyPr>
          <a:lstStyle/>
          <a:p>
            <a:r>
              <a:rPr lang="zh-CN" altLang="en-US" dirty="0" smtClean="0"/>
              <a:t>碰撞检测过程和</a:t>
            </a:r>
            <a:r>
              <a:rPr lang="en-US" altLang="zh-CN" dirty="0" smtClean="0"/>
              <a:t>event</a:t>
            </a:r>
            <a:r>
              <a:rPr lang="zh-CN" altLang="en-US" dirty="0" smtClean="0"/>
              <a:t>的发放</a:t>
            </a:r>
            <a:endParaRPr lang="en-US" altLang="zh-CN" dirty="0" smtClean="0"/>
          </a:p>
          <a:p>
            <a:endParaRPr lang="en-US" altLang="zh-CN" dirty="0" smtClean="0"/>
          </a:p>
          <a:p>
            <a:r>
              <a:rPr lang="en-US" altLang="zh-CN" dirty="0" err="1" smtClean="0"/>
              <a:t>Currentlevel</a:t>
            </a:r>
            <a:r>
              <a:rPr lang="zh-CN" altLang="en-US" dirty="0" smtClean="0"/>
              <a:t>先根据力和</a:t>
            </a:r>
            <a:r>
              <a:rPr lang="en-US" altLang="zh-CN" dirty="0" smtClean="0"/>
              <a:t>box</a:t>
            </a:r>
            <a:r>
              <a:rPr lang="zh-CN" altLang="en-US" dirty="0" smtClean="0"/>
              <a:t>的物理属性将所有点运动到帧末，得到帧末位置和帧末速度；</a:t>
            </a:r>
            <a:endParaRPr lang="en-US" altLang="zh-CN" dirty="0" smtClean="0"/>
          </a:p>
          <a:p>
            <a:r>
              <a:rPr lang="zh-CN" altLang="en-US" dirty="0"/>
              <a:t>然后</a:t>
            </a:r>
            <a:r>
              <a:rPr lang="zh-CN" altLang="en-US" dirty="0" smtClean="0"/>
              <a:t>做碰撞检测：</a:t>
            </a:r>
            <a:endParaRPr lang="en-US" altLang="zh-CN" dirty="0"/>
          </a:p>
          <a:p>
            <a:r>
              <a:rPr lang="en-US" altLang="zh-CN" dirty="0" err="1" smtClean="0"/>
              <a:t>Currentlevel</a:t>
            </a:r>
            <a:r>
              <a:rPr lang="zh-CN" altLang="en-US" dirty="0" smtClean="0"/>
              <a:t>循环每一个</a:t>
            </a:r>
            <a:r>
              <a:rPr lang="en-US" altLang="zh-CN" dirty="0" smtClean="0"/>
              <a:t>actor</a:t>
            </a:r>
            <a:r>
              <a:rPr lang="zh-CN" altLang="en-US" dirty="0" smtClean="0"/>
              <a:t>，</a:t>
            </a:r>
            <a:endParaRPr lang="en-US" altLang="zh-CN" dirty="0" smtClean="0"/>
          </a:p>
          <a:p>
            <a:r>
              <a:rPr lang="zh-CN" altLang="en-US" dirty="0" smtClean="0"/>
              <a:t>对于一个</a:t>
            </a:r>
            <a:r>
              <a:rPr lang="en-US" altLang="zh-CN" dirty="0" smtClean="0"/>
              <a:t>actor</a:t>
            </a:r>
            <a:r>
              <a:rPr lang="zh-CN" altLang="en-US" dirty="0" smtClean="0"/>
              <a:t>，得到它的</a:t>
            </a:r>
            <a:r>
              <a:rPr lang="en-US" altLang="zh-CN" dirty="0" smtClean="0"/>
              <a:t>model</a:t>
            </a:r>
            <a:r>
              <a:rPr lang="zh-CN" altLang="en-US" dirty="0" smtClean="0"/>
              <a:t>，循环它的每一个</a:t>
            </a:r>
            <a:r>
              <a:rPr lang="en-US" altLang="zh-CN" dirty="0" smtClean="0"/>
              <a:t>mesh</a:t>
            </a:r>
            <a:r>
              <a:rPr lang="zh-CN" altLang="en-US" dirty="0" smtClean="0"/>
              <a:t>，</a:t>
            </a:r>
            <a:endParaRPr lang="en-US" altLang="zh-CN" dirty="0" smtClean="0"/>
          </a:p>
          <a:p>
            <a:r>
              <a:rPr lang="zh-CN" altLang="en-US" dirty="0" smtClean="0"/>
              <a:t>对每一个</a:t>
            </a:r>
            <a:r>
              <a:rPr lang="en-US" altLang="zh-CN" dirty="0" smtClean="0"/>
              <a:t>mesh</a:t>
            </a:r>
            <a:r>
              <a:rPr lang="zh-CN" altLang="en-US" dirty="0" smtClean="0"/>
              <a:t>，得到它的</a:t>
            </a:r>
            <a:r>
              <a:rPr lang="en-US" altLang="zh-CN" dirty="0" smtClean="0"/>
              <a:t>physical component</a:t>
            </a:r>
            <a:r>
              <a:rPr lang="zh-CN" altLang="en-US" dirty="0" smtClean="0"/>
              <a:t>和</a:t>
            </a:r>
            <a:r>
              <a:rPr lang="en-US" altLang="zh-CN" dirty="0" smtClean="0"/>
              <a:t>detection component</a:t>
            </a:r>
            <a:r>
              <a:rPr lang="zh-CN" altLang="en-US" dirty="0" smtClean="0"/>
              <a:t>，</a:t>
            </a:r>
            <a:endParaRPr lang="en-US" altLang="zh-CN" dirty="0" smtClean="0"/>
          </a:p>
          <a:p>
            <a:r>
              <a:rPr lang="zh-CN" altLang="en-US" dirty="0" smtClean="0"/>
              <a:t>对</a:t>
            </a:r>
            <a:r>
              <a:rPr lang="en-US" altLang="zh-CN" dirty="0"/>
              <a:t>detection </a:t>
            </a:r>
            <a:r>
              <a:rPr lang="en-US" altLang="zh-CN" dirty="0" smtClean="0"/>
              <a:t>component</a:t>
            </a:r>
            <a:r>
              <a:rPr lang="zh-CN" altLang="en-US" dirty="0" smtClean="0"/>
              <a:t>，循环它的每一个</a:t>
            </a:r>
            <a:r>
              <a:rPr lang="en-US" altLang="zh-CN" dirty="0" smtClean="0"/>
              <a:t>box</a:t>
            </a:r>
            <a:r>
              <a:rPr lang="zh-CN" altLang="en-US" dirty="0" smtClean="0"/>
              <a:t>，与另外的每一个</a:t>
            </a:r>
            <a:r>
              <a:rPr lang="en-US" altLang="zh-CN" dirty="0" smtClean="0"/>
              <a:t>actor</a:t>
            </a:r>
            <a:r>
              <a:rPr lang="zh-CN" altLang="en-US" dirty="0" smtClean="0"/>
              <a:t>的每一个</a:t>
            </a:r>
            <a:r>
              <a:rPr lang="en-US" altLang="zh-CN" dirty="0" smtClean="0"/>
              <a:t>mesh</a:t>
            </a:r>
            <a:r>
              <a:rPr lang="zh-CN" altLang="en-US" dirty="0" smtClean="0"/>
              <a:t>的</a:t>
            </a:r>
            <a:r>
              <a:rPr lang="en-US" altLang="zh-CN" dirty="0" smtClean="0"/>
              <a:t>physical component</a:t>
            </a:r>
            <a:r>
              <a:rPr lang="zh-CN" altLang="en-US" dirty="0" smtClean="0"/>
              <a:t>的每一个</a:t>
            </a:r>
            <a:r>
              <a:rPr lang="en-US" altLang="zh-CN" dirty="0" smtClean="0"/>
              <a:t>box</a:t>
            </a:r>
            <a:r>
              <a:rPr lang="zh-CN" altLang="en-US" dirty="0" smtClean="0"/>
              <a:t>做碰撞检测，如果检测到碰撞，则在属于</a:t>
            </a:r>
            <a:r>
              <a:rPr lang="en-US" altLang="zh-CN" dirty="0" smtClean="0"/>
              <a:t>detection </a:t>
            </a:r>
            <a:r>
              <a:rPr lang="en-US" altLang="zh-CN" dirty="0"/>
              <a:t>component </a:t>
            </a:r>
            <a:r>
              <a:rPr lang="zh-CN" altLang="en-US" dirty="0" smtClean="0"/>
              <a:t>的</a:t>
            </a:r>
            <a:r>
              <a:rPr lang="en-US" altLang="zh-CN" dirty="0" smtClean="0"/>
              <a:t>box</a:t>
            </a:r>
            <a:r>
              <a:rPr lang="zh-CN" altLang="en-US" dirty="0" smtClean="0"/>
              <a:t>的</a:t>
            </a:r>
            <a:r>
              <a:rPr lang="en-US" altLang="zh-CN" dirty="0" smtClean="0"/>
              <a:t>event stack</a:t>
            </a:r>
            <a:r>
              <a:rPr lang="zh-CN" altLang="en-US" dirty="0" smtClean="0"/>
              <a:t>存储一个</a:t>
            </a:r>
            <a:r>
              <a:rPr lang="en-US" altLang="zh-CN" dirty="0" smtClean="0"/>
              <a:t>overlapping event</a:t>
            </a:r>
            <a:r>
              <a:rPr lang="zh-CN" altLang="en-US" dirty="0" smtClean="0"/>
              <a:t>，包含</a:t>
            </a:r>
            <a:r>
              <a:rPr lang="zh-CN" altLang="en-US" dirty="0"/>
              <a:t>另</a:t>
            </a:r>
            <a:r>
              <a:rPr lang="zh-CN" altLang="en-US" dirty="0" smtClean="0"/>
              <a:t>一个</a:t>
            </a:r>
            <a:r>
              <a:rPr lang="en-US" altLang="zh-CN" dirty="0" smtClean="0"/>
              <a:t>box</a:t>
            </a:r>
            <a:r>
              <a:rPr lang="zh-CN" altLang="en-US" dirty="0" smtClean="0"/>
              <a:t>，在</a:t>
            </a:r>
            <a:r>
              <a:rPr lang="en-US" altLang="zh-CN" dirty="0" smtClean="0"/>
              <a:t>detection component</a:t>
            </a:r>
            <a:r>
              <a:rPr lang="zh-CN" altLang="en-US" dirty="0" smtClean="0"/>
              <a:t>的</a:t>
            </a:r>
            <a:r>
              <a:rPr lang="en-US" altLang="zh-CN" dirty="0"/>
              <a:t>event stack</a:t>
            </a:r>
            <a:r>
              <a:rPr lang="zh-CN" altLang="en-US" dirty="0"/>
              <a:t>存储一个</a:t>
            </a:r>
            <a:r>
              <a:rPr lang="en-US" altLang="zh-CN" dirty="0"/>
              <a:t>overlapping event</a:t>
            </a:r>
            <a:r>
              <a:rPr lang="zh-CN" altLang="en-US" dirty="0"/>
              <a:t>，</a:t>
            </a:r>
            <a:r>
              <a:rPr lang="zh-CN" altLang="en-US" dirty="0" smtClean="0"/>
              <a:t>包含</a:t>
            </a:r>
            <a:r>
              <a:rPr lang="en-US" altLang="zh-CN" dirty="0"/>
              <a:t>physical </a:t>
            </a:r>
            <a:r>
              <a:rPr lang="en-US" altLang="zh-CN" dirty="0" smtClean="0"/>
              <a:t>component</a:t>
            </a:r>
            <a:r>
              <a:rPr lang="zh-CN" altLang="en-US" dirty="0" smtClean="0"/>
              <a:t>，在</a:t>
            </a:r>
            <a:r>
              <a:rPr lang="en-US" altLang="zh-CN" dirty="0" smtClean="0"/>
              <a:t>model</a:t>
            </a:r>
            <a:r>
              <a:rPr lang="zh-CN" altLang="en-US" dirty="0" smtClean="0"/>
              <a:t>的</a:t>
            </a:r>
            <a:r>
              <a:rPr lang="en-US" altLang="zh-CN" dirty="0"/>
              <a:t>event stack</a:t>
            </a:r>
            <a:r>
              <a:rPr lang="zh-CN" altLang="en-US" dirty="0"/>
              <a:t>存储一</a:t>
            </a:r>
            <a:r>
              <a:rPr lang="zh-CN" altLang="en-US" dirty="0" smtClean="0"/>
              <a:t>个</a:t>
            </a:r>
            <a:r>
              <a:rPr lang="en-US" altLang="zh-CN" dirty="0" smtClean="0"/>
              <a:t>detection </a:t>
            </a:r>
            <a:r>
              <a:rPr lang="en-US" altLang="zh-CN" dirty="0"/>
              <a:t>event</a:t>
            </a:r>
            <a:r>
              <a:rPr lang="zh-CN" altLang="en-US" dirty="0"/>
              <a:t>，</a:t>
            </a:r>
            <a:r>
              <a:rPr lang="zh-CN" altLang="en-US" dirty="0" smtClean="0"/>
              <a:t>包含另一个</a:t>
            </a:r>
            <a:r>
              <a:rPr lang="en-US" altLang="zh-CN" dirty="0" smtClean="0"/>
              <a:t>model</a:t>
            </a:r>
            <a:r>
              <a:rPr lang="zh-CN" altLang="en-US" dirty="0" smtClean="0"/>
              <a:t>，在</a:t>
            </a:r>
            <a:r>
              <a:rPr lang="en-US" altLang="zh-CN" dirty="0" smtClean="0"/>
              <a:t>actor</a:t>
            </a:r>
            <a:r>
              <a:rPr lang="zh-CN" altLang="en-US" dirty="0" smtClean="0"/>
              <a:t>的</a:t>
            </a:r>
            <a:r>
              <a:rPr lang="en-US" altLang="zh-CN" dirty="0"/>
              <a:t>event stack</a:t>
            </a:r>
            <a:r>
              <a:rPr lang="zh-CN" altLang="en-US" dirty="0"/>
              <a:t>存储一个</a:t>
            </a:r>
            <a:r>
              <a:rPr lang="en-US" altLang="zh-CN" dirty="0"/>
              <a:t>detection event</a:t>
            </a:r>
            <a:r>
              <a:rPr lang="zh-CN" altLang="en-US" dirty="0"/>
              <a:t>，包含另一</a:t>
            </a:r>
            <a:r>
              <a:rPr lang="zh-CN" altLang="en-US" dirty="0" smtClean="0"/>
              <a:t>个</a:t>
            </a:r>
            <a:r>
              <a:rPr lang="en-US" altLang="zh-CN" dirty="0" smtClean="0"/>
              <a:t>actor</a:t>
            </a:r>
            <a:r>
              <a:rPr lang="zh-CN" altLang="en-US" dirty="0" smtClean="0"/>
              <a:t>；注意在存储时如果</a:t>
            </a:r>
            <a:r>
              <a:rPr lang="zh-CN" altLang="en-US" dirty="0"/>
              <a:t>不为空则不</a:t>
            </a:r>
            <a:r>
              <a:rPr lang="zh-CN" altLang="en-US" dirty="0" smtClean="0"/>
              <a:t>压入</a:t>
            </a:r>
            <a:r>
              <a:rPr lang="en-US" altLang="zh-CN" dirty="0" smtClean="0"/>
              <a:t>vector</a:t>
            </a:r>
            <a:r>
              <a:rPr lang="zh-CN" altLang="en-US" dirty="0" smtClean="0"/>
              <a:t>，没有必要重复压入相同的</a:t>
            </a:r>
            <a:r>
              <a:rPr lang="en-US" altLang="zh-CN" dirty="0" smtClean="0"/>
              <a:t>event</a:t>
            </a:r>
            <a:r>
              <a:rPr lang="zh-CN" altLang="en-US" dirty="0" smtClean="0"/>
              <a:t>。</a:t>
            </a:r>
            <a:endParaRPr lang="en-US" altLang="zh-CN" dirty="0" smtClean="0"/>
          </a:p>
          <a:p>
            <a:r>
              <a:rPr lang="zh-CN" altLang="en-US" dirty="0" smtClean="0"/>
              <a:t>对</a:t>
            </a:r>
            <a:r>
              <a:rPr lang="en-US" altLang="zh-CN" dirty="0"/>
              <a:t>physical </a:t>
            </a:r>
            <a:r>
              <a:rPr lang="en-US" altLang="zh-CN" dirty="0" smtClean="0"/>
              <a:t>component</a:t>
            </a:r>
            <a:r>
              <a:rPr lang="zh-CN" altLang="en-US" dirty="0" smtClean="0"/>
              <a:t>，</a:t>
            </a:r>
            <a:r>
              <a:rPr lang="zh-CN" altLang="en-US" dirty="0"/>
              <a:t>循环它的每一个</a:t>
            </a:r>
            <a:r>
              <a:rPr lang="en-US" altLang="zh-CN" dirty="0"/>
              <a:t>box</a:t>
            </a:r>
            <a:r>
              <a:rPr lang="zh-CN" altLang="en-US" dirty="0"/>
              <a:t>，与另外的每一个</a:t>
            </a:r>
            <a:r>
              <a:rPr lang="en-US" altLang="zh-CN" dirty="0"/>
              <a:t>actor</a:t>
            </a:r>
            <a:r>
              <a:rPr lang="zh-CN" altLang="en-US" dirty="0"/>
              <a:t>的每一个</a:t>
            </a:r>
            <a:r>
              <a:rPr lang="en-US" altLang="zh-CN" dirty="0"/>
              <a:t>mesh</a:t>
            </a:r>
            <a:r>
              <a:rPr lang="zh-CN" altLang="en-US" dirty="0"/>
              <a:t>的</a:t>
            </a:r>
            <a:r>
              <a:rPr lang="en-US" altLang="zh-CN" dirty="0"/>
              <a:t>physical component</a:t>
            </a:r>
            <a:r>
              <a:rPr lang="zh-CN" altLang="en-US" dirty="0"/>
              <a:t>的每一个</a:t>
            </a:r>
            <a:r>
              <a:rPr lang="en-US" altLang="zh-CN" dirty="0"/>
              <a:t>box</a:t>
            </a:r>
            <a:r>
              <a:rPr lang="zh-CN" altLang="en-US" dirty="0"/>
              <a:t>做碰撞检测，</a:t>
            </a:r>
            <a:r>
              <a:rPr lang="zh-CN" altLang="en-US" b="1" dirty="0"/>
              <a:t>如果检测到碰撞</a:t>
            </a:r>
            <a:r>
              <a:rPr lang="zh-CN" altLang="en-US" b="1" dirty="0" smtClean="0"/>
              <a:t>，则分别计算出两个</a:t>
            </a:r>
            <a:r>
              <a:rPr lang="en-US" altLang="zh-CN" b="1" dirty="0" smtClean="0"/>
              <a:t>box</a:t>
            </a:r>
            <a:r>
              <a:rPr lang="zh-CN" altLang="en-US" b="1" dirty="0" smtClean="0"/>
              <a:t>在帧末的</a:t>
            </a:r>
            <a:r>
              <a:rPr lang="en-US" altLang="zh-CN" b="1" dirty="0" smtClean="0"/>
              <a:t>delta</a:t>
            </a:r>
            <a:r>
              <a:rPr lang="zh-CN" altLang="en-US" b="1" dirty="0" smtClean="0"/>
              <a:t>速度，之后会把</a:t>
            </a:r>
            <a:r>
              <a:rPr lang="en-US" altLang="zh-CN" b="1" dirty="0" smtClean="0"/>
              <a:t>delta</a:t>
            </a:r>
            <a:r>
              <a:rPr lang="zh-CN" altLang="en-US" b="1" dirty="0" smtClean="0"/>
              <a:t>速度叠加起来后再叠加到之前算出的帧末速度作为</a:t>
            </a:r>
            <a:r>
              <a:rPr lang="en-US" altLang="zh-CN" b="1" dirty="0" smtClean="0"/>
              <a:t>box</a:t>
            </a:r>
            <a:r>
              <a:rPr lang="zh-CN" altLang="en-US" b="1" dirty="0"/>
              <a:t>碰撞后</a:t>
            </a:r>
            <a:r>
              <a:rPr lang="zh-CN" altLang="en-US" b="1" dirty="0" smtClean="0"/>
              <a:t>的帧末速度</a:t>
            </a:r>
            <a:r>
              <a:rPr lang="zh-CN" altLang="en-US" dirty="0" smtClean="0"/>
              <a:t>，再在属于</a:t>
            </a:r>
            <a:r>
              <a:rPr lang="en-US" altLang="zh-CN" dirty="0"/>
              <a:t>physical</a:t>
            </a:r>
            <a:r>
              <a:rPr lang="en-US" altLang="zh-CN" dirty="0" smtClean="0"/>
              <a:t> </a:t>
            </a:r>
            <a:r>
              <a:rPr lang="en-US" altLang="zh-CN" dirty="0"/>
              <a:t>component </a:t>
            </a:r>
            <a:r>
              <a:rPr lang="zh-CN" altLang="en-US" dirty="0"/>
              <a:t>的</a:t>
            </a:r>
            <a:r>
              <a:rPr lang="en-US" altLang="zh-CN" dirty="0"/>
              <a:t>box</a:t>
            </a:r>
            <a:r>
              <a:rPr lang="zh-CN" altLang="en-US" dirty="0"/>
              <a:t>的</a:t>
            </a:r>
            <a:r>
              <a:rPr lang="en-US" altLang="zh-CN" dirty="0"/>
              <a:t>event stack</a:t>
            </a:r>
            <a:r>
              <a:rPr lang="zh-CN" altLang="en-US" dirty="0"/>
              <a:t>存储一个</a:t>
            </a:r>
            <a:r>
              <a:rPr lang="en-US" altLang="zh-CN" dirty="0"/>
              <a:t>overlapping event</a:t>
            </a:r>
            <a:r>
              <a:rPr lang="zh-CN" altLang="en-US" dirty="0"/>
              <a:t>，包含另一个</a:t>
            </a:r>
            <a:r>
              <a:rPr lang="en-US" altLang="zh-CN" dirty="0"/>
              <a:t>box</a:t>
            </a:r>
            <a:r>
              <a:rPr lang="zh-CN" altLang="en-US" dirty="0"/>
              <a:t>，</a:t>
            </a:r>
            <a:r>
              <a:rPr lang="zh-CN" altLang="en-US" dirty="0" smtClean="0"/>
              <a:t>在</a:t>
            </a:r>
            <a:r>
              <a:rPr lang="en-US" altLang="zh-CN" dirty="0"/>
              <a:t>physical</a:t>
            </a:r>
            <a:r>
              <a:rPr lang="en-US" altLang="zh-CN" dirty="0" smtClean="0"/>
              <a:t> </a:t>
            </a:r>
            <a:r>
              <a:rPr lang="en-US" altLang="zh-CN" dirty="0"/>
              <a:t>component</a:t>
            </a:r>
            <a:r>
              <a:rPr lang="zh-CN" altLang="en-US" dirty="0"/>
              <a:t>的</a:t>
            </a:r>
            <a:r>
              <a:rPr lang="en-US" altLang="zh-CN" dirty="0"/>
              <a:t>event stack</a:t>
            </a:r>
            <a:r>
              <a:rPr lang="zh-CN" altLang="en-US" dirty="0"/>
              <a:t>存储一个</a:t>
            </a:r>
            <a:r>
              <a:rPr lang="en-US" altLang="zh-CN" dirty="0"/>
              <a:t>overlapping event</a:t>
            </a:r>
            <a:r>
              <a:rPr lang="zh-CN" altLang="en-US" dirty="0"/>
              <a:t>，包含</a:t>
            </a:r>
            <a:r>
              <a:rPr lang="en-US" altLang="zh-CN" dirty="0"/>
              <a:t>physical component</a:t>
            </a:r>
            <a:r>
              <a:rPr lang="zh-CN" altLang="en-US" dirty="0"/>
              <a:t>，在</a:t>
            </a:r>
            <a:r>
              <a:rPr lang="en-US" altLang="zh-CN" dirty="0"/>
              <a:t>model</a:t>
            </a:r>
            <a:r>
              <a:rPr lang="zh-CN" altLang="en-US" dirty="0"/>
              <a:t>的</a:t>
            </a:r>
            <a:r>
              <a:rPr lang="en-US" altLang="zh-CN" dirty="0"/>
              <a:t>event stack</a:t>
            </a:r>
            <a:r>
              <a:rPr lang="zh-CN" altLang="en-US" dirty="0"/>
              <a:t>存储一</a:t>
            </a:r>
            <a:r>
              <a:rPr lang="zh-CN" altLang="en-US" dirty="0" smtClean="0"/>
              <a:t>个</a:t>
            </a:r>
            <a:r>
              <a:rPr lang="en-US" altLang="zh-CN" dirty="0"/>
              <a:t>physical </a:t>
            </a:r>
            <a:r>
              <a:rPr lang="en-US" altLang="zh-CN" dirty="0" smtClean="0"/>
              <a:t>collision event</a:t>
            </a:r>
            <a:r>
              <a:rPr lang="zh-CN" altLang="en-US" dirty="0"/>
              <a:t>，包含另一个</a:t>
            </a:r>
            <a:r>
              <a:rPr lang="en-US" altLang="zh-CN" dirty="0"/>
              <a:t>model</a:t>
            </a:r>
            <a:r>
              <a:rPr lang="zh-CN" altLang="en-US" dirty="0"/>
              <a:t>，在</a:t>
            </a:r>
            <a:r>
              <a:rPr lang="en-US" altLang="zh-CN" dirty="0"/>
              <a:t>actor</a:t>
            </a:r>
            <a:r>
              <a:rPr lang="zh-CN" altLang="en-US" dirty="0"/>
              <a:t>的</a:t>
            </a:r>
            <a:r>
              <a:rPr lang="en-US" altLang="zh-CN" dirty="0"/>
              <a:t>event stack</a:t>
            </a:r>
            <a:r>
              <a:rPr lang="zh-CN" altLang="en-US" dirty="0"/>
              <a:t>存储一</a:t>
            </a:r>
            <a:r>
              <a:rPr lang="zh-CN" altLang="en-US" dirty="0" smtClean="0"/>
              <a:t>个</a:t>
            </a:r>
            <a:r>
              <a:rPr lang="en-US" altLang="zh-CN" dirty="0"/>
              <a:t>physical  collision </a:t>
            </a:r>
            <a:r>
              <a:rPr lang="en-US" altLang="zh-CN" dirty="0" smtClean="0"/>
              <a:t>event</a:t>
            </a:r>
            <a:r>
              <a:rPr lang="zh-CN" altLang="en-US" dirty="0"/>
              <a:t>，包含另一个</a:t>
            </a:r>
            <a:r>
              <a:rPr lang="en-US" altLang="zh-CN" dirty="0"/>
              <a:t>actor</a:t>
            </a:r>
            <a:r>
              <a:rPr lang="zh-CN" altLang="en-US" dirty="0"/>
              <a:t>；注意在存储时如果不为空则不压入</a:t>
            </a:r>
            <a:r>
              <a:rPr lang="en-US" altLang="zh-CN" dirty="0"/>
              <a:t>vector</a:t>
            </a:r>
            <a:r>
              <a:rPr lang="zh-CN" altLang="en-US" dirty="0"/>
              <a:t>，</a:t>
            </a:r>
            <a:r>
              <a:rPr lang="zh-CN" altLang="en-US" dirty="0" smtClean="0"/>
              <a:t>没有必要</a:t>
            </a:r>
            <a:r>
              <a:rPr lang="zh-CN" altLang="en-US" dirty="0"/>
              <a:t>重复压入相同的</a:t>
            </a:r>
            <a:r>
              <a:rPr lang="en-US" altLang="zh-CN" dirty="0"/>
              <a:t>event</a:t>
            </a:r>
            <a:r>
              <a:rPr lang="zh-CN" altLang="en-US" dirty="0" smtClean="0"/>
              <a:t>。</a:t>
            </a:r>
            <a:endParaRPr lang="en-US" altLang="zh-CN" dirty="0" smtClean="0"/>
          </a:p>
          <a:p>
            <a:r>
              <a:rPr lang="zh-CN" altLang="en-US" dirty="0"/>
              <a:t>可以</a:t>
            </a:r>
            <a:r>
              <a:rPr lang="zh-CN" altLang="en-US" dirty="0" smtClean="0"/>
              <a:t>看到</a:t>
            </a:r>
            <a:r>
              <a:rPr lang="zh-CN" altLang="en-US" dirty="0"/>
              <a:t>处理</a:t>
            </a:r>
            <a:r>
              <a:rPr lang="en-US" altLang="zh-CN" dirty="0" smtClean="0"/>
              <a:t>physical component</a:t>
            </a:r>
            <a:r>
              <a:rPr lang="zh-CN" altLang="en-US" dirty="0" smtClean="0"/>
              <a:t>和</a:t>
            </a:r>
            <a:r>
              <a:rPr lang="en-US" altLang="zh-CN" dirty="0"/>
              <a:t>detection </a:t>
            </a:r>
            <a:r>
              <a:rPr lang="en-US" altLang="zh-CN" dirty="0" smtClean="0"/>
              <a:t>component</a:t>
            </a:r>
            <a:r>
              <a:rPr lang="zh-CN" altLang="en-US" dirty="0" smtClean="0"/>
              <a:t>的步骤只有一步不同，</a:t>
            </a:r>
            <a:r>
              <a:rPr lang="en-US" altLang="zh-CN" dirty="0"/>
              <a:t> physical </a:t>
            </a:r>
            <a:r>
              <a:rPr lang="en-US" altLang="zh-CN" dirty="0" smtClean="0"/>
              <a:t>component</a:t>
            </a:r>
            <a:r>
              <a:rPr lang="zh-CN" altLang="en-US" dirty="0" smtClean="0"/>
              <a:t>需要算出速度，</a:t>
            </a:r>
            <a:r>
              <a:rPr lang="en-US" altLang="zh-CN" dirty="0"/>
              <a:t> detection </a:t>
            </a:r>
            <a:r>
              <a:rPr lang="en-US" altLang="zh-CN" dirty="0" smtClean="0"/>
              <a:t>component</a:t>
            </a:r>
            <a:r>
              <a:rPr lang="zh-CN" altLang="en-US" dirty="0" smtClean="0"/>
              <a:t>不需要。</a:t>
            </a:r>
            <a:r>
              <a:rPr lang="en-US" altLang="zh-CN" dirty="0"/>
              <a:t> physical component</a:t>
            </a:r>
            <a:r>
              <a:rPr lang="zh-CN" altLang="en-US" dirty="0"/>
              <a:t>和</a:t>
            </a:r>
            <a:r>
              <a:rPr lang="en-US" altLang="zh-CN" dirty="0"/>
              <a:t>detection component</a:t>
            </a:r>
            <a:r>
              <a:rPr lang="zh-CN" altLang="en-US" dirty="0" smtClean="0"/>
              <a:t>还有两个区别，一是</a:t>
            </a:r>
            <a:r>
              <a:rPr lang="en-US" altLang="zh-CN" dirty="0" smtClean="0"/>
              <a:t>detection component</a:t>
            </a:r>
            <a:r>
              <a:rPr lang="zh-CN" altLang="en-US" dirty="0" smtClean="0"/>
              <a:t>之间不用检测碰撞；二是</a:t>
            </a:r>
            <a:r>
              <a:rPr lang="en-US" altLang="zh-CN" dirty="0"/>
              <a:t>detection </a:t>
            </a:r>
            <a:r>
              <a:rPr lang="en-US" altLang="zh-CN" dirty="0" smtClean="0"/>
              <a:t>component</a:t>
            </a:r>
            <a:r>
              <a:rPr lang="zh-CN" altLang="en-US" dirty="0" smtClean="0"/>
              <a:t>是</a:t>
            </a:r>
            <a:r>
              <a:rPr lang="en-US" altLang="zh-CN" dirty="0" smtClean="0"/>
              <a:t>actor</a:t>
            </a:r>
            <a:r>
              <a:rPr lang="zh-CN" altLang="en-US" dirty="0" smtClean="0"/>
              <a:t>的</a:t>
            </a:r>
            <a:r>
              <a:rPr lang="en-US" altLang="zh-CN" dirty="0" smtClean="0"/>
              <a:t>N*N</a:t>
            </a:r>
            <a:r>
              <a:rPr lang="zh-CN" altLang="en-US" dirty="0" smtClean="0"/>
              <a:t>循环，</a:t>
            </a:r>
            <a:r>
              <a:rPr lang="en-US" altLang="zh-CN" dirty="0"/>
              <a:t> physical </a:t>
            </a:r>
            <a:r>
              <a:rPr lang="en-US" altLang="zh-CN" dirty="0" smtClean="0"/>
              <a:t>component</a:t>
            </a:r>
            <a:r>
              <a:rPr lang="zh-CN" altLang="en-US" dirty="0"/>
              <a:t>是</a:t>
            </a:r>
            <a:r>
              <a:rPr lang="en-US" altLang="zh-CN" dirty="0"/>
              <a:t>actor</a:t>
            </a:r>
            <a:r>
              <a:rPr lang="zh-CN" altLang="en-US" dirty="0"/>
              <a:t>的</a:t>
            </a:r>
            <a:r>
              <a:rPr lang="en-US" altLang="zh-CN" dirty="0" smtClean="0"/>
              <a:t>N*N/2</a:t>
            </a:r>
            <a:r>
              <a:rPr lang="zh-CN" altLang="en-US" dirty="0" smtClean="0"/>
              <a:t>循环。</a:t>
            </a:r>
            <a:endParaRPr lang="en-US" altLang="zh-CN" dirty="0"/>
          </a:p>
          <a:p>
            <a:r>
              <a:rPr lang="en-US" altLang="zh-CN" dirty="0" smtClean="0"/>
              <a:t>Actor</a:t>
            </a:r>
            <a:r>
              <a:rPr lang="zh-CN" altLang="en-US" dirty="0" smtClean="0"/>
              <a:t>的</a:t>
            </a:r>
            <a:r>
              <a:rPr lang="en-US" altLang="zh-CN" dirty="0" smtClean="0"/>
              <a:t>event</a:t>
            </a:r>
            <a:r>
              <a:rPr lang="zh-CN" altLang="en-US" dirty="0" smtClean="0"/>
              <a:t>在</a:t>
            </a:r>
            <a:r>
              <a:rPr lang="zh-CN" altLang="en-US" dirty="0"/>
              <a:t>下一帧和硬件输入的</a:t>
            </a:r>
            <a:r>
              <a:rPr lang="en-US" altLang="zh-CN" dirty="0"/>
              <a:t>event</a:t>
            </a:r>
            <a:r>
              <a:rPr lang="zh-CN" altLang="en-US" dirty="0"/>
              <a:t>一起穿过每一层。</a:t>
            </a:r>
            <a:endParaRPr lang="en-US" altLang="zh-CN" dirty="0"/>
          </a:p>
          <a:p>
            <a:endParaRPr lang="en-US" altLang="zh-CN" dirty="0"/>
          </a:p>
          <a:p>
            <a:endParaRPr lang="en-US" altLang="zh-CN" dirty="0" smtClean="0"/>
          </a:p>
          <a:p>
            <a:endParaRPr lang="en-US" altLang="zh-CN" dirty="0"/>
          </a:p>
        </p:txBody>
      </p:sp>
    </p:spTree>
    <p:extLst>
      <p:ext uri="{BB962C8B-B14F-4D97-AF65-F5344CB8AC3E}">
        <p14:creationId xmlns:p14="http://schemas.microsoft.com/office/powerpoint/2010/main" val="3278672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6463308"/>
          </a:xfrm>
          <a:prstGeom prst="rect">
            <a:avLst/>
          </a:prstGeom>
          <a:noFill/>
        </p:spPr>
        <p:txBody>
          <a:bodyPr wrap="square" rtlCol="0">
            <a:spAutoFit/>
          </a:bodyPr>
          <a:lstStyle/>
          <a:p>
            <a:r>
              <a:rPr lang="zh-CN" altLang="en-US" dirty="0"/>
              <a:t>物理处理：</a:t>
            </a:r>
            <a:endParaRPr lang="en-US" altLang="zh-CN" dirty="0"/>
          </a:p>
          <a:p>
            <a:endParaRPr lang="en-US" altLang="zh-CN" dirty="0" smtClean="0"/>
          </a:p>
          <a:p>
            <a:r>
              <a:rPr lang="zh-CN" altLang="en-US" dirty="0" smtClean="0"/>
              <a:t>力：大小、方向、作用点。</a:t>
            </a:r>
            <a:endParaRPr lang="en-US" altLang="zh-CN" dirty="0" smtClean="0"/>
          </a:p>
          <a:p>
            <a:r>
              <a:rPr lang="zh-CN" altLang="en-US" dirty="0" smtClean="0"/>
              <a:t>力</a:t>
            </a:r>
            <a:r>
              <a:rPr lang="zh-CN" altLang="en-US" dirty="0"/>
              <a:t>。比如重力，地面摩擦力，空气阻力。还有球体所受来自玩家的力，摄像头方向决定力的方向，按键决定力的前后左右，还可以同时按下</a:t>
            </a:r>
            <a:r>
              <a:rPr lang="en-US" altLang="zh-CN" dirty="0"/>
              <a:t>shift</a:t>
            </a:r>
            <a:r>
              <a:rPr lang="zh-CN" altLang="en-US" dirty="0"/>
              <a:t>加大力，按下</a:t>
            </a:r>
            <a:r>
              <a:rPr lang="en-US" altLang="zh-CN" dirty="0"/>
              <a:t>ctrl</a:t>
            </a:r>
            <a:r>
              <a:rPr lang="zh-CN" altLang="en-US" dirty="0"/>
              <a:t>减小力，还可以按下</a:t>
            </a:r>
            <a:r>
              <a:rPr lang="en-US" altLang="zh-CN" dirty="0"/>
              <a:t>space</a:t>
            </a:r>
            <a:r>
              <a:rPr lang="zh-CN" altLang="en-US" dirty="0"/>
              <a:t>起跳，方向是重力相反方向，大小是固定的</a:t>
            </a:r>
            <a:r>
              <a:rPr lang="zh-CN" altLang="en-US" dirty="0" smtClean="0"/>
              <a:t>。</a:t>
            </a:r>
            <a:endParaRPr lang="en-US" altLang="zh-CN" dirty="0" smtClean="0"/>
          </a:p>
          <a:p>
            <a:endParaRPr lang="en-US" altLang="zh-CN" dirty="0" smtClean="0"/>
          </a:p>
          <a:p>
            <a:r>
              <a:rPr lang="zh-CN" altLang="en-US" dirty="0" smtClean="0"/>
              <a:t>根据力和帧始速度来算出帧末位置和帧末速度，如果碰撞</a:t>
            </a:r>
            <a:r>
              <a:rPr lang="zh-CN" altLang="en-US" dirty="0" smtClean="0"/>
              <a:t>，根据动量交换</a:t>
            </a:r>
            <a:r>
              <a:rPr lang="zh-CN" altLang="en-US" dirty="0"/>
              <a:t>、</a:t>
            </a:r>
            <a:r>
              <a:rPr lang="zh-CN" altLang="en-US" dirty="0" smtClean="0"/>
              <a:t>能量损失</a:t>
            </a:r>
            <a:r>
              <a:rPr lang="zh-CN" altLang="en-US" dirty="0" smtClean="0"/>
              <a:t>算</a:t>
            </a:r>
            <a:r>
              <a:rPr lang="zh-CN" altLang="en-US" dirty="0" smtClean="0"/>
              <a:t>出接触点垂直于接触面方向上的</a:t>
            </a:r>
            <a:r>
              <a:rPr lang="en-US" altLang="zh-CN" dirty="0" smtClean="0"/>
              <a:t>delta</a:t>
            </a:r>
            <a:r>
              <a:rPr lang="zh-CN" altLang="en-US" dirty="0" smtClean="0"/>
              <a:t>速度</a:t>
            </a:r>
            <a:r>
              <a:rPr lang="zh-CN" altLang="en-US" dirty="0" smtClean="0"/>
              <a:t>，再据此算出物体每个点的</a:t>
            </a:r>
            <a:r>
              <a:rPr lang="en-US" altLang="zh-CN" dirty="0" smtClean="0"/>
              <a:t>delta</a:t>
            </a:r>
            <a:r>
              <a:rPr lang="zh-CN" altLang="en-US" dirty="0" smtClean="0"/>
              <a:t>速度。算</a:t>
            </a:r>
            <a:r>
              <a:rPr lang="zh-CN" altLang="en-US" dirty="0" smtClean="0"/>
              <a:t>出每一个碰撞的</a:t>
            </a:r>
            <a:r>
              <a:rPr lang="en-US" altLang="zh-CN" dirty="0" smtClean="0"/>
              <a:t>delta</a:t>
            </a:r>
            <a:r>
              <a:rPr lang="zh-CN" altLang="en-US" dirty="0" smtClean="0"/>
              <a:t>速度，将其叠加，最后叠加到之前算出的帧末速度来得到碰撞后的帧</a:t>
            </a:r>
            <a:r>
              <a:rPr lang="zh-CN" altLang="en-US" dirty="0" smtClean="0"/>
              <a:t>末速度。摩擦力不用</a:t>
            </a:r>
            <a:r>
              <a:rPr lang="en-US" altLang="zh-CN" dirty="0" smtClean="0"/>
              <a:t>delta</a:t>
            </a:r>
            <a:r>
              <a:rPr lang="zh-CN" altLang="en-US" dirty="0" smtClean="0"/>
              <a:t>速度的形式来表示，用力来表示，作为下一帧的帧间</a:t>
            </a:r>
            <a:r>
              <a:rPr lang="zh-CN" altLang="en-US" dirty="0"/>
              <a:t>作用力。摩擦力是表面的一个属性，摩擦力是平行于表面的力。简单的做就是给一个模型赋予一个摩擦力常数</a:t>
            </a:r>
            <a:r>
              <a:rPr lang="en-US" altLang="zh-CN" dirty="0"/>
              <a:t>μ</a:t>
            </a:r>
            <a:r>
              <a:rPr lang="zh-CN" altLang="en-US" dirty="0"/>
              <a:t>就行了，</a:t>
            </a:r>
            <a:r>
              <a:rPr lang="en-US" altLang="zh-CN" dirty="0"/>
              <a:t>μ</a:t>
            </a:r>
            <a:r>
              <a:rPr lang="zh-CN" altLang="en-US" dirty="0"/>
              <a:t>表示模型表面的摩擦力。物体碰撞时会计算摩擦力，摩擦力作用于</a:t>
            </a:r>
            <a:r>
              <a:rPr lang="zh-CN" altLang="en-US" dirty="0" smtClean="0"/>
              <a:t>接触点。摩擦力等效于对物体平行于接触面且垂直于行进方向的轴的一个大小为</a:t>
            </a:r>
            <a:r>
              <a:rPr lang="en-US" altLang="zh-CN" dirty="0" err="1" smtClean="0"/>
              <a:t>μg</a:t>
            </a:r>
            <a:r>
              <a:rPr lang="zh-CN" altLang="en-US" dirty="0" smtClean="0"/>
              <a:t>的加速度，这个加速度最多只会让接触点速度变为</a:t>
            </a:r>
            <a:r>
              <a:rPr lang="en-US" altLang="zh-CN" dirty="0" smtClean="0"/>
              <a:t>0</a:t>
            </a:r>
            <a:r>
              <a:rPr lang="zh-CN" altLang="en-US" dirty="0" smtClean="0"/>
              <a:t>。这个加速度作为下一帧且只作为下一帧的加速度，这是模拟摩擦力的一种方式，实际上因为帧率的原因，模拟摩擦力是一定会失真的，我猜这种方法比每帧给一个</a:t>
            </a:r>
            <a:r>
              <a:rPr lang="en-US" altLang="zh-CN" dirty="0" smtClean="0"/>
              <a:t>delta</a:t>
            </a:r>
            <a:r>
              <a:rPr lang="zh-CN" altLang="en-US" dirty="0" smtClean="0"/>
              <a:t>速度和给一个固定时长的加速度这两种方式要好。</a:t>
            </a:r>
            <a:endParaRPr lang="en-US" altLang="zh-CN" dirty="0"/>
          </a:p>
          <a:p>
            <a:endParaRPr lang="en-US" altLang="zh-CN" dirty="0" smtClean="0"/>
          </a:p>
          <a:p>
            <a:endParaRPr lang="en-US" altLang="zh-CN" dirty="0"/>
          </a:p>
          <a:p>
            <a:r>
              <a:rPr lang="zh-CN" altLang="en-US" dirty="0" smtClean="0"/>
              <a:t>现在的情况：</a:t>
            </a:r>
            <a:r>
              <a:rPr lang="en-US" altLang="zh-CN" dirty="0"/>
              <a:t/>
            </a:r>
            <a:br>
              <a:rPr lang="en-US" altLang="zh-CN" dirty="0"/>
            </a:br>
            <a:endParaRPr lang="en-US" altLang="zh-CN" dirty="0"/>
          </a:p>
          <a:p>
            <a:r>
              <a:rPr lang="zh-CN" altLang="en-US" dirty="0"/>
              <a:t>现在仅考虑一个</a:t>
            </a:r>
            <a:r>
              <a:rPr lang="en-US" altLang="zh-CN" dirty="0"/>
              <a:t>model</a:t>
            </a:r>
            <a:r>
              <a:rPr lang="zh-CN" altLang="en-US" dirty="0"/>
              <a:t>有一个</a:t>
            </a:r>
            <a:r>
              <a:rPr lang="en-US" altLang="zh-CN" dirty="0"/>
              <a:t>mesh</a:t>
            </a:r>
            <a:r>
              <a:rPr lang="zh-CN" altLang="en-US" dirty="0"/>
              <a:t>。这个</a:t>
            </a:r>
            <a:r>
              <a:rPr lang="en-US" altLang="zh-CN" dirty="0"/>
              <a:t>mesh</a:t>
            </a:r>
            <a:r>
              <a:rPr lang="zh-CN" altLang="en-US" dirty="0"/>
              <a:t>是一个球体，它的</a:t>
            </a:r>
            <a:r>
              <a:rPr lang="en-US" altLang="zh-CN" dirty="0"/>
              <a:t>physics component</a:t>
            </a:r>
            <a:r>
              <a:rPr lang="zh-CN" altLang="en-US" dirty="0"/>
              <a:t>也是球体。它可以旋转，用四元数。 这里的球体就指向</a:t>
            </a:r>
            <a:r>
              <a:rPr lang="en-US" altLang="zh-CN" dirty="0"/>
              <a:t>sphere box</a:t>
            </a:r>
            <a:r>
              <a:rPr lang="zh-CN" altLang="en-US" dirty="0"/>
              <a:t>派生类，</a:t>
            </a:r>
            <a:r>
              <a:rPr lang="en-US" altLang="zh-CN" dirty="0"/>
              <a:t> sphere box</a:t>
            </a:r>
            <a:r>
              <a:rPr lang="zh-CN" altLang="en-US" dirty="0"/>
              <a:t>有一个半径作为多边形的属性</a:t>
            </a:r>
            <a:r>
              <a:rPr lang="zh-CN" altLang="en-US" dirty="0" smtClean="0"/>
              <a:t>。</a:t>
            </a:r>
            <a:endParaRPr lang="en-US" altLang="zh-CN" dirty="0"/>
          </a:p>
          <a:p>
            <a:r>
              <a:rPr lang="zh-CN" altLang="en-US" dirty="0"/>
              <a:t>现考虑地形与动态</a:t>
            </a:r>
            <a:r>
              <a:rPr lang="en-US" altLang="zh-CN" dirty="0"/>
              <a:t>box</a:t>
            </a:r>
            <a:r>
              <a:rPr lang="zh-CN" altLang="en-US" dirty="0"/>
              <a:t>的碰撞。地形可以按</a:t>
            </a:r>
            <a:r>
              <a:rPr lang="en-US" altLang="zh-CN" dirty="0"/>
              <a:t>x, y</a:t>
            </a:r>
            <a:r>
              <a:rPr lang="zh-CN" altLang="en-US" dirty="0"/>
              <a:t>坐标来分块。如果</a:t>
            </a:r>
            <a:r>
              <a:rPr lang="en-US" altLang="zh-CN" dirty="0"/>
              <a:t>box</a:t>
            </a:r>
            <a:r>
              <a:rPr lang="zh-CN" altLang="en-US" dirty="0"/>
              <a:t>有顶点的</a:t>
            </a:r>
            <a:r>
              <a:rPr lang="en-US" altLang="zh-CN" dirty="0"/>
              <a:t>(x, y)</a:t>
            </a:r>
            <a:r>
              <a:rPr lang="zh-CN" altLang="en-US" dirty="0"/>
              <a:t>在块中，则计算</a:t>
            </a:r>
            <a:r>
              <a:rPr lang="en-US" altLang="zh-CN" dirty="0"/>
              <a:t>box</a:t>
            </a:r>
            <a:r>
              <a:rPr lang="zh-CN" altLang="en-US" dirty="0"/>
              <a:t>与这块地形的碰撞</a:t>
            </a:r>
            <a:r>
              <a:rPr lang="zh-CN" altLang="en-US" dirty="0" smtClean="0"/>
              <a:t>。</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866709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7571303"/>
          </a:xfrm>
          <a:prstGeom prst="rect">
            <a:avLst/>
          </a:prstGeom>
          <a:noFill/>
        </p:spPr>
        <p:txBody>
          <a:bodyPr wrap="square" rtlCol="0">
            <a:spAutoFit/>
          </a:bodyPr>
          <a:lstStyle/>
          <a:p>
            <a:r>
              <a:rPr lang="zh-CN" altLang="en-US" dirty="0" smtClean="0"/>
              <a:t>球盒与多边形的帧间碰撞</a:t>
            </a:r>
            <a:endParaRPr lang="en-US" altLang="zh-CN" dirty="0" smtClean="0"/>
          </a:p>
          <a:p>
            <a:endParaRPr lang="en-US" altLang="zh-CN" dirty="0"/>
          </a:p>
          <a:p>
            <a:r>
              <a:rPr lang="zh-CN" altLang="en-US" dirty="0" smtClean="0"/>
              <a:t>判断球心在帧间走过的线段与另一多边形上的某个点的距离是否小于半径。算出点到线段所在直线的垂线段，如果垂线段长度小于半径，则继续判断，否则帧间没有相交。算出垂点是否在帧间走过的线段里面，如果是，则继续判断，如果不是，则帧间没有相交。如果是，算出时间点。找出最早相交的</a:t>
            </a:r>
            <a:r>
              <a:rPr lang="zh-CN" altLang="en-US" dirty="0"/>
              <a:t>时间</a:t>
            </a:r>
            <a:r>
              <a:rPr lang="zh-CN" altLang="en-US" dirty="0" smtClean="0"/>
              <a:t>点。</a:t>
            </a:r>
            <a:r>
              <a:rPr lang="zh-CN" altLang="en-US" dirty="0"/>
              <a:t>将点的多个法线叠加得到一个向量作为球的受力</a:t>
            </a:r>
            <a:r>
              <a:rPr lang="zh-CN" altLang="en-US" dirty="0" smtClean="0"/>
              <a:t>方向。</a:t>
            </a:r>
            <a:endParaRPr lang="en-US" altLang="zh-CN" dirty="0" smtClean="0"/>
          </a:p>
          <a:p>
            <a:r>
              <a:rPr lang="zh-CN" altLang="en-US" dirty="0" smtClean="0"/>
              <a:t>这适用于球与点相交的情况。</a:t>
            </a:r>
            <a:endParaRPr lang="en-US" altLang="zh-CN" dirty="0" smtClean="0"/>
          </a:p>
          <a:p>
            <a:endParaRPr lang="en-US" altLang="zh-CN" dirty="0" smtClean="0"/>
          </a:p>
          <a:p>
            <a:r>
              <a:rPr lang="zh-CN" altLang="en-US" dirty="0" smtClean="0"/>
              <a:t>算</a:t>
            </a:r>
            <a:r>
              <a:rPr lang="zh-CN" altLang="en-US" dirty="0"/>
              <a:t>出</a:t>
            </a:r>
            <a:r>
              <a:rPr lang="zh-CN" altLang="en-US" dirty="0" smtClean="0"/>
              <a:t>从球心沿面法线相反方向射出的射线与球面的交点，判断交点在帧间走过的线段是否与面所在平面相交，将交点与平面的某点相连得到的向量与面法线做余弦，余弦为负则不相交。然后算出线段所在直线与平面的交点，如果点在三角形内，则相交。</a:t>
            </a:r>
            <a:r>
              <a:rPr lang="zh-CN" altLang="en-US" dirty="0"/>
              <a:t>算出时间点。找出最早相交</a:t>
            </a:r>
            <a:r>
              <a:rPr lang="zh-CN" altLang="en-US" dirty="0" smtClean="0"/>
              <a:t>的</a:t>
            </a:r>
            <a:r>
              <a:rPr lang="zh-CN" altLang="en-US" dirty="0"/>
              <a:t>时间</a:t>
            </a:r>
            <a:r>
              <a:rPr lang="zh-CN" altLang="en-US" dirty="0" smtClean="0"/>
              <a:t>点。将面法线作为</a:t>
            </a:r>
            <a:r>
              <a:rPr lang="zh-CN" altLang="en-US" dirty="0"/>
              <a:t>球的受力</a:t>
            </a:r>
            <a:r>
              <a:rPr lang="zh-CN" altLang="en-US" dirty="0" smtClean="0"/>
              <a:t>方向。</a:t>
            </a:r>
            <a:endParaRPr lang="en-US" altLang="zh-CN" dirty="0" smtClean="0"/>
          </a:p>
          <a:p>
            <a:r>
              <a:rPr lang="zh-CN" altLang="en-US" dirty="0" smtClean="0"/>
              <a:t>这适用于</a:t>
            </a:r>
            <a:r>
              <a:rPr lang="zh-CN" altLang="en-US" dirty="0"/>
              <a:t>球与面相交的情况。</a:t>
            </a:r>
            <a:endParaRPr lang="en-US" altLang="zh-CN" dirty="0"/>
          </a:p>
          <a:p>
            <a:endParaRPr lang="en-US" altLang="zh-CN" dirty="0" smtClean="0"/>
          </a:p>
          <a:p>
            <a:r>
              <a:rPr lang="zh-CN" altLang="en-US" dirty="0" smtClean="0"/>
              <a:t>球心在</a:t>
            </a:r>
            <a:r>
              <a:rPr lang="zh-CN" altLang="en-US" dirty="0"/>
              <a:t>帧间走过的</a:t>
            </a:r>
            <a:r>
              <a:rPr lang="zh-CN" altLang="en-US" dirty="0" smtClean="0"/>
              <a:t>线段设为</a:t>
            </a:r>
            <a:r>
              <a:rPr lang="en-US" altLang="zh-CN" dirty="0"/>
              <a:t>a</a:t>
            </a:r>
            <a:r>
              <a:rPr lang="zh-CN" altLang="en-US" dirty="0" smtClean="0"/>
              <a:t>，几何体上的一条线段设为</a:t>
            </a:r>
            <a:r>
              <a:rPr lang="en-US" altLang="zh-CN" dirty="0" smtClean="0"/>
              <a:t>b</a:t>
            </a:r>
            <a:r>
              <a:rPr lang="zh-CN" altLang="en-US" dirty="0" smtClean="0"/>
              <a:t>。叉乘得出垂直于</a:t>
            </a:r>
            <a:r>
              <a:rPr lang="en-US" altLang="zh-CN" dirty="0" smtClean="0"/>
              <a:t>a, b</a:t>
            </a:r>
            <a:r>
              <a:rPr lang="zh-CN" altLang="en-US" dirty="0" smtClean="0"/>
              <a:t>的向量</a:t>
            </a:r>
            <a:r>
              <a:rPr lang="en-US" altLang="zh-CN" dirty="0" smtClean="0"/>
              <a:t>α</a:t>
            </a:r>
            <a:r>
              <a:rPr lang="zh-CN" altLang="en-US" dirty="0" smtClean="0"/>
              <a:t>，将两线段连线投影到</a:t>
            </a:r>
            <a:r>
              <a:rPr lang="en-US" altLang="zh-CN" dirty="0" smtClean="0"/>
              <a:t>α</a:t>
            </a:r>
            <a:r>
              <a:rPr lang="zh-CN" altLang="en-US" dirty="0" smtClean="0"/>
              <a:t>上，即为</a:t>
            </a:r>
            <a:r>
              <a:rPr lang="en-US" altLang="zh-CN" dirty="0" smtClean="0"/>
              <a:t>a, b</a:t>
            </a:r>
            <a:r>
              <a:rPr lang="zh-CN" altLang="en-US" dirty="0" smtClean="0"/>
              <a:t>所在直线的最短距离</a:t>
            </a:r>
            <a:r>
              <a:rPr lang="en-US" altLang="zh-CN" dirty="0" smtClean="0"/>
              <a:t>m</a:t>
            </a:r>
            <a:r>
              <a:rPr lang="zh-CN" altLang="en-US" dirty="0" smtClean="0"/>
              <a:t>。如果</a:t>
            </a:r>
            <a:r>
              <a:rPr lang="en-US" altLang="zh-CN" dirty="0" smtClean="0"/>
              <a:t>m</a:t>
            </a:r>
            <a:r>
              <a:rPr lang="zh-CN" altLang="en-US" dirty="0" smtClean="0"/>
              <a:t>大于球半径，则不相交。在剩下的情况中，随着球的移动，在球与线段相交前，球心与</a:t>
            </a:r>
            <a:r>
              <a:rPr lang="en-US" altLang="zh-CN" dirty="0" smtClean="0"/>
              <a:t>b</a:t>
            </a:r>
            <a:r>
              <a:rPr lang="zh-CN" altLang="en-US" dirty="0" smtClean="0"/>
              <a:t>的最短距离是一直在缩小，或者</a:t>
            </a:r>
            <a:r>
              <a:rPr lang="zh-CN" altLang="en-US" dirty="0"/>
              <a:t>一直</a:t>
            </a:r>
            <a:r>
              <a:rPr lang="zh-CN" altLang="en-US" dirty="0" smtClean="0"/>
              <a:t>在变大的。对于后一种情况，如果之前没有相交，这一段时间内就不会相交，算法保证完成物理计算后物体不会相交，所以直接跳过。对于前一种情况可以这样算：叉乘得出垂直于</a:t>
            </a:r>
            <a:r>
              <a:rPr lang="en-US" altLang="zh-CN" dirty="0" smtClean="0"/>
              <a:t>b, α</a:t>
            </a:r>
            <a:r>
              <a:rPr lang="zh-CN" altLang="en-US" dirty="0" smtClean="0"/>
              <a:t>的向量</a:t>
            </a:r>
            <a:r>
              <a:rPr lang="en-US" altLang="zh-CN" dirty="0" smtClean="0"/>
              <a:t>β</a:t>
            </a:r>
            <a:r>
              <a:rPr lang="zh-CN" altLang="en-US" dirty="0" smtClean="0"/>
              <a:t>，将</a:t>
            </a:r>
            <a:r>
              <a:rPr lang="en-US" altLang="zh-CN" dirty="0" smtClean="0"/>
              <a:t>a</a:t>
            </a:r>
            <a:r>
              <a:rPr lang="zh-CN" altLang="en-US" dirty="0" smtClean="0"/>
              <a:t>上的点</a:t>
            </a:r>
            <a:r>
              <a:rPr lang="en-US" altLang="zh-CN" dirty="0"/>
              <a:t>P</a:t>
            </a:r>
            <a:r>
              <a:rPr lang="zh-CN" altLang="en-US" dirty="0" smtClean="0"/>
              <a:t>连接到</a:t>
            </a:r>
            <a:r>
              <a:rPr lang="en-US" altLang="zh-CN" dirty="0" smtClean="0"/>
              <a:t>b</a:t>
            </a:r>
            <a:r>
              <a:rPr lang="zh-CN" altLang="en-US" dirty="0" smtClean="0"/>
              <a:t>上任一点再投影到</a:t>
            </a:r>
            <a:r>
              <a:rPr lang="en-US" altLang="zh-CN" dirty="0" smtClean="0"/>
              <a:t>β</a:t>
            </a:r>
            <a:r>
              <a:rPr lang="zh-CN" altLang="en-US" dirty="0" smtClean="0"/>
              <a:t>上得到距离</a:t>
            </a:r>
            <a:r>
              <a:rPr lang="en-US" altLang="zh-CN" dirty="0" smtClean="0"/>
              <a:t>n</a:t>
            </a:r>
            <a:r>
              <a:rPr lang="zh-CN" altLang="en-US" dirty="0" smtClean="0"/>
              <a:t>，得到的</a:t>
            </a:r>
            <a:r>
              <a:rPr lang="en-US" altLang="zh-CN" dirty="0" smtClean="0"/>
              <a:t>m</a:t>
            </a:r>
            <a:r>
              <a:rPr lang="zh-CN" altLang="en-US" dirty="0" smtClean="0"/>
              <a:t>和</a:t>
            </a:r>
            <a:r>
              <a:rPr lang="en-US" altLang="zh-CN" dirty="0" smtClean="0"/>
              <a:t>n</a:t>
            </a:r>
            <a:r>
              <a:rPr lang="zh-CN" altLang="en-US" dirty="0" smtClean="0"/>
              <a:t>所在的直线互相垂直，勾股</a:t>
            </a:r>
            <a:r>
              <a:rPr lang="en-US" altLang="zh-CN" dirty="0" smtClean="0"/>
              <a:t>m, n</a:t>
            </a:r>
            <a:r>
              <a:rPr lang="zh-CN" altLang="en-US" dirty="0" smtClean="0"/>
              <a:t>得到点</a:t>
            </a:r>
            <a:r>
              <a:rPr lang="en-US" altLang="zh-CN" dirty="0" smtClean="0"/>
              <a:t>P</a:t>
            </a:r>
            <a:r>
              <a:rPr lang="zh-CN" altLang="en-US" dirty="0" smtClean="0"/>
              <a:t>到</a:t>
            </a:r>
            <a:r>
              <a:rPr lang="en-US" altLang="zh-CN" dirty="0" smtClean="0"/>
              <a:t>b</a:t>
            </a:r>
            <a:r>
              <a:rPr lang="zh-CN" altLang="en-US" dirty="0" smtClean="0"/>
              <a:t>所在直线的最短距离</a:t>
            </a:r>
            <a:r>
              <a:rPr lang="en-US" altLang="zh-CN" dirty="0" smtClean="0"/>
              <a:t>l</a:t>
            </a:r>
            <a:r>
              <a:rPr lang="zh-CN" altLang="en-US" dirty="0"/>
              <a:t>，</a:t>
            </a:r>
            <a:r>
              <a:rPr lang="zh-CN" altLang="en-US" dirty="0" smtClean="0"/>
              <a:t>令</a:t>
            </a:r>
            <a:r>
              <a:rPr lang="en-US" altLang="zh-CN" dirty="0" smtClean="0"/>
              <a:t>l</a:t>
            </a:r>
            <a:r>
              <a:rPr lang="zh-CN" altLang="en-US" dirty="0" smtClean="0"/>
              <a:t>等于球半径，得到</a:t>
            </a:r>
            <a:r>
              <a:rPr lang="en-US" altLang="zh-CN" dirty="0" smtClean="0"/>
              <a:t>n</a:t>
            </a:r>
            <a:r>
              <a:rPr lang="zh-CN" altLang="en-US" dirty="0" smtClean="0"/>
              <a:t>和</a:t>
            </a:r>
            <a:r>
              <a:rPr lang="en-US" altLang="zh-CN" dirty="0" smtClean="0"/>
              <a:t>P0</a:t>
            </a:r>
            <a:r>
              <a:rPr lang="zh-CN" altLang="en-US" dirty="0" smtClean="0"/>
              <a:t>点，从</a:t>
            </a:r>
            <a:r>
              <a:rPr lang="en-US" altLang="zh-CN" dirty="0" smtClean="0"/>
              <a:t>P0</a:t>
            </a:r>
            <a:r>
              <a:rPr lang="zh-CN" altLang="en-US" dirty="0" smtClean="0"/>
              <a:t>点出发，沿</a:t>
            </a:r>
            <a:r>
              <a:rPr lang="en-US" altLang="zh-CN" dirty="0" smtClean="0"/>
              <a:t>β</a:t>
            </a:r>
            <a:r>
              <a:rPr lang="zh-CN" altLang="en-US" dirty="0" smtClean="0"/>
              <a:t>走</a:t>
            </a:r>
            <a:r>
              <a:rPr lang="en-US" altLang="zh-CN" dirty="0" smtClean="0"/>
              <a:t>n</a:t>
            </a:r>
            <a:r>
              <a:rPr lang="zh-CN" altLang="en-US" dirty="0" smtClean="0"/>
              <a:t>长度，再沿</a:t>
            </a:r>
            <a:r>
              <a:rPr lang="en-US" altLang="zh-CN" dirty="0" smtClean="0"/>
              <a:t>α</a:t>
            </a:r>
            <a:r>
              <a:rPr lang="zh-CN" altLang="en-US" dirty="0" smtClean="0"/>
              <a:t>走</a:t>
            </a:r>
            <a:r>
              <a:rPr lang="en-US" altLang="zh-CN" dirty="0" smtClean="0"/>
              <a:t>m</a:t>
            </a:r>
            <a:r>
              <a:rPr lang="zh-CN" altLang="en-US" dirty="0" smtClean="0"/>
              <a:t>长度，得到球与</a:t>
            </a:r>
            <a:r>
              <a:rPr lang="en-US" altLang="zh-CN" dirty="0" smtClean="0"/>
              <a:t>a</a:t>
            </a:r>
            <a:r>
              <a:rPr lang="zh-CN" altLang="en-US" dirty="0" smtClean="0"/>
              <a:t>所在直线的交点</a:t>
            </a:r>
            <a:r>
              <a:rPr lang="en-US" altLang="zh-CN" dirty="0" smtClean="0"/>
              <a:t>Q0</a:t>
            </a:r>
            <a:r>
              <a:rPr lang="zh-CN" altLang="en-US" dirty="0" smtClean="0"/>
              <a:t>，如果</a:t>
            </a:r>
            <a:r>
              <a:rPr lang="en-US" altLang="zh-CN" dirty="0"/>
              <a:t>Q</a:t>
            </a:r>
            <a:r>
              <a:rPr lang="en-US" altLang="zh-CN" dirty="0" smtClean="0"/>
              <a:t>0</a:t>
            </a:r>
            <a:r>
              <a:rPr lang="zh-CN" altLang="en-US" dirty="0" smtClean="0"/>
              <a:t>在线段</a:t>
            </a:r>
            <a:r>
              <a:rPr lang="en-US" altLang="zh-CN" dirty="0" smtClean="0"/>
              <a:t>a</a:t>
            </a:r>
            <a:r>
              <a:rPr lang="zh-CN" altLang="en-US" dirty="0" smtClean="0"/>
              <a:t>上，则相交。根据</a:t>
            </a:r>
            <a:r>
              <a:rPr lang="en-US" altLang="zh-CN" dirty="0" smtClean="0"/>
              <a:t>P0</a:t>
            </a:r>
            <a:r>
              <a:rPr lang="zh-CN" altLang="en-US" dirty="0" smtClean="0"/>
              <a:t>算出时间点。</a:t>
            </a:r>
            <a:r>
              <a:rPr lang="zh-CN" altLang="en-US" dirty="0"/>
              <a:t>找出最早相交</a:t>
            </a:r>
            <a:r>
              <a:rPr lang="zh-CN" altLang="en-US" dirty="0" smtClean="0"/>
              <a:t>的</a:t>
            </a:r>
            <a:r>
              <a:rPr lang="zh-CN" altLang="en-US" dirty="0"/>
              <a:t>时间</a:t>
            </a:r>
            <a:r>
              <a:rPr lang="zh-CN" altLang="en-US" dirty="0" smtClean="0"/>
              <a:t>点。将线段的两个法线</a:t>
            </a:r>
            <a:r>
              <a:rPr lang="zh-CN" altLang="en-US" dirty="0"/>
              <a:t>叠加得到一个向量作为球的受力</a:t>
            </a:r>
            <a:r>
              <a:rPr lang="zh-CN" altLang="en-US" dirty="0" smtClean="0"/>
              <a:t>方向。</a:t>
            </a:r>
            <a:endParaRPr lang="en-US" altLang="zh-CN" dirty="0" smtClean="0"/>
          </a:p>
          <a:p>
            <a:r>
              <a:rPr lang="zh-CN" altLang="en-US" dirty="0"/>
              <a:t>这适用于球</a:t>
            </a:r>
            <a:r>
              <a:rPr lang="zh-CN" altLang="en-US" dirty="0" smtClean="0"/>
              <a:t>与线段相交</a:t>
            </a:r>
            <a:r>
              <a:rPr lang="zh-CN" altLang="en-US" dirty="0"/>
              <a:t>的情况</a:t>
            </a:r>
            <a:r>
              <a:rPr lang="zh-CN" altLang="en-US" dirty="0" smtClean="0"/>
              <a:t>。</a:t>
            </a:r>
            <a:endParaRPr lang="en-US" altLang="zh-CN" dirty="0" smtClean="0"/>
          </a:p>
          <a:p>
            <a:endParaRPr lang="en-US" altLang="zh-CN" dirty="0"/>
          </a:p>
          <a:p>
            <a:r>
              <a:rPr lang="zh-CN" altLang="en-US" dirty="0" smtClean="0"/>
              <a:t>以上考虑了球与点在帧间是否相交的所有情况。找出三种情况中最早</a:t>
            </a:r>
            <a:r>
              <a:rPr lang="zh-CN" altLang="en-US" dirty="0"/>
              <a:t>相交</a:t>
            </a:r>
            <a:r>
              <a:rPr lang="zh-CN" altLang="en-US" dirty="0" smtClean="0"/>
              <a:t>的情况，得到球与多边形相交的最早时间点及其受力方向。算出球在</a:t>
            </a:r>
            <a:r>
              <a:rPr lang="zh-CN" altLang="en-US" dirty="0"/>
              <a:t>最早</a:t>
            </a:r>
            <a:r>
              <a:rPr lang="zh-CN" altLang="en-US" dirty="0" smtClean="0"/>
              <a:t>时间点</a:t>
            </a:r>
            <a:r>
              <a:rPr lang="zh-CN" altLang="en-US" dirty="0"/>
              <a:t>的</a:t>
            </a:r>
            <a:r>
              <a:rPr lang="zh-CN" altLang="en-US" dirty="0" smtClean="0"/>
              <a:t>坐标。球作为刚体，地面作为半刚体，</a:t>
            </a:r>
            <a:r>
              <a:rPr lang="zh-CN" altLang="en-US" dirty="0"/>
              <a:t>如果碰撞，就是再根据力做一次位移，如此循环。碰撞后动能只会损失，时间只会缩短，所以不用担心死循环，如果时间短于一定值，则不再循环</a:t>
            </a:r>
            <a:r>
              <a:rPr lang="zh-CN" altLang="en-US" dirty="0" smtClean="0"/>
              <a:t>。算出球在这一帧末应该在的位置作为下一帧的渲染内容，算出</a:t>
            </a:r>
            <a:r>
              <a:rPr lang="zh-CN" altLang="en-US" dirty="0"/>
              <a:t>球在这一</a:t>
            </a:r>
            <a:r>
              <a:rPr lang="zh-CN" altLang="en-US" dirty="0" smtClean="0"/>
              <a:t>帧末的速度作为下一帧的物理计算内容。</a:t>
            </a:r>
            <a:endParaRPr lang="en-US" altLang="zh-CN" dirty="0" smtClean="0"/>
          </a:p>
        </p:txBody>
      </p:sp>
    </p:spTree>
    <p:extLst>
      <p:ext uri="{BB962C8B-B14F-4D97-AF65-F5344CB8AC3E}">
        <p14:creationId xmlns:p14="http://schemas.microsoft.com/office/powerpoint/2010/main" val="127350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355312"/>
          </a:xfrm>
          <a:prstGeom prst="rect">
            <a:avLst/>
          </a:prstGeom>
          <a:noFill/>
        </p:spPr>
        <p:txBody>
          <a:bodyPr wrap="square" rtlCol="0">
            <a:spAutoFit/>
          </a:bodyPr>
          <a:lstStyle/>
          <a:p>
            <a:r>
              <a:rPr lang="zh-CN" altLang="en-US" dirty="0"/>
              <a:t>动态物体帧间碰撞：先两两做碰撞检测，这时以一个为参考系，就可以变为动态物体与静态物体的碰撞检测。记录下每一个碰撞的时间和物体对。算出最早的碰撞时间</a:t>
            </a:r>
            <a:r>
              <a:rPr lang="en-US" altLang="zh-CN" dirty="0"/>
              <a:t>t1</a:t>
            </a:r>
            <a:r>
              <a:rPr lang="zh-CN" altLang="en-US" dirty="0"/>
              <a:t>和第二早的碰撞时间</a:t>
            </a:r>
            <a:r>
              <a:rPr lang="en-US" altLang="zh-CN" dirty="0"/>
              <a:t>t2</a:t>
            </a:r>
            <a:r>
              <a:rPr lang="zh-CN" altLang="en-US" dirty="0"/>
              <a:t>，两次碰撞如果存在同一物体则顺延到更晚的碰撞，在</a:t>
            </a:r>
            <a:r>
              <a:rPr lang="en-US" altLang="zh-CN" dirty="0"/>
              <a:t>t1</a:t>
            </a:r>
            <a:r>
              <a:rPr lang="zh-CN" altLang="en-US" dirty="0"/>
              <a:t>到</a:t>
            </a:r>
            <a:r>
              <a:rPr lang="en-US" altLang="zh-CN" dirty="0"/>
              <a:t>t2</a:t>
            </a:r>
            <a:r>
              <a:rPr lang="zh-CN" altLang="en-US" dirty="0"/>
              <a:t>，只有最早碰撞的两个物体可能最先对其他物体造成碰撞，所以计算</a:t>
            </a:r>
            <a:r>
              <a:rPr lang="en-US" altLang="zh-CN" dirty="0"/>
              <a:t>t1</a:t>
            </a:r>
            <a:r>
              <a:rPr lang="zh-CN" altLang="en-US" dirty="0"/>
              <a:t>到</a:t>
            </a:r>
            <a:r>
              <a:rPr lang="en-US" altLang="zh-CN" dirty="0"/>
              <a:t>t2</a:t>
            </a:r>
            <a:r>
              <a:rPr lang="zh-CN" altLang="en-US" dirty="0"/>
              <a:t>这两个物体对其他物体的碰撞，如果这个时间段有碰撞，且最早碰撞的是一个新的物体，则像之前一样加入这个最早的碰撞物体，这时如果另一个物体也与其他物体有碰撞，则更新其为</a:t>
            </a:r>
            <a:r>
              <a:rPr lang="en-US" altLang="zh-CN" dirty="0"/>
              <a:t>t2</a:t>
            </a:r>
            <a:r>
              <a:rPr lang="zh-CN" altLang="en-US" dirty="0"/>
              <a:t>，然后像之前一样做，如果这时另一个物理与其他物体没有碰撞，则</a:t>
            </a:r>
            <a:r>
              <a:rPr lang="en-US" altLang="zh-CN" dirty="0"/>
              <a:t>t2</a:t>
            </a:r>
            <a:r>
              <a:rPr lang="zh-CN" altLang="en-US" dirty="0"/>
              <a:t>不变，然后像之前一样做；如果碰撞的是之前的两个物体，则更新</a:t>
            </a:r>
            <a:r>
              <a:rPr lang="en-US" altLang="zh-CN" dirty="0"/>
              <a:t>t1</a:t>
            </a:r>
            <a:r>
              <a:rPr lang="zh-CN" altLang="en-US" dirty="0"/>
              <a:t>，</a:t>
            </a:r>
            <a:r>
              <a:rPr lang="en-US" altLang="zh-CN" dirty="0"/>
              <a:t>t2</a:t>
            </a:r>
            <a:r>
              <a:rPr lang="zh-CN" altLang="en-US" dirty="0"/>
              <a:t>不变。如果这个时间点没有碰撞，则之前第二早碰撞的两物体加入。</a:t>
            </a:r>
            <a:endParaRPr lang="en-US" altLang="zh-CN" dirty="0"/>
          </a:p>
          <a:p>
            <a:r>
              <a:rPr lang="zh-CN" altLang="en-US" dirty="0"/>
              <a:t>总结一下，如果</a:t>
            </a:r>
            <a:r>
              <a:rPr lang="en-US" altLang="zh-CN" dirty="0"/>
              <a:t>t1</a:t>
            </a:r>
            <a:r>
              <a:rPr lang="zh-CN" altLang="en-US" dirty="0"/>
              <a:t>到</a:t>
            </a:r>
            <a:r>
              <a:rPr lang="en-US" altLang="zh-CN" dirty="0"/>
              <a:t>t2</a:t>
            </a:r>
            <a:r>
              <a:rPr lang="zh-CN" altLang="en-US" dirty="0"/>
              <a:t>有碰撞，则是将</a:t>
            </a:r>
            <a:r>
              <a:rPr lang="en-US" altLang="zh-CN" dirty="0"/>
              <a:t>t1</a:t>
            </a:r>
            <a:r>
              <a:rPr lang="zh-CN" altLang="en-US" dirty="0"/>
              <a:t>到</a:t>
            </a:r>
            <a:r>
              <a:rPr lang="en-US" altLang="zh-CN" dirty="0"/>
              <a:t>t2</a:t>
            </a:r>
            <a:r>
              <a:rPr lang="zh-CN" altLang="en-US" dirty="0"/>
              <a:t>像之前帧始到帧末一样细分时间，如果没有碰撞，则是增加会对其他物体造成碰撞的物体。</a:t>
            </a:r>
            <a:endParaRPr lang="en-US" altLang="zh-CN" dirty="0"/>
          </a:p>
          <a:p>
            <a:r>
              <a:rPr lang="zh-CN" altLang="en-US" dirty="0"/>
              <a:t>时间复杂度最少是</a:t>
            </a:r>
            <a:r>
              <a:rPr lang="en-US" altLang="zh-CN" dirty="0"/>
              <a:t>N^4</a:t>
            </a:r>
            <a:r>
              <a:rPr lang="zh-CN" altLang="en-US" dirty="0" smtClean="0"/>
              <a:t>。</a:t>
            </a:r>
            <a:endParaRPr lang="en-US" altLang="zh-CN" dirty="0" smtClean="0"/>
          </a:p>
          <a:p>
            <a:endParaRPr lang="en-US" altLang="zh-CN" dirty="0"/>
          </a:p>
          <a:p>
            <a:r>
              <a:rPr lang="zh-CN" altLang="en-US" dirty="0" smtClean="0"/>
              <a:t>帧间碰撞应该只用于高速移动的物体，因为它太费了。</a:t>
            </a:r>
            <a:endParaRPr lang="en-US" altLang="zh-CN" dirty="0" smtClean="0"/>
          </a:p>
          <a:p>
            <a:endParaRPr lang="en-US" altLang="zh-CN" dirty="0"/>
          </a:p>
          <a:p>
            <a:r>
              <a:rPr lang="zh-CN" altLang="en-US" dirty="0" smtClean="0"/>
              <a:t>一般物体用帧末相交检测，不考虑帧间物体碰撞，</a:t>
            </a:r>
            <a:r>
              <a:rPr lang="zh-CN" altLang="en-US" dirty="0"/>
              <a:t>物体匀速运动到帧</a:t>
            </a:r>
            <a:r>
              <a:rPr lang="zh-CN" altLang="en-US" dirty="0" smtClean="0"/>
              <a:t>末，根据帧末时物体是否相交来算出速度。</a:t>
            </a:r>
            <a:endParaRPr lang="en-US" altLang="zh-CN" dirty="0" smtClean="0"/>
          </a:p>
          <a:p>
            <a:endParaRPr lang="en-US" altLang="zh-CN" dirty="0"/>
          </a:p>
          <a:p>
            <a:r>
              <a:rPr lang="zh-CN" altLang="en-US" dirty="0"/>
              <a:t>帧</a:t>
            </a:r>
            <a:r>
              <a:rPr lang="zh-CN" altLang="en-US" dirty="0" smtClean="0"/>
              <a:t>间碰撞就是改变碰撞时的速度，帧末碰撞就是改变帧末时的速度。碰撞的物理结果只有一个就是改变速度。</a:t>
            </a:r>
            <a:endParaRPr lang="en-US" altLang="zh-CN" dirty="0" smtClean="0"/>
          </a:p>
          <a:p>
            <a:endParaRPr lang="en-US" altLang="zh-CN" dirty="0" smtClean="0"/>
          </a:p>
          <a:p>
            <a:endParaRPr lang="en-US" altLang="zh-CN" dirty="0"/>
          </a:p>
          <a:p>
            <a:r>
              <a:rPr lang="zh-CN" altLang="en-US" dirty="0" smtClean="0"/>
              <a:t>动态物体需要与动态物体和静态物体做碰撞检测。动态物体间不计算帧间碰撞，因为太费了。</a:t>
            </a:r>
            <a:endParaRPr lang="en-US" altLang="zh-CN" dirty="0"/>
          </a:p>
        </p:txBody>
      </p:sp>
    </p:spTree>
    <p:extLst>
      <p:ext uri="{BB962C8B-B14F-4D97-AF65-F5344CB8AC3E}">
        <p14:creationId xmlns:p14="http://schemas.microsoft.com/office/powerpoint/2010/main" val="164540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6186309"/>
          </a:xfrm>
          <a:prstGeom prst="rect">
            <a:avLst/>
          </a:prstGeom>
          <a:noFill/>
        </p:spPr>
        <p:txBody>
          <a:bodyPr wrap="square" rtlCol="0">
            <a:spAutoFit/>
          </a:bodyPr>
          <a:lstStyle/>
          <a:p>
            <a:r>
              <a:rPr lang="en-US" altLang="zh-CN" dirty="0"/>
              <a:t>/*</a:t>
            </a:r>
            <a:r>
              <a:rPr lang="zh-CN" altLang="en-US" b="1" dirty="0"/>
              <a:t>已弃用</a:t>
            </a:r>
            <a:endParaRPr lang="en-US" altLang="zh-CN" b="1" dirty="0"/>
          </a:p>
          <a:p>
            <a:r>
              <a:rPr lang="zh-CN" altLang="en-US" dirty="0"/>
              <a:t>改成</a:t>
            </a:r>
            <a:r>
              <a:rPr lang="en-US" altLang="zh-CN" dirty="0"/>
              <a:t>INTERFACE</a:t>
            </a:r>
            <a:r>
              <a:rPr lang="zh-CN" altLang="en-US" dirty="0"/>
              <a:t>，</a:t>
            </a:r>
            <a:r>
              <a:rPr lang="en-US" altLang="zh-CN" dirty="0"/>
              <a:t> virtual</a:t>
            </a:r>
            <a:r>
              <a:rPr lang="zh-CN" altLang="en-US" dirty="0"/>
              <a:t>全放进去，派生类全用基类指针管理。</a:t>
            </a:r>
            <a:endParaRPr lang="en-US" altLang="zh-CN" dirty="0"/>
          </a:p>
          <a:p>
            <a:r>
              <a:rPr lang="zh-CN" altLang="en-US" dirty="0"/>
              <a:t>封装：</a:t>
            </a:r>
            <a:endParaRPr lang="en-US" altLang="zh-CN" dirty="0"/>
          </a:p>
          <a:p>
            <a:r>
              <a:rPr lang="en-US" altLang="zh-CN" dirty="0"/>
              <a:t>Private</a:t>
            </a:r>
            <a:r>
              <a:rPr lang="zh-CN" altLang="en-US" dirty="0"/>
              <a:t>的成员只能被这个类访问</a:t>
            </a:r>
            <a:endParaRPr lang="en-US" altLang="zh-CN" dirty="0"/>
          </a:p>
          <a:p>
            <a:r>
              <a:rPr lang="en-US" altLang="zh-CN" dirty="0"/>
              <a:t>Protected</a:t>
            </a:r>
            <a:r>
              <a:rPr lang="zh-CN" altLang="en-US" dirty="0"/>
              <a:t>的成员只能被基类及派生类访问</a:t>
            </a:r>
            <a:endParaRPr lang="en-US" altLang="zh-CN" dirty="0"/>
          </a:p>
          <a:p>
            <a:r>
              <a:rPr lang="en-US" altLang="zh-CN" dirty="0"/>
              <a:t>Public</a:t>
            </a:r>
            <a:r>
              <a:rPr lang="zh-CN" altLang="en-US" dirty="0"/>
              <a:t>成员可以被任何类及不属于类的函数比如</a:t>
            </a:r>
            <a:r>
              <a:rPr lang="en-US" altLang="zh-CN" dirty="0"/>
              <a:t>main</a:t>
            </a:r>
            <a:r>
              <a:rPr lang="zh-CN" altLang="en-US" dirty="0"/>
              <a:t>函数访问</a:t>
            </a:r>
            <a:endParaRPr lang="en-US" altLang="zh-CN" dirty="0"/>
          </a:p>
          <a:p>
            <a:r>
              <a:rPr lang="zh-CN" altLang="en-US" dirty="0"/>
              <a:t>一个类的</a:t>
            </a:r>
            <a:r>
              <a:rPr lang="en-US" altLang="zh-CN" dirty="0"/>
              <a:t>Friend class</a:t>
            </a:r>
            <a:r>
              <a:rPr lang="zh-CN" altLang="en-US" dirty="0"/>
              <a:t>和</a:t>
            </a:r>
            <a:r>
              <a:rPr lang="en-US" altLang="zh-CN" dirty="0"/>
              <a:t>friend function</a:t>
            </a:r>
            <a:r>
              <a:rPr lang="zh-CN" altLang="en-US" dirty="0"/>
              <a:t>可以访问这个类的所有成员</a:t>
            </a:r>
            <a:endParaRPr lang="en-US" altLang="zh-CN" dirty="0"/>
          </a:p>
          <a:p>
            <a:r>
              <a:rPr lang="zh-CN" altLang="en-US" dirty="0"/>
              <a:t>一个类的内部类可以访问这个类的所有成员</a:t>
            </a:r>
            <a:endParaRPr lang="en-US" altLang="zh-CN" dirty="0"/>
          </a:p>
          <a:p>
            <a:r>
              <a:rPr lang="zh-CN" altLang="en-US" dirty="0"/>
              <a:t>内部类或者</a:t>
            </a:r>
            <a:r>
              <a:rPr lang="en-US" altLang="zh-CN" dirty="0"/>
              <a:t>friend class</a:t>
            </a:r>
            <a:r>
              <a:rPr lang="zh-CN" altLang="en-US" dirty="0"/>
              <a:t>可以实现</a:t>
            </a:r>
            <a:r>
              <a:rPr lang="zh-CN" altLang="en-US" dirty="0" smtClean="0"/>
              <a:t>接口</a:t>
            </a:r>
            <a:endParaRPr lang="en-US" altLang="zh-CN" dirty="0" smtClean="0"/>
          </a:p>
          <a:p>
            <a:endParaRPr lang="en-US" altLang="zh-CN" dirty="0"/>
          </a:p>
          <a:p>
            <a:r>
              <a:rPr lang="zh-CN" altLang="en-US" dirty="0"/>
              <a:t>层次结构是</a:t>
            </a:r>
            <a:r>
              <a:rPr lang="en-US" altLang="zh-CN" dirty="0"/>
              <a:t>level</a:t>
            </a:r>
            <a:r>
              <a:rPr lang="zh-CN" altLang="en-US" dirty="0"/>
              <a:t>、</a:t>
            </a:r>
            <a:r>
              <a:rPr lang="en-US" altLang="zh-CN" dirty="0"/>
              <a:t>actor</a:t>
            </a:r>
            <a:r>
              <a:rPr lang="zh-CN" altLang="en-US" dirty="0"/>
              <a:t>、</a:t>
            </a:r>
            <a:r>
              <a:rPr lang="en-US" altLang="zh-CN" dirty="0"/>
              <a:t>model</a:t>
            </a:r>
            <a:r>
              <a:rPr lang="zh-CN" altLang="en-US" dirty="0"/>
              <a:t>、</a:t>
            </a:r>
            <a:r>
              <a:rPr lang="en-US" altLang="zh-CN" dirty="0"/>
              <a:t>mesh</a:t>
            </a:r>
            <a:r>
              <a:rPr lang="zh-CN" altLang="en-US" dirty="0"/>
              <a:t>、</a:t>
            </a:r>
            <a:r>
              <a:rPr lang="en-US" altLang="zh-CN" dirty="0" err="1"/>
              <a:t>shader</a:t>
            </a:r>
            <a:r>
              <a:rPr lang="zh-CN" altLang="en-US" dirty="0"/>
              <a:t>、</a:t>
            </a:r>
            <a:r>
              <a:rPr lang="en-US" altLang="zh-CN" dirty="0"/>
              <a:t>material</a:t>
            </a:r>
            <a:r>
              <a:rPr lang="zh-CN" altLang="en-US" dirty="0"/>
              <a:t>、</a:t>
            </a:r>
            <a:r>
              <a:rPr lang="en-US" altLang="zh-CN" dirty="0"/>
              <a:t>texture</a:t>
            </a:r>
          </a:p>
          <a:p>
            <a:r>
              <a:rPr lang="zh-CN" altLang="en-US" dirty="0"/>
              <a:t>不要在</a:t>
            </a:r>
            <a:r>
              <a:rPr lang="en-US" altLang="zh-CN" dirty="0"/>
              <a:t>level</a:t>
            </a:r>
            <a:r>
              <a:rPr lang="zh-CN" altLang="en-US" dirty="0"/>
              <a:t>中设置</a:t>
            </a:r>
            <a:r>
              <a:rPr lang="en-US" altLang="zh-CN" dirty="0" err="1"/>
              <a:t>shader</a:t>
            </a:r>
            <a:r>
              <a:rPr lang="zh-CN" altLang="en-US" dirty="0"/>
              <a:t>，直接在</a:t>
            </a:r>
            <a:r>
              <a:rPr lang="en-US" altLang="zh-CN" dirty="0"/>
              <a:t>mesh</a:t>
            </a:r>
            <a:r>
              <a:rPr lang="zh-CN" altLang="en-US" dirty="0"/>
              <a:t>处设置</a:t>
            </a:r>
            <a:r>
              <a:rPr lang="en-US" altLang="zh-CN" dirty="0" err="1"/>
              <a:t>shader</a:t>
            </a:r>
            <a:endParaRPr lang="en-US" altLang="zh-CN" dirty="0"/>
          </a:p>
          <a:p>
            <a:endParaRPr lang="en-US" altLang="zh-CN" dirty="0"/>
          </a:p>
          <a:p>
            <a:r>
              <a:rPr lang="zh-CN" altLang="en-US" dirty="0"/>
              <a:t>如果觉得派生类调用基类构造函数情况太多，不好记忆，那么每次写派生类构造函数时最好显示调用基类构造函数。</a:t>
            </a:r>
            <a:endParaRPr lang="en-US" altLang="zh-CN" dirty="0"/>
          </a:p>
          <a:p>
            <a:endParaRPr lang="en-US" altLang="zh-CN" dirty="0"/>
          </a:p>
          <a:p>
            <a:r>
              <a:rPr lang="zh-CN" altLang="en-US" dirty="0"/>
              <a:t>类中声明时定义的函数默认是</a:t>
            </a:r>
            <a:r>
              <a:rPr lang="en-US" altLang="zh-CN" dirty="0"/>
              <a:t>inline</a:t>
            </a:r>
            <a:r>
              <a:rPr lang="zh-CN" altLang="en-US" dirty="0"/>
              <a:t>的</a:t>
            </a:r>
            <a:endParaRPr lang="en-US" altLang="zh-CN" dirty="0"/>
          </a:p>
          <a:p>
            <a:endParaRPr lang="en-US" altLang="zh-CN" dirty="0"/>
          </a:p>
          <a:p>
            <a:r>
              <a:rPr lang="zh-CN" altLang="en-US" dirty="0"/>
              <a:t>派生类通过访问基类的</a:t>
            </a:r>
            <a:r>
              <a:rPr lang="en-US" altLang="zh-CN" dirty="0"/>
              <a:t>protected</a:t>
            </a:r>
            <a:r>
              <a:rPr lang="zh-CN" altLang="en-US" dirty="0"/>
              <a:t>函数来访问基类是友元类的类，这样就实现了友元的继承。</a:t>
            </a:r>
            <a:endParaRPr lang="en-US" altLang="zh-CN" dirty="0"/>
          </a:p>
          <a:p>
            <a:r>
              <a:rPr lang="zh-CN" altLang="en-US" dirty="0"/>
              <a:t>通过访问被友元的类的接口，就可以实现对基类及派生类的友元访问，即被友元的继承。但是构造函数不能是虚函数，所以派生类的构造函数不能被基类的构造函数访问到，所以构造函数无法实现被友元的继承</a:t>
            </a:r>
            <a:r>
              <a:rPr lang="zh-CN" altLang="en-US" dirty="0" smtClean="0"/>
              <a:t>。</a:t>
            </a:r>
            <a:endParaRPr lang="en-US" altLang="zh-CN" dirty="0" smtClean="0"/>
          </a:p>
          <a:p>
            <a:endParaRPr lang="en-US" altLang="zh-CN" dirty="0"/>
          </a:p>
          <a:p>
            <a:r>
              <a:rPr lang="en-US" altLang="zh-CN" dirty="0" smtClean="0"/>
              <a:t>*/</a:t>
            </a:r>
            <a:endParaRPr lang="en-US" altLang="zh-CN" dirty="0"/>
          </a:p>
        </p:txBody>
      </p:sp>
    </p:spTree>
    <p:extLst>
      <p:ext uri="{BB962C8B-B14F-4D97-AF65-F5344CB8AC3E}">
        <p14:creationId xmlns:p14="http://schemas.microsoft.com/office/powerpoint/2010/main" val="3795930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078313"/>
          </a:xfrm>
          <a:prstGeom prst="rect">
            <a:avLst/>
          </a:prstGeom>
          <a:noFill/>
        </p:spPr>
        <p:txBody>
          <a:bodyPr wrap="square" rtlCol="0">
            <a:spAutoFit/>
          </a:bodyPr>
          <a:lstStyle/>
          <a:p>
            <a:r>
              <a:rPr lang="zh-CN" altLang="en-US" dirty="0"/>
              <a:t>注意事项</a:t>
            </a:r>
            <a:endParaRPr lang="en-US" altLang="zh-CN" dirty="0"/>
          </a:p>
          <a:p>
            <a:endParaRPr lang="en-US" altLang="zh-CN" dirty="0" smtClean="0"/>
          </a:p>
          <a:p>
            <a:r>
              <a:rPr lang="en-US" altLang="zh-CN" dirty="0" smtClean="0"/>
              <a:t>Viewport</a:t>
            </a:r>
            <a:r>
              <a:rPr lang="zh-CN" altLang="en-US" dirty="0" smtClean="0"/>
              <a:t>中改</a:t>
            </a:r>
            <a:r>
              <a:rPr lang="en-US" altLang="zh-CN" dirty="0" err="1" smtClean="0"/>
              <a:t>shader</a:t>
            </a:r>
            <a:endParaRPr lang="en-US" altLang="zh-CN" dirty="0" smtClean="0"/>
          </a:p>
          <a:p>
            <a:endParaRPr lang="en-US" altLang="zh-CN" dirty="0"/>
          </a:p>
          <a:p>
            <a:r>
              <a:rPr lang="en-US" altLang="zh-CN" dirty="0" smtClean="0"/>
              <a:t>Level</a:t>
            </a:r>
            <a:r>
              <a:rPr lang="zh-CN" altLang="en-US" dirty="0" smtClean="0"/>
              <a:t>中加载模型</a:t>
            </a:r>
            <a:endParaRPr lang="en-US" altLang="zh-CN" dirty="0" smtClean="0"/>
          </a:p>
          <a:p>
            <a:endParaRPr lang="en-US" altLang="zh-CN" dirty="0"/>
          </a:p>
          <a:p>
            <a:r>
              <a:rPr lang="zh-CN" altLang="en-US" dirty="0" smtClean="0"/>
              <a:t>应该在</a:t>
            </a:r>
            <a:r>
              <a:rPr lang="en-US" altLang="zh-CN" dirty="0" smtClean="0"/>
              <a:t>Model</a:t>
            </a:r>
            <a:r>
              <a:rPr lang="zh-CN" altLang="en-US" dirty="0" smtClean="0"/>
              <a:t>和</a:t>
            </a:r>
            <a:r>
              <a:rPr lang="en-US" altLang="zh-CN" dirty="0"/>
              <a:t>Mesh</a:t>
            </a:r>
            <a:r>
              <a:rPr lang="zh-CN" altLang="en-US" dirty="0" smtClean="0"/>
              <a:t>中改模型导入细节</a:t>
            </a:r>
            <a:r>
              <a:rPr lang="zh-CN" altLang="en-US" dirty="0"/>
              <a:t>，</a:t>
            </a:r>
            <a:r>
              <a:rPr lang="zh-CN" altLang="en-US" dirty="0" smtClean="0"/>
              <a:t>模型数据细节，与</a:t>
            </a:r>
            <a:r>
              <a:rPr lang="en-US" altLang="zh-CN" dirty="0" err="1" smtClean="0"/>
              <a:t>shader</a:t>
            </a:r>
            <a:r>
              <a:rPr lang="zh-CN" altLang="en-US" dirty="0" smtClean="0"/>
              <a:t>数据联系起来</a:t>
            </a:r>
            <a:endParaRPr lang="en-US" altLang="zh-CN" dirty="0" smtClean="0"/>
          </a:p>
          <a:p>
            <a:endParaRPr lang="en-US" altLang="zh-CN" dirty="0"/>
          </a:p>
          <a:p>
            <a:r>
              <a:rPr lang="en-US" altLang="zh-CN" dirty="0" err="1" smtClean="0"/>
              <a:t>openGL</a:t>
            </a:r>
            <a:r>
              <a:rPr lang="zh-CN" altLang="en-US" dirty="0" smtClean="0"/>
              <a:t>应该先绑定，再设置。所以设置</a:t>
            </a:r>
            <a:r>
              <a:rPr lang="en-US" altLang="zh-CN" dirty="0" err="1" smtClean="0"/>
              <a:t>shader</a:t>
            </a:r>
            <a:r>
              <a:rPr lang="zh-CN" altLang="en-US" dirty="0" smtClean="0"/>
              <a:t>前，需要先绑定。</a:t>
            </a:r>
            <a:endParaRPr lang="en-US" altLang="zh-CN" dirty="0" smtClean="0"/>
          </a:p>
          <a:p>
            <a:endParaRPr lang="en-US" altLang="zh-CN" dirty="0"/>
          </a:p>
          <a:p>
            <a:r>
              <a:rPr lang="en-US" altLang="zh-CN" dirty="0" err="1"/>
              <a:t>Onupdate</a:t>
            </a:r>
            <a:r>
              <a:rPr lang="zh-CN" altLang="en-US" dirty="0"/>
              <a:t>做一些每帧都要做的事情，比如物理碰撞计算及发送</a:t>
            </a:r>
            <a:r>
              <a:rPr lang="en-US" altLang="zh-CN" dirty="0"/>
              <a:t>event</a:t>
            </a:r>
            <a:r>
              <a:rPr lang="zh-CN" altLang="en-US" dirty="0"/>
              <a:t>，和</a:t>
            </a:r>
            <a:r>
              <a:rPr lang="en-US" altLang="zh-CN" dirty="0"/>
              <a:t>render</a:t>
            </a:r>
            <a:r>
              <a:rPr lang="zh-CN" altLang="en-US" dirty="0"/>
              <a:t>。</a:t>
            </a:r>
            <a:endParaRPr lang="en-US" altLang="zh-CN" dirty="0"/>
          </a:p>
          <a:p>
            <a:endParaRPr lang="en-US" altLang="zh-CN" dirty="0" smtClean="0"/>
          </a:p>
          <a:p>
            <a:endParaRPr lang="en-US" altLang="zh-CN" dirty="0"/>
          </a:p>
          <a:p>
            <a:r>
              <a:rPr lang="zh-CN" altLang="en-US" dirty="0"/>
              <a:t>一个</a:t>
            </a:r>
            <a:r>
              <a:rPr lang="en-US" altLang="zh-CN" dirty="0"/>
              <a:t>Actor</a:t>
            </a:r>
            <a:r>
              <a:rPr lang="zh-CN" altLang="en-US" dirty="0"/>
              <a:t>可以在不同</a:t>
            </a:r>
            <a:r>
              <a:rPr lang="en-US" altLang="zh-CN" dirty="0"/>
              <a:t>LEVEL</a:t>
            </a:r>
            <a:r>
              <a:rPr lang="zh-CN" altLang="en-US" dirty="0"/>
              <a:t>之间共享</a:t>
            </a:r>
            <a:endParaRPr lang="en-US" altLang="zh-CN" dirty="0"/>
          </a:p>
          <a:p>
            <a:r>
              <a:rPr lang="zh-CN" altLang="en-US" dirty="0"/>
              <a:t>一个</a:t>
            </a:r>
            <a:r>
              <a:rPr lang="en-US" altLang="zh-CN" dirty="0"/>
              <a:t>Model</a:t>
            </a:r>
            <a:r>
              <a:rPr lang="zh-CN" altLang="en-US" dirty="0"/>
              <a:t>实例不可在</a:t>
            </a:r>
            <a:r>
              <a:rPr lang="en-US" altLang="zh-CN" dirty="0"/>
              <a:t>Actor</a:t>
            </a:r>
            <a:r>
              <a:rPr lang="zh-CN" altLang="en-US" dirty="0"/>
              <a:t>之间共享</a:t>
            </a:r>
            <a:endParaRPr lang="en-US" altLang="zh-CN" dirty="0"/>
          </a:p>
          <a:p>
            <a:r>
              <a:rPr lang="zh-CN" altLang="en-US" dirty="0"/>
              <a:t>一个</a:t>
            </a:r>
            <a:r>
              <a:rPr lang="en-US" altLang="zh-CN" dirty="0"/>
              <a:t>Actor</a:t>
            </a:r>
            <a:r>
              <a:rPr lang="zh-CN" altLang="en-US" dirty="0"/>
              <a:t>的</a:t>
            </a:r>
            <a:r>
              <a:rPr lang="en-US" altLang="zh-CN" dirty="0"/>
              <a:t>Model</a:t>
            </a:r>
            <a:r>
              <a:rPr lang="zh-CN" altLang="en-US" dirty="0"/>
              <a:t>可以大量渲染，比如草</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3169891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6186309"/>
          </a:xfrm>
          <a:prstGeom prst="rect">
            <a:avLst/>
          </a:prstGeom>
          <a:noFill/>
        </p:spPr>
        <p:txBody>
          <a:bodyPr wrap="square" rtlCol="0">
            <a:spAutoFit/>
          </a:bodyPr>
          <a:lstStyle/>
          <a:p>
            <a:r>
              <a:rPr lang="zh-CN" altLang="en-US" dirty="0"/>
              <a:t>注意事项</a:t>
            </a:r>
            <a:endParaRPr lang="en-US" altLang="zh-CN" dirty="0"/>
          </a:p>
          <a:p>
            <a:endParaRPr lang="en-US" altLang="zh-CN" dirty="0" smtClean="0"/>
          </a:p>
          <a:p>
            <a:r>
              <a:rPr lang="en-US" altLang="zh-CN" dirty="0" err="1" smtClean="0"/>
              <a:t>Shader</a:t>
            </a:r>
            <a:r>
              <a:rPr lang="zh-CN" altLang="en-US" dirty="0" smtClean="0"/>
              <a:t>里输入贴图数据的</a:t>
            </a:r>
            <a:r>
              <a:rPr lang="en-US" altLang="zh-CN" dirty="0" smtClean="0"/>
              <a:t>location</a:t>
            </a:r>
          </a:p>
          <a:p>
            <a:endParaRPr lang="en-US" altLang="zh-CN" dirty="0"/>
          </a:p>
          <a:p>
            <a:r>
              <a:rPr lang="en-US" altLang="zh-CN" dirty="0"/>
              <a:t> </a:t>
            </a:r>
            <a:r>
              <a:rPr lang="en-US" altLang="zh-CN" dirty="0" smtClean="0"/>
              <a:t>           // </a:t>
            </a:r>
            <a:r>
              <a:rPr lang="en-US" altLang="zh-CN" dirty="0"/>
              <a:t>set the vertex attribute pointers</a:t>
            </a:r>
          </a:p>
          <a:p>
            <a:r>
              <a:rPr lang="en-US" altLang="zh-CN" dirty="0"/>
              <a:t>            // vertex Positions</a:t>
            </a:r>
          </a:p>
          <a:p>
            <a:r>
              <a:rPr lang="en-US" altLang="zh-CN" dirty="0"/>
              <a:t>            </a:t>
            </a:r>
            <a:r>
              <a:rPr lang="en-US" altLang="zh-CN" dirty="0" err="1"/>
              <a:t>glEnableVertexAttribArray</a:t>
            </a:r>
            <a:r>
              <a:rPr lang="en-US" altLang="zh-CN" dirty="0"/>
              <a:t>(0);</a:t>
            </a:r>
          </a:p>
          <a:p>
            <a:r>
              <a:rPr lang="en-US" altLang="zh-CN" dirty="0"/>
              <a:t>            </a:t>
            </a:r>
            <a:r>
              <a:rPr lang="en-US" altLang="zh-CN" dirty="0" err="1"/>
              <a:t>glVertexAttribPointer</a:t>
            </a:r>
            <a:r>
              <a:rPr lang="en-US" altLang="zh-CN" dirty="0"/>
              <a:t>(0, 3, GL_FLOAT, GL_FALSE, </a:t>
            </a:r>
            <a:r>
              <a:rPr lang="en-US" altLang="zh-CN" dirty="0" err="1"/>
              <a:t>sizeof</a:t>
            </a:r>
            <a:r>
              <a:rPr lang="en-US" altLang="zh-CN" dirty="0"/>
              <a:t>(Vertex), (void*)0);</a:t>
            </a:r>
          </a:p>
          <a:p>
            <a:r>
              <a:rPr lang="en-US" altLang="zh-CN" dirty="0"/>
              <a:t>            // vertex </a:t>
            </a:r>
            <a:r>
              <a:rPr lang="en-US" altLang="zh-CN" dirty="0" err="1"/>
              <a:t>normals</a:t>
            </a:r>
            <a:endParaRPr lang="en-US" altLang="zh-CN" dirty="0"/>
          </a:p>
          <a:p>
            <a:r>
              <a:rPr lang="en-US" altLang="zh-CN" dirty="0"/>
              <a:t>            </a:t>
            </a:r>
            <a:r>
              <a:rPr lang="en-US" altLang="zh-CN" dirty="0" err="1"/>
              <a:t>glEnableVertexAttribArray</a:t>
            </a:r>
            <a:r>
              <a:rPr lang="en-US" altLang="zh-CN" dirty="0"/>
              <a:t>(1);</a:t>
            </a:r>
          </a:p>
          <a:p>
            <a:r>
              <a:rPr lang="en-US" altLang="zh-CN" dirty="0"/>
              <a:t>            </a:t>
            </a:r>
            <a:r>
              <a:rPr lang="en-US" altLang="zh-CN" dirty="0" err="1"/>
              <a:t>glVertexAttribPointer</a:t>
            </a:r>
            <a:r>
              <a:rPr lang="en-US" altLang="zh-CN" dirty="0"/>
              <a:t>(1, 3, GL_FLOAT, GL_FALSE, </a:t>
            </a:r>
            <a:r>
              <a:rPr lang="en-US" altLang="zh-CN" dirty="0" err="1"/>
              <a:t>sizeof</a:t>
            </a:r>
            <a:r>
              <a:rPr lang="en-US" altLang="zh-CN" dirty="0"/>
              <a:t>(Vertex), (void*)</a:t>
            </a:r>
            <a:r>
              <a:rPr lang="en-US" altLang="zh-CN" dirty="0" err="1"/>
              <a:t>offsetof</a:t>
            </a:r>
            <a:r>
              <a:rPr lang="en-US" altLang="zh-CN" dirty="0"/>
              <a:t>(Vertex, Normal));</a:t>
            </a:r>
          </a:p>
          <a:p>
            <a:r>
              <a:rPr lang="en-US" altLang="zh-CN" dirty="0"/>
              <a:t>            // vertex texture </a:t>
            </a:r>
            <a:r>
              <a:rPr lang="en-US" altLang="zh-CN" dirty="0" err="1"/>
              <a:t>coords</a:t>
            </a:r>
            <a:endParaRPr lang="en-US" altLang="zh-CN" dirty="0"/>
          </a:p>
          <a:p>
            <a:r>
              <a:rPr lang="en-US" altLang="zh-CN" dirty="0"/>
              <a:t>            </a:t>
            </a:r>
            <a:r>
              <a:rPr lang="en-US" altLang="zh-CN" dirty="0" err="1"/>
              <a:t>glEnableVertexAttribArray</a:t>
            </a:r>
            <a:r>
              <a:rPr lang="en-US" altLang="zh-CN" dirty="0"/>
              <a:t>(2);</a:t>
            </a:r>
          </a:p>
          <a:p>
            <a:r>
              <a:rPr lang="en-US" altLang="zh-CN" dirty="0"/>
              <a:t>            </a:t>
            </a:r>
            <a:r>
              <a:rPr lang="en-US" altLang="zh-CN" dirty="0" err="1"/>
              <a:t>glVertexAttribPointer</a:t>
            </a:r>
            <a:r>
              <a:rPr lang="en-US" altLang="zh-CN" dirty="0"/>
              <a:t>(2, 2, GL_FLOAT, GL_FALSE, </a:t>
            </a:r>
            <a:r>
              <a:rPr lang="en-US" altLang="zh-CN" dirty="0" err="1"/>
              <a:t>sizeof</a:t>
            </a:r>
            <a:r>
              <a:rPr lang="en-US" altLang="zh-CN" dirty="0"/>
              <a:t>(Vertex), (void*)</a:t>
            </a:r>
            <a:r>
              <a:rPr lang="en-US" altLang="zh-CN" dirty="0" err="1"/>
              <a:t>offsetof</a:t>
            </a:r>
            <a:r>
              <a:rPr lang="en-US" altLang="zh-CN" dirty="0"/>
              <a:t>(Vertex, </a:t>
            </a:r>
            <a:r>
              <a:rPr lang="en-US" altLang="zh-CN" dirty="0" err="1"/>
              <a:t>TexCoords</a:t>
            </a:r>
            <a:r>
              <a:rPr lang="en-US" altLang="zh-CN" dirty="0"/>
              <a:t>));</a:t>
            </a:r>
          </a:p>
          <a:p>
            <a:r>
              <a:rPr lang="en-US" altLang="zh-CN" dirty="0"/>
              <a:t>            // vertex tangent</a:t>
            </a:r>
          </a:p>
          <a:p>
            <a:r>
              <a:rPr lang="en-US" altLang="zh-CN" dirty="0"/>
              <a:t>            </a:t>
            </a:r>
            <a:r>
              <a:rPr lang="en-US" altLang="zh-CN" dirty="0" err="1"/>
              <a:t>glEnableVertexAttribArray</a:t>
            </a:r>
            <a:r>
              <a:rPr lang="en-US" altLang="zh-CN" dirty="0"/>
              <a:t>(3);</a:t>
            </a:r>
          </a:p>
          <a:p>
            <a:r>
              <a:rPr lang="en-US" altLang="zh-CN" dirty="0"/>
              <a:t>            </a:t>
            </a:r>
            <a:r>
              <a:rPr lang="en-US" altLang="zh-CN" dirty="0" err="1"/>
              <a:t>glVertexAttribPointer</a:t>
            </a:r>
            <a:r>
              <a:rPr lang="en-US" altLang="zh-CN" dirty="0"/>
              <a:t>(3, 3, GL_FLOAT, GL_FALSE, </a:t>
            </a:r>
            <a:r>
              <a:rPr lang="en-US" altLang="zh-CN" dirty="0" err="1"/>
              <a:t>sizeof</a:t>
            </a:r>
            <a:r>
              <a:rPr lang="en-US" altLang="zh-CN" dirty="0"/>
              <a:t>(Vertex), (void*)</a:t>
            </a:r>
            <a:r>
              <a:rPr lang="en-US" altLang="zh-CN" dirty="0" err="1"/>
              <a:t>offsetof</a:t>
            </a:r>
            <a:r>
              <a:rPr lang="en-US" altLang="zh-CN" dirty="0"/>
              <a:t>(Vertex, Tangent));</a:t>
            </a:r>
          </a:p>
          <a:p>
            <a:r>
              <a:rPr lang="en-US" altLang="zh-CN" dirty="0"/>
              <a:t>            // vertex </a:t>
            </a:r>
            <a:r>
              <a:rPr lang="en-US" altLang="zh-CN" dirty="0" err="1"/>
              <a:t>bitangent</a:t>
            </a:r>
            <a:endParaRPr lang="en-US" altLang="zh-CN" dirty="0"/>
          </a:p>
          <a:p>
            <a:r>
              <a:rPr lang="en-US" altLang="zh-CN" dirty="0"/>
              <a:t>            </a:t>
            </a:r>
            <a:r>
              <a:rPr lang="en-US" altLang="zh-CN" dirty="0" err="1"/>
              <a:t>glEnableVertexAttribArray</a:t>
            </a:r>
            <a:r>
              <a:rPr lang="en-US" altLang="zh-CN" dirty="0"/>
              <a:t>(4);</a:t>
            </a:r>
          </a:p>
          <a:p>
            <a:r>
              <a:rPr lang="en-US" altLang="zh-CN" dirty="0"/>
              <a:t>            </a:t>
            </a:r>
            <a:r>
              <a:rPr lang="en-US" altLang="zh-CN" dirty="0" err="1"/>
              <a:t>glVertexAttribPointer</a:t>
            </a:r>
            <a:r>
              <a:rPr lang="en-US" altLang="zh-CN" dirty="0"/>
              <a:t>(4, 3, GL_FLOAT, GL_FALSE, </a:t>
            </a:r>
            <a:r>
              <a:rPr lang="en-US" altLang="zh-CN" dirty="0" err="1"/>
              <a:t>sizeof</a:t>
            </a:r>
            <a:r>
              <a:rPr lang="en-US" altLang="zh-CN" dirty="0"/>
              <a:t>(Vertex), (void*)</a:t>
            </a:r>
            <a:r>
              <a:rPr lang="en-US" altLang="zh-CN" dirty="0" err="1"/>
              <a:t>offsetof</a:t>
            </a:r>
            <a:r>
              <a:rPr lang="en-US" altLang="zh-CN" dirty="0"/>
              <a:t>(Vertex, </a:t>
            </a:r>
            <a:r>
              <a:rPr lang="en-US" altLang="zh-CN" dirty="0" err="1"/>
              <a:t>Bitangent</a:t>
            </a:r>
            <a:r>
              <a:rPr lang="en-US" altLang="zh-CN" dirty="0"/>
              <a:t>));</a:t>
            </a:r>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46747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2862322"/>
          </a:xfrm>
          <a:prstGeom prst="rect">
            <a:avLst/>
          </a:prstGeom>
          <a:noFill/>
        </p:spPr>
        <p:txBody>
          <a:bodyPr wrap="square" rtlCol="0">
            <a:spAutoFit/>
          </a:bodyPr>
          <a:lstStyle/>
          <a:p>
            <a:r>
              <a:rPr lang="zh-CN" altLang="en-US" dirty="0"/>
              <a:t>注意事项</a:t>
            </a:r>
            <a:endParaRPr lang="en-US" altLang="zh-CN" dirty="0"/>
          </a:p>
          <a:p>
            <a:endParaRPr lang="en-US" altLang="zh-CN" dirty="0" smtClean="0"/>
          </a:p>
          <a:p>
            <a:r>
              <a:rPr lang="en-US" altLang="zh-CN" dirty="0" smtClean="0"/>
              <a:t>//</a:t>
            </a:r>
            <a:r>
              <a:rPr lang="en-US" altLang="zh-CN" dirty="0" err="1"/>
              <a:t>const</a:t>
            </a:r>
            <a:r>
              <a:rPr lang="en-US" altLang="zh-CN" dirty="0"/>
              <a:t> </a:t>
            </a:r>
            <a:r>
              <a:rPr lang="en-US" altLang="zh-CN" dirty="0" err="1"/>
              <a:t>aiScene</a:t>
            </a:r>
            <a:r>
              <a:rPr lang="en-US" altLang="zh-CN" dirty="0"/>
              <a:t>* scene = </a:t>
            </a:r>
            <a:r>
              <a:rPr lang="en-US" altLang="zh-CN" dirty="0" err="1"/>
              <a:t>importer.ReadFile</a:t>
            </a:r>
            <a:r>
              <a:rPr lang="en-US" altLang="zh-CN" dirty="0"/>
              <a:t>(path, </a:t>
            </a:r>
            <a:r>
              <a:rPr lang="en-US" altLang="zh-CN" dirty="0" err="1"/>
              <a:t>aiProcess_Triangulate</a:t>
            </a:r>
            <a:r>
              <a:rPr lang="en-US" altLang="zh-CN" dirty="0"/>
              <a:t> | </a:t>
            </a:r>
            <a:r>
              <a:rPr lang="en-US" altLang="zh-CN" dirty="0" err="1"/>
              <a:t>aiProcess_GenSmoothNormals</a:t>
            </a:r>
            <a:r>
              <a:rPr lang="en-US" altLang="zh-CN" dirty="0"/>
              <a:t> | </a:t>
            </a:r>
            <a:r>
              <a:rPr lang="en-US" altLang="zh-CN" dirty="0" err="1"/>
              <a:t>aiProcess_FlipUVs</a:t>
            </a:r>
            <a:r>
              <a:rPr lang="en-US" altLang="zh-CN" dirty="0"/>
              <a:t> | </a:t>
            </a:r>
            <a:r>
              <a:rPr lang="en-US" altLang="zh-CN" dirty="0" err="1"/>
              <a:t>aiProcess_CalcTangentSpace</a:t>
            </a:r>
            <a:r>
              <a:rPr lang="en-US" altLang="zh-CN" dirty="0"/>
              <a:t>);</a:t>
            </a:r>
          </a:p>
          <a:p>
            <a:r>
              <a:rPr lang="en-US" altLang="zh-CN" dirty="0"/>
              <a:t>   </a:t>
            </a:r>
            <a:endParaRPr lang="en-US" altLang="zh-CN" dirty="0" smtClean="0"/>
          </a:p>
          <a:p>
            <a:r>
              <a:rPr lang="en-US" altLang="zh-CN" dirty="0" err="1" smtClean="0"/>
              <a:t>const</a:t>
            </a:r>
            <a:r>
              <a:rPr lang="en-US" altLang="zh-CN" dirty="0" smtClean="0"/>
              <a:t> </a:t>
            </a:r>
            <a:r>
              <a:rPr lang="en-US" altLang="zh-CN" dirty="0" err="1"/>
              <a:t>aiScene</a:t>
            </a:r>
            <a:r>
              <a:rPr lang="en-US" altLang="zh-CN" dirty="0"/>
              <a:t>* scene = </a:t>
            </a:r>
            <a:r>
              <a:rPr lang="en-US" altLang="zh-CN" dirty="0" err="1"/>
              <a:t>importer.ReadFile</a:t>
            </a:r>
            <a:r>
              <a:rPr lang="en-US" altLang="zh-CN" dirty="0"/>
              <a:t>(path, 0);</a:t>
            </a:r>
          </a:p>
          <a:p>
            <a:r>
              <a:rPr lang="zh-CN" altLang="en-US" dirty="0"/>
              <a:t> </a:t>
            </a:r>
            <a:endParaRPr lang="en-US" altLang="zh-CN" dirty="0" smtClean="0"/>
          </a:p>
          <a:p>
            <a:r>
              <a:rPr lang="zh-CN" altLang="en-US" dirty="0" smtClean="0"/>
              <a:t>把上一句注释掉，换成下一句之后，</a:t>
            </a:r>
            <a:r>
              <a:rPr lang="en-US" altLang="zh-CN" dirty="0" err="1" smtClean="0"/>
              <a:t>Quixel</a:t>
            </a:r>
            <a:r>
              <a:rPr lang="zh-CN" altLang="en-US" dirty="0" smtClean="0"/>
              <a:t>的模型能正常显示了。</a:t>
            </a:r>
            <a:endParaRPr lang="en-US" altLang="zh-CN" dirty="0" smtClean="0"/>
          </a:p>
          <a:p>
            <a:endParaRPr lang="en-US" altLang="zh-CN" dirty="0"/>
          </a:p>
          <a:p>
            <a:r>
              <a:rPr lang="zh-CN" altLang="en-US" dirty="0" smtClean="0"/>
              <a:t>所以这里很关键，要注意。</a:t>
            </a:r>
            <a:endParaRPr lang="en-US" altLang="zh-CN" dirty="0"/>
          </a:p>
        </p:txBody>
      </p:sp>
    </p:spTree>
    <p:extLst>
      <p:ext uri="{BB962C8B-B14F-4D97-AF65-F5344CB8AC3E}">
        <p14:creationId xmlns:p14="http://schemas.microsoft.com/office/powerpoint/2010/main" val="3055022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3139321"/>
          </a:xfrm>
          <a:prstGeom prst="rect">
            <a:avLst/>
          </a:prstGeom>
          <a:noFill/>
        </p:spPr>
        <p:txBody>
          <a:bodyPr wrap="square" rtlCol="0">
            <a:spAutoFit/>
          </a:bodyPr>
          <a:lstStyle/>
          <a:p>
            <a:r>
              <a:rPr lang="en-US" altLang="zh-CN" dirty="0" smtClean="0"/>
              <a:t>Displacement </a:t>
            </a:r>
            <a:r>
              <a:rPr lang="zh-CN" altLang="en-US" dirty="0" smtClean="0"/>
              <a:t>设想深度图在三角形所在切线空间内。对于点法线不垂直于三角形所在面的情况，比如三角形三个顶点的法线不同，或是视线穿过了当前三角形，而下一个三角形的法线方向与这一个三角形的法线方向不同的情况，这个设想就是不成立的。</a:t>
            </a:r>
            <a:endParaRPr lang="en-US" altLang="zh-CN" dirty="0" smtClean="0"/>
          </a:p>
          <a:p>
            <a:r>
              <a:rPr lang="en-US" altLang="zh-CN" dirty="0" smtClean="0"/>
              <a:t>Displacement</a:t>
            </a:r>
            <a:r>
              <a:rPr lang="zh-CN" altLang="en-US" dirty="0"/>
              <a:t>的</a:t>
            </a:r>
            <a:r>
              <a:rPr lang="zh-CN" altLang="en-US" dirty="0" smtClean="0"/>
              <a:t>视线可能穿过</a:t>
            </a:r>
            <a:r>
              <a:rPr lang="en-US" altLang="zh-CN" dirty="0" smtClean="0"/>
              <a:t>texture</a:t>
            </a:r>
            <a:r>
              <a:rPr lang="zh-CN" altLang="en-US" dirty="0" smtClean="0"/>
              <a:t>，即</a:t>
            </a:r>
            <a:r>
              <a:rPr lang="en-US" altLang="zh-CN" dirty="0" err="1" smtClean="0"/>
              <a:t>u+v</a:t>
            </a:r>
            <a:r>
              <a:rPr lang="zh-CN" altLang="en-US" dirty="0"/>
              <a:t>超过了</a:t>
            </a:r>
            <a:r>
              <a:rPr lang="en-US" altLang="zh-CN" dirty="0" smtClean="0"/>
              <a:t>1</a:t>
            </a:r>
            <a:r>
              <a:rPr lang="zh-CN" altLang="en-US" dirty="0" smtClean="0"/>
              <a:t>或者</a:t>
            </a:r>
            <a:r>
              <a:rPr lang="en-US" altLang="zh-CN" dirty="0" smtClean="0"/>
              <a:t>u</a:t>
            </a:r>
            <a:r>
              <a:rPr lang="zh-CN" altLang="en-US" dirty="0" smtClean="0"/>
              <a:t>、</a:t>
            </a:r>
            <a:r>
              <a:rPr lang="en-US" altLang="zh-CN" dirty="0" smtClean="0"/>
              <a:t>v</a:t>
            </a:r>
            <a:r>
              <a:rPr lang="zh-CN" altLang="en-US" dirty="0" smtClean="0"/>
              <a:t>中有负数，这种情况下应该让片段透明。</a:t>
            </a:r>
            <a:endParaRPr lang="en-US" altLang="zh-CN" dirty="0" smtClean="0"/>
          </a:p>
          <a:p>
            <a:endParaRPr lang="en-US" altLang="zh-CN" dirty="0"/>
          </a:p>
          <a:p>
            <a:r>
              <a:rPr lang="zh-CN" altLang="en-US" dirty="0" smtClean="0"/>
              <a:t>法线贴图。一个点可能是多个三角形的顶点，这时它的法线怎么算呢？如果让点的法线垂直于三角形所在面，则三角形与三角形之间的法线会存在断裂的情况。解决办法是加权平均顶点的各个三角形法线，权值是顶点对应的角的角度，比如一个顶点对应三个三角形，点所在角的角度分别是</a:t>
            </a:r>
            <a:r>
              <a:rPr lang="en-US" altLang="zh-CN" dirty="0" smtClean="0"/>
              <a:t>120</a:t>
            </a:r>
            <a:r>
              <a:rPr lang="zh-CN" altLang="en-US" dirty="0" smtClean="0"/>
              <a:t>度、</a:t>
            </a:r>
            <a:r>
              <a:rPr lang="en-US" altLang="zh-CN" dirty="0" smtClean="0"/>
              <a:t>110</a:t>
            </a:r>
            <a:r>
              <a:rPr lang="zh-CN" altLang="en-US" dirty="0" smtClean="0"/>
              <a:t>度、</a:t>
            </a:r>
            <a:r>
              <a:rPr lang="en-US" altLang="zh-CN" dirty="0" smtClean="0"/>
              <a:t>130</a:t>
            </a:r>
            <a:r>
              <a:rPr lang="zh-CN" altLang="en-US" dirty="0" smtClean="0"/>
              <a:t>度，法线分别是</a:t>
            </a:r>
            <a:r>
              <a:rPr lang="en-US" altLang="zh-CN" dirty="0" smtClean="0"/>
              <a:t>n1</a:t>
            </a:r>
            <a:r>
              <a:rPr lang="zh-CN" altLang="en-US" dirty="0" smtClean="0"/>
              <a:t>、</a:t>
            </a:r>
            <a:r>
              <a:rPr lang="en-US" altLang="zh-CN" dirty="0" smtClean="0"/>
              <a:t>n2</a:t>
            </a:r>
            <a:r>
              <a:rPr lang="zh-CN" altLang="en-US" dirty="0" smtClean="0"/>
              <a:t>、</a:t>
            </a:r>
            <a:r>
              <a:rPr lang="en-US" altLang="zh-CN" dirty="0" smtClean="0"/>
              <a:t>n3</a:t>
            </a:r>
            <a:r>
              <a:rPr lang="zh-CN" altLang="en-US" dirty="0" smtClean="0"/>
              <a:t>，那么加权后法线为</a:t>
            </a:r>
            <a:r>
              <a:rPr lang="en-US" altLang="zh-CN" dirty="0" smtClean="0"/>
              <a:t>120/360 * n1 + 110/360 </a:t>
            </a:r>
            <a:r>
              <a:rPr lang="en-US" altLang="zh-CN" dirty="0"/>
              <a:t>* </a:t>
            </a:r>
            <a:r>
              <a:rPr lang="en-US" altLang="zh-CN" dirty="0" smtClean="0"/>
              <a:t>n2 + 130/360 </a:t>
            </a:r>
            <a:r>
              <a:rPr lang="en-US" altLang="zh-CN" dirty="0"/>
              <a:t>* </a:t>
            </a:r>
            <a:r>
              <a:rPr lang="en-US" altLang="zh-CN" dirty="0" smtClean="0"/>
              <a:t>n3</a:t>
            </a:r>
            <a:r>
              <a:rPr lang="zh-CN" altLang="en-US" dirty="0" smtClean="0"/>
              <a:t>。</a:t>
            </a:r>
            <a:endParaRPr lang="en-US" altLang="zh-CN" dirty="0" smtClean="0"/>
          </a:p>
          <a:p>
            <a:r>
              <a:rPr lang="zh-CN" altLang="en-US" dirty="0"/>
              <a:t>这</a:t>
            </a:r>
            <a:r>
              <a:rPr lang="zh-CN" altLang="en-US" dirty="0" smtClean="0"/>
              <a:t>又带来一个新的问题，片段的法线取的是顶点法线的三角形</a:t>
            </a:r>
            <a:r>
              <a:rPr lang="en-US" altLang="zh-CN" dirty="0" err="1" smtClean="0"/>
              <a:t>uv</a:t>
            </a:r>
            <a:r>
              <a:rPr lang="zh-CN" altLang="en-US" dirty="0" smtClean="0"/>
              <a:t>插值，这样片段法线的模就不保证是</a:t>
            </a:r>
            <a:r>
              <a:rPr lang="en-US" altLang="zh-CN" dirty="0" smtClean="0"/>
              <a:t>1</a:t>
            </a:r>
            <a:r>
              <a:rPr lang="zh-CN" altLang="en-US" dirty="0" smtClean="0"/>
              <a:t>了。所以应该在着色器中将插值得来的法线归一化。</a:t>
            </a:r>
            <a:endParaRPr lang="en-US" altLang="zh-CN" dirty="0"/>
          </a:p>
        </p:txBody>
      </p:sp>
    </p:spTree>
    <p:extLst>
      <p:ext uri="{BB962C8B-B14F-4D97-AF65-F5344CB8AC3E}">
        <p14:creationId xmlns:p14="http://schemas.microsoft.com/office/powerpoint/2010/main" val="433364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10341293"/>
          </a:xfrm>
          <a:prstGeom prst="rect">
            <a:avLst/>
          </a:prstGeom>
          <a:noFill/>
        </p:spPr>
        <p:txBody>
          <a:bodyPr wrap="square" rtlCol="0">
            <a:spAutoFit/>
          </a:bodyPr>
          <a:lstStyle/>
          <a:p>
            <a:r>
              <a:rPr lang="zh-CN" altLang="en-US" dirty="0"/>
              <a:t>已</a:t>
            </a:r>
            <a:r>
              <a:rPr lang="zh-CN" altLang="en-US" dirty="0" smtClean="0"/>
              <a:t>完成的任务</a:t>
            </a:r>
            <a:endParaRPr lang="en-US" altLang="zh-CN" dirty="0" smtClean="0"/>
          </a:p>
          <a:p>
            <a:endParaRPr lang="en-US" altLang="zh-CN" dirty="0" smtClean="0"/>
          </a:p>
          <a:p>
            <a:r>
              <a:rPr lang="en-US" altLang="zh-CN" dirty="0" smtClean="0"/>
              <a:t>//</a:t>
            </a:r>
            <a:r>
              <a:rPr lang="en-US" altLang="zh-CN" dirty="0"/>
              <a:t>Current camera </a:t>
            </a:r>
            <a:r>
              <a:rPr lang="zh-CN" altLang="en-US" dirty="0"/>
              <a:t>应该属于</a:t>
            </a:r>
            <a:r>
              <a:rPr lang="en-US" altLang="zh-CN" dirty="0"/>
              <a:t>viewport</a:t>
            </a:r>
          </a:p>
          <a:p>
            <a:r>
              <a:rPr lang="en-US" altLang="zh-CN" dirty="0"/>
              <a:t>//</a:t>
            </a:r>
            <a:r>
              <a:rPr lang="zh-CN" altLang="en-US" dirty="0"/>
              <a:t>每一个</a:t>
            </a:r>
            <a:r>
              <a:rPr lang="en-US" altLang="zh-CN" dirty="0"/>
              <a:t>mesh</a:t>
            </a:r>
            <a:r>
              <a:rPr lang="zh-CN" altLang="en-US" dirty="0"/>
              <a:t>有一个</a:t>
            </a:r>
            <a:r>
              <a:rPr lang="en-US" altLang="zh-CN" dirty="0" err="1"/>
              <a:t>shader</a:t>
            </a:r>
            <a:endParaRPr lang="en-US" altLang="zh-CN" dirty="0"/>
          </a:p>
          <a:p>
            <a:r>
              <a:rPr lang="en-US" altLang="zh-CN" dirty="0"/>
              <a:t>//m_[Class](s)</a:t>
            </a:r>
            <a:r>
              <a:rPr lang="zh-CN" altLang="en-US" dirty="0"/>
              <a:t>，表示类的成员</a:t>
            </a:r>
            <a:endParaRPr lang="en-US" altLang="zh-CN" dirty="0"/>
          </a:p>
          <a:p>
            <a:r>
              <a:rPr lang="en-US" altLang="zh-CN" dirty="0"/>
              <a:t>//</a:t>
            </a:r>
            <a:r>
              <a:rPr lang="zh-CN" altLang="en-US" dirty="0"/>
              <a:t>尽量封装好，写成</a:t>
            </a:r>
            <a:r>
              <a:rPr lang="en-US" altLang="zh-CN" dirty="0"/>
              <a:t>private</a:t>
            </a:r>
          </a:p>
          <a:p>
            <a:r>
              <a:rPr lang="en-US" altLang="zh-CN" dirty="0"/>
              <a:t>//s_</a:t>
            </a:r>
            <a:r>
              <a:rPr lang="zh-CN" altLang="en-US" dirty="0"/>
              <a:t>前缀表示</a:t>
            </a:r>
            <a:r>
              <a:rPr lang="en-US" altLang="zh-CN" dirty="0"/>
              <a:t>static</a:t>
            </a:r>
          </a:p>
          <a:p>
            <a:r>
              <a:rPr lang="en-US" altLang="zh-CN" dirty="0"/>
              <a:t>//Can display test</a:t>
            </a:r>
          </a:p>
          <a:p>
            <a:r>
              <a:rPr lang="en-US" altLang="zh-CN" dirty="0"/>
              <a:t>//</a:t>
            </a:r>
            <a:r>
              <a:rPr lang="zh-CN" altLang="en-US" dirty="0"/>
              <a:t>按</a:t>
            </a:r>
            <a:r>
              <a:rPr lang="en-US" altLang="zh-CN" dirty="0" err="1"/>
              <a:t>pbr</a:t>
            </a:r>
            <a:r>
              <a:rPr lang="zh-CN" altLang="en-US" dirty="0"/>
              <a:t>教程的文件把每一个步骤都找到并</a:t>
            </a:r>
            <a:r>
              <a:rPr lang="en-US" altLang="zh-CN" dirty="0"/>
              <a:t>LOG</a:t>
            </a:r>
            <a:r>
              <a:rPr lang="zh-CN" altLang="en-US" dirty="0"/>
              <a:t>，看</a:t>
            </a:r>
            <a:r>
              <a:rPr lang="en-US" altLang="zh-CN" dirty="0"/>
              <a:t>log</a:t>
            </a:r>
            <a:r>
              <a:rPr lang="zh-CN" altLang="en-US" dirty="0"/>
              <a:t>显示的步骤是否与教程一致</a:t>
            </a:r>
            <a:endParaRPr lang="en-US" altLang="zh-CN" dirty="0"/>
          </a:p>
          <a:p>
            <a:r>
              <a:rPr lang="en-US" altLang="zh-CN" dirty="0"/>
              <a:t>//</a:t>
            </a:r>
            <a:r>
              <a:rPr lang="zh-CN" altLang="en-US" dirty="0"/>
              <a:t>把函数的首字母大写改成</a:t>
            </a:r>
            <a:r>
              <a:rPr lang="zh-CN" altLang="en-US" dirty="0" smtClean="0"/>
              <a:t>小写</a:t>
            </a:r>
            <a:endParaRPr lang="en-US" altLang="zh-CN" dirty="0" smtClean="0"/>
          </a:p>
          <a:p>
            <a:r>
              <a:rPr lang="en-US" altLang="zh-CN" dirty="0"/>
              <a:t>//</a:t>
            </a:r>
            <a:r>
              <a:rPr lang="en-US" altLang="zh-CN" dirty="0" err="1"/>
              <a:t>Key_repeate</a:t>
            </a:r>
            <a:r>
              <a:rPr lang="zh-CN" altLang="en-US" dirty="0"/>
              <a:t>的速度只有帧率的</a:t>
            </a:r>
            <a:r>
              <a:rPr lang="en-US" altLang="zh-CN" dirty="0"/>
              <a:t>1/3</a:t>
            </a:r>
            <a:r>
              <a:rPr lang="zh-CN" altLang="en-US" dirty="0"/>
              <a:t>，移动时不够流畅，需要修改。</a:t>
            </a:r>
            <a:endParaRPr lang="en-US" altLang="zh-CN" dirty="0"/>
          </a:p>
          <a:p>
            <a:r>
              <a:rPr lang="en-US" altLang="zh-CN" dirty="0"/>
              <a:t>//Camera</a:t>
            </a:r>
            <a:r>
              <a:rPr lang="zh-CN" altLang="en-US" dirty="0"/>
              <a:t>只能在平面移动，需要添加自由移动。</a:t>
            </a:r>
            <a:endParaRPr lang="en-US" altLang="zh-CN" dirty="0"/>
          </a:p>
          <a:p>
            <a:r>
              <a:rPr lang="en-US" altLang="zh-CN" dirty="0"/>
              <a:t>//</a:t>
            </a:r>
            <a:r>
              <a:rPr lang="zh-CN" altLang="en-US" dirty="0"/>
              <a:t>看如何导入文件，</a:t>
            </a:r>
            <a:r>
              <a:rPr lang="en-US" altLang="zh-CN" dirty="0" err="1"/>
              <a:t>assimp</a:t>
            </a:r>
            <a:r>
              <a:rPr lang="zh-CN" altLang="en-US" dirty="0"/>
              <a:t>不能导入</a:t>
            </a:r>
            <a:r>
              <a:rPr lang="en-US" altLang="zh-CN" dirty="0" err="1"/>
              <a:t>json</a:t>
            </a:r>
            <a:r>
              <a:rPr lang="zh-CN" altLang="en-US" dirty="0"/>
              <a:t>文件，看</a:t>
            </a:r>
            <a:r>
              <a:rPr lang="en-US" altLang="zh-CN" dirty="0" err="1"/>
              <a:t>quixel</a:t>
            </a:r>
            <a:r>
              <a:rPr lang="zh-CN" altLang="en-US" dirty="0"/>
              <a:t>能不能导入其他类型的</a:t>
            </a:r>
            <a:r>
              <a:rPr lang="zh-CN" altLang="en-US" dirty="0" smtClean="0"/>
              <a:t>文件</a:t>
            </a:r>
            <a:endParaRPr lang="en-US" altLang="zh-CN" dirty="0"/>
          </a:p>
          <a:p>
            <a:r>
              <a:rPr lang="en-US" altLang="zh-CN" dirty="0"/>
              <a:t>//</a:t>
            </a:r>
            <a:r>
              <a:rPr lang="zh-CN" altLang="en-US" dirty="0"/>
              <a:t>自己导入</a:t>
            </a:r>
            <a:r>
              <a:rPr lang="zh-CN" altLang="en-US" dirty="0" smtClean="0"/>
              <a:t>贴图</a:t>
            </a:r>
            <a:endParaRPr lang="en-US" altLang="zh-CN" dirty="0"/>
          </a:p>
          <a:p>
            <a:r>
              <a:rPr lang="en-US" altLang="zh-CN" dirty="0"/>
              <a:t>//</a:t>
            </a:r>
            <a:r>
              <a:rPr lang="zh-CN" altLang="en-US" dirty="0"/>
              <a:t>阅读</a:t>
            </a:r>
            <a:r>
              <a:rPr lang="en-US" altLang="zh-CN" dirty="0"/>
              <a:t>PBR </a:t>
            </a:r>
            <a:r>
              <a:rPr lang="zh-CN" altLang="en-US" dirty="0"/>
              <a:t>的</a:t>
            </a:r>
            <a:r>
              <a:rPr lang="en-US" altLang="zh-CN" dirty="0" err="1"/>
              <a:t>shader</a:t>
            </a:r>
            <a:r>
              <a:rPr lang="zh-CN" altLang="en-US" dirty="0"/>
              <a:t>文件。加入置换贴图</a:t>
            </a:r>
            <a:r>
              <a:rPr lang="zh-CN" altLang="en-US" dirty="0" smtClean="0"/>
              <a:t>。</a:t>
            </a:r>
            <a:endParaRPr lang="en-US" altLang="zh-CN" dirty="0"/>
          </a:p>
          <a:p>
            <a:r>
              <a:rPr lang="en-US" altLang="zh-CN" dirty="0"/>
              <a:t>//</a:t>
            </a:r>
            <a:r>
              <a:rPr lang="zh-CN" altLang="en-US" dirty="0"/>
              <a:t>看</a:t>
            </a:r>
            <a:r>
              <a:rPr lang="en-US" altLang="zh-CN" dirty="0" err="1"/>
              <a:t>quixel</a:t>
            </a:r>
            <a:r>
              <a:rPr lang="zh-CN" altLang="en-US" dirty="0"/>
              <a:t>的文件与这个</a:t>
            </a:r>
            <a:r>
              <a:rPr lang="en-US" altLang="zh-CN" dirty="0" err="1"/>
              <a:t>shader</a:t>
            </a:r>
            <a:r>
              <a:rPr lang="zh-CN" altLang="en-US" dirty="0"/>
              <a:t>合不合适。</a:t>
            </a:r>
            <a:endParaRPr lang="en-US" altLang="zh-CN" dirty="0"/>
          </a:p>
          <a:p>
            <a:r>
              <a:rPr lang="en-US" altLang="zh-CN" dirty="0"/>
              <a:t>//</a:t>
            </a:r>
            <a:r>
              <a:rPr lang="zh-CN" altLang="en-US" dirty="0"/>
              <a:t>添加高度</a:t>
            </a:r>
            <a:r>
              <a:rPr lang="zh-CN" altLang="en-US" dirty="0" smtClean="0"/>
              <a:t>图，生成地形，三</a:t>
            </a:r>
            <a:r>
              <a:rPr lang="zh-CN" altLang="en-US" dirty="0"/>
              <a:t>角化，生成定点法线</a:t>
            </a:r>
            <a:r>
              <a:rPr lang="zh-CN" altLang="en-US" dirty="0" smtClean="0"/>
              <a:t>，</a:t>
            </a:r>
            <a:endParaRPr lang="en-US" altLang="zh-CN" dirty="0"/>
          </a:p>
          <a:p>
            <a:r>
              <a:rPr lang="en-US" altLang="zh-CN" dirty="0"/>
              <a:t>//</a:t>
            </a:r>
            <a:r>
              <a:rPr lang="zh-CN" altLang="en-US" dirty="0"/>
              <a:t>将</a:t>
            </a:r>
            <a:r>
              <a:rPr lang="en-US" altLang="zh-CN" dirty="0" err="1"/>
              <a:t>resourceLoading</a:t>
            </a:r>
            <a:r>
              <a:rPr lang="zh-CN" altLang="en-US" dirty="0"/>
              <a:t>的</a:t>
            </a:r>
            <a:r>
              <a:rPr lang="en-US" altLang="zh-CN" dirty="0"/>
              <a:t>.h</a:t>
            </a:r>
            <a:r>
              <a:rPr lang="zh-CN" altLang="en-US" dirty="0"/>
              <a:t>文件分出</a:t>
            </a:r>
            <a:r>
              <a:rPr lang="en-US" altLang="zh-CN" dirty="0"/>
              <a:t>.</a:t>
            </a:r>
            <a:r>
              <a:rPr lang="en-US" altLang="zh-CN" dirty="0" err="1"/>
              <a:t>cpp</a:t>
            </a:r>
            <a:r>
              <a:rPr lang="zh-CN" altLang="en-US" dirty="0"/>
              <a:t>文件。</a:t>
            </a:r>
            <a:endParaRPr lang="en-US" altLang="zh-CN" dirty="0"/>
          </a:p>
          <a:p>
            <a:r>
              <a:rPr lang="en-US" altLang="zh-CN" dirty="0"/>
              <a:t>//</a:t>
            </a:r>
            <a:r>
              <a:rPr lang="zh-CN" altLang="en-US" dirty="0"/>
              <a:t>将灯光改为仅太阳光。</a:t>
            </a:r>
            <a:endParaRPr lang="en-US" altLang="zh-CN" dirty="0"/>
          </a:p>
          <a:p>
            <a:r>
              <a:rPr lang="en-US" altLang="zh-CN" dirty="0"/>
              <a:t>//</a:t>
            </a:r>
            <a:r>
              <a:rPr lang="zh-CN" altLang="en-US" dirty="0"/>
              <a:t>按</a:t>
            </a:r>
            <a:r>
              <a:rPr lang="en-US" altLang="zh-CN" dirty="0"/>
              <a:t>resize</a:t>
            </a:r>
            <a:r>
              <a:rPr lang="zh-CN" altLang="en-US" dirty="0"/>
              <a:t>会出问题。</a:t>
            </a:r>
            <a:endParaRPr lang="en-US" altLang="zh-CN" dirty="0"/>
          </a:p>
          <a:p>
            <a:endParaRPr lang="en-US" altLang="zh-CN" dirty="0" smtClean="0"/>
          </a:p>
          <a:p>
            <a:r>
              <a:rPr lang="en-US" altLang="zh-CN" dirty="0"/>
              <a:t>//</a:t>
            </a:r>
            <a:r>
              <a:rPr lang="zh-CN" altLang="en-US" dirty="0"/>
              <a:t>只在最后用绝对路径</a:t>
            </a:r>
            <a:endParaRPr lang="en-US" altLang="zh-CN" dirty="0"/>
          </a:p>
          <a:p>
            <a:r>
              <a:rPr lang="en-US" altLang="zh-CN" dirty="0"/>
              <a:t>//</a:t>
            </a:r>
            <a:r>
              <a:rPr lang="zh-CN" altLang="en-US" dirty="0"/>
              <a:t>所有内存管理完毕</a:t>
            </a:r>
            <a:endParaRPr lang="en-US" altLang="zh-CN" dirty="0"/>
          </a:p>
          <a:p>
            <a:r>
              <a:rPr lang="en-US" altLang="zh-CN" dirty="0"/>
              <a:t>//</a:t>
            </a:r>
            <a:r>
              <a:rPr lang="en-US" altLang="zh-CN" dirty="0" err="1"/>
              <a:t>Shader</a:t>
            </a:r>
            <a:r>
              <a:rPr lang="zh-CN" altLang="en-US" dirty="0"/>
              <a:t>的生存管理</a:t>
            </a:r>
            <a:endParaRPr lang="en-US" altLang="zh-CN" dirty="0"/>
          </a:p>
          <a:p>
            <a:r>
              <a:rPr lang="en-US" altLang="zh-CN" dirty="0"/>
              <a:t>//Material</a:t>
            </a:r>
            <a:r>
              <a:rPr lang="zh-CN" altLang="en-US" dirty="0"/>
              <a:t>的生存</a:t>
            </a:r>
            <a:r>
              <a:rPr lang="zh-CN" altLang="en-US" dirty="0" smtClean="0"/>
              <a:t>管理</a:t>
            </a:r>
            <a:endParaRPr lang="en-US" altLang="zh-CN" dirty="0" smtClean="0"/>
          </a:p>
          <a:p>
            <a:endParaRPr lang="en-US" altLang="zh-CN" dirty="0"/>
          </a:p>
          <a:p>
            <a:r>
              <a:rPr lang="en-US" altLang="zh-CN" dirty="0"/>
              <a:t>//Event </a:t>
            </a:r>
            <a:r>
              <a:rPr lang="zh-CN" altLang="en-US" dirty="0"/>
              <a:t>改名为</a:t>
            </a:r>
            <a:r>
              <a:rPr lang="en-US" altLang="zh-CN" dirty="0" err="1"/>
              <a:t>playerinputEvent</a:t>
            </a:r>
            <a:r>
              <a:rPr lang="zh-CN" altLang="en-US" dirty="0" smtClean="0"/>
              <a:t>。</a:t>
            </a:r>
            <a:endParaRPr lang="en-US" altLang="zh-CN" dirty="0"/>
          </a:p>
          <a:p>
            <a:r>
              <a:rPr lang="en-US" altLang="zh-CN" dirty="0"/>
              <a:t>//</a:t>
            </a:r>
            <a:r>
              <a:rPr lang="zh-CN" altLang="en-US" dirty="0"/>
              <a:t>把</a:t>
            </a:r>
            <a:r>
              <a:rPr lang="en-US" altLang="zh-CN" dirty="0"/>
              <a:t>layer</a:t>
            </a:r>
            <a:r>
              <a:rPr lang="zh-CN" altLang="en-US" dirty="0"/>
              <a:t>删</a:t>
            </a:r>
            <a:r>
              <a:rPr lang="zh-CN" altLang="en-US" dirty="0" smtClean="0"/>
              <a:t>掉</a:t>
            </a:r>
            <a:endParaRPr lang="en-US" altLang="zh-CN" dirty="0"/>
          </a:p>
          <a:p>
            <a:r>
              <a:rPr lang="en-US" altLang="zh-CN" dirty="0"/>
              <a:t>//</a:t>
            </a:r>
            <a:r>
              <a:rPr lang="zh-CN" altLang="en-US" dirty="0"/>
              <a:t>只</a:t>
            </a:r>
            <a:r>
              <a:rPr lang="en-US" altLang="zh-CN" dirty="0"/>
              <a:t>render</a:t>
            </a:r>
            <a:r>
              <a:rPr lang="zh-CN" altLang="en-US" dirty="0"/>
              <a:t>一个指定的</a:t>
            </a:r>
            <a:r>
              <a:rPr lang="en-US" altLang="zh-CN" dirty="0" err="1"/>
              <a:t>rootlevel</a:t>
            </a:r>
            <a:r>
              <a:rPr lang="zh-CN" altLang="en-US" dirty="0"/>
              <a:t>的</a:t>
            </a:r>
            <a:endParaRPr lang="en-US" altLang="zh-CN" dirty="0"/>
          </a:p>
          <a:p>
            <a:endParaRPr lang="en-US" altLang="zh-CN" dirty="0"/>
          </a:p>
          <a:p>
            <a:r>
              <a:rPr lang="en-US" altLang="zh-CN" dirty="0"/>
              <a:t>//</a:t>
            </a:r>
            <a:r>
              <a:rPr lang="zh-CN" altLang="en-US" dirty="0"/>
              <a:t>改</a:t>
            </a:r>
            <a:r>
              <a:rPr lang="en-US" altLang="zh-CN" dirty="0"/>
              <a:t>model</a:t>
            </a:r>
            <a:r>
              <a:rPr lang="zh-CN" altLang="en-US" dirty="0"/>
              <a:t>的</a:t>
            </a:r>
            <a:r>
              <a:rPr lang="en-US" altLang="zh-CN" dirty="0"/>
              <a:t>texture</a:t>
            </a:r>
          </a:p>
          <a:p>
            <a:r>
              <a:rPr lang="en-US" altLang="zh-CN" dirty="0"/>
              <a:t>//</a:t>
            </a:r>
            <a:r>
              <a:rPr lang="zh-CN" altLang="en-US" dirty="0"/>
              <a:t>改</a:t>
            </a:r>
            <a:r>
              <a:rPr lang="en-US" altLang="zh-CN" dirty="0" err="1"/>
              <a:t>textureTypeName</a:t>
            </a:r>
            <a:r>
              <a:rPr lang="zh-CN" altLang="en-US" dirty="0"/>
              <a:t>为</a:t>
            </a:r>
            <a:r>
              <a:rPr lang="en-US" altLang="zh-CN" dirty="0"/>
              <a:t>unsigned </a:t>
            </a:r>
            <a:r>
              <a:rPr lang="en-US" altLang="zh-CN" dirty="0" err="1"/>
              <a:t>int</a:t>
            </a:r>
            <a:r>
              <a:rPr lang="zh-CN" altLang="en-US" dirty="0"/>
              <a:t>， 像</a:t>
            </a:r>
            <a:r>
              <a:rPr lang="en-US" altLang="zh-CN" dirty="0" err="1"/>
              <a:t>shadertype</a:t>
            </a:r>
            <a:r>
              <a:rPr lang="zh-CN" altLang="en-US" dirty="0"/>
              <a:t>一样</a:t>
            </a:r>
            <a:endParaRPr lang="en-US" altLang="zh-CN" dirty="0"/>
          </a:p>
          <a:p>
            <a:r>
              <a:rPr lang="en-US" altLang="zh-CN" dirty="0"/>
              <a:t>//</a:t>
            </a:r>
            <a:r>
              <a:rPr lang="zh-CN" altLang="en-US" dirty="0"/>
              <a:t>用</a:t>
            </a:r>
            <a:r>
              <a:rPr lang="en-US" altLang="zh-CN" dirty="0"/>
              <a:t>model</a:t>
            </a:r>
            <a:r>
              <a:rPr lang="zh-CN" altLang="en-US" dirty="0"/>
              <a:t>的</a:t>
            </a:r>
            <a:r>
              <a:rPr lang="en-US" altLang="zh-CN" dirty="0" err="1"/>
              <a:t>texture_loaded</a:t>
            </a:r>
            <a:r>
              <a:rPr lang="zh-CN" altLang="en-US" dirty="0"/>
              <a:t>来避免重复读</a:t>
            </a:r>
            <a:r>
              <a:rPr lang="en-US" altLang="zh-CN" dirty="0"/>
              <a:t>texture</a:t>
            </a:r>
          </a:p>
          <a:p>
            <a:endParaRPr lang="en-US" altLang="zh-CN" dirty="0"/>
          </a:p>
          <a:p>
            <a:r>
              <a:rPr lang="en-US" altLang="zh-CN" dirty="0"/>
              <a:t>//</a:t>
            </a:r>
            <a:r>
              <a:rPr lang="zh-CN" altLang="en-US" dirty="0"/>
              <a:t>检查</a:t>
            </a:r>
            <a:r>
              <a:rPr lang="en-US" altLang="zh-CN" dirty="0"/>
              <a:t>using namespace </a:t>
            </a:r>
            <a:r>
              <a:rPr lang="en-US" altLang="zh-CN" dirty="0" err="1"/>
              <a:t>std</a:t>
            </a:r>
            <a:r>
              <a:rPr lang="en-US" altLang="zh-CN" dirty="0"/>
              <a:t>;</a:t>
            </a:r>
          </a:p>
          <a:p>
            <a:endParaRPr lang="en-US" altLang="zh-CN" dirty="0" smtClean="0"/>
          </a:p>
          <a:p>
            <a:endParaRPr lang="en-US" altLang="zh-CN" dirty="0"/>
          </a:p>
        </p:txBody>
      </p:sp>
    </p:spTree>
    <p:extLst>
      <p:ext uri="{BB962C8B-B14F-4D97-AF65-F5344CB8AC3E}">
        <p14:creationId xmlns:p14="http://schemas.microsoft.com/office/powerpoint/2010/main" val="248920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6463308"/>
          </a:xfrm>
          <a:prstGeom prst="rect">
            <a:avLst/>
          </a:prstGeom>
          <a:noFill/>
        </p:spPr>
        <p:txBody>
          <a:bodyPr wrap="square" rtlCol="0">
            <a:spAutoFit/>
          </a:bodyPr>
          <a:lstStyle/>
          <a:p>
            <a:r>
              <a:rPr lang="zh-CN" altLang="en-US" dirty="0" smtClean="0"/>
              <a:t>接下来的任务</a:t>
            </a:r>
            <a:endParaRPr lang="en-US" altLang="zh-CN" dirty="0" smtClean="0"/>
          </a:p>
          <a:p>
            <a:endParaRPr lang="en-US" altLang="zh-CN" dirty="0"/>
          </a:p>
          <a:p>
            <a:r>
              <a:rPr lang="zh-CN" altLang="en-US" dirty="0" smtClean="0"/>
              <a:t>添加响应鼠标按键、响应</a:t>
            </a:r>
            <a:r>
              <a:rPr lang="en-US" altLang="zh-CN" dirty="0" smtClean="0"/>
              <a:t>Mod</a:t>
            </a:r>
            <a:r>
              <a:rPr lang="zh-CN" altLang="en-US" dirty="0" smtClean="0"/>
              <a:t>切换功能。</a:t>
            </a:r>
            <a:endParaRPr lang="en-US" altLang="zh-CN" dirty="0" smtClean="0"/>
          </a:p>
          <a:p>
            <a:endParaRPr lang="en-US" altLang="zh-CN" dirty="0"/>
          </a:p>
          <a:p>
            <a:r>
              <a:rPr lang="en-US" altLang="zh-CN" dirty="0" smtClean="0"/>
              <a:t>Camera</a:t>
            </a:r>
            <a:r>
              <a:rPr lang="zh-CN" altLang="en-US" dirty="0" smtClean="0"/>
              <a:t>偏转改为四元数。</a:t>
            </a:r>
            <a:endParaRPr lang="en-US" altLang="zh-CN" dirty="0" smtClean="0"/>
          </a:p>
          <a:p>
            <a:endParaRPr lang="en-US" altLang="zh-CN" dirty="0"/>
          </a:p>
          <a:p>
            <a:r>
              <a:rPr lang="zh-CN" altLang="en-US" dirty="0" smtClean="0"/>
              <a:t>物体位置生成。</a:t>
            </a:r>
            <a:endParaRPr lang="en-US" altLang="zh-CN" dirty="0" smtClean="0"/>
          </a:p>
          <a:p>
            <a:endParaRPr lang="en-US" altLang="zh-CN" dirty="0"/>
          </a:p>
          <a:p>
            <a:r>
              <a:rPr lang="zh-CN" altLang="en-US" dirty="0" smtClean="0"/>
              <a:t>添加二次元渲染</a:t>
            </a:r>
            <a:r>
              <a:rPr lang="en-US" altLang="zh-CN" dirty="0" err="1" smtClean="0"/>
              <a:t>shader</a:t>
            </a:r>
            <a:r>
              <a:rPr lang="zh-CN" altLang="en-US" dirty="0" smtClean="0"/>
              <a:t>。</a:t>
            </a:r>
            <a:endParaRPr lang="en-US" altLang="zh-CN" dirty="0" smtClean="0"/>
          </a:p>
          <a:p>
            <a:endParaRPr lang="en-US" altLang="zh-CN" dirty="0"/>
          </a:p>
          <a:p>
            <a:r>
              <a:rPr lang="zh-CN" altLang="en-US" dirty="0" smtClean="0"/>
              <a:t>研究</a:t>
            </a:r>
            <a:r>
              <a:rPr lang="en-US" altLang="zh-CN" dirty="0" smtClean="0"/>
              <a:t>AA</a:t>
            </a:r>
            <a:r>
              <a:rPr lang="zh-CN" altLang="en-US" dirty="0" smtClean="0"/>
              <a:t>在</a:t>
            </a:r>
            <a:r>
              <a:rPr lang="en-US" altLang="zh-CN" dirty="0" err="1" smtClean="0"/>
              <a:t>opengl</a:t>
            </a:r>
            <a:r>
              <a:rPr lang="zh-CN" altLang="en-US" dirty="0" smtClean="0"/>
              <a:t>是怎么用的。</a:t>
            </a:r>
            <a:endParaRPr lang="en-US" altLang="zh-CN" dirty="0" smtClean="0"/>
          </a:p>
          <a:p>
            <a:endParaRPr lang="en-US" altLang="zh-CN" dirty="0"/>
          </a:p>
          <a:p>
            <a:r>
              <a:rPr lang="zh-CN" altLang="en-US" dirty="0" smtClean="0"/>
              <a:t>研究阴影在</a:t>
            </a:r>
            <a:r>
              <a:rPr lang="en-US" altLang="zh-CN" dirty="0" err="1" smtClean="0"/>
              <a:t>opengl</a:t>
            </a:r>
            <a:r>
              <a:rPr lang="zh-CN" altLang="en-US" dirty="0" smtClean="0"/>
              <a:t>是怎么用的，是否需要自己写。</a:t>
            </a:r>
            <a:endParaRPr lang="en-US" altLang="zh-CN" dirty="0" smtClean="0"/>
          </a:p>
          <a:p>
            <a:endParaRPr lang="en-US" altLang="zh-CN" dirty="0"/>
          </a:p>
          <a:p>
            <a:r>
              <a:rPr lang="zh-CN" altLang="en-US" dirty="0" smtClean="0"/>
              <a:t>编写物理模块。</a:t>
            </a:r>
            <a:endParaRPr lang="en-US" altLang="zh-CN" dirty="0" smtClean="0"/>
          </a:p>
          <a:p>
            <a:endParaRPr lang="en-US" altLang="zh-CN" dirty="0" smtClean="0"/>
          </a:p>
          <a:p>
            <a:r>
              <a:rPr lang="zh-CN" altLang="en-US" dirty="0"/>
              <a:t>导</a:t>
            </a:r>
            <a:r>
              <a:rPr lang="zh-CN" altLang="en-US" dirty="0" smtClean="0"/>
              <a:t>入人物，让人物在地面上移动。</a:t>
            </a:r>
            <a:endParaRPr lang="en-US" altLang="zh-CN" dirty="0" smtClean="0"/>
          </a:p>
          <a:p>
            <a:endParaRPr lang="en-US" altLang="zh-CN" dirty="0"/>
          </a:p>
          <a:p>
            <a:r>
              <a:rPr lang="zh-CN" altLang="en-US" dirty="0" smtClean="0"/>
              <a:t>添加动画模块。动画</a:t>
            </a:r>
            <a:r>
              <a:rPr lang="zh-CN" altLang="en-US" dirty="0"/>
              <a:t>即指定了该运动到的位置，不用</a:t>
            </a:r>
            <a:r>
              <a:rPr lang="zh-CN" altLang="en-US" dirty="0" smtClean="0"/>
              <a:t>计算位置。</a:t>
            </a:r>
            <a:endParaRPr lang="en-US" altLang="zh-CN" dirty="0" smtClean="0"/>
          </a:p>
          <a:p>
            <a:endParaRPr lang="en-US" altLang="zh-CN" dirty="0"/>
          </a:p>
          <a:p>
            <a:r>
              <a:rPr lang="zh-CN" altLang="en-US" dirty="0" smtClean="0"/>
              <a:t>添加</a:t>
            </a:r>
            <a:r>
              <a:rPr lang="en-US" altLang="zh-CN" dirty="0" smtClean="0"/>
              <a:t>AI</a:t>
            </a:r>
            <a:r>
              <a:rPr lang="zh-CN" altLang="en-US" dirty="0" smtClean="0"/>
              <a:t>模块</a:t>
            </a:r>
            <a:endParaRPr lang="en-US" altLang="zh-CN" dirty="0" smtClean="0"/>
          </a:p>
          <a:p>
            <a:endParaRPr lang="en-US" altLang="zh-CN" dirty="0"/>
          </a:p>
          <a:p>
            <a:r>
              <a:rPr lang="en-US" altLang="zh-CN" dirty="0" smtClean="0"/>
              <a:t>Event stack</a:t>
            </a:r>
            <a:r>
              <a:rPr lang="zh-CN" altLang="en-US" dirty="0" smtClean="0"/>
              <a:t>，把物理计算产生的</a:t>
            </a:r>
            <a:r>
              <a:rPr lang="en-US" altLang="zh-CN" dirty="0" smtClean="0"/>
              <a:t>event</a:t>
            </a:r>
            <a:r>
              <a:rPr lang="zh-CN" altLang="en-US" dirty="0" smtClean="0"/>
              <a:t>放到</a:t>
            </a:r>
            <a:r>
              <a:rPr lang="en-US" altLang="zh-CN" dirty="0" smtClean="0"/>
              <a:t>even stack</a:t>
            </a:r>
            <a:r>
              <a:rPr lang="zh-CN" altLang="en-US" dirty="0" smtClean="0"/>
              <a:t>中，在下一帧和硬件输入的</a:t>
            </a:r>
            <a:r>
              <a:rPr lang="en-US" altLang="zh-CN" dirty="0" smtClean="0"/>
              <a:t>event</a:t>
            </a:r>
            <a:r>
              <a:rPr lang="zh-CN" altLang="en-US" dirty="0" smtClean="0"/>
              <a:t>一起穿过</a:t>
            </a:r>
            <a:r>
              <a:rPr lang="zh-CN" altLang="en-US" dirty="0"/>
              <a:t>每</a:t>
            </a:r>
            <a:r>
              <a:rPr lang="zh-CN" altLang="en-US" dirty="0" smtClean="0"/>
              <a:t>一层。</a:t>
            </a:r>
            <a:endParaRPr lang="en-US" altLang="zh-CN" dirty="0"/>
          </a:p>
        </p:txBody>
      </p:sp>
    </p:spTree>
    <p:extLst>
      <p:ext uri="{BB962C8B-B14F-4D97-AF65-F5344CB8AC3E}">
        <p14:creationId xmlns:p14="http://schemas.microsoft.com/office/powerpoint/2010/main" val="1847967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
            <a:ext cx="12192000" cy="5909310"/>
          </a:xfrm>
          <a:prstGeom prst="rect">
            <a:avLst/>
          </a:prstGeom>
          <a:noFill/>
        </p:spPr>
        <p:txBody>
          <a:bodyPr wrap="square" rtlCol="0">
            <a:spAutoFit/>
          </a:bodyPr>
          <a:lstStyle/>
          <a:p>
            <a:r>
              <a:rPr lang="zh-CN" altLang="en-US" dirty="0"/>
              <a:t>接下来的任务</a:t>
            </a:r>
            <a:endParaRPr lang="en-US" altLang="zh-CN" dirty="0"/>
          </a:p>
          <a:p>
            <a:endParaRPr lang="en-US" altLang="zh-CN" dirty="0" smtClean="0"/>
          </a:p>
          <a:p>
            <a:r>
              <a:rPr lang="zh-CN" altLang="en-US" dirty="0" smtClean="0"/>
              <a:t>地形和物件位置生成</a:t>
            </a:r>
            <a:endParaRPr lang="en-US" altLang="zh-CN" dirty="0" smtClean="0"/>
          </a:p>
          <a:p>
            <a:endParaRPr lang="en-US" altLang="zh-CN" dirty="0" smtClean="0"/>
          </a:p>
          <a:p>
            <a:r>
              <a:rPr lang="zh-CN" altLang="en-US" dirty="0" smtClean="0"/>
              <a:t>高度图</a:t>
            </a:r>
            <a:endParaRPr lang="en-US" altLang="zh-CN" dirty="0" smtClean="0"/>
          </a:p>
          <a:p>
            <a:r>
              <a:rPr lang="zh-CN" altLang="en-US" dirty="0" smtClean="0"/>
              <a:t>根据山脉的形状和山丘的形状，山有三个参数，高度，长度，这些根据高斯来做。</a:t>
            </a:r>
            <a:endParaRPr lang="en-US" altLang="zh-CN" dirty="0" smtClean="0"/>
          </a:p>
          <a:p>
            <a:r>
              <a:rPr lang="zh-CN" altLang="en-US" dirty="0" smtClean="0"/>
              <a:t>根据分型，来从大到小决定山的位置。</a:t>
            </a:r>
            <a:endParaRPr lang="en-US" altLang="zh-CN" dirty="0" smtClean="0"/>
          </a:p>
          <a:p>
            <a:r>
              <a:rPr lang="zh-CN" altLang="en-US" dirty="0" smtClean="0"/>
              <a:t>根据真实情况，山重叠的部分去掉不用。</a:t>
            </a:r>
            <a:endParaRPr lang="en-US" altLang="zh-CN" dirty="0" smtClean="0"/>
          </a:p>
          <a:p>
            <a:endParaRPr lang="en-US" altLang="zh-CN" dirty="0"/>
          </a:p>
          <a:p>
            <a:r>
              <a:rPr lang="zh-CN" altLang="en-US" dirty="0" smtClean="0"/>
              <a:t>山脉有长度，长度可以量化为山峰数，</a:t>
            </a:r>
            <a:r>
              <a:rPr lang="zh-CN" altLang="en-US" dirty="0"/>
              <a:t>山脉的长度和山峰高度应该有关系</a:t>
            </a:r>
            <a:r>
              <a:rPr lang="zh-CN" altLang="en-US" dirty="0" smtClean="0"/>
              <a:t>，假定山峰</a:t>
            </a:r>
            <a:r>
              <a:rPr lang="zh-CN" altLang="en-US" dirty="0"/>
              <a:t>数和主峰高度正相关</a:t>
            </a:r>
            <a:r>
              <a:rPr lang="zh-CN" altLang="en-US" dirty="0" smtClean="0"/>
              <a:t>，再假定</a:t>
            </a:r>
            <a:r>
              <a:rPr lang="zh-CN" altLang="en-US" dirty="0"/>
              <a:t>只有一个主峰，离主峰越远，山峰越低</a:t>
            </a:r>
            <a:r>
              <a:rPr lang="zh-CN" altLang="en-US" dirty="0" smtClean="0"/>
              <a:t>，下一个山峰相对这一座山峰的高度、距离根据高斯来生成，一个点若有多座山峰影响，若高度差不多，则降低高度，若高度差一些，则抬高高度，若高度差很多，则不影响，一次算两个山峰，算出的直接与下一个山峰再算。一座山脉生成完毕后，将生成新的山脉，新的山脉应该避开已有山脉。山脉生成完毕后，再生成山丘，山丘应该避开山脉。</a:t>
            </a:r>
            <a:endParaRPr lang="en-US" altLang="zh-CN" dirty="0" smtClean="0"/>
          </a:p>
          <a:p>
            <a:endParaRPr lang="en-US" altLang="zh-CN" dirty="0"/>
          </a:p>
          <a:p>
            <a:r>
              <a:rPr lang="zh-CN" altLang="en-US" dirty="0"/>
              <a:t>有的贴图是小物件，根据大物件位置来摆放；有的贴图是大环境，需要在物件摆放</a:t>
            </a:r>
            <a:r>
              <a:rPr lang="zh-CN" altLang="en-US" dirty="0" smtClean="0"/>
              <a:t>之前放</a:t>
            </a:r>
            <a:r>
              <a:rPr lang="zh-CN" altLang="en-US" dirty="0"/>
              <a:t>好</a:t>
            </a:r>
            <a:endParaRPr lang="en-US" altLang="zh-CN" dirty="0"/>
          </a:p>
          <a:p>
            <a:endParaRPr lang="en-US" altLang="zh-CN" dirty="0"/>
          </a:p>
          <a:p>
            <a:endParaRPr lang="en-US" altLang="zh-CN" dirty="0"/>
          </a:p>
          <a:p>
            <a:r>
              <a:rPr lang="zh-CN" altLang="en-US" dirty="0" smtClean="0"/>
              <a:t>生成物件位置</a:t>
            </a:r>
            <a:endParaRPr lang="en-US" altLang="zh-CN" dirty="0" smtClean="0"/>
          </a:p>
          <a:p>
            <a:endParaRPr lang="en-US" altLang="zh-CN" dirty="0" smtClean="0"/>
          </a:p>
          <a:p>
            <a:r>
              <a:rPr lang="zh-CN" altLang="en-US" dirty="0" smtClean="0"/>
              <a:t>选择</a:t>
            </a:r>
            <a:r>
              <a:rPr lang="zh-CN" altLang="en-US" dirty="0"/>
              <a:t>纹理坐标，添加多层贴图，改专属</a:t>
            </a:r>
            <a:r>
              <a:rPr lang="en-US" altLang="zh-CN" dirty="0" err="1"/>
              <a:t>shader</a:t>
            </a:r>
            <a:r>
              <a:rPr lang="zh-CN" altLang="en-US" dirty="0"/>
              <a:t>将每层结果根据高度、分型、高斯</a:t>
            </a:r>
            <a:r>
              <a:rPr lang="zh-CN" altLang="en-US" dirty="0" smtClean="0"/>
              <a:t>叠加</a:t>
            </a:r>
            <a:endParaRPr lang="en-US" altLang="zh-CN" dirty="0" smtClean="0"/>
          </a:p>
        </p:txBody>
      </p:sp>
    </p:spTree>
    <p:extLst>
      <p:ext uri="{BB962C8B-B14F-4D97-AF65-F5344CB8AC3E}">
        <p14:creationId xmlns:p14="http://schemas.microsoft.com/office/powerpoint/2010/main" val="26434049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8961</TotalTime>
  <Words>4380</Words>
  <Application>Microsoft Office PowerPoint</Application>
  <PresentationFormat>宽屏</PresentationFormat>
  <Paragraphs>293</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黄山松</dc:creator>
  <cp:lastModifiedBy>黄山松</cp:lastModifiedBy>
  <cp:revision>306</cp:revision>
  <dcterms:created xsi:type="dcterms:W3CDTF">2021-02-26T13:38:40Z</dcterms:created>
  <dcterms:modified xsi:type="dcterms:W3CDTF">2021-03-20T06:49:45Z</dcterms:modified>
</cp:coreProperties>
</file>