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0" r:id="rId2"/>
    <p:sldId id="261" r:id="rId3"/>
    <p:sldId id="262" r:id="rId4"/>
    <p:sldId id="264" r:id="rId5"/>
    <p:sldId id="266" r:id="rId6"/>
    <p:sldId id="267" r:id="rId7"/>
    <p:sldId id="292" r:id="rId8"/>
    <p:sldId id="271" r:id="rId9"/>
    <p:sldId id="293" r:id="rId10"/>
    <p:sldId id="294" r:id="rId11"/>
    <p:sldId id="295" r:id="rId12"/>
    <p:sldId id="276" r:id="rId13"/>
    <p:sldId id="296" r:id="rId14"/>
    <p:sldId id="297" r:id="rId15"/>
    <p:sldId id="298" r:id="rId16"/>
    <p:sldId id="299" r:id="rId17"/>
    <p:sldId id="300" r:id="rId18"/>
    <p:sldId id="277" r:id="rId19"/>
    <p:sldId id="301" r:id="rId20"/>
    <p:sldId id="302" r:id="rId21"/>
    <p:sldId id="306" r:id="rId22"/>
    <p:sldId id="282" r:id="rId23"/>
    <p:sldId id="281" r:id="rId24"/>
    <p:sldId id="278" r:id="rId25"/>
    <p:sldId id="275" r:id="rId26"/>
    <p:sldId id="307" r:id="rId27"/>
    <p:sldId id="305"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780">
          <p15:clr>
            <a:srgbClr val="A4A3A4"/>
          </p15:clr>
        </p15:guide>
        <p15:guide id="3" pos="7061">
          <p15:clr>
            <a:srgbClr val="A4A3A4"/>
          </p15:clr>
        </p15:guide>
        <p15:guide id="4" pos="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autoAdjust="0"/>
    <p:restoredTop sz="85766" autoAdjust="0"/>
  </p:normalViewPr>
  <p:slideViewPr>
    <p:cSldViewPr showGuides="1">
      <p:cViewPr varScale="1">
        <p:scale>
          <a:sx n="76" d="100"/>
          <a:sy n="76" d="100"/>
        </p:scale>
        <p:origin x="528" y="90"/>
      </p:cViewPr>
      <p:guideLst>
        <p:guide orient="horz" pos="2118"/>
        <p:guide pos="3780"/>
        <p:guide pos="7061"/>
        <p:guide pos="5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ln>
            <a:miter lim="800000"/>
          </a:ln>
        </p:spPr>
      </p:sp>
      <p:sp>
        <p:nvSpPr>
          <p:cNvPr id="57347" name="备注占位符 2"/>
          <p:cNvSpPr>
            <a:spLocks noGrp="1" noChangeArrowheads="1"/>
          </p:cNvSpPr>
          <p:nvPr>
            <p:ph type="body" idx="4294967295"/>
          </p:nvPr>
        </p:nvSpPr>
        <p:spPr/>
        <p:txBody>
          <a:bodyPr/>
          <a:lstStyle/>
          <a:p>
            <a:pPr eaLnBrk="1" hangingPunct="1"/>
            <a:endParaRPr lang="zh-CN" altLang="en-US"/>
          </a:p>
        </p:txBody>
      </p:sp>
      <p:sp>
        <p:nvSpPr>
          <p:cNvPr id="573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B0CEB0F-40EB-4349-98A3-DE4B63E4EEB0}" type="slidenum">
              <a:rPr lang="zh-CN" altLang="en-US"/>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ln>
            <a:miter lim="800000"/>
          </a:ln>
        </p:spPr>
      </p:sp>
      <p:sp>
        <p:nvSpPr>
          <p:cNvPr id="71683" name="备注占位符 2"/>
          <p:cNvSpPr>
            <a:spLocks noGrp="1" noChangeArrowheads="1"/>
          </p:cNvSpPr>
          <p:nvPr>
            <p:ph type="body" idx="4294967295"/>
          </p:nvPr>
        </p:nvSpPr>
        <p:spPr/>
        <p:txBody>
          <a:bodyPr/>
          <a:lstStyle/>
          <a:p>
            <a:pPr eaLnBrk="1" hangingPunct="1"/>
            <a:endParaRPr lang="zh-CN" altLang="en-US"/>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31FBD39-DA76-4764-8EA5-6C24CF5BA5C2}" type="slidenum">
              <a:rPr lang="zh-CN" altLang="en-US"/>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E1BDA-7EB0-443C-A2B2-5F1E5471CC15}" type="slidenum">
              <a:rPr lang="zh-CN" altLang="en-US"/>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slideLayout" Target="../slideLayouts/slideLayout4.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70" y="2924810"/>
            <a:ext cx="6913245" cy="808355"/>
          </a:xfrm>
        </p:spPr>
        <p:txBody>
          <a:bodyPr/>
          <a:lstStyle/>
          <a:p>
            <a:r>
              <a:rPr lang="zh-CN" altLang="en-US" sz="3600" dirty="0">
                <a:solidFill>
                  <a:srgbClr val="17375E"/>
                </a:solidFill>
                <a:sym typeface="Segoe UI" panose="020B0502040204020203" pitchFamily="34" charset="0"/>
              </a:rPr>
              <a:t>基于</a:t>
            </a:r>
            <a:r>
              <a:rPr lang="en-US" altLang="zh-CN" sz="3600" dirty="0">
                <a:solidFill>
                  <a:srgbClr val="17375E"/>
                </a:solidFill>
                <a:sym typeface="Segoe UI" panose="020B0502040204020203" pitchFamily="34" charset="0"/>
              </a:rPr>
              <a:t>Python</a:t>
            </a:r>
            <a:r>
              <a:rPr lang="zh-CN" altLang="en-US" sz="3600" dirty="0">
                <a:solidFill>
                  <a:srgbClr val="17375E"/>
                </a:solidFill>
                <a:sym typeface="Segoe UI" panose="020B0502040204020203" pitchFamily="34" charset="0"/>
              </a:rPr>
              <a:t>的植物管家系统的设计与实现</a:t>
            </a:r>
            <a:endParaRPr lang="zh-CN" altLang="en-US" b="1" dirty="0">
              <a:solidFill>
                <a:srgbClr val="17375E"/>
              </a:solidFill>
              <a:latin typeface="微软雅黑" panose="020B0503020204020204" pitchFamily="34" charset="-122"/>
              <a:ea typeface="微软雅黑" panose="020B0503020204020204" pitchFamily="34" charset="-122"/>
              <a:sym typeface="Segoe UI" panose="020B0502040204020203" pitchFamily="34" charset="0"/>
            </a:endParaRPr>
          </a:p>
          <a:p>
            <a:endParaRPr lang="zh-CN" altLang="en-US" dirty="0"/>
          </a:p>
        </p:txBody>
      </p:sp>
      <p:sp>
        <p:nvSpPr>
          <p:cNvPr id="3" name="文本占位符 2"/>
          <p:cNvSpPr>
            <a:spLocks noGrp="1"/>
          </p:cNvSpPr>
          <p:nvPr>
            <p:ph type="body" sz="quarter" idx="11"/>
          </p:nvPr>
        </p:nvSpPr>
        <p:spPr>
          <a:xfrm>
            <a:off x="839470" y="3959225"/>
            <a:ext cx="3522345" cy="502920"/>
          </a:xfrm>
        </p:spPr>
        <p:txBody>
          <a:bodyPr/>
          <a:lstStyle/>
          <a:p>
            <a:pPr marL="0" indent="0">
              <a:buNone/>
            </a:pPr>
            <a:r>
              <a:rPr lang="zh-CN" altLang="en-US" sz="2000" dirty="0"/>
              <a:t>专业：计算机科学与技术</a:t>
            </a: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zh-CN" altLang="en-US" sz="2000" dirty="0"/>
              <a:t>学号：</a:t>
            </a:r>
            <a:r>
              <a:rPr lang="en-US" altLang="zh-CN" sz="2000" dirty="0"/>
              <a:t>15110100602</a:t>
            </a:r>
            <a:endParaRPr lang="zh-CN" altLang="en-US" sz="2000" dirty="0"/>
          </a:p>
          <a:p>
            <a:pPr marL="0" indent="0">
              <a:buNone/>
            </a:pPr>
            <a:endParaRPr lang="zh-CN" altLang="en-US" sz="2000"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答辩人：黄胜杰</a:t>
            </a:r>
          </a:p>
        </p:txBody>
      </p:sp>
      <p:sp>
        <p:nvSpPr>
          <p:cNvPr id="6" name="文本占位符 5"/>
          <p:cNvSpPr>
            <a:spLocks noGrp="1"/>
          </p:cNvSpPr>
          <p:nvPr>
            <p:ph type="body" sz="quarter" idx="14"/>
          </p:nvPr>
        </p:nvSpPr>
        <p:spPr/>
        <p:txBody>
          <a:bodyPr/>
          <a:lstStyle/>
          <a:p>
            <a:r>
              <a:rPr lang="zh-CN" altLang="en-US" dirty="0"/>
              <a:t>指导老师：李翔坤</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 y="274003"/>
            <a:ext cx="1162264" cy="116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前台用户用例图</a:t>
              </a:r>
            </a:p>
          </p:txBody>
        </p:sp>
      </p:grpSp>
      <p:pic>
        <p:nvPicPr>
          <p:cNvPr id="23" name="图片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12190" y="742950"/>
            <a:ext cx="8406765" cy="5683250"/>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19"/>
            <a:ext cx="4724400" cy="523941"/>
            <a:chOff x="274214" y="217753"/>
            <a:chExt cx="3937746" cy="435986"/>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17753"/>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管理员用例图</a:t>
              </a:r>
            </a:p>
          </p:txBody>
        </p:sp>
      </p:grpSp>
      <p:pic>
        <p:nvPicPr>
          <p:cNvPr id="27"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2430" y="894715"/>
            <a:ext cx="9228455" cy="570801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系统设计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系统功能模块图</a:t>
              </a:r>
            </a:p>
          </p:txBody>
        </p:sp>
      </p:grpSp>
      <p:pic>
        <p:nvPicPr>
          <p:cNvPr id="3" name="图片 1"/>
          <p:cNvPicPr>
            <a:picLocks noChangeAspect="1"/>
          </p:cNvPicPr>
          <p:nvPr/>
        </p:nvPicPr>
        <p:blipFill>
          <a:blip r:embed="rId3"/>
          <a:stretch>
            <a:fillRect/>
          </a:stretch>
        </p:blipFill>
        <p:spPr>
          <a:xfrm>
            <a:off x="939165" y="1017905"/>
            <a:ext cx="10881360" cy="5349875"/>
          </a:xfrm>
          <a:prstGeom prst="rect">
            <a:avLst/>
          </a:prstGeom>
          <a:noFill/>
          <a:ln w="9525">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用户注册时序图</a:t>
              </a:r>
            </a:p>
          </p:txBody>
        </p:sp>
      </p:grpSp>
      <p:pic>
        <p:nvPicPr>
          <p:cNvPr id="31" name="图片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76225" y="628650"/>
            <a:ext cx="10878185" cy="666813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添加用户时序图</a:t>
              </a:r>
            </a:p>
          </p:txBody>
        </p:sp>
      </p:grpSp>
      <p:pic>
        <p:nvPicPr>
          <p:cNvPr id="3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39800" y="784225"/>
            <a:ext cx="10243820" cy="591375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组合 10"/>
          <p:cNvGrpSpPr/>
          <p:nvPr/>
        </p:nvGrpSpPr>
        <p:grpSpPr bwMode="auto">
          <a:xfrm>
            <a:off x="738754" y="112990"/>
            <a:ext cx="4724400" cy="523874"/>
            <a:chOff x="274214" y="217809"/>
            <a:chExt cx="3937746" cy="435930"/>
          </a:xfrm>
        </p:grpSpPr>
        <p:grpSp>
          <p:nvGrpSpPr>
            <p:cNvPr id="14377" name="组合 11"/>
            <p:cNvGrpSpPr/>
            <p:nvPr/>
          </p:nvGrpSpPr>
          <p:grpSpPr bwMode="auto">
            <a:xfrm>
              <a:off x="274214" y="217809"/>
              <a:ext cx="454527" cy="435930"/>
              <a:chOff x="683568" y="1489348"/>
              <a:chExt cx="2638425" cy="2530475"/>
            </a:xfrm>
          </p:grpSpPr>
          <p:sp>
            <p:nvSpPr>
              <p:cNvPr id="14379"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4380"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4378" name="TextBox 12"/>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grpSp>
      <p:sp>
        <p:nvSpPr>
          <p:cNvPr id="2" name="Rectangle 2"/>
          <p:cNvSpPr>
            <a:spLocks noChangeArrowheads="1"/>
          </p:cNvSpPr>
          <p:nvPr/>
        </p:nvSpPr>
        <p:spPr bwMode="auto">
          <a:xfrm>
            <a:off x="1689233" y="195474"/>
            <a:ext cx="1513758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spAutoFit/>
          </a:bodyPr>
          <a:lstStyle/>
          <a:p>
            <a:endParaRPr lang="en-US" sz="2160"/>
          </a:p>
        </p:txBody>
      </p:sp>
      <p:pic>
        <p:nvPicPr>
          <p:cNvPr id="3" name="图片 2"/>
          <p:cNvPicPr>
            <a:picLocks noChangeAspect="1"/>
          </p:cNvPicPr>
          <p:nvPr/>
        </p:nvPicPr>
        <p:blipFill>
          <a:blip r:embed="rId3"/>
          <a:stretch>
            <a:fillRect/>
          </a:stretch>
        </p:blipFill>
        <p:spPr>
          <a:xfrm>
            <a:off x="812165" y="1076325"/>
            <a:ext cx="11232515" cy="5410835"/>
          </a:xfrm>
          <a:prstGeom prst="rect">
            <a:avLst/>
          </a:prstGeom>
        </p:spPr>
      </p:pic>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 name="组合 6"/>
          <p:cNvGrpSpPr/>
          <p:nvPr/>
        </p:nvGrpSpPr>
        <p:grpSpPr bwMode="auto">
          <a:xfrm>
            <a:off x="4022224" y="850969"/>
            <a:ext cx="5278754" cy="699137"/>
            <a:chOff x="4420477" y="1346339"/>
            <a:chExt cx="4399670" cy="582530"/>
          </a:xfrm>
        </p:grpSpPr>
        <p:sp>
          <p:nvSpPr>
            <p:cNvPr id="10" name="椭圆 9"/>
            <p:cNvSpPr/>
            <p:nvPr/>
          </p:nvSpPr>
          <p:spPr bwMode="auto">
            <a:xfrm>
              <a:off x="4420477" y="1346339"/>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9" name="TextBox 8"/>
            <p:cNvSpPr txBox="1"/>
            <p:nvPr/>
          </p:nvSpPr>
          <p:spPr>
            <a:xfrm>
              <a:off x="5192126" y="1475966"/>
              <a:ext cx="3628021"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admin</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表（管理员）</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bwMode="auto">
          <a:xfrm>
            <a:off x="4022227" y="1860895"/>
            <a:ext cx="5270544" cy="693418"/>
            <a:chOff x="4420480" y="2356035"/>
            <a:chExt cx="4392827" cy="577767"/>
          </a:xfrm>
        </p:grpSpPr>
        <p:sp>
          <p:nvSpPr>
            <p:cNvPr id="15" name="椭圆 14"/>
            <p:cNvSpPr/>
            <p:nvPr/>
          </p:nvSpPr>
          <p:spPr bwMode="auto">
            <a:xfrm>
              <a:off x="4420480" y="2356035"/>
              <a:ext cx="584294" cy="577767"/>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14" name="TextBox 13"/>
            <p:cNvSpPr txBox="1"/>
            <p:nvPr/>
          </p:nvSpPr>
          <p:spPr>
            <a:xfrm>
              <a:off x="5191880" y="2486023"/>
              <a:ext cx="3621427" cy="408459"/>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user</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表（注册用户表）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4022227" y="2860427"/>
            <a:ext cx="5331460" cy="699134"/>
            <a:chOff x="4420480" y="3360976"/>
            <a:chExt cx="4443598" cy="582529"/>
          </a:xfrm>
        </p:grpSpPr>
        <p:sp>
          <p:nvSpPr>
            <p:cNvPr id="20" name="椭圆 19"/>
            <p:cNvSpPr/>
            <p:nvPr/>
          </p:nvSpPr>
          <p:spPr bwMode="auto">
            <a:xfrm>
              <a:off x="4420480" y="3360976"/>
              <a:ext cx="584294" cy="582529"/>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19" name="TextBox 18"/>
            <p:cNvSpPr txBox="1"/>
            <p:nvPr/>
          </p:nvSpPr>
          <p:spPr>
            <a:xfrm>
              <a:off x="5202714" y="3504889"/>
              <a:ext cx="3661364"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resume</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表（简历表）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4022227" y="3867952"/>
            <a:ext cx="5344572" cy="700381"/>
            <a:chOff x="4420480" y="4370367"/>
            <a:chExt cx="4454527" cy="583568"/>
          </a:xfrm>
        </p:grpSpPr>
        <p:grpSp>
          <p:nvGrpSpPr>
            <p:cNvPr id="13325" name="组合 22"/>
            <p:cNvGrpSpPr/>
            <p:nvPr/>
          </p:nvGrpSpPr>
          <p:grpSpPr bwMode="auto">
            <a:xfrm>
              <a:off x="4420480" y="4370367"/>
              <a:ext cx="583568" cy="583568"/>
              <a:chOff x="4820276" y="4225652"/>
              <a:chExt cx="792088" cy="792088"/>
            </a:xfrm>
          </p:grpSpPr>
          <p:sp>
            <p:nvSpPr>
              <p:cNvPr id="25" name="椭圆 24"/>
              <p:cNvSpPr/>
              <p:nvPr/>
            </p:nvSpPr>
            <p:spPr>
              <a:xfrm>
                <a:off x="4820276" y="4226070"/>
                <a:ext cx="793074" cy="790679"/>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pic>
            <p:nvPicPr>
              <p:cNvPr id="13328" name="组合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098" y="4444542"/>
                <a:ext cx="330445" cy="32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a:xfrm>
              <a:off x="5202921" y="4514387"/>
              <a:ext cx="3672086" cy="408459"/>
            </a:xfrm>
            <a:prstGeom prst="rect">
              <a:avLst/>
            </a:prstGeom>
            <a:noFill/>
          </p:spPr>
          <p:txBody>
            <a:bodyPr>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recruit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表（职位表）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系统数据库表</a:t>
              </a:r>
            </a:p>
          </p:txBody>
        </p:sp>
      </p:grpSp>
      <p:grpSp>
        <p:nvGrpSpPr>
          <p:cNvPr id="37" name="组合 21"/>
          <p:cNvGrpSpPr/>
          <p:nvPr/>
        </p:nvGrpSpPr>
        <p:grpSpPr bwMode="auto">
          <a:xfrm>
            <a:off x="4022227" y="4876350"/>
            <a:ext cx="5962096" cy="699136"/>
            <a:chOff x="4420480" y="4370675"/>
            <a:chExt cx="4969213" cy="582530"/>
          </a:xfrm>
        </p:grpSpPr>
        <p:sp>
          <p:nvSpPr>
            <p:cNvPr id="40" name="椭圆 24"/>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9" name="TextBox 38"/>
            <p:cNvSpPr txBox="1"/>
            <p:nvPr/>
          </p:nvSpPr>
          <p:spPr>
            <a:xfrm>
              <a:off x="5191880" y="4514275"/>
              <a:ext cx="4197813"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comment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表（职位评论表）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pic>
        <p:nvPicPr>
          <p:cNvPr id="46" name="组合 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229" y="1026650"/>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组合 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229" y="2036718"/>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536"/>
          <p:cNvSpPr>
            <a:spLocks noChangeArrowheads="1"/>
          </p:cNvSpPr>
          <p:nvPr/>
        </p:nvSpPr>
        <p:spPr bwMode="auto">
          <a:xfrm>
            <a:off x="4162234" y="5088025"/>
            <a:ext cx="450421" cy="275028"/>
          </a:xfrm>
          <a:custGeom>
            <a:avLst/>
            <a:gdLst>
              <a:gd name="T0" fmla="*/ 398554 w 684"/>
              <a:gd name="T1" fmla="*/ 89294 h 418"/>
              <a:gd name="T2" fmla="*/ 393339 w 684"/>
              <a:gd name="T3" fmla="*/ 90038 h 418"/>
              <a:gd name="T4" fmla="*/ 273401 w 684"/>
              <a:gd name="T5" fmla="*/ 0 h 418"/>
              <a:gd name="T6" fmla="*/ 154952 w 684"/>
              <a:gd name="T7" fmla="*/ 84829 h 418"/>
              <a:gd name="T8" fmla="*/ 124408 w 684"/>
              <a:gd name="T9" fmla="*/ 75156 h 418"/>
              <a:gd name="T10" fmla="*/ 71516 w 684"/>
              <a:gd name="T11" fmla="*/ 127244 h 418"/>
              <a:gd name="T12" fmla="*/ 0 w 684"/>
              <a:gd name="T13" fmla="*/ 218026 h 418"/>
              <a:gd name="T14" fmla="*/ 93120 w 684"/>
              <a:gd name="T15" fmla="*/ 311041 h 418"/>
              <a:gd name="T16" fmla="*/ 95355 w 684"/>
              <a:gd name="T17" fmla="*/ 311041 h 418"/>
              <a:gd name="T18" fmla="*/ 97590 w 684"/>
              <a:gd name="T19" fmla="*/ 311041 h 418"/>
              <a:gd name="T20" fmla="*/ 398554 w 684"/>
              <a:gd name="T21" fmla="*/ 311041 h 418"/>
              <a:gd name="T22" fmla="*/ 509553 w 684"/>
              <a:gd name="T23" fmla="*/ 200168 h 418"/>
              <a:gd name="T24" fmla="*/ 398554 w 684"/>
              <a:gd name="T25" fmla="*/ 8929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4" h="418">
                <a:moveTo>
                  <a:pt x="535" y="120"/>
                </a:moveTo>
                <a:cubicBezTo>
                  <a:pt x="533" y="120"/>
                  <a:pt x="531" y="121"/>
                  <a:pt x="528" y="121"/>
                </a:cubicBezTo>
                <a:cubicBezTo>
                  <a:pt x="508" y="51"/>
                  <a:pt x="443" y="0"/>
                  <a:pt x="367" y="0"/>
                </a:cubicBezTo>
                <a:cubicBezTo>
                  <a:pt x="293" y="0"/>
                  <a:pt x="230" y="48"/>
                  <a:pt x="208" y="114"/>
                </a:cubicBezTo>
                <a:cubicBezTo>
                  <a:pt x="196" y="106"/>
                  <a:pt x="182" y="101"/>
                  <a:pt x="167" y="101"/>
                </a:cubicBezTo>
                <a:cubicBezTo>
                  <a:pt x="128" y="101"/>
                  <a:pt x="96" y="132"/>
                  <a:pt x="96" y="171"/>
                </a:cubicBezTo>
                <a:cubicBezTo>
                  <a:pt x="41" y="185"/>
                  <a:pt x="0" y="234"/>
                  <a:pt x="0" y="293"/>
                </a:cubicBezTo>
                <a:cubicBezTo>
                  <a:pt x="0" y="362"/>
                  <a:pt x="56" y="418"/>
                  <a:pt x="125" y="418"/>
                </a:cubicBezTo>
                <a:cubicBezTo>
                  <a:pt x="126" y="418"/>
                  <a:pt x="126" y="418"/>
                  <a:pt x="128" y="418"/>
                </a:cubicBezTo>
                <a:cubicBezTo>
                  <a:pt x="129" y="418"/>
                  <a:pt x="130" y="418"/>
                  <a:pt x="131" y="418"/>
                </a:cubicBezTo>
                <a:lnTo>
                  <a:pt x="535" y="418"/>
                </a:lnTo>
                <a:cubicBezTo>
                  <a:pt x="618" y="418"/>
                  <a:pt x="684" y="351"/>
                  <a:pt x="684" y="269"/>
                </a:cubicBezTo>
                <a:cubicBezTo>
                  <a:pt x="684" y="187"/>
                  <a:pt x="618" y="120"/>
                  <a:pt x="535" y="1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pic>
        <p:nvPicPr>
          <p:cNvPr id="49" name="组合 5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435" y="3017064"/>
            <a:ext cx="287189" cy="3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75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系统实现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321"/>
            <a:ext cx="4724400" cy="706755"/>
            <a:chOff x="274214" y="16961"/>
            <a:chExt cx="3937746" cy="588110"/>
          </a:xfrm>
        </p:grpSpPr>
        <p:grpSp>
          <p:nvGrpSpPr>
            <p:cNvPr id="17550" name="组合 18"/>
            <p:cNvGrpSpPr/>
            <p:nvPr/>
          </p:nvGrpSpPr>
          <p:grpSpPr bwMode="auto">
            <a:xfrm>
              <a:off x="274214" y="86766"/>
              <a:ext cx="454527" cy="435930"/>
              <a:chOff x="683568" y="728671"/>
              <a:chExt cx="2638425" cy="2530475"/>
            </a:xfrm>
          </p:grpSpPr>
          <p:sp>
            <p:nvSpPr>
              <p:cNvPr id="17552" name="Freeform 7"/>
              <p:cNvSpPr>
                <a:spLocks noChangeArrowheads="1"/>
              </p:cNvSpPr>
              <p:nvPr/>
            </p:nvSpPr>
            <p:spPr bwMode="auto">
              <a:xfrm>
                <a:off x="683568" y="728671"/>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174149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742" y="16961"/>
              <a:ext cx="3483218"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首页</a:t>
              </a:r>
            </a:p>
          </p:txBody>
        </p:sp>
      </p:grpSp>
      <p:pic>
        <p:nvPicPr>
          <p:cNvPr id="2" name="图片 1" descr="{1ACBB730-21A7-39E4-523D-03EB1E907BFC}"/>
          <p:cNvPicPr>
            <a:picLocks noChangeAspect="1"/>
          </p:cNvPicPr>
          <p:nvPr/>
        </p:nvPicPr>
        <p:blipFill>
          <a:blip r:embed="rId3"/>
          <a:stretch>
            <a:fillRect/>
          </a:stretch>
        </p:blipFill>
        <p:spPr>
          <a:xfrm>
            <a:off x="1066800" y="917575"/>
            <a:ext cx="10807700" cy="577151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023774"/>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1840446"/>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2601873"/>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3317580"/>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60010" y="4077335"/>
            <a:ext cx="2232025" cy="502920"/>
          </a:xfrm>
        </p:spPr>
        <p:txBody>
          <a:bodyPr/>
          <a:lstStyle/>
          <a:p>
            <a:r>
              <a:rPr lang="en-US" altLang="zh-CN" dirty="0"/>
              <a:t>PART  05</a:t>
            </a:r>
            <a:endParaRPr lang="zh-CN" altLang="en-US" dirty="0"/>
          </a:p>
          <a:p>
            <a:endParaRPr lang="zh-CN" altLang="en-US" dirty="0"/>
          </a:p>
        </p:txBody>
      </p:sp>
      <p:sp>
        <p:nvSpPr>
          <p:cNvPr id="7" name="文本占位符 6"/>
          <p:cNvSpPr>
            <a:spLocks noGrp="1"/>
          </p:cNvSpPr>
          <p:nvPr>
            <p:ph type="body" sz="quarter" idx="16"/>
          </p:nvPr>
        </p:nvSpPr>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01339" y="927254"/>
            <a:ext cx="2232248" cy="503237"/>
          </a:xfrm>
        </p:spPr>
        <p:txBody>
          <a:bodyPr/>
          <a:lstStyle/>
          <a:p>
            <a:r>
              <a:rPr lang="en-US" altLang="zh-CN" dirty="0"/>
              <a:t>  </a:t>
            </a:r>
            <a:r>
              <a:rPr lang="zh-CN" altLang="en-US" dirty="0"/>
              <a:t>绪论</a:t>
            </a:r>
          </a:p>
        </p:txBody>
      </p:sp>
      <p:sp>
        <p:nvSpPr>
          <p:cNvPr id="9" name="文本占位符 8"/>
          <p:cNvSpPr>
            <a:spLocks noGrp="1"/>
          </p:cNvSpPr>
          <p:nvPr>
            <p:ph type="body" sz="quarter" idx="18"/>
          </p:nvPr>
        </p:nvSpPr>
        <p:spPr>
          <a:xfrm>
            <a:off x="7301339" y="1839947"/>
            <a:ext cx="3168352" cy="503237"/>
          </a:xfrm>
        </p:spPr>
        <p:txBody>
          <a:bodyPr/>
          <a:lstStyle/>
          <a:p>
            <a:r>
              <a:rPr lang="en-US" altLang="zh-CN" dirty="0"/>
              <a:t> </a:t>
            </a:r>
            <a:r>
              <a:rPr lang="zh-CN" altLang="en-US" dirty="0"/>
              <a:t>关键技术</a:t>
            </a:r>
          </a:p>
        </p:txBody>
      </p:sp>
      <p:sp>
        <p:nvSpPr>
          <p:cNvPr id="10" name="文本占位符 9"/>
          <p:cNvSpPr>
            <a:spLocks noGrp="1"/>
          </p:cNvSpPr>
          <p:nvPr>
            <p:ph type="body" sz="quarter" idx="19"/>
          </p:nvPr>
        </p:nvSpPr>
        <p:spPr>
          <a:xfrm>
            <a:off x="7392144" y="2601787"/>
            <a:ext cx="3168352" cy="503237"/>
          </a:xfrm>
        </p:spPr>
        <p:txBody>
          <a:bodyPr/>
          <a:lstStyle/>
          <a:p>
            <a:r>
              <a:rPr lang="zh-CN" altLang="en-US" dirty="0"/>
              <a:t>系统分析</a:t>
            </a:r>
          </a:p>
        </p:txBody>
      </p:sp>
      <p:sp>
        <p:nvSpPr>
          <p:cNvPr id="11" name="文本占位符 10"/>
          <p:cNvSpPr>
            <a:spLocks noGrp="1"/>
          </p:cNvSpPr>
          <p:nvPr>
            <p:ph type="body" sz="quarter" idx="20"/>
          </p:nvPr>
        </p:nvSpPr>
        <p:spPr>
          <a:xfrm>
            <a:off x="7392144" y="3392106"/>
            <a:ext cx="3168352" cy="503237"/>
          </a:xfrm>
        </p:spPr>
        <p:txBody>
          <a:bodyPr/>
          <a:lstStyle/>
          <a:p>
            <a:r>
              <a:rPr lang="zh-CN" altLang="en-US" dirty="0"/>
              <a:t>系统设计</a:t>
            </a:r>
          </a:p>
        </p:txBody>
      </p:sp>
      <p:sp>
        <p:nvSpPr>
          <p:cNvPr id="12" name="文本占位符 11"/>
          <p:cNvSpPr>
            <a:spLocks noGrp="1"/>
          </p:cNvSpPr>
          <p:nvPr>
            <p:ph type="body" sz="quarter" idx="21"/>
          </p:nvPr>
        </p:nvSpPr>
        <p:spPr>
          <a:xfrm>
            <a:off x="7392144" y="4837296"/>
            <a:ext cx="3168352" cy="503237"/>
          </a:xfrm>
        </p:spPr>
        <p:txBody>
          <a:bodyPr/>
          <a:lstStyle/>
          <a:p>
            <a:r>
              <a:rPr lang="zh-CN" altLang="en-US" dirty="0"/>
              <a:t>系统测试</a:t>
            </a:r>
          </a:p>
        </p:txBody>
      </p:sp>
      <p:sp>
        <p:nvSpPr>
          <p:cNvPr id="13" name="文本占位符 12"/>
          <p:cNvSpPr>
            <a:spLocks noGrp="1"/>
          </p:cNvSpPr>
          <p:nvPr>
            <p:ph type="body" sz="quarter" idx="22"/>
          </p:nvPr>
        </p:nvSpPr>
        <p:spPr>
          <a:xfrm>
            <a:off x="7392144" y="5708507"/>
            <a:ext cx="3168352" cy="503237"/>
          </a:xfrm>
        </p:spPr>
        <p:txBody>
          <a:bodyPr/>
          <a:lstStyle/>
          <a:p>
            <a:r>
              <a:rPr lang="zh-CN" altLang="en-US" dirty="0"/>
              <a:t>结论</a:t>
            </a:r>
          </a:p>
        </p:txBody>
      </p:sp>
      <p:cxnSp>
        <p:nvCxnSpPr>
          <p:cNvPr id="14" name="直接连接符 13"/>
          <p:cNvCxnSpPr/>
          <p:nvPr/>
        </p:nvCxnSpPr>
        <p:spPr>
          <a:xfrm flipH="1">
            <a:off x="6671945" y="1124585"/>
            <a:ext cx="4318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占位符 5"/>
          <p:cNvSpPr>
            <a:spLocks noGrp="1"/>
          </p:cNvSpPr>
          <p:nvPr/>
        </p:nvSpPr>
        <p:spPr>
          <a:xfrm>
            <a:off x="5069205" y="4837430"/>
            <a:ext cx="2232025" cy="502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PART  06</a:t>
            </a:r>
            <a:endParaRPr lang="zh-CN" altLang="en-US" dirty="0"/>
          </a:p>
          <a:p>
            <a:endParaRPr lang="zh-CN" altLang="en-US" dirty="0"/>
          </a:p>
        </p:txBody>
      </p:sp>
      <p:sp>
        <p:nvSpPr>
          <p:cNvPr id="16" name="文本占位符 10"/>
          <p:cNvSpPr>
            <a:spLocks noGrp="1"/>
          </p:cNvSpPr>
          <p:nvPr/>
        </p:nvSpPr>
        <p:spPr>
          <a:xfrm>
            <a:off x="7392144" y="407727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系统实现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189"/>
            <a:ext cx="5167630" cy="706755"/>
            <a:chOff x="274214" y="65574"/>
            <a:chExt cx="4307174"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52534"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职位详情</a:t>
              </a:r>
              <a:r>
                <a:rPr lang="en-US" altLang="zh-CN" sz="4000" b="1"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职位描述</a:t>
              </a:r>
            </a:p>
          </p:txBody>
        </p:sp>
      </p:grpSp>
      <p:pic>
        <p:nvPicPr>
          <p:cNvPr id="3" name="图片 2" descr="{490E2D13-752D-499B-1566-454AE7E0E515}"/>
          <p:cNvPicPr>
            <a:picLocks noChangeAspect="1"/>
          </p:cNvPicPr>
          <p:nvPr/>
        </p:nvPicPr>
        <p:blipFill>
          <a:blip r:embed="rId3"/>
          <a:stretch>
            <a:fillRect/>
          </a:stretch>
        </p:blipFill>
        <p:spPr>
          <a:xfrm>
            <a:off x="1066800" y="906780"/>
            <a:ext cx="11085195" cy="5849620"/>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19751"/>
            <a:ext cx="5140960" cy="706755"/>
            <a:chOff x="274214" y="65574"/>
            <a:chExt cx="4284945"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30305"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职位详情</a:t>
              </a:r>
              <a:r>
                <a:rPr lang="en-US" altLang="zh-CN" sz="4000" b="1"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职位评论</a:t>
              </a:r>
            </a:p>
          </p:txBody>
        </p:sp>
      </p:grpSp>
      <p:pic>
        <p:nvPicPr>
          <p:cNvPr id="36" name="图片 36" descr="C:\Users\LCB\Desktop\{B68E7DE5-3B6B-9941-6D4A-E4EB55FAFAC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67435" y="1099185"/>
            <a:ext cx="10768330" cy="4827270"/>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招聘数据分析</a:t>
            </a:r>
          </a:p>
        </p:txBody>
      </p:sp>
      <p:pic>
        <p:nvPicPr>
          <p:cNvPr id="5" name="图片 4" descr="{8E14D1A1-CA77-825C-04DA-B69CCAFDF84C}"/>
          <p:cNvPicPr>
            <a:picLocks noChangeAspect="1"/>
          </p:cNvPicPr>
          <p:nvPr/>
        </p:nvPicPr>
        <p:blipFill>
          <a:blip r:embed="rId2"/>
          <a:stretch>
            <a:fillRect/>
          </a:stretch>
        </p:blipFill>
        <p:spPr>
          <a:xfrm>
            <a:off x="3175" y="1106805"/>
            <a:ext cx="12125325" cy="56254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后台数据库管理</a:t>
            </a:r>
          </a:p>
        </p:txBody>
      </p:sp>
      <p:sp>
        <p:nvSpPr>
          <p:cNvPr id="5" name="文本框 4"/>
          <p:cNvSpPr txBox="1"/>
          <p:nvPr/>
        </p:nvSpPr>
        <p:spPr>
          <a:xfrm>
            <a:off x="1847528" y="1844824"/>
            <a:ext cx="504056"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6" name="文本框 5"/>
          <p:cNvSpPr txBox="1"/>
          <p:nvPr/>
        </p:nvSpPr>
        <p:spPr>
          <a:xfrm>
            <a:off x="3228132" y="1844824"/>
            <a:ext cx="504056"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7" name="文本框 6"/>
          <p:cNvSpPr txBox="1"/>
          <p:nvPr/>
        </p:nvSpPr>
        <p:spPr>
          <a:xfrm>
            <a:off x="4655840" y="1844824"/>
            <a:ext cx="504056"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8" name="文本框 7"/>
          <p:cNvSpPr txBox="1"/>
          <p:nvPr/>
        </p:nvSpPr>
        <p:spPr>
          <a:xfrm>
            <a:off x="5990028" y="1844824"/>
            <a:ext cx="504056"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9" name="文本框 8"/>
          <p:cNvSpPr txBox="1"/>
          <p:nvPr/>
        </p:nvSpPr>
        <p:spPr>
          <a:xfrm>
            <a:off x="7381540" y="1844824"/>
            <a:ext cx="504056" cy="369332"/>
          </a:xfrm>
          <a:prstGeom prst="rect">
            <a:avLst/>
          </a:prstGeom>
          <a:noFill/>
        </p:spPr>
        <p:txBody>
          <a:bodyPr wrap="square" rtlCol="0">
            <a:spAutoFit/>
          </a:bodyPr>
          <a:lstStyle/>
          <a:p>
            <a:r>
              <a:rPr lang="en-US" altLang="zh-CN" dirty="0">
                <a:solidFill>
                  <a:schemeClr val="bg1"/>
                </a:solidFill>
              </a:rPr>
              <a:t>E</a:t>
            </a:r>
            <a:endParaRPr lang="zh-CN" altLang="en-US" dirty="0">
              <a:solidFill>
                <a:schemeClr val="bg1"/>
              </a:solidFill>
            </a:endParaRPr>
          </a:p>
        </p:txBody>
      </p:sp>
      <p:sp>
        <p:nvSpPr>
          <p:cNvPr id="10" name="文本框 9"/>
          <p:cNvSpPr txBox="1"/>
          <p:nvPr/>
        </p:nvSpPr>
        <p:spPr>
          <a:xfrm>
            <a:off x="8706602" y="1844824"/>
            <a:ext cx="504056" cy="369332"/>
          </a:xfrm>
          <a:prstGeom prst="rect">
            <a:avLst/>
          </a:prstGeom>
          <a:noFill/>
        </p:spPr>
        <p:txBody>
          <a:bodyPr wrap="square" rtlCol="0">
            <a:spAutoFit/>
          </a:bodyPr>
          <a:lstStyle/>
          <a:p>
            <a:r>
              <a:rPr lang="en-US" altLang="zh-CN" dirty="0">
                <a:solidFill>
                  <a:schemeClr val="bg1"/>
                </a:solidFill>
              </a:rPr>
              <a:t>F</a:t>
            </a:r>
            <a:endParaRPr lang="zh-CN" altLang="en-US" dirty="0">
              <a:solidFill>
                <a:schemeClr val="bg1"/>
              </a:solidFill>
            </a:endParaRPr>
          </a:p>
        </p:txBody>
      </p:sp>
      <p:sp>
        <p:nvSpPr>
          <p:cNvPr id="11" name="文本框 10"/>
          <p:cNvSpPr txBox="1"/>
          <p:nvPr/>
        </p:nvSpPr>
        <p:spPr>
          <a:xfrm>
            <a:off x="10113934" y="1844824"/>
            <a:ext cx="504056" cy="369332"/>
          </a:xfrm>
          <a:prstGeom prst="rect">
            <a:avLst/>
          </a:prstGeom>
          <a:noFill/>
        </p:spPr>
        <p:txBody>
          <a:bodyPr wrap="square" rtlCol="0">
            <a:spAutoFit/>
          </a:bodyPr>
          <a:lstStyle/>
          <a:p>
            <a:r>
              <a:rPr lang="en-US" altLang="zh-CN" dirty="0">
                <a:solidFill>
                  <a:schemeClr val="bg1"/>
                </a:solidFill>
              </a:rPr>
              <a:t>G</a:t>
            </a:r>
            <a:endParaRPr lang="zh-CN" altLang="en-US" dirty="0">
              <a:solidFill>
                <a:schemeClr val="bg1"/>
              </a:solidFill>
            </a:endParaRPr>
          </a:p>
        </p:txBody>
      </p:sp>
      <p:pic>
        <p:nvPicPr>
          <p:cNvPr id="12" name="图片 11" descr="后台管理的副本"/>
          <p:cNvPicPr>
            <a:picLocks noChangeAspect="1"/>
          </p:cNvPicPr>
          <p:nvPr/>
        </p:nvPicPr>
        <p:blipFill>
          <a:blip r:embed="rId2"/>
          <a:stretch>
            <a:fillRect/>
          </a:stretch>
        </p:blipFill>
        <p:spPr>
          <a:xfrm>
            <a:off x="459740" y="1664970"/>
            <a:ext cx="11082020" cy="45827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系统测试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系统测试</a:t>
            </a:r>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500616" y="1105340"/>
            <a:ext cx="2755789" cy="1889760"/>
          </a:xfrm>
          <a:prstGeom prst="rect">
            <a:avLst/>
          </a:prstGeom>
        </p:spPr>
        <p:txBody>
          <a:bodyPr wrap="square">
            <a:spAutoFit/>
          </a:bodyPr>
          <a:lstStyle/>
          <a:p>
            <a:pPr algn="just">
              <a:lnSpc>
                <a:spcPct val="130000"/>
              </a:lnSpc>
            </a:pPr>
            <a:r>
              <a:rPr lang="zh-CN" altLang="en-US" dirty="0">
                <a:sym typeface="+mn-ea"/>
              </a:rPr>
              <a:t>当用户正确输入待注册信息点击注册后，可以成功完成注册；如果输入已注册的邮箱，系统提示该邮箱已被注册。</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1" name="矩形 90"/>
          <p:cNvSpPr/>
          <p:nvPr/>
        </p:nvSpPr>
        <p:spPr>
          <a:xfrm>
            <a:off x="5844914" y="1105340"/>
            <a:ext cx="2755789" cy="2249170"/>
          </a:xfrm>
          <a:prstGeom prst="rect">
            <a:avLst/>
          </a:prstGeom>
        </p:spPr>
        <p:txBody>
          <a:bodyPr wrap="square">
            <a:spAutoFit/>
          </a:bodyPr>
          <a:lstStyle/>
          <a:p>
            <a:pPr algn="just">
              <a:lnSpc>
                <a:spcPct val="130000"/>
              </a:lnSpc>
            </a:pPr>
            <a:r>
              <a:rPr lang="zh-CN" altLang="en-US" dirty="0"/>
              <a:t>用户登录成功后，系统会根据之前的投递记录随机推送一些与之相关类型的职位。如果用户之前没有过投递记录则从任意职位类型中选取职位进行推荐。</a:t>
            </a:r>
          </a:p>
        </p:txBody>
      </p:sp>
      <p:sp>
        <p:nvSpPr>
          <p:cNvPr id="92" name="矩形 91"/>
          <p:cNvSpPr/>
          <p:nvPr/>
        </p:nvSpPr>
        <p:spPr>
          <a:xfrm>
            <a:off x="3644553" y="4588691"/>
            <a:ext cx="2755789" cy="2249170"/>
          </a:xfrm>
          <a:prstGeom prst="rect">
            <a:avLst/>
          </a:prstGeom>
        </p:spPr>
        <p:txBody>
          <a:bodyPr wrap="square">
            <a:spAutoFit/>
          </a:bodyPr>
          <a:lstStyle/>
          <a:p>
            <a:pPr algn="just">
              <a:lnSpc>
                <a:spcPct val="130000"/>
              </a:lnSpc>
            </a:pPr>
            <a:r>
              <a:rPr lang="zh-CN" altLang="en-US" dirty="0">
                <a:sym typeface="+mn-ea"/>
              </a:rPr>
              <a:t>当用户输入正确的账号和密码点击登录按钮后，可以成功登录到本系统；当用户输入错误的账号和密码时点击登录按钮后，系统提示用户名或密码错误。</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3" name="矩形 92"/>
          <p:cNvSpPr/>
          <p:nvPr/>
        </p:nvSpPr>
        <p:spPr>
          <a:xfrm>
            <a:off x="7873916" y="4693466"/>
            <a:ext cx="2755789" cy="2249170"/>
          </a:xfrm>
          <a:prstGeom prst="rect">
            <a:avLst/>
          </a:prstGeom>
        </p:spPr>
        <p:txBody>
          <a:bodyPr wrap="square">
            <a:spAutoFit/>
          </a:bodyPr>
          <a:lstStyle/>
          <a:p>
            <a:pPr algn="just">
              <a:lnSpc>
                <a:spcPct val="130000"/>
              </a:lnSpc>
            </a:pPr>
            <a:r>
              <a:rPr lang="zh-CN" altLang="en-US" dirty="0"/>
              <a:t>当用户登录成功来到职位详情页面后，可以点击投递简历按钮，如果尚未进行过投递可以完成投递，否者提示用户已投递过该职位。</a:t>
            </a:r>
          </a:p>
        </p:txBody>
      </p:sp>
      <p:sp>
        <p:nvSpPr>
          <p:cNvPr id="5" name="文本框 4"/>
          <p:cNvSpPr txBox="1"/>
          <p:nvPr/>
        </p:nvSpPr>
        <p:spPr>
          <a:xfrm>
            <a:off x="4634865" y="3618865"/>
            <a:ext cx="774065" cy="368300"/>
          </a:xfrm>
          <a:prstGeom prst="rect">
            <a:avLst/>
          </a:prstGeom>
          <a:noFill/>
        </p:spPr>
        <p:txBody>
          <a:bodyPr wrap="square" rtlCol="0">
            <a:spAutoFit/>
          </a:bodyPr>
          <a:lstStyle/>
          <a:p>
            <a:r>
              <a:rPr lang="zh-CN" altLang="en-US" b="1" dirty="0"/>
              <a:t>登录</a:t>
            </a:r>
          </a:p>
        </p:txBody>
      </p:sp>
      <p:sp>
        <p:nvSpPr>
          <p:cNvPr id="94" name="文本框 93"/>
          <p:cNvSpPr txBox="1"/>
          <p:nvPr/>
        </p:nvSpPr>
        <p:spPr>
          <a:xfrm>
            <a:off x="8791575" y="3618865"/>
            <a:ext cx="1454150" cy="368300"/>
          </a:xfrm>
          <a:prstGeom prst="rect">
            <a:avLst/>
          </a:prstGeom>
          <a:noFill/>
        </p:spPr>
        <p:txBody>
          <a:bodyPr wrap="square" rtlCol="0">
            <a:spAutoFit/>
          </a:bodyPr>
          <a:lstStyle/>
          <a:p>
            <a:r>
              <a:rPr lang="zh-CN" altLang="en-US" dirty="0"/>
              <a:t>职位投递</a:t>
            </a:r>
          </a:p>
        </p:txBody>
      </p:sp>
      <p:sp>
        <p:nvSpPr>
          <p:cNvPr id="95" name="文本框 94"/>
          <p:cNvSpPr txBox="1"/>
          <p:nvPr/>
        </p:nvSpPr>
        <p:spPr>
          <a:xfrm>
            <a:off x="2561004" y="3712248"/>
            <a:ext cx="635086" cy="337185"/>
          </a:xfrm>
          <a:prstGeom prst="rect">
            <a:avLst/>
          </a:prstGeom>
          <a:noFill/>
        </p:spPr>
        <p:txBody>
          <a:bodyPr wrap="square" rtlCol="0">
            <a:spAutoFit/>
          </a:bodyPr>
          <a:lstStyle/>
          <a:p>
            <a:r>
              <a:rPr lang="zh-CN" altLang="en-US" sz="1600" b="1" dirty="0">
                <a:solidFill>
                  <a:schemeClr val="bg1"/>
                </a:solidFill>
              </a:rPr>
              <a:t>注册</a:t>
            </a:r>
          </a:p>
        </p:txBody>
      </p:sp>
      <p:sp>
        <p:nvSpPr>
          <p:cNvPr id="96" name="文本框 95"/>
          <p:cNvSpPr txBox="1"/>
          <p:nvPr/>
        </p:nvSpPr>
        <p:spPr>
          <a:xfrm>
            <a:off x="6642100" y="3618865"/>
            <a:ext cx="1243330" cy="368300"/>
          </a:xfrm>
          <a:prstGeom prst="rect">
            <a:avLst/>
          </a:prstGeom>
          <a:noFill/>
        </p:spPr>
        <p:txBody>
          <a:bodyPr wrap="square" rtlCol="0">
            <a:spAutoFit/>
          </a:bodyPr>
          <a:lstStyle/>
          <a:p>
            <a:r>
              <a:rPr lang="zh-CN" altLang="en-US" dirty="0">
                <a:solidFill>
                  <a:schemeClr val="bg1"/>
                </a:solidFill>
              </a:rPr>
              <a:t>职位推荐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  </a:t>
            </a:r>
            <a:endParaRPr lang="zh-CN" altLang="en-US" dirty="0"/>
          </a:p>
        </p:txBody>
      </p:sp>
      <p:sp>
        <p:nvSpPr>
          <p:cNvPr id="4" name="文本占位符 3"/>
          <p:cNvSpPr>
            <a:spLocks noGrp="1"/>
          </p:cNvSpPr>
          <p:nvPr>
            <p:ph type="body" sz="quarter" idx="12"/>
          </p:nvPr>
        </p:nvSpPr>
        <p:spPr/>
        <p:txBody>
          <a:bodyPr/>
          <a:lstStyle/>
          <a:p>
            <a:r>
              <a:rPr lang="zh-CN" altLang="en-US" dirty="0"/>
              <a:t>结论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609600" y="1666876"/>
            <a:ext cx="177165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5231130" y="1666876"/>
            <a:ext cx="635127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3224219" y="2007870"/>
            <a:ext cx="1158240"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结论</a:t>
            </a:r>
          </a:p>
        </p:txBody>
      </p:sp>
      <p:grpSp>
        <p:nvGrpSpPr>
          <p:cNvPr id="61" name="组合 60"/>
          <p:cNvGrpSpPr/>
          <p:nvPr/>
        </p:nvGrpSpPr>
        <p:grpSpPr bwMode="auto">
          <a:xfrm>
            <a:off x="1642878" y="4600978"/>
            <a:ext cx="9205517" cy="829946"/>
            <a:chOff x="387020" y="2814896"/>
            <a:chExt cx="27606951" cy="691725"/>
          </a:xfrm>
        </p:grpSpPr>
        <p:sp>
          <p:nvSpPr>
            <p:cNvPr id="29709" name="Freeform 976"/>
            <p:cNvSpPr>
              <a:spLocks noEditPoints="1" noChangeArrowheads="1"/>
            </p:cNvSpPr>
            <p:nvPr/>
          </p:nvSpPr>
          <p:spPr bwMode="auto">
            <a:xfrm>
              <a:off x="387020" y="3058846"/>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9710" name="TextBox 62"/>
            <p:cNvSpPr txBox="1">
              <a:spLocks noChangeArrowheads="1"/>
            </p:cNvSpPr>
            <p:nvPr/>
          </p:nvSpPr>
          <p:spPr bwMode="auto">
            <a:xfrm>
              <a:off x="1283296" y="2814896"/>
              <a:ext cx="26710675" cy="6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本系统整体采用分模块开发，每个模块同时又基于</a:t>
              </a:r>
              <a:r>
                <a:rPr lang="en-US" altLang="zh-CN" sz="2400" b="1" dirty="0">
                  <a:latin typeface="微软雅黑" panose="020B0503020204020204" pitchFamily="34" charset="-122"/>
                  <a:ea typeface="微软雅黑" panose="020B0503020204020204" pitchFamily="34" charset="-122"/>
                </a:rPr>
                <a:t>MVC</a:t>
              </a:r>
              <a:r>
                <a:rPr lang="zh-CN" altLang="en-US" sz="2400" b="1" dirty="0">
                  <a:latin typeface="微软雅黑" panose="020B0503020204020204" pitchFamily="34" charset="-122"/>
                  <a:ea typeface="微软雅黑" panose="020B0503020204020204" pitchFamily="34" charset="-122"/>
                </a:rPr>
                <a:t>架构，因此项目具有很强的稳定性和代码重用性。</a:t>
              </a:r>
            </a:p>
          </p:txBody>
        </p:sp>
      </p:grpSp>
      <p:grpSp>
        <p:nvGrpSpPr>
          <p:cNvPr id="73" name="组合 72"/>
          <p:cNvGrpSpPr/>
          <p:nvPr/>
        </p:nvGrpSpPr>
        <p:grpSpPr>
          <a:xfrm>
            <a:off x="946438" y="1831987"/>
            <a:ext cx="1097112" cy="105222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nvGrpSpPr>
          <p:cNvPr id="20" name="组合 60"/>
          <p:cNvGrpSpPr/>
          <p:nvPr/>
        </p:nvGrpSpPr>
        <p:grpSpPr bwMode="auto">
          <a:xfrm>
            <a:off x="1689233" y="3962905"/>
            <a:ext cx="9159162" cy="460375"/>
            <a:chOff x="526037" y="2870995"/>
            <a:chExt cx="27467934" cy="383703"/>
          </a:xfrm>
        </p:grpSpPr>
        <p:sp>
          <p:nvSpPr>
            <p:cNvPr id="21" name="Freeform 976"/>
            <p:cNvSpPr>
              <a:spLocks noEditPoints="1" noChangeArrowheads="1"/>
            </p:cNvSpPr>
            <p:nvPr/>
          </p:nvSpPr>
          <p:spPr bwMode="auto">
            <a:xfrm>
              <a:off x="526037" y="2961465"/>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TextBox 62"/>
            <p:cNvSpPr txBox="1">
              <a:spLocks noChangeArrowheads="1"/>
            </p:cNvSpPr>
            <p:nvPr/>
          </p:nvSpPr>
          <p:spPr bwMode="auto">
            <a:xfrm>
              <a:off x="1283296" y="2870995"/>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本系统前台界面排版布局合理，简洁美观，用户可以快速上手。</a:t>
              </a:r>
            </a:p>
          </p:txBody>
        </p:sp>
      </p:grpSp>
      <p:grpSp>
        <p:nvGrpSpPr>
          <p:cNvPr id="23" name="组合 60"/>
          <p:cNvGrpSpPr/>
          <p:nvPr/>
        </p:nvGrpSpPr>
        <p:grpSpPr bwMode="auto">
          <a:xfrm>
            <a:off x="1642878" y="5607983"/>
            <a:ext cx="9159162" cy="460375"/>
            <a:chOff x="526037" y="3239880"/>
            <a:chExt cx="27467934" cy="383703"/>
          </a:xfrm>
        </p:grpSpPr>
        <p:sp>
          <p:nvSpPr>
            <p:cNvPr id="24" name="Freeform 976"/>
            <p:cNvSpPr>
              <a:spLocks noEditPoints="1" noChangeArrowheads="1"/>
            </p:cNvSpPr>
            <p:nvPr/>
          </p:nvSpPr>
          <p:spPr bwMode="auto">
            <a:xfrm>
              <a:off x="526037" y="3330348"/>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5" name="TextBox 62"/>
            <p:cNvSpPr txBox="1">
              <a:spLocks noChangeArrowheads="1"/>
            </p:cNvSpPr>
            <p:nvPr/>
          </p:nvSpPr>
          <p:spPr bwMode="auto">
            <a:xfrm>
              <a:off x="1283296" y="32398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本系统多个模块之间协作运行，后期维护非常简单。 </a:t>
              </a:r>
            </a:p>
          </p:txBody>
        </p:sp>
      </p:grpSp>
      <p:grpSp>
        <p:nvGrpSpPr>
          <p:cNvPr id="17" name="组合 60"/>
          <p:cNvGrpSpPr/>
          <p:nvPr/>
        </p:nvGrpSpPr>
        <p:grpSpPr bwMode="auto">
          <a:xfrm>
            <a:off x="1689233" y="3363570"/>
            <a:ext cx="9159162" cy="460375"/>
            <a:chOff x="526037" y="2959380"/>
            <a:chExt cx="27467934" cy="383703"/>
          </a:xfrm>
        </p:grpSpPr>
        <p:sp>
          <p:nvSpPr>
            <p:cNvPr id="18" name="Freeform 976"/>
            <p:cNvSpPr>
              <a:spLocks noEditPoints="1" noChangeArrowheads="1"/>
            </p:cNvSpPr>
            <p:nvPr/>
          </p:nvSpPr>
          <p:spPr bwMode="auto">
            <a:xfrm>
              <a:off x="526037" y="3049849"/>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TextBox 62"/>
            <p:cNvSpPr txBox="1">
              <a:spLocks noChangeArrowheads="1"/>
            </p:cNvSpPr>
            <p:nvPr/>
          </p:nvSpPr>
          <p:spPr bwMode="auto">
            <a:xfrm>
              <a:off x="1283296" y="29593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本系统已通过大量测试，完全可以对本系统进行发布使用。</a:t>
              </a:r>
            </a:p>
          </p:txBody>
        </p:sp>
      </p:grpSp>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绪论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国内外现状</a:t>
            </a:r>
          </a:p>
        </p:txBody>
      </p:sp>
      <p:grpSp>
        <p:nvGrpSpPr>
          <p:cNvPr id="17" name="组合 16"/>
          <p:cNvGrpSpPr/>
          <p:nvPr/>
        </p:nvGrpSpPr>
        <p:grpSpPr>
          <a:xfrm>
            <a:off x="1098975" y="1437958"/>
            <a:ext cx="974725" cy="1009650"/>
            <a:chOff x="1138982" y="2290763"/>
            <a:chExt cx="974725" cy="1009650"/>
          </a:xfrm>
        </p:grpSpPr>
        <p:sp>
          <p:nvSpPr>
            <p:cNvPr id="4"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6" name="组合 15"/>
          <p:cNvGrpSpPr/>
          <p:nvPr/>
        </p:nvGrpSpPr>
        <p:grpSpPr>
          <a:xfrm>
            <a:off x="1088180" y="3987264"/>
            <a:ext cx="974725" cy="1009650"/>
            <a:chOff x="1138982" y="4435574"/>
            <a:chExt cx="974725" cy="1009650"/>
          </a:xfrm>
        </p:grpSpPr>
        <p:sp>
          <p:nvSpPr>
            <p:cNvPr id="8"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8" name="文本框 17"/>
          <p:cNvSpPr txBox="1"/>
          <p:nvPr/>
        </p:nvSpPr>
        <p:spPr>
          <a:xfrm>
            <a:off x="2234901" y="1438419"/>
            <a:ext cx="2358652"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国外</a:t>
            </a:r>
          </a:p>
        </p:txBody>
      </p:sp>
      <p:sp>
        <p:nvSpPr>
          <p:cNvPr id="19" name="矩形 18"/>
          <p:cNvSpPr/>
          <p:nvPr/>
        </p:nvSpPr>
        <p:spPr>
          <a:xfrm>
            <a:off x="2235308" y="1747523"/>
            <a:ext cx="9127380" cy="1751965"/>
          </a:xfrm>
          <a:prstGeom prst="rect">
            <a:avLst/>
          </a:prstGeom>
        </p:spPr>
        <p:txBody>
          <a:bodyPr wrap="square">
            <a:spAutoFit/>
          </a:bodyPr>
          <a:lstStyle/>
          <a:p>
            <a:pPr algn="dist">
              <a:lnSpc>
                <a:spcPct val="120000"/>
              </a:lnSpc>
            </a:pPr>
            <a:r>
              <a:rPr lang="en-US" altLang="zh-CN" dirty="0"/>
              <a:t>	</a:t>
            </a:r>
            <a:r>
              <a:rPr lang="zh-CN" altLang="en-US" b="1" dirty="0"/>
              <a:t>网络招聘最早出现于美国，以其招聘范围广、招聘信息全面、招聘方式便捷等优点成为美国多数企业进行招聘的主要方式。根据Net-Temps的数据，在美国采用网上招聘形式的企业高达77.6%，采用报纸/杂志招聘的占12.2%，采用人才招聘市场招聘的企业占7.1%，采用广播和电视进行招聘的企业分别占2%和1%。特别是在北美地区，企业使用网络招聘最积极，全球500强企业分布在北美的有96%的企业建立了自己的招聘专栏。</a:t>
            </a:r>
          </a:p>
        </p:txBody>
      </p:sp>
      <p:sp>
        <p:nvSpPr>
          <p:cNvPr id="22" name="文本框 21"/>
          <p:cNvSpPr txBox="1"/>
          <p:nvPr/>
        </p:nvSpPr>
        <p:spPr>
          <a:xfrm>
            <a:off x="2234901" y="3986906"/>
            <a:ext cx="2358652"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国内</a:t>
            </a:r>
          </a:p>
        </p:txBody>
      </p:sp>
      <p:sp>
        <p:nvSpPr>
          <p:cNvPr id="6" name="矩形 5"/>
          <p:cNvSpPr/>
          <p:nvPr/>
        </p:nvSpPr>
        <p:spPr>
          <a:xfrm>
            <a:off x="2235200" y="4447540"/>
            <a:ext cx="9126855" cy="1087755"/>
          </a:xfrm>
          <a:prstGeom prst="rect">
            <a:avLst/>
          </a:prstGeom>
        </p:spPr>
        <p:txBody>
          <a:bodyPr wrap="square">
            <a:spAutoFit/>
          </a:bodyPr>
          <a:lstStyle/>
          <a:p>
            <a:pPr algn="dist">
              <a:lnSpc>
                <a:spcPct val="120000"/>
              </a:lnSpc>
            </a:pPr>
            <a:r>
              <a:rPr lang="en-US" altLang="zh-CN" dirty="0"/>
              <a:t>	</a:t>
            </a:r>
            <a:r>
              <a:rPr lang="zh-CN" altLang="en-US" b="1" dirty="0"/>
              <a:t>目前，我国招聘市场正处于稳定增长阶段，2017年上半年我国网络招聘市场规模就已达到27.1亿元，同比增长18.9%。随着我国经济的转型，一大批中小企业快速成长起来，带来招聘职位的增多，中国的招聘市场将会变得更加充满活力与竞争力。</a:t>
            </a:r>
            <a:endParaRPr lang="zh-CN" altLang="en-US" b="1" dirty="0">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存在问题</a:t>
            </a:r>
          </a:p>
        </p:txBody>
      </p:sp>
      <p:sp>
        <p:nvSpPr>
          <p:cNvPr id="23" name="MH_Other_1"/>
          <p:cNvSpPr/>
          <p:nvPr>
            <p:custDataLst>
              <p:tags r:id="rId1"/>
            </p:custDataLst>
          </p:nvPr>
        </p:nvSpPr>
        <p:spPr>
          <a:xfrm>
            <a:off x="5094680" y="4005223"/>
            <a:ext cx="2029123" cy="2027775"/>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36" name="MH_Other_6"/>
          <p:cNvCxnSpPr>
            <a:stCxn id="31" idx="4"/>
          </p:cNvCxnSpPr>
          <p:nvPr>
            <p:custDataLst>
              <p:tags r:id="rId2"/>
            </p:custDataLst>
          </p:nvPr>
        </p:nvCxnSpPr>
        <p:spPr>
          <a:xfrm flipH="1">
            <a:off x="6024245" y="3194050"/>
            <a:ext cx="9525" cy="81089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442629" y="4239840"/>
            <a:ext cx="1389992" cy="1323439"/>
            <a:chOff x="5513404" y="3446140"/>
            <a:chExt cx="1389992" cy="1323439"/>
          </a:xfrm>
        </p:grpSpPr>
        <p:sp>
          <p:nvSpPr>
            <p:cNvPr id="5" name="文本框 4"/>
            <p:cNvSpPr txBox="1"/>
            <p:nvPr/>
          </p:nvSpPr>
          <p:spPr>
            <a:xfrm>
              <a:off x="5809258" y="3446140"/>
              <a:ext cx="648072" cy="1323439"/>
            </a:xfrm>
            <a:prstGeom prst="rect">
              <a:avLst/>
            </a:prstGeom>
            <a:noFill/>
          </p:spPr>
          <p:txBody>
            <a:bodyPr wrap="square" rtlCol="0">
              <a:spAutoFit/>
            </a:bodyPr>
            <a:lstStyle/>
            <a:p>
              <a:r>
                <a:rPr lang="en-US" altLang="zh-CN" sz="8000" b="1" dirty="0">
                  <a:latin typeface="微软雅黑" panose="020B0503020204020204" pitchFamily="34" charset="-122"/>
                  <a:ea typeface="微软雅黑" panose="020B0503020204020204" pitchFamily="34" charset="-122"/>
                </a:rPr>
                <a:t>?</a:t>
              </a:r>
              <a:endParaRPr lang="zh-CN" altLang="en-US" sz="8000" b="1" dirty="0">
                <a:latin typeface="微软雅黑" panose="020B0503020204020204" pitchFamily="34" charset="-122"/>
                <a:ea typeface="微软雅黑" panose="020B0503020204020204" pitchFamily="34" charset="-122"/>
              </a:endParaRPr>
            </a:p>
          </p:txBody>
        </p:sp>
        <p:sp>
          <p:nvSpPr>
            <p:cNvPr id="53" name="文本框 52"/>
            <p:cNvSpPr txBox="1"/>
            <p:nvPr/>
          </p:nvSpPr>
          <p:spPr>
            <a:xfrm rot="20748463">
              <a:off x="5513404" y="3773722"/>
              <a:ext cx="648072"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sp>
          <p:nvSpPr>
            <p:cNvPr id="54" name="文本框 53"/>
            <p:cNvSpPr txBox="1"/>
            <p:nvPr/>
          </p:nvSpPr>
          <p:spPr>
            <a:xfrm rot="1470371">
              <a:off x="6255324" y="3869934"/>
              <a:ext cx="648072"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grpSp>
      <p:sp>
        <p:nvSpPr>
          <p:cNvPr id="34" name="MH_Other_4"/>
          <p:cNvSpPr/>
          <p:nvPr>
            <p:custDataLst>
              <p:tags r:id="rId3"/>
            </p:custDataLst>
          </p:nvPr>
        </p:nvSpPr>
        <p:spPr>
          <a:xfrm>
            <a:off x="3225560" y="4551621"/>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48" name="MH_Other_10"/>
          <p:cNvSpPr>
            <a:spLocks noEditPoints="1"/>
          </p:cNvSpPr>
          <p:nvPr>
            <p:custDataLst>
              <p:tags r:id="rId4"/>
            </p:custDataLst>
          </p:nvPr>
        </p:nvSpPr>
        <p:spPr bwMode="auto">
          <a:xfrm>
            <a:off x="5821457" y="2613615"/>
            <a:ext cx="446462" cy="281353"/>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chemeClr val="accent1"/>
          </a:solidFill>
          <a:ln>
            <a:noFill/>
          </a:ln>
        </p:spPr>
        <p:txBody>
          <a:bodyPr/>
          <a:lstStyle/>
          <a:p>
            <a:endParaRPr lang="zh-CN" altLang="en-US"/>
          </a:p>
        </p:txBody>
      </p:sp>
      <p:sp>
        <p:nvSpPr>
          <p:cNvPr id="55" name="矩形 54"/>
          <p:cNvSpPr/>
          <p:nvPr/>
        </p:nvSpPr>
        <p:spPr>
          <a:xfrm>
            <a:off x="43180" y="4004945"/>
            <a:ext cx="2988310" cy="175196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第二，从职位发布到接受申请、筛选简历，互联网改变的只是信息传播途径，极大地降低信息传递成本同时，但也带来了信息过剩。</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56" name="矩形 55"/>
          <p:cNvSpPr/>
          <p:nvPr/>
        </p:nvSpPr>
        <p:spPr>
          <a:xfrm>
            <a:off x="4706620" y="1226820"/>
            <a:ext cx="2721610" cy="108775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第一，基于求职动机的社交难于突破陌生人社交的固有障碍--信任感</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31" name="MH_Other_2"/>
          <p:cNvSpPr/>
          <p:nvPr>
            <p:custDataLst>
              <p:tags r:id="rId5"/>
            </p:custDataLst>
          </p:nvPr>
        </p:nvSpPr>
        <p:spPr>
          <a:xfrm>
            <a:off x="5594600" y="2314516"/>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33" name="MH_Other_3"/>
          <p:cNvSpPr/>
          <p:nvPr>
            <p:custDataLst>
              <p:tags r:id="rId6"/>
            </p:custDataLst>
          </p:nvPr>
        </p:nvSpPr>
        <p:spPr>
          <a:xfrm>
            <a:off x="8241098" y="4500633"/>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58" name="矩形 57"/>
          <p:cNvSpPr/>
          <p:nvPr/>
        </p:nvSpPr>
        <p:spPr>
          <a:xfrm>
            <a:off x="9119016" y="3743721"/>
            <a:ext cx="2822232" cy="241617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第三，招聘互联网化后，猎头行业正在发生颠覆性的变革，入行门槛极大降低。借着互联网，大量小型猎头企业在二三线城市兴起，活跃市场的同时，拉低了从业者平均素质。</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60" name="KSO_Shape"/>
          <p:cNvSpPr/>
          <p:nvPr/>
        </p:nvSpPr>
        <p:spPr bwMode="auto">
          <a:xfrm>
            <a:off x="3538957" y="4842917"/>
            <a:ext cx="251826" cy="374928"/>
          </a:xfrm>
          <a:custGeom>
            <a:avLst/>
            <a:gdLst>
              <a:gd name="T0" fmla="*/ 1179344 w 4117"/>
              <a:gd name="T1" fmla="*/ 1550 h 6144"/>
              <a:gd name="T2" fmla="*/ 1212250 w 4117"/>
              <a:gd name="T3" fmla="*/ 11472 h 6144"/>
              <a:gd name="T4" fmla="*/ 1239878 w 4117"/>
              <a:gd name="T5" fmla="*/ 30076 h 6144"/>
              <a:gd name="T6" fmla="*/ 1260988 w 4117"/>
              <a:gd name="T7" fmla="*/ 56121 h 6144"/>
              <a:gd name="T8" fmla="*/ 1274337 w 4117"/>
              <a:gd name="T9" fmla="*/ 87126 h 6144"/>
              <a:gd name="T10" fmla="*/ 1278062 w 4117"/>
              <a:gd name="T11" fmla="*/ 1788728 h 6144"/>
              <a:gd name="T12" fmla="*/ 1274337 w 4117"/>
              <a:gd name="T13" fmla="*/ 1817874 h 6144"/>
              <a:gd name="T14" fmla="*/ 1260988 w 4117"/>
              <a:gd name="T15" fmla="*/ 1848879 h 6144"/>
              <a:gd name="T16" fmla="*/ 1239878 w 4117"/>
              <a:gd name="T17" fmla="*/ 1874924 h 6144"/>
              <a:gd name="T18" fmla="*/ 1212250 w 4117"/>
              <a:gd name="T19" fmla="*/ 1893528 h 6144"/>
              <a:gd name="T20" fmla="*/ 1179344 w 4117"/>
              <a:gd name="T21" fmla="*/ 1903450 h 6144"/>
              <a:gd name="T22" fmla="*/ 109894 w 4117"/>
              <a:gd name="T23" fmla="*/ 1905000 h 6144"/>
              <a:gd name="T24" fmla="*/ 76057 w 4117"/>
              <a:gd name="T25" fmla="*/ 1898179 h 6144"/>
              <a:gd name="T26" fmla="*/ 46565 w 4117"/>
              <a:gd name="T27" fmla="*/ 1881746 h 6144"/>
              <a:gd name="T28" fmla="*/ 22972 w 4117"/>
              <a:gd name="T29" fmla="*/ 1858181 h 6144"/>
              <a:gd name="T30" fmla="*/ 6830 w 4117"/>
              <a:gd name="T31" fmla="*/ 1829036 h 6144"/>
              <a:gd name="T32" fmla="*/ 0 w 4117"/>
              <a:gd name="T33" fmla="*/ 1794929 h 6144"/>
              <a:gd name="T34" fmla="*/ 1242 w 4117"/>
              <a:gd name="T35" fmla="*/ 98599 h 6144"/>
              <a:gd name="T36" fmla="*/ 11486 w 4117"/>
              <a:gd name="T37" fmla="*/ 65732 h 6144"/>
              <a:gd name="T38" fmla="*/ 30112 w 4117"/>
              <a:gd name="T39" fmla="*/ 38137 h 6144"/>
              <a:gd name="T40" fmla="*/ 55878 w 4117"/>
              <a:gd name="T41" fmla="*/ 17053 h 6144"/>
              <a:gd name="T42" fmla="*/ 87232 w 4117"/>
              <a:gd name="T43" fmla="*/ 4031 h 6144"/>
              <a:gd name="T44" fmla="*/ 115792 w 4117"/>
              <a:gd name="T45" fmla="*/ 0 h 6144"/>
              <a:gd name="T46" fmla="*/ 1013882 w 4117"/>
              <a:gd name="T47" fmla="*/ 1284883 h 6144"/>
              <a:gd name="T48" fmla="*/ 1016055 w 4117"/>
              <a:gd name="T49" fmla="*/ 1263179 h 6144"/>
              <a:gd name="T50" fmla="*/ 1005500 w 4117"/>
              <a:gd name="T51" fmla="*/ 1240854 h 6144"/>
              <a:gd name="T52" fmla="*/ 851214 w 4117"/>
              <a:gd name="T53" fmla="*/ 1085515 h 6144"/>
              <a:gd name="T54" fmla="*/ 827000 w 4117"/>
              <a:gd name="T55" fmla="*/ 1072803 h 6144"/>
              <a:gd name="T56" fmla="*/ 805580 w 4117"/>
              <a:gd name="T57" fmla="*/ 1072803 h 6144"/>
              <a:gd name="T58" fmla="*/ 701894 w 4117"/>
              <a:gd name="T59" fmla="*/ 1132954 h 6144"/>
              <a:gd name="T60" fmla="*/ 634840 w 4117"/>
              <a:gd name="T61" fmla="*/ 1053579 h 6144"/>
              <a:gd name="T62" fmla="*/ 585170 w 4117"/>
              <a:gd name="T63" fmla="*/ 976375 h 6144"/>
              <a:gd name="T64" fmla="*/ 550712 w 4117"/>
              <a:gd name="T65" fmla="*/ 900410 h 6144"/>
              <a:gd name="T66" fmla="*/ 530223 w 4117"/>
              <a:gd name="T67" fmla="*/ 824756 h 6144"/>
              <a:gd name="T68" fmla="*/ 521531 w 4117"/>
              <a:gd name="T69" fmla="*/ 748481 h 6144"/>
              <a:gd name="T70" fmla="*/ 619318 w 4117"/>
              <a:gd name="T71" fmla="*/ 667556 h 6144"/>
              <a:gd name="T72" fmla="*/ 632978 w 4117"/>
              <a:gd name="T73" fmla="*/ 651433 h 6144"/>
              <a:gd name="T74" fmla="*/ 637324 w 4117"/>
              <a:gd name="T75" fmla="*/ 626938 h 6144"/>
              <a:gd name="T76" fmla="*/ 582687 w 4117"/>
              <a:gd name="T77" fmla="*/ 415168 h 6144"/>
              <a:gd name="T78" fmla="*/ 570270 w 4117"/>
              <a:gd name="T79" fmla="*/ 391294 h 6144"/>
              <a:gd name="T80" fmla="*/ 552264 w 4117"/>
              <a:gd name="T81" fmla="*/ 378582 h 6144"/>
              <a:gd name="T82" fmla="*/ 380283 w 4117"/>
              <a:gd name="T83" fmla="*/ 388193 h 6144"/>
              <a:gd name="T84" fmla="*/ 347377 w 4117"/>
              <a:gd name="T85" fmla="*/ 395015 h 6144"/>
              <a:gd name="T86" fmla="*/ 329061 w 4117"/>
              <a:gd name="T87" fmla="*/ 414548 h 6144"/>
              <a:gd name="T88" fmla="*/ 325336 w 4117"/>
              <a:gd name="T89" fmla="*/ 441213 h 6144"/>
              <a:gd name="T90" fmla="*/ 327509 w 4117"/>
              <a:gd name="T91" fmla="*/ 570818 h 6144"/>
              <a:gd name="T92" fmla="*/ 340237 w 4117"/>
              <a:gd name="T93" fmla="*/ 689880 h 6144"/>
              <a:gd name="T94" fmla="*/ 362278 w 4117"/>
              <a:gd name="T95" fmla="*/ 799951 h 6144"/>
              <a:gd name="T96" fmla="*/ 393942 w 4117"/>
              <a:gd name="T97" fmla="*/ 901650 h 6144"/>
              <a:gd name="T98" fmla="*/ 435541 w 4117"/>
              <a:gd name="T99" fmla="*/ 996218 h 6144"/>
              <a:gd name="T100" fmla="*/ 486452 w 4117"/>
              <a:gd name="T101" fmla="*/ 1084275 h 6144"/>
              <a:gd name="T102" fmla="*/ 546987 w 4117"/>
              <a:gd name="T103" fmla="*/ 1167061 h 6144"/>
              <a:gd name="T104" fmla="*/ 616835 w 4117"/>
              <a:gd name="T105" fmla="*/ 1245815 h 6144"/>
              <a:gd name="T106" fmla="*/ 696306 w 4117"/>
              <a:gd name="T107" fmla="*/ 1321160 h 6144"/>
              <a:gd name="T108" fmla="*/ 848420 w 4117"/>
              <a:gd name="T109" fmla="*/ 1443013 h 6144"/>
              <a:gd name="T110" fmla="*/ 873254 w 4117"/>
              <a:gd name="T111" fmla="*/ 1452935 h 6144"/>
              <a:gd name="T112" fmla="*/ 899331 w 4117"/>
              <a:gd name="T113" fmla="*/ 1446733 h 6144"/>
              <a:gd name="T114" fmla="*/ 921372 w 4117"/>
              <a:gd name="T115" fmla="*/ 1421619 h 6144"/>
              <a:gd name="T116" fmla="*/ 471241 w 4117"/>
              <a:gd name="T117" fmla="*/ 82476 h 6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117" h="6144">
                <a:moveTo>
                  <a:pt x="373" y="0"/>
                </a:moveTo>
                <a:lnTo>
                  <a:pt x="3742" y="0"/>
                </a:lnTo>
                <a:lnTo>
                  <a:pt x="3761" y="0"/>
                </a:lnTo>
                <a:lnTo>
                  <a:pt x="3780" y="3"/>
                </a:lnTo>
                <a:lnTo>
                  <a:pt x="3799" y="5"/>
                </a:lnTo>
                <a:lnTo>
                  <a:pt x="3818" y="8"/>
                </a:lnTo>
                <a:lnTo>
                  <a:pt x="3836" y="13"/>
                </a:lnTo>
                <a:lnTo>
                  <a:pt x="3853" y="17"/>
                </a:lnTo>
                <a:lnTo>
                  <a:pt x="3870" y="23"/>
                </a:lnTo>
                <a:lnTo>
                  <a:pt x="3888" y="29"/>
                </a:lnTo>
                <a:lnTo>
                  <a:pt x="3905" y="37"/>
                </a:lnTo>
                <a:lnTo>
                  <a:pt x="3920" y="46"/>
                </a:lnTo>
                <a:lnTo>
                  <a:pt x="3936" y="55"/>
                </a:lnTo>
                <a:lnTo>
                  <a:pt x="3952" y="64"/>
                </a:lnTo>
                <a:lnTo>
                  <a:pt x="3966" y="75"/>
                </a:lnTo>
                <a:lnTo>
                  <a:pt x="3981" y="86"/>
                </a:lnTo>
                <a:lnTo>
                  <a:pt x="3994" y="97"/>
                </a:lnTo>
                <a:lnTo>
                  <a:pt x="4006" y="111"/>
                </a:lnTo>
                <a:lnTo>
                  <a:pt x="4020" y="123"/>
                </a:lnTo>
                <a:lnTo>
                  <a:pt x="4031" y="136"/>
                </a:lnTo>
                <a:lnTo>
                  <a:pt x="4042" y="151"/>
                </a:lnTo>
                <a:lnTo>
                  <a:pt x="4053" y="165"/>
                </a:lnTo>
                <a:lnTo>
                  <a:pt x="4062" y="181"/>
                </a:lnTo>
                <a:lnTo>
                  <a:pt x="4071" y="197"/>
                </a:lnTo>
                <a:lnTo>
                  <a:pt x="4080" y="212"/>
                </a:lnTo>
                <a:lnTo>
                  <a:pt x="4088" y="229"/>
                </a:lnTo>
                <a:lnTo>
                  <a:pt x="4094" y="247"/>
                </a:lnTo>
                <a:lnTo>
                  <a:pt x="4100" y="264"/>
                </a:lnTo>
                <a:lnTo>
                  <a:pt x="4105" y="281"/>
                </a:lnTo>
                <a:lnTo>
                  <a:pt x="4109" y="299"/>
                </a:lnTo>
                <a:lnTo>
                  <a:pt x="4112" y="318"/>
                </a:lnTo>
                <a:lnTo>
                  <a:pt x="4114" y="336"/>
                </a:lnTo>
                <a:lnTo>
                  <a:pt x="4117" y="355"/>
                </a:lnTo>
                <a:lnTo>
                  <a:pt x="4117" y="375"/>
                </a:lnTo>
                <a:lnTo>
                  <a:pt x="4117" y="5769"/>
                </a:lnTo>
                <a:lnTo>
                  <a:pt x="4117" y="5789"/>
                </a:lnTo>
                <a:lnTo>
                  <a:pt x="4114" y="5808"/>
                </a:lnTo>
                <a:lnTo>
                  <a:pt x="4112" y="5826"/>
                </a:lnTo>
                <a:lnTo>
                  <a:pt x="4109" y="5845"/>
                </a:lnTo>
                <a:lnTo>
                  <a:pt x="4105" y="5863"/>
                </a:lnTo>
                <a:lnTo>
                  <a:pt x="4100" y="5881"/>
                </a:lnTo>
                <a:lnTo>
                  <a:pt x="4094" y="5899"/>
                </a:lnTo>
                <a:lnTo>
                  <a:pt x="4088" y="5915"/>
                </a:lnTo>
                <a:lnTo>
                  <a:pt x="4080" y="5932"/>
                </a:lnTo>
                <a:lnTo>
                  <a:pt x="4071" y="5948"/>
                </a:lnTo>
                <a:lnTo>
                  <a:pt x="4062" y="5963"/>
                </a:lnTo>
                <a:lnTo>
                  <a:pt x="4053" y="5979"/>
                </a:lnTo>
                <a:lnTo>
                  <a:pt x="4042" y="5993"/>
                </a:lnTo>
                <a:lnTo>
                  <a:pt x="4031" y="6008"/>
                </a:lnTo>
                <a:lnTo>
                  <a:pt x="4020" y="6021"/>
                </a:lnTo>
                <a:lnTo>
                  <a:pt x="4006" y="6035"/>
                </a:lnTo>
                <a:lnTo>
                  <a:pt x="3994" y="6047"/>
                </a:lnTo>
                <a:lnTo>
                  <a:pt x="3981" y="6058"/>
                </a:lnTo>
                <a:lnTo>
                  <a:pt x="3966" y="6069"/>
                </a:lnTo>
                <a:lnTo>
                  <a:pt x="3952" y="6080"/>
                </a:lnTo>
                <a:lnTo>
                  <a:pt x="3936" y="6089"/>
                </a:lnTo>
                <a:lnTo>
                  <a:pt x="3920" y="6098"/>
                </a:lnTo>
                <a:lnTo>
                  <a:pt x="3905" y="6107"/>
                </a:lnTo>
                <a:lnTo>
                  <a:pt x="3888" y="6115"/>
                </a:lnTo>
                <a:lnTo>
                  <a:pt x="3870" y="6122"/>
                </a:lnTo>
                <a:lnTo>
                  <a:pt x="3853" y="6127"/>
                </a:lnTo>
                <a:lnTo>
                  <a:pt x="3836" y="6133"/>
                </a:lnTo>
                <a:lnTo>
                  <a:pt x="3818" y="6136"/>
                </a:lnTo>
                <a:lnTo>
                  <a:pt x="3799" y="6139"/>
                </a:lnTo>
                <a:lnTo>
                  <a:pt x="3780" y="6142"/>
                </a:lnTo>
                <a:lnTo>
                  <a:pt x="3761" y="6144"/>
                </a:lnTo>
                <a:lnTo>
                  <a:pt x="3742" y="6144"/>
                </a:lnTo>
                <a:lnTo>
                  <a:pt x="373" y="6144"/>
                </a:lnTo>
                <a:lnTo>
                  <a:pt x="354" y="6144"/>
                </a:lnTo>
                <a:lnTo>
                  <a:pt x="335" y="6142"/>
                </a:lnTo>
                <a:lnTo>
                  <a:pt x="316" y="6139"/>
                </a:lnTo>
                <a:lnTo>
                  <a:pt x="299" y="6136"/>
                </a:lnTo>
                <a:lnTo>
                  <a:pt x="281" y="6133"/>
                </a:lnTo>
                <a:lnTo>
                  <a:pt x="263" y="6127"/>
                </a:lnTo>
                <a:lnTo>
                  <a:pt x="245" y="6122"/>
                </a:lnTo>
                <a:lnTo>
                  <a:pt x="228" y="6115"/>
                </a:lnTo>
                <a:lnTo>
                  <a:pt x="212" y="6107"/>
                </a:lnTo>
                <a:lnTo>
                  <a:pt x="196" y="6098"/>
                </a:lnTo>
                <a:lnTo>
                  <a:pt x="180" y="6089"/>
                </a:lnTo>
                <a:lnTo>
                  <a:pt x="165" y="6080"/>
                </a:lnTo>
                <a:lnTo>
                  <a:pt x="150" y="6069"/>
                </a:lnTo>
                <a:lnTo>
                  <a:pt x="136" y="6058"/>
                </a:lnTo>
                <a:lnTo>
                  <a:pt x="122" y="6047"/>
                </a:lnTo>
                <a:lnTo>
                  <a:pt x="109" y="6035"/>
                </a:lnTo>
                <a:lnTo>
                  <a:pt x="97" y="6021"/>
                </a:lnTo>
                <a:lnTo>
                  <a:pt x="86" y="6008"/>
                </a:lnTo>
                <a:lnTo>
                  <a:pt x="74" y="5993"/>
                </a:lnTo>
                <a:lnTo>
                  <a:pt x="63" y="5979"/>
                </a:lnTo>
                <a:lnTo>
                  <a:pt x="53" y="5963"/>
                </a:lnTo>
                <a:lnTo>
                  <a:pt x="44" y="5948"/>
                </a:lnTo>
                <a:lnTo>
                  <a:pt x="37" y="5932"/>
                </a:lnTo>
                <a:lnTo>
                  <a:pt x="29" y="5915"/>
                </a:lnTo>
                <a:lnTo>
                  <a:pt x="22" y="5899"/>
                </a:lnTo>
                <a:lnTo>
                  <a:pt x="17" y="5881"/>
                </a:lnTo>
                <a:lnTo>
                  <a:pt x="11" y="5863"/>
                </a:lnTo>
                <a:lnTo>
                  <a:pt x="6" y="5845"/>
                </a:lnTo>
                <a:lnTo>
                  <a:pt x="4" y="5826"/>
                </a:lnTo>
                <a:lnTo>
                  <a:pt x="1" y="5808"/>
                </a:lnTo>
                <a:lnTo>
                  <a:pt x="0" y="5789"/>
                </a:lnTo>
                <a:lnTo>
                  <a:pt x="0" y="5769"/>
                </a:lnTo>
                <a:lnTo>
                  <a:pt x="0" y="375"/>
                </a:lnTo>
                <a:lnTo>
                  <a:pt x="0" y="355"/>
                </a:lnTo>
                <a:lnTo>
                  <a:pt x="1" y="336"/>
                </a:lnTo>
                <a:lnTo>
                  <a:pt x="4" y="318"/>
                </a:lnTo>
                <a:lnTo>
                  <a:pt x="6" y="299"/>
                </a:lnTo>
                <a:lnTo>
                  <a:pt x="11" y="281"/>
                </a:lnTo>
                <a:lnTo>
                  <a:pt x="17" y="264"/>
                </a:lnTo>
                <a:lnTo>
                  <a:pt x="22" y="247"/>
                </a:lnTo>
                <a:lnTo>
                  <a:pt x="29" y="229"/>
                </a:lnTo>
                <a:lnTo>
                  <a:pt x="37" y="212"/>
                </a:lnTo>
                <a:lnTo>
                  <a:pt x="44" y="197"/>
                </a:lnTo>
                <a:lnTo>
                  <a:pt x="53" y="181"/>
                </a:lnTo>
                <a:lnTo>
                  <a:pt x="63" y="165"/>
                </a:lnTo>
                <a:lnTo>
                  <a:pt x="74" y="151"/>
                </a:lnTo>
                <a:lnTo>
                  <a:pt x="86" y="136"/>
                </a:lnTo>
                <a:lnTo>
                  <a:pt x="97" y="123"/>
                </a:lnTo>
                <a:lnTo>
                  <a:pt x="109" y="111"/>
                </a:lnTo>
                <a:lnTo>
                  <a:pt x="122" y="97"/>
                </a:lnTo>
                <a:lnTo>
                  <a:pt x="136" y="86"/>
                </a:lnTo>
                <a:lnTo>
                  <a:pt x="150" y="75"/>
                </a:lnTo>
                <a:lnTo>
                  <a:pt x="165" y="64"/>
                </a:lnTo>
                <a:lnTo>
                  <a:pt x="180" y="55"/>
                </a:lnTo>
                <a:lnTo>
                  <a:pt x="196" y="46"/>
                </a:lnTo>
                <a:lnTo>
                  <a:pt x="212" y="37"/>
                </a:lnTo>
                <a:lnTo>
                  <a:pt x="228" y="29"/>
                </a:lnTo>
                <a:lnTo>
                  <a:pt x="245" y="23"/>
                </a:lnTo>
                <a:lnTo>
                  <a:pt x="263" y="17"/>
                </a:lnTo>
                <a:lnTo>
                  <a:pt x="281" y="13"/>
                </a:lnTo>
                <a:lnTo>
                  <a:pt x="299" y="8"/>
                </a:lnTo>
                <a:lnTo>
                  <a:pt x="316" y="5"/>
                </a:lnTo>
                <a:lnTo>
                  <a:pt x="335" y="3"/>
                </a:lnTo>
                <a:lnTo>
                  <a:pt x="354" y="0"/>
                </a:lnTo>
                <a:lnTo>
                  <a:pt x="373" y="0"/>
                </a:lnTo>
                <a:close/>
                <a:moveTo>
                  <a:pt x="2968" y="4585"/>
                </a:moveTo>
                <a:lnTo>
                  <a:pt x="2968" y="4585"/>
                </a:lnTo>
                <a:lnTo>
                  <a:pt x="3254" y="4168"/>
                </a:lnTo>
                <a:lnTo>
                  <a:pt x="3260" y="4157"/>
                </a:lnTo>
                <a:lnTo>
                  <a:pt x="3266" y="4144"/>
                </a:lnTo>
                <a:lnTo>
                  <a:pt x="3270" y="4133"/>
                </a:lnTo>
                <a:lnTo>
                  <a:pt x="3274" y="4121"/>
                </a:lnTo>
                <a:lnTo>
                  <a:pt x="3275" y="4110"/>
                </a:lnTo>
                <a:lnTo>
                  <a:pt x="3275" y="4098"/>
                </a:lnTo>
                <a:lnTo>
                  <a:pt x="3275" y="4085"/>
                </a:lnTo>
                <a:lnTo>
                  <a:pt x="3273" y="4074"/>
                </a:lnTo>
                <a:lnTo>
                  <a:pt x="3269" y="4062"/>
                </a:lnTo>
                <a:lnTo>
                  <a:pt x="3266" y="4050"/>
                </a:lnTo>
                <a:lnTo>
                  <a:pt x="3260" y="4037"/>
                </a:lnTo>
                <a:lnTo>
                  <a:pt x="3255" y="4026"/>
                </a:lnTo>
                <a:lnTo>
                  <a:pt x="3247" y="4014"/>
                </a:lnTo>
                <a:lnTo>
                  <a:pt x="3239" y="4002"/>
                </a:lnTo>
                <a:lnTo>
                  <a:pt x="3230" y="3989"/>
                </a:lnTo>
                <a:lnTo>
                  <a:pt x="3219" y="3977"/>
                </a:lnTo>
                <a:lnTo>
                  <a:pt x="2757" y="3512"/>
                </a:lnTo>
                <a:lnTo>
                  <a:pt x="2742" y="3501"/>
                </a:lnTo>
                <a:lnTo>
                  <a:pt x="2729" y="3491"/>
                </a:lnTo>
                <a:lnTo>
                  <a:pt x="2715" y="3483"/>
                </a:lnTo>
                <a:lnTo>
                  <a:pt x="2702" y="3476"/>
                </a:lnTo>
                <a:lnTo>
                  <a:pt x="2690" y="3469"/>
                </a:lnTo>
                <a:lnTo>
                  <a:pt x="2676" y="3465"/>
                </a:lnTo>
                <a:lnTo>
                  <a:pt x="2664" y="3460"/>
                </a:lnTo>
                <a:lnTo>
                  <a:pt x="2652" y="3458"/>
                </a:lnTo>
                <a:lnTo>
                  <a:pt x="2641" y="3456"/>
                </a:lnTo>
                <a:lnTo>
                  <a:pt x="2628" y="3456"/>
                </a:lnTo>
                <a:lnTo>
                  <a:pt x="2617" y="3456"/>
                </a:lnTo>
                <a:lnTo>
                  <a:pt x="2606" y="3458"/>
                </a:lnTo>
                <a:lnTo>
                  <a:pt x="2595" y="3460"/>
                </a:lnTo>
                <a:lnTo>
                  <a:pt x="2584" y="3463"/>
                </a:lnTo>
                <a:lnTo>
                  <a:pt x="2574" y="3468"/>
                </a:lnTo>
                <a:lnTo>
                  <a:pt x="2563" y="3473"/>
                </a:lnTo>
                <a:lnTo>
                  <a:pt x="2261" y="3654"/>
                </a:lnTo>
                <a:lnTo>
                  <a:pt x="2220" y="3611"/>
                </a:lnTo>
                <a:lnTo>
                  <a:pt x="2182" y="3567"/>
                </a:lnTo>
                <a:lnTo>
                  <a:pt x="2146" y="3525"/>
                </a:lnTo>
                <a:lnTo>
                  <a:pt x="2111" y="3482"/>
                </a:lnTo>
                <a:lnTo>
                  <a:pt x="2078" y="3440"/>
                </a:lnTo>
                <a:lnTo>
                  <a:pt x="2045" y="3398"/>
                </a:lnTo>
                <a:lnTo>
                  <a:pt x="2015" y="3356"/>
                </a:lnTo>
                <a:lnTo>
                  <a:pt x="1986" y="3314"/>
                </a:lnTo>
                <a:lnTo>
                  <a:pt x="1958" y="3273"/>
                </a:lnTo>
                <a:lnTo>
                  <a:pt x="1933" y="3232"/>
                </a:lnTo>
                <a:lnTo>
                  <a:pt x="1908" y="3190"/>
                </a:lnTo>
                <a:lnTo>
                  <a:pt x="1885" y="3149"/>
                </a:lnTo>
                <a:lnTo>
                  <a:pt x="1864" y="3108"/>
                </a:lnTo>
                <a:lnTo>
                  <a:pt x="1842" y="3067"/>
                </a:lnTo>
                <a:lnTo>
                  <a:pt x="1824" y="3025"/>
                </a:lnTo>
                <a:lnTo>
                  <a:pt x="1806" y="2985"/>
                </a:lnTo>
                <a:lnTo>
                  <a:pt x="1789" y="2944"/>
                </a:lnTo>
                <a:lnTo>
                  <a:pt x="1774" y="2904"/>
                </a:lnTo>
                <a:lnTo>
                  <a:pt x="1760" y="2863"/>
                </a:lnTo>
                <a:lnTo>
                  <a:pt x="1748" y="2823"/>
                </a:lnTo>
                <a:lnTo>
                  <a:pt x="1735" y="2781"/>
                </a:lnTo>
                <a:lnTo>
                  <a:pt x="1725" y="2741"/>
                </a:lnTo>
                <a:lnTo>
                  <a:pt x="1715" y="2700"/>
                </a:lnTo>
                <a:lnTo>
                  <a:pt x="1708" y="2660"/>
                </a:lnTo>
                <a:lnTo>
                  <a:pt x="1700" y="2619"/>
                </a:lnTo>
                <a:lnTo>
                  <a:pt x="1694" y="2578"/>
                </a:lnTo>
                <a:lnTo>
                  <a:pt x="1689" y="2537"/>
                </a:lnTo>
                <a:lnTo>
                  <a:pt x="1684" y="2496"/>
                </a:lnTo>
                <a:lnTo>
                  <a:pt x="1682" y="2455"/>
                </a:lnTo>
                <a:lnTo>
                  <a:pt x="1680" y="2414"/>
                </a:lnTo>
                <a:lnTo>
                  <a:pt x="1677" y="2372"/>
                </a:lnTo>
                <a:lnTo>
                  <a:pt x="1677" y="2331"/>
                </a:lnTo>
                <a:lnTo>
                  <a:pt x="1985" y="2159"/>
                </a:lnTo>
                <a:lnTo>
                  <a:pt x="1995" y="2153"/>
                </a:lnTo>
                <a:lnTo>
                  <a:pt x="2004" y="2146"/>
                </a:lnTo>
                <a:lnTo>
                  <a:pt x="2012" y="2138"/>
                </a:lnTo>
                <a:lnTo>
                  <a:pt x="2020" y="2130"/>
                </a:lnTo>
                <a:lnTo>
                  <a:pt x="2028" y="2121"/>
                </a:lnTo>
                <a:lnTo>
                  <a:pt x="2033" y="2111"/>
                </a:lnTo>
                <a:lnTo>
                  <a:pt x="2039" y="2101"/>
                </a:lnTo>
                <a:lnTo>
                  <a:pt x="2043" y="2090"/>
                </a:lnTo>
                <a:lnTo>
                  <a:pt x="2046" y="2078"/>
                </a:lnTo>
                <a:lnTo>
                  <a:pt x="2050" y="2066"/>
                </a:lnTo>
                <a:lnTo>
                  <a:pt x="2052" y="2052"/>
                </a:lnTo>
                <a:lnTo>
                  <a:pt x="2053" y="2038"/>
                </a:lnTo>
                <a:lnTo>
                  <a:pt x="2053" y="2022"/>
                </a:lnTo>
                <a:lnTo>
                  <a:pt x="2052" y="2007"/>
                </a:lnTo>
                <a:lnTo>
                  <a:pt x="2050" y="1990"/>
                </a:lnTo>
                <a:lnTo>
                  <a:pt x="2048" y="1972"/>
                </a:lnTo>
                <a:lnTo>
                  <a:pt x="1877" y="1339"/>
                </a:lnTo>
                <a:lnTo>
                  <a:pt x="1871" y="1325"/>
                </a:lnTo>
                <a:lnTo>
                  <a:pt x="1866" y="1310"/>
                </a:lnTo>
                <a:lnTo>
                  <a:pt x="1859" y="1297"/>
                </a:lnTo>
                <a:lnTo>
                  <a:pt x="1853" y="1284"/>
                </a:lnTo>
                <a:lnTo>
                  <a:pt x="1845" y="1273"/>
                </a:lnTo>
                <a:lnTo>
                  <a:pt x="1837" y="1262"/>
                </a:lnTo>
                <a:lnTo>
                  <a:pt x="1829" y="1253"/>
                </a:lnTo>
                <a:lnTo>
                  <a:pt x="1820" y="1244"/>
                </a:lnTo>
                <a:lnTo>
                  <a:pt x="1810" y="1237"/>
                </a:lnTo>
                <a:lnTo>
                  <a:pt x="1800" y="1231"/>
                </a:lnTo>
                <a:lnTo>
                  <a:pt x="1790" y="1225"/>
                </a:lnTo>
                <a:lnTo>
                  <a:pt x="1779" y="1221"/>
                </a:lnTo>
                <a:lnTo>
                  <a:pt x="1768" y="1218"/>
                </a:lnTo>
                <a:lnTo>
                  <a:pt x="1756" y="1215"/>
                </a:lnTo>
                <a:lnTo>
                  <a:pt x="1742" y="1213"/>
                </a:lnTo>
                <a:lnTo>
                  <a:pt x="1729" y="1213"/>
                </a:lnTo>
                <a:lnTo>
                  <a:pt x="1225" y="1252"/>
                </a:lnTo>
                <a:lnTo>
                  <a:pt x="1199" y="1254"/>
                </a:lnTo>
                <a:lnTo>
                  <a:pt x="1175" y="1258"/>
                </a:lnTo>
                <a:lnTo>
                  <a:pt x="1154" y="1262"/>
                </a:lnTo>
                <a:lnTo>
                  <a:pt x="1135" y="1268"/>
                </a:lnTo>
                <a:lnTo>
                  <a:pt x="1119" y="1274"/>
                </a:lnTo>
                <a:lnTo>
                  <a:pt x="1105" y="1281"/>
                </a:lnTo>
                <a:lnTo>
                  <a:pt x="1092" y="1290"/>
                </a:lnTo>
                <a:lnTo>
                  <a:pt x="1081" y="1300"/>
                </a:lnTo>
                <a:lnTo>
                  <a:pt x="1072" y="1311"/>
                </a:lnTo>
                <a:lnTo>
                  <a:pt x="1065" y="1323"/>
                </a:lnTo>
                <a:lnTo>
                  <a:pt x="1060" y="1337"/>
                </a:lnTo>
                <a:lnTo>
                  <a:pt x="1055" y="1351"/>
                </a:lnTo>
                <a:lnTo>
                  <a:pt x="1052" y="1367"/>
                </a:lnTo>
                <a:lnTo>
                  <a:pt x="1050" y="1384"/>
                </a:lnTo>
                <a:lnTo>
                  <a:pt x="1049" y="1403"/>
                </a:lnTo>
                <a:lnTo>
                  <a:pt x="1048" y="1423"/>
                </a:lnTo>
                <a:lnTo>
                  <a:pt x="1047" y="1494"/>
                </a:lnTo>
                <a:lnTo>
                  <a:pt x="1047" y="1565"/>
                </a:lnTo>
                <a:lnTo>
                  <a:pt x="1048" y="1636"/>
                </a:lnTo>
                <a:lnTo>
                  <a:pt x="1049" y="1705"/>
                </a:lnTo>
                <a:lnTo>
                  <a:pt x="1052" y="1773"/>
                </a:lnTo>
                <a:lnTo>
                  <a:pt x="1055" y="1841"/>
                </a:lnTo>
                <a:lnTo>
                  <a:pt x="1060" y="1906"/>
                </a:lnTo>
                <a:lnTo>
                  <a:pt x="1065" y="1972"/>
                </a:lnTo>
                <a:lnTo>
                  <a:pt x="1071" y="2037"/>
                </a:lnTo>
                <a:lnTo>
                  <a:pt x="1079" y="2100"/>
                </a:lnTo>
                <a:lnTo>
                  <a:pt x="1087" y="2163"/>
                </a:lnTo>
                <a:lnTo>
                  <a:pt x="1096" y="2225"/>
                </a:lnTo>
                <a:lnTo>
                  <a:pt x="1105" y="2286"/>
                </a:lnTo>
                <a:lnTo>
                  <a:pt x="1116" y="2347"/>
                </a:lnTo>
                <a:lnTo>
                  <a:pt x="1127" y="2406"/>
                </a:lnTo>
                <a:lnTo>
                  <a:pt x="1139" y="2465"/>
                </a:lnTo>
                <a:lnTo>
                  <a:pt x="1152" y="2523"/>
                </a:lnTo>
                <a:lnTo>
                  <a:pt x="1167" y="2580"/>
                </a:lnTo>
                <a:lnTo>
                  <a:pt x="1181" y="2636"/>
                </a:lnTo>
                <a:lnTo>
                  <a:pt x="1197" y="2692"/>
                </a:lnTo>
                <a:lnTo>
                  <a:pt x="1214" y="2747"/>
                </a:lnTo>
                <a:lnTo>
                  <a:pt x="1232" y="2801"/>
                </a:lnTo>
                <a:lnTo>
                  <a:pt x="1251" y="2855"/>
                </a:lnTo>
                <a:lnTo>
                  <a:pt x="1269" y="2908"/>
                </a:lnTo>
                <a:lnTo>
                  <a:pt x="1290" y="2960"/>
                </a:lnTo>
                <a:lnTo>
                  <a:pt x="1311" y="3012"/>
                </a:lnTo>
                <a:lnTo>
                  <a:pt x="1332" y="3063"/>
                </a:lnTo>
                <a:lnTo>
                  <a:pt x="1355" y="3113"/>
                </a:lnTo>
                <a:lnTo>
                  <a:pt x="1379" y="3164"/>
                </a:lnTo>
                <a:lnTo>
                  <a:pt x="1403" y="3213"/>
                </a:lnTo>
                <a:lnTo>
                  <a:pt x="1429" y="3262"/>
                </a:lnTo>
                <a:lnTo>
                  <a:pt x="1455" y="3310"/>
                </a:lnTo>
                <a:lnTo>
                  <a:pt x="1481" y="3356"/>
                </a:lnTo>
                <a:lnTo>
                  <a:pt x="1509" y="3404"/>
                </a:lnTo>
                <a:lnTo>
                  <a:pt x="1538" y="3451"/>
                </a:lnTo>
                <a:lnTo>
                  <a:pt x="1567" y="3497"/>
                </a:lnTo>
                <a:lnTo>
                  <a:pt x="1598" y="3543"/>
                </a:lnTo>
                <a:lnTo>
                  <a:pt x="1630" y="3587"/>
                </a:lnTo>
                <a:lnTo>
                  <a:pt x="1662" y="3633"/>
                </a:lnTo>
                <a:lnTo>
                  <a:pt x="1694" y="3676"/>
                </a:lnTo>
                <a:lnTo>
                  <a:pt x="1728" y="3721"/>
                </a:lnTo>
                <a:lnTo>
                  <a:pt x="1762" y="3764"/>
                </a:lnTo>
                <a:lnTo>
                  <a:pt x="1798" y="3808"/>
                </a:lnTo>
                <a:lnTo>
                  <a:pt x="1835" y="3850"/>
                </a:lnTo>
                <a:lnTo>
                  <a:pt x="1871" y="3893"/>
                </a:lnTo>
                <a:lnTo>
                  <a:pt x="1909" y="3935"/>
                </a:lnTo>
                <a:lnTo>
                  <a:pt x="1948" y="3976"/>
                </a:lnTo>
                <a:lnTo>
                  <a:pt x="1987" y="4018"/>
                </a:lnTo>
                <a:lnTo>
                  <a:pt x="2028" y="4060"/>
                </a:lnTo>
                <a:lnTo>
                  <a:pt x="2069" y="4100"/>
                </a:lnTo>
                <a:lnTo>
                  <a:pt x="2111" y="4141"/>
                </a:lnTo>
                <a:lnTo>
                  <a:pt x="2155" y="4181"/>
                </a:lnTo>
                <a:lnTo>
                  <a:pt x="2198" y="4221"/>
                </a:lnTo>
                <a:lnTo>
                  <a:pt x="2243" y="4261"/>
                </a:lnTo>
                <a:lnTo>
                  <a:pt x="2288" y="4302"/>
                </a:lnTo>
                <a:lnTo>
                  <a:pt x="2334" y="4341"/>
                </a:lnTo>
                <a:lnTo>
                  <a:pt x="2429" y="4420"/>
                </a:lnTo>
                <a:lnTo>
                  <a:pt x="2527" y="4498"/>
                </a:lnTo>
                <a:lnTo>
                  <a:pt x="2628" y="4576"/>
                </a:lnTo>
                <a:lnTo>
                  <a:pt x="2733" y="4654"/>
                </a:lnTo>
                <a:lnTo>
                  <a:pt x="2750" y="4663"/>
                </a:lnTo>
                <a:lnTo>
                  <a:pt x="2767" y="4670"/>
                </a:lnTo>
                <a:lnTo>
                  <a:pt x="2783" y="4677"/>
                </a:lnTo>
                <a:lnTo>
                  <a:pt x="2799" y="4683"/>
                </a:lnTo>
                <a:lnTo>
                  <a:pt x="2813" y="4686"/>
                </a:lnTo>
                <a:lnTo>
                  <a:pt x="2828" y="4687"/>
                </a:lnTo>
                <a:lnTo>
                  <a:pt x="2842" y="4687"/>
                </a:lnTo>
                <a:lnTo>
                  <a:pt x="2856" y="4685"/>
                </a:lnTo>
                <a:lnTo>
                  <a:pt x="2869" y="4682"/>
                </a:lnTo>
                <a:lnTo>
                  <a:pt x="2884" y="4675"/>
                </a:lnTo>
                <a:lnTo>
                  <a:pt x="2897" y="4666"/>
                </a:lnTo>
                <a:lnTo>
                  <a:pt x="2910" y="4655"/>
                </a:lnTo>
                <a:lnTo>
                  <a:pt x="2925" y="4641"/>
                </a:lnTo>
                <a:lnTo>
                  <a:pt x="2939" y="4625"/>
                </a:lnTo>
                <a:lnTo>
                  <a:pt x="2954" y="4606"/>
                </a:lnTo>
                <a:lnTo>
                  <a:pt x="2968" y="4585"/>
                </a:lnTo>
                <a:close/>
                <a:moveTo>
                  <a:pt x="1518" y="266"/>
                </a:moveTo>
                <a:lnTo>
                  <a:pt x="1518" y="398"/>
                </a:lnTo>
                <a:lnTo>
                  <a:pt x="2656" y="398"/>
                </a:lnTo>
                <a:lnTo>
                  <a:pt x="2656" y="266"/>
                </a:lnTo>
                <a:lnTo>
                  <a:pt x="1518" y="266"/>
                </a:lnTo>
                <a:close/>
                <a:moveTo>
                  <a:pt x="525" y="656"/>
                </a:moveTo>
                <a:lnTo>
                  <a:pt x="525" y="5209"/>
                </a:lnTo>
                <a:lnTo>
                  <a:pt x="3595" y="5209"/>
                </a:lnTo>
                <a:lnTo>
                  <a:pt x="3595" y="656"/>
                </a:lnTo>
                <a:lnTo>
                  <a:pt x="525" y="6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1" name="KSO_Shape"/>
          <p:cNvSpPr/>
          <p:nvPr/>
        </p:nvSpPr>
        <p:spPr bwMode="auto">
          <a:xfrm>
            <a:off x="8502136" y="4814748"/>
            <a:ext cx="356535" cy="353564"/>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62" name="MH_Other_6"/>
          <p:cNvCxnSpPr/>
          <p:nvPr>
            <p:custDataLst>
              <p:tags r:id="rId7"/>
            </p:custDataLst>
          </p:nvPr>
        </p:nvCxnSpPr>
        <p:spPr>
          <a:xfrm>
            <a:off x="4079875" y="4940935"/>
            <a:ext cx="10083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MH_Other_6"/>
          <p:cNvCxnSpPr>
            <a:endCxn id="33" idx="2"/>
          </p:cNvCxnSpPr>
          <p:nvPr>
            <p:custDataLst>
              <p:tags r:id="rId8"/>
            </p:custDataLst>
          </p:nvPr>
        </p:nvCxnSpPr>
        <p:spPr>
          <a:xfrm flipV="1">
            <a:off x="7104380" y="4940935"/>
            <a:ext cx="113665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关键技术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p:nvPr/>
        </p:nvGrpSpPr>
        <p:grpSpPr>
          <a:xfrm>
            <a:off x="609600" y="446120"/>
            <a:ext cx="10972800" cy="1383030"/>
            <a:chOff x="0" y="1389063"/>
            <a:chExt cx="9144000" cy="1152525"/>
          </a:xfrm>
        </p:grpSpPr>
        <p:sp>
          <p:nvSpPr>
            <p:cNvPr id="3" name="矩形 2"/>
            <p:cNvSpPr/>
            <p:nvPr/>
          </p:nvSpPr>
          <p:spPr>
            <a:xfrm>
              <a:off x="0" y="1389063"/>
              <a:ext cx="1476375" cy="1152525"/>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3851275" y="1389063"/>
              <a:ext cx="5292725" cy="1152525"/>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1789572" y="1672937"/>
              <a:ext cx="1778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关键技术</a:t>
              </a:r>
            </a:p>
          </p:txBody>
        </p:sp>
        <p:grpSp>
          <p:nvGrpSpPr>
            <p:cNvPr id="73" name="组合 72"/>
            <p:cNvGrpSpPr/>
            <p:nvPr/>
          </p:nvGrpSpPr>
          <p:grpSpPr>
            <a:xfrm>
              <a:off x="280698" y="1526656"/>
              <a:ext cx="914260" cy="87685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sp>
        <p:nvSpPr>
          <p:cNvPr id="18" name="Down Arrow Callout 55"/>
          <p:cNvSpPr/>
          <p:nvPr/>
        </p:nvSpPr>
        <p:spPr>
          <a:xfrm>
            <a:off x="1816855" y="2601683"/>
            <a:ext cx="2087880"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19" name="Down Arrow Callout 55"/>
          <p:cNvSpPr/>
          <p:nvPr/>
        </p:nvSpPr>
        <p:spPr>
          <a:xfrm>
            <a:off x="4107738" y="2702156"/>
            <a:ext cx="2085974" cy="3333750"/>
          </a:xfrm>
          <a:prstGeom prst="downArrowCallout">
            <a:avLst>
              <a:gd name="adj1" fmla="val 25000"/>
              <a:gd name="adj2" fmla="val 6698"/>
              <a:gd name="adj3" fmla="val 4369"/>
              <a:gd name="adj4" fmla="val 97480"/>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20" name="Down Arrow Callout 55"/>
          <p:cNvSpPr/>
          <p:nvPr/>
        </p:nvSpPr>
        <p:spPr>
          <a:xfrm>
            <a:off x="6493629" y="2412496"/>
            <a:ext cx="2085976"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21" name="Freeform 116"/>
          <p:cNvSpPr>
            <a:spLocks noEditPoints="1" noChangeArrowheads="1"/>
          </p:cNvSpPr>
          <p:nvPr/>
        </p:nvSpPr>
        <p:spPr bwMode="auto">
          <a:xfrm>
            <a:off x="7384259" y="2770833"/>
            <a:ext cx="394336" cy="316230"/>
          </a:xfrm>
          <a:custGeom>
            <a:avLst/>
            <a:gdLst>
              <a:gd name="T0" fmla="*/ 317083 w 57"/>
              <a:gd name="T1" fmla="*/ 154678 h 46"/>
              <a:gd name="T2" fmla="*/ 311318 w 57"/>
              <a:gd name="T3" fmla="*/ 154678 h 46"/>
              <a:gd name="T4" fmla="*/ 311318 w 57"/>
              <a:gd name="T5" fmla="*/ 154678 h 46"/>
              <a:gd name="T6" fmla="*/ 305552 w 57"/>
              <a:gd name="T7" fmla="*/ 154678 h 46"/>
              <a:gd name="T8" fmla="*/ 161424 w 57"/>
              <a:gd name="T9" fmla="*/ 34373 h 46"/>
              <a:gd name="T10" fmla="*/ 23061 w 57"/>
              <a:gd name="T11" fmla="*/ 154678 h 46"/>
              <a:gd name="T12" fmla="*/ 17295 w 57"/>
              <a:gd name="T13" fmla="*/ 154678 h 46"/>
              <a:gd name="T14" fmla="*/ 11530 w 57"/>
              <a:gd name="T15" fmla="*/ 154678 h 46"/>
              <a:gd name="T16" fmla="*/ 0 w 57"/>
              <a:gd name="T17" fmla="*/ 137491 h 46"/>
              <a:gd name="T18" fmla="*/ 0 w 57"/>
              <a:gd name="T19" fmla="*/ 131763 h 46"/>
              <a:gd name="T20" fmla="*/ 149894 w 57"/>
              <a:gd name="T21" fmla="*/ 5729 h 46"/>
              <a:gd name="T22" fmla="*/ 178719 w 57"/>
              <a:gd name="T23" fmla="*/ 5729 h 46"/>
              <a:gd name="T24" fmla="*/ 230606 w 57"/>
              <a:gd name="T25" fmla="*/ 45830 h 46"/>
              <a:gd name="T26" fmla="*/ 230606 w 57"/>
              <a:gd name="T27" fmla="*/ 5729 h 46"/>
              <a:gd name="T28" fmla="*/ 236371 w 57"/>
              <a:gd name="T29" fmla="*/ 0 h 46"/>
              <a:gd name="T30" fmla="*/ 276727 w 57"/>
              <a:gd name="T31" fmla="*/ 0 h 46"/>
              <a:gd name="T32" fmla="*/ 282492 w 57"/>
              <a:gd name="T33" fmla="*/ 5729 h 46"/>
              <a:gd name="T34" fmla="*/ 282492 w 57"/>
              <a:gd name="T35" fmla="*/ 91661 h 46"/>
              <a:gd name="T36" fmla="*/ 328613 w 57"/>
              <a:gd name="T37" fmla="*/ 131763 h 46"/>
              <a:gd name="T38" fmla="*/ 328613 w 57"/>
              <a:gd name="T39" fmla="*/ 137491 h 46"/>
              <a:gd name="T40" fmla="*/ 317083 w 57"/>
              <a:gd name="T41" fmla="*/ 154678 h 46"/>
              <a:gd name="T42" fmla="*/ 282492 w 57"/>
              <a:gd name="T43" fmla="*/ 252067 h 46"/>
              <a:gd name="T44" fmla="*/ 270962 w 57"/>
              <a:gd name="T45" fmla="*/ 263525 h 46"/>
              <a:gd name="T46" fmla="*/ 190250 w 57"/>
              <a:gd name="T47" fmla="*/ 263525 h 46"/>
              <a:gd name="T48" fmla="*/ 190250 w 57"/>
              <a:gd name="T49" fmla="*/ 183322 h 46"/>
              <a:gd name="T50" fmla="*/ 138363 w 57"/>
              <a:gd name="T51" fmla="*/ 183322 h 46"/>
              <a:gd name="T52" fmla="*/ 138363 w 57"/>
              <a:gd name="T53" fmla="*/ 263525 h 46"/>
              <a:gd name="T54" fmla="*/ 57651 w 57"/>
              <a:gd name="T55" fmla="*/ 263525 h 46"/>
              <a:gd name="T56" fmla="*/ 46121 w 57"/>
              <a:gd name="T57" fmla="*/ 252067 h 46"/>
              <a:gd name="T58" fmla="*/ 46121 w 57"/>
              <a:gd name="T59" fmla="*/ 154678 h 46"/>
              <a:gd name="T60" fmla="*/ 46121 w 57"/>
              <a:gd name="T61" fmla="*/ 148949 h 46"/>
              <a:gd name="T62" fmla="*/ 161424 w 57"/>
              <a:gd name="T63" fmla="*/ 51559 h 46"/>
              <a:gd name="T64" fmla="*/ 282492 w 57"/>
              <a:gd name="T65" fmla="*/ 148949 h 46"/>
              <a:gd name="T66" fmla="*/ 282492 w 57"/>
              <a:gd name="T67" fmla="*/ 154678 h 46"/>
              <a:gd name="T68" fmla="*/ 282492 w 57"/>
              <a:gd name="T69" fmla="*/ 252067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p>
            <a:endParaRPr lang="zh-CN" altLang="en-US" sz="2160"/>
          </a:p>
        </p:txBody>
      </p:sp>
      <p:sp>
        <p:nvSpPr>
          <p:cNvPr id="22" name="Freeform 105"/>
          <p:cNvSpPr>
            <a:spLocks noEditPoints="1"/>
          </p:cNvSpPr>
          <p:nvPr/>
        </p:nvSpPr>
        <p:spPr bwMode="auto">
          <a:xfrm>
            <a:off x="3314184" y="2739505"/>
            <a:ext cx="388620" cy="38290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lIns="82296" tIns="41148" rIns="82296" bIns="41148"/>
          <a:lstStyle/>
          <a:p>
            <a:pPr fontAlgn="auto">
              <a:defRPr/>
            </a:pPr>
            <a:endParaRPr lang="en-US" sz="2160" noProof="1">
              <a:solidFill>
                <a:schemeClr val="accent3">
                  <a:lumMod val="50000"/>
                </a:schemeClr>
              </a:solidFill>
            </a:endParaRPr>
          </a:p>
        </p:txBody>
      </p:sp>
      <p:sp>
        <p:nvSpPr>
          <p:cNvPr id="23" name="Freeform 62"/>
          <p:cNvSpPr>
            <a:spLocks noChangeAspect="1" noEditPoints="1" noChangeArrowheads="1"/>
          </p:cNvSpPr>
          <p:nvPr/>
        </p:nvSpPr>
        <p:spPr bwMode="auto">
          <a:xfrm>
            <a:off x="4960225" y="2959218"/>
            <a:ext cx="381000" cy="384810"/>
          </a:xfrm>
          <a:custGeom>
            <a:avLst/>
            <a:gdLst>
              <a:gd name="T0" fmla="*/ 317500 w 58"/>
              <a:gd name="T1" fmla="*/ 182453 h 58"/>
              <a:gd name="T2" fmla="*/ 312026 w 58"/>
              <a:gd name="T3" fmla="*/ 187982 h 58"/>
              <a:gd name="T4" fmla="*/ 273707 w 58"/>
              <a:gd name="T5" fmla="*/ 193511 h 58"/>
              <a:gd name="T6" fmla="*/ 268233 w 58"/>
              <a:gd name="T7" fmla="*/ 215626 h 58"/>
              <a:gd name="T8" fmla="*/ 290129 w 58"/>
              <a:gd name="T9" fmla="*/ 243271 h 58"/>
              <a:gd name="T10" fmla="*/ 290129 w 58"/>
              <a:gd name="T11" fmla="*/ 248800 h 58"/>
              <a:gd name="T12" fmla="*/ 290129 w 58"/>
              <a:gd name="T13" fmla="*/ 254328 h 58"/>
              <a:gd name="T14" fmla="*/ 246336 w 58"/>
              <a:gd name="T15" fmla="*/ 293031 h 58"/>
              <a:gd name="T16" fmla="*/ 240862 w 58"/>
              <a:gd name="T17" fmla="*/ 287502 h 58"/>
              <a:gd name="T18" fmla="*/ 213491 w 58"/>
              <a:gd name="T19" fmla="*/ 265386 h 58"/>
              <a:gd name="T20" fmla="*/ 197069 w 58"/>
              <a:gd name="T21" fmla="*/ 276444 h 58"/>
              <a:gd name="T22" fmla="*/ 186121 w 58"/>
              <a:gd name="T23" fmla="*/ 315146 h 58"/>
              <a:gd name="T24" fmla="*/ 180647 w 58"/>
              <a:gd name="T25" fmla="*/ 320675 h 58"/>
              <a:gd name="T26" fmla="*/ 136853 w 58"/>
              <a:gd name="T27" fmla="*/ 320675 h 58"/>
              <a:gd name="T28" fmla="*/ 125905 w 58"/>
              <a:gd name="T29" fmla="*/ 315146 h 58"/>
              <a:gd name="T30" fmla="*/ 120431 w 58"/>
              <a:gd name="T31" fmla="*/ 276444 h 58"/>
              <a:gd name="T32" fmla="*/ 104009 w 58"/>
              <a:gd name="T33" fmla="*/ 265386 h 58"/>
              <a:gd name="T34" fmla="*/ 76638 w 58"/>
              <a:gd name="T35" fmla="*/ 287502 h 58"/>
              <a:gd name="T36" fmla="*/ 71164 w 58"/>
              <a:gd name="T37" fmla="*/ 293031 h 58"/>
              <a:gd name="T38" fmla="*/ 65690 w 58"/>
              <a:gd name="T39" fmla="*/ 287502 h 58"/>
              <a:gd name="T40" fmla="*/ 27371 w 58"/>
              <a:gd name="T41" fmla="*/ 254328 h 58"/>
              <a:gd name="T42" fmla="*/ 27371 w 58"/>
              <a:gd name="T43" fmla="*/ 248800 h 58"/>
              <a:gd name="T44" fmla="*/ 27371 w 58"/>
              <a:gd name="T45" fmla="*/ 243271 h 58"/>
              <a:gd name="T46" fmla="*/ 49267 w 58"/>
              <a:gd name="T47" fmla="*/ 215626 h 58"/>
              <a:gd name="T48" fmla="*/ 43793 w 58"/>
              <a:gd name="T49" fmla="*/ 193511 h 58"/>
              <a:gd name="T50" fmla="*/ 5474 w 58"/>
              <a:gd name="T51" fmla="*/ 187982 h 58"/>
              <a:gd name="T52" fmla="*/ 0 w 58"/>
              <a:gd name="T53" fmla="*/ 182453 h 58"/>
              <a:gd name="T54" fmla="*/ 0 w 58"/>
              <a:gd name="T55" fmla="*/ 132693 h 58"/>
              <a:gd name="T56" fmla="*/ 5474 w 58"/>
              <a:gd name="T57" fmla="*/ 127164 h 58"/>
              <a:gd name="T58" fmla="*/ 43793 w 58"/>
              <a:gd name="T59" fmla="*/ 121635 h 58"/>
              <a:gd name="T60" fmla="*/ 49267 w 58"/>
              <a:gd name="T61" fmla="*/ 99520 h 58"/>
              <a:gd name="T62" fmla="*/ 27371 w 58"/>
              <a:gd name="T63" fmla="*/ 71875 h 58"/>
              <a:gd name="T64" fmla="*/ 27371 w 58"/>
              <a:gd name="T65" fmla="*/ 66347 h 58"/>
              <a:gd name="T66" fmla="*/ 27371 w 58"/>
              <a:gd name="T67" fmla="*/ 60818 h 58"/>
              <a:gd name="T68" fmla="*/ 71164 w 58"/>
              <a:gd name="T69" fmla="*/ 27644 h 58"/>
              <a:gd name="T70" fmla="*/ 76638 w 58"/>
              <a:gd name="T71" fmla="*/ 27644 h 58"/>
              <a:gd name="T72" fmla="*/ 104009 w 58"/>
              <a:gd name="T73" fmla="*/ 49760 h 58"/>
              <a:gd name="T74" fmla="*/ 120431 w 58"/>
              <a:gd name="T75" fmla="*/ 44231 h 58"/>
              <a:gd name="T76" fmla="*/ 125905 w 58"/>
              <a:gd name="T77" fmla="*/ 5529 h 58"/>
              <a:gd name="T78" fmla="*/ 136853 w 58"/>
              <a:gd name="T79" fmla="*/ 0 h 58"/>
              <a:gd name="T80" fmla="*/ 180647 w 58"/>
              <a:gd name="T81" fmla="*/ 0 h 58"/>
              <a:gd name="T82" fmla="*/ 186121 w 58"/>
              <a:gd name="T83" fmla="*/ 5529 h 58"/>
              <a:gd name="T84" fmla="*/ 197069 w 58"/>
              <a:gd name="T85" fmla="*/ 44231 h 58"/>
              <a:gd name="T86" fmla="*/ 213491 w 58"/>
              <a:gd name="T87" fmla="*/ 49760 h 58"/>
              <a:gd name="T88" fmla="*/ 240862 w 58"/>
              <a:gd name="T89" fmla="*/ 27644 h 58"/>
              <a:gd name="T90" fmla="*/ 246336 w 58"/>
              <a:gd name="T91" fmla="*/ 27644 h 58"/>
              <a:gd name="T92" fmla="*/ 251810 w 58"/>
              <a:gd name="T93" fmla="*/ 27644 h 58"/>
              <a:gd name="T94" fmla="*/ 284655 w 58"/>
              <a:gd name="T95" fmla="*/ 66347 h 58"/>
              <a:gd name="T96" fmla="*/ 290129 w 58"/>
              <a:gd name="T97" fmla="*/ 66347 h 58"/>
              <a:gd name="T98" fmla="*/ 284655 w 58"/>
              <a:gd name="T99" fmla="*/ 71875 h 58"/>
              <a:gd name="T100" fmla="*/ 262759 w 58"/>
              <a:gd name="T101" fmla="*/ 99520 h 58"/>
              <a:gd name="T102" fmla="*/ 273707 w 58"/>
              <a:gd name="T103" fmla="*/ 121635 h 58"/>
              <a:gd name="T104" fmla="*/ 312026 w 58"/>
              <a:gd name="T105" fmla="*/ 127164 h 58"/>
              <a:gd name="T106" fmla="*/ 317500 w 58"/>
              <a:gd name="T107" fmla="*/ 138222 h 58"/>
              <a:gd name="T108" fmla="*/ 317500 w 58"/>
              <a:gd name="T109" fmla="*/ 182453 h 58"/>
              <a:gd name="T110" fmla="*/ 158750 w 58"/>
              <a:gd name="T111" fmla="*/ 105049 h 58"/>
              <a:gd name="T112" fmla="*/ 104009 w 58"/>
              <a:gd name="T113" fmla="*/ 160338 h 58"/>
              <a:gd name="T114" fmla="*/ 158750 w 58"/>
              <a:gd name="T115" fmla="*/ 210097 h 58"/>
              <a:gd name="T116" fmla="*/ 213491 w 58"/>
              <a:gd name="T117" fmla="*/ 160338 h 58"/>
              <a:gd name="T118" fmla="*/ 158750 w 58"/>
              <a:gd name="T119" fmla="*/ 10504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p>
            <a:endParaRPr lang="zh-CN" altLang="en-US" sz="2160" dirty="0"/>
          </a:p>
        </p:txBody>
      </p:sp>
      <p:sp>
        <p:nvSpPr>
          <p:cNvPr id="24" name="矩形 17"/>
          <p:cNvSpPr>
            <a:spLocks noChangeArrowheads="1"/>
          </p:cNvSpPr>
          <p:nvPr/>
        </p:nvSpPr>
        <p:spPr bwMode="auto">
          <a:xfrm>
            <a:off x="1927345" y="3232389"/>
            <a:ext cx="1866900" cy="18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本系统基于</a:t>
            </a:r>
            <a:r>
              <a:rPr lang="en-US" altLang="zh-CN" sz="1920" dirty="0">
                <a:solidFill>
                  <a:schemeClr val="bg1"/>
                </a:solidFill>
                <a:latin typeface="微软雅黑" panose="020B0503020204020204" pitchFamily="34" charset="-122"/>
                <a:ea typeface="微软雅黑" panose="020B0503020204020204" pitchFamily="34" charset="-122"/>
              </a:rPr>
              <a:t>B/S</a:t>
            </a:r>
            <a:r>
              <a:rPr lang="zh-CN" altLang="en-US" sz="1920" dirty="0">
                <a:solidFill>
                  <a:schemeClr val="bg1"/>
                </a:solidFill>
                <a:latin typeface="微软雅黑" panose="020B0503020204020204" pitchFamily="34" charset="-122"/>
                <a:ea typeface="微软雅黑" panose="020B0503020204020204" pitchFamily="34" charset="-122"/>
              </a:rPr>
              <a:t>架构，使用的开发语言为</a:t>
            </a:r>
            <a:r>
              <a:rPr lang="en-US" altLang="zh-CN" sz="1920" dirty="0">
                <a:solidFill>
                  <a:schemeClr val="bg1"/>
                </a:solidFill>
                <a:latin typeface="微软雅黑" panose="020B0503020204020204" pitchFamily="34" charset="-122"/>
                <a:ea typeface="微软雅黑" panose="020B0503020204020204" pitchFamily="34" charset="-122"/>
              </a:rPr>
              <a:t>Python</a:t>
            </a:r>
            <a:r>
              <a:rPr lang="zh-CN" altLang="en-US" sz="1920" dirty="0">
                <a:solidFill>
                  <a:schemeClr val="bg1"/>
                </a:solidFill>
                <a:latin typeface="微软雅黑" panose="020B0503020204020204" pitchFamily="34" charset="-122"/>
                <a:ea typeface="微软雅黑" panose="020B0503020204020204" pitchFamily="34" charset="-122"/>
              </a:rPr>
              <a:t>，采用</a:t>
            </a:r>
            <a:r>
              <a:rPr lang="en-US" altLang="zh-CN" sz="1920" dirty="0">
                <a:solidFill>
                  <a:schemeClr val="bg1"/>
                </a:solidFill>
                <a:latin typeface="微软雅黑" panose="020B0503020204020204" pitchFamily="34" charset="-122"/>
                <a:ea typeface="微软雅黑" panose="020B0503020204020204" pitchFamily="34" charset="-122"/>
              </a:rPr>
              <a:t>Django</a:t>
            </a:r>
            <a:r>
              <a:rPr lang="zh-CN" altLang="en-US" sz="1920" dirty="0">
                <a:solidFill>
                  <a:schemeClr val="bg1"/>
                </a:solidFill>
                <a:latin typeface="微软雅黑" panose="020B0503020204020204" pitchFamily="34" charset="-122"/>
                <a:ea typeface="微软雅黑" panose="020B0503020204020204" pitchFamily="34" charset="-122"/>
              </a:rPr>
              <a:t>框架。</a:t>
            </a:r>
            <a:endParaRPr lang="en-US" altLang="zh-CN" sz="1920" dirty="0">
              <a:solidFill>
                <a:schemeClr val="bg1"/>
              </a:solidFill>
              <a:latin typeface="微软雅黑" panose="020B0503020204020204" pitchFamily="34" charset="-122"/>
              <a:ea typeface="微软雅黑" panose="020B0503020204020204" pitchFamily="34" charset="-122"/>
            </a:endParaRPr>
          </a:p>
        </p:txBody>
      </p:sp>
      <p:sp>
        <p:nvSpPr>
          <p:cNvPr id="25" name="矩形 18"/>
          <p:cNvSpPr>
            <a:spLocks noChangeArrowheads="1"/>
          </p:cNvSpPr>
          <p:nvPr/>
        </p:nvSpPr>
        <p:spPr bwMode="auto">
          <a:xfrm>
            <a:off x="6620078" y="3229612"/>
            <a:ext cx="1864996" cy="218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前台使用</a:t>
            </a:r>
            <a:r>
              <a:rPr lang="en-US" altLang="zh-CN" sz="1920" dirty="0">
                <a:solidFill>
                  <a:schemeClr val="bg1"/>
                </a:solidFill>
                <a:latin typeface="微软雅黑" panose="020B0503020204020204" pitchFamily="34" charset="-122"/>
                <a:ea typeface="微软雅黑" panose="020B0503020204020204" pitchFamily="34" charset="-122"/>
              </a:rPr>
              <a:t>HTML5</a:t>
            </a:r>
            <a:r>
              <a:rPr lang="zh-CN" altLang="en-US" sz="1920" dirty="0">
                <a:solidFill>
                  <a:schemeClr val="bg1"/>
                </a:solidFill>
                <a:latin typeface="微软雅黑" panose="020B0503020204020204" pitchFamily="34" charset="-122"/>
                <a:ea typeface="微软雅黑" panose="020B0503020204020204" pitchFamily="34" charset="-122"/>
              </a:rPr>
              <a:t>，</a:t>
            </a:r>
            <a:r>
              <a:rPr lang="en-US" altLang="zh-CN" sz="1920" dirty="0">
                <a:solidFill>
                  <a:schemeClr val="bg1"/>
                </a:solidFill>
                <a:latin typeface="微软雅黑" panose="020B0503020204020204" pitchFamily="34" charset="-122"/>
                <a:ea typeface="微软雅黑" panose="020B0503020204020204" pitchFamily="34" charset="-122"/>
              </a:rPr>
              <a:t>CSS3</a:t>
            </a:r>
            <a:r>
              <a:rPr lang="zh-CN" altLang="en-US" sz="1920" dirty="0">
                <a:solidFill>
                  <a:schemeClr val="bg1"/>
                </a:solidFill>
                <a:latin typeface="微软雅黑" panose="020B0503020204020204" pitchFamily="34" charset="-122"/>
                <a:ea typeface="微软雅黑" panose="020B0503020204020204" pitchFamily="34" charset="-122"/>
              </a:rPr>
              <a:t>以及</a:t>
            </a:r>
            <a:r>
              <a:rPr lang="en-US" altLang="zh-CN" sz="1920" dirty="0">
                <a:solidFill>
                  <a:schemeClr val="bg1"/>
                </a:solidFill>
                <a:latin typeface="微软雅黑" panose="020B0503020204020204" pitchFamily="34" charset="-122"/>
                <a:ea typeface="微软雅黑" panose="020B0503020204020204" pitchFamily="34" charset="-122"/>
              </a:rPr>
              <a:t>JavaScript</a:t>
            </a:r>
            <a:r>
              <a:rPr lang="zh-CN" altLang="en-US" sz="1920" dirty="0">
                <a:solidFill>
                  <a:schemeClr val="bg1"/>
                </a:solidFill>
                <a:latin typeface="微软雅黑" panose="020B0503020204020204" pitchFamily="34" charset="-122"/>
                <a:ea typeface="微软雅黑" panose="020B0503020204020204" pitchFamily="34" charset="-122"/>
              </a:rPr>
              <a:t>结合</a:t>
            </a:r>
            <a:r>
              <a:rPr lang="en-US" altLang="zh-CN" sz="1920" dirty="0">
                <a:solidFill>
                  <a:schemeClr val="bg1"/>
                </a:solidFill>
                <a:latin typeface="微软雅黑" panose="020B0503020204020204" pitchFamily="34" charset="-122"/>
                <a:ea typeface="微软雅黑" panose="020B0503020204020204" pitchFamily="34" charset="-122"/>
              </a:rPr>
              <a:t>Bootstrap</a:t>
            </a:r>
            <a:r>
              <a:rPr lang="zh-CN" altLang="en-US" sz="1920" dirty="0">
                <a:solidFill>
                  <a:schemeClr val="bg1"/>
                </a:solidFill>
                <a:latin typeface="微软雅黑" panose="020B0503020204020204" pitchFamily="34" charset="-122"/>
                <a:ea typeface="微软雅黑" panose="020B0503020204020204" pitchFamily="34" charset="-122"/>
              </a:rPr>
              <a:t>前台框架进行开发。</a:t>
            </a:r>
            <a:endParaRPr lang="en-US" altLang="zh-CN" sz="1920" dirty="0">
              <a:solidFill>
                <a:schemeClr val="bg1"/>
              </a:solidFill>
              <a:latin typeface="微软雅黑" panose="020B0503020204020204" pitchFamily="34" charset="-122"/>
              <a:ea typeface="微软雅黑" panose="020B0503020204020204" pitchFamily="34" charset="-122"/>
            </a:endParaRPr>
          </a:p>
        </p:txBody>
      </p:sp>
      <p:sp>
        <p:nvSpPr>
          <p:cNvPr id="26" name="矩形 19"/>
          <p:cNvSpPr>
            <a:spLocks noChangeArrowheads="1"/>
          </p:cNvSpPr>
          <p:nvPr/>
        </p:nvSpPr>
        <p:spPr bwMode="auto">
          <a:xfrm>
            <a:off x="4173461" y="3601089"/>
            <a:ext cx="1864994"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数据库使用</a:t>
            </a:r>
            <a:r>
              <a:rPr lang="en-US" altLang="zh-CN" sz="1920" dirty="0">
                <a:solidFill>
                  <a:schemeClr val="bg1"/>
                </a:solidFill>
                <a:latin typeface="微软雅黑" panose="020B0503020204020204" pitchFamily="34" charset="-122"/>
                <a:ea typeface="微软雅黑" panose="020B0503020204020204" pitchFamily="34" charset="-122"/>
              </a:rPr>
              <a:t>MySQL</a:t>
            </a:r>
            <a:r>
              <a:rPr lang="zh-CN" altLang="en-US" sz="1920" dirty="0">
                <a:solidFill>
                  <a:schemeClr val="bg1"/>
                </a:solidFill>
                <a:latin typeface="微软雅黑" panose="020B0503020204020204" pitchFamily="34" charset="-122"/>
                <a:ea typeface="微软雅黑" panose="020B0503020204020204" pitchFamily="34" charset="-122"/>
              </a:rPr>
              <a:t>。</a:t>
            </a:r>
            <a:endParaRPr lang="en-US" altLang="zh-CN" sz="1920" dirty="0">
              <a:solidFill>
                <a:schemeClr val="bg1"/>
              </a:solidFill>
              <a:latin typeface="微软雅黑" panose="020B0503020204020204" pitchFamily="34" charset="-122"/>
              <a:ea typeface="微软雅黑" panose="020B0503020204020204" pitchFamily="34" charset="-122"/>
            </a:endParaRPr>
          </a:p>
        </p:txBody>
      </p:sp>
      <p:cxnSp>
        <p:nvCxnSpPr>
          <p:cNvPr id="27" name="Straight Connector 43"/>
          <p:cNvCxnSpPr/>
          <p:nvPr/>
        </p:nvCxnSpPr>
        <p:spPr>
          <a:xfrm>
            <a:off x="2043550" y="6347575"/>
            <a:ext cx="8242934" cy="0"/>
          </a:xfrm>
          <a:prstGeom prst="line">
            <a:avLst/>
          </a:prstGeom>
          <a:ln w="19050">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2860795" y="5812271"/>
            <a:ext cx="0" cy="535304"/>
          </a:xfrm>
          <a:prstGeom prst="line">
            <a:avLst/>
          </a:prstGeom>
          <a:ln w="19050" cap="rnd">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8"/>
          <p:cNvCxnSpPr/>
          <p:nvPr/>
        </p:nvCxnSpPr>
        <p:spPr>
          <a:xfrm>
            <a:off x="7552576" y="5768254"/>
            <a:ext cx="0" cy="535304"/>
          </a:xfrm>
          <a:prstGeom prst="line">
            <a:avLst/>
          </a:prstGeom>
          <a:ln w="19050" cap="rnd">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38"/>
          <p:cNvCxnSpPr>
            <a:stCxn id="19" idx="2"/>
          </p:cNvCxnSpPr>
          <p:nvPr/>
        </p:nvCxnSpPr>
        <p:spPr>
          <a:xfrm flipH="1">
            <a:off x="5151678" y="6035906"/>
            <a:ext cx="0" cy="169544"/>
          </a:xfrm>
          <a:prstGeom prst="line">
            <a:avLst/>
          </a:prstGeom>
          <a:ln w="19050" cap="rnd">
            <a:solidFill>
              <a:schemeClr val="bg1">
                <a:lumMod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1" name="Down Arrow Callout 55">
            <a:extLst>
              <a:ext uri="{FF2B5EF4-FFF2-40B4-BE49-F238E27FC236}">
                <a16:creationId xmlns:a16="http://schemas.microsoft.com/office/drawing/2014/main" id="{3C2F5153-2719-4C1D-A24B-75D282C3CA2E}"/>
              </a:ext>
            </a:extLst>
          </p:cNvPr>
          <p:cNvSpPr/>
          <p:nvPr/>
        </p:nvSpPr>
        <p:spPr>
          <a:xfrm>
            <a:off x="8990017" y="2601683"/>
            <a:ext cx="2085976"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Tree>
  </p:cSld>
  <p:clrMapOvr>
    <a:masterClrMapping/>
  </p:clrMapOvr>
  <p:transition spd="slow" advClick="0"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系统分析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求职人员用例图</a:t>
              </a:r>
            </a:p>
          </p:txBody>
        </p:sp>
      </p:grpSp>
      <p:pic>
        <p:nvPicPr>
          <p:cNvPr id="24"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83995" y="742950"/>
            <a:ext cx="8808085" cy="590105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9"/>
</p:tagLst>
</file>

<file path=ppt/tags/tag2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0"/>
</p:tagLst>
</file>

<file path=ppt/tags/tag2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ags/tag3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2"/>
</p:tagLst>
</file>

<file path=ppt/tags/tag3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3"/>
</p:tagLst>
</file>

<file path=ppt/tags/tag3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33.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34.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4.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4"/>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435</TotalTime>
  <Words>563</Words>
  <Application>Microsoft Office PowerPoint</Application>
  <PresentationFormat>宽屏</PresentationFormat>
  <Paragraphs>114</Paragraphs>
  <Slides>28</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huang shengjie</cp:lastModifiedBy>
  <cp:revision>463</cp:revision>
  <dcterms:created xsi:type="dcterms:W3CDTF">2015-05-14T07:52:00Z</dcterms:created>
  <dcterms:modified xsi:type="dcterms:W3CDTF">2019-05-15T06:02:32Z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