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2"/>
    <p:sldId id="261" r:id="rId3"/>
    <p:sldId id="262" r:id="rId4"/>
    <p:sldId id="264" r:id="rId5"/>
    <p:sldId id="309" r:id="rId6"/>
    <p:sldId id="267" r:id="rId7"/>
    <p:sldId id="313" r:id="rId8"/>
    <p:sldId id="314" r:id="rId9"/>
    <p:sldId id="312" r:id="rId10"/>
    <p:sldId id="271" r:id="rId11"/>
    <p:sldId id="294" r:id="rId12"/>
    <p:sldId id="295" r:id="rId13"/>
    <p:sldId id="276" r:id="rId14"/>
    <p:sldId id="296" r:id="rId15"/>
    <p:sldId id="297" r:id="rId16"/>
    <p:sldId id="310" r:id="rId17"/>
    <p:sldId id="298" r:id="rId18"/>
    <p:sldId id="311" r:id="rId19"/>
    <p:sldId id="299" r:id="rId20"/>
    <p:sldId id="300" r:id="rId21"/>
    <p:sldId id="277" r:id="rId22"/>
    <p:sldId id="301" r:id="rId23"/>
    <p:sldId id="302" r:id="rId24"/>
    <p:sldId id="306" r:id="rId25"/>
    <p:sldId id="282" r:id="rId26"/>
    <p:sldId id="281" r:id="rId27"/>
    <p:sldId id="278" r:id="rId28"/>
    <p:sldId id="275" r:id="rId29"/>
    <p:sldId id="307" r:id="rId30"/>
    <p:sldId id="305"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5766" autoAdjust="0"/>
  </p:normalViewPr>
  <p:slideViewPr>
    <p:cSldViewPr showGuides="1">
      <p:cViewPr varScale="1">
        <p:scale>
          <a:sx n="81" d="100"/>
          <a:sy n="81" d="100"/>
        </p:scale>
        <p:origin x="108" y="60"/>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16</a:t>
            </a:fld>
            <a:endParaRPr lang="zh-CN" altLang="en-US"/>
          </a:p>
        </p:txBody>
      </p:sp>
    </p:spTree>
    <p:extLst>
      <p:ext uri="{BB962C8B-B14F-4D97-AF65-F5344CB8AC3E}">
        <p14:creationId xmlns:p14="http://schemas.microsoft.com/office/powerpoint/2010/main" val="264737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18</a:t>
            </a:fld>
            <a:endParaRPr lang="zh-CN" altLang="en-US"/>
          </a:p>
        </p:txBody>
      </p:sp>
    </p:spTree>
    <p:extLst>
      <p:ext uri="{BB962C8B-B14F-4D97-AF65-F5344CB8AC3E}">
        <p14:creationId xmlns:p14="http://schemas.microsoft.com/office/powerpoint/2010/main" val="371923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1" y="2924810"/>
            <a:ext cx="6840706"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用户用例图</a:t>
              </a:r>
            </a:p>
          </p:txBody>
        </p:sp>
      </p:grpSp>
      <p:pic>
        <p:nvPicPr>
          <p:cNvPr id="3" name="图片 2">
            <a:extLst>
              <a:ext uri="{FF2B5EF4-FFF2-40B4-BE49-F238E27FC236}">
                <a16:creationId xmlns:a16="http://schemas.microsoft.com/office/drawing/2014/main" id="{9C94414B-2FBE-4D36-9626-863520747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91" y="715648"/>
            <a:ext cx="6846345" cy="6142351"/>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3" name="图片 2">
            <a:extLst>
              <a:ext uri="{FF2B5EF4-FFF2-40B4-BE49-F238E27FC236}">
                <a16:creationId xmlns:a16="http://schemas.microsoft.com/office/drawing/2014/main" id="{DF8C1B85-076D-48DE-BA50-C33290858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367" y="627764"/>
            <a:ext cx="6812803" cy="6230236"/>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3" name="图片 2">
            <a:extLst>
              <a:ext uri="{FF2B5EF4-FFF2-40B4-BE49-F238E27FC236}">
                <a16:creationId xmlns:a16="http://schemas.microsoft.com/office/drawing/2014/main" id="{0740D9F7-C250-4F22-9F76-E4756DB42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25" y="891574"/>
            <a:ext cx="11116750" cy="571519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注册时序图</a:t>
              </a:r>
            </a:p>
          </p:txBody>
        </p:sp>
      </p:grpSp>
      <p:pic>
        <p:nvPicPr>
          <p:cNvPr id="7" name="图片 6">
            <a:extLst>
              <a:ext uri="{FF2B5EF4-FFF2-40B4-BE49-F238E27FC236}">
                <a16:creationId xmlns:a16="http://schemas.microsoft.com/office/drawing/2014/main" id="{0839C3EF-A5CF-49CA-93BF-7240E866A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13" y="837445"/>
            <a:ext cx="11687175" cy="62007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更新用户信息时序图</a:t>
              </a:r>
            </a:p>
          </p:txBody>
        </p:sp>
      </p:grpSp>
      <p:pic>
        <p:nvPicPr>
          <p:cNvPr id="3" name="图片 2">
            <a:extLst>
              <a:ext uri="{FF2B5EF4-FFF2-40B4-BE49-F238E27FC236}">
                <a16:creationId xmlns:a16="http://schemas.microsoft.com/office/drawing/2014/main" id="{8D514564-90B9-4868-93C7-D1CDF7369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952564"/>
            <a:ext cx="11229975" cy="6086475"/>
          </a:xfrm>
          <a:prstGeom prst="rect">
            <a:avLst/>
          </a:prstGeom>
        </p:spPr>
      </p:pic>
    </p:spTree>
    <p:extLst>
      <p:ext uri="{BB962C8B-B14F-4D97-AF65-F5344CB8AC3E}">
        <p14:creationId xmlns:p14="http://schemas.microsoft.com/office/powerpoint/2010/main" val="687732199"/>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创建植物时序图</a:t>
              </a:r>
            </a:p>
          </p:txBody>
        </p:sp>
      </p:grpSp>
      <p:pic>
        <p:nvPicPr>
          <p:cNvPr id="3" name="图片 2">
            <a:extLst>
              <a:ext uri="{FF2B5EF4-FFF2-40B4-BE49-F238E27FC236}">
                <a16:creationId xmlns:a16="http://schemas.microsoft.com/office/drawing/2014/main" id="{AA0ABE87-A133-49D4-B43D-4D933C1E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64" y="807307"/>
            <a:ext cx="10629900" cy="631507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后台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删除新闻时序图</a:t>
              </a:r>
            </a:p>
          </p:txBody>
        </p:sp>
      </p:grpSp>
      <p:pic>
        <p:nvPicPr>
          <p:cNvPr id="3" name="图片 2">
            <a:extLst>
              <a:ext uri="{FF2B5EF4-FFF2-40B4-BE49-F238E27FC236}">
                <a16:creationId xmlns:a16="http://schemas.microsoft.com/office/drawing/2014/main" id="{CE161921-C02C-41EF-B2F2-8D2F6D05F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166" y="837445"/>
            <a:ext cx="10629900" cy="6429375"/>
          </a:xfrm>
          <a:prstGeom prst="rect">
            <a:avLst/>
          </a:prstGeom>
        </p:spPr>
      </p:pic>
    </p:spTree>
    <p:extLst>
      <p:ext uri="{BB962C8B-B14F-4D97-AF65-F5344CB8AC3E}">
        <p14:creationId xmlns:p14="http://schemas.microsoft.com/office/powerpoint/2010/main" val="1459502968"/>
      </p:ext>
    </p:extLst>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4" name="图片 3">
            <a:extLst>
              <a:ext uri="{FF2B5EF4-FFF2-40B4-BE49-F238E27FC236}">
                <a16:creationId xmlns:a16="http://schemas.microsoft.com/office/drawing/2014/main" id="{A3FBCA86-1F53-41C3-BE72-967CAF368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496" y="532633"/>
            <a:ext cx="7076612" cy="6325367"/>
          </a:xfrm>
          <a:prstGeom prst="rect">
            <a:avLst/>
          </a:prstGeom>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5519936" y="1252327"/>
            <a:ext cx="5502518" cy="699136"/>
            <a:chOff x="4420480" y="4370675"/>
            <a:chExt cx="4879185"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plant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7" name="组合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组合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组合 21">
            <a:extLst>
              <a:ext uri="{FF2B5EF4-FFF2-40B4-BE49-F238E27FC236}">
                <a16:creationId xmlns:a16="http://schemas.microsoft.com/office/drawing/2014/main" id="{5B236347-B0C1-47AD-AAFA-650F90C86AF5}"/>
              </a:ext>
            </a:extLst>
          </p:cNvPr>
          <p:cNvGrpSpPr/>
          <p:nvPr/>
        </p:nvGrpSpPr>
        <p:grpSpPr bwMode="auto">
          <a:xfrm>
            <a:off x="479376" y="1240221"/>
            <a:ext cx="5886400" cy="699136"/>
            <a:chOff x="4420480" y="4370675"/>
            <a:chExt cx="4906123" cy="582530"/>
          </a:xfrm>
        </p:grpSpPr>
        <p:sp>
          <p:nvSpPr>
            <p:cNvPr id="30" name="椭圆 24">
              <a:extLst>
                <a:ext uri="{FF2B5EF4-FFF2-40B4-BE49-F238E27FC236}">
                  <a16:creationId xmlns:a16="http://schemas.microsoft.com/office/drawing/2014/main" id="{D6FCEB9B-D2F5-43B3-9EFA-E85A640CA6F8}"/>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1" name="TextBox 38">
              <a:extLst>
                <a:ext uri="{FF2B5EF4-FFF2-40B4-BE49-F238E27FC236}">
                  <a16:creationId xmlns:a16="http://schemas.microsoft.com/office/drawing/2014/main" id="{1A822F32-1266-4AA1-8922-AB7017C5732D}"/>
                </a:ext>
              </a:extLst>
            </p:cNvPr>
            <p:cNvSpPr txBox="1"/>
            <p:nvPr/>
          </p:nvSpPr>
          <p:spPr>
            <a:xfrm>
              <a:off x="5128790" y="4436904"/>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9F2D5EF8-C240-41D7-B008-ECA8435FC861}"/>
              </a:ext>
            </a:extLst>
          </p:cNvPr>
          <p:cNvGrpSpPr/>
          <p:nvPr/>
        </p:nvGrpSpPr>
        <p:grpSpPr bwMode="auto">
          <a:xfrm>
            <a:off x="479376" y="3162926"/>
            <a:ext cx="5502518" cy="699136"/>
            <a:chOff x="4420480" y="4370675"/>
            <a:chExt cx="4879185" cy="582530"/>
          </a:xfrm>
        </p:grpSpPr>
        <p:sp>
          <p:nvSpPr>
            <p:cNvPr id="33" name="椭圆 24">
              <a:extLst>
                <a:ext uri="{FF2B5EF4-FFF2-40B4-BE49-F238E27FC236}">
                  <a16:creationId xmlns:a16="http://schemas.microsoft.com/office/drawing/2014/main" id="{3669DA58-A0A3-45B7-8377-90D06EC8A4D2}"/>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4" name="TextBox 38">
              <a:extLst>
                <a:ext uri="{FF2B5EF4-FFF2-40B4-BE49-F238E27FC236}">
                  <a16:creationId xmlns:a16="http://schemas.microsoft.com/office/drawing/2014/main" id="{79FED63E-AB6E-44C3-8ED2-1DF9C98C7B68}"/>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news</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表（新闻表）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5" name="组合 21">
            <a:extLst>
              <a:ext uri="{FF2B5EF4-FFF2-40B4-BE49-F238E27FC236}">
                <a16:creationId xmlns:a16="http://schemas.microsoft.com/office/drawing/2014/main" id="{D55F4970-A701-46B2-A105-52AD27A0C7F9}"/>
              </a:ext>
            </a:extLst>
          </p:cNvPr>
          <p:cNvGrpSpPr/>
          <p:nvPr/>
        </p:nvGrpSpPr>
        <p:grpSpPr bwMode="auto">
          <a:xfrm>
            <a:off x="472557" y="4228726"/>
            <a:ext cx="5502518" cy="699136"/>
            <a:chOff x="4420480" y="4370675"/>
            <a:chExt cx="4879185" cy="582530"/>
          </a:xfrm>
        </p:grpSpPr>
        <p:sp>
          <p:nvSpPr>
            <p:cNvPr id="36" name="椭圆 24">
              <a:extLst>
                <a:ext uri="{FF2B5EF4-FFF2-40B4-BE49-F238E27FC236}">
                  <a16:creationId xmlns:a16="http://schemas.microsoft.com/office/drawing/2014/main" id="{A5F86AAC-D7E8-44E8-92C7-554D6F1C0909}"/>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8" name="TextBox 38">
              <a:extLst>
                <a:ext uri="{FF2B5EF4-FFF2-40B4-BE49-F238E27FC236}">
                  <a16:creationId xmlns:a16="http://schemas.microsoft.com/office/drawing/2014/main" id="{B043C461-EDC5-42A0-BBAC-79B9A625BBC1}"/>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notify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表（推送通知表）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1" name="组合 21">
            <a:extLst>
              <a:ext uri="{FF2B5EF4-FFF2-40B4-BE49-F238E27FC236}">
                <a16:creationId xmlns:a16="http://schemas.microsoft.com/office/drawing/2014/main" id="{CDF9CE7A-CD40-4882-93CF-703A79AC4A91}"/>
              </a:ext>
            </a:extLst>
          </p:cNvPr>
          <p:cNvGrpSpPr/>
          <p:nvPr/>
        </p:nvGrpSpPr>
        <p:grpSpPr bwMode="auto">
          <a:xfrm>
            <a:off x="479376" y="5228390"/>
            <a:ext cx="5502518" cy="699136"/>
            <a:chOff x="4420480" y="4370675"/>
            <a:chExt cx="4879185" cy="582530"/>
          </a:xfrm>
        </p:grpSpPr>
        <p:sp>
          <p:nvSpPr>
            <p:cNvPr id="42" name="椭圆 24">
              <a:extLst>
                <a:ext uri="{FF2B5EF4-FFF2-40B4-BE49-F238E27FC236}">
                  <a16:creationId xmlns:a16="http://schemas.microsoft.com/office/drawing/2014/main" id="{BF0D28DA-834D-47C9-B008-545DEFD915CC}"/>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43" name="TextBox 38">
              <a:extLst>
                <a:ext uri="{FF2B5EF4-FFF2-40B4-BE49-F238E27FC236}">
                  <a16:creationId xmlns:a16="http://schemas.microsoft.com/office/drawing/2014/main" id="{BD2C2054-A1AD-4DB4-97DF-BF6B4ABFD065}"/>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category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表（植物类别表）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44" name="组合 21">
            <a:extLst>
              <a:ext uri="{FF2B5EF4-FFF2-40B4-BE49-F238E27FC236}">
                <a16:creationId xmlns:a16="http://schemas.microsoft.com/office/drawing/2014/main" id="{4C713281-E418-484E-ABA6-6D517AF1208C}"/>
              </a:ext>
            </a:extLst>
          </p:cNvPr>
          <p:cNvGrpSpPr/>
          <p:nvPr/>
        </p:nvGrpSpPr>
        <p:grpSpPr bwMode="auto">
          <a:xfrm>
            <a:off x="473626" y="2264006"/>
            <a:ext cx="5502518" cy="699136"/>
            <a:chOff x="4420480" y="4370675"/>
            <a:chExt cx="4879185" cy="582530"/>
          </a:xfrm>
        </p:grpSpPr>
        <p:sp>
          <p:nvSpPr>
            <p:cNvPr id="45" name="椭圆 24">
              <a:extLst>
                <a:ext uri="{FF2B5EF4-FFF2-40B4-BE49-F238E27FC236}">
                  <a16:creationId xmlns:a16="http://schemas.microsoft.com/office/drawing/2014/main" id="{43802516-AE88-43AC-9804-BEAA220C875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0" name="TextBox 38">
              <a:extLst>
                <a:ext uri="{FF2B5EF4-FFF2-40B4-BE49-F238E27FC236}">
                  <a16:creationId xmlns:a16="http://schemas.microsoft.com/office/drawing/2014/main" id="{46251B82-48D6-44F9-9A85-8F1D1C266DA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1" name="组合 21">
            <a:extLst>
              <a:ext uri="{FF2B5EF4-FFF2-40B4-BE49-F238E27FC236}">
                <a16:creationId xmlns:a16="http://schemas.microsoft.com/office/drawing/2014/main" id="{C98D6BEC-67F9-4FBF-BE7B-F52326279D37}"/>
              </a:ext>
            </a:extLst>
          </p:cNvPr>
          <p:cNvGrpSpPr/>
          <p:nvPr/>
        </p:nvGrpSpPr>
        <p:grpSpPr bwMode="auto">
          <a:xfrm>
            <a:off x="5511056" y="2200340"/>
            <a:ext cx="5502518" cy="699136"/>
            <a:chOff x="4420480" y="4370675"/>
            <a:chExt cx="4879185" cy="582530"/>
          </a:xfrm>
        </p:grpSpPr>
        <p:sp>
          <p:nvSpPr>
            <p:cNvPr id="52" name="椭圆 24">
              <a:extLst>
                <a:ext uri="{FF2B5EF4-FFF2-40B4-BE49-F238E27FC236}">
                  <a16:creationId xmlns:a16="http://schemas.microsoft.com/office/drawing/2014/main" id="{CE06719A-8850-47F4-85A8-6FF802F99F0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3" name="TextBox 38">
              <a:extLst>
                <a:ext uri="{FF2B5EF4-FFF2-40B4-BE49-F238E27FC236}">
                  <a16:creationId xmlns:a16="http://schemas.microsoft.com/office/drawing/2014/main" id="{4B429BB3-4DBC-4772-95DC-8176870E0797}"/>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gallery</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表（相册表）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4" name="组合 21">
            <a:extLst>
              <a:ext uri="{FF2B5EF4-FFF2-40B4-BE49-F238E27FC236}">
                <a16:creationId xmlns:a16="http://schemas.microsoft.com/office/drawing/2014/main" id="{C07F08A2-BABE-478C-B148-7872DA75439F}"/>
              </a:ext>
            </a:extLst>
          </p:cNvPr>
          <p:cNvGrpSpPr/>
          <p:nvPr/>
        </p:nvGrpSpPr>
        <p:grpSpPr bwMode="auto">
          <a:xfrm>
            <a:off x="5531590" y="3152478"/>
            <a:ext cx="5502518" cy="699136"/>
            <a:chOff x="4420480" y="4370675"/>
            <a:chExt cx="4879185" cy="582530"/>
          </a:xfrm>
        </p:grpSpPr>
        <p:sp>
          <p:nvSpPr>
            <p:cNvPr id="55" name="椭圆 24">
              <a:extLst>
                <a:ext uri="{FF2B5EF4-FFF2-40B4-BE49-F238E27FC236}">
                  <a16:creationId xmlns:a16="http://schemas.microsoft.com/office/drawing/2014/main" id="{BB28470F-7344-42F9-8CF2-3B31B2FA8A4A}"/>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6" name="TextBox 38">
              <a:extLst>
                <a:ext uri="{FF2B5EF4-FFF2-40B4-BE49-F238E27FC236}">
                  <a16:creationId xmlns:a16="http://schemas.microsoft.com/office/drawing/2014/main" id="{680B4E83-E8AB-4791-A1F5-5CB6C412E45C}"/>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photo</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表（照片表）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7" name="组合 21">
            <a:extLst>
              <a:ext uri="{FF2B5EF4-FFF2-40B4-BE49-F238E27FC236}">
                <a16:creationId xmlns:a16="http://schemas.microsoft.com/office/drawing/2014/main" id="{D576BB7B-EF24-4034-B2D2-F7BB9E6F047B}"/>
              </a:ext>
            </a:extLst>
          </p:cNvPr>
          <p:cNvGrpSpPr/>
          <p:nvPr/>
        </p:nvGrpSpPr>
        <p:grpSpPr bwMode="auto">
          <a:xfrm>
            <a:off x="5519936" y="4124268"/>
            <a:ext cx="5502518" cy="699136"/>
            <a:chOff x="4420480" y="4370675"/>
            <a:chExt cx="4879185" cy="582530"/>
          </a:xfrm>
        </p:grpSpPr>
        <p:sp>
          <p:nvSpPr>
            <p:cNvPr id="58" name="椭圆 24">
              <a:extLst>
                <a:ext uri="{FF2B5EF4-FFF2-40B4-BE49-F238E27FC236}">
                  <a16:creationId xmlns:a16="http://schemas.microsoft.com/office/drawing/2014/main" id="{65267BC8-07D9-4CFC-A708-3986E5F42211}"/>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59" name="TextBox 38">
              <a:extLst>
                <a:ext uri="{FF2B5EF4-FFF2-40B4-BE49-F238E27FC236}">
                  <a16:creationId xmlns:a16="http://schemas.microsoft.com/office/drawing/2014/main" id="{FA5205D4-EBC5-4D36-BC36-B4DCA6A0C75B}"/>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rank</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表（排行榜表）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60" name="组合 21">
            <a:extLst>
              <a:ext uri="{FF2B5EF4-FFF2-40B4-BE49-F238E27FC236}">
                <a16:creationId xmlns:a16="http://schemas.microsoft.com/office/drawing/2014/main" id="{9F99FAB6-8C7E-458E-887D-2B97F848F82F}"/>
              </a:ext>
            </a:extLst>
          </p:cNvPr>
          <p:cNvGrpSpPr/>
          <p:nvPr/>
        </p:nvGrpSpPr>
        <p:grpSpPr bwMode="auto">
          <a:xfrm>
            <a:off x="5522175" y="5073391"/>
            <a:ext cx="5502518" cy="699136"/>
            <a:chOff x="4420480" y="4370675"/>
            <a:chExt cx="4879185" cy="582530"/>
          </a:xfrm>
        </p:grpSpPr>
        <p:sp>
          <p:nvSpPr>
            <p:cNvPr id="61" name="椭圆 24">
              <a:extLst>
                <a:ext uri="{FF2B5EF4-FFF2-40B4-BE49-F238E27FC236}">
                  <a16:creationId xmlns:a16="http://schemas.microsoft.com/office/drawing/2014/main" id="{1AC65D07-D7AD-410F-A2E1-91DBD74B8AFF}"/>
                </a:ext>
              </a:extLst>
            </p:cNvPr>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62" name="TextBox 38">
              <a:extLst>
                <a:ext uri="{FF2B5EF4-FFF2-40B4-BE49-F238E27FC236}">
                  <a16:creationId xmlns:a16="http://schemas.microsoft.com/office/drawing/2014/main" id="{942535EA-EEAC-44CF-9B86-05FACEF2A4B4}"/>
                </a:ext>
              </a:extLst>
            </p:cNvPr>
            <p:cNvSpPr txBox="1"/>
            <p:nvPr/>
          </p:nvSpPr>
          <p:spPr>
            <a:xfrm>
              <a:off x="5101852" y="4457711"/>
              <a:ext cx="4197813" cy="381140"/>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vote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表（投票表）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42" presetClass="entr" presetSubtype="0" fill="hold" nodeType="withEffect">
                                  <p:stCondLst>
                                    <p:cond delay="75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anim calcmode="lin" valueType="num">
                                      <p:cBhvr>
                                        <p:cTn id="11" dur="1000" fill="hold"/>
                                        <p:tgtEl>
                                          <p:spTgt spid="37"/>
                                        </p:tgtEl>
                                        <p:attrNameLst>
                                          <p:attrName>ppt_x</p:attrName>
                                        </p:attrNameLst>
                                      </p:cBhvr>
                                      <p:tavLst>
                                        <p:tav tm="0">
                                          <p:val>
                                            <p:strVal val="#ppt_x"/>
                                          </p:val>
                                        </p:tav>
                                        <p:tav tm="100000">
                                          <p:val>
                                            <p:strVal val="#ppt_x"/>
                                          </p:val>
                                        </p:tav>
                                      </p:tavLst>
                                    </p:anim>
                                    <p:anim calcmode="lin" valueType="num">
                                      <p:cBhvr>
                                        <p:cTn id="12" dur="1000" fill="hold"/>
                                        <p:tgtEl>
                                          <p:spTgt spid="37"/>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75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1000" fill="hold"/>
                                        <p:tgtEl>
                                          <p:spTgt spid="3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7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75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75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75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75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1000" fill="hold"/>
                                        <p:tgtEl>
                                          <p:spTgt spid="5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75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anim calcmode="lin" valueType="num">
                                      <p:cBhvr>
                                        <p:cTn id="56" dur="1000" fill="hold"/>
                                        <p:tgtEl>
                                          <p:spTgt spid="60"/>
                                        </p:tgtEl>
                                        <p:attrNameLst>
                                          <p:attrName>ppt_x</p:attrName>
                                        </p:attrNameLst>
                                      </p:cBhvr>
                                      <p:tavLst>
                                        <p:tav tm="0">
                                          <p:val>
                                            <p:strVal val="#ppt_x"/>
                                          </p:val>
                                        </p:tav>
                                        <p:tav tm="100000">
                                          <p:val>
                                            <p:strVal val="#ppt_x"/>
                                          </p:val>
                                        </p:tav>
                                      </p:tavLst>
                                    </p:anim>
                                    <p:anim calcmode="lin" valueType="num">
                                      <p:cBhvr>
                                        <p:cTn id="5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4" name="图片 3">
            <a:extLst>
              <a:ext uri="{FF2B5EF4-FFF2-40B4-BE49-F238E27FC236}">
                <a16:creationId xmlns:a16="http://schemas.microsoft.com/office/drawing/2014/main" id="{BD43FFC7-9CC6-4419-B8C1-A0B20F826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56" y="782321"/>
            <a:ext cx="11315487" cy="5887039"/>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用户登录</a:t>
              </a:r>
            </a:p>
          </p:txBody>
        </p:sp>
      </p:grpSp>
      <p:pic>
        <p:nvPicPr>
          <p:cNvPr id="4098" name="Picture 2" descr="10">
            <a:extLst>
              <a:ext uri="{FF2B5EF4-FFF2-40B4-BE49-F238E27FC236}">
                <a16:creationId xmlns:a16="http://schemas.microsoft.com/office/drawing/2014/main" id="{C322CB77-3574-4F16-9C76-545F090172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34" y="824998"/>
            <a:ext cx="11451331" cy="554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用户植物信息</a:t>
              </a:r>
            </a:p>
          </p:txBody>
        </p:sp>
      </p:grpSp>
      <p:pic>
        <p:nvPicPr>
          <p:cNvPr id="5122" name="Picture 2" descr="11">
            <a:extLst>
              <a:ext uri="{FF2B5EF4-FFF2-40B4-BE49-F238E27FC236}">
                <a16:creationId xmlns:a16="http://schemas.microsoft.com/office/drawing/2014/main" id="{1E02E5BF-D375-4295-90C1-1479926BB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038" y="880242"/>
            <a:ext cx="9883924" cy="570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植物识别</a:t>
            </a:r>
          </a:p>
        </p:txBody>
      </p:sp>
      <p:pic>
        <p:nvPicPr>
          <p:cNvPr id="6146" name="Picture 2" descr="12">
            <a:extLst>
              <a:ext uri="{FF2B5EF4-FFF2-40B4-BE49-F238E27FC236}">
                <a16:creationId xmlns:a16="http://schemas.microsoft.com/office/drawing/2014/main" id="{39798789-0A73-48AD-BB07-5691266B9F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1584" y="1199557"/>
            <a:ext cx="7848872" cy="560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7170" name="Picture 2" descr="3">
            <a:extLst>
              <a:ext uri="{FF2B5EF4-FFF2-40B4-BE49-F238E27FC236}">
                <a16:creationId xmlns:a16="http://schemas.microsoft.com/office/drawing/2014/main" id="{E8468227-688C-4C12-8A89-04A7E84D6D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447" y="1247424"/>
            <a:ext cx="10336161" cy="549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9332"/>
          </a:xfrm>
          <a:prstGeom prst="rect">
            <a:avLst/>
          </a:prstGeom>
          <a:noFill/>
        </p:spPr>
        <p:txBody>
          <a:bodyPr wrap="square" rtlCol="0">
            <a:spAutoFit/>
          </a:bodyPr>
          <a:lstStyle/>
          <a:p>
            <a:r>
              <a:rPr lang="zh-CN" altLang="en-US" dirty="0"/>
              <a:t>植物详情</a:t>
            </a:r>
            <a:endParaRPr lang="en-US" altLang="zh-CN" dirty="0"/>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创建植物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课题背景</a:t>
            </a:r>
          </a:p>
        </p:txBody>
      </p:sp>
      <p:sp>
        <p:nvSpPr>
          <p:cNvPr id="19" name="矩形 18"/>
          <p:cNvSpPr/>
          <p:nvPr/>
        </p:nvSpPr>
        <p:spPr>
          <a:xfrm>
            <a:off x="695400" y="1747523"/>
            <a:ext cx="10667288" cy="2057038"/>
          </a:xfrm>
          <a:prstGeom prst="rect">
            <a:avLst/>
          </a:prstGeom>
        </p:spPr>
        <p:txBody>
          <a:bodyPr wrap="square">
            <a:spAutoFit/>
          </a:bodyPr>
          <a:lstStyle/>
          <a:p>
            <a:pPr>
              <a:lnSpc>
                <a:spcPct val="120000"/>
              </a:lnSpc>
            </a:pPr>
            <a:r>
              <a:rPr lang="en-US" altLang="zh-CN" dirty="0"/>
              <a:t>           </a:t>
            </a:r>
            <a:r>
              <a:rPr lang="zh-CN" altLang="zh-CN" dirty="0"/>
              <a:t>在我们的生活里，总能见到许多爱花之人，爱花之心甚于爱自己，家中各处摆满了各种各样的花花草草，植物已经成为他们生命中不可或缺的重要组成部分。大多数的人也许达不到他们这样的地步，家中一般有二三种花卉，或者三五盆绿植。不过不论种植多少，爱花之心是相同的，每一个花友都希望自己心爱的每一盆花卉绿植都长得花团锦簇，枝繁叶茂。自然对每一颗植物都倾注了十分的心血和情感，提供给他们最好的生长环境。只不过，植物种类毕竟有差别，每一颗植物需要的生长环境不尽相同，养护起来不可一概而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主要研究内容</a:t>
            </a:r>
          </a:p>
        </p:txBody>
      </p:sp>
      <p:sp>
        <p:nvSpPr>
          <p:cNvPr id="19" name="矩形 18"/>
          <p:cNvSpPr/>
          <p:nvPr/>
        </p:nvSpPr>
        <p:spPr>
          <a:xfrm>
            <a:off x="695400" y="1747523"/>
            <a:ext cx="10667288" cy="1392241"/>
          </a:xfrm>
          <a:prstGeom prst="rect">
            <a:avLst/>
          </a:prstGeom>
        </p:spPr>
        <p:txBody>
          <a:bodyPr wrap="square">
            <a:spAutoFit/>
          </a:bodyPr>
          <a:lstStyle/>
          <a:p>
            <a:pPr>
              <a:lnSpc>
                <a:spcPct val="120000"/>
              </a:lnSpc>
            </a:pPr>
            <a:r>
              <a:rPr lang="en-US" altLang="zh-CN" dirty="0"/>
              <a:t>         </a:t>
            </a:r>
            <a:r>
              <a:rPr lang="zh-CN" altLang="zh-CN" dirty="0"/>
              <a:t>一个私人植物管家，基于</a:t>
            </a:r>
            <a:r>
              <a:rPr lang="en-US" altLang="zh-CN" dirty="0"/>
              <a:t>B/S</a:t>
            </a:r>
            <a:r>
              <a:rPr lang="zh-CN" altLang="zh-CN" dirty="0"/>
              <a:t>架构，使用的技术为</a:t>
            </a:r>
            <a:r>
              <a:rPr lang="en-US" altLang="zh-CN" dirty="0"/>
              <a:t>Django</a:t>
            </a:r>
            <a:r>
              <a:rPr lang="zh-CN" altLang="zh-CN" dirty="0"/>
              <a:t>相关，数据库使用</a:t>
            </a:r>
            <a:r>
              <a:rPr lang="en-US" altLang="zh-CN" dirty="0"/>
              <a:t>MySQL</a:t>
            </a:r>
            <a:r>
              <a:rPr lang="zh-CN" altLang="zh-CN" dirty="0"/>
              <a:t>，以植物生长时间相册为核心功能的私人植物资产管理工具。以用户上传植物照片、按时间轴形成终身相册，通过客观记录植物生长的全过程 ，为用户提供最得力的库存管理工具。同时软件还具备植物评判、植物排行榜、新闻中心、活动推送中心等功能板块，全方位满足个人及植物专业机构的日常使用需要。</a:t>
            </a:r>
          </a:p>
        </p:txBody>
      </p:sp>
    </p:spTree>
    <p:extLst>
      <p:ext uri="{BB962C8B-B14F-4D97-AF65-F5344CB8AC3E}">
        <p14:creationId xmlns:p14="http://schemas.microsoft.com/office/powerpoint/2010/main" val="104942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Python</a:t>
            </a:r>
            <a:r>
              <a:rPr lang="zh-CN" altLang="en-US" dirty="0"/>
              <a:t>与</a:t>
            </a:r>
            <a:r>
              <a:rPr lang="en-US" altLang="zh-CN" dirty="0"/>
              <a:t>Django</a:t>
            </a:r>
            <a:endParaRPr lang="zh-CN" altLang="en-US" dirty="0"/>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Python</a:t>
            </a:r>
            <a:r>
              <a:rPr lang="zh-CN" altLang="en-US" dirty="0"/>
              <a:t>是一种广泛使用的解释型，高级编程，通用型编程语言，主要运用在</a:t>
            </a:r>
            <a:r>
              <a:rPr lang="en-US" altLang="zh-CN" dirty="0"/>
              <a:t>web</a:t>
            </a:r>
            <a:r>
              <a:rPr lang="zh-CN" altLang="en-US" dirty="0"/>
              <a:t>开发，网络爬虫，人工智能，科学计算等领域。</a:t>
            </a:r>
            <a:endParaRPr lang="en-US" altLang="zh-CN" dirty="0"/>
          </a:p>
          <a:p>
            <a:pPr>
              <a:lnSpc>
                <a:spcPct val="120000"/>
              </a:lnSpc>
            </a:pPr>
            <a:r>
              <a:rPr lang="en-US" altLang="zh-CN" dirty="0"/>
              <a:t>       Django</a:t>
            </a:r>
            <a:r>
              <a:rPr lang="zh-CN" altLang="en-US" dirty="0"/>
              <a:t>是一个开放源代码的</a:t>
            </a:r>
            <a:r>
              <a:rPr lang="en-US" altLang="zh-CN" dirty="0"/>
              <a:t>Web</a:t>
            </a:r>
            <a:r>
              <a:rPr lang="zh-CN" altLang="en-US" dirty="0"/>
              <a:t>应用框架，使用</a:t>
            </a:r>
            <a:r>
              <a:rPr lang="en-US" altLang="zh-CN" dirty="0"/>
              <a:t>Python</a:t>
            </a:r>
            <a:r>
              <a:rPr lang="zh-CN" altLang="en-US" dirty="0"/>
              <a:t>语言编写。采用了</a:t>
            </a:r>
            <a:r>
              <a:rPr lang="en-US" altLang="zh-CN" dirty="0"/>
              <a:t>MVT</a:t>
            </a:r>
            <a:r>
              <a:rPr lang="zh-CN" altLang="en-US" dirty="0"/>
              <a:t>的软件设计模式，</a:t>
            </a:r>
            <a:r>
              <a:rPr lang="zh-CN" altLang="zh-CN" dirty="0"/>
              <a:t>即模型</a:t>
            </a:r>
            <a:r>
              <a:rPr lang="en-US" altLang="zh-CN" dirty="0"/>
              <a:t>Model</a:t>
            </a:r>
            <a:r>
              <a:rPr lang="zh-CN" altLang="zh-CN" dirty="0"/>
              <a:t>，视图</a:t>
            </a:r>
            <a:r>
              <a:rPr lang="en-US" altLang="zh-CN" dirty="0"/>
              <a:t>View</a:t>
            </a:r>
            <a:r>
              <a:rPr lang="zh-CN" altLang="zh-CN" dirty="0"/>
              <a:t>和模板</a:t>
            </a:r>
            <a:r>
              <a:rPr lang="en-US" altLang="zh-CN" dirty="0"/>
              <a:t>Template</a:t>
            </a:r>
            <a:r>
              <a:rPr lang="zh-CN" altLang="zh-CN" dirty="0"/>
              <a:t>。</a:t>
            </a:r>
            <a:r>
              <a:rPr lang="en-US" altLang="zh-CN" dirty="0"/>
              <a:t>Django</a:t>
            </a:r>
            <a:r>
              <a:rPr lang="zh-CN" altLang="en-US" dirty="0"/>
              <a:t>提供了通用</a:t>
            </a:r>
            <a:r>
              <a:rPr lang="en-US" altLang="zh-CN" dirty="0"/>
              <a:t>Web</a:t>
            </a:r>
            <a:r>
              <a:rPr lang="zh-CN" altLang="en-US" dirty="0"/>
              <a:t>开发模式的高度抽象，</a:t>
            </a:r>
            <a:r>
              <a:rPr lang="zh-CN" altLang="zh-CN" dirty="0"/>
              <a:t>可以让开发者用最小的代价构建和维护更高质量的</a:t>
            </a:r>
            <a:r>
              <a:rPr lang="en-US" altLang="zh-CN" dirty="0"/>
              <a:t>Web</a:t>
            </a:r>
            <a:r>
              <a:rPr lang="zh-CN" altLang="zh-CN" dirty="0"/>
              <a:t>应用程序。</a:t>
            </a:r>
            <a:endParaRPr lang="zh-CN" altLang="en-US" dirty="0"/>
          </a:p>
        </p:txBody>
      </p:sp>
    </p:spTree>
    <p:extLst>
      <p:ext uri="{BB962C8B-B14F-4D97-AF65-F5344CB8AC3E}">
        <p14:creationId xmlns:p14="http://schemas.microsoft.com/office/powerpoint/2010/main" val="2288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en-US" altLang="zh-CN" dirty="0"/>
              <a:t>MySQL</a:t>
            </a:r>
            <a:r>
              <a:rPr lang="zh-CN" altLang="en-US" dirty="0"/>
              <a:t>数据库</a:t>
            </a:r>
          </a:p>
        </p:txBody>
      </p:sp>
      <p:sp>
        <p:nvSpPr>
          <p:cNvPr id="19" name="矩形 18"/>
          <p:cNvSpPr/>
          <p:nvPr/>
        </p:nvSpPr>
        <p:spPr>
          <a:xfrm>
            <a:off x="695400" y="1747523"/>
            <a:ext cx="10667288" cy="1724639"/>
          </a:xfrm>
          <a:prstGeom prst="rect">
            <a:avLst/>
          </a:prstGeom>
        </p:spPr>
        <p:txBody>
          <a:bodyPr wrap="square">
            <a:spAutoFit/>
          </a:bodyPr>
          <a:lstStyle/>
          <a:p>
            <a:pPr>
              <a:lnSpc>
                <a:spcPct val="120000"/>
              </a:lnSpc>
            </a:pPr>
            <a:r>
              <a:rPr lang="en-US" altLang="zh-CN" dirty="0"/>
              <a:t>         MySQL</a:t>
            </a:r>
            <a:r>
              <a:rPr lang="zh-CN" altLang="en-US" dirty="0"/>
              <a:t>是一种关系数据库管理系统，关系数据库将数据保存在不同的表中，而不是将所有数据放在一个大仓库内，这样就增加了速度并提高了灵活性。</a:t>
            </a:r>
          </a:p>
          <a:p>
            <a:pPr>
              <a:lnSpc>
                <a:spcPct val="120000"/>
              </a:lnSpc>
            </a:pPr>
            <a:r>
              <a:rPr lang="en-US" altLang="zh-CN" dirty="0"/>
              <a:t>        MySQL</a:t>
            </a:r>
            <a:r>
              <a:rPr lang="zh-CN" altLang="en-US" dirty="0"/>
              <a:t>所使用的 </a:t>
            </a:r>
            <a:r>
              <a:rPr lang="en-US" altLang="zh-CN" dirty="0"/>
              <a:t>SQL </a:t>
            </a:r>
            <a:r>
              <a:rPr lang="zh-CN" altLang="en-US" dirty="0"/>
              <a:t>语言是用于访问数据库的最常用标准化语言。</a:t>
            </a:r>
            <a:r>
              <a:rPr lang="en-US" altLang="zh-CN" dirty="0"/>
              <a:t>MySQL </a:t>
            </a:r>
            <a:r>
              <a:rPr lang="zh-CN" altLang="en-US" dirty="0"/>
              <a:t>软件采用了双授权政策，分为社区版和商业版，由于其体积小、速度快、总体拥有成本低，尤其是开放源码这一特点，一般中小型网站的开发都选择 </a:t>
            </a:r>
            <a:r>
              <a:rPr lang="en-US" altLang="zh-CN" dirty="0"/>
              <a:t>MySQL </a:t>
            </a:r>
            <a:r>
              <a:rPr lang="zh-CN" altLang="en-US" dirty="0"/>
              <a:t>作为网站数据库。</a:t>
            </a:r>
          </a:p>
        </p:txBody>
      </p:sp>
    </p:spTree>
    <p:extLst>
      <p:ext uri="{BB962C8B-B14F-4D97-AF65-F5344CB8AC3E}">
        <p14:creationId xmlns:p14="http://schemas.microsoft.com/office/powerpoint/2010/main" val="142992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826712" cy="496570"/>
          </a:xfrm>
        </p:spPr>
        <p:txBody>
          <a:bodyPr/>
          <a:lstStyle/>
          <a:p>
            <a:r>
              <a:rPr lang="zh-CN" altLang="en-US" dirty="0"/>
              <a:t>基于</a:t>
            </a:r>
            <a:r>
              <a:rPr lang="en-US" altLang="zh-CN" dirty="0"/>
              <a:t>TensorFlow</a:t>
            </a:r>
            <a:r>
              <a:rPr lang="zh-CN" altLang="en-US" dirty="0"/>
              <a:t>的</a:t>
            </a:r>
            <a:r>
              <a:rPr lang="en-US" altLang="zh-CN" dirty="0"/>
              <a:t>CNN</a:t>
            </a:r>
            <a:r>
              <a:rPr lang="zh-CN" altLang="en-US" dirty="0"/>
              <a:t>图像分类</a:t>
            </a:r>
          </a:p>
        </p:txBody>
      </p:sp>
      <p:sp>
        <p:nvSpPr>
          <p:cNvPr id="19" name="矩形 18"/>
          <p:cNvSpPr/>
          <p:nvPr/>
        </p:nvSpPr>
        <p:spPr>
          <a:xfrm>
            <a:off x="695400" y="1747523"/>
            <a:ext cx="10667288" cy="1920526"/>
          </a:xfrm>
          <a:prstGeom prst="rect">
            <a:avLst/>
          </a:prstGeom>
        </p:spPr>
        <p:txBody>
          <a:bodyPr wrap="square">
            <a:spAutoFit/>
          </a:bodyPr>
          <a:lstStyle/>
          <a:p>
            <a:pPr>
              <a:lnSpc>
                <a:spcPct val="120000"/>
              </a:lnSpc>
            </a:pPr>
            <a:r>
              <a:rPr lang="en-US" altLang="zh-CN" dirty="0"/>
              <a:t>         TensorFlow</a:t>
            </a:r>
            <a:r>
              <a:rPr lang="zh-CN" altLang="zh-CN" dirty="0"/>
              <a:t>是谷歌</a:t>
            </a:r>
            <a:r>
              <a:rPr lang="en-US" altLang="zh-CN" dirty="0"/>
              <a:t>google</a:t>
            </a:r>
            <a:r>
              <a:rPr lang="zh-CN" altLang="zh-CN" dirty="0"/>
              <a:t>的深度学习框架，</a:t>
            </a:r>
            <a:r>
              <a:rPr lang="en-US" altLang="zh-CN" dirty="0"/>
              <a:t>tensor</a:t>
            </a:r>
            <a:r>
              <a:rPr lang="zh-CN" altLang="zh-CN" dirty="0"/>
              <a:t>中文叫做张量，</a:t>
            </a:r>
            <a:r>
              <a:rPr lang="en-US" altLang="zh-CN" dirty="0"/>
              <a:t>flow</a:t>
            </a:r>
            <a:r>
              <a:rPr lang="zh-CN" altLang="zh-CN" dirty="0"/>
              <a:t>叫做流。</a:t>
            </a:r>
            <a:r>
              <a:rPr lang="en-US" altLang="zh-CN" dirty="0"/>
              <a:t>CNN</a:t>
            </a:r>
            <a:r>
              <a:rPr lang="zh-CN" altLang="zh-CN" dirty="0"/>
              <a:t>是</a:t>
            </a:r>
            <a:r>
              <a:rPr lang="en-US" altLang="zh-CN" dirty="0"/>
              <a:t>Convolutional neural network</a:t>
            </a:r>
            <a:r>
              <a:rPr lang="zh-CN" altLang="zh-CN" dirty="0"/>
              <a:t>的简称，中文叫做卷积神经网络。从</a:t>
            </a:r>
            <a:r>
              <a:rPr lang="en-US" altLang="zh-CN" dirty="0"/>
              <a:t>CNN</a:t>
            </a:r>
            <a:r>
              <a:rPr lang="zh-CN" altLang="zh-CN" dirty="0"/>
              <a:t>按不同层的位置划分，</a:t>
            </a:r>
            <a:r>
              <a:rPr lang="en-US" altLang="zh-CN" dirty="0"/>
              <a:t>CNN</a:t>
            </a:r>
            <a:r>
              <a:rPr lang="zh-CN" altLang="zh-CN" dirty="0"/>
              <a:t>内部的神经网络层可以分为三类，输入层，隐藏层和输出层。</a:t>
            </a:r>
          </a:p>
          <a:p>
            <a:r>
              <a:rPr lang="en-US" altLang="zh-CN" dirty="0"/>
              <a:t>        </a:t>
            </a:r>
            <a:r>
              <a:rPr lang="zh-CN" altLang="zh-CN" dirty="0"/>
              <a:t>而本系统就是通过事先构建一个基于监督式学习的神经网络模型，由系统中已有的数据资料中学到或建立一个模型，并依次模型推测新的实例。训练资料是由输入物件（通常是向量）和预期输出所组成。函数的输出可以是一个连续的值（称为回归分析），或是预测一个分类标签。</a:t>
            </a:r>
          </a:p>
        </p:txBody>
      </p:sp>
    </p:spTree>
    <p:extLst>
      <p:ext uri="{BB962C8B-B14F-4D97-AF65-F5344CB8AC3E}">
        <p14:creationId xmlns:p14="http://schemas.microsoft.com/office/powerpoint/2010/main" val="1331620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1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19.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4687</TotalTime>
  <Words>1070</Words>
  <Application>Microsoft Office PowerPoint</Application>
  <PresentationFormat>宽屏</PresentationFormat>
  <Paragraphs>120</Paragraphs>
  <Slides>31</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shengjie huang</cp:lastModifiedBy>
  <cp:revision>489</cp:revision>
  <dcterms:created xsi:type="dcterms:W3CDTF">2015-05-14T07:52:00Z</dcterms:created>
  <dcterms:modified xsi:type="dcterms:W3CDTF">2019-05-22T10:01:09Z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