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71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73" r:id="rId14"/>
    <p:sldId id="286" r:id="rId15"/>
    <p:sldId id="287" r:id="rId16"/>
    <p:sldId id="268" r:id="rId17"/>
    <p:sldId id="288" r:id="rId18"/>
    <p:sldId id="272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863"/>
    <a:srgbClr val="000000"/>
    <a:srgbClr val="FCB504"/>
    <a:srgbClr val="E37803"/>
    <a:srgbClr val="E3A303"/>
    <a:srgbClr val="FCCE00"/>
    <a:srgbClr val="FDB900"/>
    <a:srgbClr val="16D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0F921-D3E0-4422-A8E9-C6D1152F926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730C-1186-4A87-9C69-562A6CAAD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9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85C5-3AE0-4535-B692-50F714B6F89D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1176338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 rot="12648828">
            <a:off x="3867583" y="3594155"/>
            <a:ext cx="357279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12343551">
            <a:off x="7027490" y="2611931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22499" y="3086100"/>
            <a:ext cx="7486651" cy="1409700"/>
          </a:xfrm>
          <a:prstGeom prst="rect">
            <a:avLst/>
          </a:prstGeom>
          <a:solidFill>
            <a:srgbClr val="16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82850" y="3983874"/>
            <a:ext cx="7350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答辩人：黄胜杰                              指导老师：李翔坤</a:t>
            </a:r>
          </a:p>
        </p:txBody>
      </p:sp>
      <p:sp>
        <p:nvSpPr>
          <p:cNvPr id="16" name="圆角矩形 15"/>
          <p:cNvSpPr/>
          <p:nvPr/>
        </p:nvSpPr>
        <p:spPr>
          <a:xfrm rot="12653304">
            <a:off x="9943874" y="-415455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rot="12752664">
            <a:off x="909581" y="3590694"/>
            <a:ext cx="357279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12651570">
            <a:off x="1942445" y="257056"/>
            <a:ext cx="84571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79350" y="2508267"/>
            <a:ext cx="8668913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40824" y="2871397"/>
            <a:ext cx="866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</a:rPr>
              <a:t>基于</a:t>
            </a:r>
            <a:r>
              <a:rPr lang="en-US" altLang="zh-CN" sz="3600" b="1" dirty="0">
                <a:solidFill>
                  <a:schemeClr val="accent1"/>
                </a:solidFill>
              </a:rPr>
              <a:t>Python</a:t>
            </a:r>
            <a:r>
              <a:rPr lang="zh-CN" altLang="en-US" sz="3600" b="1" dirty="0">
                <a:solidFill>
                  <a:schemeClr val="accent1"/>
                </a:solidFill>
              </a:rPr>
              <a:t>的植物管家系统的设计与实现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03166F2-D92C-4E4F-B7AA-73F1D54362F9}"/>
              </a:ext>
            </a:extLst>
          </p:cNvPr>
          <p:cNvSpPr txBox="1"/>
          <p:nvPr/>
        </p:nvSpPr>
        <p:spPr>
          <a:xfrm>
            <a:off x="4196156" y="6251212"/>
            <a:ext cx="794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专业：计算机科学与技术         学号：</a:t>
            </a:r>
            <a:r>
              <a:rPr lang="en-US" altLang="zh-CN" sz="2400" dirty="0">
                <a:solidFill>
                  <a:schemeClr val="bg1"/>
                </a:solidFill>
              </a:rPr>
              <a:t>15110100602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5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4" y="-130245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系统功能模块设计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3828" y="59560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096E3FD-AD11-452E-BFFB-205EECBD7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3" y="797862"/>
            <a:ext cx="11189473" cy="57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4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5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4" y="-130245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系统数据表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3828" y="59560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Title 13"/>
          <p:cNvSpPr txBox="1"/>
          <p:nvPr/>
        </p:nvSpPr>
        <p:spPr>
          <a:xfrm>
            <a:off x="7991394" y="2016164"/>
            <a:ext cx="138908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用户表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itle 13"/>
          <p:cNvSpPr txBox="1"/>
          <p:nvPr/>
        </p:nvSpPr>
        <p:spPr>
          <a:xfrm>
            <a:off x="7991394" y="2709628"/>
            <a:ext cx="1507330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新闻表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794171" y="1768160"/>
            <a:ext cx="4397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794170" y="5498398"/>
            <a:ext cx="4397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>
            <a:extLst>
              <a:ext uri="{FF2B5EF4-FFF2-40B4-BE49-F238E27FC236}">
                <a16:creationId xmlns:a16="http://schemas.microsoft.com/office/drawing/2014/main" id="{9E9C08B4-A747-42EB-9956-41092E723EB7}"/>
              </a:ext>
            </a:extLst>
          </p:cNvPr>
          <p:cNvSpPr txBox="1"/>
          <p:nvPr/>
        </p:nvSpPr>
        <p:spPr>
          <a:xfrm>
            <a:off x="7991394" y="3423076"/>
            <a:ext cx="1223551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植物表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itle 13">
            <a:extLst>
              <a:ext uri="{FF2B5EF4-FFF2-40B4-BE49-F238E27FC236}">
                <a16:creationId xmlns:a16="http://schemas.microsoft.com/office/drawing/2014/main" id="{F8B5DE9A-0C74-4ECA-BE73-1ADD2C4171DD}"/>
              </a:ext>
            </a:extLst>
          </p:cNvPr>
          <p:cNvSpPr txBox="1"/>
          <p:nvPr/>
        </p:nvSpPr>
        <p:spPr>
          <a:xfrm>
            <a:off x="7991394" y="4071501"/>
            <a:ext cx="1767461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植物类别表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itle 13">
            <a:extLst>
              <a:ext uri="{FF2B5EF4-FFF2-40B4-BE49-F238E27FC236}">
                <a16:creationId xmlns:a16="http://schemas.microsoft.com/office/drawing/2014/main" id="{B9FDA624-10C2-48EF-92FE-912882D19223}"/>
              </a:ext>
            </a:extLst>
          </p:cNvPr>
          <p:cNvSpPr txBox="1"/>
          <p:nvPr/>
        </p:nvSpPr>
        <p:spPr>
          <a:xfrm>
            <a:off x="7991394" y="4688634"/>
            <a:ext cx="1326027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相册表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F10F14-8CCB-4F4D-89E2-B1E3EE431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1" y="898635"/>
            <a:ext cx="6667141" cy="5959365"/>
          </a:xfrm>
          <a:prstGeom prst="rect">
            <a:avLst/>
          </a:prstGeom>
        </p:spPr>
      </p:pic>
      <p:sp>
        <p:nvSpPr>
          <p:cNvPr id="24" name="Title 13">
            <a:extLst>
              <a:ext uri="{FF2B5EF4-FFF2-40B4-BE49-F238E27FC236}">
                <a16:creationId xmlns:a16="http://schemas.microsoft.com/office/drawing/2014/main" id="{DE19C2EB-F068-4E9A-9205-771EC38E1F34}"/>
              </a:ext>
            </a:extLst>
          </p:cNvPr>
          <p:cNvSpPr txBox="1"/>
          <p:nvPr/>
        </p:nvSpPr>
        <p:spPr>
          <a:xfrm>
            <a:off x="9758855" y="2016164"/>
            <a:ext cx="1615966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管理员表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itle 13">
            <a:extLst>
              <a:ext uri="{FF2B5EF4-FFF2-40B4-BE49-F238E27FC236}">
                <a16:creationId xmlns:a16="http://schemas.microsoft.com/office/drawing/2014/main" id="{92138039-5980-4554-9954-526A100C7181}"/>
              </a:ext>
            </a:extLst>
          </p:cNvPr>
          <p:cNvSpPr txBox="1"/>
          <p:nvPr/>
        </p:nvSpPr>
        <p:spPr>
          <a:xfrm>
            <a:off x="9758853" y="3423075"/>
            <a:ext cx="1615968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排行榜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itle 13">
            <a:extLst>
              <a:ext uri="{FF2B5EF4-FFF2-40B4-BE49-F238E27FC236}">
                <a16:creationId xmlns:a16="http://schemas.microsoft.com/office/drawing/2014/main" id="{ED055A7C-704F-46F8-9D1F-B2829777CAF1}"/>
              </a:ext>
            </a:extLst>
          </p:cNvPr>
          <p:cNvSpPr txBox="1"/>
          <p:nvPr/>
        </p:nvSpPr>
        <p:spPr>
          <a:xfrm>
            <a:off x="9758852" y="2714296"/>
            <a:ext cx="1850027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推送通知表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itle 13">
            <a:extLst>
              <a:ext uri="{FF2B5EF4-FFF2-40B4-BE49-F238E27FC236}">
                <a16:creationId xmlns:a16="http://schemas.microsoft.com/office/drawing/2014/main" id="{15D69D73-2436-4755-9757-6677799B0D4F}"/>
              </a:ext>
            </a:extLst>
          </p:cNvPr>
          <p:cNvSpPr txBox="1"/>
          <p:nvPr/>
        </p:nvSpPr>
        <p:spPr>
          <a:xfrm>
            <a:off x="9758851" y="4071500"/>
            <a:ext cx="138908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投票表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itle 13">
            <a:extLst>
              <a:ext uri="{FF2B5EF4-FFF2-40B4-BE49-F238E27FC236}">
                <a16:creationId xmlns:a16="http://schemas.microsoft.com/office/drawing/2014/main" id="{37556551-8522-49E7-865C-F4F6B444DA39}"/>
              </a:ext>
            </a:extLst>
          </p:cNvPr>
          <p:cNvSpPr txBox="1"/>
          <p:nvPr/>
        </p:nvSpPr>
        <p:spPr>
          <a:xfrm>
            <a:off x="9758851" y="4688634"/>
            <a:ext cx="138908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照片表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9C2BE90-AEA4-4B18-9467-069A6BDC4B4C}"/>
              </a:ext>
            </a:extLst>
          </p:cNvPr>
          <p:cNvSpPr txBox="1"/>
          <p:nvPr/>
        </p:nvSpPr>
        <p:spPr>
          <a:xfrm>
            <a:off x="7794170" y="1096577"/>
            <a:ext cx="221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数据表</a:t>
            </a:r>
          </a:p>
        </p:txBody>
      </p:sp>
    </p:spTree>
    <p:extLst>
      <p:ext uri="{BB962C8B-B14F-4D97-AF65-F5344CB8AC3E}">
        <p14:creationId xmlns:p14="http://schemas.microsoft.com/office/powerpoint/2010/main" val="334126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>
            <a:off x="1176338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06901" y="2481953"/>
            <a:ext cx="7785100" cy="21319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77353" y="2772666"/>
            <a:ext cx="3589367" cy="131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solidFill>
                  <a:schemeClr val="bg1"/>
                </a:solidFill>
              </a:rPr>
              <a:t>系统实现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373491" y="2481952"/>
            <a:ext cx="2131960" cy="2131960"/>
            <a:chOff x="1131485" y="2234042"/>
            <a:chExt cx="1607262" cy="1607262"/>
          </a:xfrm>
        </p:grpSpPr>
        <p:sp>
          <p:nvSpPr>
            <p:cNvPr id="56" name="椭圆 55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84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5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4" y="-130245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用户系统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3828" y="59560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17BA2702-647A-46CD-BE19-B894042A11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40" y="969579"/>
            <a:ext cx="4530160" cy="281667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16B43B8-11DB-4BBC-A548-8415785CC7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17" y="969579"/>
            <a:ext cx="4530160" cy="2816674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424CD55D-8271-4D07-941E-CE3F61C642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40" y="3933496"/>
            <a:ext cx="4530160" cy="281667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6D1C807C-C3A0-49AA-88D6-11FE35977C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17" y="3933496"/>
            <a:ext cx="4530159" cy="2814145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9121BA8-2F25-4ECD-A292-EA9E5DAA9C6D}"/>
              </a:ext>
            </a:extLst>
          </p:cNvPr>
          <p:cNvCxnSpPr>
            <a:cxnSpLocks/>
          </p:cNvCxnSpPr>
          <p:nvPr/>
        </p:nvCxnSpPr>
        <p:spPr>
          <a:xfrm>
            <a:off x="912000" y="3862552"/>
            <a:ext cx="1036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E00627C-8394-488A-8473-E3CB168EF8F3}"/>
              </a:ext>
            </a:extLst>
          </p:cNvPr>
          <p:cNvCxnSpPr>
            <a:cxnSpLocks/>
          </p:cNvCxnSpPr>
          <p:nvPr/>
        </p:nvCxnSpPr>
        <p:spPr>
          <a:xfrm>
            <a:off x="6096000" y="969579"/>
            <a:ext cx="0" cy="58884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5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4" y="-130245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管理员系统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3828" y="59560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F8046B0-ADC8-4861-9CB5-C90A1BD125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29" y="910109"/>
            <a:ext cx="4530160" cy="28209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62E9C9-D035-4873-9EA3-68349ACEA3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17" y="910109"/>
            <a:ext cx="4530160" cy="28209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92E8E8-2A88-45C7-AD04-F094F6E2B6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29" y="3937004"/>
            <a:ext cx="4530159" cy="28209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4023B0-1F4D-4CA5-8082-A668085378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17" y="3937005"/>
            <a:ext cx="4530159" cy="2820965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F69D659-F131-4899-BB0F-FCCB949AC975}"/>
              </a:ext>
            </a:extLst>
          </p:cNvPr>
          <p:cNvCxnSpPr>
            <a:cxnSpLocks/>
          </p:cNvCxnSpPr>
          <p:nvPr/>
        </p:nvCxnSpPr>
        <p:spPr>
          <a:xfrm>
            <a:off x="765524" y="3862552"/>
            <a:ext cx="1036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1B6FEBB-3779-443A-89EE-D828A8F5354B}"/>
              </a:ext>
            </a:extLst>
          </p:cNvPr>
          <p:cNvCxnSpPr>
            <a:cxnSpLocks/>
          </p:cNvCxnSpPr>
          <p:nvPr/>
        </p:nvCxnSpPr>
        <p:spPr>
          <a:xfrm>
            <a:off x="5961993" y="969579"/>
            <a:ext cx="0" cy="58884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4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>
            <a:off x="1176338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06901" y="2481953"/>
            <a:ext cx="7785100" cy="21319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77353" y="2772666"/>
            <a:ext cx="3589367" cy="131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solidFill>
                  <a:schemeClr val="bg1"/>
                </a:solidFill>
              </a:rPr>
              <a:t>系统测试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373491" y="2481952"/>
            <a:ext cx="2131960" cy="2131960"/>
            <a:chOff x="1131485" y="2234042"/>
            <a:chExt cx="1607262" cy="1607262"/>
          </a:xfrm>
        </p:grpSpPr>
        <p:sp>
          <p:nvSpPr>
            <p:cNvPr id="56" name="椭圆 55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69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5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4" y="-130244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系统测试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3828" y="59560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1260712" y="3026615"/>
            <a:ext cx="1309133" cy="13091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 flipV="1">
            <a:off x="3331864" y="2970615"/>
            <a:ext cx="1309133" cy="130913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405504" y="3011695"/>
            <a:ext cx="1309133" cy="130913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flipV="1">
            <a:off x="7476656" y="2955697"/>
            <a:ext cx="1309133" cy="130913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550294" y="2988499"/>
            <a:ext cx="1309133" cy="130913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21" name="任意形状 64"/>
          <p:cNvSpPr/>
          <p:nvPr/>
        </p:nvSpPr>
        <p:spPr>
          <a:xfrm flipV="1">
            <a:off x="9010555" y="2447769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22" name="任意形状 65"/>
          <p:cNvSpPr/>
          <p:nvPr/>
        </p:nvSpPr>
        <p:spPr>
          <a:xfrm>
            <a:off x="6936917" y="3336978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23" name="任意形状 66"/>
          <p:cNvSpPr/>
          <p:nvPr/>
        </p:nvSpPr>
        <p:spPr>
          <a:xfrm flipV="1">
            <a:off x="4865765" y="2470967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24" name="任意形状 67"/>
          <p:cNvSpPr/>
          <p:nvPr/>
        </p:nvSpPr>
        <p:spPr>
          <a:xfrm>
            <a:off x="2792125" y="3351897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25" name="任意形状 68"/>
          <p:cNvSpPr/>
          <p:nvPr/>
        </p:nvSpPr>
        <p:spPr>
          <a:xfrm flipV="1">
            <a:off x="720973" y="2485885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grpSp>
        <p:nvGrpSpPr>
          <p:cNvPr id="26" name="组 69"/>
          <p:cNvGrpSpPr/>
          <p:nvPr/>
        </p:nvGrpSpPr>
        <p:grpSpPr>
          <a:xfrm>
            <a:off x="1718361" y="3380292"/>
            <a:ext cx="393835" cy="631619"/>
            <a:chOff x="898525" y="1076325"/>
            <a:chExt cx="504825" cy="809625"/>
          </a:xfrm>
          <a:solidFill>
            <a:schemeClr val="bg1"/>
          </a:solidFill>
          <a:effectLst/>
        </p:grpSpPr>
        <p:sp>
          <p:nvSpPr>
            <p:cNvPr id="27" name="Freeform 44"/>
            <p:cNvSpPr/>
            <p:nvPr/>
          </p:nvSpPr>
          <p:spPr bwMode="auto">
            <a:xfrm>
              <a:off x="1028700" y="1736725"/>
              <a:ext cx="247650" cy="50800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40" y="32"/>
                </a:cxn>
                <a:cxn ang="0">
                  <a:pos x="140" y="32"/>
                </a:cxn>
                <a:cxn ang="0">
                  <a:pos x="146" y="32"/>
                </a:cxn>
                <a:cxn ang="0">
                  <a:pos x="152" y="28"/>
                </a:cxn>
                <a:cxn ang="0">
                  <a:pos x="154" y="22"/>
                </a:cxn>
                <a:cxn ang="0">
                  <a:pos x="156" y="16"/>
                </a:cxn>
                <a:cxn ang="0">
                  <a:pos x="156" y="16"/>
                </a:cxn>
                <a:cxn ang="0">
                  <a:pos x="154" y="10"/>
                </a:cxn>
                <a:cxn ang="0">
                  <a:pos x="152" y="4"/>
                </a:cxn>
                <a:cxn ang="0">
                  <a:pos x="146" y="0"/>
                </a:cxn>
                <a:cxn ang="0">
                  <a:pos x="140" y="0"/>
                </a:cxn>
                <a:cxn ang="0">
                  <a:pos x="140" y="0"/>
                </a:cxn>
              </a:cxnLst>
              <a:rect l="0" t="0" r="r" b="b"/>
              <a:pathLst>
                <a:path w="156" h="32">
                  <a:moveTo>
                    <a:pt x="14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40" y="32"/>
                  </a:lnTo>
                  <a:lnTo>
                    <a:pt x="140" y="32"/>
                  </a:lnTo>
                  <a:lnTo>
                    <a:pt x="146" y="32"/>
                  </a:lnTo>
                  <a:lnTo>
                    <a:pt x="152" y="28"/>
                  </a:lnTo>
                  <a:lnTo>
                    <a:pt x="154" y="22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54" y="10"/>
                  </a:lnTo>
                  <a:lnTo>
                    <a:pt x="152" y="4"/>
                  </a:lnTo>
                  <a:lnTo>
                    <a:pt x="146" y="0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 u="sng">
                <a:solidFill>
                  <a:srgbClr val="000000"/>
                </a:solidFill>
              </a:endParaRPr>
            </a:p>
          </p:txBody>
        </p:sp>
        <p:sp>
          <p:nvSpPr>
            <p:cNvPr id="28" name="Freeform 45"/>
            <p:cNvSpPr/>
            <p:nvPr/>
          </p:nvSpPr>
          <p:spPr bwMode="auto">
            <a:xfrm>
              <a:off x="1028700" y="1831975"/>
              <a:ext cx="247650" cy="53975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40" y="34"/>
                </a:cxn>
                <a:cxn ang="0">
                  <a:pos x="140" y="34"/>
                </a:cxn>
                <a:cxn ang="0">
                  <a:pos x="146" y="32"/>
                </a:cxn>
                <a:cxn ang="0">
                  <a:pos x="152" y="28"/>
                </a:cxn>
                <a:cxn ang="0">
                  <a:pos x="154" y="24"/>
                </a:cxn>
                <a:cxn ang="0">
                  <a:pos x="156" y="16"/>
                </a:cxn>
                <a:cxn ang="0">
                  <a:pos x="156" y="16"/>
                </a:cxn>
                <a:cxn ang="0">
                  <a:pos x="154" y="10"/>
                </a:cxn>
                <a:cxn ang="0">
                  <a:pos x="152" y="4"/>
                </a:cxn>
                <a:cxn ang="0">
                  <a:pos x="146" y="2"/>
                </a:cxn>
                <a:cxn ang="0">
                  <a:pos x="140" y="0"/>
                </a:cxn>
                <a:cxn ang="0">
                  <a:pos x="140" y="0"/>
                </a:cxn>
              </a:cxnLst>
              <a:rect l="0" t="0" r="r" b="b"/>
              <a:pathLst>
                <a:path w="156" h="34">
                  <a:moveTo>
                    <a:pt x="14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40" y="34"/>
                  </a:lnTo>
                  <a:lnTo>
                    <a:pt x="140" y="34"/>
                  </a:lnTo>
                  <a:lnTo>
                    <a:pt x="146" y="32"/>
                  </a:lnTo>
                  <a:lnTo>
                    <a:pt x="152" y="28"/>
                  </a:lnTo>
                  <a:lnTo>
                    <a:pt x="154" y="24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54" y="10"/>
                  </a:lnTo>
                  <a:lnTo>
                    <a:pt x="152" y="4"/>
                  </a:lnTo>
                  <a:lnTo>
                    <a:pt x="146" y="2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 u="sng">
                <a:solidFill>
                  <a:srgbClr val="000000"/>
                </a:solidFill>
              </a:endParaRPr>
            </a:p>
          </p:txBody>
        </p:sp>
        <p:sp>
          <p:nvSpPr>
            <p:cNvPr id="29" name="Freeform 46"/>
            <p:cNvSpPr>
              <a:spLocks noEditPoints="1"/>
            </p:cNvSpPr>
            <p:nvPr/>
          </p:nvSpPr>
          <p:spPr bwMode="auto">
            <a:xfrm>
              <a:off x="898525" y="1076325"/>
              <a:ext cx="504825" cy="615950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52" y="0"/>
                </a:cxn>
                <a:cxn ang="0">
                  <a:pos x="106" y="10"/>
                </a:cxn>
                <a:cxn ang="0">
                  <a:pos x="66" y="30"/>
                </a:cxn>
                <a:cxn ang="0">
                  <a:pos x="34" y="60"/>
                </a:cxn>
                <a:cxn ang="0">
                  <a:pos x="12" y="98"/>
                </a:cxn>
                <a:cxn ang="0">
                  <a:pos x="2" y="144"/>
                </a:cxn>
                <a:cxn ang="0">
                  <a:pos x="2" y="176"/>
                </a:cxn>
                <a:cxn ang="0">
                  <a:pos x="18" y="226"/>
                </a:cxn>
                <a:cxn ang="0">
                  <a:pos x="60" y="282"/>
                </a:cxn>
                <a:cxn ang="0">
                  <a:pos x="74" y="300"/>
                </a:cxn>
                <a:cxn ang="0">
                  <a:pos x="80" y="322"/>
                </a:cxn>
                <a:cxn ang="0">
                  <a:pos x="82" y="354"/>
                </a:cxn>
                <a:cxn ang="0">
                  <a:pos x="88" y="372"/>
                </a:cxn>
                <a:cxn ang="0">
                  <a:pos x="102" y="384"/>
                </a:cxn>
                <a:cxn ang="0">
                  <a:pos x="158" y="388"/>
                </a:cxn>
                <a:cxn ang="0">
                  <a:pos x="202" y="388"/>
                </a:cxn>
                <a:cxn ang="0">
                  <a:pos x="222" y="382"/>
                </a:cxn>
                <a:cxn ang="0">
                  <a:pos x="234" y="366"/>
                </a:cxn>
                <a:cxn ang="0">
                  <a:pos x="236" y="340"/>
                </a:cxn>
                <a:cxn ang="0">
                  <a:pos x="242" y="306"/>
                </a:cxn>
                <a:cxn ang="0">
                  <a:pos x="250" y="292"/>
                </a:cxn>
                <a:cxn ang="0">
                  <a:pos x="282" y="256"/>
                </a:cxn>
                <a:cxn ang="0">
                  <a:pos x="308" y="210"/>
                </a:cxn>
                <a:cxn ang="0">
                  <a:pos x="318" y="158"/>
                </a:cxn>
                <a:cxn ang="0">
                  <a:pos x="314" y="128"/>
                </a:cxn>
                <a:cxn ang="0">
                  <a:pos x="300" y="86"/>
                </a:cxn>
                <a:cxn ang="0">
                  <a:pos x="274" y="50"/>
                </a:cxn>
                <a:cxn ang="0">
                  <a:pos x="240" y="22"/>
                </a:cxn>
                <a:cxn ang="0">
                  <a:pos x="198" y="6"/>
                </a:cxn>
                <a:cxn ang="0">
                  <a:pos x="168" y="0"/>
                </a:cxn>
                <a:cxn ang="0">
                  <a:pos x="258" y="164"/>
                </a:cxn>
                <a:cxn ang="0">
                  <a:pos x="246" y="146"/>
                </a:cxn>
                <a:cxn ang="0">
                  <a:pos x="240" y="120"/>
                </a:cxn>
                <a:cxn ang="0">
                  <a:pos x="216" y="88"/>
                </a:cxn>
                <a:cxn ang="0">
                  <a:pos x="178" y="74"/>
                </a:cxn>
                <a:cxn ang="0">
                  <a:pos x="164" y="68"/>
                </a:cxn>
                <a:cxn ang="0">
                  <a:pos x="158" y="52"/>
                </a:cxn>
                <a:cxn ang="0">
                  <a:pos x="172" y="34"/>
                </a:cxn>
                <a:cxn ang="0">
                  <a:pos x="202" y="36"/>
                </a:cxn>
                <a:cxn ang="0">
                  <a:pos x="256" y="68"/>
                </a:cxn>
                <a:cxn ang="0">
                  <a:pos x="284" y="124"/>
                </a:cxn>
                <a:cxn ang="0">
                  <a:pos x="284" y="154"/>
                </a:cxn>
                <a:cxn ang="0">
                  <a:pos x="266" y="166"/>
                </a:cxn>
              </a:cxnLst>
              <a:rect l="0" t="0" r="r" b="b"/>
              <a:pathLst>
                <a:path w="318" h="388">
                  <a:moveTo>
                    <a:pt x="168" y="0"/>
                  </a:moveTo>
                  <a:lnTo>
                    <a:pt x="168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6" y="2"/>
                  </a:lnTo>
                  <a:lnTo>
                    <a:pt x="120" y="4"/>
                  </a:lnTo>
                  <a:lnTo>
                    <a:pt x="106" y="10"/>
                  </a:lnTo>
                  <a:lnTo>
                    <a:pt x="92" y="16"/>
                  </a:lnTo>
                  <a:lnTo>
                    <a:pt x="80" y="22"/>
                  </a:lnTo>
                  <a:lnTo>
                    <a:pt x="66" y="30"/>
                  </a:lnTo>
                  <a:lnTo>
                    <a:pt x="56" y="40"/>
                  </a:lnTo>
                  <a:lnTo>
                    <a:pt x="44" y="50"/>
                  </a:lnTo>
                  <a:lnTo>
                    <a:pt x="34" y="60"/>
                  </a:lnTo>
                  <a:lnTo>
                    <a:pt x="26" y="72"/>
                  </a:lnTo>
                  <a:lnTo>
                    <a:pt x="18" y="86"/>
                  </a:lnTo>
                  <a:lnTo>
                    <a:pt x="12" y="98"/>
                  </a:lnTo>
                  <a:lnTo>
                    <a:pt x="8" y="114"/>
                  </a:lnTo>
                  <a:lnTo>
                    <a:pt x="4" y="128"/>
                  </a:lnTo>
                  <a:lnTo>
                    <a:pt x="2" y="14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76"/>
                  </a:lnTo>
                  <a:lnTo>
                    <a:pt x="6" y="192"/>
                  </a:lnTo>
                  <a:lnTo>
                    <a:pt x="10" y="210"/>
                  </a:lnTo>
                  <a:lnTo>
                    <a:pt x="18" y="226"/>
                  </a:lnTo>
                  <a:lnTo>
                    <a:pt x="26" y="240"/>
                  </a:lnTo>
                  <a:lnTo>
                    <a:pt x="36" y="256"/>
                  </a:lnTo>
                  <a:lnTo>
                    <a:pt x="60" y="282"/>
                  </a:lnTo>
                  <a:lnTo>
                    <a:pt x="60" y="282"/>
                  </a:lnTo>
                  <a:lnTo>
                    <a:pt x="68" y="292"/>
                  </a:lnTo>
                  <a:lnTo>
                    <a:pt x="74" y="300"/>
                  </a:lnTo>
                  <a:lnTo>
                    <a:pt x="78" y="306"/>
                  </a:lnTo>
                  <a:lnTo>
                    <a:pt x="78" y="306"/>
                  </a:lnTo>
                  <a:lnTo>
                    <a:pt x="80" y="322"/>
                  </a:lnTo>
                  <a:lnTo>
                    <a:pt x="82" y="340"/>
                  </a:lnTo>
                  <a:lnTo>
                    <a:pt x="82" y="354"/>
                  </a:lnTo>
                  <a:lnTo>
                    <a:pt x="82" y="354"/>
                  </a:lnTo>
                  <a:lnTo>
                    <a:pt x="82" y="360"/>
                  </a:lnTo>
                  <a:lnTo>
                    <a:pt x="84" y="366"/>
                  </a:lnTo>
                  <a:lnTo>
                    <a:pt x="88" y="372"/>
                  </a:lnTo>
                  <a:lnTo>
                    <a:pt x="92" y="378"/>
                  </a:lnTo>
                  <a:lnTo>
                    <a:pt x="96" y="382"/>
                  </a:lnTo>
                  <a:lnTo>
                    <a:pt x="102" y="384"/>
                  </a:lnTo>
                  <a:lnTo>
                    <a:pt x="110" y="386"/>
                  </a:lnTo>
                  <a:lnTo>
                    <a:pt x="116" y="388"/>
                  </a:lnTo>
                  <a:lnTo>
                    <a:pt x="158" y="388"/>
                  </a:lnTo>
                  <a:lnTo>
                    <a:pt x="160" y="388"/>
                  </a:lnTo>
                  <a:lnTo>
                    <a:pt x="202" y="388"/>
                  </a:lnTo>
                  <a:lnTo>
                    <a:pt x="202" y="388"/>
                  </a:lnTo>
                  <a:lnTo>
                    <a:pt x="210" y="386"/>
                  </a:lnTo>
                  <a:lnTo>
                    <a:pt x="216" y="384"/>
                  </a:lnTo>
                  <a:lnTo>
                    <a:pt x="222" y="382"/>
                  </a:lnTo>
                  <a:lnTo>
                    <a:pt x="226" y="378"/>
                  </a:lnTo>
                  <a:lnTo>
                    <a:pt x="230" y="372"/>
                  </a:lnTo>
                  <a:lnTo>
                    <a:pt x="234" y="366"/>
                  </a:lnTo>
                  <a:lnTo>
                    <a:pt x="236" y="360"/>
                  </a:lnTo>
                  <a:lnTo>
                    <a:pt x="236" y="354"/>
                  </a:lnTo>
                  <a:lnTo>
                    <a:pt x="236" y="340"/>
                  </a:lnTo>
                  <a:lnTo>
                    <a:pt x="236" y="340"/>
                  </a:lnTo>
                  <a:lnTo>
                    <a:pt x="238" y="322"/>
                  </a:lnTo>
                  <a:lnTo>
                    <a:pt x="242" y="306"/>
                  </a:lnTo>
                  <a:lnTo>
                    <a:pt x="242" y="306"/>
                  </a:lnTo>
                  <a:lnTo>
                    <a:pt x="244" y="300"/>
                  </a:lnTo>
                  <a:lnTo>
                    <a:pt x="250" y="292"/>
                  </a:lnTo>
                  <a:lnTo>
                    <a:pt x="260" y="282"/>
                  </a:lnTo>
                  <a:lnTo>
                    <a:pt x="260" y="282"/>
                  </a:lnTo>
                  <a:lnTo>
                    <a:pt x="282" y="256"/>
                  </a:lnTo>
                  <a:lnTo>
                    <a:pt x="292" y="240"/>
                  </a:lnTo>
                  <a:lnTo>
                    <a:pt x="300" y="226"/>
                  </a:lnTo>
                  <a:lnTo>
                    <a:pt x="308" y="210"/>
                  </a:lnTo>
                  <a:lnTo>
                    <a:pt x="312" y="192"/>
                  </a:lnTo>
                  <a:lnTo>
                    <a:pt x="316" y="176"/>
                  </a:lnTo>
                  <a:lnTo>
                    <a:pt x="318" y="158"/>
                  </a:lnTo>
                  <a:lnTo>
                    <a:pt x="318" y="158"/>
                  </a:lnTo>
                  <a:lnTo>
                    <a:pt x="316" y="144"/>
                  </a:lnTo>
                  <a:lnTo>
                    <a:pt x="314" y="128"/>
                  </a:lnTo>
                  <a:lnTo>
                    <a:pt x="312" y="114"/>
                  </a:lnTo>
                  <a:lnTo>
                    <a:pt x="306" y="100"/>
                  </a:lnTo>
                  <a:lnTo>
                    <a:pt x="300" y="86"/>
                  </a:lnTo>
                  <a:lnTo>
                    <a:pt x="292" y="72"/>
                  </a:lnTo>
                  <a:lnTo>
                    <a:pt x="284" y="60"/>
                  </a:lnTo>
                  <a:lnTo>
                    <a:pt x="274" y="50"/>
                  </a:lnTo>
                  <a:lnTo>
                    <a:pt x="264" y="40"/>
                  </a:lnTo>
                  <a:lnTo>
                    <a:pt x="252" y="30"/>
                  </a:lnTo>
                  <a:lnTo>
                    <a:pt x="240" y="22"/>
                  </a:lnTo>
                  <a:lnTo>
                    <a:pt x="226" y="16"/>
                  </a:lnTo>
                  <a:lnTo>
                    <a:pt x="212" y="10"/>
                  </a:lnTo>
                  <a:lnTo>
                    <a:pt x="198" y="6"/>
                  </a:lnTo>
                  <a:lnTo>
                    <a:pt x="184" y="2"/>
                  </a:lnTo>
                  <a:lnTo>
                    <a:pt x="168" y="0"/>
                  </a:lnTo>
                  <a:lnTo>
                    <a:pt x="168" y="0"/>
                  </a:lnTo>
                  <a:close/>
                  <a:moveTo>
                    <a:pt x="266" y="166"/>
                  </a:moveTo>
                  <a:lnTo>
                    <a:pt x="266" y="166"/>
                  </a:lnTo>
                  <a:lnTo>
                    <a:pt x="258" y="164"/>
                  </a:lnTo>
                  <a:lnTo>
                    <a:pt x="252" y="160"/>
                  </a:lnTo>
                  <a:lnTo>
                    <a:pt x="248" y="154"/>
                  </a:lnTo>
                  <a:lnTo>
                    <a:pt x="246" y="146"/>
                  </a:lnTo>
                  <a:lnTo>
                    <a:pt x="246" y="146"/>
                  </a:lnTo>
                  <a:lnTo>
                    <a:pt x="244" y="132"/>
                  </a:lnTo>
                  <a:lnTo>
                    <a:pt x="240" y="120"/>
                  </a:lnTo>
                  <a:lnTo>
                    <a:pt x="234" y="108"/>
                  </a:lnTo>
                  <a:lnTo>
                    <a:pt x="226" y="96"/>
                  </a:lnTo>
                  <a:lnTo>
                    <a:pt x="216" y="88"/>
                  </a:lnTo>
                  <a:lnTo>
                    <a:pt x="204" y="80"/>
                  </a:lnTo>
                  <a:lnTo>
                    <a:pt x="192" y="76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0" y="72"/>
                  </a:lnTo>
                  <a:lnTo>
                    <a:pt x="164" y="68"/>
                  </a:lnTo>
                  <a:lnTo>
                    <a:pt x="160" y="60"/>
                  </a:lnTo>
                  <a:lnTo>
                    <a:pt x="158" y="52"/>
                  </a:lnTo>
                  <a:lnTo>
                    <a:pt x="158" y="52"/>
                  </a:lnTo>
                  <a:lnTo>
                    <a:pt x="160" y="44"/>
                  </a:lnTo>
                  <a:lnTo>
                    <a:pt x="166" y="38"/>
                  </a:lnTo>
                  <a:lnTo>
                    <a:pt x="172" y="34"/>
                  </a:lnTo>
                  <a:lnTo>
                    <a:pt x="180" y="34"/>
                  </a:lnTo>
                  <a:lnTo>
                    <a:pt x="180" y="34"/>
                  </a:lnTo>
                  <a:lnTo>
                    <a:pt x="202" y="36"/>
                  </a:lnTo>
                  <a:lnTo>
                    <a:pt x="222" y="44"/>
                  </a:lnTo>
                  <a:lnTo>
                    <a:pt x="240" y="54"/>
                  </a:lnTo>
                  <a:lnTo>
                    <a:pt x="256" y="68"/>
                  </a:lnTo>
                  <a:lnTo>
                    <a:pt x="268" y="86"/>
                  </a:lnTo>
                  <a:lnTo>
                    <a:pt x="278" y="104"/>
                  </a:lnTo>
                  <a:lnTo>
                    <a:pt x="284" y="124"/>
                  </a:lnTo>
                  <a:lnTo>
                    <a:pt x="286" y="146"/>
                  </a:lnTo>
                  <a:lnTo>
                    <a:pt x="286" y="146"/>
                  </a:lnTo>
                  <a:lnTo>
                    <a:pt x="284" y="154"/>
                  </a:lnTo>
                  <a:lnTo>
                    <a:pt x="280" y="160"/>
                  </a:lnTo>
                  <a:lnTo>
                    <a:pt x="274" y="164"/>
                  </a:lnTo>
                  <a:lnTo>
                    <a:pt x="266" y="166"/>
                  </a:lnTo>
                  <a:lnTo>
                    <a:pt x="266" y="16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 u="sng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组 73"/>
          <p:cNvGrpSpPr/>
          <p:nvPr/>
        </p:nvGrpSpPr>
        <p:grpSpPr>
          <a:xfrm>
            <a:off x="3661044" y="3351898"/>
            <a:ext cx="663469" cy="660013"/>
            <a:chOff x="8328025" y="3667125"/>
            <a:chExt cx="609600" cy="606425"/>
          </a:xfrm>
          <a:solidFill>
            <a:schemeClr val="bg1"/>
          </a:solidFill>
          <a:effectLst/>
        </p:grpSpPr>
        <p:sp>
          <p:nvSpPr>
            <p:cNvPr id="31" name="Freeform 213"/>
            <p:cNvSpPr>
              <a:spLocks noEditPoints="1"/>
            </p:cNvSpPr>
            <p:nvPr/>
          </p:nvSpPr>
          <p:spPr bwMode="auto">
            <a:xfrm>
              <a:off x="8328025" y="3667125"/>
              <a:ext cx="609600" cy="6064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2" y="0"/>
                </a:cxn>
                <a:cxn ang="0">
                  <a:pos x="28" y="10"/>
                </a:cxn>
                <a:cxn ang="0">
                  <a:pos x="10" y="28"/>
                </a:cxn>
                <a:cxn ang="0">
                  <a:pos x="2" y="50"/>
                </a:cxn>
                <a:cxn ang="0">
                  <a:pos x="0" y="232"/>
                </a:cxn>
                <a:cxn ang="0">
                  <a:pos x="2" y="244"/>
                </a:cxn>
                <a:cxn ang="0">
                  <a:pos x="10" y="266"/>
                </a:cxn>
                <a:cxn ang="0">
                  <a:pos x="28" y="284"/>
                </a:cxn>
                <a:cxn ang="0">
                  <a:pos x="52" y="294"/>
                </a:cxn>
                <a:cxn ang="0">
                  <a:pos x="124" y="296"/>
                </a:cxn>
                <a:cxn ang="0">
                  <a:pos x="230" y="296"/>
                </a:cxn>
                <a:cxn ang="0">
                  <a:pos x="320" y="296"/>
                </a:cxn>
                <a:cxn ang="0">
                  <a:pos x="344" y="290"/>
                </a:cxn>
                <a:cxn ang="0">
                  <a:pos x="364" y="276"/>
                </a:cxn>
                <a:cxn ang="0">
                  <a:pos x="378" y="256"/>
                </a:cxn>
                <a:cxn ang="0">
                  <a:pos x="384" y="232"/>
                </a:cxn>
                <a:cxn ang="0">
                  <a:pos x="384" y="64"/>
                </a:cxn>
                <a:cxn ang="0">
                  <a:pos x="378" y="38"/>
                </a:cxn>
                <a:cxn ang="0">
                  <a:pos x="364" y="18"/>
                </a:cxn>
                <a:cxn ang="0">
                  <a:pos x="344" y="4"/>
                </a:cxn>
                <a:cxn ang="0">
                  <a:pos x="320" y="0"/>
                </a:cxn>
                <a:cxn ang="0">
                  <a:pos x="344" y="232"/>
                </a:cxn>
                <a:cxn ang="0">
                  <a:pos x="342" y="240"/>
                </a:cxn>
                <a:cxn ang="0">
                  <a:pos x="328" y="254"/>
                </a:cxn>
                <a:cxn ang="0">
                  <a:pos x="230" y="256"/>
                </a:cxn>
                <a:cxn ang="0">
                  <a:pos x="204" y="264"/>
                </a:cxn>
                <a:cxn ang="0">
                  <a:pos x="164" y="296"/>
                </a:cxn>
                <a:cxn ang="0">
                  <a:pos x="124" y="256"/>
                </a:cxn>
                <a:cxn ang="0">
                  <a:pos x="64" y="256"/>
                </a:cxn>
                <a:cxn ang="0">
                  <a:pos x="48" y="248"/>
                </a:cxn>
                <a:cxn ang="0">
                  <a:pos x="40" y="232"/>
                </a:cxn>
                <a:cxn ang="0">
                  <a:pos x="40" y="64"/>
                </a:cxn>
                <a:cxn ang="0">
                  <a:pos x="48" y="46"/>
                </a:cxn>
                <a:cxn ang="0">
                  <a:pos x="64" y="40"/>
                </a:cxn>
                <a:cxn ang="0">
                  <a:pos x="320" y="40"/>
                </a:cxn>
                <a:cxn ang="0">
                  <a:pos x="336" y="46"/>
                </a:cxn>
                <a:cxn ang="0">
                  <a:pos x="344" y="64"/>
                </a:cxn>
                <a:cxn ang="0">
                  <a:pos x="344" y="232"/>
                </a:cxn>
              </a:cxnLst>
              <a:rect l="0" t="0" r="r" b="b"/>
              <a:pathLst>
                <a:path w="384" h="382">
                  <a:moveTo>
                    <a:pt x="32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4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44"/>
                  </a:lnTo>
                  <a:lnTo>
                    <a:pt x="6" y="256"/>
                  </a:lnTo>
                  <a:lnTo>
                    <a:pt x="10" y="266"/>
                  </a:lnTo>
                  <a:lnTo>
                    <a:pt x="18" y="276"/>
                  </a:lnTo>
                  <a:lnTo>
                    <a:pt x="28" y="284"/>
                  </a:lnTo>
                  <a:lnTo>
                    <a:pt x="40" y="290"/>
                  </a:lnTo>
                  <a:lnTo>
                    <a:pt x="52" y="294"/>
                  </a:lnTo>
                  <a:lnTo>
                    <a:pt x="64" y="296"/>
                  </a:lnTo>
                  <a:lnTo>
                    <a:pt x="124" y="296"/>
                  </a:lnTo>
                  <a:lnTo>
                    <a:pt x="124" y="382"/>
                  </a:lnTo>
                  <a:lnTo>
                    <a:pt x="230" y="296"/>
                  </a:lnTo>
                  <a:lnTo>
                    <a:pt x="320" y="296"/>
                  </a:lnTo>
                  <a:lnTo>
                    <a:pt x="320" y="296"/>
                  </a:lnTo>
                  <a:lnTo>
                    <a:pt x="332" y="294"/>
                  </a:lnTo>
                  <a:lnTo>
                    <a:pt x="344" y="290"/>
                  </a:lnTo>
                  <a:lnTo>
                    <a:pt x="356" y="284"/>
                  </a:lnTo>
                  <a:lnTo>
                    <a:pt x="364" y="276"/>
                  </a:lnTo>
                  <a:lnTo>
                    <a:pt x="372" y="266"/>
                  </a:lnTo>
                  <a:lnTo>
                    <a:pt x="378" y="256"/>
                  </a:lnTo>
                  <a:lnTo>
                    <a:pt x="382" y="244"/>
                  </a:lnTo>
                  <a:lnTo>
                    <a:pt x="384" y="232"/>
                  </a:lnTo>
                  <a:lnTo>
                    <a:pt x="384" y="64"/>
                  </a:lnTo>
                  <a:lnTo>
                    <a:pt x="384" y="64"/>
                  </a:lnTo>
                  <a:lnTo>
                    <a:pt x="382" y="50"/>
                  </a:lnTo>
                  <a:lnTo>
                    <a:pt x="378" y="38"/>
                  </a:lnTo>
                  <a:lnTo>
                    <a:pt x="372" y="28"/>
                  </a:lnTo>
                  <a:lnTo>
                    <a:pt x="364" y="18"/>
                  </a:lnTo>
                  <a:lnTo>
                    <a:pt x="356" y="10"/>
                  </a:lnTo>
                  <a:lnTo>
                    <a:pt x="344" y="4"/>
                  </a:lnTo>
                  <a:lnTo>
                    <a:pt x="332" y="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344" y="232"/>
                  </a:moveTo>
                  <a:lnTo>
                    <a:pt x="344" y="232"/>
                  </a:lnTo>
                  <a:lnTo>
                    <a:pt x="342" y="240"/>
                  </a:lnTo>
                  <a:lnTo>
                    <a:pt x="336" y="248"/>
                  </a:lnTo>
                  <a:lnTo>
                    <a:pt x="328" y="254"/>
                  </a:lnTo>
                  <a:lnTo>
                    <a:pt x="320" y="256"/>
                  </a:lnTo>
                  <a:lnTo>
                    <a:pt x="230" y="256"/>
                  </a:lnTo>
                  <a:lnTo>
                    <a:pt x="216" y="256"/>
                  </a:lnTo>
                  <a:lnTo>
                    <a:pt x="204" y="264"/>
                  </a:lnTo>
                  <a:lnTo>
                    <a:pt x="164" y="298"/>
                  </a:lnTo>
                  <a:lnTo>
                    <a:pt x="164" y="296"/>
                  </a:lnTo>
                  <a:lnTo>
                    <a:pt x="164" y="256"/>
                  </a:lnTo>
                  <a:lnTo>
                    <a:pt x="124" y="256"/>
                  </a:lnTo>
                  <a:lnTo>
                    <a:pt x="64" y="256"/>
                  </a:lnTo>
                  <a:lnTo>
                    <a:pt x="64" y="256"/>
                  </a:lnTo>
                  <a:lnTo>
                    <a:pt x="54" y="254"/>
                  </a:lnTo>
                  <a:lnTo>
                    <a:pt x="48" y="248"/>
                  </a:lnTo>
                  <a:lnTo>
                    <a:pt x="42" y="240"/>
                  </a:lnTo>
                  <a:lnTo>
                    <a:pt x="40" y="232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2" y="54"/>
                  </a:lnTo>
                  <a:lnTo>
                    <a:pt x="48" y="46"/>
                  </a:lnTo>
                  <a:lnTo>
                    <a:pt x="54" y="42"/>
                  </a:lnTo>
                  <a:lnTo>
                    <a:pt x="64" y="40"/>
                  </a:lnTo>
                  <a:lnTo>
                    <a:pt x="320" y="40"/>
                  </a:lnTo>
                  <a:lnTo>
                    <a:pt x="320" y="40"/>
                  </a:lnTo>
                  <a:lnTo>
                    <a:pt x="328" y="42"/>
                  </a:lnTo>
                  <a:lnTo>
                    <a:pt x="336" y="46"/>
                  </a:lnTo>
                  <a:lnTo>
                    <a:pt x="342" y="54"/>
                  </a:lnTo>
                  <a:lnTo>
                    <a:pt x="344" y="64"/>
                  </a:lnTo>
                  <a:lnTo>
                    <a:pt x="344" y="232"/>
                  </a:lnTo>
                  <a:lnTo>
                    <a:pt x="344" y="2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32" name="Freeform 214"/>
            <p:cNvSpPr/>
            <p:nvPr/>
          </p:nvSpPr>
          <p:spPr bwMode="auto">
            <a:xfrm>
              <a:off x="8464550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33" name="Freeform 215"/>
            <p:cNvSpPr/>
            <p:nvPr/>
          </p:nvSpPr>
          <p:spPr bwMode="auto">
            <a:xfrm>
              <a:off x="8594725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34" name="Freeform 216"/>
            <p:cNvSpPr/>
            <p:nvPr/>
          </p:nvSpPr>
          <p:spPr bwMode="auto">
            <a:xfrm>
              <a:off x="8724900" y="3863975"/>
              <a:ext cx="76200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8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组 78"/>
          <p:cNvGrpSpPr/>
          <p:nvPr/>
        </p:nvGrpSpPr>
        <p:grpSpPr>
          <a:xfrm>
            <a:off x="5853992" y="3351896"/>
            <a:ext cx="412157" cy="582336"/>
            <a:chOff x="7912100" y="117475"/>
            <a:chExt cx="492125" cy="695325"/>
          </a:xfrm>
          <a:solidFill>
            <a:schemeClr val="bg1"/>
          </a:solidFill>
          <a:effectLst/>
        </p:grpSpPr>
        <p:sp>
          <p:nvSpPr>
            <p:cNvPr id="36" name="Freeform 75"/>
            <p:cNvSpPr/>
            <p:nvPr/>
          </p:nvSpPr>
          <p:spPr bwMode="auto">
            <a:xfrm>
              <a:off x="8248650" y="117475"/>
              <a:ext cx="155575" cy="180975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98" y="114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4"/>
                </a:cxn>
                <a:cxn ang="0">
                  <a:pos x="4" y="110"/>
                </a:cxn>
                <a:cxn ang="0">
                  <a:pos x="10" y="112"/>
                </a:cxn>
                <a:cxn ang="0">
                  <a:pos x="16" y="114"/>
                </a:cxn>
                <a:cxn ang="0">
                  <a:pos x="16" y="114"/>
                </a:cxn>
              </a:cxnLst>
              <a:rect l="0" t="0" r="r" b="b"/>
              <a:pathLst>
                <a:path w="98" h="114">
                  <a:moveTo>
                    <a:pt x="16" y="114"/>
                  </a:moveTo>
                  <a:lnTo>
                    <a:pt x="98" y="114"/>
                  </a:lnTo>
                  <a:lnTo>
                    <a:pt x="0" y="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4" y="110"/>
                  </a:lnTo>
                  <a:lnTo>
                    <a:pt x="10" y="112"/>
                  </a:lnTo>
                  <a:lnTo>
                    <a:pt x="16" y="114"/>
                  </a:lnTo>
                  <a:lnTo>
                    <a:pt x="16" y="1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37" name="Freeform 76"/>
            <p:cNvSpPr>
              <a:spLocks noEditPoints="1"/>
            </p:cNvSpPr>
            <p:nvPr/>
          </p:nvSpPr>
          <p:spPr bwMode="auto">
            <a:xfrm>
              <a:off x="7912100" y="117475"/>
              <a:ext cx="492125" cy="695325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34" y="0"/>
                </a:cxn>
                <a:cxn ang="0">
                  <a:pos x="20" y="4"/>
                </a:cxn>
                <a:cxn ang="0">
                  <a:pos x="10" y="10"/>
                </a:cxn>
                <a:cxn ang="0">
                  <a:pos x="4" y="20"/>
                </a:cxn>
                <a:cxn ang="0">
                  <a:pos x="0" y="34"/>
                </a:cxn>
                <a:cxn ang="0">
                  <a:pos x="0" y="406"/>
                </a:cxn>
                <a:cxn ang="0">
                  <a:pos x="4" y="418"/>
                </a:cxn>
                <a:cxn ang="0">
                  <a:pos x="10" y="428"/>
                </a:cxn>
                <a:cxn ang="0">
                  <a:pos x="20" y="436"/>
                </a:cxn>
                <a:cxn ang="0">
                  <a:pos x="34" y="438"/>
                </a:cxn>
                <a:cxn ang="0">
                  <a:pos x="276" y="438"/>
                </a:cxn>
                <a:cxn ang="0">
                  <a:pos x="290" y="436"/>
                </a:cxn>
                <a:cxn ang="0">
                  <a:pos x="300" y="430"/>
                </a:cxn>
                <a:cxn ang="0">
                  <a:pos x="306" y="418"/>
                </a:cxn>
                <a:cxn ang="0">
                  <a:pos x="310" y="406"/>
                </a:cxn>
                <a:cxn ang="0">
                  <a:pos x="228" y="130"/>
                </a:cxn>
                <a:cxn ang="0">
                  <a:pos x="222" y="130"/>
                </a:cxn>
                <a:cxn ang="0">
                  <a:pos x="210" y="124"/>
                </a:cxn>
                <a:cxn ang="0">
                  <a:pos x="202" y="116"/>
                </a:cxn>
                <a:cxn ang="0">
                  <a:pos x="196" y="104"/>
                </a:cxn>
                <a:cxn ang="0">
                  <a:pos x="196" y="98"/>
                </a:cxn>
                <a:cxn ang="0">
                  <a:pos x="164" y="66"/>
                </a:cxn>
                <a:cxn ang="0">
                  <a:pos x="50" y="82"/>
                </a:cxn>
                <a:cxn ang="0">
                  <a:pos x="50" y="114"/>
                </a:cxn>
                <a:cxn ang="0">
                  <a:pos x="130" y="130"/>
                </a:cxn>
                <a:cxn ang="0">
                  <a:pos x="50" y="114"/>
                </a:cxn>
                <a:cxn ang="0">
                  <a:pos x="212" y="212"/>
                </a:cxn>
                <a:cxn ang="0">
                  <a:pos x="50" y="228"/>
                </a:cxn>
                <a:cxn ang="0">
                  <a:pos x="50" y="308"/>
                </a:cxn>
                <a:cxn ang="0">
                  <a:pos x="196" y="324"/>
                </a:cxn>
                <a:cxn ang="0">
                  <a:pos x="50" y="308"/>
                </a:cxn>
                <a:cxn ang="0">
                  <a:pos x="50" y="374"/>
                </a:cxn>
                <a:cxn ang="0">
                  <a:pos x="260" y="358"/>
                </a:cxn>
                <a:cxn ang="0">
                  <a:pos x="260" y="276"/>
                </a:cxn>
                <a:cxn ang="0">
                  <a:pos x="50" y="260"/>
                </a:cxn>
                <a:cxn ang="0">
                  <a:pos x="260" y="276"/>
                </a:cxn>
                <a:cxn ang="0">
                  <a:pos x="50" y="178"/>
                </a:cxn>
                <a:cxn ang="0">
                  <a:pos x="260" y="162"/>
                </a:cxn>
              </a:cxnLst>
              <a:rect l="0" t="0" r="r" b="b"/>
              <a:pathLst>
                <a:path w="310" h="438">
                  <a:moveTo>
                    <a:pt x="196" y="98"/>
                  </a:moveTo>
                  <a:lnTo>
                    <a:pt x="19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412"/>
                  </a:lnTo>
                  <a:lnTo>
                    <a:pt x="4" y="418"/>
                  </a:lnTo>
                  <a:lnTo>
                    <a:pt x="6" y="424"/>
                  </a:lnTo>
                  <a:lnTo>
                    <a:pt x="10" y="428"/>
                  </a:lnTo>
                  <a:lnTo>
                    <a:pt x="16" y="432"/>
                  </a:lnTo>
                  <a:lnTo>
                    <a:pt x="20" y="436"/>
                  </a:lnTo>
                  <a:lnTo>
                    <a:pt x="26" y="438"/>
                  </a:lnTo>
                  <a:lnTo>
                    <a:pt x="34" y="438"/>
                  </a:lnTo>
                  <a:lnTo>
                    <a:pt x="276" y="438"/>
                  </a:lnTo>
                  <a:lnTo>
                    <a:pt x="276" y="438"/>
                  </a:lnTo>
                  <a:lnTo>
                    <a:pt x="284" y="438"/>
                  </a:lnTo>
                  <a:lnTo>
                    <a:pt x="290" y="436"/>
                  </a:lnTo>
                  <a:lnTo>
                    <a:pt x="294" y="432"/>
                  </a:lnTo>
                  <a:lnTo>
                    <a:pt x="300" y="430"/>
                  </a:lnTo>
                  <a:lnTo>
                    <a:pt x="304" y="424"/>
                  </a:lnTo>
                  <a:lnTo>
                    <a:pt x="306" y="418"/>
                  </a:lnTo>
                  <a:lnTo>
                    <a:pt x="308" y="412"/>
                  </a:lnTo>
                  <a:lnTo>
                    <a:pt x="310" y="406"/>
                  </a:lnTo>
                  <a:lnTo>
                    <a:pt x="310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16" y="128"/>
                  </a:lnTo>
                  <a:lnTo>
                    <a:pt x="210" y="124"/>
                  </a:lnTo>
                  <a:lnTo>
                    <a:pt x="206" y="120"/>
                  </a:lnTo>
                  <a:lnTo>
                    <a:pt x="202" y="116"/>
                  </a:lnTo>
                  <a:lnTo>
                    <a:pt x="198" y="110"/>
                  </a:lnTo>
                  <a:lnTo>
                    <a:pt x="196" y="104"/>
                  </a:lnTo>
                  <a:lnTo>
                    <a:pt x="196" y="98"/>
                  </a:lnTo>
                  <a:lnTo>
                    <a:pt x="196" y="98"/>
                  </a:lnTo>
                  <a:close/>
                  <a:moveTo>
                    <a:pt x="50" y="66"/>
                  </a:moveTo>
                  <a:lnTo>
                    <a:pt x="164" y="66"/>
                  </a:lnTo>
                  <a:lnTo>
                    <a:pt x="164" y="82"/>
                  </a:lnTo>
                  <a:lnTo>
                    <a:pt x="50" y="82"/>
                  </a:lnTo>
                  <a:lnTo>
                    <a:pt x="50" y="66"/>
                  </a:lnTo>
                  <a:close/>
                  <a:moveTo>
                    <a:pt x="50" y="114"/>
                  </a:moveTo>
                  <a:lnTo>
                    <a:pt x="130" y="114"/>
                  </a:lnTo>
                  <a:lnTo>
                    <a:pt x="130" y="130"/>
                  </a:lnTo>
                  <a:lnTo>
                    <a:pt x="50" y="130"/>
                  </a:lnTo>
                  <a:lnTo>
                    <a:pt x="50" y="114"/>
                  </a:lnTo>
                  <a:close/>
                  <a:moveTo>
                    <a:pt x="50" y="212"/>
                  </a:moveTo>
                  <a:lnTo>
                    <a:pt x="212" y="212"/>
                  </a:lnTo>
                  <a:lnTo>
                    <a:pt x="212" y="228"/>
                  </a:lnTo>
                  <a:lnTo>
                    <a:pt x="50" y="228"/>
                  </a:lnTo>
                  <a:lnTo>
                    <a:pt x="50" y="212"/>
                  </a:lnTo>
                  <a:close/>
                  <a:moveTo>
                    <a:pt x="50" y="308"/>
                  </a:moveTo>
                  <a:lnTo>
                    <a:pt x="196" y="308"/>
                  </a:lnTo>
                  <a:lnTo>
                    <a:pt x="196" y="324"/>
                  </a:lnTo>
                  <a:lnTo>
                    <a:pt x="50" y="324"/>
                  </a:lnTo>
                  <a:lnTo>
                    <a:pt x="50" y="308"/>
                  </a:lnTo>
                  <a:close/>
                  <a:moveTo>
                    <a:pt x="260" y="374"/>
                  </a:moveTo>
                  <a:lnTo>
                    <a:pt x="50" y="374"/>
                  </a:lnTo>
                  <a:lnTo>
                    <a:pt x="50" y="358"/>
                  </a:lnTo>
                  <a:lnTo>
                    <a:pt x="260" y="358"/>
                  </a:lnTo>
                  <a:lnTo>
                    <a:pt x="260" y="374"/>
                  </a:lnTo>
                  <a:close/>
                  <a:moveTo>
                    <a:pt x="260" y="276"/>
                  </a:moveTo>
                  <a:lnTo>
                    <a:pt x="50" y="276"/>
                  </a:lnTo>
                  <a:lnTo>
                    <a:pt x="50" y="260"/>
                  </a:lnTo>
                  <a:lnTo>
                    <a:pt x="260" y="260"/>
                  </a:lnTo>
                  <a:lnTo>
                    <a:pt x="260" y="276"/>
                  </a:lnTo>
                  <a:close/>
                  <a:moveTo>
                    <a:pt x="260" y="178"/>
                  </a:moveTo>
                  <a:lnTo>
                    <a:pt x="50" y="178"/>
                  </a:lnTo>
                  <a:lnTo>
                    <a:pt x="50" y="162"/>
                  </a:lnTo>
                  <a:lnTo>
                    <a:pt x="260" y="162"/>
                  </a:lnTo>
                  <a:lnTo>
                    <a:pt x="260" y="17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组 81"/>
          <p:cNvGrpSpPr/>
          <p:nvPr/>
        </p:nvGrpSpPr>
        <p:grpSpPr>
          <a:xfrm>
            <a:off x="7848805" y="3321225"/>
            <a:ext cx="564832" cy="572136"/>
            <a:chOff x="7639243" y="2325084"/>
            <a:chExt cx="726802" cy="736201"/>
          </a:xfrm>
          <a:effectLst/>
        </p:grpSpPr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7639243" y="2621131"/>
              <a:ext cx="440154" cy="440154"/>
            </a:xfrm>
            <a:custGeom>
              <a:avLst/>
              <a:gdLst>
                <a:gd name="T0" fmla="*/ 508 w 562"/>
                <a:gd name="T1" fmla="*/ 110 h 562"/>
                <a:gd name="T2" fmla="*/ 398 w 562"/>
                <a:gd name="T3" fmla="*/ 108 h 562"/>
                <a:gd name="T4" fmla="*/ 380 w 562"/>
                <a:gd name="T5" fmla="*/ 98 h 562"/>
                <a:gd name="T6" fmla="*/ 340 w 562"/>
                <a:gd name="T7" fmla="*/ 82 h 562"/>
                <a:gd name="T8" fmla="*/ 320 w 562"/>
                <a:gd name="T9" fmla="*/ 0 h 562"/>
                <a:gd name="T10" fmla="*/ 242 w 562"/>
                <a:gd name="T11" fmla="*/ 76 h 562"/>
                <a:gd name="T12" fmla="*/ 220 w 562"/>
                <a:gd name="T13" fmla="*/ 82 h 562"/>
                <a:gd name="T14" fmla="*/ 182 w 562"/>
                <a:gd name="T15" fmla="*/ 98 h 562"/>
                <a:gd name="T16" fmla="*/ 110 w 562"/>
                <a:gd name="T17" fmla="*/ 54 h 562"/>
                <a:gd name="T18" fmla="*/ 108 w 562"/>
                <a:gd name="T19" fmla="*/ 164 h 562"/>
                <a:gd name="T20" fmla="*/ 98 w 562"/>
                <a:gd name="T21" fmla="*/ 182 h 562"/>
                <a:gd name="T22" fmla="*/ 82 w 562"/>
                <a:gd name="T23" fmla="*/ 220 h 562"/>
                <a:gd name="T24" fmla="*/ 0 w 562"/>
                <a:gd name="T25" fmla="*/ 242 h 562"/>
                <a:gd name="T26" fmla="*/ 78 w 562"/>
                <a:gd name="T27" fmla="*/ 320 h 562"/>
                <a:gd name="T28" fmla="*/ 82 w 562"/>
                <a:gd name="T29" fmla="*/ 340 h 562"/>
                <a:gd name="T30" fmla="*/ 98 w 562"/>
                <a:gd name="T31" fmla="*/ 378 h 562"/>
                <a:gd name="T32" fmla="*/ 54 w 562"/>
                <a:gd name="T33" fmla="*/ 452 h 562"/>
                <a:gd name="T34" fmla="*/ 164 w 562"/>
                <a:gd name="T35" fmla="*/ 452 h 562"/>
                <a:gd name="T36" fmla="*/ 182 w 562"/>
                <a:gd name="T37" fmla="*/ 464 h 562"/>
                <a:gd name="T38" fmla="*/ 220 w 562"/>
                <a:gd name="T39" fmla="*/ 480 h 562"/>
                <a:gd name="T40" fmla="*/ 242 w 562"/>
                <a:gd name="T41" fmla="*/ 562 h 562"/>
                <a:gd name="T42" fmla="*/ 320 w 562"/>
                <a:gd name="T43" fmla="*/ 484 h 562"/>
                <a:gd name="T44" fmla="*/ 340 w 562"/>
                <a:gd name="T45" fmla="*/ 478 h 562"/>
                <a:gd name="T46" fmla="*/ 380 w 562"/>
                <a:gd name="T47" fmla="*/ 464 h 562"/>
                <a:gd name="T48" fmla="*/ 452 w 562"/>
                <a:gd name="T49" fmla="*/ 506 h 562"/>
                <a:gd name="T50" fmla="*/ 452 w 562"/>
                <a:gd name="T51" fmla="*/ 396 h 562"/>
                <a:gd name="T52" fmla="*/ 464 w 562"/>
                <a:gd name="T53" fmla="*/ 378 h 562"/>
                <a:gd name="T54" fmla="*/ 480 w 562"/>
                <a:gd name="T55" fmla="*/ 340 h 562"/>
                <a:gd name="T56" fmla="*/ 562 w 562"/>
                <a:gd name="T57" fmla="*/ 320 h 562"/>
                <a:gd name="T58" fmla="*/ 484 w 562"/>
                <a:gd name="T59" fmla="*/ 240 h 562"/>
                <a:gd name="T60" fmla="*/ 480 w 562"/>
                <a:gd name="T61" fmla="*/ 220 h 562"/>
                <a:gd name="T62" fmla="*/ 464 w 562"/>
                <a:gd name="T63" fmla="*/ 182 h 562"/>
                <a:gd name="T64" fmla="*/ 452 w 562"/>
                <a:gd name="T65" fmla="*/ 164 h 562"/>
                <a:gd name="T66" fmla="*/ 280 w 562"/>
                <a:gd name="T67" fmla="*/ 366 h 562"/>
                <a:gd name="T68" fmla="*/ 248 w 562"/>
                <a:gd name="T69" fmla="*/ 360 h 562"/>
                <a:gd name="T70" fmla="*/ 220 w 562"/>
                <a:gd name="T71" fmla="*/ 342 h 562"/>
                <a:gd name="T72" fmla="*/ 202 w 562"/>
                <a:gd name="T73" fmla="*/ 314 h 562"/>
                <a:gd name="T74" fmla="*/ 194 w 562"/>
                <a:gd name="T75" fmla="*/ 280 h 562"/>
                <a:gd name="T76" fmla="*/ 196 w 562"/>
                <a:gd name="T77" fmla="*/ 262 h 562"/>
                <a:gd name="T78" fmla="*/ 210 w 562"/>
                <a:gd name="T79" fmla="*/ 232 h 562"/>
                <a:gd name="T80" fmla="*/ 232 w 562"/>
                <a:gd name="T81" fmla="*/ 210 h 562"/>
                <a:gd name="T82" fmla="*/ 264 w 562"/>
                <a:gd name="T83" fmla="*/ 196 h 562"/>
                <a:gd name="T84" fmla="*/ 280 w 562"/>
                <a:gd name="T85" fmla="*/ 194 h 562"/>
                <a:gd name="T86" fmla="*/ 314 w 562"/>
                <a:gd name="T87" fmla="*/ 202 h 562"/>
                <a:gd name="T88" fmla="*/ 342 w 562"/>
                <a:gd name="T89" fmla="*/ 220 h 562"/>
                <a:gd name="T90" fmla="*/ 360 w 562"/>
                <a:gd name="T91" fmla="*/ 246 h 562"/>
                <a:gd name="T92" fmla="*/ 366 w 562"/>
                <a:gd name="T93" fmla="*/ 280 h 562"/>
                <a:gd name="T94" fmla="*/ 366 w 562"/>
                <a:gd name="T95" fmla="*/ 298 h 562"/>
                <a:gd name="T96" fmla="*/ 352 w 562"/>
                <a:gd name="T97" fmla="*/ 328 h 562"/>
                <a:gd name="T98" fmla="*/ 328 w 562"/>
                <a:gd name="T99" fmla="*/ 352 h 562"/>
                <a:gd name="T100" fmla="*/ 298 w 562"/>
                <a:gd name="T101" fmla="*/ 364 h 562"/>
                <a:gd name="T102" fmla="*/ 280 w 562"/>
                <a:gd name="T103" fmla="*/ 366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2" h="562">
                  <a:moveTo>
                    <a:pt x="452" y="164"/>
                  </a:moveTo>
                  <a:lnTo>
                    <a:pt x="508" y="110"/>
                  </a:lnTo>
                  <a:lnTo>
                    <a:pt x="452" y="54"/>
                  </a:lnTo>
                  <a:lnTo>
                    <a:pt x="398" y="108"/>
                  </a:lnTo>
                  <a:lnTo>
                    <a:pt x="398" y="108"/>
                  </a:lnTo>
                  <a:lnTo>
                    <a:pt x="380" y="98"/>
                  </a:lnTo>
                  <a:lnTo>
                    <a:pt x="360" y="88"/>
                  </a:lnTo>
                  <a:lnTo>
                    <a:pt x="340" y="82"/>
                  </a:lnTo>
                  <a:lnTo>
                    <a:pt x="320" y="76"/>
                  </a:lnTo>
                  <a:lnTo>
                    <a:pt x="320" y="0"/>
                  </a:lnTo>
                  <a:lnTo>
                    <a:pt x="242" y="0"/>
                  </a:lnTo>
                  <a:lnTo>
                    <a:pt x="242" y="76"/>
                  </a:lnTo>
                  <a:lnTo>
                    <a:pt x="242" y="76"/>
                  </a:lnTo>
                  <a:lnTo>
                    <a:pt x="220" y="82"/>
                  </a:lnTo>
                  <a:lnTo>
                    <a:pt x="202" y="88"/>
                  </a:lnTo>
                  <a:lnTo>
                    <a:pt x="182" y="98"/>
                  </a:lnTo>
                  <a:lnTo>
                    <a:pt x="164" y="108"/>
                  </a:lnTo>
                  <a:lnTo>
                    <a:pt x="110" y="54"/>
                  </a:lnTo>
                  <a:lnTo>
                    <a:pt x="54" y="110"/>
                  </a:lnTo>
                  <a:lnTo>
                    <a:pt x="108" y="164"/>
                  </a:lnTo>
                  <a:lnTo>
                    <a:pt x="108" y="164"/>
                  </a:lnTo>
                  <a:lnTo>
                    <a:pt x="98" y="182"/>
                  </a:lnTo>
                  <a:lnTo>
                    <a:pt x="90" y="200"/>
                  </a:lnTo>
                  <a:lnTo>
                    <a:pt x="82" y="220"/>
                  </a:lnTo>
                  <a:lnTo>
                    <a:pt x="78" y="242"/>
                  </a:lnTo>
                  <a:lnTo>
                    <a:pt x="0" y="242"/>
                  </a:lnTo>
                  <a:lnTo>
                    <a:pt x="0" y="320"/>
                  </a:lnTo>
                  <a:lnTo>
                    <a:pt x="78" y="320"/>
                  </a:lnTo>
                  <a:lnTo>
                    <a:pt x="78" y="320"/>
                  </a:lnTo>
                  <a:lnTo>
                    <a:pt x="82" y="340"/>
                  </a:lnTo>
                  <a:lnTo>
                    <a:pt x="90" y="360"/>
                  </a:lnTo>
                  <a:lnTo>
                    <a:pt x="98" y="378"/>
                  </a:lnTo>
                  <a:lnTo>
                    <a:pt x="108" y="396"/>
                  </a:lnTo>
                  <a:lnTo>
                    <a:pt x="54" y="452"/>
                  </a:lnTo>
                  <a:lnTo>
                    <a:pt x="110" y="506"/>
                  </a:lnTo>
                  <a:lnTo>
                    <a:pt x="164" y="452"/>
                  </a:lnTo>
                  <a:lnTo>
                    <a:pt x="164" y="452"/>
                  </a:lnTo>
                  <a:lnTo>
                    <a:pt x="182" y="464"/>
                  </a:lnTo>
                  <a:lnTo>
                    <a:pt x="202" y="472"/>
                  </a:lnTo>
                  <a:lnTo>
                    <a:pt x="220" y="480"/>
                  </a:lnTo>
                  <a:lnTo>
                    <a:pt x="242" y="484"/>
                  </a:lnTo>
                  <a:lnTo>
                    <a:pt x="242" y="562"/>
                  </a:lnTo>
                  <a:lnTo>
                    <a:pt x="320" y="562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40" y="478"/>
                  </a:lnTo>
                  <a:lnTo>
                    <a:pt x="360" y="472"/>
                  </a:lnTo>
                  <a:lnTo>
                    <a:pt x="380" y="464"/>
                  </a:lnTo>
                  <a:lnTo>
                    <a:pt x="398" y="452"/>
                  </a:lnTo>
                  <a:lnTo>
                    <a:pt x="452" y="506"/>
                  </a:lnTo>
                  <a:lnTo>
                    <a:pt x="508" y="452"/>
                  </a:lnTo>
                  <a:lnTo>
                    <a:pt x="452" y="396"/>
                  </a:lnTo>
                  <a:lnTo>
                    <a:pt x="452" y="396"/>
                  </a:lnTo>
                  <a:lnTo>
                    <a:pt x="464" y="378"/>
                  </a:lnTo>
                  <a:lnTo>
                    <a:pt x="472" y="360"/>
                  </a:lnTo>
                  <a:lnTo>
                    <a:pt x="480" y="340"/>
                  </a:lnTo>
                  <a:lnTo>
                    <a:pt x="484" y="320"/>
                  </a:lnTo>
                  <a:lnTo>
                    <a:pt x="562" y="320"/>
                  </a:lnTo>
                  <a:lnTo>
                    <a:pt x="562" y="240"/>
                  </a:lnTo>
                  <a:lnTo>
                    <a:pt x="484" y="240"/>
                  </a:lnTo>
                  <a:lnTo>
                    <a:pt x="484" y="240"/>
                  </a:lnTo>
                  <a:lnTo>
                    <a:pt x="480" y="220"/>
                  </a:lnTo>
                  <a:lnTo>
                    <a:pt x="472" y="200"/>
                  </a:lnTo>
                  <a:lnTo>
                    <a:pt x="464" y="182"/>
                  </a:lnTo>
                  <a:lnTo>
                    <a:pt x="452" y="164"/>
                  </a:lnTo>
                  <a:lnTo>
                    <a:pt x="452" y="164"/>
                  </a:lnTo>
                  <a:close/>
                  <a:moveTo>
                    <a:pt x="280" y="366"/>
                  </a:moveTo>
                  <a:lnTo>
                    <a:pt x="280" y="366"/>
                  </a:lnTo>
                  <a:lnTo>
                    <a:pt x="264" y="364"/>
                  </a:lnTo>
                  <a:lnTo>
                    <a:pt x="248" y="360"/>
                  </a:lnTo>
                  <a:lnTo>
                    <a:pt x="232" y="352"/>
                  </a:lnTo>
                  <a:lnTo>
                    <a:pt x="220" y="342"/>
                  </a:lnTo>
                  <a:lnTo>
                    <a:pt x="210" y="328"/>
                  </a:lnTo>
                  <a:lnTo>
                    <a:pt x="202" y="314"/>
                  </a:lnTo>
                  <a:lnTo>
                    <a:pt x="196" y="298"/>
                  </a:lnTo>
                  <a:lnTo>
                    <a:pt x="194" y="280"/>
                  </a:lnTo>
                  <a:lnTo>
                    <a:pt x="194" y="280"/>
                  </a:lnTo>
                  <a:lnTo>
                    <a:pt x="196" y="262"/>
                  </a:lnTo>
                  <a:lnTo>
                    <a:pt x="202" y="246"/>
                  </a:lnTo>
                  <a:lnTo>
                    <a:pt x="210" y="232"/>
                  </a:lnTo>
                  <a:lnTo>
                    <a:pt x="220" y="220"/>
                  </a:lnTo>
                  <a:lnTo>
                    <a:pt x="232" y="210"/>
                  </a:lnTo>
                  <a:lnTo>
                    <a:pt x="248" y="202"/>
                  </a:lnTo>
                  <a:lnTo>
                    <a:pt x="264" y="196"/>
                  </a:lnTo>
                  <a:lnTo>
                    <a:pt x="280" y="194"/>
                  </a:lnTo>
                  <a:lnTo>
                    <a:pt x="280" y="194"/>
                  </a:lnTo>
                  <a:lnTo>
                    <a:pt x="298" y="196"/>
                  </a:lnTo>
                  <a:lnTo>
                    <a:pt x="314" y="202"/>
                  </a:lnTo>
                  <a:lnTo>
                    <a:pt x="328" y="210"/>
                  </a:lnTo>
                  <a:lnTo>
                    <a:pt x="342" y="220"/>
                  </a:lnTo>
                  <a:lnTo>
                    <a:pt x="352" y="232"/>
                  </a:lnTo>
                  <a:lnTo>
                    <a:pt x="360" y="246"/>
                  </a:lnTo>
                  <a:lnTo>
                    <a:pt x="366" y="262"/>
                  </a:lnTo>
                  <a:lnTo>
                    <a:pt x="366" y="280"/>
                  </a:lnTo>
                  <a:lnTo>
                    <a:pt x="366" y="280"/>
                  </a:lnTo>
                  <a:lnTo>
                    <a:pt x="366" y="298"/>
                  </a:lnTo>
                  <a:lnTo>
                    <a:pt x="360" y="314"/>
                  </a:lnTo>
                  <a:lnTo>
                    <a:pt x="352" y="328"/>
                  </a:lnTo>
                  <a:lnTo>
                    <a:pt x="342" y="342"/>
                  </a:lnTo>
                  <a:lnTo>
                    <a:pt x="328" y="352"/>
                  </a:lnTo>
                  <a:lnTo>
                    <a:pt x="314" y="360"/>
                  </a:lnTo>
                  <a:lnTo>
                    <a:pt x="298" y="364"/>
                  </a:lnTo>
                  <a:lnTo>
                    <a:pt x="280" y="366"/>
                  </a:lnTo>
                  <a:lnTo>
                    <a:pt x="280" y="3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40" name="Freeform 10"/>
            <p:cNvSpPr>
              <a:spLocks noEditPoints="1"/>
            </p:cNvSpPr>
            <p:nvPr/>
          </p:nvSpPr>
          <p:spPr bwMode="auto">
            <a:xfrm>
              <a:off x="7799014" y="2325084"/>
              <a:ext cx="567031" cy="570164"/>
            </a:xfrm>
            <a:custGeom>
              <a:avLst/>
              <a:gdLst>
                <a:gd name="T0" fmla="*/ 704 w 724"/>
                <a:gd name="T1" fmla="*/ 616 h 728"/>
                <a:gd name="T2" fmla="*/ 706 w 724"/>
                <a:gd name="T3" fmla="*/ 616 h 728"/>
                <a:gd name="T4" fmla="*/ 322 w 724"/>
                <a:gd name="T5" fmla="*/ 232 h 728"/>
                <a:gd name="T6" fmla="*/ 322 w 724"/>
                <a:gd name="T7" fmla="*/ 50 h 728"/>
                <a:gd name="T8" fmla="*/ 136 w 724"/>
                <a:gd name="T9" fmla="*/ 0 h 728"/>
                <a:gd name="T10" fmla="*/ 116 w 724"/>
                <a:gd name="T11" fmla="*/ 20 h 728"/>
                <a:gd name="T12" fmla="*/ 214 w 724"/>
                <a:gd name="T13" fmla="*/ 118 h 728"/>
                <a:gd name="T14" fmla="*/ 118 w 724"/>
                <a:gd name="T15" fmla="*/ 214 h 728"/>
                <a:gd name="T16" fmla="*/ 20 w 724"/>
                <a:gd name="T17" fmla="*/ 116 h 728"/>
                <a:gd name="T18" fmla="*/ 0 w 724"/>
                <a:gd name="T19" fmla="*/ 136 h 728"/>
                <a:gd name="T20" fmla="*/ 50 w 724"/>
                <a:gd name="T21" fmla="*/ 322 h 728"/>
                <a:gd name="T22" fmla="*/ 226 w 724"/>
                <a:gd name="T23" fmla="*/ 322 h 728"/>
                <a:gd name="T24" fmla="*/ 226 w 724"/>
                <a:gd name="T25" fmla="*/ 322 h 728"/>
                <a:gd name="T26" fmla="*/ 610 w 724"/>
                <a:gd name="T27" fmla="*/ 710 h 728"/>
                <a:gd name="T28" fmla="*/ 612 w 724"/>
                <a:gd name="T29" fmla="*/ 710 h 728"/>
                <a:gd name="T30" fmla="*/ 612 w 724"/>
                <a:gd name="T31" fmla="*/ 710 h 728"/>
                <a:gd name="T32" fmla="*/ 622 w 724"/>
                <a:gd name="T33" fmla="*/ 718 h 728"/>
                <a:gd name="T34" fmla="*/ 634 w 724"/>
                <a:gd name="T35" fmla="*/ 724 h 728"/>
                <a:gd name="T36" fmla="*/ 646 w 724"/>
                <a:gd name="T37" fmla="*/ 728 h 728"/>
                <a:gd name="T38" fmla="*/ 658 w 724"/>
                <a:gd name="T39" fmla="*/ 728 h 728"/>
                <a:gd name="T40" fmla="*/ 670 w 724"/>
                <a:gd name="T41" fmla="*/ 728 h 728"/>
                <a:gd name="T42" fmla="*/ 682 w 724"/>
                <a:gd name="T43" fmla="*/ 724 h 728"/>
                <a:gd name="T44" fmla="*/ 694 w 724"/>
                <a:gd name="T45" fmla="*/ 718 h 728"/>
                <a:gd name="T46" fmla="*/ 704 w 724"/>
                <a:gd name="T47" fmla="*/ 710 h 728"/>
                <a:gd name="T48" fmla="*/ 704 w 724"/>
                <a:gd name="T49" fmla="*/ 710 h 728"/>
                <a:gd name="T50" fmla="*/ 712 w 724"/>
                <a:gd name="T51" fmla="*/ 700 h 728"/>
                <a:gd name="T52" fmla="*/ 718 w 724"/>
                <a:gd name="T53" fmla="*/ 688 h 728"/>
                <a:gd name="T54" fmla="*/ 722 w 724"/>
                <a:gd name="T55" fmla="*/ 676 h 728"/>
                <a:gd name="T56" fmla="*/ 724 w 724"/>
                <a:gd name="T57" fmla="*/ 664 h 728"/>
                <a:gd name="T58" fmla="*/ 722 w 724"/>
                <a:gd name="T59" fmla="*/ 652 h 728"/>
                <a:gd name="T60" fmla="*/ 718 w 724"/>
                <a:gd name="T61" fmla="*/ 638 h 728"/>
                <a:gd name="T62" fmla="*/ 712 w 724"/>
                <a:gd name="T63" fmla="*/ 628 h 728"/>
                <a:gd name="T64" fmla="*/ 704 w 724"/>
                <a:gd name="T65" fmla="*/ 616 h 728"/>
                <a:gd name="T66" fmla="*/ 704 w 724"/>
                <a:gd name="T67" fmla="*/ 616 h 728"/>
                <a:gd name="T68" fmla="*/ 680 w 724"/>
                <a:gd name="T69" fmla="*/ 686 h 728"/>
                <a:gd name="T70" fmla="*/ 680 w 724"/>
                <a:gd name="T71" fmla="*/ 686 h 728"/>
                <a:gd name="T72" fmla="*/ 670 w 724"/>
                <a:gd name="T73" fmla="*/ 692 h 728"/>
                <a:gd name="T74" fmla="*/ 658 w 724"/>
                <a:gd name="T75" fmla="*/ 694 h 728"/>
                <a:gd name="T76" fmla="*/ 648 w 724"/>
                <a:gd name="T77" fmla="*/ 692 h 728"/>
                <a:gd name="T78" fmla="*/ 642 w 724"/>
                <a:gd name="T79" fmla="*/ 690 h 728"/>
                <a:gd name="T80" fmla="*/ 638 w 724"/>
                <a:gd name="T81" fmla="*/ 686 h 728"/>
                <a:gd name="T82" fmla="*/ 638 w 724"/>
                <a:gd name="T83" fmla="*/ 686 h 728"/>
                <a:gd name="T84" fmla="*/ 632 w 724"/>
                <a:gd name="T85" fmla="*/ 676 h 728"/>
                <a:gd name="T86" fmla="*/ 630 w 724"/>
                <a:gd name="T87" fmla="*/ 664 h 728"/>
                <a:gd name="T88" fmla="*/ 632 w 724"/>
                <a:gd name="T89" fmla="*/ 654 h 728"/>
                <a:gd name="T90" fmla="*/ 638 w 724"/>
                <a:gd name="T91" fmla="*/ 644 h 728"/>
                <a:gd name="T92" fmla="*/ 638 w 724"/>
                <a:gd name="T93" fmla="*/ 644 h 728"/>
                <a:gd name="T94" fmla="*/ 648 w 724"/>
                <a:gd name="T95" fmla="*/ 638 h 728"/>
                <a:gd name="T96" fmla="*/ 658 w 724"/>
                <a:gd name="T97" fmla="*/ 636 h 728"/>
                <a:gd name="T98" fmla="*/ 670 w 724"/>
                <a:gd name="T99" fmla="*/ 638 h 728"/>
                <a:gd name="T100" fmla="*/ 680 w 724"/>
                <a:gd name="T101" fmla="*/ 644 h 728"/>
                <a:gd name="T102" fmla="*/ 680 w 724"/>
                <a:gd name="T103" fmla="*/ 644 h 728"/>
                <a:gd name="T104" fmla="*/ 686 w 724"/>
                <a:gd name="T105" fmla="*/ 654 h 728"/>
                <a:gd name="T106" fmla="*/ 688 w 724"/>
                <a:gd name="T107" fmla="*/ 664 h 728"/>
                <a:gd name="T108" fmla="*/ 686 w 724"/>
                <a:gd name="T109" fmla="*/ 676 h 728"/>
                <a:gd name="T110" fmla="*/ 684 w 724"/>
                <a:gd name="T111" fmla="*/ 680 h 728"/>
                <a:gd name="T112" fmla="*/ 680 w 724"/>
                <a:gd name="T113" fmla="*/ 686 h 728"/>
                <a:gd name="T114" fmla="*/ 680 w 724"/>
                <a:gd name="T115" fmla="*/ 686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4" h="728">
                  <a:moveTo>
                    <a:pt x="704" y="616"/>
                  </a:moveTo>
                  <a:lnTo>
                    <a:pt x="706" y="616"/>
                  </a:lnTo>
                  <a:lnTo>
                    <a:pt x="322" y="232"/>
                  </a:lnTo>
                  <a:lnTo>
                    <a:pt x="322" y="50"/>
                  </a:lnTo>
                  <a:lnTo>
                    <a:pt x="136" y="0"/>
                  </a:lnTo>
                  <a:lnTo>
                    <a:pt x="116" y="20"/>
                  </a:lnTo>
                  <a:lnTo>
                    <a:pt x="214" y="118"/>
                  </a:lnTo>
                  <a:lnTo>
                    <a:pt x="118" y="214"/>
                  </a:lnTo>
                  <a:lnTo>
                    <a:pt x="20" y="116"/>
                  </a:lnTo>
                  <a:lnTo>
                    <a:pt x="0" y="136"/>
                  </a:lnTo>
                  <a:lnTo>
                    <a:pt x="50" y="322"/>
                  </a:lnTo>
                  <a:lnTo>
                    <a:pt x="226" y="322"/>
                  </a:lnTo>
                  <a:lnTo>
                    <a:pt x="226" y="322"/>
                  </a:lnTo>
                  <a:lnTo>
                    <a:pt x="610" y="710"/>
                  </a:lnTo>
                  <a:lnTo>
                    <a:pt x="612" y="710"/>
                  </a:lnTo>
                  <a:lnTo>
                    <a:pt x="612" y="710"/>
                  </a:lnTo>
                  <a:lnTo>
                    <a:pt x="622" y="718"/>
                  </a:lnTo>
                  <a:lnTo>
                    <a:pt x="634" y="724"/>
                  </a:lnTo>
                  <a:lnTo>
                    <a:pt x="646" y="728"/>
                  </a:lnTo>
                  <a:lnTo>
                    <a:pt x="658" y="728"/>
                  </a:lnTo>
                  <a:lnTo>
                    <a:pt x="670" y="728"/>
                  </a:lnTo>
                  <a:lnTo>
                    <a:pt x="682" y="724"/>
                  </a:lnTo>
                  <a:lnTo>
                    <a:pt x="694" y="718"/>
                  </a:lnTo>
                  <a:lnTo>
                    <a:pt x="704" y="710"/>
                  </a:lnTo>
                  <a:lnTo>
                    <a:pt x="704" y="710"/>
                  </a:lnTo>
                  <a:lnTo>
                    <a:pt x="712" y="700"/>
                  </a:lnTo>
                  <a:lnTo>
                    <a:pt x="718" y="688"/>
                  </a:lnTo>
                  <a:lnTo>
                    <a:pt x="722" y="676"/>
                  </a:lnTo>
                  <a:lnTo>
                    <a:pt x="724" y="664"/>
                  </a:lnTo>
                  <a:lnTo>
                    <a:pt x="722" y="652"/>
                  </a:lnTo>
                  <a:lnTo>
                    <a:pt x="718" y="638"/>
                  </a:lnTo>
                  <a:lnTo>
                    <a:pt x="712" y="628"/>
                  </a:lnTo>
                  <a:lnTo>
                    <a:pt x="704" y="616"/>
                  </a:lnTo>
                  <a:lnTo>
                    <a:pt x="704" y="616"/>
                  </a:lnTo>
                  <a:close/>
                  <a:moveTo>
                    <a:pt x="680" y="686"/>
                  </a:moveTo>
                  <a:lnTo>
                    <a:pt x="680" y="686"/>
                  </a:lnTo>
                  <a:lnTo>
                    <a:pt x="670" y="692"/>
                  </a:lnTo>
                  <a:lnTo>
                    <a:pt x="658" y="694"/>
                  </a:lnTo>
                  <a:lnTo>
                    <a:pt x="648" y="692"/>
                  </a:lnTo>
                  <a:lnTo>
                    <a:pt x="642" y="690"/>
                  </a:lnTo>
                  <a:lnTo>
                    <a:pt x="638" y="686"/>
                  </a:lnTo>
                  <a:lnTo>
                    <a:pt x="638" y="686"/>
                  </a:lnTo>
                  <a:lnTo>
                    <a:pt x="632" y="676"/>
                  </a:lnTo>
                  <a:lnTo>
                    <a:pt x="630" y="664"/>
                  </a:lnTo>
                  <a:lnTo>
                    <a:pt x="632" y="654"/>
                  </a:lnTo>
                  <a:lnTo>
                    <a:pt x="638" y="644"/>
                  </a:lnTo>
                  <a:lnTo>
                    <a:pt x="638" y="644"/>
                  </a:lnTo>
                  <a:lnTo>
                    <a:pt x="648" y="638"/>
                  </a:lnTo>
                  <a:lnTo>
                    <a:pt x="658" y="636"/>
                  </a:lnTo>
                  <a:lnTo>
                    <a:pt x="670" y="638"/>
                  </a:lnTo>
                  <a:lnTo>
                    <a:pt x="680" y="644"/>
                  </a:lnTo>
                  <a:lnTo>
                    <a:pt x="680" y="644"/>
                  </a:lnTo>
                  <a:lnTo>
                    <a:pt x="686" y="654"/>
                  </a:lnTo>
                  <a:lnTo>
                    <a:pt x="688" y="664"/>
                  </a:lnTo>
                  <a:lnTo>
                    <a:pt x="686" y="676"/>
                  </a:lnTo>
                  <a:lnTo>
                    <a:pt x="684" y="680"/>
                  </a:lnTo>
                  <a:lnTo>
                    <a:pt x="680" y="686"/>
                  </a:lnTo>
                  <a:lnTo>
                    <a:pt x="680" y="6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grpSp>
        <p:nvGrpSpPr>
          <p:cNvPr id="41" name="组 84"/>
          <p:cNvGrpSpPr/>
          <p:nvPr/>
        </p:nvGrpSpPr>
        <p:grpSpPr>
          <a:xfrm>
            <a:off x="9899352" y="3380291"/>
            <a:ext cx="611016" cy="577988"/>
            <a:chOff x="4321175" y="111125"/>
            <a:chExt cx="704850" cy="666750"/>
          </a:xfrm>
          <a:solidFill>
            <a:schemeClr val="bg1"/>
          </a:solidFill>
          <a:effectLst/>
        </p:grpSpPr>
        <p:sp>
          <p:nvSpPr>
            <p:cNvPr id="42" name="Freeform 34"/>
            <p:cNvSpPr>
              <a:spLocks noEditPoints="1"/>
            </p:cNvSpPr>
            <p:nvPr/>
          </p:nvSpPr>
          <p:spPr bwMode="auto">
            <a:xfrm>
              <a:off x="4321175" y="111125"/>
              <a:ext cx="704850" cy="6667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36" y="54"/>
                </a:cxn>
                <a:cxn ang="0">
                  <a:pos x="36" y="330"/>
                </a:cxn>
                <a:cxn ang="0">
                  <a:pos x="194" y="330"/>
                </a:cxn>
                <a:cxn ang="0">
                  <a:pos x="194" y="368"/>
                </a:cxn>
                <a:cxn ang="0">
                  <a:pos x="194" y="368"/>
                </a:cxn>
                <a:cxn ang="0">
                  <a:pos x="172" y="374"/>
                </a:cxn>
                <a:cxn ang="0">
                  <a:pos x="154" y="382"/>
                </a:cxn>
                <a:cxn ang="0">
                  <a:pos x="148" y="386"/>
                </a:cxn>
                <a:cxn ang="0">
                  <a:pos x="144" y="392"/>
                </a:cxn>
                <a:cxn ang="0">
                  <a:pos x="140" y="398"/>
                </a:cxn>
                <a:cxn ang="0">
                  <a:pos x="140" y="404"/>
                </a:cxn>
                <a:cxn ang="0">
                  <a:pos x="140" y="404"/>
                </a:cxn>
                <a:cxn ang="0">
                  <a:pos x="142" y="408"/>
                </a:cxn>
                <a:cxn ang="0">
                  <a:pos x="146" y="410"/>
                </a:cxn>
                <a:cxn ang="0">
                  <a:pos x="166" y="416"/>
                </a:cxn>
                <a:cxn ang="0">
                  <a:pos x="192" y="418"/>
                </a:cxn>
                <a:cxn ang="0">
                  <a:pos x="222" y="420"/>
                </a:cxn>
                <a:cxn ang="0">
                  <a:pos x="252" y="418"/>
                </a:cxn>
                <a:cxn ang="0">
                  <a:pos x="278" y="416"/>
                </a:cxn>
                <a:cxn ang="0">
                  <a:pos x="298" y="410"/>
                </a:cxn>
                <a:cxn ang="0">
                  <a:pos x="302" y="408"/>
                </a:cxn>
                <a:cxn ang="0">
                  <a:pos x="304" y="404"/>
                </a:cxn>
                <a:cxn ang="0">
                  <a:pos x="304" y="404"/>
                </a:cxn>
                <a:cxn ang="0">
                  <a:pos x="304" y="398"/>
                </a:cxn>
                <a:cxn ang="0">
                  <a:pos x="300" y="392"/>
                </a:cxn>
                <a:cxn ang="0">
                  <a:pos x="296" y="386"/>
                </a:cxn>
                <a:cxn ang="0">
                  <a:pos x="290" y="382"/>
                </a:cxn>
                <a:cxn ang="0">
                  <a:pos x="272" y="374"/>
                </a:cxn>
                <a:cxn ang="0">
                  <a:pos x="250" y="368"/>
                </a:cxn>
                <a:cxn ang="0">
                  <a:pos x="250" y="330"/>
                </a:cxn>
                <a:cxn ang="0">
                  <a:pos x="408" y="330"/>
                </a:cxn>
                <a:cxn ang="0">
                  <a:pos x="408" y="54"/>
                </a:cxn>
                <a:cxn ang="0">
                  <a:pos x="444" y="54"/>
                </a:cxn>
                <a:cxn ang="0">
                  <a:pos x="444" y="0"/>
                </a:cxn>
                <a:cxn ang="0">
                  <a:pos x="444" y="0"/>
                </a:cxn>
                <a:cxn ang="0">
                  <a:pos x="378" y="300"/>
                </a:cxn>
                <a:cxn ang="0">
                  <a:pos x="66" y="300"/>
                </a:cxn>
                <a:cxn ang="0">
                  <a:pos x="66" y="56"/>
                </a:cxn>
                <a:cxn ang="0">
                  <a:pos x="378" y="56"/>
                </a:cxn>
                <a:cxn ang="0">
                  <a:pos x="378" y="300"/>
                </a:cxn>
                <a:cxn ang="0">
                  <a:pos x="378" y="300"/>
                </a:cxn>
              </a:cxnLst>
              <a:rect l="0" t="0" r="r" b="b"/>
              <a:pathLst>
                <a:path w="444" h="420">
                  <a:moveTo>
                    <a:pt x="44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36" y="54"/>
                  </a:lnTo>
                  <a:lnTo>
                    <a:pt x="36" y="330"/>
                  </a:lnTo>
                  <a:lnTo>
                    <a:pt x="194" y="330"/>
                  </a:lnTo>
                  <a:lnTo>
                    <a:pt x="194" y="368"/>
                  </a:lnTo>
                  <a:lnTo>
                    <a:pt x="194" y="368"/>
                  </a:lnTo>
                  <a:lnTo>
                    <a:pt x="172" y="374"/>
                  </a:lnTo>
                  <a:lnTo>
                    <a:pt x="154" y="382"/>
                  </a:lnTo>
                  <a:lnTo>
                    <a:pt x="148" y="386"/>
                  </a:lnTo>
                  <a:lnTo>
                    <a:pt x="144" y="392"/>
                  </a:lnTo>
                  <a:lnTo>
                    <a:pt x="140" y="398"/>
                  </a:lnTo>
                  <a:lnTo>
                    <a:pt x="140" y="404"/>
                  </a:lnTo>
                  <a:lnTo>
                    <a:pt x="140" y="404"/>
                  </a:lnTo>
                  <a:lnTo>
                    <a:pt x="142" y="408"/>
                  </a:lnTo>
                  <a:lnTo>
                    <a:pt x="146" y="410"/>
                  </a:lnTo>
                  <a:lnTo>
                    <a:pt x="166" y="416"/>
                  </a:lnTo>
                  <a:lnTo>
                    <a:pt x="192" y="418"/>
                  </a:lnTo>
                  <a:lnTo>
                    <a:pt x="222" y="420"/>
                  </a:lnTo>
                  <a:lnTo>
                    <a:pt x="252" y="418"/>
                  </a:lnTo>
                  <a:lnTo>
                    <a:pt x="278" y="416"/>
                  </a:lnTo>
                  <a:lnTo>
                    <a:pt x="298" y="410"/>
                  </a:lnTo>
                  <a:lnTo>
                    <a:pt x="302" y="408"/>
                  </a:lnTo>
                  <a:lnTo>
                    <a:pt x="304" y="404"/>
                  </a:lnTo>
                  <a:lnTo>
                    <a:pt x="304" y="404"/>
                  </a:lnTo>
                  <a:lnTo>
                    <a:pt x="304" y="398"/>
                  </a:lnTo>
                  <a:lnTo>
                    <a:pt x="300" y="392"/>
                  </a:lnTo>
                  <a:lnTo>
                    <a:pt x="296" y="386"/>
                  </a:lnTo>
                  <a:lnTo>
                    <a:pt x="290" y="382"/>
                  </a:lnTo>
                  <a:lnTo>
                    <a:pt x="272" y="374"/>
                  </a:lnTo>
                  <a:lnTo>
                    <a:pt x="250" y="368"/>
                  </a:lnTo>
                  <a:lnTo>
                    <a:pt x="250" y="330"/>
                  </a:lnTo>
                  <a:lnTo>
                    <a:pt x="408" y="330"/>
                  </a:lnTo>
                  <a:lnTo>
                    <a:pt x="408" y="54"/>
                  </a:lnTo>
                  <a:lnTo>
                    <a:pt x="444" y="54"/>
                  </a:lnTo>
                  <a:lnTo>
                    <a:pt x="444" y="0"/>
                  </a:lnTo>
                  <a:lnTo>
                    <a:pt x="444" y="0"/>
                  </a:lnTo>
                  <a:close/>
                  <a:moveTo>
                    <a:pt x="378" y="300"/>
                  </a:moveTo>
                  <a:lnTo>
                    <a:pt x="66" y="300"/>
                  </a:lnTo>
                  <a:lnTo>
                    <a:pt x="66" y="56"/>
                  </a:lnTo>
                  <a:lnTo>
                    <a:pt x="378" y="56"/>
                  </a:lnTo>
                  <a:lnTo>
                    <a:pt x="378" y="300"/>
                  </a:lnTo>
                  <a:lnTo>
                    <a:pt x="378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4476750" y="276225"/>
              <a:ext cx="139700" cy="1428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4667250" y="276225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4667250" y="368300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4476750" y="460375"/>
              <a:ext cx="393700" cy="50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588826" y="5061140"/>
            <a:ext cx="2743039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用户在注册页面内进行注册，得到用户账号</a:t>
            </a:r>
          </a:p>
        </p:txBody>
      </p:sp>
      <p:sp>
        <p:nvSpPr>
          <p:cNvPr id="48" name="矩形 47"/>
          <p:cNvSpPr/>
          <p:nvPr/>
        </p:nvSpPr>
        <p:spPr>
          <a:xfrm>
            <a:off x="588824" y="466102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注册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793774" y="5061140"/>
            <a:ext cx="2743039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在个人中心页选择创建植物，输入植物信息，点击创建</a:t>
            </a:r>
          </a:p>
        </p:txBody>
      </p:sp>
      <p:sp>
        <p:nvSpPr>
          <p:cNvPr id="50" name="矩形 49"/>
          <p:cNvSpPr/>
          <p:nvPr/>
        </p:nvSpPr>
        <p:spPr>
          <a:xfrm>
            <a:off x="4793774" y="466102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创建植物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138849" y="5061140"/>
            <a:ext cx="2743039" cy="11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把用户的植物信息删除，检查植物信息和植物所属的相册是否一起删除</a:t>
            </a:r>
          </a:p>
        </p:txBody>
      </p:sp>
      <p:sp>
        <p:nvSpPr>
          <p:cNvPr id="52" name="矩形 51"/>
          <p:cNvSpPr/>
          <p:nvPr/>
        </p:nvSpPr>
        <p:spPr>
          <a:xfrm>
            <a:off x="9138848" y="466102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删除植物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936918" y="1620396"/>
            <a:ext cx="2743039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在个人中心页选择创新相册，为之前创建的植物创建相册</a:t>
            </a:r>
          </a:p>
        </p:txBody>
      </p:sp>
      <p:sp>
        <p:nvSpPr>
          <p:cNvPr id="54" name="矩形 53"/>
          <p:cNvSpPr/>
          <p:nvPr/>
        </p:nvSpPr>
        <p:spPr>
          <a:xfrm>
            <a:off x="6936916" y="122028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创建相册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792126" y="1620396"/>
            <a:ext cx="2743039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使用注册得到的账号进行登录</a:t>
            </a:r>
          </a:p>
        </p:txBody>
      </p:sp>
      <p:sp>
        <p:nvSpPr>
          <p:cNvPr id="56" name="矩形 55"/>
          <p:cNvSpPr/>
          <p:nvPr/>
        </p:nvSpPr>
        <p:spPr>
          <a:xfrm>
            <a:off x="2792126" y="122028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登录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>
            <a:off x="1176338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06901" y="2481953"/>
            <a:ext cx="7785100" cy="21319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77353" y="2772666"/>
            <a:ext cx="3589367" cy="131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solidFill>
                  <a:schemeClr val="bg1"/>
                </a:solidFill>
              </a:rPr>
              <a:t>结论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373491" y="2481952"/>
            <a:ext cx="2131960" cy="2131960"/>
            <a:chOff x="1131485" y="2234042"/>
            <a:chExt cx="1607262" cy="1607262"/>
          </a:xfrm>
        </p:grpSpPr>
        <p:sp>
          <p:nvSpPr>
            <p:cNvPr id="56" name="椭圆 55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62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5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4" y="-130244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结论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3828" y="59560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6725444" y="4665096"/>
            <a:ext cx="4445000" cy="1154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前台界面排版布局合理，简洁美观，用户可以快速上手</a:t>
            </a:r>
          </a:p>
          <a:p>
            <a:pPr lvl="0" eaLnBrk="1" hangingPunct="1"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2346" y="2555309"/>
            <a:ext cx="2416175" cy="115640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系统多个模块之间协作运行，后期维护非常简单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388520" y="1894908"/>
            <a:ext cx="4392613" cy="3910012"/>
            <a:chOff x="0" y="0"/>
            <a:chExt cx="3264319" cy="2905377"/>
          </a:xfrm>
        </p:grpSpPr>
        <p:sp>
          <p:nvSpPr>
            <p:cNvPr id="17" name="Oval 274"/>
            <p:cNvSpPr/>
            <p:nvPr/>
          </p:nvSpPr>
          <p:spPr>
            <a:xfrm>
              <a:off x="0" y="95883"/>
              <a:ext cx="1653905" cy="1654300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txBody>
            <a:bodyPr/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" name="Oval 276"/>
            <p:cNvSpPr/>
            <p:nvPr/>
          </p:nvSpPr>
          <p:spPr>
            <a:xfrm>
              <a:off x="1247771" y="0"/>
              <a:ext cx="2016548" cy="2016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  <p:sp>
          <p:nvSpPr>
            <p:cNvPr id="21" name="Oval 277"/>
            <p:cNvSpPr/>
            <p:nvPr/>
          </p:nvSpPr>
          <p:spPr>
            <a:xfrm>
              <a:off x="550635" y="1211962"/>
              <a:ext cx="1694223" cy="1693415"/>
            </a:xfrm>
            <a:prstGeom prst="ellipse">
              <a:avLst/>
            </a:prstGeom>
            <a:solidFill>
              <a:schemeClr val="accent5"/>
            </a:solidFill>
            <a:ln w="9525">
              <a:noFill/>
            </a:ln>
          </p:spPr>
          <p:txBody>
            <a:bodyPr/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50635" y="1862180"/>
              <a:ext cx="1648800" cy="38878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hangingPunct="1"/>
              <a:r>
                <a:rPr lang="zh-CN" altLang="en-US" sz="2800" b="1" dirty="0">
                  <a:solidFill>
                    <a:srgbClr val="F8F8F8"/>
                  </a:solidFill>
                  <a:cs typeface="+mn-ea"/>
                  <a:sym typeface="+mn-lt"/>
                </a:rPr>
                <a:t>操作性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34964" y="722524"/>
              <a:ext cx="1495887" cy="34304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lang="zh-CN" altLang="en-US" b="1" dirty="0">
                  <a:solidFill>
                    <a:srgbClr val="F8F8F8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b="1" dirty="0">
                  <a:solidFill>
                    <a:srgbClr val="F8F8F8"/>
                  </a:solidFill>
                  <a:cs typeface="+mn-ea"/>
                  <a:sym typeface="+mn-lt"/>
                </a:rPr>
                <a:t>可维护性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822634" y="751413"/>
              <a:ext cx="2016548" cy="43452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 eaLnBrk="1" hangingPunct="1"/>
              <a:r>
                <a:rPr lang="zh-CN" altLang="en-US" sz="3200" b="1" dirty="0">
                  <a:solidFill>
                    <a:srgbClr val="F8F8F8"/>
                  </a:solidFill>
                  <a:cs typeface="+mn-ea"/>
                  <a:sym typeface="+mn-lt"/>
                </a:rPr>
                <a:t>稳定性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7774781" y="2144145"/>
            <a:ext cx="3444875" cy="152400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系统整体采用分模块开发，每个模块同时又基于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MVC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架构，因此具有很强的稳定性和代码重用性</a:t>
            </a:r>
          </a:p>
          <a:p>
            <a:pPr lvl="0" eaLnBrk="1" hangingPunct="1"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1176338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12648828">
            <a:off x="3867583" y="3594155"/>
            <a:ext cx="357279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12343551">
            <a:off x="7027490" y="2611931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22499" y="3086100"/>
            <a:ext cx="7486651" cy="1409700"/>
          </a:xfrm>
          <a:prstGeom prst="rect">
            <a:avLst/>
          </a:prstGeom>
          <a:solidFill>
            <a:srgbClr val="16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72795" y="184730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大连东软信息学院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57870" y="3965229"/>
            <a:ext cx="725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答辩人：黄胜杰                             指导老师：李翔坤</a:t>
            </a:r>
          </a:p>
        </p:txBody>
      </p:sp>
      <p:sp>
        <p:nvSpPr>
          <p:cNvPr id="16" name="圆角矩形 15"/>
          <p:cNvSpPr/>
          <p:nvPr/>
        </p:nvSpPr>
        <p:spPr>
          <a:xfrm rot="12653304">
            <a:off x="9943874" y="-415455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rot="12752664">
            <a:off x="909581" y="3590694"/>
            <a:ext cx="357279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12651570">
            <a:off x="1942445" y="257056"/>
            <a:ext cx="84571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86831" y="2514600"/>
            <a:ext cx="7486651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37289" y="2743110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accent1"/>
                </a:solidFill>
              </a:rPr>
              <a:t>演示完毕 感谢各位老师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7883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1176338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 rot="12648828">
            <a:off x="3867583" y="3594155"/>
            <a:ext cx="357279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12653304">
            <a:off x="9943874" y="-415455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12752664">
            <a:off x="909581" y="3590694"/>
            <a:ext cx="357279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 rot="12651570">
            <a:off x="1942445" y="257056"/>
            <a:ext cx="84571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524001" y="1161143"/>
            <a:ext cx="9486900" cy="48228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98977" y="2198897"/>
            <a:ext cx="8782051" cy="295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/>
              <a:t>在强大的互联网功能支持下，植物管家随时随地都能提供给每种植物养护的最新科技和技术知识，通过客观记录植物生长的全过程，是最得力的植物花卉管理工具。同时系统还具备植物识别、植物排行榜、新闻中心、活动推送中心等功能模块。植物管家能够帮助用户记录植物的成长过程，并且帮助用户学会如何更好的养护自己的植物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zh-CN" dirty="0"/>
              <a:t>后台系统是基于</a:t>
            </a:r>
            <a:r>
              <a:rPr lang="en-US" altLang="zh-CN" dirty="0"/>
              <a:t>Python</a:t>
            </a:r>
            <a:r>
              <a:rPr lang="zh-CN" altLang="zh-CN" dirty="0"/>
              <a:t>语言开发，采用</a:t>
            </a:r>
            <a:r>
              <a:rPr lang="en-US" altLang="zh-CN" dirty="0"/>
              <a:t>Django</a:t>
            </a:r>
            <a:r>
              <a:rPr lang="zh-CN" altLang="zh-CN" dirty="0"/>
              <a:t>框架进行实现，前端</a:t>
            </a:r>
            <a:r>
              <a:rPr lang="en-US" altLang="zh-CN" dirty="0"/>
              <a:t>Web</a:t>
            </a:r>
            <a:r>
              <a:rPr lang="zh-CN" altLang="en-US" dirty="0"/>
              <a:t>界面</a:t>
            </a:r>
            <a:r>
              <a:rPr lang="zh-CN" altLang="zh-CN" dirty="0"/>
              <a:t>将会</a:t>
            </a:r>
            <a:r>
              <a:rPr lang="zh-CN" altLang="en-US" dirty="0"/>
              <a:t>使用</a:t>
            </a:r>
            <a:r>
              <a:rPr lang="en-US" altLang="zh-CN" dirty="0"/>
              <a:t>HTML5</a:t>
            </a:r>
            <a:r>
              <a:rPr lang="zh-CN" altLang="zh-CN" dirty="0"/>
              <a:t>、</a:t>
            </a:r>
            <a:r>
              <a:rPr lang="en-US" altLang="zh-CN" dirty="0"/>
              <a:t>CSS3</a:t>
            </a:r>
            <a:r>
              <a:rPr lang="zh-CN" altLang="zh-CN" dirty="0"/>
              <a:t>、</a:t>
            </a:r>
            <a:r>
              <a:rPr lang="en-US" altLang="zh-CN" dirty="0"/>
              <a:t>JavaScript</a:t>
            </a:r>
            <a:r>
              <a:rPr lang="zh-CN" altLang="zh-CN" dirty="0"/>
              <a:t>技术进行开发，数据库使用</a:t>
            </a:r>
            <a:r>
              <a:rPr lang="en-US" altLang="zh-CN" dirty="0"/>
              <a:t>MySQL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59781" y="5292059"/>
            <a:ext cx="880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关键词：</a:t>
            </a:r>
            <a:r>
              <a:rPr lang="en-US" altLang="zh-CN" sz="2800" b="1" dirty="0">
                <a:solidFill>
                  <a:schemeClr val="accent1"/>
                </a:solidFill>
              </a:rPr>
              <a:t>Python</a:t>
            </a:r>
            <a:r>
              <a:rPr lang="zh-CN" altLang="en-US" sz="2800" b="1" dirty="0">
                <a:solidFill>
                  <a:schemeClr val="accent1"/>
                </a:solidFill>
              </a:rPr>
              <a:t>，植物管理，</a:t>
            </a:r>
            <a:r>
              <a:rPr lang="en-US" altLang="zh-CN" sz="2800" b="1" dirty="0">
                <a:solidFill>
                  <a:schemeClr val="accent1"/>
                </a:solidFill>
              </a:rPr>
              <a:t>MySQL</a:t>
            </a:r>
            <a:r>
              <a:rPr lang="zh-CN" altLang="en-US" sz="2800" b="1" dirty="0">
                <a:solidFill>
                  <a:schemeClr val="accent1"/>
                </a:solidFill>
              </a:rPr>
              <a:t>，</a:t>
            </a:r>
            <a:r>
              <a:rPr lang="en-US" altLang="zh-CN" sz="2800" b="1" dirty="0">
                <a:solidFill>
                  <a:schemeClr val="accent1"/>
                </a:solidFill>
              </a:rPr>
              <a:t>Django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7015" y="141684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accent1"/>
                </a:solidFill>
              </a:rPr>
              <a:t>摘要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1151515" y="0"/>
            <a:ext cx="6980692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4308498" y="0"/>
            <a:ext cx="3823709" cy="1856561"/>
          </a:xfrm>
          <a:custGeom>
            <a:avLst/>
            <a:gdLst>
              <a:gd name="connsiteX0" fmla="*/ 0 w 3823709"/>
              <a:gd name="connsiteY0" fmla="*/ 0 h 1856561"/>
              <a:gd name="connsiteX1" fmla="*/ 3823709 w 3823709"/>
              <a:gd name="connsiteY1" fmla="*/ 0 h 1856561"/>
              <a:gd name="connsiteX2" fmla="*/ 3816763 w 3823709"/>
              <a:gd name="connsiteY2" fmla="*/ 137543 h 1856561"/>
              <a:gd name="connsiteX3" fmla="*/ 1911854 w 3823709"/>
              <a:gd name="connsiteY3" fmla="*/ 1856561 h 1856561"/>
              <a:gd name="connsiteX4" fmla="*/ 6945 w 3823709"/>
              <a:gd name="connsiteY4" fmla="*/ 137543 h 185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3709" h="1856561">
                <a:moveTo>
                  <a:pt x="0" y="0"/>
                </a:moveTo>
                <a:lnTo>
                  <a:pt x="3823709" y="0"/>
                </a:lnTo>
                <a:lnTo>
                  <a:pt x="3816763" y="137543"/>
                </a:lnTo>
                <a:cubicBezTo>
                  <a:pt x="3718707" y="1103090"/>
                  <a:pt x="2903272" y="1856561"/>
                  <a:pt x="1911854" y="1856561"/>
                </a:cubicBezTo>
                <a:cubicBezTo>
                  <a:pt x="920437" y="1856561"/>
                  <a:pt x="105002" y="1103090"/>
                  <a:pt x="6945" y="1375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791936" y="2614041"/>
            <a:ext cx="1277955" cy="1277954"/>
            <a:chOff x="1131485" y="2234042"/>
            <a:chExt cx="1607262" cy="1607262"/>
          </a:xfrm>
        </p:grpSpPr>
        <p:sp>
          <p:nvSpPr>
            <p:cNvPr id="25" name="椭圆 24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723027" y="40765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关键技术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3645649" y="2614041"/>
            <a:ext cx="1277955" cy="1277954"/>
            <a:chOff x="3209823" y="2234042"/>
            <a:chExt cx="1607262" cy="1607262"/>
          </a:xfrm>
        </p:grpSpPr>
        <p:sp>
          <p:nvSpPr>
            <p:cNvPr id="35" name="椭圆 34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319358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KSO_Shape"/>
            <p:cNvSpPr/>
            <p:nvPr/>
          </p:nvSpPr>
          <p:spPr bwMode="auto">
            <a:xfrm>
              <a:off x="3550556" y="2597149"/>
              <a:ext cx="925796" cy="881048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3573683" y="40798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系统分析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5581374" y="2614041"/>
            <a:ext cx="1277955" cy="1277954"/>
            <a:chOff x="5288161" y="2234042"/>
            <a:chExt cx="1607262" cy="1607262"/>
          </a:xfrm>
        </p:grpSpPr>
        <p:sp>
          <p:nvSpPr>
            <p:cNvPr id="40" name="椭圆 39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397696" y="2335059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2" name="KSO_Shape"/>
            <p:cNvSpPr/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1395067 w 3931"/>
                <a:gd name="T1" fmla="*/ 589725 h 2392"/>
                <a:gd name="T2" fmla="*/ 928365 w 3931"/>
                <a:gd name="T3" fmla="*/ 389484 h 2392"/>
                <a:gd name="T4" fmla="*/ 403040 w 3931"/>
                <a:gd name="T5" fmla="*/ 589725 h 2392"/>
                <a:gd name="T6" fmla="*/ 256480 w 3931"/>
                <a:gd name="T7" fmla="*/ 528782 h 2392"/>
                <a:gd name="T8" fmla="*/ 256480 w 3931"/>
                <a:gd name="T9" fmla="*/ 708403 h 2392"/>
                <a:gd name="T10" fmla="*/ 296326 w 3931"/>
                <a:gd name="T11" fmla="*/ 763389 h 2392"/>
                <a:gd name="T12" fmla="*/ 255564 w 3931"/>
                <a:gd name="T13" fmla="*/ 818375 h 2392"/>
                <a:gd name="T14" fmla="*/ 299074 w 3931"/>
                <a:gd name="T15" fmla="*/ 1011742 h 2392"/>
                <a:gd name="T16" fmla="*/ 170834 w 3931"/>
                <a:gd name="T17" fmla="*/ 1011742 h 2392"/>
                <a:gd name="T18" fmla="*/ 214802 w 3931"/>
                <a:gd name="T19" fmla="*/ 817458 h 2392"/>
                <a:gd name="T20" fmla="*/ 179078 w 3931"/>
                <a:gd name="T21" fmla="*/ 763389 h 2392"/>
                <a:gd name="T22" fmla="*/ 213428 w 3931"/>
                <a:gd name="T23" fmla="*/ 709777 h 2392"/>
                <a:gd name="T24" fmla="*/ 213428 w 3931"/>
                <a:gd name="T25" fmla="*/ 510911 h 2392"/>
                <a:gd name="T26" fmla="*/ 0 w 3931"/>
                <a:gd name="T27" fmla="*/ 421559 h 2392"/>
                <a:gd name="T28" fmla="*/ 938899 w 3931"/>
                <a:gd name="T29" fmla="*/ 0 h 2392"/>
                <a:gd name="T30" fmla="*/ 1800397 w 3931"/>
                <a:gd name="T31" fmla="*/ 427058 h 2392"/>
                <a:gd name="T32" fmla="*/ 1395067 w 3931"/>
                <a:gd name="T33" fmla="*/ 589725 h 2392"/>
                <a:gd name="T34" fmla="*/ 917831 w 3931"/>
                <a:gd name="T35" fmla="*/ 491208 h 2392"/>
                <a:gd name="T36" fmla="*/ 1341481 w 3931"/>
                <a:gd name="T37" fmla="*/ 635088 h 2392"/>
                <a:gd name="T38" fmla="*/ 1341481 w 3931"/>
                <a:gd name="T39" fmla="*/ 983791 h 2392"/>
                <a:gd name="T40" fmla="*/ 896306 w 3931"/>
                <a:gd name="T41" fmla="*/ 1096054 h 2392"/>
                <a:gd name="T42" fmla="*/ 503342 w 3931"/>
                <a:gd name="T43" fmla="*/ 983791 h 2392"/>
                <a:gd name="T44" fmla="*/ 503342 w 3931"/>
                <a:gd name="T45" fmla="*/ 635088 h 2392"/>
                <a:gd name="T46" fmla="*/ 917831 w 3931"/>
                <a:gd name="T47" fmla="*/ 491208 h 2392"/>
                <a:gd name="T48" fmla="*/ 912335 w 3931"/>
                <a:gd name="T49" fmla="*/ 1031904 h 2392"/>
                <a:gd name="T50" fmla="*/ 1254003 w 3931"/>
                <a:gd name="T51" fmla="*/ 946675 h 2392"/>
                <a:gd name="T52" fmla="*/ 912335 w 3931"/>
                <a:gd name="T53" fmla="*/ 860989 h 2392"/>
                <a:gd name="T54" fmla="*/ 571126 w 3931"/>
                <a:gd name="T55" fmla="*/ 946675 h 2392"/>
                <a:gd name="T56" fmla="*/ 912335 w 3931"/>
                <a:gd name="T57" fmla="*/ 1031904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5583670" y="40798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系统设计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7444643" y="2614041"/>
            <a:ext cx="1277955" cy="1277954"/>
            <a:chOff x="7366499" y="2234042"/>
            <a:chExt cx="1607262" cy="1607262"/>
          </a:xfrm>
        </p:grpSpPr>
        <p:sp>
          <p:nvSpPr>
            <p:cNvPr id="45" name="椭圆 44"/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476034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7" name="KSO_Shape"/>
            <p:cNvSpPr/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1767542 w 3927"/>
                <a:gd name="T1" fmla="*/ 308011 h 3928"/>
                <a:gd name="T2" fmla="*/ 1684137 w 3927"/>
                <a:gd name="T3" fmla="*/ 390514 h 3928"/>
                <a:gd name="T4" fmla="*/ 1406885 w 3927"/>
                <a:gd name="T5" fmla="*/ 115046 h 3928"/>
                <a:gd name="T6" fmla="*/ 1490290 w 3927"/>
                <a:gd name="T7" fmla="*/ 32084 h 3928"/>
                <a:gd name="T8" fmla="*/ 1597525 w 3927"/>
                <a:gd name="T9" fmla="*/ 28876 h 3928"/>
                <a:gd name="T10" fmla="*/ 1770750 w 3927"/>
                <a:gd name="T11" fmla="*/ 200757 h 3928"/>
                <a:gd name="T12" fmla="*/ 1767542 w 3927"/>
                <a:gd name="T13" fmla="*/ 308011 h 3928"/>
                <a:gd name="T14" fmla="*/ 1032021 w 3927"/>
                <a:gd name="T15" fmla="*/ 1039078 h 3928"/>
                <a:gd name="T16" fmla="*/ 754768 w 3927"/>
                <a:gd name="T17" fmla="*/ 763152 h 3928"/>
                <a:gd name="T18" fmla="*/ 1364724 w 3927"/>
                <a:gd name="T19" fmla="*/ 156756 h 3928"/>
                <a:gd name="T20" fmla="*/ 1641977 w 3927"/>
                <a:gd name="T21" fmla="*/ 432682 h 3928"/>
                <a:gd name="T22" fmla="*/ 1032021 w 3927"/>
                <a:gd name="T23" fmla="*/ 1039078 h 3928"/>
                <a:gd name="T24" fmla="*/ 993526 w 3927"/>
                <a:gd name="T25" fmla="*/ 1077121 h 3928"/>
                <a:gd name="T26" fmla="*/ 605373 w 3927"/>
                <a:gd name="T27" fmla="*/ 1187584 h 3928"/>
                <a:gd name="T28" fmla="*/ 716274 w 3927"/>
                <a:gd name="T29" fmla="*/ 801653 h 3928"/>
                <a:gd name="T30" fmla="*/ 993526 w 3927"/>
                <a:gd name="T31" fmla="*/ 1077121 h 3928"/>
                <a:gd name="T32" fmla="*/ 352867 w 3927"/>
                <a:gd name="T33" fmla="*/ 226883 h 3928"/>
                <a:gd name="T34" fmla="*/ 179641 w 3927"/>
                <a:gd name="T35" fmla="*/ 400597 h 3928"/>
                <a:gd name="T36" fmla="*/ 179641 w 3927"/>
                <a:gd name="T37" fmla="*/ 1447468 h 3928"/>
                <a:gd name="T38" fmla="*/ 352867 w 3927"/>
                <a:gd name="T39" fmla="*/ 1620724 h 3928"/>
                <a:gd name="T40" fmla="*/ 1400011 w 3927"/>
                <a:gd name="T41" fmla="*/ 1620724 h 3928"/>
                <a:gd name="T42" fmla="*/ 1573236 w 3927"/>
                <a:gd name="T43" fmla="*/ 1447468 h 3928"/>
                <a:gd name="T44" fmla="*/ 1573236 w 3927"/>
                <a:gd name="T45" fmla="*/ 759485 h 3928"/>
                <a:gd name="T46" fmla="*/ 1752419 w 3927"/>
                <a:gd name="T47" fmla="*/ 585771 h 3928"/>
                <a:gd name="T48" fmla="*/ 1752419 w 3927"/>
                <a:gd name="T49" fmla="*/ 1511178 h 3928"/>
                <a:gd name="T50" fmla="*/ 1457753 w 3927"/>
                <a:gd name="T51" fmla="*/ 1800397 h 3928"/>
                <a:gd name="T52" fmla="*/ 289168 w 3927"/>
                <a:gd name="T53" fmla="*/ 1800397 h 3928"/>
                <a:gd name="T54" fmla="*/ 0 w 3927"/>
                <a:gd name="T55" fmla="*/ 1511178 h 3928"/>
                <a:gd name="T56" fmla="*/ 0 w 3927"/>
                <a:gd name="T57" fmla="*/ 354304 h 3928"/>
                <a:gd name="T58" fmla="*/ 289168 w 3927"/>
                <a:gd name="T59" fmla="*/ 47210 h 3928"/>
                <a:gd name="T60" fmla="*/ 1214412 w 3927"/>
                <a:gd name="T61" fmla="*/ 47210 h 3928"/>
                <a:gd name="T62" fmla="*/ 1040728 w 3927"/>
                <a:gd name="T63" fmla="*/ 226883 h 3928"/>
                <a:gd name="T64" fmla="*/ 352867 w 3927"/>
                <a:gd name="T65" fmla="*/ 226883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7465481" y="40676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系统实现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930424" y="4004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1"/>
                </a:solidFill>
              </a:rPr>
              <a:t>论文目录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BF3F64F-D76A-4F2B-B0DF-7960E51D03A3}"/>
              </a:ext>
            </a:extLst>
          </p:cNvPr>
          <p:cNvGrpSpPr/>
          <p:nvPr/>
        </p:nvGrpSpPr>
        <p:grpSpPr>
          <a:xfrm>
            <a:off x="9172039" y="2617200"/>
            <a:ext cx="1277955" cy="1277954"/>
            <a:chOff x="7366499" y="2234042"/>
            <a:chExt cx="1607262" cy="160726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12FC69E1-2010-40BF-B39E-D98201E623B1}"/>
                </a:ext>
              </a:extLst>
            </p:cNvPr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6952DE7-A3F0-4CD9-860E-FC99043C7824}"/>
                </a:ext>
              </a:extLst>
            </p:cNvPr>
            <p:cNvSpPr/>
            <p:nvPr/>
          </p:nvSpPr>
          <p:spPr>
            <a:xfrm>
              <a:off x="7476033" y="2339604"/>
              <a:ext cx="1388193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6286C8F4-6D3A-42C9-80BC-622312D3D2B9}"/>
              </a:ext>
            </a:extLst>
          </p:cNvPr>
          <p:cNvSpPr txBox="1"/>
          <p:nvPr/>
        </p:nvSpPr>
        <p:spPr>
          <a:xfrm>
            <a:off x="9165532" y="40676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系统测试</a:t>
            </a:r>
          </a:p>
        </p:txBody>
      </p:sp>
      <p:sp>
        <p:nvSpPr>
          <p:cNvPr id="51" name="Freeform 10">
            <a:extLst>
              <a:ext uri="{FF2B5EF4-FFF2-40B4-BE49-F238E27FC236}">
                <a16:creationId xmlns:a16="http://schemas.microsoft.com/office/drawing/2014/main" id="{122B73C4-0688-4EF3-AF1E-05C504D0B375}"/>
              </a:ext>
            </a:extLst>
          </p:cNvPr>
          <p:cNvSpPr>
            <a:spLocks noEditPoints="1"/>
          </p:cNvSpPr>
          <p:nvPr/>
        </p:nvSpPr>
        <p:spPr bwMode="auto">
          <a:xfrm>
            <a:off x="9653085" y="2990673"/>
            <a:ext cx="440666" cy="443101"/>
          </a:xfrm>
          <a:custGeom>
            <a:avLst/>
            <a:gdLst>
              <a:gd name="T0" fmla="*/ 704 w 724"/>
              <a:gd name="T1" fmla="*/ 616 h 728"/>
              <a:gd name="T2" fmla="*/ 706 w 724"/>
              <a:gd name="T3" fmla="*/ 616 h 728"/>
              <a:gd name="T4" fmla="*/ 322 w 724"/>
              <a:gd name="T5" fmla="*/ 232 h 728"/>
              <a:gd name="T6" fmla="*/ 322 w 724"/>
              <a:gd name="T7" fmla="*/ 50 h 728"/>
              <a:gd name="T8" fmla="*/ 136 w 724"/>
              <a:gd name="T9" fmla="*/ 0 h 728"/>
              <a:gd name="T10" fmla="*/ 116 w 724"/>
              <a:gd name="T11" fmla="*/ 20 h 728"/>
              <a:gd name="T12" fmla="*/ 214 w 724"/>
              <a:gd name="T13" fmla="*/ 118 h 728"/>
              <a:gd name="T14" fmla="*/ 118 w 724"/>
              <a:gd name="T15" fmla="*/ 214 h 728"/>
              <a:gd name="T16" fmla="*/ 20 w 724"/>
              <a:gd name="T17" fmla="*/ 116 h 728"/>
              <a:gd name="T18" fmla="*/ 0 w 724"/>
              <a:gd name="T19" fmla="*/ 136 h 728"/>
              <a:gd name="T20" fmla="*/ 50 w 724"/>
              <a:gd name="T21" fmla="*/ 322 h 728"/>
              <a:gd name="T22" fmla="*/ 226 w 724"/>
              <a:gd name="T23" fmla="*/ 322 h 728"/>
              <a:gd name="T24" fmla="*/ 226 w 724"/>
              <a:gd name="T25" fmla="*/ 322 h 728"/>
              <a:gd name="T26" fmla="*/ 610 w 724"/>
              <a:gd name="T27" fmla="*/ 710 h 728"/>
              <a:gd name="T28" fmla="*/ 612 w 724"/>
              <a:gd name="T29" fmla="*/ 710 h 728"/>
              <a:gd name="T30" fmla="*/ 612 w 724"/>
              <a:gd name="T31" fmla="*/ 710 h 728"/>
              <a:gd name="T32" fmla="*/ 622 w 724"/>
              <a:gd name="T33" fmla="*/ 718 h 728"/>
              <a:gd name="T34" fmla="*/ 634 w 724"/>
              <a:gd name="T35" fmla="*/ 724 h 728"/>
              <a:gd name="T36" fmla="*/ 646 w 724"/>
              <a:gd name="T37" fmla="*/ 728 h 728"/>
              <a:gd name="T38" fmla="*/ 658 w 724"/>
              <a:gd name="T39" fmla="*/ 728 h 728"/>
              <a:gd name="T40" fmla="*/ 670 w 724"/>
              <a:gd name="T41" fmla="*/ 728 h 728"/>
              <a:gd name="T42" fmla="*/ 682 w 724"/>
              <a:gd name="T43" fmla="*/ 724 h 728"/>
              <a:gd name="T44" fmla="*/ 694 w 724"/>
              <a:gd name="T45" fmla="*/ 718 h 728"/>
              <a:gd name="T46" fmla="*/ 704 w 724"/>
              <a:gd name="T47" fmla="*/ 710 h 728"/>
              <a:gd name="T48" fmla="*/ 704 w 724"/>
              <a:gd name="T49" fmla="*/ 710 h 728"/>
              <a:gd name="T50" fmla="*/ 712 w 724"/>
              <a:gd name="T51" fmla="*/ 700 h 728"/>
              <a:gd name="T52" fmla="*/ 718 w 724"/>
              <a:gd name="T53" fmla="*/ 688 h 728"/>
              <a:gd name="T54" fmla="*/ 722 w 724"/>
              <a:gd name="T55" fmla="*/ 676 h 728"/>
              <a:gd name="T56" fmla="*/ 724 w 724"/>
              <a:gd name="T57" fmla="*/ 664 h 728"/>
              <a:gd name="T58" fmla="*/ 722 w 724"/>
              <a:gd name="T59" fmla="*/ 652 h 728"/>
              <a:gd name="T60" fmla="*/ 718 w 724"/>
              <a:gd name="T61" fmla="*/ 638 h 728"/>
              <a:gd name="T62" fmla="*/ 712 w 724"/>
              <a:gd name="T63" fmla="*/ 628 h 728"/>
              <a:gd name="T64" fmla="*/ 704 w 724"/>
              <a:gd name="T65" fmla="*/ 616 h 728"/>
              <a:gd name="T66" fmla="*/ 704 w 724"/>
              <a:gd name="T67" fmla="*/ 616 h 728"/>
              <a:gd name="T68" fmla="*/ 680 w 724"/>
              <a:gd name="T69" fmla="*/ 686 h 728"/>
              <a:gd name="T70" fmla="*/ 680 w 724"/>
              <a:gd name="T71" fmla="*/ 686 h 728"/>
              <a:gd name="T72" fmla="*/ 670 w 724"/>
              <a:gd name="T73" fmla="*/ 692 h 728"/>
              <a:gd name="T74" fmla="*/ 658 w 724"/>
              <a:gd name="T75" fmla="*/ 694 h 728"/>
              <a:gd name="T76" fmla="*/ 648 w 724"/>
              <a:gd name="T77" fmla="*/ 692 h 728"/>
              <a:gd name="T78" fmla="*/ 642 w 724"/>
              <a:gd name="T79" fmla="*/ 690 h 728"/>
              <a:gd name="T80" fmla="*/ 638 w 724"/>
              <a:gd name="T81" fmla="*/ 686 h 728"/>
              <a:gd name="T82" fmla="*/ 638 w 724"/>
              <a:gd name="T83" fmla="*/ 686 h 728"/>
              <a:gd name="T84" fmla="*/ 632 w 724"/>
              <a:gd name="T85" fmla="*/ 676 h 728"/>
              <a:gd name="T86" fmla="*/ 630 w 724"/>
              <a:gd name="T87" fmla="*/ 664 h 728"/>
              <a:gd name="T88" fmla="*/ 632 w 724"/>
              <a:gd name="T89" fmla="*/ 654 h 728"/>
              <a:gd name="T90" fmla="*/ 638 w 724"/>
              <a:gd name="T91" fmla="*/ 644 h 728"/>
              <a:gd name="T92" fmla="*/ 638 w 724"/>
              <a:gd name="T93" fmla="*/ 644 h 728"/>
              <a:gd name="T94" fmla="*/ 648 w 724"/>
              <a:gd name="T95" fmla="*/ 638 h 728"/>
              <a:gd name="T96" fmla="*/ 658 w 724"/>
              <a:gd name="T97" fmla="*/ 636 h 728"/>
              <a:gd name="T98" fmla="*/ 670 w 724"/>
              <a:gd name="T99" fmla="*/ 638 h 728"/>
              <a:gd name="T100" fmla="*/ 680 w 724"/>
              <a:gd name="T101" fmla="*/ 644 h 728"/>
              <a:gd name="T102" fmla="*/ 680 w 724"/>
              <a:gd name="T103" fmla="*/ 644 h 728"/>
              <a:gd name="T104" fmla="*/ 686 w 724"/>
              <a:gd name="T105" fmla="*/ 654 h 728"/>
              <a:gd name="T106" fmla="*/ 688 w 724"/>
              <a:gd name="T107" fmla="*/ 664 h 728"/>
              <a:gd name="T108" fmla="*/ 686 w 724"/>
              <a:gd name="T109" fmla="*/ 676 h 728"/>
              <a:gd name="T110" fmla="*/ 684 w 724"/>
              <a:gd name="T111" fmla="*/ 680 h 728"/>
              <a:gd name="T112" fmla="*/ 680 w 724"/>
              <a:gd name="T113" fmla="*/ 686 h 728"/>
              <a:gd name="T114" fmla="*/ 680 w 724"/>
              <a:gd name="T115" fmla="*/ 686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24" h="728">
                <a:moveTo>
                  <a:pt x="704" y="616"/>
                </a:moveTo>
                <a:lnTo>
                  <a:pt x="706" y="616"/>
                </a:lnTo>
                <a:lnTo>
                  <a:pt x="322" y="232"/>
                </a:lnTo>
                <a:lnTo>
                  <a:pt x="322" y="50"/>
                </a:lnTo>
                <a:lnTo>
                  <a:pt x="136" y="0"/>
                </a:lnTo>
                <a:lnTo>
                  <a:pt x="116" y="20"/>
                </a:lnTo>
                <a:lnTo>
                  <a:pt x="214" y="118"/>
                </a:lnTo>
                <a:lnTo>
                  <a:pt x="118" y="214"/>
                </a:lnTo>
                <a:lnTo>
                  <a:pt x="20" y="116"/>
                </a:lnTo>
                <a:lnTo>
                  <a:pt x="0" y="136"/>
                </a:lnTo>
                <a:lnTo>
                  <a:pt x="50" y="322"/>
                </a:lnTo>
                <a:lnTo>
                  <a:pt x="226" y="322"/>
                </a:lnTo>
                <a:lnTo>
                  <a:pt x="226" y="322"/>
                </a:lnTo>
                <a:lnTo>
                  <a:pt x="610" y="710"/>
                </a:lnTo>
                <a:lnTo>
                  <a:pt x="612" y="710"/>
                </a:lnTo>
                <a:lnTo>
                  <a:pt x="612" y="710"/>
                </a:lnTo>
                <a:lnTo>
                  <a:pt x="622" y="718"/>
                </a:lnTo>
                <a:lnTo>
                  <a:pt x="634" y="724"/>
                </a:lnTo>
                <a:lnTo>
                  <a:pt x="646" y="728"/>
                </a:lnTo>
                <a:lnTo>
                  <a:pt x="658" y="728"/>
                </a:lnTo>
                <a:lnTo>
                  <a:pt x="670" y="728"/>
                </a:lnTo>
                <a:lnTo>
                  <a:pt x="682" y="724"/>
                </a:lnTo>
                <a:lnTo>
                  <a:pt x="694" y="718"/>
                </a:lnTo>
                <a:lnTo>
                  <a:pt x="704" y="710"/>
                </a:lnTo>
                <a:lnTo>
                  <a:pt x="704" y="710"/>
                </a:lnTo>
                <a:lnTo>
                  <a:pt x="712" y="700"/>
                </a:lnTo>
                <a:lnTo>
                  <a:pt x="718" y="688"/>
                </a:lnTo>
                <a:lnTo>
                  <a:pt x="722" y="676"/>
                </a:lnTo>
                <a:lnTo>
                  <a:pt x="724" y="664"/>
                </a:lnTo>
                <a:lnTo>
                  <a:pt x="722" y="652"/>
                </a:lnTo>
                <a:lnTo>
                  <a:pt x="718" y="638"/>
                </a:lnTo>
                <a:lnTo>
                  <a:pt x="712" y="628"/>
                </a:lnTo>
                <a:lnTo>
                  <a:pt x="704" y="616"/>
                </a:lnTo>
                <a:lnTo>
                  <a:pt x="704" y="616"/>
                </a:lnTo>
                <a:close/>
                <a:moveTo>
                  <a:pt x="680" y="686"/>
                </a:moveTo>
                <a:lnTo>
                  <a:pt x="680" y="686"/>
                </a:lnTo>
                <a:lnTo>
                  <a:pt x="670" y="692"/>
                </a:lnTo>
                <a:lnTo>
                  <a:pt x="658" y="694"/>
                </a:lnTo>
                <a:lnTo>
                  <a:pt x="648" y="692"/>
                </a:lnTo>
                <a:lnTo>
                  <a:pt x="642" y="690"/>
                </a:lnTo>
                <a:lnTo>
                  <a:pt x="638" y="686"/>
                </a:lnTo>
                <a:lnTo>
                  <a:pt x="638" y="686"/>
                </a:lnTo>
                <a:lnTo>
                  <a:pt x="632" y="676"/>
                </a:lnTo>
                <a:lnTo>
                  <a:pt x="630" y="664"/>
                </a:lnTo>
                <a:lnTo>
                  <a:pt x="632" y="654"/>
                </a:lnTo>
                <a:lnTo>
                  <a:pt x="638" y="644"/>
                </a:lnTo>
                <a:lnTo>
                  <a:pt x="638" y="644"/>
                </a:lnTo>
                <a:lnTo>
                  <a:pt x="648" y="638"/>
                </a:lnTo>
                <a:lnTo>
                  <a:pt x="658" y="636"/>
                </a:lnTo>
                <a:lnTo>
                  <a:pt x="670" y="638"/>
                </a:lnTo>
                <a:lnTo>
                  <a:pt x="680" y="644"/>
                </a:lnTo>
                <a:lnTo>
                  <a:pt x="680" y="644"/>
                </a:lnTo>
                <a:lnTo>
                  <a:pt x="686" y="654"/>
                </a:lnTo>
                <a:lnTo>
                  <a:pt x="688" y="664"/>
                </a:lnTo>
                <a:lnTo>
                  <a:pt x="686" y="676"/>
                </a:lnTo>
                <a:lnTo>
                  <a:pt x="684" y="680"/>
                </a:lnTo>
                <a:lnTo>
                  <a:pt x="680" y="686"/>
                </a:lnTo>
                <a:lnTo>
                  <a:pt x="680" y="6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3200">
              <a:solidFill>
                <a:srgbClr val="000000"/>
              </a:solidFill>
            </a:endParaRPr>
          </a:p>
        </p:txBody>
      </p:sp>
      <p:grpSp>
        <p:nvGrpSpPr>
          <p:cNvPr id="59" name="组 81">
            <a:extLst>
              <a:ext uri="{FF2B5EF4-FFF2-40B4-BE49-F238E27FC236}">
                <a16:creationId xmlns:a16="http://schemas.microsoft.com/office/drawing/2014/main" id="{8A510FD1-B230-44FA-9565-CF0B07DDC15F}"/>
              </a:ext>
            </a:extLst>
          </p:cNvPr>
          <p:cNvGrpSpPr/>
          <p:nvPr/>
        </p:nvGrpSpPr>
        <p:grpSpPr>
          <a:xfrm>
            <a:off x="9532392" y="2933089"/>
            <a:ext cx="564832" cy="572136"/>
            <a:chOff x="7639243" y="2325084"/>
            <a:chExt cx="726802" cy="736201"/>
          </a:xfrm>
          <a:solidFill>
            <a:srgbClr val="0BB863"/>
          </a:solidFill>
          <a:effectLst/>
        </p:grpSpPr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10D54B56-2533-430A-A38F-7E36011081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9243" y="2621131"/>
              <a:ext cx="440154" cy="440154"/>
            </a:xfrm>
            <a:custGeom>
              <a:avLst/>
              <a:gdLst>
                <a:gd name="T0" fmla="*/ 508 w 562"/>
                <a:gd name="T1" fmla="*/ 110 h 562"/>
                <a:gd name="T2" fmla="*/ 398 w 562"/>
                <a:gd name="T3" fmla="*/ 108 h 562"/>
                <a:gd name="T4" fmla="*/ 380 w 562"/>
                <a:gd name="T5" fmla="*/ 98 h 562"/>
                <a:gd name="T6" fmla="*/ 340 w 562"/>
                <a:gd name="T7" fmla="*/ 82 h 562"/>
                <a:gd name="T8" fmla="*/ 320 w 562"/>
                <a:gd name="T9" fmla="*/ 0 h 562"/>
                <a:gd name="T10" fmla="*/ 242 w 562"/>
                <a:gd name="T11" fmla="*/ 76 h 562"/>
                <a:gd name="T12" fmla="*/ 220 w 562"/>
                <a:gd name="T13" fmla="*/ 82 h 562"/>
                <a:gd name="T14" fmla="*/ 182 w 562"/>
                <a:gd name="T15" fmla="*/ 98 h 562"/>
                <a:gd name="T16" fmla="*/ 110 w 562"/>
                <a:gd name="T17" fmla="*/ 54 h 562"/>
                <a:gd name="T18" fmla="*/ 108 w 562"/>
                <a:gd name="T19" fmla="*/ 164 h 562"/>
                <a:gd name="T20" fmla="*/ 98 w 562"/>
                <a:gd name="T21" fmla="*/ 182 h 562"/>
                <a:gd name="T22" fmla="*/ 82 w 562"/>
                <a:gd name="T23" fmla="*/ 220 h 562"/>
                <a:gd name="T24" fmla="*/ 0 w 562"/>
                <a:gd name="T25" fmla="*/ 242 h 562"/>
                <a:gd name="T26" fmla="*/ 78 w 562"/>
                <a:gd name="T27" fmla="*/ 320 h 562"/>
                <a:gd name="T28" fmla="*/ 82 w 562"/>
                <a:gd name="T29" fmla="*/ 340 h 562"/>
                <a:gd name="T30" fmla="*/ 98 w 562"/>
                <a:gd name="T31" fmla="*/ 378 h 562"/>
                <a:gd name="T32" fmla="*/ 54 w 562"/>
                <a:gd name="T33" fmla="*/ 452 h 562"/>
                <a:gd name="T34" fmla="*/ 164 w 562"/>
                <a:gd name="T35" fmla="*/ 452 h 562"/>
                <a:gd name="T36" fmla="*/ 182 w 562"/>
                <a:gd name="T37" fmla="*/ 464 h 562"/>
                <a:gd name="T38" fmla="*/ 220 w 562"/>
                <a:gd name="T39" fmla="*/ 480 h 562"/>
                <a:gd name="T40" fmla="*/ 242 w 562"/>
                <a:gd name="T41" fmla="*/ 562 h 562"/>
                <a:gd name="T42" fmla="*/ 320 w 562"/>
                <a:gd name="T43" fmla="*/ 484 h 562"/>
                <a:gd name="T44" fmla="*/ 340 w 562"/>
                <a:gd name="T45" fmla="*/ 478 h 562"/>
                <a:gd name="T46" fmla="*/ 380 w 562"/>
                <a:gd name="T47" fmla="*/ 464 h 562"/>
                <a:gd name="T48" fmla="*/ 452 w 562"/>
                <a:gd name="T49" fmla="*/ 506 h 562"/>
                <a:gd name="T50" fmla="*/ 452 w 562"/>
                <a:gd name="T51" fmla="*/ 396 h 562"/>
                <a:gd name="T52" fmla="*/ 464 w 562"/>
                <a:gd name="T53" fmla="*/ 378 h 562"/>
                <a:gd name="T54" fmla="*/ 480 w 562"/>
                <a:gd name="T55" fmla="*/ 340 h 562"/>
                <a:gd name="T56" fmla="*/ 562 w 562"/>
                <a:gd name="T57" fmla="*/ 320 h 562"/>
                <a:gd name="T58" fmla="*/ 484 w 562"/>
                <a:gd name="T59" fmla="*/ 240 h 562"/>
                <a:gd name="T60" fmla="*/ 480 w 562"/>
                <a:gd name="T61" fmla="*/ 220 h 562"/>
                <a:gd name="T62" fmla="*/ 464 w 562"/>
                <a:gd name="T63" fmla="*/ 182 h 562"/>
                <a:gd name="T64" fmla="*/ 452 w 562"/>
                <a:gd name="T65" fmla="*/ 164 h 562"/>
                <a:gd name="T66" fmla="*/ 280 w 562"/>
                <a:gd name="T67" fmla="*/ 366 h 562"/>
                <a:gd name="T68" fmla="*/ 248 w 562"/>
                <a:gd name="T69" fmla="*/ 360 h 562"/>
                <a:gd name="T70" fmla="*/ 220 w 562"/>
                <a:gd name="T71" fmla="*/ 342 h 562"/>
                <a:gd name="T72" fmla="*/ 202 w 562"/>
                <a:gd name="T73" fmla="*/ 314 h 562"/>
                <a:gd name="T74" fmla="*/ 194 w 562"/>
                <a:gd name="T75" fmla="*/ 280 h 562"/>
                <a:gd name="T76" fmla="*/ 196 w 562"/>
                <a:gd name="T77" fmla="*/ 262 h 562"/>
                <a:gd name="T78" fmla="*/ 210 w 562"/>
                <a:gd name="T79" fmla="*/ 232 h 562"/>
                <a:gd name="T80" fmla="*/ 232 w 562"/>
                <a:gd name="T81" fmla="*/ 210 h 562"/>
                <a:gd name="T82" fmla="*/ 264 w 562"/>
                <a:gd name="T83" fmla="*/ 196 h 562"/>
                <a:gd name="T84" fmla="*/ 280 w 562"/>
                <a:gd name="T85" fmla="*/ 194 h 562"/>
                <a:gd name="T86" fmla="*/ 314 w 562"/>
                <a:gd name="T87" fmla="*/ 202 h 562"/>
                <a:gd name="T88" fmla="*/ 342 w 562"/>
                <a:gd name="T89" fmla="*/ 220 h 562"/>
                <a:gd name="T90" fmla="*/ 360 w 562"/>
                <a:gd name="T91" fmla="*/ 246 h 562"/>
                <a:gd name="T92" fmla="*/ 366 w 562"/>
                <a:gd name="T93" fmla="*/ 280 h 562"/>
                <a:gd name="T94" fmla="*/ 366 w 562"/>
                <a:gd name="T95" fmla="*/ 298 h 562"/>
                <a:gd name="T96" fmla="*/ 352 w 562"/>
                <a:gd name="T97" fmla="*/ 328 h 562"/>
                <a:gd name="T98" fmla="*/ 328 w 562"/>
                <a:gd name="T99" fmla="*/ 352 h 562"/>
                <a:gd name="T100" fmla="*/ 298 w 562"/>
                <a:gd name="T101" fmla="*/ 364 h 562"/>
                <a:gd name="T102" fmla="*/ 280 w 562"/>
                <a:gd name="T103" fmla="*/ 366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2" h="562">
                  <a:moveTo>
                    <a:pt x="452" y="164"/>
                  </a:moveTo>
                  <a:lnTo>
                    <a:pt x="508" y="110"/>
                  </a:lnTo>
                  <a:lnTo>
                    <a:pt x="452" y="54"/>
                  </a:lnTo>
                  <a:lnTo>
                    <a:pt x="398" y="108"/>
                  </a:lnTo>
                  <a:lnTo>
                    <a:pt x="398" y="108"/>
                  </a:lnTo>
                  <a:lnTo>
                    <a:pt x="380" y="98"/>
                  </a:lnTo>
                  <a:lnTo>
                    <a:pt x="360" y="88"/>
                  </a:lnTo>
                  <a:lnTo>
                    <a:pt x="340" y="82"/>
                  </a:lnTo>
                  <a:lnTo>
                    <a:pt x="320" y="76"/>
                  </a:lnTo>
                  <a:lnTo>
                    <a:pt x="320" y="0"/>
                  </a:lnTo>
                  <a:lnTo>
                    <a:pt x="242" y="0"/>
                  </a:lnTo>
                  <a:lnTo>
                    <a:pt x="242" y="76"/>
                  </a:lnTo>
                  <a:lnTo>
                    <a:pt x="242" y="76"/>
                  </a:lnTo>
                  <a:lnTo>
                    <a:pt x="220" y="82"/>
                  </a:lnTo>
                  <a:lnTo>
                    <a:pt x="202" y="88"/>
                  </a:lnTo>
                  <a:lnTo>
                    <a:pt x="182" y="98"/>
                  </a:lnTo>
                  <a:lnTo>
                    <a:pt x="164" y="108"/>
                  </a:lnTo>
                  <a:lnTo>
                    <a:pt x="110" y="54"/>
                  </a:lnTo>
                  <a:lnTo>
                    <a:pt x="54" y="110"/>
                  </a:lnTo>
                  <a:lnTo>
                    <a:pt x="108" y="164"/>
                  </a:lnTo>
                  <a:lnTo>
                    <a:pt x="108" y="164"/>
                  </a:lnTo>
                  <a:lnTo>
                    <a:pt x="98" y="182"/>
                  </a:lnTo>
                  <a:lnTo>
                    <a:pt x="90" y="200"/>
                  </a:lnTo>
                  <a:lnTo>
                    <a:pt x="82" y="220"/>
                  </a:lnTo>
                  <a:lnTo>
                    <a:pt x="78" y="242"/>
                  </a:lnTo>
                  <a:lnTo>
                    <a:pt x="0" y="242"/>
                  </a:lnTo>
                  <a:lnTo>
                    <a:pt x="0" y="320"/>
                  </a:lnTo>
                  <a:lnTo>
                    <a:pt x="78" y="320"/>
                  </a:lnTo>
                  <a:lnTo>
                    <a:pt x="78" y="320"/>
                  </a:lnTo>
                  <a:lnTo>
                    <a:pt x="82" y="340"/>
                  </a:lnTo>
                  <a:lnTo>
                    <a:pt x="90" y="360"/>
                  </a:lnTo>
                  <a:lnTo>
                    <a:pt x="98" y="378"/>
                  </a:lnTo>
                  <a:lnTo>
                    <a:pt x="108" y="396"/>
                  </a:lnTo>
                  <a:lnTo>
                    <a:pt x="54" y="452"/>
                  </a:lnTo>
                  <a:lnTo>
                    <a:pt x="110" y="506"/>
                  </a:lnTo>
                  <a:lnTo>
                    <a:pt x="164" y="452"/>
                  </a:lnTo>
                  <a:lnTo>
                    <a:pt x="164" y="452"/>
                  </a:lnTo>
                  <a:lnTo>
                    <a:pt x="182" y="464"/>
                  </a:lnTo>
                  <a:lnTo>
                    <a:pt x="202" y="472"/>
                  </a:lnTo>
                  <a:lnTo>
                    <a:pt x="220" y="480"/>
                  </a:lnTo>
                  <a:lnTo>
                    <a:pt x="242" y="484"/>
                  </a:lnTo>
                  <a:lnTo>
                    <a:pt x="242" y="562"/>
                  </a:lnTo>
                  <a:lnTo>
                    <a:pt x="320" y="562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40" y="478"/>
                  </a:lnTo>
                  <a:lnTo>
                    <a:pt x="360" y="472"/>
                  </a:lnTo>
                  <a:lnTo>
                    <a:pt x="380" y="464"/>
                  </a:lnTo>
                  <a:lnTo>
                    <a:pt x="398" y="452"/>
                  </a:lnTo>
                  <a:lnTo>
                    <a:pt x="452" y="506"/>
                  </a:lnTo>
                  <a:lnTo>
                    <a:pt x="508" y="452"/>
                  </a:lnTo>
                  <a:lnTo>
                    <a:pt x="452" y="396"/>
                  </a:lnTo>
                  <a:lnTo>
                    <a:pt x="452" y="396"/>
                  </a:lnTo>
                  <a:lnTo>
                    <a:pt x="464" y="378"/>
                  </a:lnTo>
                  <a:lnTo>
                    <a:pt x="472" y="360"/>
                  </a:lnTo>
                  <a:lnTo>
                    <a:pt x="480" y="340"/>
                  </a:lnTo>
                  <a:lnTo>
                    <a:pt x="484" y="320"/>
                  </a:lnTo>
                  <a:lnTo>
                    <a:pt x="562" y="320"/>
                  </a:lnTo>
                  <a:lnTo>
                    <a:pt x="562" y="240"/>
                  </a:lnTo>
                  <a:lnTo>
                    <a:pt x="484" y="240"/>
                  </a:lnTo>
                  <a:lnTo>
                    <a:pt x="484" y="240"/>
                  </a:lnTo>
                  <a:lnTo>
                    <a:pt x="480" y="220"/>
                  </a:lnTo>
                  <a:lnTo>
                    <a:pt x="472" y="200"/>
                  </a:lnTo>
                  <a:lnTo>
                    <a:pt x="464" y="182"/>
                  </a:lnTo>
                  <a:lnTo>
                    <a:pt x="452" y="164"/>
                  </a:lnTo>
                  <a:lnTo>
                    <a:pt x="452" y="164"/>
                  </a:lnTo>
                  <a:close/>
                  <a:moveTo>
                    <a:pt x="280" y="366"/>
                  </a:moveTo>
                  <a:lnTo>
                    <a:pt x="280" y="366"/>
                  </a:lnTo>
                  <a:lnTo>
                    <a:pt x="264" y="364"/>
                  </a:lnTo>
                  <a:lnTo>
                    <a:pt x="248" y="360"/>
                  </a:lnTo>
                  <a:lnTo>
                    <a:pt x="232" y="352"/>
                  </a:lnTo>
                  <a:lnTo>
                    <a:pt x="220" y="342"/>
                  </a:lnTo>
                  <a:lnTo>
                    <a:pt x="210" y="328"/>
                  </a:lnTo>
                  <a:lnTo>
                    <a:pt x="202" y="314"/>
                  </a:lnTo>
                  <a:lnTo>
                    <a:pt x="196" y="298"/>
                  </a:lnTo>
                  <a:lnTo>
                    <a:pt x="194" y="280"/>
                  </a:lnTo>
                  <a:lnTo>
                    <a:pt x="194" y="280"/>
                  </a:lnTo>
                  <a:lnTo>
                    <a:pt x="196" y="262"/>
                  </a:lnTo>
                  <a:lnTo>
                    <a:pt x="202" y="246"/>
                  </a:lnTo>
                  <a:lnTo>
                    <a:pt x="210" y="232"/>
                  </a:lnTo>
                  <a:lnTo>
                    <a:pt x="220" y="220"/>
                  </a:lnTo>
                  <a:lnTo>
                    <a:pt x="232" y="210"/>
                  </a:lnTo>
                  <a:lnTo>
                    <a:pt x="248" y="202"/>
                  </a:lnTo>
                  <a:lnTo>
                    <a:pt x="264" y="196"/>
                  </a:lnTo>
                  <a:lnTo>
                    <a:pt x="280" y="194"/>
                  </a:lnTo>
                  <a:lnTo>
                    <a:pt x="280" y="194"/>
                  </a:lnTo>
                  <a:lnTo>
                    <a:pt x="298" y="196"/>
                  </a:lnTo>
                  <a:lnTo>
                    <a:pt x="314" y="202"/>
                  </a:lnTo>
                  <a:lnTo>
                    <a:pt x="328" y="210"/>
                  </a:lnTo>
                  <a:lnTo>
                    <a:pt x="342" y="220"/>
                  </a:lnTo>
                  <a:lnTo>
                    <a:pt x="352" y="232"/>
                  </a:lnTo>
                  <a:lnTo>
                    <a:pt x="360" y="246"/>
                  </a:lnTo>
                  <a:lnTo>
                    <a:pt x="366" y="262"/>
                  </a:lnTo>
                  <a:lnTo>
                    <a:pt x="366" y="280"/>
                  </a:lnTo>
                  <a:lnTo>
                    <a:pt x="366" y="280"/>
                  </a:lnTo>
                  <a:lnTo>
                    <a:pt x="366" y="298"/>
                  </a:lnTo>
                  <a:lnTo>
                    <a:pt x="360" y="314"/>
                  </a:lnTo>
                  <a:lnTo>
                    <a:pt x="352" y="328"/>
                  </a:lnTo>
                  <a:lnTo>
                    <a:pt x="342" y="342"/>
                  </a:lnTo>
                  <a:lnTo>
                    <a:pt x="328" y="352"/>
                  </a:lnTo>
                  <a:lnTo>
                    <a:pt x="314" y="360"/>
                  </a:lnTo>
                  <a:lnTo>
                    <a:pt x="298" y="364"/>
                  </a:lnTo>
                  <a:lnTo>
                    <a:pt x="280" y="366"/>
                  </a:lnTo>
                  <a:lnTo>
                    <a:pt x="280" y="3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C2248840-1FB8-4F77-9B97-AE0C5684EA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9014" y="2325084"/>
              <a:ext cx="567031" cy="570164"/>
            </a:xfrm>
            <a:custGeom>
              <a:avLst/>
              <a:gdLst>
                <a:gd name="T0" fmla="*/ 704 w 724"/>
                <a:gd name="T1" fmla="*/ 616 h 728"/>
                <a:gd name="T2" fmla="*/ 706 w 724"/>
                <a:gd name="T3" fmla="*/ 616 h 728"/>
                <a:gd name="T4" fmla="*/ 322 w 724"/>
                <a:gd name="T5" fmla="*/ 232 h 728"/>
                <a:gd name="T6" fmla="*/ 322 w 724"/>
                <a:gd name="T7" fmla="*/ 50 h 728"/>
                <a:gd name="T8" fmla="*/ 136 w 724"/>
                <a:gd name="T9" fmla="*/ 0 h 728"/>
                <a:gd name="T10" fmla="*/ 116 w 724"/>
                <a:gd name="T11" fmla="*/ 20 h 728"/>
                <a:gd name="T12" fmla="*/ 214 w 724"/>
                <a:gd name="T13" fmla="*/ 118 h 728"/>
                <a:gd name="T14" fmla="*/ 118 w 724"/>
                <a:gd name="T15" fmla="*/ 214 h 728"/>
                <a:gd name="T16" fmla="*/ 20 w 724"/>
                <a:gd name="T17" fmla="*/ 116 h 728"/>
                <a:gd name="T18" fmla="*/ 0 w 724"/>
                <a:gd name="T19" fmla="*/ 136 h 728"/>
                <a:gd name="T20" fmla="*/ 50 w 724"/>
                <a:gd name="T21" fmla="*/ 322 h 728"/>
                <a:gd name="T22" fmla="*/ 226 w 724"/>
                <a:gd name="T23" fmla="*/ 322 h 728"/>
                <a:gd name="T24" fmla="*/ 226 w 724"/>
                <a:gd name="T25" fmla="*/ 322 h 728"/>
                <a:gd name="T26" fmla="*/ 610 w 724"/>
                <a:gd name="T27" fmla="*/ 710 h 728"/>
                <a:gd name="T28" fmla="*/ 612 w 724"/>
                <a:gd name="T29" fmla="*/ 710 h 728"/>
                <a:gd name="T30" fmla="*/ 612 w 724"/>
                <a:gd name="T31" fmla="*/ 710 h 728"/>
                <a:gd name="T32" fmla="*/ 622 w 724"/>
                <a:gd name="T33" fmla="*/ 718 h 728"/>
                <a:gd name="T34" fmla="*/ 634 w 724"/>
                <a:gd name="T35" fmla="*/ 724 h 728"/>
                <a:gd name="T36" fmla="*/ 646 w 724"/>
                <a:gd name="T37" fmla="*/ 728 h 728"/>
                <a:gd name="T38" fmla="*/ 658 w 724"/>
                <a:gd name="T39" fmla="*/ 728 h 728"/>
                <a:gd name="T40" fmla="*/ 670 w 724"/>
                <a:gd name="T41" fmla="*/ 728 h 728"/>
                <a:gd name="T42" fmla="*/ 682 w 724"/>
                <a:gd name="T43" fmla="*/ 724 h 728"/>
                <a:gd name="T44" fmla="*/ 694 w 724"/>
                <a:gd name="T45" fmla="*/ 718 h 728"/>
                <a:gd name="T46" fmla="*/ 704 w 724"/>
                <a:gd name="T47" fmla="*/ 710 h 728"/>
                <a:gd name="T48" fmla="*/ 704 w 724"/>
                <a:gd name="T49" fmla="*/ 710 h 728"/>
                <a:gd name="T50" fmla="*/ 712 w 724"/>
                <a:gd name="T51" fmla="*/ 700 h 728"/>
                <a:gd name="T52" fmla="*/ 718 w 724"/>
                <a:gd name="T53" fmla="*/ 688 h 728"/>
                <a:gd name="T54" fmla="*/ 722 w 724"/>
                <a:gd name="T55" fmla="*/ 676 h 728"/>
                <a:gd name="T56" fmla="*/ 724 w 724"/>
                <a:gd name="T57" fmla="*/ 664 h 728"/>
                <a:gd name="T58" fmla="*/ 722 w 724"/>
                <a:gd name="T59" fmla="*/ 652 h 728"/>
                <a:gd name="T60" fmla="*/ 718 w 724"/>
                <a:gd name="T61" fmla="*/ 638 h 728"/>
                <a:gd name="T62" fmla="*/ 712 w 724"/>
                <a:gd name="T63" fmla="*/ 628 h 728"/>
                <a:gd name="T64" fmla="*/ 704 w 724"/>
                <a:gd name="T65" fmla="*/ 616 h 728"/>
                <a:gd name="T66" fmla="*/ 704 w 724"/>
                <a:gd name="T67" fmla="*/ 616 h 728"/>
                <a:gd name="T68" fmla="*/ 680 w 724"/>
                <a:gd name="T69" fmla="*/ 686 h 728"/>
                <a:gd name="T70" fmla="*/ 680 w 724"/>
                <a:gd name="T71" fmla="*/ 686 h 728"/>
                <a:gd name="T72" fmla="*/ 670 w 724"/>
                <a:gd name="T73" fmla="*/ 692 h 728"/>
                <a:gd name="T74" fmla="*/ 658 w 724"/>
                <a:gd name="T75" fmla="*/ 694 h 728"/>
                <a:gd name="T76" fmla="*/ 648 w 724"/>
                <a:gd name="T77" fmla="*/ 692 h 728"/>
                <a:gd name="T78" fmla="*/ 642 w 724"/>
                <a:gd name="T79" fmla="*/ 690 h 728"/>
                <a:gd name="T80" fmla="*/ 638 w 724"/>
                <a:gd name="T81" fmla="*/ 686 h 728"/>
                <a:gd name="T82" fmla="*/ 638 w 724"/>
                <a:gd name="T83" fmla="*/ 686 h 728"/>
                <a:gd name="T84" fmla="*/ 632 w 724"/>
                <a:gd name="T85" fmla="*/ 676 h 728"/>
                <a:gd name="T86" fmla="*/ 630 w 724"/>
                <a:gd name="T87" fmla="*/ 664 h 728"/>
                <a:gd name="T88" fmla="*/ 632 w 724"/>
                <a:gd name="T89" fmla="*/ 654 h 728"/>
                <a:gd name="T90" fmla="*/ 638 w 724"/>
                <a:gd name="T91" fmla="*/ 644 h 728"/>
                <a:gd name="T92" fmla="*/ 638 w 724"/>
                <a:gd name="T93" fmla="*/ 644 h 728"/>
                <a:gd name="T94" fmla="*/ 648 w 724"/>
                <a:gd name="T95" fmla="*/ 638 h 728"/>
                <a:gd name="T96" fmla="*/ 658 w 724"/>
                <a:gd name="T97" fmla="*/ 636 h 728"/>
                <a:gd name="T98" fmla="*/ 670 w 724"/>
                <a:gd name="T99" fmla="*/ 638 h 728"/>
                <a:gd name="T100" fmla="*/ 680 w 724"/>
                <a:gd name="T101" fmla="*/ 644 h 728"/>
                <a:gd name="T102" fmla="*/ 680 w 724"/>
                <a:gd name="T103" fmla="*/ 644 h 728"/>
                <a:gd name="T104" fmla="*/ 686 w 724"/>
                <a:gd name="T105" fmla="*/ 654 h 728"/>
                <a:gd name="T106" fmla="*/ 688 w 724"/>
                <a:gd name="T107" fmla="*/ 664 h 728"/>
                <a:gd name="T108" fmla="*/ 686 w 724"/>
                <a:gd name="T109" fmla="*/ 676 h 728"/>
                <a:gd name="T110" fmla="*/ 684 w 724"/>
                <a:gd name="T111" fmla="*/ 680 h 728"/>
                <a:gd name="T112" fmla="*/ 680 w 724"/>
                <a:gd name="T113" fmla="*/ 686 h 728"/>
                <a:gd name="T114" fmla="*/ 680 w 724"/>
                <a:gd name="T115" fmla="*/ 686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4" h="728">
                  <a:moveTo>
                    <a:pt x="704" y="616"/>
                  </a:moveTo>
                  <a:lnTo>
                    <a:pt x="706" y="616"/>
                  </a:lnTo>
                  <a:lnTo>
                    <a:pt x="322" y="232"/>
                  </a:lnTo>
                  <a:lnTo>
                    <a:pt x="322" y="50"/>
                  </a:lnTo>
                  <a:lnTo>
                    <a:pt x="136" y="0"/>
                  </a:lnTo>
                  <a:lnTo>
                    <a:pt x="116" y="20"/>
                  </a:lnTo>
                  <a:lnTo>
                    <a:pt x="214" y="118"/>
                  </a:lnTo>
                  <a:lnTo>
                    <a:pt x="118" y="214"/>
                  </a:lnTo>
                  <a:lnTo>
                    <a:pt x="20" y="116"/>
                  </a:lnTo>
                  <a:lnTo>
                    <a:pt x="0" y="136"/>
                  </a:lnTo>
                  <a:lnTo>
                    <a:pt x="50" y="322"/>
                  </a:lnTo>
                  <a:lnTo>
                    <a:pt x="226" y="322"/>
                  </a:lnTo>
                  <a:lnTo>
                    <a:pt x="226" y="322"/>
                  </a:lnTo>
                  <a:lnTo>
                    <a:pt x="610" y="710"/>
                  </a:lnTo>
                  <a:lnTo>
                    <a:pt x="612" y="710"/>
                  </a:lnTo>
                  <a:lnTo>
                    <a:pt x="612" y="710"/>
                  </a:lnTo>
                  <a:lnTo>
                    <a:pt x="622" y="718"/>
                  </a:lnTo>
                  <a:lnTo>
                    <a:pt x="634" y="724"/>
                  </a:lnTo>
                  <a:lnTo>
                    <a:pt x="646" y="728"/>
                  </a:lnTo>
                  <a:lnTo>
                    <a:pt x="658" y="728"/>
                  </a:lnTo>
                  <a:lnTo>
                    <a:pt x="670" y="728"/>
                  </a:lnTo>
                  <a:lnTo>
                    <a:pt x="682" y="724"/>
                  </a:lnTo>
                  <a:lnTo>
                    <a:pt x="694" y="718"/>
                  </a:lnTo>
                  <a:lnTo>
                    <a:pt x="704" y="710"/>
                  </a:lnTo>
                  <a:lnTo>
                    <a:pt x="704" y="710"/>
                  </a:lnTo>
                  <a:lnTo>
                    <a:pt x="712" y="700"/>
                  </a:lnTo>
                  <a:lnTo>
                    <a:pt x="718" y="688"/>
                  </a:lnTo>
                  <a:lnTo>
                    <a:pt x="722" y="676"/>
                  </a:lnTo>
                  <a:lnTo>
                    <a:pt x="724" y="664"/>
                  </a:lnTo>
                  <a:lnTo>
                    <a:pt x="722" y="652"/>
                  </a:lnTo>
                  <a:lnTo>
                    <a:pt x="718" y="638"/>
                  </a:lnTo>
                  <a:lnTo>
                    <a:pt x="712" y="628"/>
                  </a:lnTo>
                  <a:lnTo>
                    <a:pt x="704" y="616"/>
                  </a:lnTo>
                  <a:lnTo>
                    <a:pt x="704" y="616"/>
                  </a:lnTo>
                  <a:close/>
                  <a:moveTo>
                    <a:pt x="680" y="686"/>
                  </a:moveTo>
                  <a:lnTo>
                    <a:pt x="680" y="686"/>
                  </a:lnTo>
                  <a:lnTo>
                    <a:pt x="670" y="692"/>
                  </a:lnTo>
                  <a:lnTo>
                    <a:pt x="658" y="694"/>
                  </a:lnTo>
                  <a:lnTo>
                    <a:pt x="648" y="692"/>
                  </a:lnTo>
                  <a:lnTo>
                    <a:pt x="642" y="690"/>
                  </a:lnTo>
                  <a:lnTo>
                    <a:pt x="638" y="686"/>
                  </a:lnTo>
                  <a:lnTo>
                    <a:pt x="638" y="686"/>
                  </a:lnTo>
                  <a:lnTo>
                    <a:pt x="632" y="676"/>
                  </a:lnTo>
                  <a:lnTo>
                    <a:pt x="630" y="664"/>
                  </a:lnTo>
                  <a:lnTo>
                    <a:pt x="632" y="654"/>
                  </a:lnTo>
                  <a:lnTo>
                    <a:pt x="638" y="644"/>
                  </a:lnTo>
                  <a:lnTo>
                    <a:pt x="638" y="644"/>
                  </a:lnTo>
                  <a:lnTo>
                    <a:pt x="648" y="638"/>
                  </a:lnTo>
                  <a:lnTo>
                    <a:pt x="658" y="636"/>
                  </a:lnTo>
                  <a:lnTo>
                    <a:pt x="670" y="638"/>
                  </a:lnTo>
                  <a:lnTo>
                    <a:pt x="680" y="644"/>
                  </a:lnTo>
                  <a:lnTo>
                    <a:pt x="680" y="644"/>
                  </a:lnTo>
                  <a:lnTo>
                    <a:pt x="686" y="654"/>
                  </a:lnTo>
                  <a:lnTo>
                    <a:pt x="688" y="664"/>
                  </a:lnTo>
                  <a:lnTo>
                    <a:pt x="686" y="676"/>
                  </a:lnTo>
                  <a:lnTo>
                    <a:pt x="684" y="680"/>
                  </a:lnTo>
                  <a:lnTo>
                    <a:pt x="680" y="686"/>
                  </a:lnTo>
                  <a:lnTo>
                    <a:pt x="680" y="6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>
            <a:off x="1176338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06901" y="2481953"/>
            <a:ext cx="7785100" cy="21319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77353" y="2772666"/>
            <a:ext cx="3589367" cy="131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solidFill>
                  <a:schemeClr val="bg1"/>
                </a:solidFill>
              </a:rPr>
              <a:t>关键技术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373491" y="2481952"/>
            <a:ext cx="2131960" cy="2131960"/>
            <a:chOff x="1131485" y="2234042"/>
            <a:chExt cx="1607262" cy="1607262"/>
          </a:xfrm>
        </p:grpSpPr>
        <p:sp>
          <p:nvSpPr>
            <p:cNvPr id="56" name="椭圆 55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5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4" y="-130244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关键技术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3828" y="59560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新月形 8"/>
          <p:cNvSpPr/>
          <p:nvPr/>
        </p:nvSpPr>
        <p:spPr>
          <a:xfrm rot="20751297">
            <a:off x="4056858" y="2330450"/>
            <a:ext cx="1733551" cy="3468688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9525">
            <a:noFill/>
            <a:miter/>
          </a:ln>
        </p:spPr>
        <p:txBody>
          <a:bodyPr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新月形 9"/>
          <p:cNvSpPr/>
          <p:nvPr/>
        </p:nvSpPr>
        <p:spPr>
          <a:xfrm rot="4551297">
            <a:off x="4944270" y="1200150"/>
            <a:ext cx="1735138" cy="3468688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9525">
            <a:noFill/>
            <a:miter/>
          </a:ln>
        </p:spPr>
        <p:txBody>
          <a:bodyPr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新月形 15"/>
          <p:cNvSpPr/>
          <p:nvPr/>
        </p:nvSpPr>
        <p:spPr>
          <a:xfrm rot="9951297">
            <a:off x="6076158" y="2089150"/>
            <a:ext cx="1733551" cy="3468688"/>
          </a:xfrm>
          <a:prstGeom prst="moon">
            <a:avLst>
              <a:gd name="adj" fmla="val 15190"/>
            </a:avLst>
          </a:prstGeom>
          <a:solidFill>
            <a:schemeClr val="accent5"/>
          </a:solidFill>
          <a:ln w="9525">
            <a:noFill/>
            <a:miter/>
          </a:ln>
        </p:spPr>
        <p:txBody>
          <a:bodyPr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新月形 16"/>
          <p:cNvSpPr/>
          <p:nvPr/>
        </p:nvSpPr>
        <p:spPr>
          <a:xfrm rot="15351297">
            <a:off x="5201444" y="3206750"/>
            <a:ext cx="1735138" cy="3467100"/>
          </a:xfrm>
          <a:prstGeom prst="moon">
            <a:avLst>
              <a:gd name="adj" fmla="val 15190"/>
            </a:avLst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1" name="直接连接符 20"/>
          <p:cNvSpPr/>
          <p:nvPr/>
        </p:nvSpPr>
        <p:spPr>
          <a:xfrm flipH="1">
            <a:off x="818437" y="2905616"/>
            <a:ext cx="3551159" cy="1"/>
          </a:xfrm>
          <a:prstGeom prst="line">
            <a:avLst/>
          </a:prstGeom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med" len="med"/>
            <a:tailEnd type="oval" w="med" len="med"/>
          </a:ln>
        </p:spPr>
        <p:txBody>
          <a:bodyPr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直接连接符 21"/>
          <p:cNvSpPr/>
          <p:nvPr/>
        </p:nvSpPr>
        <p:spPr>
          <a:xfrm flipH="1">
            <a:off x="857266" y="5328124"/>
            <a:ext cx="3996579" cy="1"/>
          </a:xfrm>
          <a:prstGeom prst="line">
            <a:avLst/>
          </a:prstGeom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med" len="med"/>
            <a:tailEnd type="oval" w="med" len="med"/>
          </a:ln>
        </p:spPr>
        <p:txBody>
          <a:bodyPr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直接连接符 22"/>
          <p:cNvSpPr/>
          <p:nvPr/>
        </p:nvSpPr>
        <p:spPr>
          <a:xfrm flipH="1">
            <a:off x="7128670" y="2838473"/>
            <a:ext cx="3997076" cy="1"/>
          </a:xfrm>
          <a:prstGeom prst="line">
            <a:avLst/>
          </a:prstGeom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med" len="med"/>
            <a:tailEnd type="oval" w="med" len="med"/>
          </a:ln>
        </p:spPr>
        <p:txBody>
          <a:bodyPr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直接连接符 23"/>
          <p:cNvSpPr/>
          <p:nvPr/>
        </p:nvSpPr>
        <p:spPr>
          <a:xfrm flipH="1">
            <a:off x="7254793" y="5196613"/>
            <a:ext cx="3996827" cy="0"/>
          </a:xfrm>
          <a:prstGeom prst="line">
            <a:avLst/>
          </a:prstGeom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med" len="med"/>
            <a:tailEnd type="oval" w="med" len="med"/>
          </a:ln>
        </p:spPr>
        <p:txBody>
          <a:bodyPr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9"/>
          <p:cNvSpPr txBox="1"/>
          <p:nvPr/>
        </p:nvSpPr>
        <p:spPr>
          <a:xfrm>
            <a:off x="736827" y="2239069"/>
            <a:ext cx="3719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是主要运用于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Web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开发，网络爬虫，人工智能，科学计算等领域</a:t>
            </a:r>
          </a:p>
        </p:txBody>
      </p:sp>
      <p:sp>
        <p:nvSpPr>
          <p:cNvPr id="26" name="TextBox 20"/>
          <p:cNvSpPr txBox="1"/>
          <p:nvPr/>
        </p:nvSpPr>
        <p:spPr>
          <a:xfrm>
            <a:off x="752758" y="1832708"/>
            <a:ext cx="278431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Python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TextBox 19"/>
          <p:cNvSpPr txBox="1"/>
          <p:nvPr/>
        </p:nvSpPr>
        <p:spPr>
          <a:xfrm>
            <a:off x="736827" y="4687727"/>
            <a:ext cx="3719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MySQL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是一种关系数据库管理系统</a:t>
            </a:r>
          </a:p>
        </p:txBody>
      </p:sp>
      <p:sp>
        <p:nvSpPr>
          <p:cNvPr id="28" name="TextBox 20"/>
          <p:cNvSpPr txBox="1"/>
          <p:nvPr/>
        </p:nvSpPr>
        <p:spPr>
          <a:xfrm>
            <a:off x="752758" y="4281366"/>
            <a:ext cx="278431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MySQL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TextBox 19"/>
          <p:cNvSpPr txBox="1"/>
          <p:nvPr/>
        </p:nvSpPr>
        <p:spPr>
          <a:xfrm>
            <a:off x="7705614" y="2239069"/>
            <a:ext cx="3719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Django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是一个开发源代码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Web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应用框架，使用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语言编写</a:t>
            </a:r>
          </a:p>
        </p:txBody>
      </p:sp>
      <p:sp>
        <p:nvSpPr>
          <p:cNvPr id="30" name="TextBox 20"/>
          <p:cNvSpPr txBox="1"/>
          <p:nvPr/>
        </p:nvSpPr>
        <p:spPr>
          <a:xfrm>
            <a:off x="7721543" y="1832708"/>
            <a:ext cx="278431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Django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19"/>
          <p:cNvSpPr txBox="1"/>
          <p:nvPr/>
        </p:nvSpPr>
        <p:spPr>
          <a:xfrm>
            <a:off x="7813655" y="4569749"/>
            <a:ext cx="3719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一个基于监督式学习的神经网络模型</a:t>
            </a:r>
          </a:p>
        </p:txBody>
      </p:sp>
      <p:sp>
        <p:nvSpPr>
          <p:cNvPr id="32" name="TextBox 20"/>
          <p:cNvSpPr txBox="1"/>
          <p:nvPr/>
        </p:nvSpPr>
        <p:spPr>
          <a:xfrm>
            <a:off x="7829586" y="4163388"/>
            <a:ext cx="278431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图像识别分类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>
            <a:off x="1176338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06901" y="2481953"/>
            <a:ext cx="7785100" cy="21319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77353" y="2772666"/>
            <a:ext cx="3589367" cy="131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solidFill>
                  <a:schemeClr val="bg1"/>
                </a:solidFill>
              </a:rPr>
              <a:t>系统分析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373491" y="2481952"/>
            <a:ext cx="2131960" cy="2131960"/>
            <a:chOff x="1131485" y="2234042"/>
            <a:chExt cx="1607262" cy="1607262"/>
          </a:xfrm>
        </p:grpSpPr>
        <p:sp>
          <p:nvSpPr>
            <p:cNvPr id="56" name="椭圆 55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69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5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4" y="-130245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用户用例分析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3828" y="59560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Title 13"/>
          <p:cNvSpPr txBox="1"/>
          <p:nvPr/>
        </p:nvSpPr>
        <p:spPr>
          <a:xfrm>
            <a:off x="7991398" y="1666929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注册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itle 13"/>
          <p:cNvSpPr txBox="1"/>
          <p:nvPr/>
        </p:nvSpPr>
        <p:spPr>
          <a:xfrm>
            <a:off x="7991397" y="2199214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登录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794171" y="1460733"/>
            <a:ext cx="4397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794171" y="6018660"/>
            <a:ext cx="4397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A2D452B1-A9F9-4C72-BA7D-5F94EFCC4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7" y="1016877"/>
            <a:ext cx="6510593" cy="5841123"/>
          </a:xfrm>
          <a:prstGeom prst="rect">
            <a:avLst/>
          </a:prstGeom>
        </p:spPr>
      </p:pic>
      <p:sp>
        <p:nvSpPr>
          <p:cNvPr id="33" name="Title 13">
            <a:extLst>
              <a:ext uri="{FF2B5EF4-FFF2-40B4-BE49-F238E27FC236}">
                <a16:creationId xmlns:a16="http://schemas.microsoft.com/office/drawing/2014/main" id="{41BAFFCD-20AA-4836-8039-DAE9E3CE45E3}"/>
              </a:ext>
            </a:extLst>
          </p:cNvPr>
          <p:cNvSpPr txBox="1"/>
          <p:nvPr/>
        </p:nvSpPr>
        <p:spPr>
          <a:xfrm>
            <a:off x="7991396" y="2731499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用户植物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itle 13">
            <a:extLst>
              <a:ext uri="{FF2B5EF4-FFF2-40B4-BE49-F238E27FC236}">
                <a16:creationId xmlns:a16="http://schemas.microsoft.com/office/drawing/2014/main" id="{E12FA698-CF9E-4B20-B163-3A3273D28E10}"/>
              </a:ext>
            </a:extLst>
          </p:cNvPr>
          <p:cNvSpPr txBox="1"/>
          <p:nvPr/>
        </p:nvSpPr>
        <p:spPr>
          <a:xfrm>
            <a:off x="7991396" y="3263784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用户相册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Title 13">
            <a:extLst>
              <a:ext uri="{FF2B5EF4-FFF2-40B4-BE49-F238E27FC236}">
                <a16:creationId xmlns:a16="http://schemas.microsoft.com/office/drawing/2014/main" id="{672DC5CA-4584-4E0F-AABC-88E99A60E848}"/>
              </a:ext>
            </a:extLst>
          </p:cNvPr>
          <p:cNvSpPr txBox="1"/>
          <p:nvPr/>
        </p:nvSpPr>
        <p:spPr>
          <a:xfrm>
            <a:off x="7991396" y="3796069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推送通知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Title 13">
            <a:extLst>
              <a:ext uri="{FF2B5EF4-FFF2-40B4-BE49-F238E27FC236}">
                <a16:creationId xmlns:a16="http://schemas.microsoft.com/office/drawing/2014/main" id="{7A9D1E4B-327B-4C2B-ADC1-43E6E4498262}"/>
              </a:ext>
            </a:extLst>
          </p:cNvPr>
          <p:cNvSpPr txBox="1"/>
          <p:nvPr/>
        </p:nvSpPr>
        <p:spPr>
          <a:xfrm>
            <a:off x="7991395" y="4268406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排行榜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Title 13">
            <a:extLst>
              <a:ext uri="{FF2B5EF4-FFF2-40B4-BE49-F238E27FC236}">
                <a16:creationId xmlns:a16="http://schemas.microsoft.com/office/drawing/2014/main" id="{EFBFD353-8437-4D32-9043-9A897BFEF6A9}"/>
              </a:ext>
            </a:extLst>
          </p:cNvPr>
          <p:cNvSpPr txBox="1"/>
          <p:nvPr/>
        </p:nvSpPr>
        <p:spPr>
          <a:xfrm>
            <a:off x="7991395" y="4763032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新闻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Title 13">
            <a:extLst>
              <a:ext uri="{FF2B5EF4-FFF2-40B4-BE49-F238E27FC236}">
                <a16:creationId xmlns:a16="http://schemas.microsoft.com/office/drawing/2014/main" id="{A2D00100-FBF1-45A7-9C88-913FF8DF5424}"/>
              </a:ext>
            </a:extLst>
          </p:cNvPr>
          <p:cNvSpPr txBox="1"/>
          <p:nvPr/>
        </p:nvSpPr>
        <p:spPr>
          <a:xfrm>
            <a:off x="7991394" y="5332976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植物识别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9778F4-4854-4682-AE68-2F8DBF158A5C}"/>
              </a:ext>
            </a:extLst>
          </p:cNvPr>
          <p:cNvSpPr txBox="1"/>
          <p:nvPr/>
        </p:nvSpPr>
        <p:spPr>
          <a:xfrm>
            <a:off x="7849351" y="877359"/>
            <a:ext cx="221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主要功能</a:t>
            </a:r>
          </a:p>
        </p:txBody>
      </p:sp>
    </p:spTree>
    <p:extLst>
      <p:ext uri="{BB962C8B-B14F-4D97-AF65-F5344CB8AC3E}">
        <p14:creationId xmlns:p14="http://schemas.microsoft.com/office/powerpoint/2010/main" val="87267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5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" y="3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4" y="-130245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管理员用例分析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3828" y="59560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Title 13"/>
          <p:cNvSpPr txBox="1"/>
          <p:nvPr/>
        </p:nvSpPr>
        <p:spPr>
          <a:xfrm>
            <a:off x="7991400" y="2195074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C5C5C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管理用户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itle 13"/>
          <p:cNvSpPr txBox="1"/>
          <p:nvPr/>
        </p:nvSpPr>
        <p:spPr>
          <a:xfrm>
            <a:off x="7991394" y="2777690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管理植物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794172" y="1917933"/>
            <a:ext cx="4397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794172" y="6058074"/>
            <a:ext cx="4397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F64FE74-2A4C-4A0D-81FC-D6D1BC7FC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2" y="993226"/>
            <a:ext cx="6413165" cy="5864771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E9C08B4-A747-42EB-9956-41092E723EB7}"/>
              </a:ext>
            </a:extLst>
          </p:cNvPr>
          <p:cNvSpPr txBox="1"/>
          <p:nvPr/>
        </p:nvSpPr>
        <p:spPr>
          <a:xfrm>
            <a:off x="7991394" y="3423076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管理相册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itle 13">
            <a:extLst>
              <a:ext uri="{FF2B5EF4-FFF2-40B4-BE49-F238E27FC236}">
                <a16:creationId xmlns:a16="http://schemas.microsoft.com/office/drawing/2014/main" id="{F8B5DE9A-0C74-4ECA-BE73-1ADD2C4171DD}"/>
              </a:ext>
            </a:extLst>
          </p:cNvPr>
          <p:cNvSpPr txBox="1"/>
          <p:nvPr/>
        </p:nvSpPr>
        <p:spPr>
          <a:xfrm>
            <a:off x="7991394" y="4071501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管理新闻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itle 13">
            <a:extLst>
              <a:ext uri="{FF2B5EF4-FFF2-40B4-BE49-F238E27FC236}">
                <a16:creationId xmlns:a16="http://schemas.microsoft.com/office/drawing/2014/main" id="{B9FDA624-10C2-48EF-92FE-912882D19223}"/>
              </a:ext>
            </a:extLst>
          </p:cNvPr>
          <p:cNvSpPr txBox="1"/>
          <p:nvPr/>
        </p:nvSpPr>
        <p:spPr>
          <a:xfrm>
            <a:off x="7991394" y="4688634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管理排行榜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Title 13">
            <a:extLst>
              <a:ext uri="{FF2B5EF4-FFF2-40B4-BE49-F238E27FC236}">
                <a16:creationId xmlns:a16="http://schemas.microsoft.com/office/drawing/2014/main" id="{6EB3F494-7968-44F1-A35C-44FFE90B2D16}"/>
              </a:ext>
            </a:extLst>
          </p:cNvPr>
          <p:cNvSpPr txBox="1"/>
          <p:nvPr/>
        </p:nvSpPr>
        <p:spPr>
          <a:xfrm>
            <a:off x="7991397" y="5305767"/>
            <a:ext cx="288442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C5C5C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管理推送通知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C5C5C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BDD5296-64AE-484B-BB55-0BAEBAC6E643}"/>
              </a:ext>
            </a:extLst>
          </p:cNvPr>
          <p:cNvSpPr txBox="1"/>
          <p:nvPr/>
        </p:nvSpPr>
        <p:spPr>
          <a:xfrm>
            <a:off x="7776154" y="1150783"/>
            <a:ext cx="221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主要功能</a:t>
            </a:r>
          </a:p>
        </p:txBody>
      </p:sp>
    </p:spTree>
    <p:extLst>
      <p:ext uri="{BB962C8B-B14F-4D97-AF65-F5344CB8AC3E}">
        <p14:creationId xmlns:p14="http://schemas.microsoft.com/office/powerpoint/2010/main" val="179833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>
            <a:off x="1176338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06901" y="2481953"/>
            <a:ext cx="7785100" cy="21319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77353" y="2772666"/>
            <a:ext cx="3589367" cy="131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solidFill>
                  <a:schemeClr val="bg1"/>
                </a:solidFill>
              </a:rPr>
              <a:t>系统设计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373491" y="2481952"/>
            <a:ext cx="2131960" cy="2131960"/>
            <a:chOff x="1131485" y="2234042"/>
            <a:chExt cx="1607262" cy="1607262"/>
          </a:xfrm>
        </p:grpSpPr>
        <p:sp>
          <p:nvSpPr>
            <p:cNvPr id="56" name="椭圆 55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493380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12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0BB863"/>
      </a:accent1>
      <a:accent2>
        <a:srgbClr val="16D180"/>
      </a:accent2>
      <a:accent3>
        <a:srgbClr val="1CDF8B"/>
      </a:accent3>
      <a:accent4>
        <a:srgbClr val="47D396"/>
      </a:accent4>
      <a:accent5>
        <a:srgbClr val="FCCE00"/>
      </a:accent5>
      <a:accent6>
        <a:srgbClr val="FCB903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2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3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4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5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6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7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8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9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456</Words>
  <Application>Microsoft Office PowerPoint</Application>
  <PresentationFormat>宽屏</PresentationFormat>
  <Paragraphs>82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shengjie huang</cp:lastModifiedBy>
  <cp:revision>58</cp:revision>
  <dcterms:created xsi:type="dcterms:W3CDTF">2016-03-10T06:15:00Z</dcterms:created>
  <dcterms:modified xsi:type="dcterms:W3CDTF">2019-05-23T02:05:18Z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