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60" r:id="rId2"/>
    <p:sldId id="261" r:id="rId3"/>
    <p:sldId id="262" r:id="rId4"/>
    <p:sldId id="264" r:id="rId5"/>
    <p:sldId id="309" r:id="rId6"/>
    <p:sldId id="267" r:id="rId7"/>
    <p:sldId id="313" r:id="rId8"/>
    <p:sldId id="314" r:id="rId9"/>
    <p:sldId id="312" r:id="rId10"/>
    <p:sldId id="271" r:id="rId11"/>
    <p:sldId id="294" r:id="rId12"/>
    <p:sldId id="295" r:id="rId13"/>
    <p:sldId id="276" r:id="rId14"/>
    <p:sldId id="296" r:id="rId15"/>
    <p:sldId id="297" r:id="rId16"/>
    <p:sldId id="310" r:id="rId17"/>
    <p:sldId id="298" r:id="rId18"/>
    <p:sldId id="311" r:id="rId19"/>
    <p:sldId id="299" r:id="rId20"/>
    <p:sldId id="300" r:id="rId21"/>
    <p:sldId id="277" r:id="rId22"/>
    <p:sldId id="301" r:id="rId23"/>
    <p:sldId id="302" r:id="rId24"/>
    <p:sldId id="306" r:id="rId25"/>
    <p:sldId id="282" r:id="rId26"/>
    <p:sldId id="281" r:id="rId27"/>
    <p:sldId id="278" r:id="rId28"/>
    <p:sldId id="275" r:id="rId29"/>
    <p:sldId id="307" r:id="rId30"/>
    <p:sldId id="305" r:id="rId31"/>
    <p:sldId id="280"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8">
          <p15:clr>
            <a:srgbClr val="A4A3A4"/>
          </p15:clr>
        </p15:guide>
        <p15:guide id="2" pos="3780">
          <p15:clr>
            <a:srgbClr val="A4A3A4"/>
          </p15:clr>
        </p15:guide>
        <p15:guide id="3" pos="7061">
          <p15:clr>
            <a:srgbClr val="A4A3A4"/>
          </p15:clr>
        </p15:guide>
        <p15:guide id="4" pos="5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A4DD"/>
    <a:srgbClr val="20517C"/>
    <a:srgbClr val="E8EAE9"/>
    <a:srgbClr val="FFFFFF"/>
    <a:srgbClr val="A5A5A5"/>
    <a:srgbClr val="16A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5766" autoAdjust="0"/>
  </p:normalViewPr>
  <p:slideViewPr>
    <p:cSldViewPr showGuides="1">
      <p:cViewPr varScale="1">
        <p:scale>
          <a:sx n="69" d="100"/>
          <a:sy n="69" d="100"/>
        </p:scale>
        <p:origin x="564" y="44"/>
      </p:cViewPr>
      <p:guideLst>
        <p:guide orient="horz" pos="2118"/>
        <p:guide pos="3780"/>
        <p:guide pos="7061"/>
        <p:guide pos="596"/>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0BA0B-DAEA-4680-AAC1-9E8B91E60633}" type="datetimeFigureOut">
              <a:rPr lang="zh-CN" altLang="en-US" smtClean="0"/>
              <a:t>2019/5/18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DBA15-3F6E-4149-9019-6609FD57F75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ln>
            <a:miter lim="800000"/>
          </a:ln>
        </p:spPr>
      </p:sp>
      <p:sp>
        <p:nvSpPr>
          <p:cNvPr id="52227" name="备注占位符 2"/>
          <p:cNvSpPr>
            <a:spLocks noGrp="1" noChangeArrowheads="1"/>
          </p:cNvSpPr>
          <p:nvPr>
            <p:ph type="body" idx="4294967295"/>
          </p:nvPr>
        </p:nvSpPr>
        <p:spPr/>
        <p:txBody>
          <a:bodyPr/>
          <a:lstStyle/>
          <a:p>
            <a:pPr eaLnBrk="1" hangingPunct="1"/>
            <a:endParaRPr lang="zh-CN" altLang="en-US"/>
          </a:p>
        </p:txBody>
      </p:sp>
      <p:sp>
        <p:nvSpPr>
          <p:cNvPr id="5222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A0BDDE0-8280-49DE-930A-449D3B6E8715}" type="slidenum">
              <a:rPr lang="zh-CN" altLang="en-US"/>
              <a:t>11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a:ln>
            <a:miter lim="800000"/>
          </a:ln>
        </p:spPr>
      </p:sp>
      <p:sp>
        <p:nvSpPr>
          <p:cNvPr id="59395" name="备注占位符 2"/>
          <p:cNvSpPr>
            <a:spLocks noGrp="1" noChangeArrowheads="1"/>
          </p:cNvSpPr>
          <p:nvPr>
            <p:ph type="body" idx="4294967295"/>
          </p:nvPr>
        </p:nvSpPr>
        <p:spPr/>
        <p:txBody>
          <a:bodyPr/>
          <a:lstStyle/>
          <a:p>
            <a:pPr eaLnBrk="1" hangingPunct="1"/>
            <a:endParaRPr lang="zh-CN" altLang="en-US"/>
          </a:p>
        </p:txBody>
      </p:sp>
      <p:sp>
        <p:nvSpPr>
          <p:cNvPr id="593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48602A2-C9E1-408F-9509-5B4AB0530DA9}" type="slidenum">
              <a:rPr lang="zh-CN" altLang="en-US"/>
              <a:t>22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a:ln>
            <a:miter lim="800000"/>
          </a:ln>
        </p:spPr>
      </p:sp>
      <p:sp>
        <p:nvSpPr>
          <p:cNvPr id="59395" name="备注占位符 2"/>
          <p:cNvSpPr>
            <a:spLocks noGrp="1" noChangeArrowheads="1"/>
          </p:cNvSpPr>
          <p:nvPr>
            <p:ph type="body" idx="4294967295"/>
          </p:nvPr>
        </p:nvSpPr>
        <p:spPr/>
        <p:txBody>
          <a:bodyPr/>
          <a:lstStyle/>
          <a:p>
            <a:pPr eaLnBrk="1" hangingPunct="1"/>
            <a:endParaRPr lang="zh-CN" altLang="en-US"/>
          </a:p>
        </p:txBody>
      </p:sp>
      <p:sp>
        <p:nvSpPr>
          <p:cNvPr id="593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48602A2-C9E1-408F-9509-5B4AB0530DA9}" type="slidenum">
              <a:rPr lang="zh-CN" altLang="en-US"/>
              <a:t>23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a:ln>
            <a:miter lim="800000"/>
          </a:ln>
        </p:spPr>
      </p:sp>
      <p:sp>
        <p:nvSpPr>
          <p:cNvPr id="59395" name="备注占位符 2"/>
          <p:cNvSpPr>
            <a:spLocks noGrp="1" noChangeArrowheads="1"/>
          </p:cNvSpPr>
          <p:nvPr>
            <p:ph type="body" idx="4294967295"/>
          </p:nvPr>
        </p:nvSpPr>
        <p:spPr/>
        <p:txBody>
          <a:bodyPr/>
          <a:lstStyle/>
          <a:p>
            <a:pPr eaLnBrk="1" hangingPunct="1"/>
            <a:endParaRPr lang="zh-CN" altLang="en-US"/>
          </a:p>
        </p:txBody>
      </p:sp>
      <p:sp>
        <p:nvSpPr>
          <p:cNvPr id="593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48602A2-C9E1-408F-9509-5B4AB0530DA9}" type="slidenum">
              <a:rPr lang="zh-CN" altLang="en-US"/>
              <a:t>24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ln>
            <a:miter lim="800000"/>
          </a:ln>
        </p:spPr>
      </p:sp>
      <p:sp>
        <p:nvSpPr>
          <p:cNvPr id="71683" name="备注占位符 2"/>
          <p:cNvSpPr>
            <a:spLocks noGrp="1" noChangeArrowheads="1"/>
          </p:cNvSpPr>
          <p:nvPr>
            <p:ph type="body" idx="4294967295"/>
          </p:nvPr>
        </p:nvSpPr>
        <p:spPr/>
        <p:txBody>
          <a:bodyPr/>
          <a:lstStyle/>
          <a:p>
            <a:pPr eaLnBrk="1" hangingPunct="1"/>
            <a:endParaRPr lang="zh-CN" altLang="en-US"/>
          </a:p>
        </p:txBody>
      </p:sp>
      <p:sp>
        <p:nvSpPr>
          <p:cNvPr id="716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31FBD39-DA76-4764-8EA5-6C24CF5BA5C2}" type="slidenum">
              <a:rPr lang="zh-CN" altLang="en-US"/>
              <a:t>30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ln>
            <a:miter lim="800000"/>
          </a:ln>
        </p:spPr>
      </p:sp>
      <p:sp>
        <p:nvSpPr>
          <p:cNvPr id="52227" name="备注占位符 2"/>
          <p:cNvSpPr>
            <a:spLocks noGrp="1" noChangeArrowheads="1"/>
          </p:cNvSpPr>
          <p:nvPr>
            <p:ph type="body" idx="4294967295"/>
          </p:nvPr>
        </p:nvSpPr>
        <p:spPr/>
        <p:txBody>
          <a:bodyPr/>
          <a:lstStyle/>
          <a:p>
            <a:pPr eaLnBrk="1" hangingPunct="1"/>
            <a:endParaRPr lang="zh-CN" altLang="en-US"/>
          </a:p>
        </p:txBody>
      </p:sp>
      <p:sp>
        <p:nvSpPr>
          <p:cNvPr id="5222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A0BDDE0-8280-49DE-930A-449D3B6E8715}" type="slidenum">
              <a:rPr lang="zh-CN" altLang="en-US"/>
              <a:t>12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16</a:t>
            </a:fld>
            <a:endParaRPr lang="zh-CN" altLang="en-US"/>
          </a:p>
        </p:txBody>
      </p:sp>
    </p:spTree>
    <p:extLst>
      <p:ext uri="{BB962C8B-B14F-4D97-AF65-F5344CB8AC3E}">
        <p14:creationId xmlns:p14="http://schemas.microsoft.com/office/powerpoint/2010/main" val="2647376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18</a:t>
            </a:fld>
            <a:endParaRPr lang="zh-CN" altLang="en-US"/>
          </a:p>
        </p:txBody>
      </p:sp>
    </p:spTree>
    <p:extLst>
      <p:ext uri="{BB962C8B-B14F-4D97-AF65-F5344CB8AC3E}">
        <p14:creationId xmlns:p14="http://schemas.microsoft.com/office/powerpoint/2010/main" val="3719238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ChangeArrowheads="1" noTextEdit="1"/>
          </p:cNvSpPr>
          <p:nvPr>
            <p:ph type="sldImg" idx="4294967295"/>
          </p:nvPr>
        </p:nvSpPr>
        <p:spPr>
          <a:ln>
            <a:miter lim="800000"/>
          </a:ln>
        </p:spPr>
      </p:sp>
      <p:sp>
        <p:nvSpPr>
          <p:cNvPr id="56323" name="备注占位符 2"/>
          <p:cNvSpPr>
            <a:spLocks noGrp="1" noChangeArrowheads="1"/>
          </p:cNvSpPr>
          <p:nvPr>
            <p:ph type="body" idx="4294967295"/>
          </p:nvPr>
        </p:nvSpPr>
        <p:spPr/>
        <p:txBody>
          <a:bodyPr/>
          <a:lstStyle/>
          <a:p>
            <a:pPr eaLnBrk="1" hangingPunct="1"/>
            <a:endParaRPr lang="zh-CN" altLang="en-US"/>
          </a:p>
        </p:txBody>
      </p:sp>
      <p:sp>
        <p:nvSpPr>
          <p:cNvPr id="563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D6E1BDA-7EB0-443C-A2B2-5F1E5471CC15}" type="slidenum">
              <a:rPr lang="zh-CN" altLang="en-US"/>
              <a:t>19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4" name="矩形 3"/>
          <p:cNvSpPr/>
          <p:nvPr userDrawn="1"/>
        </p:nvSpPr>
        <p:spPr>
          <a:xfrm>
            <a:off x="-24680" y="0"/>
            <a:ext cx="12216680" cy="2132856"/>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userDrawn="1"/>
        </p:nvSpPr>
        <p:spPr>
          <a:xfrm>
            <a:off x="-24680" y="5301208"/>
            <a:ext cx="12216680" cy="1556792"/>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KSO_Shape"/>
          <p:cNvSpPr/>
          <p:nvPr userDrawn="1"/>
        </p:nvSpPr>
        <p:spPr bwMode="auto">
          <a:xfrm>
            <a:off x="8040216" y="2564904"/>
            <a:ext cx="3313621" cy="2016224"/>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20517C"/>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6" name="文本占位符 145"/>
          <p:cNvSpPr>
            <a:spLocks noGrp="1"/>
          </p:cNvSpPr>
          <p:nvPr>
            <p:ph type="body" sz="quarter" idx="10" hasCustomPrompt="1"/>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毕业论文答辩</a:t>
            </a:r>
            <a:r>
              <a:rPr lang="en-US" altLang="zh-CN" dirty="0"/>
              <a:t>PPT</a:t>
            </a:r>
            <a:r>
              <a:rPr lang="zh-CN" altLang="en-US" dirty="0"/>
              <a:t>模板</a:t>
            </a:r>
          </a:p>
        </p:txBody>
      </p:sp>
      <p:sp>
        <p:nvSpPr>
          <p:cNvPr id="149" name="文本占位符 148"/>
          <p:cNvSpPr>
            <a:spLocks noGrp="1"/>
          </p:cNvSpPr>
          <p:nvPr>
            <p:ph type="body" sz="quarter" idx="11" hasCustomPrompt="1"/>
          </p:nvPr>
        </p:nvSpPr>
        <p:spPr>
          <a:xfrm>
            <a:off x="839415" y="3958958"/>
            <a:ext cx="3379105"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学院：金融学院</a:t>
            </a:r>
          </a:p>
        </p:txBody>
      </p:sp>
      <p:sp>
        <p:nvSpPr>
          <p:cNvPr id="150" name="文本占位符 148"/>
          <p:cNvSpPr>
            <a:spLocks noGrp="1"/>
          </p:cNvSpPr>
          <p:nvPr>
            <p:ph type="body" sz="quarter" idx="12" hasCustomPrompt="1"/>
          </p:nvPr>
        </p:nvSpPr>
        <p:spPr>
          <a:xfrm>
            <a:off x="4362537" y="3958958"/>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专业：国际金融</a:t>
            </a:r>
          </a:p>
        </p:txBody>
      </p:sp>
      <p:sp>
        <p:nvSpPr>
          <p:cNvPr id="151" name="文本占位符 148"/>
          <p:cNvSpPr>
            <a:spLocks noGrp="1"/>
          </p:cNvSpPr>
          <p:nvPr>
            <p:ph type="body" sz="quarter" idx="13" hasCustomPrompt="1"/>
          </p:nvPr>
        </p:nvSpPr>
        <p:spPr>
          <a:xfrm>
            <a:off x="6717772" y="5950099"/>
            <a:ext cx="2618588" cy="503237"/>
          </a:xfrm>
          <a:prstGeom prst="rect">
            <a:avLst/>
          </a:prstGeom>
        </p:spPr>
        <p:txBody>
          <a:bodyPr/>
          <a:lstStyle>
            <a:lvl1pPr>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答辩人：北纬君</a:t>
            </a:r>
          </a:p>
        </p:txBody>
      </p:sp>
      <p:sp>
        <p:nvSpPr>
          <p:cNvPr id="152" name="文本占位符 148"/>
          <p:cNvSpPr>
            <a:spLocks noGrp="1"/>
          </p:cNvSpPr>
          <p:nvPr>
            <p:ph type="body" sz="quarter" idx="14" hasCustomPrompt="1"/>
          </p:nvPr>
        </p:nvSpPr>
        <p:spPr>
          <a:xfrm>
            <a:off x="9475105" y="5950099"/>
            <a:ext cx="2716895" cy="503237"/>
          </a:xfrm>
          <a:prstGeom prst="rect">
            <a:avLst/>
          </a:prstGeom>
        </p:spPr>
        <p:txBody>
          <a:bodyPr/>
          <a:lstStyle>
            <a:lvl1pPr marL="0" indent="0">
              <a:buNone/>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指导老师：北纬君</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3" name="矩形 2"/>
          <p:cNvSpPr/>
          <p:nvPr userDrawn="1"/>
        </p:nvSpPr>
        <p:spPr>
          <a:xfrm>
            <a:off x="0" y="0"/>
            <a:ext cx="3359696"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623392" y="836712"/>
            <a:ext cx="2003884" cy="1015663"/>
          </a:xfrm>
          <a:prstGeom prst="rect">
            <a:avLst/>
          </a:prstGeom>
          <a:noFill/>
        </p:spPr>
        <p:txBody>
          <a:bodyPr wrap="square" rtlCol="0">
            <a:spAutoFit/>
          </a:bodyPr>
          <a:lstStyle/>
          <a:p>
            <a:pPr algn="dist"/>
            <a:r>
              <a:rPr lang="zh-CN" altLang="en-US" sz="6000" b="0" dirty="0">
                <a:solidFill>
                  <a:schemeClr val="bg1"/>
                </a:solidFill>
                <a:latin typeface="微软雅黑" panose="020B0503020204020204" pitchFamily="34" charset="-122"/>
                <a:ea typeface="微软雅黑" panose="020B0503020204020204" pitchFamily="34" charset="-122"/>
              </a:rPr>
              <a:t>目录</a:t>
            </a:r>
          </a:p>
        </p:txBody>
      </p:sp>
      <p:sp>
        <p:nvSpPr>
          <p:cNvPr id="55" name="文本框 54"/>
          <p:cNvSpPr txBox="1"/>
          <p:nvPr userDrawn="1"/>
        </p:nvSpPr>
        <p:spPr>
          <a:xfrm>
            <a:off x="830161" y="1852375"/>
            <a:ext cx="1590346" cy="461665"/>
          </a:xfrm>
          <a:prstGeom prst="rect">
            <a:avLst/>
          </a:prstGeom>
          <a:noFill/>
        </p:spPr>
        <p:txBody>
          <a:bodyPr wrap="square" rtlCol="0">
            <a:spAutoFit/>
          </a:bodyPr>
          <a:lstStyle/>
          <a:p>
            <a:pPr algn="dist"/>
            <a:r>
              <a:rPr lang="en-US" altLang="zh-CN" sz="2400" b="0" dirty="0">
                <a:solidFill>
                  <a:schemeClr val="bg1"/>
                </a:solidFill>
                <a:latin typeface="华文细黑" panose="02010600040101010101" pitchFamily="2" charset="-122"/>
                <a:ea typeface="华文细黑" panose="02010600040101010101" pitchFamily="2" charset="-122"/>
              </a:rPr>
              <a:t>contents</a:t>
            </a:r>
            <a:endParaRPr lang="zh-CN" altLang="en-US" sz="2400" b="0" dirty="0">
              <a:solidFill>
                <a:schemeClr val="bg1"/>
              </a:solidFill>
              <a:latin typeface="华文细黑" panose="02010600040101010101" pitchFamily="2" charset="-122"/>
              <a:ea typeface="华文细黑" panose="02010600040101010101" pitchFamily="2" charset="-122"/>
            </a:endParaRPr>
          </a:p>
        </p:txBody>
      </p:sp>
      <p:sp>
        <p:nvSpPr>
          <p:cNvPr id="56" name="文本占位符 148"/>
          <p:cNvSpPr>
            <a:spLocks noGrp="1"/>
          </p:cNvSpPr>
          <p:nvPr>
            <p:ph type="body" sz="quarter" idx="11" hasCustomPrompt="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01</a:t>
            </a:r>
            <a:endParaRPr lang="zh-CN" altLang="en-US" dirty="0"/>
          </a:p>
        </p:txBody>
      </p:sp>
      <p:sp>
        <p:nvSpPr>
          <p:cNvPr id="57" name="文本占位符 148"/>
          <p:cNvSpPr>
            <a:spLocks noGrp="1"/>
          </p:cNvSpPr>
          <p:nvPr>
            <p:ph type="body" sz="quarter" idx="12" hasCustomPrompt="1"/>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02</a:t>
            </a:r>
            <a:endParaRPr lang="zh-CN" altLang="en-US" dirty="0"/>
          </a:p>
        </p:txBody>
      </p:sp>
      <p:sp>
        <p:nvSpPr>
          <p:cNvPr id="58" name="文本占位符 148"/>
          <p:cNvSpPr>
            <a:spLocks noGrp="1"/>
          </p:cNvSpPr>
          <p:nvPr>
            <p:ph type="body" sz="quarter" idx="13" hasCustomPrompt="1"/>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03</a:t>
            </a:r>
            <a:endParaRPr lang="zh-CN" altLang="en-US" dirty="0"/>
          </a:p>
        </p:txBody>
      </p:sp>
      <p:sp>
        <p:nvSpPr>
          <p:cNvPr id="59" name="文本占位符 148"/>
          <p:cNvSpPr>
            <a:spLocks noGrp="1"/>
          </p:cNvSpPr>
          <p:nvPr>
            <p:ph type="body" sz="quarter" idx="14" hasCustomPrompt="1"/>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04</a:t>
            </a:r>
            <a:endParaRPr lang="zh-CN" altLang="en-US" dirty="0"/>
          </a:p>
        </p:txBody>
      </p:sp>
      <p:sp>
        <p:nvSpPr>
          <p:cNvPr id="60" name="文本占位符 148"/>
          <p:cNvSpPr>
            <a:spLocks noGrp="1"/>
          </p:cNvSpPr>
          <p:nvPr>
            <p:ph type="body" sz="quarter" idx="15" hasCustomPrompt="1"/>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05</a:t>
            </a:r>
            <a:endParaRPr lang="zh-CN" altLang="en-US" dirty="0"/>
          </a:p>
        </p:txBody>
      </p:sp>
      <p:sp>
        <p:nvSpPr>
          <p:cNvPr id="61" name="文本占位符 148"/>
          <p:cNvSpPr>
            <a:spLocks noGrp="1"/>
          </p:cNvSpPr>
          <p:nvPr>
            <p:ph type="body" sz="quarter" idx="16" hasCustomPrompt="1"/>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06</a:t>
            </a:r>
            <a:endParaRPr lang="zh-CN" altLang="en-US" dirty="0"/>
          </a:p>
        </p:txBody>
      </p:sp>
      <p:cxnSp>
        <p:nvCxnSpPr>
          <p:cNvPr id="16" name="直接连接符 15"/>
          <p:cNvCxnSpPr/>
          <p:nvPr userDrawn="1"/>
        </p:nvCxnSpPr>
        <p:spPr>
          <a:xfrm flipH="1">
            <a:off x="6672064" y="193587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flipH="1">
            <a:off x="6672064" y="2731007"/>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flipH="1">
            <a:off x="6672064" y="348586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flipH="1">
            <a:off x="6672064" y="42504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userDrawn="1"/>
        </p:nvCxnSpPr>
        <p:spPr>
          <a:xfrm flipH="1">
            <a:off x="6672064" y="5015066"/>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userDrawn="1"/>
        </p:nvCxnSpPr>
        <p:spPr>
          <a:xfrm flipH="1">
            <a:off x="6672064" y="58052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
        <p:nvSpPr>
          <p:cNvPr id="67" name="文本占位符 148"/>
          <p:cNvSpPr>
            <a:spLocks noGrp="1"/>
          </p:cNvSpPr>
          <p:nvPr>
            <p:ph type="body" sz="quarter" idx="17" hasCustomPrompt="1"/>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68" name="文本占位符 148"/>
          <p:cNvSpPr>
            <a:spLocks noGrp="1"/>
          </p:cNvSpPr>
          <p:nvPr>
            <p:ph type="body" sz="quarter" idx="18" hasCustomPrompt="1"/>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研究思路与方法</a:t>
            </a:r>
          </a:p>
        </p:txBody>
      </p:sp>
      <p:sp>
        <p:nvSpPr>
          <p:cNvPr id="69" name="文本占位符 148"/>
          <p:cNvSpPr>
            <a:spLocks noGrp="1"/>
          </p:cNvSpPr>
          <p:nvPr>
            <p:ph type="body" sz="quarter" idx="19" hasCustomPrompt="1"/>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研究难点</a:t>
            </a:r>
          </a:p>
        </p:txBody>
      </p:sp>
      <p:sp>
        <p:nvSpPr>
          <p:cNvPr id="70" name="文本占位符 148"/>
          <p:cNvSpPr>
            <a:spLocks noGrp="1"/>
          </p:cNvSpPr>
          <p:nvPr>
            <p:ph type="body" sz="quarter" idx="20" hasCustomPrompt="1"/>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研究数据</a:t>
            </a:r>
          </a:p>
        </p:txBody>
      </p:sp>
      <p:sp>
        <p:nvSpPr>
          <p:cNvPr id="71" name="文本占位符 148"/>
          <p:cNvSpPr>
            <a:spLocks noGrp="1"/>
          </p:cNvSpPr>
          <p:nvPr>
            <p:ph type="body" sz="quarter" idx="21" hasCustomPrompt="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研究应用与成果</a:t>
            </a:r>
          </a:p>
        </p:txBody>
      </p:sp>
      <p:sp>
        <p:nvSpPr>
          <p:cNvPr id="72" name="文本占位符 148"/>
          <p:cNvSpPr>
            <a:spLocks noGrp="1"/>
          </p:cNvSpPr>
          <p:nvPr>
            <p:ph type="body" sz="quarter" idx="22" hasCustomPrompt="1"/>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研究结论</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chemeClr val="tx1">
                    <a:lumMod val="85000"/>
                    <a:lumOff val="15000"/>
                  </a:schemeClr>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5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ONE</a:t>
            </a:r>
            <a:endParaRPr lang="zh-CN" altLang="en-US" dirty="0"/>
          </a:p>
        </p:txBody>
      </p:sp>
      <p:sp>
        <p:nvSpPr>
          <p:cNvPr id="5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20517C"/>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57" name="矩形 56"/>
          <p:cNvSpPr/>
          <p:nvPr userDrawn="1"/>
        </p:nvSpPr>
        <p:spPr>
          <a:xfrm>
            <a:off x="-24680" y="0"/>
            <a:ext cx="12216680" cy="126876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24680" y="5661248"/>
            <a:ext cx="12216680" cy="119564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60" name="矩形 59"/>
          <p:cNvSpPr/>
          <p:nvPr userDrawn="1"/>
        </p:nvSpPr>
        <p:spPr>
          <a:xfrm>
            <a:off x="-24680"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占位符 6"/>
          <p:cNvSpPr>
            <a:spLocks noGrp="1"/>
          </p:cNvSpPr>
          <p:nvPr>
            <p:ph type="body" sz="quarter" idx="10" hasCustomPrompt="1"/>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63" name="文本占位符 6"/>
          <p:cNvSpPr>
            <a:spLocks noGrp="1"/>
          </p:cNvSpPr>
          <p:nvPr>
            <p:ph type="body" sz="quarter" idx="12" hasCustomPrompt="1"/>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cxnSp>
        <p:nvCxnSpPr>
          <p:cNvPr id="64" name="直接连接符 63"/>
          <p:cNvCxnSpPr/>
          <p:nvPr userDrawn="1"/>
        </p:nvCxnSpPr>
        <p:spPr>
          <a:xfrm flipH="1">
            <a:off x="1102301" y="407372"/>
            <a:ext cx="307464" cy="484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4.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9470" y="2924810"/>
            <a:ext cx="6913245" cy="808355"/>
          </a:xfrm>
        </p:spPr>
        <p:txBody>
          <a:bodyPr/>
          <a:lstStyle/>
          <a:p>
            <a:r>
              <a:rPr lang="zh-CN" altLang="en-US" sz="3600" dirty="0">
                <a:solidFill>
                  <a:srgbClr val="17375E"/>
                </a:solidFill>
                <a:sym typeface="Segoe UI" panose="020B0502040204020203" pitchFamily="34" charset="0"/>
              </a:rPr>
              <a:t>基于</a:t>
            </a:r>
            <a:r>
              <a:rPr lang="en-US" altLang="zh-CN" sz="3600" dirty="0">
                <a:solidFill>
                  <a:srgbClr val="17375E"/>
                </a:solidFill>
                <a:sym typeface="Segoe UI" panose="020B0502040204020203" pitchFamily="34" charset="0"/>
              </a:rPr>
              <a:t>Python</a:t>
            </a:r>
            <a:r>
              <a:rPr lang="zh-CN" altLang="en-US" sz="3600" dirty="0">
                <a:solidFill>
                  <a:srgbClr val="17375E"/>
                </a:solidFill>
                <a:sym typeface="Segoe UI" panose="020B0502040204020203" pitchFamily="34" charset="0"/>
              </a:rPr>
              <a:t>的植物管家系统的设计与实现</a:t>
            </a:r>
            <a:endParaRPr lang="zh-CN" altLang="en-US" b="1" dirty="0">
              <a:solidFill>
                <a:srgbClr val="17375E"/>
              </a:solidFill>
              <a:latin typeface="微软雅黑" panose="020B0503020204020204" pitchFamily="34" charset="-122"/>
              <a:ea typeface="微软雅黑" panose="020B0503020204020204" pitchFamily="34" charset="-122"/>
              <a:sym typeface="Segoe UI" panose="020B0502040204020203" pitchFamily="34" charset="0"/>
            </a:endParaRPr>
          </a:p>
          <a:p>
            <a:endParaRPr lang="zh-CN" altLang="en-US" dirty="0"/>
          </a:p>
        </p:txBody>
      </p:sp>
      <p:sp>
        <p:nvSpPr>
          <p:cNvPr id="3" name="文本占位符 2"/>
          <p:cNvSpPr>
            <a:spLocks noGrp="1"/>
          </p:cNvSpPr>
          <p:nvPr>
            <p:ph type="body" sz="quarter" idx="11"/>
          </p:nvPr>
        </p:nvSpPr>
        <p:spPr>
          <a:xfrm>
            <a:off x="839470" y="3959225"/>
            <a:ext cx="3522345" cy="502920"/>
          </a:xfrm>
        </p:spPr>
        <p:txBody>
          <a:bodyPr/>
          <a:lstStyle/>
          <a:p>
            <a:pPr marL="0" indent="0">
              <a:buNone/>
            </a:pPr>
            <a:r>
              <a:rPr lang="zh-CN" altLang="en-US" sz="2000" dirty="0"/>
              <a:t>专业：计算机科学与技术</a:t>
            </a:r>
            <a:endParaRPr lang="zh-CN" altLang="en-US" dirty="0"/>
          </a:p>
          <a:p>
            <a:pPr marL="0" indent="0">
              <a:buNone/>
            </a:pPr>
            <a:endParaRPr lang="zh-CN" altLang="en-US" dirty="0"/>
          </a:p>
        </p:txBody>
      </p:sp>
      <p:sp>
        <p:nvSpPr>
          <p:cNvPr id="4" name="文本占位符 3"/>
          <p:cNvSpPr>
            <a:spLocks noGrp="1"/>
          </p:cNvSpPr>
          <p:nvPr>
            <p:ph type="body" sz="quarter" idx="12"/>
          </p:nvPr>
        </p:nvSpPr>
        <p:spPr/>
        <p:txBody>
          <a:bodyPr/>
          <a:lstStyle/>
          <a:p>
            <a:pPr marL="0" indent="0">
              <a:buNone/>
            </a:pPr>
            <a:r>
              <a:rPr lang="zh-CN" altLang="en-US" sz="2000" dirty="0"/>
              <a:t>学号：</a:t>
            </a:r>
            <a:r>
              <a:rPr lang="en-US" altLang="zh-CN" sz="2000" dirty="0"/>
              <a:t>15110100602</a:t>
            </a:r>
            <a:endParaRPr lang="zh-CN" altLang="en-US" sz="2000" dirty="0"/>
          </a:p>
          <a:p>
            <a:pPr marL="0" indent="0">
              <a:buNone/>
            </a:pPr>
            <a:endParaRPr lang="zh-CN" altLang="en-US" sz="2000" dirty="0"/>
          </a:p>
        </p:txBody>
      </p:sp>
      <p:sp>
        <p:nvSpPr>
          <p:cNvPr id="5" name="文本占位符 4"/>
          <p:cNvSpPr>
            <a:spLocks noGrp="1"/>
          </p:cNvSpPr>
          <p:nvPr>
            <p:ph type="body" sz="quarter" idx="13"/>
          </p:nvPr>
        </p:nvSpPr>
        <p:spPr>
          <a:xfrm>
            <a:off x="6717772" y="5950099"/>
            <a:ext cx="3050636" cy="503237"/>
          </a:xfrm>
        </p:spPr>
        <p:txBody>
          <a:bodyPr/>
          <a:lstStyle/>
          <a:p>
            <a:pPr marL="0" indent="0">
              <a:buNone/>
            </a:pPr>
            <a:r>
              <a:rPr lang="zh-CN" altLang="en-US" dirty="0"/>
              <a:t>答辩人：黄胜杰</a:t>
            </a:r>
          </a:p>
        </p:txBody>
      </p:sp>
      <p:sp>
        <p:nvSpPr>
          <p:cNvPr id="6" name="文本占位符 5"/>
          <p:cNvSpPr>
            <a:spLocks noGrp="1"/>
          </p:cNvSpPr>
          <p:nvPr>
            <p:ph type="body" sz="quarter" idx="14"/>
          </p:nvPr>
        </p:nvSpPr>
        <p:spPr/>
        <p:txBody>
          <a:bodyPr/>
          <a:lstStyle/>
          <a:p>
            <a:r>
              <a:rPr lang="zh-CN" altLang="en-US" dirty="0"/>
              <a:t>指导老师：李翔坤</a:t>
            </a:r>
          </a:p>
        </p:txBody>
      </p:sp>
      <p:pic>
        <p:nvPicPr>
          <p:cNvPr id="59" name="图片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670" y="274003"/>
            <a:ext cx="1162264" cy="11622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THREE</a:t>
            </a:r>
            <a:endParaRPr lang="zh-CN" altLang="en-US" dirty="0"/>
          </a:p>
        </p:txBody>
      </p:sp>
      <p:sp>
        <p:nvSpPr>
          <p:cNvPr id="4" name="文本占位符 3"/>
          <p:cNvSpPr>
            <a:spLocks noGrp="1"/>
          </p:cNvSpPr>
          <p:nvPr>
            <p:ph type="body" sz="quarter" idx="12"/>
          </p:nvPr>
        </p:nvSpPr>
        <p:spPr/>
        <p:txBody>
          <a:bodyPr/>
          <a:lstStyle/>
          <a:p>
            <a:r>
              <a:rPr lang="zh-CN" altLang="en-US" dirty="0"/>
              <a:t>系统分析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2" name="组合 21"/>
          <p:cNvGrpSpPr/>
          <p:nvPr/>
        </p:nvGrpSpPr>
        <p:grpSpPr bwMode="auto">
          <a:xfrm>
            <a:off x="938531" y="260986"/>
            <a:ext cx="4724400" cy="523874"/>
            <a:chOff x="274214" y="217809"/>
            <a:chExt cx="3937746" cy="435930"/>
          </a:xfrm>
        </p:grpSpPr>
        <p:grpSp>
          <p:nvGrpSpPr>
            <p:cNvPr id="10248" name="组合 22"/>
            <p:cNvGrpSpPr/>
            <p:nvPr/>
          </p:nvGrpSpPr>
          <p:grpSpPr bwMode="auto">
            <a:xfrm>
              <a:off x="274214" y="217809"/>
              <a:ext cx="454527" cy="435930"/>
              <a:chOff x="683568" y="1489348"/>
              <a:chExt cx="2638425" cy="2530475"/>
            </a:xfrm>
          </p:grpSpPr>
          <p:sp>
            <p:nvSpPr>
              <p:cNvPr id="10250"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0251"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0249" name="TextBox 23"/>
            <p:cNvSpPr txBox="1">
              <a:spLocks noChangeArrowheads="1"/>
            </p:cNvSpPr>
            <p:nvPr/>
          </p:nvSpPr>
          <p:spPr bwMode="auto">
            <a:xfrm>
              <a:off x="728742" y="235719"/>
              <a:ext cx="3483218" cy="383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用户用例图</a:t>
              </a:r>
            </a:p>
          </p:txBody>
        </p:sp>
      </p:grpSp>
      <p:pic>
        <p:nvPicPr>
          <p:cNvPr id="2050" name="Picture 2" descr="捕获1">
            <a:extLst>
              <a:ext uri="{FF2B5EF4-FFF2-40B4-BE49-F238E27FC236}">
                <a16:creationId xmlns:a16="http://schemas.microsoft.com/office/drawing/2014/main" id="{1D5FD33F-A0D8-4BC0-B0F3-D554B5746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999" y="1268760"/>
            <a:ext cx="5757863"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2" name="组合 21"/>
          <p:cNvGrpSpPr/>
          <p:nvPr/>
        </p:nvGrpSpPr>
        <p:grpSpPr bwMode="auto">
          <a:xfrm>
            <a:off x="938531" y="260919"/>
            <a:ext cx="4724400" cy="523941"/>
            <a:chOff x="274214" y="217753"/>
            <a:chExt cx="3937746" cy="435986"/>
          </a:xfrm>
        </p:grpSpPr>
        <p:grpSp>
          <p:nvGrpSpPr>
            <p:cNvPr id="10248" name="组合 22"/>
            <p:cNvGrpSpPr/>
            <p:nvPr/>
          </p:nvGrpSpPr>
          <p:grpSpPr bwMode="auto">
            <a:xfrm>
              <a:off x="274214" y="217809"/>
              <a:ext cx="454527" cy="435930"/>
              <a:chOff x="683568" y="1489348"/>
              <a:chExt cx="2638425" cy="2530475"/>
            </a:xfrm>
          </p:grpSpPr>
          <p:sp>
            <p:nvSpPr>
              <p:cNvPr id="10250"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0251"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0249" name="TextBox 23"/>
            <p:cNvSpPr txBox="1">
              <a:spLocks noChangeArrowheads="1"/>
            </p:cNvSpPr>
            <p:nvPr/>
          </p:nvSpPr>
          <p:spPr bwMode="auto">
            <a:xfrm>
              <a:off x="728742" y="217753"/>
              <a:ext cx="3483218" cy="383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管理员用例图</a:t>
              </a:r>
            </a:p>
          </p:txBody>
        </p:sp>
      </p:grpSp>
      <p:pic>
        <p:nvPicPr>
          <p:cNvPr id="1026" name="Picture 2" descr="捕获">
            <a:extLst>
              <a:ext uri="{FF2B5EF4-FFF2-40B4-BE49-F238E27FC236}">
                <a16:creationId xmlns:a16="http://schemas.microsoft.com/office/drawing/2014/main" id="{5295CB93-B108-4AC9-BF9E-C8FF1D0AF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068" y="1124744"/>
            <a:ext cx="5757863"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FORE  </a:t>
            </a:r>
            <a:endParaRPr lang="zh-CN" altLang="en-US" dirty="0"/>
          </a:p>
        </p:txBody>
      </p:sp>
      <p:sp>
        <p:nvSpPr>
          <p:cNvPr id="4" name="文本占位符 3"/>
          <p:cNvSpPr>
            <a:spLocks noGrp="1"/>
          </p:cNvSpPr>
          <p:nvPr>
            <p:ph type="body" sz="quarter" idx="12"/>
          </p:nvPr>
        </p:nvSpPr>
        <p:spPr/>
        <p:txBody>
          <a:bodyPr/>
          <a:lstStyle/>
          <a:p>
            <a:r>
              <a:rPr lang="zh-CN" altLang="en-US" dirty="0"/>
              <a:t>系统设计</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系统功能模块图</a:t>
              </a:r>
            </a:p>
          </p:txBody>
        </p:sp>
      </p:grpSp>
      <p:pic>
        <p:nvPicPr>
          <p:cNvPr id="4" name="图片 3">
            <a:extLst>
              <a:ext uri="{FF2B5EF4-FFF2-40B4-BE49-F238E27FC236}">
                <a16:creationId xmlns:a16="http://schemas.microsoft.com/office/drawing/2014/main" id="{A6E36547-9DB1-4D84-8EFF-2FC5548B5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665" y="1073423"/>
            <a:ext cx="10396670" cy="5344997"/>
          </a:xfrm>
          <a:prstGeom prst="rect">
            <a:avLst/>
          </a:prstGeom>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前台</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注册时序图</a:t>
              </a:r>
            </a:p>
          </p:txBody>
        </p:sp>
      </p:grpSp>
      <p:pic>
        <p:nvPicPr>
          <p:cNvPr id="7" name="图片 6">
            <a:extLst>
              <a:ext uri="{FF2B5EF4-FFF2-40B4-BE49-F238E27FC236}">
                <a16:creationId xmlns:a16="http://schemas.microsoft.com/office/drawing/2014/main" id="{0839C3EF-A5CF-49CA-93BF-7240E866A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113" y="837445"/>
            <a:ext cx="11687175" cy="6200775"/>
          </a:xfrm>
          <a:prstGeom prst="rect">
            <a:avLst/>
          </a:prstGeom>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前台</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更新用户信息时序图</a:t>
              </a:r>
            </a:p>
          </p:txBody>
        </p:sp>
      </p:grpSp>
      <p:pic>
        <p:nvPicPr>
          <p:cNvPr id="3" name="图片 2">
            <a:extLst>
              <a:ext uri="{FF2B5EF4-FFF2-40B4-BE49-F238E27FC236}">
                <a16:creationId xmlns:a16="http://schemas.microsoft.com/office/drawing/2014/main" id="{8D514564-90B9-4868-93C7-D1CDF73695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92" y="952564"/>
            <a:ext cx="11229975" cy="6086475"/>
          </a:xfrm>
          <a:prstGeom prst="rect">
            <a:avLst/>
          </a:prstGeom>
        </p:spPr>
      </p:pic>
    </p:spTree>
    <p:extLst>
      <p:ext uri="{BB962C8B-B14F-4D97-AF65-F5344CB8AC3E}">
        <p14:creationId xmlns:p14="http://schemas.microsoft.com/office/powerpoint/2010/main" val="687732199"/>
      </p:ext>
    </p:extLst>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前台</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创建植物时序图</a:t>
              </a:r>
            </a:p>
          </p:txBody>
        </p:sp>
      </p:grpSp>
      <p:pic>
        <p:nvPicPr>
          <p:cNvPr id="3" name="图片 2">
            <a:extLst>
              <a:ext uri="{FF2B5EF4-FFF2-40B4-BE49-F238E27FC236}">
                <a16:creationId xmlns:a16="http://schemas.microsoft.com/office/drawing/2014/main" id="{AA0ABE87-A133-49D4-B43D-4D933C1EF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664" y="807307"/>
            <a:ext cx="10629900" cy="6315075"/>
          </a:xfrm>
          <a:prstGeom prst="rect">
            <a:avLst/>
          </a:prstGeom>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后台</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删除新闻时序图</a:t>
              </a:r>
            </a:p>
          </p:txBody>
        </p:sp>
      </p:grpSp>
      <p:pic>
        <p:nvPicPr>
          <p:cNvPr id="3" name="图片 2">
            <a:extLst>
              <a:ext uri="{FF2B5EF4-FFF2-40B4-BE49-F238E27FC236}">
                <a16:creationId xmlns:a16="http://schemas.microsoft.com/office/drawing/2014/main" id="{CE161921-C02C-41EF-B2F2-8D2F6D05F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166" y="837445"/>
            <a:ext cx="10629900" cy="6429375"/>
          </a:xfrm>
          <a:prstGeom prst="rect">
            <a:avLst/>
          </a:prstGeom>
        </p:spPr>
      </p:pic>
    </p:spTree>
    <p:extLst>
      <p:ext uri="{BB962C8B-B14F-4D97-AF65-F5344CB8AC3E}">
        <p14:creationId xmlns:p14="http://schemas.microsoft.com/office/powerpoint/2010/main" val="1459502968"/>
      </p:ext>
    </p:extLst>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 name="组合 10"/>
          <p:cNvGrpSpPr/>
          <p:nvPr/>
        </p:nvGrpSpPr>
        <p:grpSpPr bwMode="auto">
          <a:xfrm>
            <a:off x="738754" y="112990"/>
            <a:ext cx="4724400" cy="523874"/>
            <a:chOff x="274214" y="217809"/>
            <a:chExt cx="3937746" cy="435930"/>
          </a:xfrm>
        </p:grpSpPr>
        <p:grpSp>
          <p:nvGrpSpPr>
            <p:cNvPr id="14377" name="组合 11"/>
            <p:cNvGrpSpPr/>
            <p:nvPr/>
          </p:nvGrpSpPr>
          <p:grpSpPr bwMode="auto">
            <a:xfrm>
              <a:off x="274214" y="217809"/>
              <a:ext cx="454527" cy="435930"/>
              <a:chOff x="683568" y="1489348"/>
              <a:chExt cx="2638425" cy="2530475"/>
            </a:xfrm>
          </p:grpSpPr>
          <p:sp>
            <p:nvSpPr>
              <p:cNvPr id="14379"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4380"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4378" name="TextBox 12"/>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rPr>
                <a:t>E-R</a:t>
              </a:r>
              <a:r>
                <a:rPr lang="zh-CN" altLang="en-US" sz="2400" b="1" dirty="0">
                  <a:latin typeface="微软雅黑" panose="020B0503020204020204" pitchFamily="34" charset="-122"/>
                  <a:ea typeface="微软雅黑" panose="020B0503020204020204" pitchFamily="34" charset="-122"/>
                </a:rPr>
                <a:t>图</a:t>
              </a:r>
            </a:p>
          </p:txBody>
        </p:sp>
      </p:grpSp>
      <p:sp>
        <p:nvSpPr>
          <p:cNvPr id="2" name="Rectangle 2"/>
          <p:cNvSpPr>
            <a:spLocks noChangeArrowheads="1"/>
          </p:cNvSpPr>
          <p:nvPr/>
        </p:nvSpPr>
        <p:spPr bwMode="auto">
          <a:xfrm>
            <a:off x="1689233" y="195474"/>
            <a:ext cx="15137585"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728" tIns="54864" rIns="109728" bIns="54864" numCol="1" anchor="ctr" anchorCtr="0" compatLnSpc="1">
            <a:spAutoFit/>
          </a:bodyPr>
          <a:lstStyle/>
          <a:p>
            <a:endParaRPr lang="en-US" sz="2160"/>
          </a:p>
        </p:txBody>
      </p:sp>
      <p:pic>
        <p:nvPicPr>
          <p:cNvPr id="3074" name="Picture 2" descr="ER图">
            <a:extLst>
              <a:ext uri="{FF2B5EF4-FFF2-40B4-BE49-F238E27FC236}">
                <a16:creationId xmlns:a16="http://schemas.microsoft.com/office/drawing/2014/main" id="{42F78D44-EC2F-41F0-8346-C26845E27B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659" y="870590"/>
            <a:ext cx="11580681" cy="5791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5159896" y="1023774"/>
            <a:ext cx="2232248" cy="503237"/>
          </a:xfrm>
        </p:spPr>
        <p:txBody>
          <a:bodyPr/>
          <a:lstStyle/>
          <a:p>
            <a:r>
              <a:rPr lang="en-US" altLang="zh-CN" dirty="0"/>
              <a:t>PART  01</a:t>
            </a:r>
            <a:endParaRPr lang="zh-CN" altLang="en-US" dirty="0"/>
          </a:p>
        </p:txBody>
      </p:sp>
      <p:sp>
        <p:nvSpPr>
          <p:cNvPr id="3" name="文本占位符 2"/>
          <p:cNvSpPr>
            <a:spLocks noGrp="1"/>
          </p:cNvSpPr>
          <p:nvPr>
            <p:ph type="body" sz="quarter" idx="12"/>
          </p:nvPr>
        </p:nvSpPr>
        <p:spPr>
          <a:xfrm>
            <a:off x="5159896" y="1840446"/>
            <a:ext cx="2232248" cy="503237"/>
          </a:xfrm>
        </p:spPr>
        <p:txBody>
          <a:bodyPr/>
          <a:lstStyle/>
          <a:p>
            <a:r>
              <a:rPr lang="en-US" altLang="zh-CN" dirty="0"/>
              <a:t>PART  02</a:t>
            </a:r>
            <a:endParaRPr lang="zh-CN" altLang="en-US" dirty="0"/>
          </a:p>
        </p:txBody>
      </p:sp>
      <p:sp>
        <p:nvSpPr>
          <p:cNvPr id="4" name="文本占位符 3"/>
          <p:cNvSpPr>
            <a:spLocks noGrp="1"/>
          </p:cNvSpPr>
          <p:nvPr>
            <p:ph type="body" sz="quarter" idx="13"/>
          </p:nvPr>
        </p:nvSpPr>
        <p:spPr>
          <a:xfrm>
            <a:off x="5159896" y="2601873"/>
            <a:ext cx="2232248" cy="503237"/>
          </a:xfrm>
        </p:spPr>
        <p:txBody>
          <a:bodyPr/>
          <a:lstStyle/>
          <a:p>
            <a:r>
              <a:rPr lang="en-US" altLang="zh-CN" dirty="0"/>
              <a:t>PART  03</a:t>
            </a:r>
            <a:endParaRPr lang="zh-CN" altLang="en-US" dirty="0"/>
          </a:p>
          <a:p>
            <a:endParaRPr lang="zh-CN" altLang="en-US" dirty="0"/>
          </a:p>
        </p:txBody>
      </p:sp>
      <p:sp>
        <p:nvSpPr>
          <p:cNvPr id="5" name="文本占位符 4"/>
          <p:cNvSpPr>
            <a:spLocks noGrp="1"/>
          </p:cNvSpPr>
          <p:nvPr>
            <p:ph type="body" sz="quarter" idx="14"/>
          </p:nvPr>
        </p:nvSpPr>
        <p:spPr>
          <a:xfrm>
            <a:off x="5159896" y="3317580"/>
            <a:ext cx="2232248" cy="503237"/>
          </a:xfrm>
        </p:spPr>
        <p:txBody>
          <a:bodyPr/>
          <a:lstStyle/>
          <a:p>
            <a:r>
              <a:rPr lang="en-US" altLang="zh-CN" dirty="0"/>
              <a:t>PART  04</a:t>
            </a:r>
            <a:endParaRPr lang="zh-CN" altLang="en-US" dirty="0"/>
          </a:p>
          <a:p>
            <a:endParaRPr lang="zh-CN" altLang="en-US" dirty="0"/>
          </a:p>
        </p:txBody>
      </p:sp>
      <p:sp>
        <p:nvSpPr>
          <p:cNvPr id="6" name="文本占位符 5"/>
          <p:cNvSpPr>
            <a:spLocks noGrp="1"/>
          </p:cNvSpPr>
          <p:nvPr>
            <p:ph type="body" sz="quarter" idx="15"/>
          </p:nvPr>
        </p:nvSpPr>
        <p:spPr>
          <a:xfrm>
            <a:off x="5160010" y="4077335"/>
            <a:ext cx="2232025" cy="502920"/>
          </a:xfrm>
        </p:spPr>
        <p:txBody>
          <a:bodyPr/>
          <a:lstStyle/>
          <a:p>
            <a:r>
              <a:rPr lang="en-US" altLang="zh-CN" dirty="0"/>
              <a:t>PART  05</a:t>
            </a:r>
            <a:endParaRPr lang="zh-CN" altLang="en-US" dirty="0"/>
          </a:p>
          <a:p>
            <a:endParaRPr lang="zh-CN" altLang="en-US" dirty="0"/>
          </a:p>
        </p:txBody>
      </p:sp>
      <p:sp>
        <p:nvSpPr>
          <p:cNvPr id="7" name="文本占位符 6"/>
          <p:cNvSpPr>
            <a:spLocks noGrp="1"/>
          </p:cNvSpPr>
          <p:nvPr>
            <p:ph type="body" sz="quarter" idx="16"/>
          </p:nvPr>
        </p:nvSpPr>
        <p:spPr/>
        <p:txBody>
          <a:bodyPr/>
          <a:lstStyle/>
          <a:p>
            <a:r>
              <a:rPr lang="en-US" altLang="zh-CN" dirty="0"/>
              <a:t>PART  07</a:t>
            </a:r>
            <a:endParaRPr lang="zh-CN" altLang="en-US" dirty="0"/>
          </a:p>
          <a:p>
            <a:endParaRPr lang="zh-CN" altLang="en-US" dirty="0"/>
          </a:p>
        </p:txBody>
      </p:sp>
      <p:sp>
        <p:nvSpPr>
          <p:cNvPr id="8" name="文本占位符 7"/>
          <p:cNvSpPr>
            <a:spLocks noGrp="1"/>
          </p:cNvSpPr>
          <p:nvPr>
            <p:ph type="body" sz="quarter" idx="17"/>
          </p:nvPr>
        </p:nvSpPr>
        <p:spPr>
          <a:xfrm>
            <a:off x="7301339" y="927254"/>
            <a:ext cx="2232248" cy="503237"/>
          </a:xfrm>
        </p:spPr>
        <p:txBody>
          <a:bodyPr/>
          <a:lstStyle/>
          <a:p>
            <a:r>
              <a:rPr lang="en-US" altLang="zh-CN" dirty="0"/>
              <a:t>  </a:t>
            </a:r>
            <a:r>
              <a:rPr lang="zh-CN" altLang="en-US" dirty="0"/>
              <a:t>绪论</a:t>
            </a:r>
          </a:p>
        </p:txBody>
      </p:sp>
      <p:sp>
        <p:nvSpPr>
          <p:cNvPr id="9" name="文本占位符 8"/>
          <p:cNvSpPr>
            <a:spLocks noGrp="1"/>
          </p:cNvSpPr>
          <p:nvPr>
            <p:ph type="body" sz="quarter" idx="18"/>
          </p:nvPr>
        </p:nvSpPr>
        <p:spPr>
          <a:xfrm>
            <a:off x="7301339" y="1839947"/>
            <a:ext cx="3168352" cy="503237"/>
          </a:xfrm>
        </p:spPr>
        <p:txBody>
          <a:bodyPr/>
          <a:lstStyle/>
          <a:p>
            <a:r>
              <a:rPr lang="en-US" altLang="zh-CN" dirty="0"/>
              <a:t> </a:t>
            </a:r>
            <a:r>
              <a:rPr lang="zh-CN" altLang="en-US" dirty="0"/>
              <a:t>关键技术</a:t>
            </a:r>
          </a:p>
        </p:txBody>
      </p:sp>
      <p:sp>
        <p:nvSpPr>
          <p:cNvPr id="10" name="文本占位符 9"/>
          <p:cNvSpPr>
            <a:spLocks noGrp="1"/>
          </p:cNvSpPr>
          <p:nvPr>
            <p:ph type="body" sz="quarter" idx="19"/>
          </p:nvPr>
        </p:nvSpPr>
        <p:spPr>
          <a:xfrm>
            <a:off x="7392144" y="2601787"/>
            <a:ext cx="3168352" cy="503237"/>
          </a:xfrm>
        </p:spPr>
        <p:txBody>
          <a:bodyPr/>
          <a:lstStyle/>
          <a:p>
            <a:r>
              <a:rPr lang="zh-CN" altLang="en-US" dirty="0"/>
              <a:t>系统分析</a:t>
            </a:r>
          </a:p>
        </p:txBody>
      </p:sp>
      <p:sp>
        <p:nvSpPr>
          <p:cNvPr id="11" name="文本占位符 10"/>
          <p:cNvSpPr>
            <a:spLocks noGrp="1"/>
          </p:cNvSpPr>
          <p:nvPr>
            <p:ph type="body" sz="quarter" idx="20"/>
          </p:nvPr>
        </p:nvSpPr>
        <p:spPr>
          <a:xfrm>
            <a:off x="7392144" y="3392106"/>
            <a:ext cx="3168352" cy="503237"/>
          </a:xfrm>
        </p:spPr>
        <p:txBody>
          <a:bodyPr/>
          <a:lstStyle/>
          <a:p>
            <a:r>
              <a:rPr lang="zh-CN" altLang="en-US" dirty="0"/>
              <a:t>系统设计</a:t>
            </a:r>
          </a:p>
        </p:txBody>
      </p:sp>
      <p:sp>
        <p:nvSpPr>
          <p:cNvPr id="12" name="文本占位符 11"/>
          <p:cNvSpPr>
            <a:spLocks noGrp="1"/>
          </p:cNvSpPr>
          <p:nvPr>
            <p:ph type="body" sz="quarter" idx="21"/>
          </p:nvPr>
        </p:nvSpPr>
        <p:spPr>
          <a:xfrm>
            <a:off x="7392144" y="4837296"/>
            <a:ext cx="3168352" cy="503237"/>
          </a:xfrm>
        </p:spPr>
        <p:txBody>
          <a:bodyPr/>
          <a:lstStyle/>
          <a:p>
            <a:r>
              <a:rPr lang="zh-CN" altLang="en-US" dirty="0"/>
              <a:t>系统测试</a:t>
            </a:r>
          </a:p>
        </p:txBody>
      </p:sp>
      <p:sp>
        <p:nvSpPr>
          <p:cNvPr id="13" name="文本占位符 12"/>
          <p:cNvSpPr>
            <a:spLocks noGrp="1"/>
          </p:cNvSpPr>
          <p:nvPr>
            <p:ph type="body" sz="quarter" idx="22"/>
          </p:nvPr>
        </p:nvSpPr>
        <p:spPr>
          <a:xfrm>
            <a:off x="7392144" y="5708507"/>
            <a:ext cx="3168352" cy="503237"/>
          </a:xfrm>
        </p:spPr>
        <p:txBody>
          <a:bodyPr/>
          <a:lstStyle/>
          <a:p>
            <a:r>
              <a:rPr lang="zh-CN" altLang="en-US" dirty="0"/>
              <a:t>结论</a:t>
            </a:r>
          </a:p>
        </p:txBody>
      </p:sp>
      <p:cxnSp>
        <p:nvCxnSpPr>
          <p:cNvPr id="14" name="直接连接符 13"/>
          <p:cNvCxnSpPr/>
          <p:nvPr/>
        </p:nvCxnSpPr>
        <p:spPr>
          <a:xfrm flipH="1">
            <a:off x="6671945" y="1124585"/>
            <a:ext cx="431800" cy="431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占位符 5"/>
          <p:cNvSpPr>
            <a:spLocks noGrp="1"/>
          </p:cNvSpPr>
          <p:nvPr/>
        </p:nvSpPr>
        <p:spPr>
          <a:xfrm>
            <a:off x="5069205" y="4837430"/>
            <a:ext cx="2232025" cy="502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PART  06</a:t>
            </a:r>
            <a:endParaRPr lang="zh-CN" altLang="en-US" dirty="0"/>
          </a:p>
          <a:p>
            <a:endParaRPr lang="zh-CN" altLang="en-US" dirty="0"/>
          </a:p>
        </p:txBody>
      </p:sp>
      <p:sp>
        <p:nvSpPr>
          <p:cNvPr id="16" name="文本占位符 10"/>
          <p:cNvSpPr>
            <a:spLocks noGrp="1"/>
          </p:cNvSpPr>
          <p:nvPr/>
        </p:nvSpPr>
        <p:spPr>
          <a:xfrm>
            <a:off x="7392144" y="4077271"/>
            <a:ext cx="3168352"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系统实现</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系统数据库表</a:t>
              </a:r>
            </a:p>
          </p:txBody>
        </p:sp>
      </p:grpSp>
      <p:grpSp>
        <p:nvGrpSpPr>
          <p:cNvPr id="37" name="组合 21"/>
          <p:cNvGrpSpPr/>
          <p:nvPr/>
        </p:nvGrpSpPr>
        <p:grpSpPr bwMode="auto">
          <a:xfrm>
            <a:off x="5519936" y="1252327"/>
            <a:ext cx="5502518" cy="699136"/>
            <a:chOff x="4420480" y="4370675"/>
            <a:chExt cx="4879185" cy="582530"/>
          </a:xfrm>
        </p:grpSpPr>
        <p:sp>
          <p:nvSpPr>
            <p:cNvPr id="40" name="椭圆 24"/>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39" name="TextBox 38"/>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plant</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表（植物表）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pic>
        <p:nvPicPr>
          <p:cNvPr id="47" name="组合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5229" y="2036718"/>
            <a:ext cx="311735" cy="33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组合 5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5435" y="3017064"/>
            <a:ext cx="287189" cy="3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组合 21">
            <a:extLst>
              <a:ext uri="{FF2B5EF4-FFF2-40B4-BE49-F238E27FC236}">
                <a16:creationId xmlns:a16="http://schemas.microsoft.com/office/drawing/2014/main" id="{5B236347-B0C1-47AD-AAFA-650F90C86AF5}"/>
              </a:ext>
            </a:extLst>
          </p:cNvPr>
          <p:cNvGrpSpPr/>
          <p:nvPr/>
        </p:nvGrpSpPr>
        <p:grpSpPr bwMode="auto">
          <a:xfrm>
            <a:off x="479376" y="1240221"/>
            <a:ext cx="5886400" cy="699136"/>
            <a:chOff x="4420480" y="4370675"/>
            <a:chExt cx="4906123" cy="582530"/>
          </a:xfrm>
        </p:grpSpPr>
        <p:sp>
          <p:nvSpPr>
            <p:cNvPr id="30" name="椭圆 24">
              <a:extLst>
                <a:ext uri="{FF2B5EF4-FFF2-40B4-BE49-F238E27FC236}">
                  <a16:creationId xmlns:a16="http://schemas.microsoft.com/office/drawing/2014/main" id="{D6FCEB9B-D2F5-43B3-9EFA-E85A640CA6F8}"/>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31" name="TextBox 38">
              <a:extLst>
                <a:ext uri="{FF2B5EF4-FFF2-40B4-BE49-F238E27FC236}">
                  <a16:creationId xmlns:a16="http://schemas.microsoft.com/office/drawing/2014/main" id="{1A822F32-1266-4AA1-8922-AB7017C5732D}"/>
                </a:ext>
              </a:extLst>
            </p:cNvPr>
            <p:cNvSpPr txBox="1"/>
            <p:nvPr/>
          </p:nvSpPr>
          <p:spPr>
            <a:xfrm>
              <a:off x="5128790" y="4436904"/>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user</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表（用户表）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32" name="组合 21">
            <a:extLst>
              <a:ext uri="{FF2B5EF4-FFF2-40B4-BE49-F238E27FC236}">
                <a16:creationId xmlns:a16="http://schemas.microsoft.com/office/drawing/2014/main" id="{9F2D5EF8-C240-41D7-B008-ECA8435FC861}"/>
              </a:ext>
            </a:extLst>
          </p:cNvPr>
          <p:cNvGrpSpPr/>
          <p:nvPr/>
        </p:nvGrpSpPr>
        <p:grpSpPr bwMode="auto">
          <a:xfrm>
            <a:off x="479376" y="3162926"/>
            <a:ext cx="5502518" cy="699136"/>
            <a:chOff x="4420480" y="4370675"/>
            <a:chExt cx="4879185" cy="582530"/>
          </a:xfrm>
        </p:grpSpPr>
        <p:sp>
          <p:nvSpPr>
            <p:cNvPr id="33" name="椭圆 24">
              <a:extLst>
                <a:ext uri="{FF2B5EF4-FFF2-40B4-BE49-F238E27FC236}">
                  <a16:creationId xmlns:a16="http://schemas.microsoft.com/office/drawing/2014/main" id="{3669DA58-A0A3-45B7-8377-90D06EC8A4D2}"/>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34" name="TextBox 38">
              <a:extLst>
                <a:ext uri="{FF2B5EF4-FFF2-40B4-BE49-F238E27FC236}">
                  <a16:creationId xmlns:a16="http://schemas.microsoft.com/office/drawing/2014/main" id="{79FED63E-AB6E-44C3-8ED2-1DF9C98C7B68}"/>
                </a:ext>
              </a:extLst>
            </p:cNvPr>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news</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表（新闻表）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35" name="组合 21">
            <a:extLst>
              <a:ext uri="{FF2B5EF4-FFF2-40B4-BE49-F238E27FC236}">
                <a16:creationId xmlns:a16="http://schemas.microsoft.com/office/drawing/2014/main" id="{D55F4970-A701-46B2-A105-52AD27A0C7F9}"/>
              </a:ext>
            </a:extLst>
          </p:cNvPr>
          <p:cNvGrpSpPr/>
          <p:nvPr/>
        </p:nvGrpSpPr>
        <p:grpSpPr bwMode="auto">
          <a:xfrm>
            <a:off x="472557" y="4228726"/>
            <a:ext cx="5502518" cy="699136"/>
            <a:chOff x="4420480" y="4370675"/>
            <a:chExt cx="4879185" cy="582530"/>
          </a:xfrm>
        </p:grpSpPr>
        <p:sp>
          <p:nvSpPr>
            <p:cNvPr id="36" name="椭圆 24">
              <a:extLst>
                <a:ext uri="{FF2B5EF4-FFF2-40B4-BE49-F238E27FC236}">
                  <a16:creationId xmlns:a16="http://schemas.microsoft.com/office/drawing/2014/main" id="{A5F86AAC-D7E8-44E8-92C7-554D6F1C0909}"/>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38" name="TextBox 38">
              <a:extLst>
                <a:ext uri="{FF2B5EF4-FFF2-40B4-BE49-F238E27FC236}">
                  <a16:creationId xmlns:a16="http://schemas.microsoft.com/office/drawing/2014/main" id="{B043C461-EDC5-42A0-BBAC-79B9A625BBC1}"/>
                </a:ext>
              </a:extLst>
            </p:cNvPr>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notify</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表（推送通知表）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41" name="组合 21">
            <a:extLst>
              <a:ext uri="{FF2B5EF4-FFF2-40B4-BE49-F238E27FC236}">
                <a16:creationId xmlns:a16="http://schemas.microsoft.com/office/drawing/2014/main" id="{CDF9CE7A-CD40-4882-93CF-703A79AC4A91}"/>
              </a:ext>
            </a:extLst>
          </p:cNvPr>
          <p:cNvGrpSpPr/>
          <p:nvPr/>
        </p:nvGrpSpPr>
        <p:grpSpPr bwMode="auto">
          <a:xfrm>
            <a:off x="479376" y="5228390"/>
            <a:ext cx="5502518" cy="699136"/>
            <a:chOff x="4420480" y="4370675"/>
            <a:chExt cx="4879185" cy="582530"/>
          </a:xfrm>
        </p:grpSpPr>
        <p:sp>
          <p:nvSpPr>
            <p:cNvPr id="42" name="椭圆 24">
              <a:extLst>
                <a:ext uri="{FF2B5EF4-FFF2-40B4-BE49-F238E27FC236}">
                  <a16:creationId xmlns:a16="http://schemas.microsoft.com/office/drawing/2014/main" id="{BF0D28DA-834D-47C9-B008-545DEFD915CC}"/>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43" name="TextBox 38">
              <a:extLst>
                <a:ext uri="{FF2B5EF4-FFF2-40B4-BE49-F238E27FC236}">
                  <a16:creationId xmlns:a16="http://schemas.microsoft.com/office/drawing/2014/main" id="{BD2C2054-A1AD-4DB4-97DF-BF6B4ABFD065}"/>
                </a:ext>
              </a:extLst>
            </p:cNvPr>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category</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表（植物类别表）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44" name="组合 21">
            <a:extLst>
              <a:ext uri="{FF2B5EF4-FFF2-40B4-BE49-F238E27FC236}">
                <a16:creationId xmlns:a16="http://schemas.microsoft.com/office/drawing/2014/main" id="{4C713281-E418-484E-ABA6-6D517AF1208C}"/>
              </a:ext>
            </a:extLst>
          </p:cNvPr>
          <p:cNvGrpSpPr/>
          <p:nvPr/>
        </p:nvGrpSpPr>
        <p:grpSpPr bwMode="auto">
          <a:xfrm>
            <a:off x="473626" y="2264006"/>
            <a:ext cx="5502518" cy="699136"/>
            <a:chOff x="4420480" y="4370675"/>
            <a:chExt cx="4879185" cy="582530"/>
          </a:xfrm>
        </p:grpSpPr>
        <p:sp>
          <p:nvSpPr>
            <p:cNvPr id="45" name="椭圆 24">
              <a:extLst>
                <a:ext uri="{FF2B5EF4-FFF2-40B4-BE49-F238E27FC236}">
                  <a16:creationId xmlns:a16="http://schemas.microsoft.com/office/drawing/2014/main" id="{43802516-AE88-43AC-9804-BEAA220C875A}"/>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50" name="TextBox 38">
              <a:extLst>
                <a:ext uri="{FF2B5EF4-FFF2-40B4-BE49-F238E27FC236}">
                  <a16:creationId xmlns:a16="http://schemas.microsoft.com/office/drawing/2014/main" id="{46251B82-48D6-44F9-9A85-8F1D1C266DA4}"/>
                </a:ext>
              </a:extLst>
            </p:cNvPr>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admin</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表（管理员表）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51" name="组合 21">
            <a:extLst>
              <a:ext uri="{FF2B5EF4-FFF2-40B4-BE49-F238E27FC236}">
                <a16:creationId xmlns:a16="http://schemas.microsoft.com/office/drawing/2014/main" id="{C98D6BEC-67F9-4FBF-BE7B-F52326279D37}"/>
              </a:ext>
            </a:extLst>
          </p:cNvPr>
          <p:cNvGrpSpPr/>
          <p:nvPr/>
        </p:nvGrpSpPr>
        <p:grpSpPr bwMode="auto">
          <a:xfrm>
            <a:off x="5511056" y="2200340"/>
            <a:ext cx="5502518" cy="699136"/>
            <a:chOff x="4420480" y="4370675"/>
            <a:chExt cx="4879185" cy="582530"/>
          </a:xfrm>
        </p:grpSpPr>
        <p:sp>
          <p:nvSpPr>
            <p:cNvPr id="52" name="椭圆 24">
              <a:extLst>
                <a:ext uri="{FF2B5EF4-FFF2-40B4-BE49-F238E27FC236}">
                  <a16:creationId xmlns:a16="http://schemas.microsoft.com/office/drawing/2014/main" id="{CE06719A-8850-47F4-85A8-6FF802F99F0F}"/>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53" name="TextBox 38">
              <a:extLst>
                <a:ext uri="{FF2B5EF4-FFF2-40B4-BE49-F238E27FC236}">
                  <a16:creationId xmlns:a16="http://schemas.microsoft.com/office/drawing/2014/main" id="{4B429BB3-4DBC-4772-95DC-8176870E0797}"/>
                </a:ext>
              </a:extLst>
            </p:cNvPr>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gallery</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表（相册表）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54" name="组合 21">
            <a:extLst>
              <a:ext uri="{FF2B5EF4-FFF2-40B4-BE49-F238E27FC236}">
                <a16:creationId xmlns:a16="http://schemas.microsoft.com/office/drawing/2014/main" id="{C07F08A2-BABE-478C-B148-7872DA75439F}"/>
              </a:ext>
            </a:extLst>
          </p:cNvPr>
          <p:cNvGrpSpPr/>
          <p:nvPr/>
        </p:nvGrpSpPr>
        <p:grpSpPr bwMode="auto">
          <a:xfrm>
            <a:off x="5531590" y="3152478"/>
            <a:ext cx="5502518" cy="699136"/>
            <a:chOff x="4420480" y="4370675"/>
            <a:chExt cx="4879185" cy="582530"/>
          </a:xfrm>
        </p:grpSpPr>
        <p:sp>
          <p:nvSpPr>
            <p:cNvPr id="55" name="椭圆 24">
              <a:extLst>
                <a:ext uri="{FF2B5EF4-FFF2-40B4-BE49-F238E27FC236}">
                  <a16:creationId xmlns:a16="http://schemas.microsoft.com/office/drawing/2014/main" id="{BB28470F-7344-42F9-8CF2-3B31B2FA8A4A}"/>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56" name="TextBox 38">
              <a:extLst>
                <a:ext uri="{FF2B5EF4-FFF2-40B4-BE49-F238E27FC236}">
                  <a16:creationId xmlns:a16="http://schemas.microsoft.com/office/drawing/2014/main" id="{680B4E83-E8AB-4791-A1F5-5CB6C412E45C}"/>
                </a:ext>
              </a:extLst>
            </p:cNvPr>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photo</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表（照片表）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57" name="组合 21">
            <a:extLst>
              <a:ext uri="{FF2B5EF4-FFF2-40B4-BE49-F238E27FC236}">
                <a16:creationId xmlns:a16="http://schemas.microsoft.com/office/drawing/2014/main" id="{D576BB7B-EF24-4034-B2D2-F7BB9E6F047B}"/>
              </a:ext>
            </a:extLst>
          </p:cNvPr>
          <p:cNvGrpSpPr/>
          <p:nvPr/>
        </p:nvGrpSpPr>
        <p:grpSpPr bwMode="auto">
          <a:xfrm>
            <a:off x="5519936" y="4124268"/>
            <a:ext cx="5502518" cy="699136"/>
            <a:chOff x="4420480" y="4370675"/>
            <a:chExt cx="4879185" cy="582530"/>
          </a:xfrm>
        </p:grpSpPr>
        <p:sp>
          <p:nvSpPr>
            <p:cNvPr id="58" name="椭圆 24">
              <a:extLst>
                <a:ext uri="{FF2B5EF4-FFF2-40B4-BE49-F238E27FC236}">
                  <a16:creationId xmlns:a16="http://schemas.microsoft.com/office/drawing/2014/main" id="{65267BC8-07D9-4CFC-A708-3986E5F42211}"/>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59" name="TextBox 38">
              <a:extLst>
                <a:ext uri="{FF2B5EF4-FFF2-40B4-BE49-F238E27FC236}">
                  <a16:creationId xmlns:a16="http://schemas.microsoft.com/office/drawing/2014/main" id="{FA5205D4-EBC5-4D36-BC36-B4DCA6A0C75B}"/>
                </a:ext>
              </a:extLst>
            </p:cNvPr>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rank</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表（排行榜表）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60" name="组合 21">
            <a:extLst>
              <a:ext uri="{FF2B5EF4-FFF2-40B4-BE49-F238E27FC236}">
                <a16:creationId xmlns:a16="http://schemas.microsoft.com/office/drawing/2014/main" id="{9F99FAB6-8C7E-458E-887D-2B97F848F82F}"/>
              </a:ext>
            </a:extLst>
          </p:cNvPr>
          <p:cNvGrpSpPr/>
          <p:nvPr/>
        </p:nvGrpSpPr>
        <p:grpSpPr bwMode="auto">
          <a:xfrm>
            <a:off x="5522175" y="5073391"/>
            <a:ext cx="5502518" cy="699136"/>
            <a:chOff x="4420480" y="4370675"/>
            <a:chExt cx="4879185" cy="582530"/>
          </a:xfrm>
        </p:grpSpPr>
        <p:sp>
          <p:nvSpPr>
            <p:cNvPr id="61" name="椭圆 24">
              <a:extLst>
                <a:ext uri="{FF2B5EF4-FFF2-40B4-BE49-F238E27FC236}">
                  <a16:creationId xmlns:a16="http://schemas.microsoft.com/office/drawing/2014/main" id="{1AC65D07-D7AD-410F-A2E1-91DBD74B8AFF}"/>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62" name="TextBox 38">
              <a:extLst>
                <a:ext uri="{FF2B5EF4-FFF2-40B4-BE49-F238E27FC236}">
                  <a16:creationId xmlns:a16="http://schemas.microsoft.com/office/drawing/2014/main" id="{942535EA-EEAC-44CF-9B86-05FACEF2A4B4}"/>
                </a:ext>
              </a:extLst>
            </p:cNvPr>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vote</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表（投票表）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42" presetClass="entr" presetSubtype="0" fill="hold" nodeType="withEffect">
                                  <p:stCondLst>
                                    <p:cond delay="75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1000"/>
                                        <p:tgtEl>
                                          <p:spTgt spid="37"/>
                                        </p:tgtEl>
                                      </p:cBhvr>
                                    </p:animEffect>
                                    <p:anim calcmode="lin" valueType="num">
                                      <p:cBhvr>
                                        <p:cTn id="11" dur="1000" fill="hold"/>
                                        <p:tgtEl>
                                          <p:spTgt spid="37"/>
                                        </p:tgtEl>
                                        <p:attrNameLst>
                                          <p:attrName>ppt_x</p:attrName>
                                        </p:attrNameLst>
                                      </p:cBhvr>
                                      <p:tavLst>
                                        <p:tav tm="0">
                                          <p:val>
                                            <p:strVal val="#ppt_x"/>
                                          </p:val>
                                        </p:tav>
                                        <p:tav tm="100000">
                                          <p:val>
                                            <p:strVal val="#ppt_x"/>
                                          </p:val>
                                        </p:tav>
                                      </p:tavLst>
                                    </p:anim>
                                    <p:anim calcmode="lin" valueType="num">
                                      <p:cBhvr>
                                        <p:cTn id="12" dur="1000" fill="hold"/>
                                        <p:tgtEl>
                                          <p:spTgt spid="37"/>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75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1000"/>
                                        <p:tgtEl>
                                          <p:spTgt spid="29"/>
                                        </p:tgtEl>
                                      </p:cBhvr>
                                    </p:animEffect>
                                    <p:anim calcmode="lin" valueType="num">
                                      <p:cBhvr>
                                        <p:cTn id="16" dur="1000" fill="hold"/>
                                        <p:tgtEl>
                                          <p:spTgt spid="29"/>
                                        </p:tgtEl>
                                        <p:attrNameLst>
                                          <p:attrName>ppt_x</p:attrName>
                                        </p:attrNameLst>
                                      </p:cBhvr>
                                      <p:tavLst>
                                        <p:tav tm="0">
                                          <p:val>
                                            <p:strVal val="#ppt_x"/>
                                          </p:val>
                                        </p:tav>
                                        <p:tav tm="100000">
                                          <p:val>
                                            <p:strVal val="#ppt_x"/>
                                          </p:val>
                                        </p:tav>
                                      </p:tavLst>
                                    </p:anim>
                                    <p:anim calcmode="lin" valueType="num">
                                      <p:cBhvr>
                                        <p:cTn id="17" dur="1000" fill="hold"/>
                                        <p:tgtEl>
                                          <p:spTgt spid="29"/>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75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1000"/>
                                        <p:tgtEl>
                                          <p:spTgt spid="32"/>
                                        </p:tgtEl>
                                      </p:cBhvr>
                                    </p:animEffect>
                                    <p:anim calcmode="lin" valueType="num">
                                      <p:cBhvr>
                                        <p:cTn id="21" dur="1000" fill="hold"/>
                                        <p:tgtEl>
                                          <p:spTgt spid="32"/>
                                        </p:tgtEl>
                                        <p:attrNameLst>
                                          <p:attrName>ppt_x</p:attrName>
                                        </p:attrNameLst>
                                      </p:cBhvr>
                                      <p:tavLst>
                                        <p:tav tm="0">
                                          <p:val>
                                            <p:strVal val="#ppt_x"/>
                                          </p:val>
                                        </p:tav>
                                        <p:tav tm="100000">
                                          <p:val>
                                            <p:strVal val="#ppt_x"/>
                                          </p:val>
                                        </p:tav>
                                      </p:tavLst>
                                    </p:anim>
                                    <p:anim calcmode="lin" valueType="num">
                                      <p:cBhvr>
                                        <p:cTn id="22" dur="1000" fill="hold"/>
                                        <p:tgtEl>
                                          <p:spTgt spid="32"/>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75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1000"/>
                                        <p:tgtEl>
                                          <p:spTgt spid="35"/>
                                        </p:tgtEl>
                                      </p:cBhvr>
                                    </p:animEffect>
                                    <p:anim calcmode="lin" valueType="num">
                                      <p:cBhvr>
                                        <p:cTn id="26" dur="1000" fill="hold"/>
                                        <p:tgtEl>
                                          <p:spTgt spid="35"/>
                                        </p:tgtEl>
                                        <p:attrNameLst>
                                          <p:attrName>ppt_x</p:attrName>
                                        </p:attrNameLst>
                                      </p:cBhvr>
                                      <p:tavLst>
                                        <p:tav tm="0">
                                          <p:val>
                                            <p:strVal val="#ppt_x"/>
                                          </p:val>
                                        </p:tav>
                                        <p:tav tm="100000">
                                          <p:val>
                                            <p:strVal val="#ppt_x"/>
                                          </p:val>
                                        </p:tav>
                                      </p:tavLst>
                                    </p:anim>
                                    <p:anim calcmode="lin" valueType="num">
                                      <p:cBhvr>
                                        <p:cTn id="27" dur="1000" fill="hold"/>
                                        <p:tgtEl>
                                          <p:spTgt spid="35"/>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75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1000"/>
                                        <p:tgtEl>
                                          <p:spTgt spid="41"/>
                                        </p:tgtEl>
                                      </p:cBhvr>
                                    </p:animEffect>
                                    <p:anim calcmode="lin" valueType="num">
                                      <p:cBhvr>
                                        <p:cTn id="31" dur="1000" fill="hold"/>
                                        <p:tgtEl>
                                          <p:spTgt spid="41"/>
                                        </p:tgtEl>
                                        <p:attrNameLst>
                                          <p:attrName>ppt_x</p:attrName>
                                        </p:attrNameLst>
                                      </p:cBhvr>
                                      <p:tavLst>
                                        <p:tav tm="0">
                                          <p:val>
                                            <p:strVal val="#ppt_x"/>
                                          </p:val>
                                        </p:tav>
                                        <p:tav tm="100000">
                                          <p:val>
                                            <p:strVal val="#ppt_x"/>
                                          </p:val>
                                        </p:tav>
                                      </p:tavLst>
                                    </p:anim>
                                    <p:anim calcmode="lin" valueType="num">
                                      <p:cBhvr>
                                        <p:cTn id="32" dur="1000" fill="hold"/>
                                        <p:tgtEl>
                                          <p:spTgt spid="41"/>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75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1000"/>
                                        <p:tgtEl>
                                          <p:spTgt spid="44"/>
                                        </p:tgtEl>
                                      </p:cBhvr>
                                    </p:animEffect>
                                    <p:anim calcmode="lin" valueType="num">
                                      <p:cBhvr>
                                        <p:cTn id="36" dur="1000" fill="hold"/>
                                        <p:tgtEl>
                                          <p:spTgt spid="44"/>
                                        </p:tgtEl>
                                        <p:attrNameLst>
                                          <p:attrName>ppt_x</p:attrName>
                                        </p:attrNameLst>
                                      </p:cBhvr>
                                      <p:tavLst>
                                        <p:tav tm="0">
                                          <p:val>
                                            <p:strVal val="#ppt_x"/>
                                          </p:val>
                                        </p:tav>
                                        <p:tav tm="100000">
                                          <p:val>
                                            <p:strVal val="#ppt_x"/>
                                          </p:val>
                                        </p:tav>
                                      </p:tavLst>
                                    </p:anim>
                                    <p:anim calcmode="lin" valueType="num">
                                      <p:cBhvr>
                                        <p:cTn id="37" dur="1000" fill="hold"/>
                                        <p:tgtEl>
                                          <p:spTgt spid="44"/>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75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1000"/>
                                        <p:tgtEl>
                                          <p:spTgt spid="51"/>
                                        </p:tgtEl>
                                      </p:cBhvr>
                                    </p:animEffect>
                                    <p:anim calcmode="lin" valueType="num">
                                      <p:cBhvr>
                                        <p:cTn id="41" dur="1000" fill="hold"/>
                                        <p:tgtEl>
                                          <p:spTgt spid="51"/>
                                        </p:tgtEl>
                                        <p:attrNameLst>
                                          <p:attrName>ppt_x</p:attrName>
                                        </p:attrNameLst>
                                      </p:cBhvr>
                                      <p:tavLst>
                                        <p:tav tm="0">
                                          <p:val>
                                            <p:strVal val="#ppt_x"/>
                                          </p:val>
                                        </p:tav>
                                        <p:tav tm="100000">
                                          <p:val>
                                            <p:strVal val="#ppt_x"/>
                                          </p:val>
                                        </p:tav>
                                      </p:tavLst>
                                    </p:anim>
                                    <p:anim calcmode="lin" valueType="num">
                                      <p:cBhvr>
                                        <p:cTn id="42" dur="1000" fill="hold"/>
                                        <p:tgtEl>
                                          <p:spTgt spid="51"/>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75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1000"/>
                                        <p:tgtEl>
                                          <p:spTgt spid="54"/>
                                        </p:tgtEl>
                                      </p:cBhvr>
                                    </p:animEffect>
                                    <p:anim calcmode="lin" valueType="num">
                                      <p:cBhvr>
                                        <p:cTn id="46" dur="1000" fill="hold"/>
                                        <p:tgtEl>
                                          <p:spTgt spid="54"/>
                                        </p:tgtEl>
                                        <p:attrNameLst>
                                          <p:attrName>ppt_x</p:attrName>
                                        </p:attrNameLst>
                                      </p:cBhvr>
                                      <p:tavLst>
                                        <p:tav tm="0">
                                          <p:val>
                                            <p:strVal val="#ppt_x"/>
                                          </p:val>
                                        </p:tav>
                                        <p:tav tm="100000">
                                          <p:val>
                                            <p:strVal val="#ppt_x"/>
                                          </p:val>
                                        </p:tav>
                                      </p:tavLst>
                                    </p:anim>
                                    <p:anim calcmode="lin" valueType="num">
                                      <p:cBhvr>
                                        <p:cTn id="47" dur="1000" fill="hold"/>
                                        <p:tgtEl>
                                          <p:spTgt spid="54"/>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750"/>
                                  </p:stCondLst>
                                  <p:childTnLst>
                                    <p:set>
                                      <p:cBhvr>
                                        <p:cTn id="49" dur="1" fill="hold">
                                          <p:stCondLst>
                                            <p:cond delay="0"/>
                                          </p:stCondLst>
                                        </p:cTn>
                                        <p:tgtEl>
                                          <p:spTgt spid="57"/>
                                        </p:tgtEl>
                                        <p:attrNameLst>
                                          <p:attrName>style.visibility</p:attrName>
                                        </p:attrNameLst>
                                      </p:cBhvr>
                                      <p:to>
                                        <p:strVal val="visible"/>
                                      </p:to>
                                    </p:set>
                                    <p:animEffect transition="in" filter="fade">
                                      <p:cBhvr>
                                        <p:cTn id="50" dur="1000"/>
                                        <p:tgtEl>
                                          <p:spTgt spid="57"/>
                                        </p:tgtEl>
                                      </p:cBhvr>
                                    </p:animEffect>
                                    <p:anim calcmode="lin" valueType="num">
                                      <p:cBhvr>
                                        <p:cTn id="51" dur="1000" fill="hold"/>
                                        <p:tgtEl>
                                          <p:spTgt spid="57"/>
                                        </p:tgtEl>
                                        <p:attrNameLst>
                                          <p:attrName>ppt_x</p:attrName>
                                        </p:attrNameLst>
                                      </p:cBhvr>
                                      <p:tavLst>
                                        <p:tav tm="0">
                                          <p:val>
                                            <p:strVal val="#ppt_x"/>
                                          </p:val>
                                        </p:tav>
                                        <p:tav tm="100000">
                                          <p:val>
                                            <p:strVal val="#ppt_x"/>
                                          </p:val>
                                        </p:tav>
                                      </p:tavLst>
                                    </p:anim>
                                    <p:anim calcmode="lin" valueType="num">
                                      <p:cBhvr>
                                        <p:cTn id="52" dur="1000" fill="hold"/>
                                        <p:tgtEl>
                                          <p:spTgt spid="57"/>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75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1000"/>
                                        <p:tgtEl>
                                          <p:spTgt spid="60"/>
                                        </p:tgtEl>
                                      </p:cBhvr>
                                    </p:animEffect>
                                    <p:anim calcmode="lin" valueType="num">
                                      <p:cBhvr>
                                        <p:cTn id="56" dur="1000" fill="hold"/>
                                        <p:tgtEl>
                                          <p:spTgt spid="60"/>
                                        </p:tgtEl>
                                        <p:attrNameLst>
                                          <p:attrName>ppt_x</p:attrName>
                                        </p:attrNameLst>
                                      </p:cBhvr>
                                      <p:tavLst>
                                        <p:tav tm="0">
                                          <p:val>
                                            <p:strVal val="#ppt_x"/>
                                          </p:val>
                                        </p:tav>
                                        <p:tav tm="100000">
                                          <p:val>
                                            <p:strVal val="#ppt_x"/>
                                          </p:val>
                                        </p:tav>
                                      </p:tavLst>
                                    </p:anim>
                                    <p:anim calcmode="lin" valueType="num">
                                      <p:cBhvr>
                                        <p:cTn id="57"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FIVE  </a:t>
            </a:r>
            <a:endParaRPr lang="zh-CN" altLang="en-US" dirty="0"/>
          </a:p>
        </p:txBody>
      </p:sp>
      <p:sp>
        <p:nvSpPr>
          <p:cNvPr id="4" name="文本占位符 3"/>
          <p:cNvSpPr>
            <a:spLocks noGrp="1"/>
          </p:cNvSpPr>
          <p:nvPr>
            <p:ph type="body" sz="quarter" idx="12"/>
          </p:nvPr>
        </p:nvSpPr>
        <p:spPr/>
        <p:txBody>
          <a:bodyPr/>
          <a:lstStyle/>
          <a:p>
            <a:r>
              <a:rPr lang="zh-CN" altLang="en-US" dirty="0"/>
              <a:t>系统实现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8" name="组合 17"/>
          <p:cNvGrpSpPr/>
          <p:nvPr/>
        </p:nvGrpSpPr>
        <p:grpSpPr bwMode="auto">
          <a:xfrm>
            <a:off x="993141" y="-8321"/>
            <a:ext cx="4724400" cy="706755"/>
            <a:chOff x="274214" y="16961"/>
            <a:chExt cx="3937746" cy="588110"/>
          </a:xfrm>
        </p:grpSpPr>
        <p:grpSp>
          <p:nvGrpSpPr>
            <p:cNvPr id="17550" name="组合 18"/>
            <p:cNvGrpSpPr/>
            <p:nvPr/>
          </p:nvGrpSpPr>
          <p:grpSpPr bwMode="auto">
            <a:xfrm>
              <a:off x="274214" y="86766"/>
              <a:ext cx="454527" cy="435930"/>
              <a:chOff x="683568" y="728671"/>
              <a:chExt cx="2638425" cy="2530475"/>
            </a:xfrm>
          </p:grpSpPr>
          <p:sp>
            <p:nvSpPr>
              <p:cNvPr id="17552" name="Freeform 7"/>
              <p:cNvSpPr>
                <a:spLocks noChangeArrowheads="1"/>
              </p:cNvSpPr>
              <p:nvPr/>
            </p:nvSpPr>
            <p:spPr bwMode="auto">
              <a:xfrm>
                <a:off x="683568" y="728671"/>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7553" name="Freeform 8"/>
              <p:cNvSpPr>
                <a:spLocks noChangeArrowheads="1"/>
              </p:cNvSpPr>
              <p:nvPr/>
            </p:nvSpPr>
            <p:spPr bwMode="auto">
              <a:xfrm>
                <a:off x="1039168" y="1741496"/>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7551" name="TextBox 19"/>
            <p:cNvSpPr txBox="1">
              <a:spLocks noChangeArrowheads="1"/>
            </p:cNvSpPr>
            <p:nvPr/>
          </p:nvSpPr>
          <p:spPr bwMode="auto">
            <a:xfrm>
              <a:off x="728742" y="16961"/>
              <a:ext cx="3483218" cy="58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a:latin typeface="微软雅黑" panose="020B0503020204020204" pitchFamily="34" charset="-122"/>
                  <a:ea typeface="微软雅黑" panose="020B0503020204020204" pitchFamily="34" charset="-122"/>
                </a:rPr>
                <a:t>首页</a:t>
              </a:r>
            </a:p>
          </p:txBody>
        </p:sp>
      </p:grpSp>
      <p:pic>
        <p:nvPicPr>
          <p:cNvPr id="4" name="图片 3">
            <a:extLst>
              <a:ext uri="{FF2B5EF4-FFF2-40B4-BE49-F238E27FC236}">
                <a16:creationId xmlns:a16="http://schemas.microsoft.com/office/drawing/2014/main" id="{BD43FFC7-9CC6-4419-B8C1-A0B20F826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256" y="782321"/>
            <a:ext cx="11315487" cy="5887039"/>
          </a:xfrm>
          <a:prstGeom prst="rect">
            <a:avLst/>
          </a:prstGeom>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8" name="组合 17"/>
          <p:cNvGrpSpPr/>
          <p:nvPr/>
        </p:nvGrpSpPr>
        <p:grpSpPr bwMode="auto">
          <a:xfrm>
            <a:off x="993141" y="8189"/>
            <a:ext cx="5167630" cy="706755"/>
            <a:chOff x="274214" y="65574"/>
            <a:chExt cx="4307174" cy="588110"/>
          </a:xfrm>
        </p:grpSpPr>
        <p:grpSp>
          <p:nvGrpSpPr>
            <p:cNvPr id="17550" name="组合 18"/>
            <p:cNvGrpSpPr/>
            <p:nvPr/>
          </p:nvGrpSpPr>
          <p:grpSpPr bwMode="auto">
            <a:xfrm>
              <a:off x="274214" y="65629"/>
              <a:ext cx="454640" cy="505151"/>
              <a:chOff x="683568" y="605980"/>
              <a:chExt cx="2639083" cy="2932286"/>
            </a:xfrm>
          </p:grpSpPr>
          <p:sp>
            <p:nvSpPr>
              <p:cNvPr id="17552" name="Freeform 7"/>
              <p:cNvSpPr>
                <a:spLocks noChangeArrowheads="1"/>
              </p:cNvSpPr>
              <p:nvPr/>
            </p:nvSpPr>
            <p:spPr bwMode="auto">
              <a:xfrm>
                <a:off x="683568" y="605980"/>
                <a:ext cx="2639083" cy="253048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7553" name="Freeform 8"/>
              <p:cNvSpPr>
                <a:spLocks noChangeArrowheads="1"/>
              </p:cNvSpPr>
              <p:nvPr/>
            </p:nvSpPr>
            <p:spPr bwMode="auto">
              <a:xfrm>
                <a:off x="1039168" y="2020616"/>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7551" name="TextBox 19"/>
            <p:cNvSpPr txBox="1">
              <a:spLocks noChangeArrowheads="1"/>
            </p:cNvSpPr>
            <p:nvPr/>
          </p:nvSpPr>
          <p:spPr bwMode="auto">
            <a:xfrm>
              <a:off x="728854" y="65574"/>
              <a:ext cx="3852534" cy="58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a:latin typeface="微软雅黑" panose="020B0503020204020204" pitchFamily="34" charset="-122"/>
                  <a:ea typeface="微软雅黑" panose="020B0503020204020204" pitchFamily="34" charset="-122"/>
                </a:rPr>
                <a:t>用户登录</a:t>
              </a:r>
            </a:p>
          </p:txBody>
        </p:sp>
      </p:grpSp>
      <p:pic>
        <p:nvPicPr>
          <p:cNvPr id="4098" name="Picture 2" descr="10">
            <a:extLst>
              <a:ext uri="{FF2B5EF4-FFF2-40B4-BE49-F238E27FC236}">
                <a16:creationId xmlns:a16="http://schemas.microsoft.com/office/drawing/2014/main" id="{C322CB77-3574-4F16-9C76-545F090172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34" y="824998"/>
            <a:ext cx="11451331" cy="554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8" name="组合 17"/>
          <p:cNvGrpSpPr/>
          <p:nvPr/>
        </p:nvGrpSpPr>
        <p:grpSpPr bwMode="auto">
          <a:xfrm>
            <a:off x="993141" y="-19751"/>
            <a:ext cx="5140960" cy="706755"/>
            <a:chOff x="274214" y="65574"/>
            <a:chExt cx="4284945" cy="588110"/>
          </a:xfrm>
        </p:grpSpPr>
        <p:grpSp>
          <p:nvGrpSpPr>
            <p:cNvPr id="17550" name="组合 18"/>
            <p:cNvGrpSpPr/>
            <p:nvPr/>
          </p:nvGrpSpPr>
          <p:grpSpPr bwMode="auto">
            <a:xfrm>
              <a:off x="274214" y="65629"/>
              <a:ext cx="454640" cy="505151"/>
              <a:chOff x="683568" y="605980"/>
              <a:chExt cx="2639083" cy="2932286"/>
            </a:xfrm>
          </p:grpSpPr>
          <p:sp>
            <p:nvSpPr>
              <p:cNvPr id="17552" name="Freeform 7"/>
              <p:cNvSpPr>
                <a:spLocks noChangeArrowheads="1"/>
              </p:cNvSpPr>
              <p:nvPr/>
            </p:nvSpPr>
            <p:spPr bwMode="auto">
              <a:xfrm>
                <a:off x="683568" y="605980"/>
                <a:ext cx="2639083" cy="253048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7553" name="Freeform 8"/>
              <p:cNvSpPr>
                <a:spLocks noChangeArrowheads="1"/>
              </p:cNvSpPr>
              <p:nvPr/>
            </p:nvSpPr>
            <p:spPr bwMode="auto">
              <a:xfrm>
                <a:off x="1039168" y="2020616"/>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7551" name="TextBox 19"/>
            <p:cNvSpPr txBox="1">
              <a:spLocks noChangeArrowheads="1"/>
            </p:cNvSpPr>
            <p:nvPr/>
          </p:nvSpPr>
          <p:spPr bwMode="auto">
            <a:xfrm>
              <a:off x="728854" y="65574"/>
              <a:ext cx="3830305" cy="58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a:latin typeface="微软雅黑" panose="020B0503020204020204" pitchFamily="34" charset="-122"/>
                  <a:ea typeface="微软雅黑" panose="020B0503020204020204" pitchFamily="34" charset="-122"/>
                </a:rPr>
                <a:t>用户植物信息</a:t>
              </a:r>
            </a:p>
          </p:txBody>
        </p:sp>
      </p:grpSp>
      <p:pic>
        <p:nvPicPr>
          <p:cNvPr id="5122" name="Picture 2" descr="11">
            <a:extLst>
              <a:ext uri="{FF2B5EF4-FFF2-40B4-BE49-F238E27FC236}">
                <a16:creationId xmlns:a16="http://schemas.microsoft.com/office/drawing/2014/main" id="{1E02E5BF-D375-4295-90C1-1479926BBC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4038" y="880242"/>
            <a:ext cx="9883924" cy="570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p:txBody>
          <a:bodyPr/>
          <a:lstStyle/>
          <a:p>
            <a:r>
              <a:rPr lang="zh-CN" altLang="en-US" dirty="0"/>
              <a:t>植物识别</a:t>
            </a:r>
          </a:p>
        </p:txBody>
      </p:sp>
      <p:pic>
        <p:nvPicPr>
          <p:cNvPr id="6146" name="Picture 2" descr="12">
            <a:extLst>
              <a:ext uri="{FF2B5EF4-FFF2-40B4-BE49-F238E27FC236}">
                <a16:creationId xmlns:a16="http://schemas.microsoft.com/office/drawing/2014/main" id="{39798789-0A73-48AD-BB07-5691266B9F8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1584" y="1199557"/>
            <a:ext cx="7848872" cy="5608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p:txBody>
          <a:bodyPr/>
          <a:lstStyle/>
          <a:p>
            <a:r>
              <a:rPr lang="zh-CN" altLang="en-US" dirty="0"/>
              <a:t>后台数据库管理</a:t>
            </a:r>
          </a:p>
        </p:txBody>
      </p:sp>
      <p:sp>
        <p:nvSpPr>
          <p:cNvPr id="5" name="文本框 4"/>
          <p:cNvSpPr txBox="1"/>
          <p:nvPr/>
        </p:nvSpPr>
        <p:spPr>
          <a:xfrm>
            <a:off x="1847528" y="1844824"/>
            <a:ext cx="504056" cy="369332"/>
          </a:xfrm>
          <a:prstGeom prst="rect">
            <a:avLst/>
          </a:prstGeom>
          <a:noFill/>
        </p:spPr>
        <p:txBody>
          <a:bodyPr wrap="square" rtlCol="0">
            <a:spAutoFit/>
          </a:bodyPr>
          <a:lstStyle/>
          <a:p>
            <a:r>
              <a:rPr lang="en-US" altLang="zh-CN" dirty="0">
                <a:solidFill>
                  <a:schemeClr val="bg1"/>
                </a:solidFill>
              </a:rPr>
              <a:t>A</a:t>
            </a:r>
            <a:endParaRPr lang="zh-CN" altLang="en-US" dirty="0">
              <a:solidFill>
                <a:schemeClr val="bg1"/>
              </a:solidFill>
            </a:endParaRPr>
          </a:p>
        </p:txBody>
      </p:sp>
      <p:sp>
        <p:nvSpPr>
          <p:cNvPr id="6" name="文本框 5"/>
          <p:cNvSpPr txBox="1"/>
          <p:nvPr/>
        </p:nvSpPr>
        <p:spPr>
          <a:xfrm>
            <a:off x="3228132" y="1844824"/>
            <a:ext cx="504056" cy="369332"/>
          </a:xfrm>
          <a:prstGeom prst="rect">
            <a:avLst/>
          </a:prstGeom>
          <a:noFill/>
        </p:spPr>
        <p:txBody>
          <a:bodyPr wrap="square" rtlCol="0">
            <a:spAutoFit/>
          </a:bodyPr>
          <a:lstStyle/>
          <a:p>
            <a:r>
              <a:rPr lang="en-US" altLang="zh-CN" dirty="0">
                <a:solidFill>
                  <a:schemeClr val="bg1"/>
                </a:solidFill>
              </a:rPr>
              <a:t>B</a:t>
            </a:r>
            <a:endParaRPr lang="zh-CN" altLang="en-US" dirty="0">
              <a:solidFill>
                <a:schemeClr val="bg1"/>
              </a:solidFill>
            </a:endParaRPr>
          </a:p>
        </p:txBody>
      </p:sp>
      <p:sp>
        <p:nvSpPr>
          <p:cNvPr id="7" name="文本框 6"/>
          <p:cNvSpPr txBox="1"/>
          <p:nvPr/>
        </p:nvSpPr>
        <p:spPr>
          <a:xfrm>
            <a:off x="4655840" y="1844824"/>
            <a:ext cx="504056" cy="369332"/>
          </a:xfrm>
          <a:prstGeom prst="rect">
            <a:avLst/>
          </a:prstGeom>
          <a:noFill/>
        </p:spPr>
        <p:txBody>
          <a:bodyPr wrap="square" rtlCol="0">
            <a:spAutoFit/>
          </a:bodyPr>
          <a:lstStyle/>
          <a:p>
            <a:r>
              <a:rPr lang="en-US" altLang="zh-CN" dirty="0">
                <a:solidFill>
                  <a:schemeClr val="bg1"/>
                </a:solidFill>
              </a:rPr>
              <a:t>C</a:t>
            </a:r>
            <a:endParaRPr lang="zh-CN" altLang="en-US" dirty="0">
              <a:solidFill>
                <a:schemeClr val="bg1"/>
              </a:solidFill>
            </a:endParaRPr>
          </a:p>
        </p:txBody>
      </p:sp>
      <p:sp>
        <p:nvSpPr>
          <p:cNvPr id="8" name="文本框 7"/>
          <p:cNvSpPr txBox="1"/>
          <p:nvPr/>
        </p:nvSpPr>
        <p:spPr>
          <a:xfrm>
            <a:off x="5990028" y="1844824"/>
            <a:ext cx="504056" cy="369332"/>
          </a:xfrm>
          <a:prstGeom prst="rect">
            <a:avLst/>
          </a:prstGeom>
          <a:noFill/>
        </p:spPr>
        <p:txBody>
          <a:bodyPr wrap="square" rtlCol="0">
            <a:spAutoFit/>
          </a:bodyPr>
          <a:lstStyle/>
          <a:p>
            <a:r>
              <a:rPr lang="en-US" altLang="zh-CN" dirty="0">
                <a:solidFill>
                  <a:schemeClr val="bg1"/>
                </a:solidFill>
              </a:rPr>
              <a:t>D</a:t>
            </a:r>
            <a:endParaRPr lang="zh-CN" altLang="en-US" dirty="0">
              <a:solidFill>
                <a:schemeClr val="bg1"/>
              </a:solidFill>
            </a:endParaRPr>
          </a:p>
        </p:txBody>
      </p:sp>
      <p:sp>
        <p:nvSpPr>
          <p:cNvPr id="9" name="文本框 8"/>
          <p:cNvSpPr txBox="1"/>
          <p:nvPr/>
        </p:nvSpPr>
        <p:spPr>
          <a:xfrm>
            <a:off x="7381540" y="1844824"/>
            <a:ext cx="504056" cy="369332"/>
          </a:xfrm>
          <a:prstGeom prst="rect">
            <a:avLst/>
          </a:prstGeom>
          <a:noFill/>
        </p:spPr>
        <p:txBody>
          <a:bodyPr wrap="square" rtlCol="0">
            <a:spAutoFit/>
          </a:bodyPr>
          <a:lstStyle/>
          <a:p>
            <a:r>
              <a:rPr lang="en-US" altLang="zh-CN" dirty="0">
                <a:solidFill>
                  <a:schemeClr val="bg1"/>
                </a:solidFill>
              </a:rPr>
              <a:t>E</a:t>
            </a:r>
            <a:endParaRPr lang="zh-CN" altLang="en-US" dirty="0">
              <a:solidFill>
                <a:schemeClr val="bg1"/>
              </a:solidFill>
            </a:endParaRPr>
          </a:p>
        </p:txBody>
      </p:sp>
      <p:sp>
        <p:nvSpPr>
          <p:cNvPr id="10" name="文本框 9"/>
          <p:cNvSpPr txBox="1"/>
          <p:nvPr/>
        </p:nvSpPr>
        <p:spPr>
          <a:xfrm>
            <a:off x="8706602" y="1844824"/>
            <a:ext cx="504056" cy="369332"/>
          </a:xfrm>
          <a:prstGeom prst="rect">
            <a:avLst/>
          </a:prstGeom>
          <a:noFill/>
        </p:spPr>
        <p:txBody>
          <a:bodyPr wrap="square" rtlCol="0">
            <a:spAutoFit/>
          </a:bodyPr>
          <a:lstStyle/>
          <a:p>
            <a:r>
              <a:rPr lang="en-US" altLang="zh-CN" dirty="0">
                <a:solidFill>
                  <a:schemeClr val="bg1"/>
                </a:solidFill>
              </a:rPr>
              <a:t>F</a:t>
            </a:r>
            <a:endParaRPr lang="zh-CN" altLang="en-US" dirty="0">
              <a:solidFill>
                <a:schemeClr val="bg1"/>
              </a:solidFill>
            </a:endParaRPr>
          </a:p>
        </p:txBody>
      </p:sp>
      <p:sp>
        <p:nvSpPr>
          <p:cNvPr id="11" name="文本框 10"/>
          <p:cNvSpPr txBox="1"/>
          <p:nvPr/>
        </p:nvSpPr>
        <p:spPr>
          <a:xfrm>
            <a:off x="10113934" y="1844824"/>
            <a:ext cx="504056" cy="369332"/>
          </a:xfrm>
          <a:prstGeom prst="rect">
            <a:avLst/>
          </a:prstGeom>
          <a:noFill/>
        </p:spPr>
        <p:txBody>
          <a:bodyPr wrap="square" rtlCol="0">
            <a:spAutoFit/>
          </a:bodyPr>
          <a:lstStyle/>
          <a:p>
            <a:r>
              <a:rPr lang="en-US" altLang="zh-CN" dirty="0">
                <a:solidFill>
                  <a:schemeClr val="bg1"/>
                </a:solidFill>
              </a:rPr>
              <a:t>G</a:t>
            </a:r>
            <a:endParaRPr lang="zh-CN" altLang="en-US" dirty="0">
              <a:solidFill>
                <a:schemeClr val="bg1"/>
              </a:solidFill>
            </a:endParaRPr>
          </a:p>
        </p:txBody>
      </p:sp>
      <p:pic>
        <p:nvPicPr>
          <p:cNvPr id="7170" name="Picture 2" descr="3">
            <a:extLst>
              <a:ext uri="{FF2B5EF4-FFF2-40B4-BE49-F238E27FC236}">
                <a16:creationId xmlns:a16="http://schemas.microsoft.com/office/drawing/2014/main" id="{E8468227-688C-4C12-8A89-04A7E84D6D8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7447" y="1247424"/>
            <a:ext cx="10336161" cy="5493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SIX  </a:t>
            </a:r>
            <a:endParaRPr lang="zh-CN" altLang="en-US" dirty="0"/>
          </a:p>
        </p:txBody>
      </p:sp>
      <p:sp>
        <p:nvSpPr>
          <p:cNvPr id="4" name="文本占位符 3"/>
          <p:cNvSpPr>
            <a:spLocks noGrp="1"/>
          </p:cNvSpPr>
          <p:nvPr>
            <p:ph type="body" sz="quarter" idx="12"/>
          </p:nvPr>
        </p:nvSpPr>
        <p:spPr/>
        <p:txBody>
          <a:bodyPr/>
          <a:lstStyle/>
          <a:p>
            <a:r>
              <a:rPr lang="zh-CN" altLang="en-US" dirty="0"/>
              <a:t>系统测试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2"/>
          </p:nvPr>
        </p:nvSpPr>
        <p:spPr/>
        <p:txBody>
          <a:bodyPr/>
          <a:lstStyle/>
          <a:p>
            <a:r>
              <a:rPr lang="zh-CN" altLang="en-US" dirty="0"/>
              <a:t>系统测试</a:t>
            </a:r>
          </a:p>
        </p:txBody>
      </p:sp>
      <p:grpSp>
        <p:nvGrpSpPr>
          <p:cNvPr id="4" name="组合 3"/>
          <p:cNvGrpSpPr/>
          <p:nvPr/>
        </p:nvGrpSpPr>
        <p:grpSpPr>
          <a:xfrm>
            <a:off x="1593851" y="3169151"/>
            <a:ext cx="9004300" cy="1419226"/>
            <a:chOff x="1593851" y="2873870"/>
            <a:chExt cx="9004300" cy="1419226"/>
          </a:xfrm>
        </p:grpSpPr>
        <p:cxnSp>
          <p:nvCxnSpPr>
            <p:cNvPr id="45" name="MH_Other_1"/>
            <p:cNvCxnSpPr/>
            <p:nvPr>
              <p:custDataLst>
                <p:tags r:id="rId1"/>
              </p:custDataLst>
            </p:nvPr>
          </p:nvCxnSpPr>
          <p:spPr>
            <a:xfrm>
              <a:off x="1593851" y="3583482"/>
              <a:ext cx="574675" cy="0"/>
            </a:xfrm>
            <a:prstGeom prst="line">
              <a:avLst/>
            </a:prstGeom>
            <a:ln w="25400">
              <a:solidFill>
                <a:srgbClr val="D5D5D5"/>
              </a:solidFill>
              <a:headEnd type="oval"/>
            </a:ln>
          </p:spPr>
          <p:style>
            <a:lnRef idx="1">
              <a:schemeClr val="accent1"/>
            </a:lnRef>
            <a:fillRef idx="0">
              <a:schemeClr val="accent1"/>
            </a:fillRef>
            <a:effectRef idx="0">
              <a:schemeClr val="accent1"/>
            </a:effectRef>
            <a:fontRef idx="minor">
              <a:schemeClr val="tx1"/>
            </a:fontRef>
          </p:style>
        </p:cxnSp>
        <p:sp>
          <p:nvSpPr>
            <p:cNvPr id="49" name="MH_SubTitle_1"/>
            <p:cNvSpPr>
              <a:spLocks noChangeArrowheads="1"/>
            </p:cNvSpPr>
            <p:nvPr>
              <p:custDataLst>
                <p:tags r:id="rId2"/>
              </p:custDataLst>
            </p:nvPr>
          </p:nvSpPr>
          <p:spPr bwMode="auto">
            <a:xfrm>
              <a:off x="2354263" y="3059607"/>
              <a:ext cx="1047750" cy="1047750"/>
            </a:xfrm>
            <a:prstGeom prst="ellipse">
              <a:avLst/>
            </a:prstGeom>
            <a:solidFill>
              <a:schemeClr val="accent1"/>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50" name="MH_Other_2"/>
            <p:cNvSpPr/>
            <p:nvPr>
              <p:custDataLst>
                <p:tags r:id="rId3"/>
              </p:custDataLst>
            </p:nvPr>
          </p:nvSpPr>
          <p:spPr bwMode="auto">
            <a:xfrm flipH="1">
              <a:off x="2878139"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4" name="MH_Other_3"/>
            <p:cNvSpPr/>
            <p:nvPr>
              <p:custDataLst>
                <p:tags r:id="rId4"/>
              </p:custDataLst>
            </p:nvPr>
          </p:nvSpPr>
          <p:spPr bwMode="auto">
            <a:xfrm flipV="1">
              <a:off x="2157414"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5" name="MH_SubTitle_2"/>
            <p:cNvSpPr>
              <a:spLocks noChangeArrowheads="1"/>
            </p:cNvSpPr>
            <p:nvPr>
              <p:custDataLst>
                <p:tags r:id="rId5"/>
              </p:custDataLst>
            </p:nvPr>
          </p:nvSpPr>
          <p:spPr bwMode="auto">
            <a:xfrm>
              <a:off x="4498976" y="3059607"/>
              <a:ext cx="1046163" cy="1047750"/>
            </a:xfrm>
            <a:prstGeom prst="ellipse">
              <a:avLst/>
            </a:prstGeom>
            <a:solidFill>
              <a:schemeClr val="accent2"/>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64" name="MH_Other_4"/>
            <p:cNvSpPr/>
            <p:nvPr>
              <p:custDataLst>
                <p:tags r:id="rId6"/>
              </p:custDataLst>
            </p:nvPr>
          </p:nvSpPr>
          <p:spPr bwMode="auto">
            <a:xfrm flipH="1">
              <a:off x="5022851"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65" name="MH_Other_5"/>
            <p:cNvSpPr/>
            <p:nvPr>
              <p:custDataLst>
                <p:tags r:id="rId7"/>
              </p:custDataLst>
            </p:nvPr>
          </p:nvSpPr>
          <p:spPr bwMode="auto">
            <a:xfrm flipV="1">
              <a:off x="4302126"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66" name="MH_SubTitle_3"/>
            <p:cNvSpPr>
              <a:spLocks noChangeArrowheads="1"/>
            </p:cNvSpPr>
            <p:nvPr>
              <p:custDataLst>
                <p:tags r:id="rId8"/>
              </p:custDataLst>
            </p:nvPr>
          </p:nvSpPr>
          <p:spPr bwMode="auto">
            <a:xfrm>
              <a:off x="6642101" y="3059607"/>
              <a:ext cx="1046163" cy="1047750"/>
            </a:xfrm>
            <a:prstGeom prst="ellipse">
              <a:avLst/>
            </a:prstGeom>
            <a:solidFill>
              <a:srgbClr val="20517C"/>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67" name="MH_Other_6"/>
            <p:cNvSpPr/>
            <p:nvPr>
              <p:custDataLst>
                <p:tags r:id="rId9"/>
              </p:custDataLst>
            </p:nvPr>
          </p:nvSpPr>
          <p:spPr bwMode="auto">
            <a:xfrm flipH="1">
              <a:off x="7164389"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78" name="MH_Other_7"/>
            <p:cNvSpPr/>
            <p:nvPr>
              <p:custDataLst>
                <p:tags r:id="rId10"/>
              </p:custDataLst>
            </p:nvPr>
          </p:nvSpPr>
          <p:spPr bwMode="auto">
            <a:xfrm flipV="1">
              <a:off x="6443664"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79" name="MH_Other_8"/>
            <p:cNvCxnSpPr/>
            <p:nvPr>
              <p:custDataLst>
                <p:tags r:id="rId11"/>
              </p:custDataLst>
            </p:nvPr>
          </p:nvCxnSpPr>
          <p:spPr>
            <a:xfrm>
              <a:off x="7874001" y="3583482"/>
              <a:ext cx="727075"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sp>
          <p:nvSpPr>
            <p:cNvPr id="80" name="MH_SubTitle_4"/>
            <p:cNvSpPr>
              <a:spLocks noChangeArrowheads="1"/>
            </p:cNvSpPr>
            <p:nvPr>
              <p:custDataLst>
                <p:tags r:id="rId12"/>
              </p:custDataLst>
            </p:nvPr>
          </p:nvSpPr>
          <p:spPr bwMode="auto">
            <a:xfrm>
              <a:off x="8791576" y="3059607"/>
              <a:ext cx="1046163" cy="1047750"/>
            </a:xfrm>
            <a:prstGeom prst="ellipse">
              <a:avLst/>
            </a:prstGeom>
            <a:solidFill>
              <a:srgbClr val="FFFFFF"/>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81" name="MH_Other_9"/>
            <p:cNvSpPr/>
            <p:nvPr>
              <p:custDataLst>
                <p:tags r:id="rId13"/>
              </p:custDataLst>
            </p:nvPr>
          </p:nvSpPr>
          <p:spPr bwMode="auto">
            <a:xfrm flipH="1">
              <a:off x="9313864"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82" name="MH_Other_10"/>
            <p:cNvSpPr/>
            <p:nvPr>
              <p:custDataLst>
                <p:tags r:id="rId14"/>
              </p:custDataLst>
            </p:nvPr>
          </p:nvSpPr>
          <p:spPr bwMode="auto">
            <a:xfrm flipV="1">
              <a:off x="8593139"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83" name="MH_Other_11"/>
            <p:cNvCxnSpPr/>
            <p:nvPr>
              <p:custDataLst>
                <p:tags r:id="rId15"/>
              </p:custDataLst>
            </p:nvPr>
          </p:nvCxnSpPr>
          <p:spPr>
            <a:xfrm>
              <a:off x="10023476" y="3583482"/>
              <a:ext cx="574675" cy="0"/>
            </a:xfrm>
            <a:prstGeom prst="line">
              <a:avLst/>
            </a:prstGeom>
            <a:ln w="25400">
              <a:solidFill>
                <a:srgbClr val="D5D5D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4" name="MH_Other_12"/>
            <p:cNvCxnSpPr/>
            <p:nvPr>
              <p:custDataLst>
                <p:tags r:id="rId16"/>
              </p:custDataLst>
            </p:nvPr>
          </p:nvCxnSpPr>
          <p:spPr>
            <a:xfrm>
              <a:off x="3586163" y="3583482"/>
              <a:ext cx="728662"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cxnSp>
          <p:nvCxnSpPr>
            <p:cNvPr id="85" name="MH_Other_13"/>
            <p:cNvCxnSpPr/>
            <p:nvPr>
              <p:custDataLst>
                <p:tags r:id="rId17"/>
              </p:custDataLst>
            </p:nvPr>
          </p:nvCxnSpPr>
          <p:spPr>
            <a:xfrm>
              <a:off x="5730876" y="3583482"/>
              <a:ext cx="727075"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grpSp>
      <p:sp>
        <p:nvSpPr>
          <p:cNvPr id="88" name="矩形 87"/>
          <p:cNvSpPr/>
          <p:nvPr/>
        </p:nvSpPr>
        <p:spPr>
          <a:xfrm>
            <a:off x="1500616" y="1105340"/>
            <a:ext cx="2755789" cy="1889760"/>
          </a:xfrm>
          <a:prstGeom prst="rect">
            <a:avLst/>
          </a:prstGeom>
        </p:spPr>
        <p:txBody>
          <a:bodyPr wrap="square">
            <a:spAutoFit/>
          </a:bodyPr>
          <a:lstStyle/>
          <a:p>
            <a:pPr algn="just">
              <a:lnSpc>
                <a:spcPct val="130000"/>
              </a:lnSpc>
            </a:pPr>
            <a:r>
              <a:rPr lang="zh-CN" altLang="en-US" dirty="0">
                <a:sym typeface="+mn-ea"/>
              </a:rPr>
              <a:t>当用户正确输入待注册信息点击注册后，可以成功完成注册；如果输入已注册的邮箱，系统提示该邮箱已被注册。</a:t>
            </a:r>
            <a:endParaRPr lang="zh-CN" altLang="en-US" b="1" dirty="0">
              <a:solidFill>
                <a:schemeClr val="tx2">
                  <a:lumMod val="50000"/>
                </a:schemeClr>
              </a:solidFill>
              <a:latin typeface="微软雅黑" panose="020B0503020204020204" pitchFamily="34" charset="-122"/>
              <a:ea typeface="微软雅黑" panose="020B0503020204020204" pitchFamily="34" charset="-122"/>
              <a:sym typeface="+mn-ea"/>
            </a:endParaRPr>
          </a:p>
        </p:txBody>
      </p:sp>
      <p:sp>
        <p:nvSpPr>
          <p:cNvPr id="91" name="矩形 90"/>
          <p:cNvSpPr/>
          <p:nvPr/>
        </p:nvSpPr>
        <p:spPr>
          <a:xfrm>
            <a:off x="5844914" y="1105340"/>
            <a:ext cx="2755789" cy="2249170"/>
          </a:xfrm>
          <a:prstGeom prst="rect">
            <a:avLst/>
          </a:prstGeom>
        </p:spPr>
        <p:txBody>
          <a:bodyPr wrap="square">
            <a:spAutoFit/>
          </a:bodyPr>
          <a:lstStyle/>
          <a:p>
            <a:pPr algn="just">
              <a:lnSpc>
                <a:spcPct val="130000"/>
              </a:lnSpc>
            </a:pPr>
            <a:r>
              <a:rPr lang="zh-CN" altLang="en-US" dirty="0"/>
              <a:t>用户登录成功后，系统会根据之前的投递记录随机推送一些与之相关类型的职位。如果用户之前没有过投递记录则从任意职位类型中选取职位进行推荐。</a:t>
            </a:r>
          </a:p>
        </p:txBody>
      </p:sp>
      <p:sp>
        <p:nvSpPr>
          <p:cNvPr id="92" name="矩形 91"/>
          <p:cNvSpPr/>
          <p:nvPr/>
        </p:nvSpPr>
        <p:spPr>
          <a:xfrm>
            <a:off x="3644553" y="4588691"/>
            <a:ext cx="2755789" cy="2249170"/>
          </a:xfrm>
          <a:prstGeom prst="rect">
            <a:avLst/>
          </a:prstGeom>
        </p:spPr>
        <p:txBody>
          <a:bodyPr wrap="square">
            <a:spAutoFit/>
          </a:bodyPr>
          <a:lstStyle/>
          <a:p>
            <a:pPr algn="just">
              <a:lnSpc>
                <a:spcPct val="130000"/>
              </a:lnSpc>
            </a:pPr>
            <a:r>
              <a:rPr lang="zh-CN" altLang="en-US" dirty="0">
                <a:sym typeface="+mn-ea"/>
              </a:rPr>
              <a:t>当用户输入正确的账号和密码点击登录按钮后，可以成功登录到本系统；当用户输入错误的账号和密码时点击登录按钮后，系统提示用户名或密码错误。</a:t>
            </a:r>
            <a:endParaRPr lang="zh-CN" altLang="en-US" b="1" dirty="0">
              <a:solidFill>
                <a:schemeClr val="tx2">
                  <a:lumMod val="50000"/>
                </a:schemeClr>
              </a:solidFill>
              <a:latin typeface="微软雅黑" panose="020B0503020204020204" pitchFamily="34" charset="-122"/>
              <a:ea typeface="微软雅黑" panose="020B0503020204020204" pitchFamily="34" charset="-122"/>
              <a:sym typeface="+mn-ea"/>
            </a:endParaRPr>
          </a:p>
        </p:txBody>
      </p:sp>
      <p:sp>
        <p:nvSpPr>
          <p:cNvPr id="93" name="矩形 92"/>
          <p:cNvSpPr/>
          <p:nvPr/>
        </p:nvSpPr>
        <p:spPr>
          <a:xfrm>
            <a:off x="7873916" y="4693466"/>
            <a:ext cx="2755789" cy="2249170"/>
          </a:xfrm>
          <a:prstGeom prst="rect">
            <a:avLst/>
          </a:prstGeom>
        </p:spPr>
        <p:txBody>
          <a:bodyPr wrap="square">
            <a:spAutoFit/>
          </a:bodyPr>
          <a:lstStyle/>
          <a:p>
            <a:pPr algn="just">
              <a:lnSpc>
                <a:spcPct val="130000"/>
              </a:lnSpc>
            </a:pPr>
            <a:r>
              <a:rPr lang="zh-CN" altLang="en-US" dirty="0"/>
              <a:t>当用户登录成功来到职位详情页面后，可以点击投递简历按钮，如果尚未进行过投递可以完成投递，否者提示用户已投递过该职位。</a:t>
            </a:r>
          </a:p>
        </p:txBody>
      </p:sp>
      <p:sp>
        <p:nvSpPr>
          <p:cNvPr id="5" name="文本框 4"/>
          <p:cNvSpPr txBox="1"/>
          <p:nvPr/>
        </p:nvSpPr>
        <p:spPr>
          <a:xfrm>
            <a:off x="4634865" y="3618865"/>
            <a:ext cx="774065" cy="368300"/>
          </a:xfrm>
          <a:prstGeom prst="rect">
            <a:avLst/>
          </a:prstGeom>
          <a:noFill/>
        </p:spPr>
        <p:txBody>
          <a:bodyPr wrap="square" rtlCol="0">
            <a:spAutoFit/>
          </a:bodyPr>
          <a:lstStyle/>
          <a:p>
            <a:r>
              <a:rPr lang="zh-CN" altLang="en-US" b="1" dirty="0"/>
              <a:t>登录</a:t>
            </a:r>
          </a:p>
        </p:txBody>
      </p:sp>
      <p:sp>
        <p:nvSpPr>
          <p:cNvPr id="94" name="文本框 93"/>
          <p:cNvSpPr txBox="1"/>
          <p:nvPr/>
        </p:nvSpPr>
        <p:spPr>
          <a:xfrm>
            <a:off x="8791575" y="3618865"/>
            <a:ext cx="1454150" cy="369332"/>
          </a:xfrm>
          <a:prstGeom prst="rect">
            <a:avLst/>
          </a:prstGeom>
          <a:noFill/>
        </p:spPr>
        <p:txBody>
          <a:bodyPr wrap="square" rtlCol="0">
            <a:spAutoFit/>
          </a:bodyPr>
          <a:lstStyle/>
          <a:p>
            <a:r>
              <a:rPr lang="zh-CN" altLang="en-US" dirty="0"/>
              <a:t>植物详情</a:t>
            </a:r>
            <a:endParaRPr lang="en-US" altLang="zh-CN" dirty="0"/>
          </a:p>
        </p:txBody>
      </p:sp>
      <p:sp>
        <p:nvSpPr>
          <p:cNvPr id="95" name="文本框 94"/>
          <p:cNvSpPr txBox="1"/>
          <p:nvPr/>
        </p:nvSpPr>
        <p:spPr>
          <a:xfrm>
            <a:off x="2561004" y="3712248"/>
            <a:ext cx="635086" cy="337185"/>
          </a:xfrm>
          <a:prstGeom prst="rect">
            <a:avLst/>
          </a:prstGeom>
          <a:noFill/>
        </p:spPr>
        <p:txBody>
          <a:bodyPr wrap="square" rtlCol="0">
            <a:spAutoFit/>
          </a:bodyPr>
          <a:lstStyle/>
          <a:p>
            <a:r>
              <a:rPr lang="zh-CN" altLang="en-US" sz="1600" b="1" dirty="0">
                <a:solidFill>
                  <a:schemeClr val="bg1"/>
                </a:solidFill>
              </a:rPr>
              <a:t>注册</a:t>
            </a:r>
          </a:p>
        </p:txBody>
      </p:sp>
      <p:sp>
        <p:nvSpPr>
          <p:cNvPr id="96" name="文本框 95"/>
          <p:cNvSpPr txBox="1"/>
          <p:nvPr/>
        </p:nvSpPr>
        <p:spPr>
          <a:xfrm>
            <a:off x="6642100" y="3618865"/>
            <a:ext cx="1243330" cy="368300"/>
          </a:xfrm>
          <a:prstGeom prst="rect">
            <a:avLst/>
          </a:prstGeom>
          <a:noFill/>
        </p:spPr>
        <p:txBody>
          <a:bodyPr wrap="square" rtlCol="0">
            <a:spAutoFit/>
          </a:bodyPr>
          <a:lstStyle/>
          <a:p>
            <a:r>
              <a:rPr lang="zh-CN" altLang="en-US" dirty="0">
                <a:solidFill>
                  <a:schemeClr val="bg1"/>
                </a:solidFill>
              </a:rPr>
              <a:t>创建植物</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07</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SEVEN  </a:t>
            </a:r>
            <a:endParaRPr lang="zh-CN" altLang="en-US" dirty="0"/>
          </a:p>
        </p:txBody>
      </p:sp>
      <p:sp>
        <p:nvSpPr>
          <p:cNvPr id="4" name="文本占位符 3"/>
          <p:cNvSpPr>
            <a:spLocks noGrp="1"/>
          </p:cNvSpPr>
          <p:nvPr>
            <p:ph type="body" sz="quarter" idx="12"/>
          </p:nvPr>
        </p:nvSpPr>
        <p:spPr/>
        <p:txBody>
          <a:bodyPr/>
          <a:lstStyle/>
          <a:p>
            <a:r>
              <a:rPr lang="zh-CN" altLang="en-US" dirty="0"/>
              <a:t>结论</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1"/>
          </p:nvPr>
        </p:nvSpPr>
        <p:spPr/>
        <p:txBody>
          <a:bodyPr/>
          <a:lstStyle/>
          <a:p>
            <a:r>
              <a:rPr lang="en-US" altLang="zh-CN" dirty="0"/>
              <a:t>PART  ONE</a:t>
            </a:r>
            <a:endParaRPr lang="zh-CN" altLang="en-US" dirty="0"/>
          </a:p>
        </p:txBody>
      </p:sp>
      <p:sp>
        <p:nvSpPr>
          <p:cNvPr id="4" name="文本占位符 3"/>
          <p:cNvSpPr>
            <a:spLocks noGrp="1"/>
          </p:cNvSpPr>
          <p:nvPr>
            <p:ph type="body" sz="quarter" idx="12"/>
          </p:nvPr>
        </p:nvSpPr>
        <p:spPr/>
        <p:txBody>
          <a:bodyPr/>
          <a:lstStyle/>
          <a:p>
            <a:r>
              <a:rPr lang="zh-CN" altLang="en-US" dirty="0"/>
              <a:t>绪论</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矩形 2"/>
          <p:cNvSpPr/>
          <p:nvPr/>
        </p:nvSpPr>
        <p:spPr>
          <a:xfrm>
            <a:off x="609600" y="1666876"/>
            <a:ext cx="1771650" cy="1383030"/>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p>
        </p:txBody>
      </p:sp>
      <p:sp>
        <p:nvSpPr>
          <p:cNvPr id="32" name="矩形 31"/>
          <p:cNvSpPr/>
          <p:nvPr/>
        </p:nvSpPr>
        <p:spPr>
          <a:xfrm>
            <a:off x="5231130" y="1666876"/>
            <a:ext cx="6351270" cy="1383030"/>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p>
        </p:txBody>
      </p:sp>
      <p:sp>
        <p:nvSpPr>
          <p:cNvPr id="60" name="TextBox 59"/>
          <p:cNvSpPr txBox="1">
            <a:spLocks noChangeArrowheads="1"/>
          </p:cNvSpPr>
          <p:nvPr/>
        </p:nvSpPr>
        <p:spPr bwMode="auto">
          <a:xfrm>
            <a:off x="3224219" y="2007870"/>
            <a:ext cx="1158240" cy="681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840" b="1" dirty="0">
                <a:latin typeface="微软雅黑" panose="020B0503020204020204" pitchFamily="34" charset="-122"/>
                <a:ea typeface="微软雅黑" panose="020B0503020204020204" pitchFamily="34" charset="-122"/>
              </a:rPr>
              <a:t>结论</a:t>
            </a:r>
          </a:p>
        </p:txBody>
      </p:sp>
      <p:grpSp>
        <p:nvGrpSpPr>
          <p:cNvPr id="61" name="组合 60"/>
          <p:cNvGrpSpPr/>
          <p:nvPr/>
        </p:nvGrpSpPr>
        <p:grpSpPr bwMode="auto">
          <a:xfrm>
            <a:off x="1642878" y="4600978"/>
            <a:ext cx="9205517" cy="829946"/>
            <a:chOff x="387020" y="2814896"/>
            <a:chExt cx="27606951" cy="691725"/>
          </a:xfrm>
        </p:grpSpPr>
        <p:sp>
          <p:nvSpPr>
            <p:cNvPr id="29709" name="Freeform 976"/>
            <p:cNvSpPr>
              <a:spLocks noEditPoints="1" noChangeArrowheads="1"/>
            </p:cNvSpPr>
            <p:nvPr/>
          </p:nvSpPr>
          <p:spPr bwMode="auto">
            <a:xfrm>
              <a:off x="387020" y="3058846"/>
              <a:ext cx="757263" cy="203216"/>
            </a:xfrm>
            <a:custGeom>
              <a:avLst/>
              <a:gdLst>
                <a:gd name="T0" fmla="*/ 118361 w 78"/>
                <a:gd name="T1" fmla="*/ 0 h 78"/>
                <a:gd name="T2" fmla="*/ 0 w 78"/>
                <a:gd name="T3" fmla="*/ 119641 h 78"/>
                <a:gd name="T4" fmla="*/ 118361 w 78"/>
                <a:gd name="T5" fmla="*/ 239282 h 78"/>
                <a:gd name="T6" fmla="*/ 236722 w 78"/>
                <a:gd name="T7" fmla="*/ 119641 h 78"/>
                <a:gd name="T8" fmla="*/ 118361 w 78"/>
                <a:gd name="T9" fmla="*/ 0 h 78"/>
                <a:gd name="T10" fmla="*/ 191199 w 78"/>
                <a:gd name="T11" fmla="*/ 141115 h 78"/>
                <a:gd name="T12" fmla="*/ 139605 w 78"/>
                <a:gd name="T13" fmla="*/ 141115 h 78"/>
                <a:gd name="T14" fmla="*/ 139605 w 78"/>
                <a:gd name="T15" fmla="*/ 193266 h 78"/>
                <a:gd name="T16" fmla="*/ 118361 w 78"/>
                <a:gd name="T17" fmla="*/ 214740 h 78"/>
                <a:gd name="T18" fmla="*/ 97117 w 78"/>
                <a:gd name="T19" fmla="*/ 193266 h 78"/>
                <a:gd name="T20" fmla="*/ 97117 w 78"/>
                <a:gd name="T21" fmla="*/ 141115 h 78"/>
                <a:gd name="T22" fmla="*/ 48558 w 78"/>
                <a:gd name="T23" fmla="*/ 141115 h 78"/>
                <a:gd name="T24" fmla="*/ 24279 w 78"/>
                <a:gd name="T25" fmla="*/ 119641 h 78"/>
                <a:gd name="T26" fmla="*/ 48558 w 78"/>
                <a:gd name="T27" fmla="*/ 98167 h 78"/>
                <a:gd name="T28" fmla="*/ 97117 w 78"/>
                <a:gd name="T29" fmla="*/ 98167 h 78"/>
                <a:gd name="T30" fmla="*/ 97117 w 78"/>
                <a:gd name="T31" fmla="*/ 49083 h 78"/>
                <a:gd name="T32" fmla="*/ 118361 w 78"/>
                <a:gd name="T33" fmla="*/ 24542 h 78"/>
                <a:gd name="T34" fmla="*/ 139605 w 78"/>
                <a:gd name="T35" fmla="*/ 49083 h 78"/>
                <a:gd name="T36" fmla="*/ 139605 w 78"/>
                <a:gd name="T37" fmla="*/ 98167 h 78"/>
                <a:gd name="T38" fmla="*/ 191199 w 78"/>
                <a:gd name="T39" fmla="*/ 98167 h 78"/>
                <a:gd name="T40" fmla="*/ 212443 w 78"/>
                <a:gd name="T41" fmla="*/ 119641 h 78"/>
                <a:gd name="T42" fmla="*/ 191199 w 78"/>
                <a:gd name="T43" fmla="*/ 141115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8">
                  <a:moveTo>
                    <a:pt x="39" y="0"/>
                  </a:moveTo>
                  <a:cubicBezTo>
                    <a:pt x="18" y="0"/>
                    <a:pt x="0" y="18"/>
                    <a:pt x="0" y="39"/>
                  </a:cubicBezTo>
                  <a:cubicBezTo>
                    <a:pt x="0" y="60"/>
                    <a:pt x="18" y="78"/>
                    <a:pt x="39" y="78"/>
                  </a:cubicBezTo>
                  <a:cubicBezTo>
                    <a:pt x="60" y="78"/>
                    <a:pt x="78" y="60"/>
                    <a:pt x="78" y="39"/>
                  </a:cubicBezTo>
                  <a:cubicBezTo>
                    <a:pt x="78" y="18"/>
                    <a:pt x="60" y="0"/>
                    <a:pt x="39" y="0"/>
                  </a:cubicBezTo>
                  <a:close/>
                  <a:moveTo>
                    <a:pt x="63" y="46"/>
                  </a:moveTo>
                  <a:cubicBezTo>
                    <a:pt x="46" y="46"/>
                    <a:pt x="46" y="46"/>
                    <a:pt x="46" y="46"/>
                  </a:cubicBezTo>
                  <a:cubicBezTo>
                    <a:pt x="46" y="63"/>
                    <a:pt x="46" y="63"/>
                    <a:pt x="46" y="63"/>
                  </a:cubicBezTo>
                  <a:cubicBezTo>
                    <a:pt x="46" y="67"/>
                    <a:pt x="43" y="70"/>
                    <a:pt x="39" y="70"/>
                  </a:cubicBezTo>
                  <a:cubicBezTo>
                    <a:pt x="35" y="70"/>
                    <a:pt x="32" y="67"/>
                    <a:pt x="32" y="63"/>
                  </a:cubicBezTo>
                  <a:cubicBezTo>
                    <a:pt x="32" y="46"/>
                    <a:pt x="32" y="46"/>
                    <a:pt x="32" y="46"/>
                  </a:cubicBezTo>
                  <a:cubicBezTo>
                    <a:pt x="16" y="46"/>
                    <a:pt x="16" y="46"/>
                    <a:pt x="16" y="46"/>
                  </a:cubicBezTo>
                  <a:cubicBezTo>
                    <a:pt x="12" y="46"/>
                    <a:pt x="8" y="43"/>
                    <a:pt x="8" y="39"/>
                  </a:cubicBezTo>
                  <a:cubicBezTo>
                    <a:pt x="8" y="35"/>
                    <a:pt x="12" y="32"/>
                    <a:pt x="16" y="32"/>
                  </a:cubicBezTo>
                  <a:cubicBezTo>
                    <a:pt x="32" y="32"/>
                    <a:pt x="32" y="32"/>
                    <a:pt x="32" y="32"/>
                  </a:cubicBezTo>
                  <a:cubicBezTo>
                    <a:pt x="32" y="16"/>
                    <a:pt x="32" y="16"/>
                    <a:pt x="32" y="16"/>
                  </a:cubicBezTo>
                  <a:cubicBezTo>
                    <a:pt x="32" y="12"/>
                    <a:pt x="35" y="8"/>
                    <a:pt x="39" y="8"/>
                  </a:cubicBezTo>
                  <a:cubicBezTo>
                    <a:pt x="43" y="8"/>
                    <a:pt x="46" y="12"/>
                    <a:pt x="46" y="16"/>
                  </a:cubicBezTo>
                  <a:cubicBezTo>
                    <a:pt x="46" y="32"/>
                    <a:pt x="46" y="32"/>
                    <a:pt x="46" y="32"/>
                  </a:cubicBezTo>
                  <a:cubicBezTo>
                    <a:pt x="63" y="32"/>
                    <a:pt x="63" y="32"/>
                    <a:pt x="63" y="32"/>
                  </a:cubicBezTo>
                  <a:cubicBezTo>
                    <a:pt x="67" y="32"/>
                    <a:pt x="70" y="35"/>
                    <a:pt x="70" y="39"/>
                  </a:cubicBezTo>
                  <a:cubicBezTo>
                    <a:pt x="70" y="43"/>
                    <a:pt x="67" y="46"/>
                    <a:pt x="63" y="46"/>
                  </a:cubicBez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9710" name="TextBox 62"/>
            <p:cNvSpPr txBox="1">
              <a:spLocks noChangeArrowheads="1"/>
            </p:cNvSpPr>
            <p:nvPr/>
          </p:nvSpPr>
          <p:spPr bwMode="auto">
            <a:xfrm>
              <a:off x="1283296" y="2814896"/>
              <a:ext cx="26710675" cy="69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本系统整体采用分模块开发，每个模块同时又基于</a:t>
              </a:r>
              <a:r>
                <a:rPr lang="en-US" altLang="zh-CN" sz="2400" b="1" dirty="0">
                  <a:latin typeface="微软雅黑" panose="020B0503020204020204" pitchFamily="34" charset="-122"/>
                  <a:ea typeface="微软雅黑" panose="020B0503020204020204" pitchFamily="34" charset="-122"/>
                </a:rPr>
                <a:t>MVC</a:t>
              </a:r>
              <a:r>
                <a:rPr lang="zh-CN" altLang="en-US" sz="2400" b="1" dirty="0">
                  <a:latin typeface="微软雅黑" panose="020B0503020204020204" pitchFamily="34" charset="-122"/>
                  <a:ea typeface="微软雅黑" panose="020B0503020204020204" pitchFamily="34" charset="-122"/>
                </a:rPr>
                <a:t>架构，因此项目具有很强的稳定性和代码重用性。</a:t>
              </a:r>
            </a:p>
          </p:txBody>
        </p:sp>
      </p:grpSp>
      <p:grpSp>
        <p:nvGrpSpPr>
          <p:cNvPr id="73" name="组合 72"/>
          <p:cNvGrpSpPr/>
          <p:nvPr/>
        </p:nvGrpSpPr>
        <p:grpSpPr>
          <a:xfrm>
            <a:off x="946438" y="1831987"/>
            <a:ext cx="1097112" cy="1052222"/>
            <a:chOff x="683568" y="1489348"/>
            <a:chExt cx="2638425" cy="2530475"/>
          </a:xfrm>
          <a:solidFill>
            <a:schemeClr val="bg1"/>
          </a:solidFill>
        </p:grpSpPr>
        <p:sp>
          <p:nvSpPr>
            <p:cNvPr id="74" name="Freeform 7"/>
            <p:cNvSpPr/>
            <p:nvPr/>
          </p:nvSpPr>
          <p:spPr bwMode="auto">
            <a:xfrm>
              <a:off x="683568" y="1489348"/>
              <a:ext cx="2638425" cy="1771650"/>
            </a:xfrm>
            <a:custGeom>
              <a:avLst/>
              <a:gdLst>
                <a:gd name="T0" fmla="*/ 0 w 16620"/>
                <a:gd name="T1" fmla="*/ 4462 h 11158"/>
                <a:gd name="T2" fmla="*/ 65 w 16620"/>
                <a:gd name="T3" fmla="*/ 4480 h 11158"/>
                <a:gd name="T4" fmla="*/ 128 w 16620"/>
                <a:gd name="T5" fmla="*/ 4494 h 11158"/>
                <a:gd name="T6" fmla="*/ 188 w 16620"/>
                <a:gd name="T7" fmla="*/ 4509 h 11158"/>
                <a:gd name="T8" fmla="*/ 246 w 16620"/>
                <a:gd name="T9" fmla="*/ 4521 h 11158"/>
                <a:gd name="T10" fmla="*/ 353 w 16620"/>
                <a:gd name="T11" fmla="*/ 4545 h 11158"/>
                <a:gd name="T12" fmla="*/ 450 w 16620"/>
                <a:gd name="T13" fmla="*/ 4568 h 11158"/>
                <a:gd name="T14" fmla="*/ 495 w 16620"/>
                <a:gd name="T15" fmla="*/ 4580 h 11158"/>
                <a:gd name="T16" fmla="*/ 538 w 16620"/>
                <a:gd name="T17" fmla="*/ 4591 h 11158"/>
                <a:gd name="T18" fmla="*/ 579 w 16620"/>
                <a:gd name="T19" fmla="*/ 4603 h 11158"/>
                <a:gd name="T20" fmla="*/ 616 w 16620"/>
                <a:gd name="T21" fmla="*/ 4616 h 11158"/>
                <a:gd name="T22" fmla="*/ 652 w 16620"/>
                <a:gd name="T23" fmla="*/ 4631 h 11158"/>
                <a:gd name="T24" fmla="*/ 686 w 16620"/>
                <a:gd name="T25" fmla="*/ 4645 h 11158"/>
                <a:gd name="T26" fmla="*/ 717 w 16620"/>
                <a:gd name="T27" fmla="*/ 4663 h 11158"/>
                <a:gd name="T28" fmla="*/ 747 w 16620"/>
                <a:gd name="T29" fmla="*/ 4682 h 11158"/>
                <a:gd name="T30" fmla="*/ 774 w 16620"/>
                <a:gd name="T31" fmla="*/ 4702 h 11158"/>
                <a:gd name="T32" fmla="*/ 799 w 16620"/>
                <a:gd name="T33" fmla="*/ 4725 h 11158"/>
                <a:gd name="T34" fmla="*/ 822 w 16620"/>
                <a:gd name="T35" fmla="*/ 4750 h 11158"/>
                <a:gd name="T36" fmla="*/ 843 w 16620"/>
                <a:gd name="T37" fmla="*/ 4779 h 11158"/>
                <a:gd name="T38" fmla="*/ 862 w 16620"/>
                <a:gd name="T39" fmla="*/ 4810 h 11158"/>
                <a:gd name="T40" fmla="*/ 880 w 16620"/>
                <a:gd name="T41" fmla="*/ 4845 h 11158"/>
                <a:gd name="T42" fmla="*/ 895 w 16620"/>
                <a:gd name="T43" fmla="*/ 4882 h 11158"/>
                <a:gd name="T44" fmla="*/ 909 w 16620"/>
                <a:gd name="T45" fmla="*/ 4924 h 11158"/>
                <a:gd name="T46" fmla="*/ 921 w 16620"/>
                <a:gd name="T47" fmla="*/ 4969 h 11158"/>
                <a:gd name="T48" fmla="*/ 932 w 16620"/>
                <a:gd name="T49" fmla="*/ 5019 h 11158"/>
                <a:gd name="T50" fmla="*/ 940 w 16620"/>
                <a:gd name="T51" fmla="*/ 5073 h 11158"/>
                <a:gd name="T52" fmla="*/ 947 w 16620"/>
                <a:gd name="T53" fmla="*/ 5133 h 11158"/>
                <a:gd name="T54" fmla="*/ 953 w 16620"/>
                <a:gd name="T55" fmla="*/ 5196 h 11158"/>
                <a:gd name="T56" fmla="*/ 956 w 16620"/>
                <a:gd name="T57" fmla="*/ 5264 h 11158"/>
                <a:gd name="T58" fmla="*/ 958 w 16620"/>
                <a:gd name="T59" fmla="*/ 5339 h 11158"/>
                <a:gd name="T60" fmla="*/ 959 w 16620"/>
                <a:gd name="T61" fmla="*/ 5419 h 11158"/>
                <a:gd name="T62" fmla="*/ 959 w 16620"/>
                <a:gd name="T63" fmla="*/ 11158 h 11158"/>
                <a:gd name="T64" fmla="*/ 1598 w 16620"/>
                <a:gd name="T65" fmla="*/ 11158 h 11158"/>
                <a:gd name="T66" fmla="*/ 1598 w 16620"/>
                <a:gd name="T67" fmla="*/ 5419 h 11158"/>
                <a:gd name="T68" fmla="*/ 8330 w 16620"/>
                <a:gd name="T69" fmla="*/ 9211 h 11158"/>
                <a:gd name="T70" fmla="*/ 16517 w 16620"/>
                <a:gd name="T71" fmla="*/ 4292 h 11158"/>
                <a:gd name="T72" fmla="*/ 16620 w 16620"/>
                <a:gd name="T73" fmla="*/ 3825 h 11158"/>
                <a:gd name="T74" fmla="*/ 8310 w 16620"/>
                <a:gd name="T75" fmla="*/ 0 h 11158"/>
                <a:gd name="T76" fmla="*/ 0 w 16620"/>
                <a:gd name="T77" fmla="*/ 3825 h 11158"/>
                <a:gd name="T78" fmla="*/ 0 w 16620"/>
                <a:gd name="T79" fmla="*/ 4462 h 1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grpFill/>
            <a:ln>
              <a:noFill/>
            </a:ln>
          </p:spPr>
          <p:txBody>
            <a:bodyPr/>
            <a:lstStyle/>
            <a:p>
              <a:pPr fontAlgn="auto">
                <a:defRPr/>
              </a:pPr>
              <a:endParaRPr lang="zh-CN" altLang="en-US" sz="2160" noProof="1"/>
            </a:p>
          </p:txBody>
        </p:sp>
        <p:sp>
          <p:nvSpPr>
            <p:cNvPr id="75" name="Freeform 8"/>
            <p:cNvSpPr/>
            <p:nvPr/>
          </p:nvSpPr>
          <p:spPr bwMode="auto">
            <a:xfrm>
              <a:off x="1039168" y="2502173"/>
              <a:ext cx="1927225" cy="1517650"/>
            </a:xfrm>
            <a:custGeom>
              <a:avLst/>
              <a:gdLst>
                <a:gd name="T0" fmla="*/ 11030 w 12146"/>
                <a:gd name="T1" fmla="*/ 4122 h 9555"/>
                <a:gd name="T2" fmla="*/ 11252 w 12146"/>
                <a:gd name="T3" fmla="*/ 4107 h 9555"/>
                <a:gd name="T4" fmla="*/ 11385 w 12146"/>
                <a:gd name="T5" fmla="*/ 4096 h 9555"/>
                <a:gd name="T6" fmla="*/ 11507 w 12146"/>
                <a:gd name="T7" fmla="*/ 4083 h 9555"/>
                <a:gd name="T8" fmla="*/ 11617 w 12146"/>
                <a:gd name="T9" fmla="*/ 4065 h 9555"/>
                <a:gd name="T10" fmla="*/ 11717 w 12146"/>
                <a:gd name="T11" fmla="*/ 4041 h 9555"/>
                <a:gd name="T12" fmla="*/ 11805 w 12146"/>
                <a:gd name="T13" fmla="*/ 4010 h 9555"/>
                <a:gd name="T14" fmla="*/ 11883 w 12146"/>
                <a:gd name="T15" fmla="*/ 3968 h 9555"/>
                <a:gd name="T16" fmla="*/ 11949 w 12146"/>
                <a:gd name="T17" fmla="*/ 3916 h 9555"/>
                <a:gd name="T18" fmla="*/ 12006 w 12146"/>
                <a:gd name="T19" fmla="*/ 3851 h 9555"/>
                <a:gd name="T20" fmla="*/ 12053 w 12146"/>
                <a:gd name="T21" fmla="*/ 3771 h 9555"/>
                <a:gd name="T22" fmla="*/ 12090 w 12146"/>
                <a:gd name="T23" fmla="*/ 3673 h 9555"/>
                <a:gd name="T24" fmla="*/ 12117 w 12146"/>
                <a:gd name="T25" fmla="*/ 3559 h 9555"/>
                <a:gd name="T26" fmla="*/ 12136 w 12146"/>
                <a:gd name="T27" fmla="*/ 3423 h 9555"/>
                <a:gd name="T28" fmla="*/ 12144 w 12146"/>
                <a:gd name="T29" fmla="*/ 3266 h 9555"/>
                <a:gd name="T30" fmla="*/ 12146 w 12146"/>
                <a:gd name="T31" fmla="*/ 309 h 9555"/>
                <a:gd name="T32" fmla="*/ 6081 w 12146"/>
                <a:gd name="T33" fmla="*/ 3512 h 9555"/>
                <a:gd name="T34" fmla="*/ 0 w 12146"/>
                <a:gd name="T35" fmla="*/ 309 h 9555"/>
                <a:gd name="T36" fmla="*/ 0 w 12146"/>
                <a:gd name="T37" fmla="*/ 3259 h 9555"/>
                <a:gd name="T38" fmla="*/ 7 w 12146"/>
                <a:gd name="T39" fmla="*/ 3402 h 9555"/>
                <a:gd name="T40" fmla="*/ 19 w 12146"/>
                <a:gd name="T41" fmla="*/ 3524 h 9555"/>
                <a:gd name="T42" fmla="*/ 38 w 12146"/>
                <a:gd name="T43" fmla="*/ 3628 h 9555"/>
                <a:gd name="T44" fmla="*/ 64 w 12146"/>
                <a:gd name="T45" fmla="*/ 3715 h 9555"/>
                <a:gd name="T46" fmla="*/ 97 w 12146"/>
                <a:gd name="T47" fmla="*/ 3788 h 9555"/>
                <a:gd name="T48" fmla="*/ 137 w 12146"/>
                <a:gd name="T49" fmla="*/ 3847 h 9555"/>
                <a:gd name="T50" fmla="*/ 185 w 12146"/>
                <a:gd name="T51" fmla="*/ 3896 h 9555"/>
                <a:gd name="T52" fmla="*/ 241 w 12146"/>
                <a:gd name="T53" fmla="*/ 3935 h 9555"/>
                <a:gd name="T54" fmla="*/ 307 w 12146"/>
                <a:gd name="T55" fmla="*/ 3967 h 9555"/>
                <a:gd name="T56" fmla="*/ 381 w 12146"/>
                <a:gd name="T57" fmla="*/ 3994 h 9555"/>
                <a:gd name="T58" fmla="*/ 464 w 12146"/>
                <a:gd name="T59" fmla="*/ 4018 h 9555"/>
                <a:gd name="T60" fmla="*/ 606 w 12146"/>
                <a:gd name="T61" fmla="*/ 4051 h 9555"/>
                <a:gd name="T62" fmla="*/ 771 w 12146"/>
                <a:gd name="T63" fmla="*/ 4089 h 9555"/>
                <a:gd name="T64" fmla="*/ 894 w 12146"/>
                <a:gd name="T65" fmla="*/ 4118 h 9555"/>
                <a:gd name="T66" fmla="*/ 959 w 12146"/>
                <a:gd name="T67" fmla="*/ 7005 h 9555"/>
                <a:gd name="T68" fmla="*/ 2557 w 12146"/>
                <a:gd name="T69" fmla="*/ 9555 h 9555"/>
                <a:gd name="T70" fmla="*/ 4794 w 12146"/>
                <a:gd name="T71" fmla="*/ 7005 h 9555"/>
                <a:gd name="T72" fmla="*/ 7352 w 12146"/>
                <a:gd name="T73" fmla="*/ 9555 h 9555"/>
                <a:gd name="T74" fmla="*/ 9589 w 12146"/>
                <a:gd name="T75" fmla="*/ 7005 h 9555"/>
                <a:gd name="T76" fmla="*/ 10867 w 12146"/>
                <a:gd name="T77" fmla="*/ 4135 h 9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grpFill/>
            <a:ln>
              <a:noFill/>
            </a:ln>
          </p:spPr>
          <p:txBody>
            <a:bodyPr/>
            <a:lstStyle/>
            <a:p>
              <a:pPr fontAlgn="auto">
                <a:defRPr/>
              </a:pPr>
              <a:endParaRPr lang="zh-CN" altLang="en-US" sz="2160" noProof="1"/>
            </a:p>
          </p:txBody>
        </p:sp>
      </p:grpSp>
      <p:grpSp>
        <p:nvGrpSpPr>
          <p:cNvPr id="20" name="组合 60"/>
          <p:cNvGrpSpPr/>
          <p:nvPr/>
        </p:nvGrpSpPr>
        <p:grpSpPr bwMode="auto">
          <a:xfrm>
            <a:off x="1689233" y="3962905"/>
            <a:ext cx="9159162" cy="460375"/>
            <a:chOff x="526037" y="2870995"/>
            <a:chExt cx="27467934" cy="383703"/>
          </a:xfrm>
        </p:grpSpPr>
        <p:sp>
          <p:nvSpPr>
            <p:cNvPr id="21" name="Freeform 976"/>
            <p:cNvSpPr>
              <a:spLocks noEditPoints="1" noChangeArrowheads="1"/>
            </p:cNvSpPr>
            <p:nvPr/>
          </p:nvSpPr>
          <p:spPr bwMode="auto">
            <a:xfrm>
              <a:off x="526037" y="2961465"/>
              <a:ext cx="757263" cy="203216"/>
            </a:xfrm>
            <a:custGeom>
              <a:avLst/>
              <a:gdLst>
                <a:gd name="T0" fmla="*/ 118361 w 78"/>
                <a:gd name="T1" fmla="*/ 0 h 78"/>
                <a:gd name="T2" fmla="*/ 0 w 78"/>
                <a:gd name="T3" fmla="*/ 119641 h 78"/>
                <a:gd name="T4" fmla="*/ 118361 w 78"/>
                <a:gd name="T5" fmla="*/ 239282 h 78"/>
                <a:gd name="T6" fmla="*/ 236722 w 78"/>
                <a:gd name="T7" fmla="*/ 119641 h 78"/>
                <a:gd name="T8" fmla="*/ 118361 w 78"/>
                <a:gd name="T9" fmla="*/ 0 h 78"/>
                <a:gd name="T10" fmla="*/ 191199 w 78"/>
                <a:gd name="T11" fmla="*/ 141115 h 78"/>
                <a:gd name="T12" fmla="*/ 139605 w 78"/>
                <a:gd name="T13" fmla="*/ 141115 h 78"/>
                <a:gd name="T14" fmla="*/ 139605 w 78"/>
                <a:gd name="T15" fmla="*/ 193266 h 78"/>
                <a:gd name="T16" fmla="*/ 118361 w 78"/>
                <a:gd name="T17" fmla="*/ 214740 h 78"/>
                <a:gd name="T18" fmla="*/ 97117 w 78"/>
                <a:gd name="T19" fmla="*/ 193266 h 78"/>
                <a:gd name="T20" fmla="*/ 97117 w 78"/>
                <a:gd name="T21" fmla="*/ 141115 h 78"/>
                <a:gd name="T22" fmla="*/ 48558 w 78"/>
                <a:gd name="T23" fmla="*/ 141115 h 78"/>
                <a:gd name="T24" fmla="*/ 24279 w 78"/>
                <a:gd name="T25" fmla="*/ 119641 h 78"/>
                <a:gd name="T26" fmla="*/ 48558 w 78"/>
                <a:gd name="T27" fmla="*/ 98167 h 78"/>
                <a:gd name="T28" fmla="*/ 97117 w 78"/>
                <a:gd name="T29" fmla="*/ 98167 h 78"/>
                <a:gd name="T30" fmla="*/ 97117 w 78"/>
                <a:gd name="T31" fmla="*/ 49083 h 78"/>
                <a:gd name="T32" fmla="*/ 118361 w 78"/>
                <a:gd name="T33" fmla="*/ 24542 h 78"/>
                <a:gd name="T34" fmla="*/ 139605 w 78"/>
                <a:gd name="T35" fmla="*/ 49083 h 78"/>
                <a:gd name="T36" fmla="*/ 139605 w 78"/>
                <a:gd name="T37" fmla="*/ 98167 h 78"/>
                <a:gd name="T38" fmla="*/ 191199 w 78"/>
                <a:gd name="T39" fmla="*/ 98167 h 78"/>
                <a:gd name="T40" fmla="*/ 212443 w 78"/>
                <a:gd name="T41" fmla="*/ 119641 h 78"/>
                <a:gd name="T42" fmla="*/ 191199 w 78"/>
                <a:gd name="T43" fmla="*/ 141115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8">
                  <a:moveTo>
                    <a:pt x="39" y="0"/>
                  </a:moveTo>
                  <a:cubicBezTo>
                    <a:pt x="18" y="0"/>
                    <a:pt x="0" y="18"/>
                    <a:pt x="0" y="39"/>
                  </a:cubicBezTo>
                  <a:cubicBezTo>
                    <a:pt x="0" y="60"/>
                    <a:pt x="18" y="78"/>
                    <a:pt x="39" y="78"/>
                  </a:cubicBezTo>
                  <a:cubicBezTo>
                    <a:pt x="60" y="78"/>
                    <a:pt x="78" y="60"/>
                    <a:pt x="78" y="39"/>
                  </a:cubicBezTo>
                  <a:cubicBezTo>
                    <a:pt x="78" y="18"/>
                    <a:pt x="60" y="0"/>
                    <a:pt x="39" y="0"/>
                  </a:cubicBezTo>
                  <a:close/>
                  <a:moveTo>
                    <a:pt x="63" y="46"/>
                  </a:moveTo>
                  <a:cubicBezTo>
                    <a:pt x="46" y="46"/>
                    <a:pt x="46" y="46"/>
                    <a:pt x="46" y="46"/>
                  </a:cubicBezTo>
                  <a:cubicBezTo>
                    <a:pt x="46" y="63"/>
                    <a:pt x="46" y="63"/>
                    <a:pt x="46" y="63"/>
                  </a:cubicBezTo>
                  <a:cubicBezTo>
                    <a:pt x="46" y="67"/>
                    <a:pt x="43" y="70"/>
                    <a:pt x="39" y="70"/>
                  </a:cubicBezTo>
                  <a:cubicBezTo>
                    <a:pt x="35" y="70"/>
                    <a:pt x="32" y="67"/>
                    <a:pt x="32" y="63"/>
                  </a:cubicBezTo>
                  <a:cubicBezTo>
                    <a:pt x="32" y="46"/>
                    <a:pt x="32" y="46"/>
                    <a:pt x="32" y="46"/>
                  </a:cubicBezTo>
                  <a:cubicBezTo>
                    <a:pt x="16" y="46"/>
                    <a:pt x="16" y="46"/>
                    <a:pt x="16" y="46"/>
                  </a:cubicBezTo>
                  <a:cubicBezTo>
                    <a:pt x="12" y="46"/>
                    <a:pt x="8" y="43"/>
                    <a:pt x="8" y="39"/>
                  </a:cubicBezTo>
                  <a:cubicBezTo>
                    <a:pt x="8" y="35"/>
                    <a:pt x="12" y="32"/>
                    <a:pt x="16" y="32"/>
                  </a:cubicBezTo>
                  <a:cubicBezTo>
                    <a:pt x="32" y="32"/>
                    <a:pt x="32" y="32"/>
                    <a:pt x="32" y="32"/>
                  </a:cubicBezTo>
                  <a:cubicBezTo>
                    <a:pt x="32" y="16"/>
                    <a:pt x="32" y="16"/>
                    <a:pt x="32" y="16"/>
                  </a:cubicBezTo>
                  <a:cubicBezTo>
                    <a:pt x="32" y="12"/>
                    <a:pt x="35" y="8"/>
                    <a:pt x="39" y="8"/>
                  </a:cubicBezTo>
                  <a:cubicBezTo>
                    <a:pt x="43" y="8"/>
                    <a:pt x="46" y="12"/>
                    <a:pt x="46" y="16"/>
                  </a:cubicBezTo>
                  <a:cubicBezTo>
                    <a:pt x="46" y="32"/>
                    <a:pt x="46" y="32"/>
                    <a:pt x="46" y="32"/>
                  </a:cubicBezTo>
                  <a:cubicBezTo>
                    <a:pt x="63" y="32"/>
                    <a:pt x="63" y="32"/>
                    <a:pt x="63" y="32"/>
                  </a:cubicBezTo>
                  <a:cubicBezTo>
                    <a:pt x="67" y="32"/>
                    <a:pt x="70" y="35"/>
                    <a:pt x="70" y="39"/>
                  </a:cubicBezTo>
                  <a:cubicBezTo>
                    <a:pt x="70" y="43"/>
                    <a:pt x="67" y="46"/>
                    <a:pt x="63" y="46"/>
                  </a:cubicBez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2" name="TextBox 62"/>
            <p:cNvSpPr txBox="1">
              <a:spLocks noChangeArrowheads="1"/>
            </p:cNvSpPr>
            <p:nvPr/>
          </p:nvSpPr>
          <p:spPr bwMode="auto">
            <a:xfrm>
              <a:off x="1283296" y="2870995"/>
              <a:ext cx="26710675" cy="38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本系统前台界面排版布局合理，简洁美观，用户可以快速上手。</a:t>
              </a:r>
            </a:p>
          </p:txBody>
        </p:sp>
      </p:grpSp>
      <p:grpSp>
        <p:nvGrpSpPr>
          <p:cNvPr id="23" name="组合 60"/>
          <p:cNvGrpSpPr/>
          <p:nvPr/>
        </p:nvGrpSpPr>
        <p:grpSpPr bwMode="auto">
          <a:xfrm>
            <a:off x="1642878" y="5607983"/>
            <a:ext cx="9159162" cy="460375"/>
            <a:chOff x="526037" y="3239880"/>
            <a:chExt cx="27467934" cy="383703"/>
          </a:xfrm>
        </p:grpSpPr>
        <p:sp>
          <p:nvSpPr>
            <p:cNvPr id="24" name="Freeform 976"/>
            <p:cNvSpPr>
              <a:spLocks noEditPoints="1" noChangeArrowheads="1"/>
            </p:cNvSpPr>
            <p:nvPr/>
          </p:nvSpPr>
          <p:spPr bwMode="auto">
            <a:xfrm>
              <a:off x="526037" y="3330348"/>
              <a:ext cx="757263" cy="203216"/>
            </a:xfrm>
            <a:custGeom>
              <a:avLst/>
              <a:gdLst>
                <a:gd name="T0" fmla="*/ 118361 w 78"/>
                <a:gd name="T1" fmla="*/ 0 h 78"/>
                <a:gd name="T2" fmla="*/ 0 w 78"/>
                <a:gd name="T3" fmla="*/ 119641 h 78"/>
                <a:gd name="T4" fmla="*/ 118361 w 78"/>
                <a:gd name="T5" fmla="*/ 239282 h 78"/>
                <a:gd name="T6" fmla="*/ 236722 w 78"/>
                <a:gd name="T7" fmla="*/ 119641 h 78"/>
                <a:gd name="T8" fmla="*/ 118361 w 78"/>
                <a:gd name="T9" fmla="*/ 0 h 78"/>
                <a:gd name="T10" fmla="*/ 191199 w 78"/>
                <a:gd name="T11" fmla="*/ 141115 h 78"/>
                <a:gd name="T12" fmla="*/ 139605 w 78"/>
                <a:gd name="T13" fmla="*/ 141115 h 78"/>
                <a:gd name="T14" fmla="*/ 139605 w 78"/>
                <a:gd name="T15" fmla="*/ 193266 h 78"/>
                <a:gd name="T16" fmla="*/ 118361 w 78"/>
                <a:gd name="T17" fmla="*/ 214740 h 78"/>
                <a:gd name="T18" fmla="*/ 97117 w 78"/>
                <a:gd name="T19" fmla="*/ 193266 h 78"/>
                <a:gd name="T20" fmla="*/ 97117 w 78"/>
                <a:gd name="T21" fmla="*/ 141115 h 78"/>
                <a:gd name="T22" fmla="*/ 48558 w 78"/>
                <a:gd name="T23" fmla="*/ 141115 h 78"/>
                <a:gd name="T24" fmla="*/ 24279 w 78"/>
                <a:gd name="T25" fmla="*/ 119641 h 78"/>
                <a:gd name="T26" fmla="*/ 48558 w 78"/>
                <a:gd name="T27" fmla="*/ 98167 h 78"/>
                <a:gd name="T28" fmla="*/ 97117 w 78"/>
                <a:gd name="T29" fmla="*/ 98167 h 78"/>
                <a:gd name="T30" fmla="*/ 97117 w 78"/>
                <a:gd name="T31" fmla="*/ 49083 h 78"/>
                <a:gd name="T32" fmla="*/ 118361 w 78"/>
                <a:gd name="T33" fmla="*/ 24542 h 78"/>
                <a:gd name="T34" fmla="*/ 139605 w 78"/>
                <a:gd name="T35" fmla="*/ 49083 h 78"/>
                <a:gd name="T36" fmla="*/ 139605 w 78"/>
                <a:gd name="T37" fmla="*/ 98167 h 78"/>
                <a:gd name="T38" fmla="*/ 191199 w 78"/>
                <a:gd name="T39" fmla="*/ 98167 h 78"/>
                <a:gd name="T40" fmla="*/ 212443 w 78"/>
                <a:gd name="T41" fmla="*/ 119641 h 78"/>
                <a:gd name="T42" fmla="*/ 191199 w 78"/>
                <a:gd name="T43" fmla="*/ 141115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8">
                  <a:moveTo>
                    <a:pt x="39" y="0"/>
                  </a:moveTo>
                  <a:cubicBezTo>
                    <a:pt x="18" y="0"/>
                    <a:pt x="0" y="18"/>
                    <a:pt x="0" y="39"/>
                  </a:cubicBezTo>
                  <a:cubicBezTo>
                    <a:pt x="0" y="60"/>
                    <a:pt x="18" y="78"/>
                    <a:pt x="39" y="78"/>
                  </a:cubicBezTo>
                  <a:cubicBezTo>
                    <a:pt x="60" y="78"/>
                    <a:pt x="78" y="60"/>
                    <a:pt x="78" y="39"/>
                  </a:cubicBezTo>
                  <a:cubicBezTo>
                    <a:pt x="78" y="18"/>
                    <a:pt x="60" y="0"/>
                    <a:pt x="39" y="0"/>
                  </a:cubicBezTo>
                  <a:close/>
                  <a:moveTo>
                    <a:pt x="63" y="46"/>
                  </a:moveTo>
                  <a:cubicBezTo>
                    <a:pt x="46" y="46"/>
                    <a:pt x="46" y="46"/>
                    <a:pt x="46" y="46"/>
                  </a:cubicBezTo>
                  <a:cubicBezTo>
                    <a:pt x="46" y="63"/>
                    <a:pt x="46" y="63"/>
                    <a:pt x="46" y="63"/>
                  </a:cubicBezTo>
                  <a:cubicBezTo>
                    <a:pt x="46" y="67"/>
                    <a:pt x="43" y="70"/>
                    <a:pt x="39" y="70"/>
                  </a:cubicBezTo>
                  <a:cubicBezTo>
                    <a:pt x="35" y="70"/>
                    <a:pt x="32" y="67"/>
                    <a:pt x="32" y="63"/>
                  </a:cubicBezTo>
                  <a:cubicBezTo>
                    <a:pt x="32" y="46"/>
                    <a:pt x="32" y="46"/>
                    <a:pt x="32" y="46"/>
                  </a:cubicBezTo>
                  <a:cubicBezTo>
                    <a:pt x="16" y="46"/>
                    <a:pt x="16" y="46"/>
                    <a:pt x="16" y="46"/>
                  </a:cubicBezTo>
                  <a:cubicBezTo>
                    <a:pt x="12" y="46"/>
                    <a:pt x="8" y="43"/>
                    <a:pt x="8" y="39"/>
                  </a:cubicBezTo>
                  <a:cubicBezTo>
                    <a:pt x="8" y="35"/>
                    <a:pt x="12" y="32"/>
                    <a:pt x="16" y="32"/>
                  </a:cubicBezTo>
                  <a:cubicBezTo>
                    <a:pt x="32" y="32"/>
                    <a:pt x="32" y="32"/>
                    <a:pt x="32" y="32"/>
                  </a:cubicBezTo>
                  <a:cubicBezTo>
                    <a:pt x="32" y="16"/>
                    <a:pt x="32" y="16"/>
                    <a:pt x="32" y="16"/>
                  </a:cubicBezTo>
                  <a:cubicBezTo>
                    <a:pt x="32" y="12"/>
                    <a:pt x="35" y="8"/>
                    <a:pt x="39" y="8"/>
                  </a:cubicBezTo>
                  <a:cubicBezTo>
                    <a:pt x="43" y="8"/>
                    <a:pt x="46" y="12"/>
                    <a:pt x="46" y="16"/>
                  </a:cubicBezTo>
                  <a:cubicBezTo>
                    <a:pt x="46" y="32"/>
                    <a:pt x="46" y="32"/>
                    <a:pt x="46" y="32"/>
                  </a:cubicBezTo>
                  <a:cubicBezTo>
                    <a:pt x="63" y="32"/>
                    <a:pt x="63" y="32"/>
                    <a:pt x="63" y="32"/>
                  </a:cubicBezTo>
                  <a:cubicBezTo>
                    <a:pt x="67" y="32"/>
                    <a:pt x="70" y="35"/>
                    <a:pt x="70" y="39"/>
                  </a:cubicBezTo>
                  <a:cubicBezTo>
                    <a:pt x="70" y="43"/>
                    <a:pt x="67" y="46"/>
                    <a:pt x="63" y="46"/>
                  </a:cubicBez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5" name="TextBox 62"/>
            <p:cNvSpPr txBox="1">
              <a:spLocks noChangeArrowheads="1"/>
            </p:cNvSpPr>
            <p:nvPr/>
          </p:nvSpPr>
          <p:spPr bwMode="auto">
            <a:xfrm>
              <a:off x="1283296" y="3239880"/>
              <a:ext cx="26710675" cy="38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本系统多个模块之间协作运行，后期维护非常简单。 </a:t>
              </a:r>
            </a:p>
          </p:txBody>
        </p:sp>
      </p:grpSp>
      <p:grpSp>
        <p:nvGrpSpPr>
          <p:cNvPr id="17" name="组合 60"/>
          <p:cNvGrpSpPr/>
          <p:nvPr/>
        </p:nvGrpSpPr>
        <p:grpSpPr bwMode="auto">
          <a:xfrm>
            <a:off x="1689233" y="3363570"/>
            <a:ext cx="9159162" cy="460375"/>
            <a:chOff x="526037" y="2959380"/>
            <a:chExt cx="27467934" cy="383703"/>
          </a:xfrm>
        </p:grpSpPr>
        <p:sp>
          <p:nvSpPr>
            <p:cNvPr id="18" name="Freeform 976"/>
            <p:cNvSpPr>
              <a:spLocks noEditPoints="1" noChangeArrowheads="1"/>
            </p:cNvSpPr>
            <p:nvPr/>
          </p:nvSpPr>
          <p:spPr bwMode="auto">
            <a:xfrm>
              <a:off x="526037" y="3049849"/>
              <a:ext cx="757263" cy="203216"/>
            </a:xfrm>
            <a:custGeom>
              <a:avLst/>
              <a:gdLst>
                <a:gd name="T0" fmla="*/ 118361 w 78"/>
                <a:gd name="T1" fmla="*/ 0 h 78"/>
                <a:gd name="T2" fmla="*/ 0 w 78"/>
                <a:gd name="T3" fmla="*/ 119641 h 78"/>
                <a:gd name="T4" fmla="*/ 118361 w 78"/>
                <a:gd name="T5" fmla="*/ 239282 h 78"/>
                <a:gd name="T6" fmla="*/ 236722 w 78"/>
                <a:gd name="T7" fmla="*/ 119641 h 78"/>
                <a:gd name="T8" fmla="*/ 118361 w 78"/>
                <a:gd name="T9" fmla="*/ 0 h 78"/>
                <a:gd name="T10" fmla="*/ 191199 w 78"/>
                <a:gd name="T11" fmla="*/ 141115 h 78"/>
                <a:gd name="T12" fmla="*/ 139605 w 78"/>
                <a:gd name="T13" fmla="*/ 141115 h 78"/>
                <a:gd name="T14" fmla="*/ 139605 w 78"/>
                <a:gd name="T15" fmla="*/ 193266 h 78"/>
                <a:gd name="T16" fmla="*/ 118361 w 78"/>
                <a:gd name="T17" fmla="*/ 214740 h 78"/>
                <a:gd name="T18" fmla="*/ 97117 w 78"/>
                <a:gd name="T19" fmla="*/ 193266 h 78"/>
                <a:gd name="T20" fmla="*/ 97117 w 78"/>
                <a:gd name="T21" fmla="*/ 141115 h 78"/>
                <a:gd name="T22" fmla="*/ 48558 w 78"/>
                <a:gd name="T23" fmla="*/ 141115 h 78"/>
                <a:gd name="T24" fmla="*/ 24279 w 78"/>
                <a:gd name="T25" fmla="*/ 119641 h 78"/>
                <a:gd name="T26" fmla="*/ 48558 w 78"/>
                <a:gd name="T27" fmla="*/ 98167 h 78"/>
                <a:gd name="T28" fmla="*/ 97117 w 78"/>
                <a:gd name="T29" fmla="*/ 98167 h 78"/>
                <a:gd name="T30" fmla="*/ 97117 w 78"/>
                <a:gd name="T31" fmla="*/ 49083 h 78"/>
                <a:gd name="T32" fmla="*/ 118361 w 78"/>
                <a:gd name="T33" fmla="*/ 24542 h 78"/>
                <a:gd name="T34" fmla="*/ 139605 w 78"/>
                <a:gd name="T35" fmla="*/ 49083 h 78"/>
                <a:gd name="T36" fmla="*/ 139605 w 78"/>
                <a:gd name="T37" fmla="*/ 98167 h 78"/>
                <a:gd name="T38" fmla="*/ 191199 w 78"/>
                <a:gd name="T39" fmla="*/ 98167 h 78"/>
                <a:gd name="T40" fmla="*/ 212443 w 78"/>
                <a:gd name="T41" fmla="*/ 119641 h 78"/>
                <a:gd name="T42" fmla="*/ 191199 w 78"/>
                <a:gd name="T43" fmla="*/ 141115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8">
                  <a:moveTo>
                    <a:pt x="39" y="0"/>
                  </a:moveTo>
                  <a:cubicBezTo>
                    <a:pt x="18" y="0"/>
                    <a:pt x="0" y="18"/>
                    <a:pt x="0" y="39"/>
                  </a:cubicBezTo>
                  <a:cubicBezTo>
                    <a:pt x="0" y="60"/>
                    <a:pt x="18" y="78"/>
                    <a:pt x="39" y="78"/>
                  </a:cubicBezTo>
                  <a:cubicBezTo>
                    <a:pt x="60" y="78"/>
                    <a:pt x="78" y="60"/>
                    <a:pt x="78" y="39"/>
                  </a:cubicBezTo>
                  <a:cubicBezTo>
                    <a:pt x="78" y="18"/>
                    <a:pt x="60" y="0"/>
                    <a:pt x="39" y="0"/>
                  </a:cubicBezTo>
                  <a:close/>
                  <a:moveTo>
                    <a:pt x="63" y="46"/>
                  </a:moveTo>
                  <a:cubicBezTo>
                    <a:pt x="46" y="46"/>
                    <a:pt x="46" y="46"/>
                    <a:pt x="46" y="46"/>
                  </a:cubicBezTo>
                  <a:cubicBezTo>
                    <a:pt x="46" y="63"/>
                    <a:pt x="46" y="63"/>
                    <a:pt x="46" y="63"/>
                  </a:cubicBezTo>
                  <a:cubicBezTo>
                    <a:pt x="46" y="67"/>
                    <a:pt x="43" y="70"/>
                    <a:pt x="39" y="70"/>
                  </a:cubicBezTo>
                  <a:cubicBezTo>
                    <a:pt x="35" y="70"/>
                    <a:pt x="32" y="67"/>
                    <a:pt x="32" y="63"/>
                  </a:cubicBezTo>
                  <a:cubicBezTo>
                    <a:pt x="32" y="46"/>
                    <a:pt x="32" y="46"/>
                    <a:pt x="32" y="46"/>
                  </a:cubicBezTo>
                  <a:cubicBezTo>
                    <a:pt x="16" y="46"/>
                    <a:pt x="16" y="46"/>
                    <a:pt x="16" y="46"/>
                  </a:cubicBezTo>
                  <a:cubicBezTo>
                    <a:pt x="12" y="46"/>
                    <a:pt x="8" y="43"/>
                    <a:pt x="8" y="39"/>
                  </a:cubicBezTo>
                  <a:cubicBezTo>
                    <a:pt x="8" y="35"/>
                    <a:pt x="12" y="32"/>
                    <a:pt x="16" y="32"/>
                  </a:cubicBezTo>
                  <a:cubicBezTo>
                    <a:pt x="32" y="32"/>
                    <a:pt x="32" y="32"/>
                    <a:pt x="32" y="32"/>
                  </a:cubicBezTo>
                  <a:cubicBezTo>
                    <a:pt x="32" y="16"/>
                    <a:pt x="32" y="16"/>
                    <a:pt x="32" y="16"/>
                  </a:cubicBezTo>
                  <a:cubicBezTo>
                    <a:pt x="32" y="12"/>
                    <a:pt x="35" y="8"/>
                    <a:pt x="39" y="8"/>
                  </a:cubicBezTo>
                  <a:cubicBezTo>
                    <a:pt x="43" y="8"/>
                    <a:pt x="46" y="12"/>
                    <a:pt x="46" y="16"/>
                  </a:cubicBezTo>
                  <a:cubicBezTo>
                    <a:pt x="46" y="32"/>
                    <a:pt x="46" y="32"/>
                    <a:pt x="46" y="32"/>
                  </a:cubicBezTo>
                  <a:cubicBezTo>
                    <a:pt x="63" y="32"/>
                    <a:pt x="63" y="32"/>
                    <a:pt x="63" y="32"/>
                  </a:cubicBezTo>
                  <a:cubicBezTo>
                    <a:pt x="67" y="32"/>
                    <a:pt x="70" y="35"/>
                    <a:pt x="70" y="39"/>
                  </a:cubicBezTo>
                  <a:cubicBezTo>
                    <a:pt x="70" y="43"/>
                    <a:pt x="67" y="46"/>
                    <a:pt x="63" y="46"/>
                  </a:cubicBez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9" name="TextBox 62"/>
            <p:cNvSpPr txBox="1">
              <a:spLocks noChangeArrowheads="1"/>
            </p:cNvSpPr>
            <p:nvPr/>
          </p:nvSpPr>
          <p:spPr bwMode="auto">
            <a:xfrm>
              <a:off x="1283296" y="2959380"/>
              <a:ext cx="26710675" cy="38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本系统已通过大量测试，完全可以对本系统进行发布使用。</a:t>
              </a:r>
            </a:p>
          </p:txBody>
        </p:sp>
      </p:grpSp>
    </p:spTree>
  </p:cSld>
  <p:clrMapOvr>
    <a:masterClrMapping/>
  </p:clrMapOvr>
  <p:transition spd="slow" advClick="0"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a:spLocks noChangeArrowheads="1"/>
          </p:cNvSpPr>
          <p:nvPr>
            <p:custDataLst>
              <p:tags r:id="rId1"/>
            </p:custDataLst>
          </p:nvPr>
        </p:nvSpPr>
        <p:spPr bwMode="auto">
          <a:xfrm>
            <a:off x="4152900" y="1930400"/>
            <a:ext cx="3848100" cy="1398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sz="8000" dirty="0">
                <a:solidFill>
                  <a:srgbClr val="FFFFFF"/>
                </a:solidFill>
              </a:rPr>
              <a:t>THANKS</a:t>
            </a:r>
            <a:endParaRPr lang="zh-CN" altLang="en-US" sz="8000" dirty="0">
              <a:solidFill>
                <a:srgbClr val="FFFFFF"/>
              </a:solidFill>
            </a:endParaRPr>
          </a:p>
        </p:txBody>
      </p:sp>
      <p:cxnSp>
        <p:nvCxnSpPr>
          <p:cNvPr id="3" name="直接连接符 6"/>
          <p:cNvCxnSpPr>
            <a:cxnSpLocks noChangeShapeType="1"/>
          </p:cNvCxnSpPr>
          <p:nvPr>
            <p:custDataLst>
              <p:tags r:id="rId2"/>
            </p:custDataLst>
          </p:nvPr>
        </p:nvCxnSpPr>
        <p:spPr bwMode="auto">
          <a:xfrm>
            <a:off x="4152900" y="3352800"/>
            <a:ext cx="3848100" cy="0"/>
          </a:xfrm>
          <a:prstGeom prst="line">
            <a:avLst/>
          </a:prstGeom>
          <a:noFill/>
          <a:ln w="12700">
            <a:solidFill>
              <a:schemeClr val="accent1">
                <a:lumMod val="60000"/>
                <a:lumOff val="40000"/>
              </a:schemeClr>
            </a:solidFill>
            <a:round/>
          </a:ln>
          <a:extLst>
            <a:ext uri="{909E8E84-426E-40DD-AFC4-6F175D3DCCD1}">
              <a14:hiddenFill xmlns:a14="http://schemas.microsoft.com/office/drawing/2010/main">
                <a:noFill/>
              </a14:hiddenFill>
            </a:ext>
          </a:extLst>
        </p:spPr>
      </p:cxnSp>
      <p:cxnSp>
        <p:nvCxnSpPr>
          <p:cNvPr id="4" name="直接连接符 8"/>
          <p:cNvCxnSpPr>
            <a:cxnSpLocks noChangeShapeType="1"/>
          </p:cNvCxnSpPr>
          <p:nvPr>
            <p:custDataLst>
              <p:tags r:id="rId3"/>
            </p:custDataLst>
          </p:nvPr>
        </p:nvCxnSpPr>
        <p:spPr bwMode="auto">
          <a:xfrm>
            <a:off x="2930526" y="5346700"/>
            <a:ext cx="6696075" cy="0"/>
          </a:xfrm>
          <a:prstGeom prst="line">
            <a:avLst/>
          </a:prstGeom>
          <a:noFill/>
          <a:ln w="12700">
            <a:solidFill>
              <a:schemeClr val="accent1">
                <a:lumMod val="40000"/>
                <a:lumOff val="60000"/>
              </a:schemeClr>
            </a:solidFill>
            <a:round/>
          </a:ln>
          <a:extLst>
            <a:ext uri="{909E8E84-426E-40DD-AFC4-6F175D3DCCD1}">
              <a14:hiddenFill xmlns:a14="http://schemas.microsoft.com/office/drawing/2010/main">
                <a:noFill/>
              </a14:hiddenFill>
            </a:ext>
          </a:ex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a:xfrm>
            <a:off x="1437640" y="347980"/>
            <a:ext cx="6085840" cy="496570"/>
          </a:xfrm>
        </p:spPr>
        <p:txBody>
          <a:bodyPr/>
          <a:lstStyle/>
          <a:p>
            <a:r>
              <a:rPr lang="zh-CN" altLang="en-US" dirty="0"/>
              <a:t>课题背景</a:t>
            </a:r>
          </a:p>
        </p:txBody>
      </p:sp>
      <p:sp>
        <p:nvSpPr>
          <p:cNvPr id="19" name="矩形 18"/>
          <p:cNvSpPr/>
          <p:nvPr/>
        </p:nvSpPr>
        <p:spPr>
          <a:xfrm>
            <a:off x="695400" y="1747523"/>
            <a:ext cx="10667288" cy="2057038"/>
          </a:xfrm>
          <a:prstGeom prst="rect">
            <a:avLst/>
          </a:prstGeom>
        </p:spPr>
        <p:txBody>
          <a:bodyPr wrap="square">
            <a:spAutoFit/>
          </a:bodyPr>
          <a:lstStyle/>
          <a:p>
            <a:pPr>
              <a:lnSpc>
                <a:spcPct val="120000"/>
              </a:lnSpc>
            </a:pPr>
            <a:r>
              <a:rPr lang="en-US" altLang="zh-CN" dirty="0"/>
              <a:t>           </a:t>
            </a:r>
            <a:r>
              <a:rPr lang="zh-CN" altLang="zh-CN" dirty="0"/>
              <a:t>在我们的生活里，总能见到许多爱花之人，爱花之心甚于爱自己，家中各处摆满了各种各样的花花草草，植物已经成为他们生命中不可或缺的重要组成部分。大多数的人也许达不到他们这样的地步，家中一般有二三种花卉，或者三五盆绿植。不过不论种植多少，爱花之心是相同的，每一个花友都希望自己心爱的每一盆花卉绿植都长得花团锦簇，枝繁叶茂。自然对每一颗植物都倾注了十分的心血和情感，提供给他们最好的生长环境。只不过，植物种类毕竟有差别，每一颗植物需要的生长环境不尽相同，养护起来不可一概而论。</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a:xfrm>
            <a:off x="1437640" y="347980"/>
            <a:ext cx="6085840" cy="496570"/>
          </a:xfrm>
        </p:spPr>
        <p:txBody>
          <a:bodyPr/>
          <a:lstStyle/>
          <a:p>
            <a:r>
              <a:rPr lang="zh-CN" altLang="en-US" dirty="0"/>
              <a:t>主要研究内容</a:t>
            </a:r>
          </a:p>
        </p:txBody>
      </p:sp>
      <p:sp>
        <p:nvSpPr>
          <p:cNvPr id="19" name="矩形 18"/>
          <p:cNvSpPr/>
          <p:nvPr/>
        </p:nvSpPr>
        <p:spPr>
          <a:xfrm>
            <a:off x="695400" y="1747523"/>
            <a:ext cx="10667288" cy="1392241"/>
          </a:xfrm>
          <a:prstGeom prst="rect">
            <a:avLst/>
          </a:prstGeom>
        </p:spPr>
        <p:txBody>
          <a:bodyPr wrap="square">
            <a:spAutoFit/>
          </a:bodyPr>
          <a:lstStyle/>
          <a:p>
            <a:pPr>
              <a:lnSpc>
                <a:spcPct val="120000"/>
              </a:lnSpc>
            </a:pPr>
            <a:r>
              <a:rPr lang="en-US" altLang="zh-CN" dirty="0"/>
              <a:t>         </a:t>
            </a:r>
            <a:r>
              <a:rPr lang="zh-CN" altLang="zh-CN" dirty="0"/>
              <a:t>一个私人植物管家，基于</a:t>
            </a:r>
            <a:r>
              <a:rPr lang="en-US" altLang="zh-CN" dirty="0"/>
              <a:t>B/S</a:t>
            </a:r>
            <a:r>
              <a:rPr lang="zh-CN" altLang="zh-CN" dirty="0"/>
              <a:t>架构，使用的技术为</a:t>
            </a:r>
            <a:r>
              <a:rPr lang="en-US" altLang="zh-CN" dirty="0"/>
              <a:t>Django</a:t>
            </a:r>
            <a:r>
              <a:rPr lang="zh-CN" altLang="zh-CN" dirty="0"/>
              <a:t>相关，数据库使用</a:t>
            </a:r>
            <a:r>
              <a:rPr lang="en-US" altLang="zh-CN" dirty="0"/>
              <a:t>MySQL</a:t>
            </a:r>
            <a:r>
              <a:rPr lang="zh-CN" altLang="zh-CN" dirty="0"/>
              <a:t>，以植物生长时间相册为核心功能的私人植物资产管理工具。以用户上传植物照片、按时间轴形成终身相册，通过客观记录植物生长的全过程 ，为用户提供最得力的库存管理工具。同时软件还具备植物评判、植物排行榜、新闻中心、活动推送中心等功能板块，全方位满足个人及植物专业机构的日常使用需要。</a:t>
            </a:r>
          </a:p>
        </p:txBody>
      </p:sp>
    </p:spTree>
    <p:extLst>
      <p:ext uri="{BB962C8B-B14F-4D97-AF65-F5344CB8AC3E}">
        <p14:creationId xmlns:p14="http://schemas.microsoft.com/office/powerpoint/2010/main" val="1049420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1"/>
          </p:nvPr>
        </p:nvSpPr>
        <p:spPr/>
        <p:txBody>
          <a:bodyPr/>
          <a:lstStyle/>
          <a:p>
            <a:r>
              <a:rPr lang="en-US" altLang="zh-CN" dirty="0"/>
              <a:t>PART  TWO</a:t>
            </a:r>
            <a:endParaRPr lang="zh-CN" altLang="en-US" dirty="0"/>
          </a:p>
        </p:txBody>
      </p:sp>
      <p:sp>
        <p:nvSpPr>
          <p:cNvPr id="4" name="文本占位符 3"/>
          <p:cNvSpPr>
            <a:spLocks noGrp="1"/>
          </p:cNvSpPr>
          <p:nvPr>
            <p:ph type="body" sz="quarter" idx="12"/>
          </p:nvPr>
        </p:nvSpPr>
        <p:spPr/>
        <p:txBody>
          <a:bodyPr/>
          <a:lstStyle/>
          <a:p>
            <a:r>
              <a:rPr lang="zh-CN" altLang="en-US" dirty="0"/>
              <a:t>关键技术</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640" y="347980"/>
            <a:ext cx="7826712" cy="496570"/>
          </a:xfrm>
        </p:spPr>
        <p:txBody>
          <a:bodyPr/>
          <a:lstStyle/>
          <a:p>
            <a:r>
              <a:rPr lang="en-US" altLang="zh-CN" dirty="0"/>
              <a:t>Python</a:t>
            </a:r>
            <a:r>
              <a:rPr lang="zh-CN" altLang="en-US" dirty="0"/>
              <a:t>与</a:t>
            </a:r>
            <a:r>
              <a:rPr lang="en-US" altLang="zh-CN" dirty="0"/>
              <a:t>Django</a:t>
            </a:r>
            <a:endParaRPr lang="zh-CN" altLang="en-US" dirty="0"/>
          </a:p>
        </p:txBody>
      </p:sp>
      <p:sp>
        <p:nvSpPr>
          <p:cNvPr id="19" name="矩形 18"/>
          <p:cNvSpPr/>
          <p:nvPr/>
        </p:nvSpPr>
        <p:spPr>
          <a:xfrm>
            <a:off x="695400" y="1747523"/>
            <a:ext cx="10667288" cy="1724639"/>
          </a:xfrm>
          <a:prstGeom prst="rect">
            <a:avLst/>
          </a:prstGeom>
        </p:spPr>
        <p:txBody>
          <a:bodyPr wrap="square">
            <a:spAutoFit/>
          </a:bodyPr>
          <a:lstStyle/>
          <a:p>
            <a:pPr>
              <a:lnSpc>
                <a:spcPct val="120000"/>
              </a:lnSpc>
            </a:pPr>
            <a:r>
              <a:rPr lang="en-US" altLang="zh-CN" dirty="0"/>
              <a:t>        Python</a:t>
            </a:r>
            <a:r>
              <a:rPr lang="zh-CN" altLang="en-US" dirty="0"/>
              <a:t>是一种广泛使用的解释型，高级编程，通用型编程语言，主要运用在</a:t>
            </a:r>
            <a:r>
              <a:rPr lang="en-US" altLang="zh-CN" dirty="0"/>
              <a:t>web</a:t>
            </a:r>
            <a:r>
              <a:rPr lang="zh-CN" altLang="en-US" dirty="0"/>
              <a:t>开发，网络爬虫，人工智能，科学计算等领域。</a:t>
            </a:r>
            <a:endParaRPr lang="en-US" altLang="zh-CN" dirty="0"/>
          </a:p>
          <a:p>
            <a:pPr>
              <a:lnSpc>
                <a:spcPct val="120000"/>
              </a:lnSpc>
            </a:pPr>
            <a:r>
              <a:rPr lang="en-US" altLang="zh-CN" dirty="0"/>
              <a:t>       Django</a:t>
            </a:r>
            <a:r>
              <a:rPr lang="zh-CN" altLang="en-US" dirty="0"/>
              <a:t>是一个开放源代码的</a:t>
            </a:r>
            <a:r>
              <a:rPr lang="en-US" altLang="zh-CN" dirty="0"/>
              <a:t>Web</a:t>
            </a:r>
            <a:r>
              <a:rPr lang="zh-CN" altLang="en-US" dirty="0"/>
              <a:t>应用框架，使用</a:t>
            </a:r>
            <a:r>
              <a:rPr lang="en-US" altLang="zh-CN" dirty="0"/>
              <a:t>Python</a:t>
            </a:r>
            <a:r>
              <a:rPr lang="zh-CN" altLang="en-US" dirty="0"/>
              <a:t>语言编写。采用了</a:t>
            </a:r>
            <a:r>
              <a:rPr lang="en-US" altLang="zh-CN" dirty="0"/>
              <a:t>MVT</a:t>
            </a:r>
            <a:r>
              <a:rPr lang="zh-CN" altLang="en-US" dirty="0"/>
              <a:t>的软件设计模式，</a:t>
            </a:r>
            <a:r>
              <a:rPr lang="zh-CN" altLang="zh-CN" dirty="0"/>
              <a:t>即模型</a:t>
            </a:r>
            <a:r>
              <a:rPr lang="en-US" altLang="zh-CN" dirty="0"/>
              <a:t>Model</a:t>
            </a:r>
            <a:r>
              <a:rPr lang="zh-CN" altLang="zh-CN" dirty="0"/>
              <a:t>，视图</a:t>
            </a:r>
            <a:r>
              <a:rPr lang="en-US" altLang="zh-CN" dirty="0"/>
              <a:t>View</a:t>
            </a:r>
            <a:r>
              <a:rPr lang="zh-CN" altLang="zh-CN" dirty="0"/>
              <a:t>和模板</a:t>
            </a:r>
            <a:r>
              <a:rPr lang="en-US" altLang="zh-CN" dirty="0"/>
              <a:t>Template</a:t>
            </a:r>
            <a:r>
              <a:rPr lang="zh-CN" altLang="zh-CN" dirty="0"/>
              <a:t>。</a:t>
            </a:r>
            <a:r>
              <a:rPr lang="en-US" altLang="zh-CN" dirty="0"/>
              <a:t>Django</a:t>
            </a:r>
            <a:r>
              <a:rPr lang="zh-CN" altLang="en-US" dirty="0"/>
              <a:t>提供了通用</a:t>
            </a:r>
            <a:r>
              <a:rPr lang="en-US" altLang="zh-CN" dirty="0"/>
              <a:t>Web</a:t>
            </a:r>
            <a:r>
              <a:rPr lang="zh-CN" altLang="en-US" dirty="0"/>
              <a:t>开发模式的高度抽象，</a:t>
            </a:r>
            <a:r>
              <a:rPr lang="zh-CN" altLang="zh-CN" dirty="0"/>
              <a:t>可以让开发者用最小的代价构建和维护更高质量的</a:t>
            </a:r>
            <a:r>
              <a:rPr lang="en-US" altLang="zh-CN" dirty="0"/>
              <a:t>Web</a:t>
            </a:r>
            <a:r>
              <a:rPr lang="zh-CN" altLang="zh-CN" dirty="0"/>
              <a:t>应用程序。</a:t>
            </a:r>
            <a:endParaRPr lang="zh-CN" altLang="en-US" dirty="0"/>
          </a:p>
        </p:txBody>
      </p:sp>
    </p:spTree>
    <p:extLst>
      <p:ext uri="{BB962C8B-B14F-4D97-AF65-F5344CB8AC3E}">
        <p14:creationId xmlns:p14="http://schemas.microsoft.com/office/powerpoint/2010/main" val="22889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640" y="347980"/>
            <a:ext cx="7826712" cy="496570"/>
          </a:xfrm>
        </p:spPr>
        <p:txBody>
          <a:bodyPr/>
          <a:lstStyle/>
          <a:p>
            <a:r>
              <a:rPr lang="en-US" altLang="zh-CN" dirty="0"/>
              <a:t>MySQL</a:t>
            </a:r>
            <a:r>
              <a:rPr lang="zh-CN" altLang="en-US" dirty="0"/>
              <a:t>数据库</a:t>
            </a:r>
          </a:p>
        </p:txBody>
      </p:sp>
      <p:sp>
        <p:nvSpPr>
          <p:cNvPr id="19" name="矩形 18"/>
          <p:cNvSpPr/>
          <p:nvPr/>
        </p:nvSpPr>
        <p:spPr>
          <a:xfrm>
            <a:off x="695400" y="1747523"/>
            <a:ext cx="10667288" cy="1724639"/>
          </a:xfrm>
          <a:prstGeom prst="rect">
            <a:avLst/>
          </a:prstGeom>
        </p:spPr>
        <p:txBody>
          <a:bodyPr wrap="square">
            <a:spAutoFit/>
          </a:bodyPr>
          <a:lstStyle/>
          <a:p>
            <a:pPr>
              <a:lnSpc>
                <a:spcPct val="120000"/>
              </a:lnSpc>
            </a:pPr>
            <a:r>
              <a:rPr lang="en-US" altLang="zh-CN" dirty="0"/>
              <a:t>         MySQL</a:t>
            </a:r>
            <a:r>
              <a:rPr lang="zh-CN" altLang="en-US" dirty="0"/>
              <a:t>是一种关系数据库管理系统，关系数据库将数据保存在不同的表中，而不是将所有数据放在一个大仓库内，这样就增加了速度并提高了灵活性。</a:t>
            </a:r>
          </a:p>
          <a:p>
            <a:pPr>
              <a:lnSpc>
                <a:spcPct val="120000"/>
              </a:lnSpc>
            </a:pPr>
            <a:r>
              <a:rPr lang="en-US" altLang="zh-CN" dirty="0"/>
              <a:t>        MySQL</a:t>
            </a:r>
            <a:r>
              <a:rPr lang="zh-CN" altLang="en-US" dirty="0"/>
              <a:t>所使用的 </a:t>
            </a:r>
            <a:r>
              <a:rPr lang="en-US" altLang="zh-CN" dirty="0"/>
              <a:t>SQL </a:t>
            </a:r>
            <a:r>
              <a:rPr lang="zh-CN" altLang="en-US" dirty="0"/>
              <a:t>语言是用于访问数据库的最常用标准化语言。</a:t>
            </a:r>
            <a:r>
              <a:rPr lang="en-US" altLang="zh-CN" dirty="0"/>
              <a:t>MySQL </a:t>
            </a:r>
            <a:r>
              <a:rPr lang="zh-CN" altLang="en-US" dirty="0"/>
              <a:t>软件采用了双授权政策，分为社区版和商业版，由于其体积小、速度快、总体拥有成本低，尤其是开放源码这一特点，一般中小型网站的开发都选择 </a:t>
            </a:r>
            <a:r>
              <a:rPr lang="en-US" altLang="zh-CN" dirty="0"/>
              <a:t>MySQL </a:t>
            </a:r>
            <a:r>
              <a:rPr lang="zh-CN" altLang="en-US" dirty="0"/>
              <a:t>作为网站数据库。</a:t>
            </a:r>
          </a:p>
        </p:txBody>
      </p:sp>
    </p:spTree>
    <p:extLst>
      <p:ext uri="{BB962C8B-B14F-4D97-AF65-F5344CB8AC3E}">
        <p14:creationId xmlns:p14="http://schemas.microsoft.com/office/powerpoint/2010/main" val="1429923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640" y="347980"/>
            <a:ext cx="7826712" cy="496570"/>
          </a:xfrm>
        </p:spPr>
        <p:txBody>
          <a:bodyPr/>
          <a:lstStyle/>
          <a:p>
            <a:r>
              <a:rPr lang="zh-CN" altLang="en-US" dirty="0"/>
              <a:t>基于</a:t>
            </a:r>
            <a:r>
              <a:rPr lang="en-US" altLang="zh-CN" dirty="0"/>
              <a:t>TensorFlow</a:t>
            </a:r>
            <a:r>
              <a:rPr lang="zh-CN" altLang="en-US" dirty="0"/>
              <a:t>的</a:t>
            </a:r>
            <a:r>
              <a:rPr lang="en-US" altLang="zh-CN" dirty="0"/>
              <a:t>CNN</a:t>
            </a:r>
            <a:r>
              <a:rPr lang="zh-CN" altLang="en-US" dirty="0"/>
              <a:t>图像分类</a:t>
            </a:r>
          </a:p>
        </p:txBody>
      </p:sp>
      <p:sp>
        <p:nvSpPr>
          <p:cNvPr id="19" name="矩形 18"/>
          <p:cNvSpPr/>
          <p:nvPr/>
        </p:nvSpPr>
        <p:spPr>
          <a:xfrm>
            <a:off x="695400" y="1747523"/>
            <a:ext cx="10667288" cy="1920526"/>
          </a:xfrm>
          <a:prstGeom prst="rect">
            <a:avLst/>
          </a:prstGeom>
        </p:spPr>
        <p:txBody>
          <a:bodyPr wrap="square">
            <a:spAutoFit/>
          </a:bodyPr>
          <a:lstStyle/>
          <a:p>
            <a:pPr>
              <a:lnSpc>
                <a:spcPct val="120000"/>
              </a:lnSpc>
            </a:pPr>
            <a:r>
              <a:rPr lang="en-US" altLang="zh-CN" dirty="0"/>
              <a:t>         TensorFlow</a:t>
            </a:r>
            <a:r>
              <a:rPr lang="zh-CN" altLang="zh-CN" dirty="0"/>
              <a:t>是谷歌</a:t>
            </a:r>
            <a:r>
              <a:rPr lang="en-US" altLang="zh-CN" dirty="0"/>
              <a:t>google</a:t>
            </a:r>
            <a:r>
              <a:rPr lang="zh-CN" altLang="zh-CN" dirty="0"/>
              <a:t>的深度学习框架，</a:t>
            </a:r>
            <a:r>
              <a:rPr lang="en-US" altLang="zh-CN" dirty="0"/>
              <a:t>tensor</a:t>
            </a:r>
            <a:r>
              <a:rPr lang="zh-CN" altLang="zh-CN" dirty="0"/>
              <a:t>中文叫做张量，</a:t>
            </a:r>
            <a:r>
              <a:rPr lang="en-US" altLang="zh-CN" dirty="0"/>
              <a:t>flow</a:t>
            </a:r>
            <a:r>
              <a:rPr lang="zh-CN" altLang="zh-CN" dirty="0"/>
              <a:t>叫做流。</a:t>
            </a:r>
            <a:r>
              <a:rPr lang="en-US" altLang="zh-CN" dirty="0"/>
              <a:t>CNN</a:t>
            </a:r>
            <a:r>
              <a:rPr lang="zh-CN" altLang="zh-CN" dirty="0"/>
              <a:t>是</a:t>
            </a:r>
            <a:r>
              <a:rPr lang="en-US" altLang="zh-CN" dirty="0"/>
              <a:t>Convolutional neural network</a:t>
            </a:r>
            <a:r>
              <a:rPr lang="zh-CN" altLang="zh-CN" dirty="0"/>
              <a:t>的简称，中文叫做卷积神经网络。从</a:t>
            </a:r>
            <a:r>
              <a:rPr lang="en-US" altLang="zh-CN" dirty="0"/>
              <a:t>CNN</a:t>
            </a:r>
            <a:r>
              <a:rPr lang="zh-CN" altLang="zh-CN" dirty="0"/>
              <a:t>按不同层的位置划分，</a:t>
            </a:r>
            <a:r>
              <a:rPr lang="en-US" altLang="zh-CN" dirty="0"/>
              <a:t>CNN</a:t>
            </a:r>
            <a:r>
              <a:rPr lang="zh-CN" altLang="zh-CN" dirty="0"/>
              <a:t>内部的神经网络层可以分为三类，输入层，隐藏层和输出层。</a:t>
            </a:r>
          </a:p>
          <a:p>
            <a:r>
              <a:rPr lang="en-US" altLang="zh-CN" dirty="0"/>
              <a:t>        </a:t>
            </a:r>
            <a:r>
              <a:rPr lang="zh-CN" altLang="zh-CN" dirty="0"/>
              <a:t>而本系统就是通过事先构建一个基于监督式学习的神经网络模型，由系统中已有的数据资料中学到或建立一个模型，并依次模型推测新的实例。训练资料是由输入物件（通常是向量）和预期输出所组成。函数的输出可以是一个连续的值（称为回归分析），或是预测一个分类标签。</a:t>
            </a:r>
          </a:p>
        </p:txBody>
      </p:sp>
    </p:spTree>
    <p:extLst>
      <p:ext uri="{BB962C8B-B14F-4D97-AF65-F5344CB8AC3E}">
        <p14:creationId xmlns:p14="http://schemas.microsoft.com/office/powerpoint/2010/main" val="13316201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7"/>
</p:tagLst>
</file>

<file path=ppt/tags/tag11.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8"/>
</p:tagLst>
</file>

<file path=ppt/tags/tag12.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SubTitle"/>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9"/>
</p:tagLst>
</file>

<file path=ppt/tags/tag14.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0"/>
</p:tagLst>
</file>

<file path=ppt/tags/tag15.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1"/>
</p:tagLst>
</file>

<file path=ppt/tags/tag16.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2"/>
</p:tagLst>
</file>

<file path=ppt/tags/tag17.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3"/>
</p:tagLst>
</file>

<file path=ppt/tags/tag18.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矩形 4"/>
</p:tagLst>
</file>

<file path=ppt/tags/tag19.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6"/>
</p:tagLst>
</file>

<file path=ppt/tags/tag2.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SubTitle"/>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8"/>
</p:tagLst>
</file>

<file path=ppt/tags/tag3.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5"/>
</p:tagLst>
</file>

<file path=ppt/tags/tag8.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SubTitle"/>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6"/>
</p:tagLst>
</file>

<file path=ppt/theme/theme1.xml><?xml version="1.0" encoding="utf-8"?>
<a:theme xmlns:a="http://schemas.openxmlformats.org/drawingml/2006/main" name="Office 主题">
  <a:themeElements>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论文答辩主题字体">
      <a:majorFont>
        <a:latin typeface="华文细黑"/>
        <a:ea typeface="微软雅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A000120150327A04KPBG</Template>
  <TotalTime>2824</TotalTime>
  <Words>1070</Words>
  <Application>Microsoft Office PowerPoint</Application>
  <PresentationFormat>宽屏</PresentationFormat>
  <Paragraphs>120</Paragraphs>
  <Slides>31</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华文细黑</vt:lpstr>
      <vt:lpstr>微软雅黑</vt:lpstr>
      <vt:lpstr>Arial</vt:lpstr>
      <vt:lpstr>Arial Narrow</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shengjie huang</cp:lastModifiedBy>
  <cp:revision>485</cp:revision>
  <dcterms:created xsi:type="dcterms:W3CDTF">2015-05-14T07:52:00Z</dcterms:created>
  <dcterms:modified xsi:type="dcterms:W3CDTF">2019-05-18T13:20:30Z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