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80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449" autoAdjust="0"/>
  </p:normalViewPr>
  <p:slideViewPr>
    <p:cSldViewPr>
      <p:cViewPr>
        <p:scale>
          <a:sx n="89" d="100"/>
          <a:sy n="89" d="100"/>
        </p:scale>
        <p:origin x="-22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F767-ED77-40D7-87ED-03F421793848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4779E-F172-4D33-BED0-57135EDD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2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2007 </a:t>
            </a:r>
            <a:r>
              <a:rPr lang="en-US" altLang="zh-CN" dirty="0" err="1" smtClean="0"/>
              <a:t>siggraph</a:t>
            </a:r>
            <a:r>
              <a:rPr lang="zh-CN" altLang="en-US" dirty="0" smtClean="0"/>
              <a:t>的一篇文章，作者历史，南密苏里州立大学，卡耐基梅隆大学，布朗大学，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加州大学伯克利分校，牛津大学，卡耐基梅隆大学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39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因为缺失部分的形状是变化的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5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本地的上下文就是缺失区域半径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个像素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1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图像的分辨率很高，原图像时中缺失的部分很大，平均每幅图像缺失</a:t>
            </a:r>
            <a:r>
              <a:rPr lang="en-US" altLang="zh-CN" dirty="0" smtClean="0"/>
              <a:t>56000</a:t>
            </a:r>
            <a:r>
              <a:rPr lang="zh-CN" altLang="en-US" dirty="0" smtClean="0"/>
              <a:t>像素。每幅图像缺失的部分都是有语义的物体，比如墙上的涂鸦，道路等等。</a:t>
            </a:r>
            <a:endParaRPr lang="en-US" altLang="zh-CN" dirty="0" smtClean="0"/>
          </a:p>
          <a:p>
            <a:r>
              <a:rPr lang="zh-CN" altLang="en-US" dirty="0" smtClean="0"/>
              <a:t>合成后，我们将给用户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个较好的结果，有些情况下，用户能挑选出最匹配的图像，也有情况是不能挑选出比较满意的结果。和用户的互动使我们得到更好的结果，这是传统方法做不到的。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8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第四行的图像很有意思，原图中的大教堂的脚手架被揭开了，因为数据集中刚好有同一所教堂的图片。用真实的图片来进行还原不是我们的目的，但是因为我们的数据库比较庞大，所以这种情况在所难免。</a:t>
            </a:r>
            <a:endParaRPr lang="en-US" altLang="zh-CN" dirty="0" smtClean="0"/>
          </a:p>
          <a:p>
            <a:r>
              <a:rPr lang="zh-CN" altLang="en-US" dirty="0" smtClean="0"/>
              <a:t>大多数结果是比较好的，但是也存在一些偏差，比如分辨率不匹配或者泊松混合导致的模糊，或者纹理不同等等。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24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大多数结果是比较好的，但是也存在一些偏差，比如分辨率不匹配或者泊松混合导致的模糊，或者纹理不同等等。</a:t>
            </a:r>
            <a:endParaRPr lang="en-US" altLang="zh-CN" dirty="0" smtClean="0"/>
          </a:p>
          <a:p>
            <a:r>
              <a:rPr lang="zh-CN" altLang="en-US" dirty="0" smtClean="0"/>
              <a:t>第二种情况是缺乏比较好的场景匹配，因为这个场景实在是不典型。</a:t>
            </a:r>
            <a:endParaRPr lang="en-US" altLang="zh-CN" dirty="0" smtClean="0"/>
          </a:p>
          <a:p>
            <a:r>
              <a:rPr lang="zh-CN" altLang="en-US" dirty="0" smtClean="0"/>
              <a:t>第三种情况是语义违背，像图中那样，一个人被挡住了一半，因为我们进行匹配的时候并不识别物体。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33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然而，场景匹配很难找到纹理完全一致的场景。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89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每个参与者看到的都是每个图片的其中一个版本，不会看到所有版本的。而且图片的排列方式也是随机的。</a:t>
            </a:r>
            <a:endParaRPr lang="en-US" altLang="zh-CN" dirty="0" smtClean="0"/>
          </a:p>
          <a:p>
            <a:r>
              <a:rPr lang="zh-CN" altLang="en-US" dirty="0" smtClean="0"/>
              <a:t>参与者要挑选出哪些是真实的图片，但是我们事先并没有告知假的图片和真的图片的比例。</a:t>
            </a:r>
            <a:endParaRPr lang="en-US" altLang="zh-CN" dirty="0" smtClean="0"/>
          </a:p>
          <a:p>
            <a:r>
              <a:rPr lang="zh-CN" altLang="en-US" dirty="0" smtClean="0"/>
              <a:t>我们告诉参与者我们会计算他们的反应时间，但是相对于速度，我们更想要准确率。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3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10s</a:t>
            </a:r>
            <a:r>
              <a:rPr lang="zh-CN" altLang="en-US" dirty="0" smtClean="0"/>
              <a:t>内参与者很难判断图片的真假，</a:t>
            </a:r>
            <a:r>
              <a:rPr lang="en-US" altLang="zh-CN" dirty="0" smtClean="0"/>
              <a:t>10s</a:t>
            </a:r>
            <a:r>
              <a:rPr lang="zh-CN" altLang="en-US" dirty="0" smtClean="0"/>
              <a:t>之后，我们结果中的</a:t>
            </a:r>
            <a:r>
              <a:rPr lang="en-US" altLang="zh-CN" dirty="0" smtClean="0"/>
              <a:t>34</a:t>
            </a:r>
            <a:r>
              <a:rPr lang="en-US" altLang="zh-CN" baseline="0" dirty="0" smtClean="0"/>
              <a:t>%</a:t>
            </a:r>
            <a:r>
              <a:rPr lang="zh-CN" altLang="en-US" baseline="0" dirty="0" smtClean="0"/>
              <a:t>被认为是假的，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的结果，</a:t>
            </a:r>
            <a:r>
              <a:rPr lang="en-US" altLang="zh-CN" baseline="0" dirty="0" smtClean="0"/>
              <a:t>69</a:t>
            </a:r>
            <a:r>
              <a:rPr lang="zh-CN" altLang="en-US" baseline="0" dirty="0" smtClean="0"/>
              <a:t>被认为是假的，</a:t>
            </a:r>
            <a:r>
              <a:rPr lang="en-US" altLang="zh-CN" baseline="0" dirty="0" smtClean="0"/>
              <a:t>3%</a:t>
            </a:r>
            <a:r>
              <a:rPr lang="zh-CN" altLang="en-US" baseline="0" dirty="0" smtClean="0"/>
              <a:t>的真实图片被认为是假的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54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幅最接近的图像和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个最接近的邻近区域的分布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1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如果待修复区域不在纹理区域内，或者可用纹理太少，现在的算法就会有问题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的方法很类似，不过他们的图片数量很少而且是手工</a:t>
            </a:r>
            <a:r>
              <a:rPr lang="zh-CN" altLang="en-US" baseline="0" dirty="0" smtClean="0"/>
              <a:t> 选择可用区域的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1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中的方法分为两步，第一步是先找出语义相似的场景，用最匹配的场景来找出与缺失部分上下文最匹配的地方，然后在进行无缝拼接整合。语义匹配是这篇论文的最大亮点，它将图像内容的搜索大大扩展，不仅仅局限在源图像上。这是和传统方法最大的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9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将图像内容的搜索扩展，不仅仅局限在源图像上，原因有两个（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）在很多情况中，只用源图像的数据来合理修复不太可能，例如，一个屋子缺失的房顶或者整个天空都被抠去。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）即使源图像中有合适的内容，重用该内容将产生很明显的重复，比如用另一建筑物来修复当前缺失的建筑物。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从其他图像中获取内容有什么困难：</a:t>
            </a:r>
            <a:endParaRPr lang="en-US" altLang="zh-CN" dirty="0" smtClean="0"/>
          </a:p>
          <a:p>
            <a:r>
              <a:rPr lang="zh-CN" altLang="en-US" dirty="0" smtClean="0"/>
              <a:t>计算上的问题主要集中在纹理搜索上，传统的图像修复方法很难再加速了，因为特征维度会根据区域形状变化。</a:t>
            </a:r>
            <a:endParaRPr lang="en-US" altLang="zh-CN" dirty="0" smtClean="0"/>
          </a:p>
          <a:p>
            <a:r>
              <a:rPr lang="zh-CN" altLang="en-US" dirty="0" smtClean="0"/>
              <a:t>第二个问题就是可能内容匹配但是语义无效，比如我们不可能把一头大象放在后院。</a:t>
            </a:r>
            <a:endParaRPr lang="en-US" altLang="zh-CN" dirty="0" smtClean="0"/>
          </a:p>
          <a:p>
            <a:r>
              <a:rPr lang="zh-CN" altLang="en-US" dirty="0" smtClean="0"/>
              <a:t>第三个问题就是其他图像的内容很可能颜色或者光照不对</a:t>
            </a:r>
            <a:endParaRPr lang="en-US" altLang="zh-CN" dirty="0" smtClean="0"/>
          </a:p>
          <a:p>
            <a:r>
              <a:rPr lang="zh-CN" altLang="en-US" dirty="0" smtClean="0"/>
              <a:t>因此我们采取了一个两阶段的搜索，先搜索语义相似的图像，再选出最匹配的图像来寻找和原图像上下文最匹配的区域。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25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前期准备，从</a:t>
            </a:r>
            <a:r>
              <a:rPr lang="en-US" altLang="zh-CN" dirty="0" err="1" smtClean="0"/>
              <a:t>flickr</a:t>
            </a:r>
            <a:r>
              <a:rPr lang="zh-CN" altLang="en-US" dirty="0" smtClean="0"/>
              <a:t>上下载的高清图片以及用关键字搜索出的图片。</a:t>
            </a:r>
            <a:endParaRPr lang="en-US" altLang="zh-CN" dirty="0" smtClean="0"/>
          </a:p>
          <a:p>
            <a:r>
              <a:rPr lang="zh-CN" altLang="en-US" dirty="0" smtClean="0"/>
              <a:t>去除重复图像，最大尺寸小于</a:t>
            </a:r>
            <a:r>
              <a:rPr lang="en-US" altLang="zh-CN" dirty="0" smtClean="0"/>
              <a:t>800</a:t>
            </a:r>
            <a:r>
              <a:rPr lang="zh-CN" altLang="en-US" dirty="0" smtClean="0"/>
              <a:t>，最小尺寸小于</a:t>
            </a:r>
            <a:r>
              <a:rPr lang="en-US" altLang="zh-CN" dirty="0" smtClean="0"/>
              <a:t>500</a:t>
            </a:r>
            <a:r>
              <a:rPr lang="zh-CN" altLang="en-US" dirty="0" smtClean="0"/>
              <a:t>的图片去掉</a:t>
            </a:r>
            <a:endParaRPr lang="en-US" altLang="zh-CN" dirty="0" smtClean="0"/>
          </a:p>
          <a:p>
            <a:r>
              <a:rPr lang="zh-CN" altLang="en-US" dirty="0" smtClean="0"/>
              <a:t>所有图像进行降采样。</a:t>
            </a:r>
            <a:endParaRPr lang="en-US" altLang="zh-CN" dirty="0" smtClean="0"/>
          </a:p>
          <a:p>
            <a:r>
              <a:rPr lang="zh-CN" altLang="en-US" dirty="0" smtClean="0"/>
              <a:t>我们的图像下载，处理和场景匹配都是在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个机器上完成的，我们一共得到了</a:t>
            </a:r>
            <a:r>
              <a:rPr lang="en-US" altLang="zh-CN" dirty="0" smtClean="0"/>
              <a:t>2.3million </a:t>
            </a:r>
            <a:r>
              <a:rPr lang="zh-CN" altLang="en-US" dirty="0" smtClean="0"/>
              <a:t>不同的图像，一共</a:t>
            </a:r>
            <a:r>
              <a:rPr lang="en-US" altLang="zh-CN" dirty="0" smtClean="0"/>
              <a:t>396G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8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收集好数据库之后，我们需要找无缝的并且语义有效的图像来，，首先，我们先寻找语义相似的图像。这就是语义场景匹配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为了成功的补全图像，我们需要在数据集中找到无缝的，有合适纹理的，而且语义有效地图像。这就是语义匹配</a:t>
            </a:r>
          </a:p>
          <a:p>
            <a:r>
              <a:rPr lang="zh-CN" altLang="en-US" dirty="0" smtClean="0"/>
              <a:t>语义匹配的使用是该算法中最重要的部分。通过语义匹配，我们不必再对推向进行分类来显示语义约束了，这是和传统照片合成的不同。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1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采取多尺度的滤波器对图像进行锐化预处理，再利用Ｇａｂｏｒ变换来提取图像的Ｇｉｓｔ特征，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5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2004</a:t>
            </a:r>
            <a:r>
              <a:rPr lang="zh-CN" altLang="en-US" dirty="0" smtClean="0"/>
              <a:t>年，</a:t>
            </a:r>
            <a:r>
              <a:rPr lang="en-US" altLang="zh-CN" dirty="0" err="1" smtClean="0"/>
              <a:t>Torralba</a:t>
            </a:r>
            <a:r>
              <a:rPr lang="zh-CN" altLang="en-US" dirty="0" smtClean="0"/>
              <a:t>等采用晓波图像分解算法来提取输入图像的全局特征信息，首先</a:t>
            </a:r>
            <a:r>
              <a:rPr lang="en-US" altLang="zh-CN" dirty="0" smtClean="0"/>
              <a:t>T</a:t>
            </a:r>
            <a:r>
              <a:rPr lang="zh-CN" altLang="en-US" dirty="0" smtClean="0"/>
              <a:t>将输入图像分解成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各区域子块，</a:t>
            </a:r>
            <a:endParaRPr lang="en-US" altLang="zh-CN" dirty="0" smtClean="0"/>
          </a:p>
          <a:p>
            <a:r>
              <a:rPr lang="zh-CN" altLang="en-US" dirty="0" smtClean="0"/>
              <a:t>然后对每个小区域子块从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个方位，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个尺度采用小波滤波来提取图像的纹理特征信息。但是在该实验中，经过实验，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个尺度更为有效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4779E-F172-4D33-BED0-57135EDD01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Scene Completion Using Millions of Photographs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James Hays and Alexei </a:t>
            </a:r>
            <a:r>
              <a:rPr lang="en-US" altLang="zh-CN" dirty="0" err="1" smtClean="0"/>
              <a:t>A.Efros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8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Scene </a:t>
            </a:r>
            <a:r>
              <a:rPr lang="en-US" altLang="zh-CN" dirty="0"/>
              <a:t>M</a:t>
            </a:r>
            <a:r>
              <a:rPr lang="en-US" altLang="zh-CN" dirty="0" smtClean="0"/>
              <a:t>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23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500" dirty="0"/>
              <a:t>Classify images with </a:t>
            </a:r>
            <a:r>
              <a:rPr lang="en-US" altLang="zh-CN" sz="3500" dirty="0">
                <a:solidFill>
                  <a:srgbClr val="FF0000"/>
                </a:solidFill>
              </a:rPr>
              <a:t>gist scene </a:t>
            </a:r>
            <a:r>
              <a:rPr lang="en-US" altLang="zh-CN" sz="3500" dirty="0">
                <a:solidFill>
                  <a:srgbClr val="FF0000"/>
                </a:solidFill>
              </a:rPr>
              <a:t>detector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/>
              <a:t>Why gist detector: Gist detector perform well at grouping 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                          semantically similar scenes and for place 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                          recognition.</a:t>
            </a: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What is semantically similar: the distance is very small</a:t>
            </a: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How to guarantee: Huge database  make it more likely that 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                           a similar image is searched.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Scene Matching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75169"/>
            <a:ext cx="5229349" cy="445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573325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Gist model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34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Scene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Procedure:</a:t>
            </a:r>
          </a:p>
          <a:p>
            <a:r>
              <a:rPr lang="en-US" altLang="zh-CN" sz="2800" dirty="0" smtClean="0"/>
              <a:t>We uses </a:t>
            </a:r>
            <a:r>
              <a:rPr lang="en-US" altLang="zh-CN" sz="2800" dirty="0">
                <a:solidFill>
                  <a:srgbClr val="FF0000"/>
                </a:solidFill>
              </a:rPr>
              <a:t>wavelet image decomposition </a:t>
            </a:r>
            <a:r>
              <a:rPr lang="en-US" altLang="zh-CN" sz="2800" dirty="0"/>
              <a:t>tuned to 6 orientations and </a:t>
            </a:r>
            <a:r>
              <a:rPr lang="en-US" altLang="zh-CN" sz="2800" dirty="0" smtClean="0"/>
              <a:t>5 </a:t>
            </a:r>
            <a:r>
              <a:rPr lang="en-US" altLang="zh-CN" sz="2800" dirty="0"/>
              <a:t>scales. </a:t>
            </a:r>
          </a:p>
          <a:p>
            <a:r>
              <a:rPr lang="en-US" altLang="zh-CN" sz="2800" dirty="0"/>
              <a:t>The gist vector is computed by </a:t>
            </a:r>
            <a:r>
              <a:rPr lang="en-US" altLang="zh-CN" sz="2800" dirty="0">
                <a:solidFill>
                  <a:srgbClr val="FF0000"/>
                </a:solidFill>
              </a:rPr>
              <a:t>averaging each filter output over a 4x4 grid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Classification is done by finding the </a:t>
            </a:r>
            <a:r>
              <a:rPr lang="en-US" altLang="zh-CN" sz="2800" dirty="0">
                <a:solidFill>
                  <a:srgbClr val="FF0000"/>
                </a:solidFill>
              </a:rPr>
              <a:t>minimum Euclidean distance</a:t>
            </a:r>
            <a:r>
              <a:rPr lang="en-US" altLang="zh-CN" sz="2800" dirty="0"/>
              <a:t> between the gist vectors of the input images and those of the training set.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843808" y="4437112"/>
                <a:ext cx="3024336" cy="1132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/>
                        <m:t>𝐿</m:t>
                      </m:r>
                      <m:r>
                        <a:rPr lang="zh-CN" altLang="en-US"/>
                        <m:t>(</m:t>
                      </m:r>
                      <m:r>
                        <a:rPr lang="zh-CN" altLang="en-US" i="1"/>
                        <m:t>𝑥</m:t>
                      </m:r>
                      <m:r>
                        <a:rPr lang="zh-CN" altLang="en-US"/>
                        <m:t>,</m:t>
                      </m:r>
                      <m:r>
                        <a:rPr lang="zh-CN" altLang="en-US" i="1"/>
                        <m:t>𝑦</m:t>
                      </m:r>
                      <m:r>
                        <a:rPr lang="zh-CN" altLang="en-US"/>
                        <m:t>)=</m:t>
                      </m:r>
                      <m:sSup>
                        <m:sSupPr>
                          <m:ctrlPr>
                            <a:rPr lang="zh-CN" altLang="en-US" i="1"/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/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/>
                                  </m:ctrlPr>
                                </m:naryPr>
                                <m:sub>
                                  <m:r>
                                    <a:rPr lang="zh-CN" altLang="en-US" i="1"/>
                                    <m:t>𝑖</m:t>
                                  </m:r>
                                  <m:r>
                                    <a:rPr lang="zh-CN" altLang="en-US"/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/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/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/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/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/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i="1"/>
                              </m:ctrlPr>
                            </m:fPr>
                            <m:num>
                              <m:r>
                                <a:rPr lang="zh-CN" altLang="en-US"/>
                                <m:t>1</m:t>
                              </m:r>
                            </m:num>
                            <m:den>
                              <m:r>
                                <a:rPr lang="zh-CN" altLang="en-US"/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437112"/>
                <a:ext cx="3024336" cy="1132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1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Scene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PCA    </a:t>
            </a:r>
          </a:p>
          <a:p>
            <a:r>
              <a:rPr lang="en-US" altLang="zh-CN" dirty="0" smtClean="0"/>
              <a:t>All approximate nearest neighbor scheme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33" y="1704673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Administrator\AppData\Roaming\Tencent\Users\597030538\QQ\WinTemp\RichOle\3S3)7)C1F`M1F3~_CDU[@B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7333" y="2237945"/>
            <a:ext cx="489746" cy="48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356992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Because we match scenes using arbitrary dimensions of the descriptor.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25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Context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zh-CN" sz="2600" dirty="0" smtClean="0"/>
              <a:t>Local context is compares against the 200 best matching scenes</a:t>
            </a:r>
          </a:p>
          <a:p>
            <a:pPr marL="514350" indent="-514350">
              <a:buFont typeface="Arial" pitchFamily="34" charset="0"/>
              <a:buAutoNum type="arabicParenBoth"/>
            </a:pPr>
            <a:r>
              <a:rPr lang="en-US" altLang="zh-CN" sz="2600" dirty="0" smtClean="0"/>
              <a:t>Composite </a:t>
            </a:r>
            <a:r>
              <a:rPr lang="en-US" altLang="zh-CN" sz="2600" dirty="0"/>
              <a:t>each matching scene into the incomplete image at its best scoring placement using a form of </a:t>
            </a:r>
            <a:r>
              <a:rPr lang="en-US" altLang="zh-CN" sz="2600" dirty="0">
                <a:solidFill>
                  <a:srgbClr val="FF0000"/>
                </a:solidFill>
              </a:rPr>
              <a:t>graph cut seam finding </a:t>
            </a:r>
            <a:r>
              <a:rPr lang="en-US" altLang="zh-CN" sz="2600" dirty="0"/>
              <a:t>and </a:t>
            </a:r>
            <a:r>
              <a:rPr lang="en-US" altLang="zh-CN" sz="2600" dirty="0">
                <a:solidFill>
                  <a:srgbClr val="FF0000"/>
                </a:solidFill>
              </a:rPr>
              <a:t>standard Poisson’s </a:t>
            </a:r>
            <a:r>
              <a:rPr lang="en-US" altLang="zh-CN" sz="2600" dirty="0" smtClean="0">
                <a:solidFill>
                  <a:srgbClr val="FF0000"/>
                </a:solidFill>
              </a:rPr>
              <a:t>blending</a:t>
            </a:r>
            <a:r>
              <a:rPr lang="en-US" altLang="zh-CN" sz="2600" dirty="0" smtClean="0"/>
              <a:t>.</a:t>
            </a:r>
          </a:p>
          <a:p>
            <a:pPr marL="514350" indent="-514350">
              <a:buFont typeface="Arial" pitchFamily="34" charset="0"/>
              <a:buAutoNum type="arabicParenBoth"/>
            </a:pPr>
            <a:r>
              <a:rPr lang="en-US" altLang="zh-CN" sz="2600" dirty="0" smtClean="0"/>
              <a:t>Finally</a:t>
            </a:r>
            <a:r>
              <a:rPr lang="en-US" altLang="zh-CN" sz="2600" dirty="0"/>
              <a:t>, we assign each composite a score which is the sum of the scene matching distance, the local context matching distance, the local texture energy distance, and the cost of the graph cut.</a:t>
            </a:r>
            <a:endParaRPr lang="zh-CN" altLang="en-US" sz="2600" dirty="0"/>
          </a:p>
          <a:p>
            <a:pPr marL="514350" indent="-514350">
              <a:buFont typeface="Arial" pitchFamily="34" charset="0"/>
              <a:buAutoNum type="arabicParenBoth"/>
            </a:pPr>
            <a:endParaRPr lang="zh-CN" altLang="en-US" dirty="0"/>
          </a:p>
          <a:p>
            <a:pPr marL="514350" indent="-514350">
              <a:buAutoNum type="arabicParenBoth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06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and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149" y="1484784"/>
            <a:ext cx="8363272" cy="19728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Input</a:t>
            </a:r>
            <a:r>
              <a:rPr lang="en-US" altLang="zh-CN" sz="2400" dirty="0"/>
              <a:t>:</a:t>
            </a:r>
            <a:r>
              <a:rPr lang="en-US" altLang="zh-CN" sz="2400" dirty="0" smtClean="0"/>
              <a:t> 51 images with missing regions. A Half  megapixel  each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Output: </a:t>
            </a:r>
            <a:r>
              <a:rPr lang="en-US" altLang="zh-CN" sz="2400" dirty="0" smtClean="0"/>
              <a:t>variety of semantically valid image completions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50+20+4min on 1 CPU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5min on 15 CPU.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3573016"/>
            <a:ext cx="82010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2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00038"/>
            <a:ext cx="815340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8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638300"/>
            <a:ext cx="81248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5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Comparison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40290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34076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Typical failure cases.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372200" y="2514139"/>
            <a:ext cx="2088232" cy="432048"/>
            <a:chOff x="6372200" y="2514139"/>
            <a:chExt cx="2088232" cy="432048"/>
          </a:xfrm>
        </p:grpSpPr>
        <p:sp>
          <p:nvSpPr>
            <p:cNvPr id="5" name="圆角矩形 4"/>
            <p:cNvSpPr/>
            <p:nvPr/>
          </p:nvSpPr>
          <p:spPr>
            <a:xfrm>
              <a:off x="6372200" y="2514139"/>
              <a:ext cx="208823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15024" y="2545497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</a:rPr>
                <a:t>Texture seams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82080" y="3858575"/>
            <a:ext cx="2088232" cy="432048"/>
            <a:chOff x="6372200" y="2514139"/>
            <a:chExt cx="2088232" cy="432048"/>
          </a:xfrm>
        </p:grpSpPr>
        <p:sp>
          <p:nvSpPr>
            <p:cNvPr id="10" name="圆角矩形 9"/>
            <p:cNvSpPr/>
            <p:nvPr/>
          </p:nvSpPr>
          <p:spPr>
            <a:xfrm>
              <a:off x="6372200" y="2514139"/>
              <a:ext cx="2088232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15024" y="2545497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</a:rPr>
                <a:t>Scene matching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6336386" y="5239406"/>
            <a:ext cx="2377235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86060" y="5260558"/>
            <a:ext cx="199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Semantic violation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and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For uniformly textured backgrounds, existing image completion algorithms perform well. 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40290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8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r>
              <a:rPr lang="en-US" altLang="zh-CN" b="1" dirty="0" smtClean="0"/>
              <a:t>Image Completion</a:t>
            </a:r>
            <a:r>
              <a:rPr lang="en-US" altLang="zh-CN" dirty="0" smtClean="0"/>
              <a:t>: the task of filling in or replacing an image region with new image data such that the modification cannot be detected.</a:t>
            </a:r>
          </a:p>
          <a:p>
            <a:r>
              <a:rPr lang="en-US" altLang="zh-CN" b="1" dirty="0" smtClean="0"/>
              <a:t>Strategy</a:t>
            </a:r>
            <a:r>
              <a:rPr lang="en-US" altLang="zh-CN" dirty="0" smtClean="0"/>
              <a:t>: 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43608" y="4437112"/>
            <a:ext cx="29523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1620" y="457154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</a:t>
            </a:r>
            <a:r>
              <a:rPr lang="en-US" altLang="zh-CN" sz="2400" dirty="0" smtClean="0"/>
              <a:t>econstruct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5076056" y="4451711"/>
            <a:ext cx="324036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460232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Fill in the missing pixels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07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Quantitative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51</a:t>
            </a:r>
            <a:r>
              <a:rPr lang="en-US" altLang="zh-CN" sz="2400" dirty="0" smtClean="0"/>
              <a:t> test images of</a:t>
            </a:r>
            <a:r>
              <a:rPr lang="en-US" altLang="zh-CN" sz="2400" dirty="0" smtClean="0">
                <a:solidFill>
                  <a:srgbClr val="FF0000"/>
                </a:solidFill>
              </a:rPr>
              <a:t> 3 </a:t>
            </a:r>
            <a:r>
              <a:rPr lang="en-US" altLang="zh-CN" sz="2400" dirty="0" smtClean="0"/>
              <a:t>version-the real, the </a:t>
            </a:r>
            <a:r>
              <a:rPr lang="en-US" altLang="zh-CN" sz="2400" dirty="0" err="1" smtClean="0"/>
              <a:t>Criminisi</a:t>
            </a:r>
            <a:r>
              <a:rPr lang="en-US" altLang="zh-CN" sz="2400" dirty="0" smtClean="0"/>
              <a:t>, and our result.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20</a:t>
            </a:r>
            <a:r>
              <a:rPr lang="en-US" altLang="zh-CN" sz="2400" dirty="0" smtClean="0"/>
              <a:t> participants,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Of the 51 images each participants viewed, </a:t>
            </a:r>
            <a:r>
              <a:rPr lang="en-US" altLang="zh-CN" sz="2400" dirty="0" smtClean="0">
                <a:solidFill>
                  <a:srgbClr val="FF0000"/>
                </a:solidFill>
              </a:rPr>
              <a:t>17</a:t>
            </a:r>
            <a:r>
              <a:rPr lang="en-US" altLang="zh-CN" sz="2400" dirty="0" smtClean="0"/>
              <a:t> were randomly chosen.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Quantitative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With unlimited viewing, the participants </a:t>
            </a:r>
            <a:r>
              <a:rPr lang="en-US" altLang="zh-CN" sz="2400" dirty="0" err="1" smtClean="0"/>
              <a:t>classifien</a:t>
            </a:r>
            <a:r>
              <a:rPr lang="en-US" altLang="zh-CN" sz="2400" dirty="0" smtClean="0"/>
              <a:t> our algorithm’s output as real 37%, 10% for </a:t>
            </a:r>
            <a:r>
              <a:rPr lang="en-US" altLang="zh-CN" sz="2400" dirty="0" err="1" smtClean="0"/>
              <a:t>Criminisi</a:t>
            </a:r>
            <a:r>
              <a:rPr lang="en-US" altLang="zh-CN" sz="2400" dirty="0" smtClean="0"/>
              <a:t>, 87% for the real.</a:t>
            </a:r>
          </a:p>
          <a:p>
            <a:r>
              <a:rPr lang="en-US" altLang="zh-CN" sz="2400" dirty="0" smtClean="0"/>
              <a:t>It is interesting to examine the responses over time.</a:t>
            </a:r>
            <a:endParaRPr lang="zh-CN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4608512" cy="30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3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a scene that is similar enough under some metric</a:t>
            </a:r>
          </a:p>
          <a:p>
            <a:r>
              <a:rPr lang="en-US" altLang="zh-CN" dirty="0" smtClean="0"/>
              <a:t>e.g. estimate the GPS location of an arbitrary.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53244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262" y="1484784"/>
            <a:ext cx="8229600" cy="2260848"/>
          </a:xfrm>
        </p:spPr>
        <p:txBody>
          <a:bodyPr/>
          <a:lstStyle/>
          <a:p>
            <a:r>
              <a:rPr lang="en-US" altLang="zh-CN" dirty="0" smtClean="0"/>
              <a:t>Given an input image </a:t>
            </a:r>
            <a:r>
              <a:rPr lang="en-US" altLang="zh-CN" dirty="0"/>
              <a:t>w</a:t>
            </a:r>
            <a:r>
              <a:rPr lang="en-US" altLang="zh-CN" dirty="0" smtClean="0"/>
              <a:t>ith a missing region, we use matching scenes from </a:t>
            </a:r>
            <a:r>
              <a:rPr lang="en-US" altLang="zh-CN" dirty="0" smtClean="0">
                <a:solidFill>
                  <a:srgbClr val="FF0000"/>
                </a:solidFill>
              </a:rPr>
              <a:t>a large collection of photographs </a:t>
            </a:r>
            <a:r>
              <a:rPr lang="en-US" altLang="zh-CN" dirty="0" smtClean="0"/>
              <a:t>to complete the image.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2" y="4077072"/>
            <a:ext cx="81438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1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Fill in the missing pixels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most successful methods operate by extending adjacent textures and contours into the unknown region using the known parts of </a:t>
            </a:r>
            <a:r>
              <a:rPr lang="en-US" altLang="zh-CN" dirty="0" smtClean="0">
                <a:solidFill>
                  <a:srgbClr val="FF0000"/>
                </a:solidFill>
              </a:rPr>
              <a:t>the input source image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8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Previous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r>
              <a:rPr lang="en-US" altLang="zh-CN" dirty="0" smtClean="0"/>
              <a:t>The results of previously published algorithms tend to be fairly sterile images because the only reusing images content in the </a:t>
            </a:r>
            <a:r>
              <a:rPr lang="en-US" altLang="zh-CN" dirty="0"/>
              <a:t>s</a:t>
            </a:r>
            <a:r>
              <a:rPr lang="en-US" altLang="zh-CN" dirty="0" smtClean="0"/>
              <a:t>ame image.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81248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9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work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932040" y="1412775"/>
            <a:ext cx="2860144" cy="2304256"/>
            <a:chOff x="971600" y="2223380"/>
            <a:chExt cx="2860144" cy="2501764"/>
          </a:xfrm>
        </p:grpSpPr>
        <p:sp>
          <p:nvSpPr>
            <p:cNvPr id="4" name="圆角矩形 3"/>
            <p:cNvSpPr/>
            <p:nvPr/>
          </p:nvSpPr>
          <p:spPr>
            <a:xfrm>
              <a:off x="971600" y="2223380"/>
              <a:ext cx="2808312" cy="2501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608" y="2572162"/>
              <a:ext cx="27881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FF00"/>
                  </a:solidFill>
                </a:rPr>
                <a:t>expand </a:t>
              </a:r>
              <a:r>
                <a:rPr lang="en-US" altLang="zh-CN" sz="2400" dirty="0">
                  <a:solidFill>
                    <a:srgbClr val="FFFF00"/>
                  </a:solidFill>
                </a:rPr>
                <a:t>the search for image content beyond the source image</a:t>
              </a:r>
              <a:endParaRPr lang="zh-CN" altLang="en-US" sz="2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32040" y="4293096"/>
            <a:ext cx="2808312" cy="2232248"/>
            <a:chOff x="5391291" y="3018773"/>
            <a:chExt cx="2808312" cy="2570467"/>
          </a:xfrm>
        </p:grpSpPr>
        <p:sp>
          <p:nvSpPr>
            <p:cNvPr id="8" name="圆角矩形 7"/>
            <p:cNvSpPr/>
            <p:nvPr/>
          </p:nvSpPr>
          <p:spPr>
            <a:xfrm>
              <a:off x="5391291" y="3018773"/>
              <a:ext cx="2808312" cy="25704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63299" y="3436258"/>
              <a:ext cx="26642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minimizie</a:t>
              </a:r>
              <a:r>
                <a:rPr lang="en-US" altLang="zh-CN" sz="2400" dirty="0" smtClean="0"/>
                <a:t> </a:t>
              </a:r>
              <a:r>
                <a:rPr lang="en-US" altLang="zh-CN" sz="2400" dirty="0"/>
                <a:t>the seam gradient to get  seamlessly compositing </a:t>
              </a:r>
              <a:r>
                <a:rPr lang="en-US" altLang="zh-CN" sz="2400" dirty="0" smtClean="0"/>
                <a:t>results</a:t>
              </a:r>
              <a:r>
                <a:rPr lang="en-US" altLang="zh-CN" dirty="0"/>
                <a:t>.</a:t>
              </a:r>
              <a:endParaRPr lang="zh-CN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0843" y="2060848"/>
            <a:ext cx="381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Semantic scene matching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9706" y="4757926"/>
            <a:ext cx="357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2.Local context matching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34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zh-CN" dirty="0" smtClean="0"/>
              <a:t>In many cases, a region will be impossible to fill plausibly using only image data from the source image.</a:t>
            </a:r>
          </a:p>
          <a:p>
            <a:pPr marL="514350" indent="-514350">
              <a:buAutoNum type="arabicParenBoth"/>
            </a:pPr>
            <a:r>
              <a:rPr lang="en-US" altLang="zh-CN" dirty="0" smtClean="0"/>
              <a:t>Even if there is suitable content in the source image, reusing that content would often leave obvious duplications.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51520" y="525807"/>
            <a:ext cx="6935807" cy="764770"/>
            <a:chOff x="251520" y="525807"/>
            <a:chExt cx="6935807" cy="764770"/>
          </a:xfrm>
        </p:grpSpPr>
        <p:grpSp>
          <p:nvGrpSpPr>
            <p:cNvPr id="5" name="组合 4"/>
            <p:cNvGrpSpPr/>
            <p:nvPr/>
          </p:nvGrpSpPr>
          <p:grpSpPr>
            <a:xfrm>
              <a:off x="251520" y="525807"/>
              <a:ext cx="6935807" cy="764770"/>
              <a:chOff x="251520" y="525807"/>
              <a:chExt cx="6935807" cy="764770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251520" y="525807"/>
                <a:ext cx="4660838" cy="764770"/>
              </a:xfrm>
              <a:custGeom>
                <a:avLst/>
                <a:gdLst>
                  <a:gd name="connsiteX0" fmla="*/ 0 w 2812025"/>
                  <a:gd name="connsiteY0" fmla="*/ 0 h 1124810"/>
                  <a:gd name="connsiteX1" fmla="*/ 2249620 w 2812025"/>
                  <a:gd name="connsiteY1" fmla="*/ 0 h 1124810"/>
                  <a:gd name="connsiteX2" fmla="*/ 2812025 w 2812025"/>
                  <a:gd name="connsiteY2" fmla="*/ 562405 h 1124810"/>
                  <a:gd name="connsiteX3" fmla="*/ 2249620 w 2812025"/>
                  <a:gd name="connsiteY3" fmla="*/ 1124810 h 1124810"/>
                  <a:gd name="connsiteX4" fmla="*/ 0 w 2812025"/>
                  <a:gd name="connsiteY4" fmla="*/ 1124810 h 1124810"/>
                  <a:gd name="connsiteX5" fmla="*/ 562405 w 2812025"/>
                  <a:gd name="connsiteY5" fmla="*/ 562405 h 1124810"/>
                  <a:gd name="connsiteX6" fmla="*/ 0 w 2812025"/>
                  <a:gd name="connsiteY6" fmla="*/ 0 h 1124810"/>
                  <a:gd name="connsiteX0" fmla="*/ 0 w 2812025"/>
                  <a:gd name="connsiteY0" fmla="*/ 0 h 1124810"/>
                  <a:gd name="connsiteX1" fmla="*/ 2249620 w 2812025"/>
                  <a:gd name="connsiteY1" fmla="*/ 0 h 1124810"/>
                  <a:gd name="connsiteX2" fmla="*/ 2812025 w 2812025"/>
                  <a:gd name="connsiteY2" fmla="*/ 562405 h 1124810"/>
                  <a:gd name="connsiteX3" fmla="*/ 2249620 w 2812025"/>
                  <a:gd name="connsiteY3" fmla="*/ 1124810 h 1124810"/>
                  <a:gd name="connsiteX4" fmla="*/ 0 w 2812025"/>
                  <a:gd name="connsiteY4" fmla="*/ 1124810 h 1124810"/>
                  <a:gd name="connsiteX5" fmla="*/ 243709 w 2812025"/>
                  <a:gd name="connsiteY5" fmla="*/ 542029 h 1124810"/>
                  <a:gd name="connsiteX6" fmla="*/ 0 w 2812025"/>
                  <a:gd name="connsiteY6" fmla="*/ 0 h 1124810"/>
                  <a:gd name="connsiteX0" fmla="*/ 0 w 2493329"/>
                  <a:gd name="connsiteY0" fmla="*/ 0 h 1124810"/>
                  <a:gd name="connsiteX1" fmla="*/ 2249620 w 2493329"/>
                  <a:gd name="connsiteY1" fmla="*/ 0 h 1124810"/>
                  <a:gd name="connsiteX2" fmla="*/ 2493329 w 2493329"/>
                  <a:gd name="connsiteY2" fmla="*/ 562405 h 1124810"/>
                  <a:gd name="connsiteX3" fmla="*/ 2249620 w 2493329"/>
                  <a:gd name="connsiteY3" fmla="*/ 1124810 h 1124810"/>
                  <a:gd name="connsiteX4" fmla="*/ 0 w 2493329"/>
                  <a:gd name="connsiteY4" fmla="*/ 1124810 h 1124810"/>
                  <a:gd name="connsiteX5" fmla="*/ 243709 w 2493329"/>
                  <a:gd name="connsiteY5" fmla="*/ 542029 h 1124810"/>
                  <a:gd name="connsiteX6" fmla="*/ 0 w 2493329"/>
                  <a:gd name="connsiteY6" fmla="*/ 0 h 112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3329" h="1124810">
                    <a:moveTo>
                      <a:pt x="0" y="0"/>
                    </a:moveTo>
                    <a:lnTo>
                      <a:pt x="2249620" y="0"/>
                    </a:lnTo>
                    <a:lnTo>
                      <a:pt x="2493329" y="562405"/>
                    </a:lnTo>
                    <a:lnTo>
                      <a:pt x="2249620" y="1124810"/>
                    </a:lnTo>
                    <a:lnTo>
                      <a:pt x="0" y="1124810"/>
                    </a:lnTo>
                    <a:lnTo>
                      <a:pt x="243709" y="5420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4429" tIns="64008" rIns="626413" bIns="64008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 kern="1200" dirty="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4499992" y="525807"/>
                <a:ext cx="2687335" cy="764770"/>
              </a:xfrm>
              <a:custGeom>
                <a:avLst/>
                <a:gdLst>
                  <a:gd name="connsiteX0" fmla="*/ 0 w 2812025"/>
                  <a:gd name="connsiteY0" fmla="*/ 0 h 1124810"/>
                  <a:gd name="connsiteX1" fmla="*/ 2249620 w 2812025"/>
                  <a:gd name="connsiteY1" fmla="*/ 0 h 1124810"/>
                  <a:gd name="connsiteX2" fmla="*/ 2812025 w 2812025"/>
                  <a:gd name="connsiteY2" fmla="*/ 562405 h 1124810"/>
                  <a:gd name="connsiteX3" fmla="*/ 2249620 w 2812025"/>
                  <a:gd name="connsiteY3" fmla="*/ 1124810 h 1124810"/>
                  <a:gd name="connsiteX4" fmla="*/ 0 w 2812025"/>
                  <a:gd name="connsiteY4" fmla="*/ 1124810 h 1124810"/>
                  <a:gd name="connsiteX5" fmla="*/ 562405 w 2812025"/>
                  <a:gd name="connsiteY5" fmla="*/ 562405 h 1124810"/>
                  <a:gd name="connsiteX6" fmla="*/ 0 w 2812025"/>
                  <a:gd name="connsiteY6" fmla="*/ 0 h 1124810"/>
                  <a:gd name="connsiteX0" fmla="*/ 0 w 2812025"/>
                  <a:gd name="connsiteY0" fmla="*/ 0 h 1124810"/>
                  <a:gd name="connsiteX1" fmla="*/ 2249620 w 2812025"/>
                  <a:gd name="connsiteY1" fmla="*/ 0 h 1124810"/>
                  <a:gd name="connsiteX2" fmla="*/ 2812025 w 2812025"/>
                  <a:gd name="connsiteY2" fmla="*/ 562405 h 1124810"/>
                  <a:gd name="connsiteX3" fmla="*/ 2249620 w 2812025"/>
                  <a:gd name="connsiteY3" fmla="*/ 1124810 h 1124810"/>
                  <a:gd name="connsiteX4" fmla="*/ 0 w 2812025"/>
                  <a:gd name="connsiteY4" fmla="*/ 1124810 h 1124810"/>
                  <a:gd name="connsiteX5" fmla="*/ 465423 w 2812025"/>
                  <a:gd name="connsiteY5" fmla="*/ 562405 h 1124810"/>
                  <a:gd name="connsiteX6" fmla="*/ 0 w 2812025"/>
                  <a:gd name="connsiteY6" fmla="*/ 0 h 1124810"/>
                  <a:gd name="connsiteX0" fmla="*/ 0 w 2687335"/>
                  <a:gd name="connsiteY0" fmla="*/ 0 h 1124810"/>
                  <a:gd name="connsiteX1" fmla="*/ 2249620 w 2687335"/>
                  <a:gd name="connsiteY1" fmla="*/ 0 h 1124810"/>
                  <a:gd name="connsiteX2" fmla="*/ 2687335 w 2687335"/>
                  <a:gd name="connsiteY2" fmla="*/ 562405 h 1124810"/>
                  <a:gd name="connsiteX3" fmla="*/ 2249620 w 2687335"/>
                  <a:gd name="connsiteY3" fmla="*/ 1124810 h 1124810"/>
                  <a:gd name="connsiteX4" fmla="*/ 0 w 2687335"/>
                  <a:gd name="connsiteY4" fmla="*/ 1124810 h 1124810"/>
                  <a:gd name="connsiteX5" fmla="*/ 465423 w 2687335"/>
                  <a:gd name="connsiteY5" fmla="*/ 562405 h 1124810"/>
                  <a:gd name="connsiteX6" fmla="*/ 0 w 2687335"/>
                  <a:gd name="connsiteY6" fmla="*/ 0 h 112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7335" h="1124810">
                    <a:moveTo>
                      <a:pt x="0" y="0"/>
                    </a:moveTo>
                    <a:lnTo>
                      <a:pt x="2249620" y="0"/>
                    </a:lnTo>
                    <a:lnTo>
                      <a:pt x="2687335" y="562405"/>
                    </a:lnTo>
                    <a:lnTo>
                      <a:pt x="2249620" y="1124810"/>
                    </a:lnTo>
                    <a:lnTo>
                      <a:pt x="0" y="1124810"/>
                    </a:lnTo>
                    <a:lnTo>
                      <a:pt x="465423" y="5624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4429" tIns="64008" rIns="626413" bIns="64008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 kern="120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55576" y="692696"/>
              <a:ext cx="36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</a:rPr>
                <a:t>Expand the search for image content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6056" y="692696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</a:rPr>
                <a:t>reasons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1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arenBoth"/>
            </a:pPr>
            <a:r>
              <a:rPr lang="en-US" altLang="zh-CN" dirty="0" smtClean="0"/>
              <a:t>Computational.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en-US" altLang="zh-CN" dirty="0" smtClean="0"/>
              <a:t>Locally matching but semantically invalid</a:t>
            </a:r>
          </a:p>
          <a:p>
            <a:pPr marL="514350" indent="-514350">
              <a:lnSpc>
                <a:spcPct val="150000"/>
              </a:lnSpc>
              <a:buAutoNum type="arabicParenBoth"/>
            </a:pPr>
            <a:r>
              <a:rPr lang="en-US" altLang="zh-CN" dirty="0" smtClean="0"/>
              <a:t>The content from other images do not have the right color and illumination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88072" y="528689"/>
            <a:ext cx="6935807" cy="764770"/>
            <a:chOff x="251520" y="525807"/>
            <a:chExt cx="6935807" cy="764770"/>
          </a:xfrm>
        </p:grpSpPr>
        <p:grpSp>
          <p:nvGrpSpPr>
            <p:cNvPr id="5" name="组合 4"/>
            <p:cNvGrpSpPr/>
            <p:nvPr/>
          </p:nvGrpSpPr>
          <p:grpSpPr>
            <a:xfrm>
              <a:off x="251520" y="525807"/>
              <a:ext cx="6935807" cy="764770"/>
              <a:chOff x="251520" y="525807"/>
              <a:chExt cx="6935807" cy="764770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251520" y="525807"/>
                <a:ext cx="4660838" cy="764770"/>
              </a:xfrm>
              <a:custGeom>
                <a:avLst/>
                <a:gdLst>
                  <a:gd name="connsiteX0" fmla="*/ 0 w 2812025"/>
                  <a:gd name="connsiteY0" fmla="*/ 0 h 1124810"/>
                  <a:gd name="connsiteX1" fmla="*/ 2249620 w 2812025"/>
                  <a:gd name="connsiteY1" fmla="*/ 0 h 1124810"/>
                  <a:gd name="connsiteX2" fmla="*/ 2812025 w 2812025"/>
                  <a:gd name="connsiteY2" fmla="*/ 562405 h 1124810"/>
                  <a:gd name="connsiteX3" fmla="*/ 2249620 w 2812025"/>
                  <a:gd name="connsiteY3" fmla="*/ 1124810 h 1124810"/>
                  <a:gd name="connsiteX4" fmla="*/ 0 w 2812025"/>
                  <a:gd name="connsiteY4" fmla="*/ 1124810 h 1124810"/>
                  <a:gd name="connsiteX5" fmla="*/ 562405 w 2812025"/>
                  <a:gd name="connsiteY5" fmla="*/ 562405 h 1124810"/>
                  <a:gd name="connsiteX6" fmla="*/ 0 w 2812025"/>
                  <a:gd name="connsiteY6" fmla="*/ 0 h 1124810"/>
                  <a:gd name="connsiteX0" fmla="*/ 0 w 2812025"/>
                  <a:gd name="connsiteY0" fmla="*/ 0 h 1124810"/>
                  <a:gd name="connsiteX1" fmla="*/ 2249620 w 2812025"/>
                  <a:gd name="connsiteY1" fmla="*/ 0 h 1124810"/>
                  <a:gd name="connsiteX2" fmla="*/ 2812025 w 2812025"/>
                  <a:gd name="connsiteY2" fmla="*/ 562405 h 1124810"/>
                  <a:gd name="connsiteX3" fmla="*/ 2249620 w 2812025"/>
                  <a:gd name="connsiteY3" fmla="*/ 1124810 h 1124810"/>
                  <a:gd name="connsiteX4" fmla="*/ 0 w 2812025"/>
                  <a:gd name="connsiteY4" fmla="*/ 1124810 h 1124810"/>
                  <a:gd name="connsiteX5" fmla="*/ 243709 w 2812025"/>
                  <a:gd name="connsiteY5" fmla="*/ 542029 h 1124810"/>
                  <a:gd name="connsiteX6" fmla="*/ 0 w 2812025"/>
                  <a:gd name="connsiteY6" fmla="*/ 0 h 1124810"/>
                  <a:gd name="connsiteX0" fmla="*/ 0 w 2493329"/>
                  <a:gd name="connsiteY0" fmla="*/ 0 h 1124810"/>
                  <a:gd name="connsiteX1" fmla="*/ 2249620 w 2493329"/>
                  <a:gd name="connsiteY1" fmla="*/ 0 h 1124810"/>
                  <a:gd name="connsiteX2" fmla="*/ 2493329 w 2493329"/>
                  <a:gd name="connsiteY2" fmla="*/ 562405 h 1124810"/>
                  <a:gd name="connsiteX3" fmla="*/ 2249620 w 2493329"/>
                  <a:gd name="connsiteY3" fmla="*/ 1124810 h 1124810"/>
                  <a:gd name="connsiteX4" fmla="*/ 0 w 2493329"/>
                  <a:gd name="connsiteY4" fmla="*/ 1124810 h 1124810"/>
                  <a:gd name="connsiteX5" fmla="*/ 243709 w 2493329"/>
                  <a:gd name="connsiteY5" fmla="*/ 542029 h 1124810"/>
                  <a:gd name="connsiteX6" fmla="*/ 0 w 2493329"/>
                  <a:gd name="connsiteY6" fmla="*/ 0 h 112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3329" h="1124810">
                    <a:moveTo>
                      <a:pt x="0" y="0"/>
                    </a:moveTo>
                    <a:lnTo>
                      <a:pt x="2249620" y="0"/>
                    </a:lnTo>
                    <a:lnTo>
                      <a:pt x="2493329" y="562405"/>
                    </a:lnTo>
                    <a:lnTo>
                      <a:pt x="2249620" y="1124810"/>
                    </a:lnTo>
                    <a:lnTo>
                      <a:pt x="0" y="1124810"/>
                    </a:lnTo>
                    <a:lnTo>
                      <a:pt x="243709" y="5420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4429" tIns="64008" rIns="626413" bIns="64008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 kern="1200" dirty="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4499992" y="525807"/>
                <a:ext cx="2687335" cy="764770"/>
              </a:xfrm>
              <a:custGeom>
                <a:avLst/>
                <a:gdLst>
                  <a:gd name="connsiteX0" fmla="*/ 0 w 2812025"/>
                  <a:gd name="connsiteY0" fmla="*/ 0 h 1124810"/>
                  <a:gd name="connsiteX1" fmla="*/ 2249620 w 2812025"/>
                  <a:gd name="connsiteY1" fmla="*/ 0 h 1124810"/>
                  <a:gd name="connsiteX2" fmla="*/ 2812025 w 2812025"/>
                  <a:gd name="connsiteY2" fmla="*/ 562405 h 1124810"/>
                  <a:gd name="connsiteX3" fmla="*/ 2249620 w 2812025"/>
                  <a:gd name="connsiteY3" fmla="*/ 1124810 h 1124810"/>
                  <a:gd name="connsiteX4" fmla="*/ 0 w 2812025"/>
                  <a:gd name="connsiteY4" fmla="*/ 1124810 h 1124810"/>
                  <a:gd name="connsiteX5" fmla="*/ 562405 w 2812025"/>
                  <a:gd name="connsiteY5" fmla="*/ 562405 h 1124810"/>
                  <a:gd name="connsiteX6" fmla="*/ 0 w 2812025"/>
                  <a:gd name="connsiteY6" fmla="*/ 0 h 1124810"/>
                  <a:gd name="connsiteX0" fmla="*/ 0 w 2812025"/>
                  <a:gd name="connsiteY0" fmla="*/ 0 h 1124810"/>
                  <a:gd name="connsiteX1" fmla="*/ 2249620 w 2812025"/>
                  <a:gd name="connsiteY1" fmla="*/ 0 h 1124810"/>
                  <a:gd name="connsiteX2" fmla="*/ 2812025 w 2812025"/>
                  <a:gd name="connsiteY2" fmla="*/ 562405 h 1124810"/>
                  <a:gd name="connsiteX3" fmla="*/ 2249620 w 2812025"/>
                  <a:gd name="connsiteY3" fmla="*/ 1124810 h 1124810"/>
                  <a:gd name="connsiteX4" fmla="*/ 0 w 2812025"/>
                  <a:gd name="connsiteY4" fmla="*/ 1124810 h 1124810"/>
                  <a:gd name="connsiteX5" fmla="*/ 465423 w 2812025"/>
                  <a:gd name="connsiteY5" fmla="*/ 562405 h 1124810"/>
                  <a:gd name="connsiteX6" fmla="*/ 0 w 2812025"/>
                  <a:gd name="connsiteY6" fmla="*/ 0 h 1124810"/>
                  <a:gd name="connsiteX0" fmla="*/ 0 w 2687335"/>
                  <a:gd name="connsiteY0" fmla="*/ 0 h 1124810"/>
                  <a:gd name="connsiteX1" fmla="*/ 2249620 w 2687335"/>
                  <a:gd name="connsiteY1" fmla="*/ 0 h 1124810"/>
                  <a:gd name="connsiteX2" fmla="*/ 2687335 w 2687335"/>
                  <a:gd name="connsiteY2" fmla="*/ 562405 h 1124810"/>
                  <a:gd name="connsiteX3" fmla="*/ 2249620 w 2687335"/>
                  <a:gd name="connsiteY3" fmla="*/ 1124810 h 1124810"/>
                  <a:gd name="connsiteX4" fmla="*/ 0 w 2687335"/>
                  <a:gd name="connsiteY4" fmla="*/ 1124810 h 1124810"/>
                  <a:gd name="connsiteX5" fmla="*/ 465423 w 2687335"/>
                  <a:gd name="connsiteY5" fmla="*/ 562405 h 1124810"/>
                  <a:gd name="connsiteX6" fmla="*/ 0 w 2687335"/>
                  <a:gd name="connsiteY6" fmla="*/ 0 h 112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7335" h="1124810">
                    <a:moveTo>
                      <a:pt x="0" y="0"/>
                    </a:moveTo>
                    <a:lnTo>
                      <a:pt x="2249620" y="0"/>
                    </a:lnTo>
                    <a:lnTo>
                      <a:pt x="2687335" y="562405"/>
                    </a:lnTo>
                    <a:lnTo>
                      <a:pt x="2249620" y="1124810"/>
                    </a:lnTo>
                    <a:lnTo>
                      <a:pt x="0" y="1124810"/>
                    </a:lnTo>
                    <a:lnTo>
                      <a:pt x="465423" y="5624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4429" tIns="64008" rIns="626413" bIns="64008" numCol="1" spcCol="1270" anchor="ctr" anchorCtr="0">
                <a:noAutofit/>
              </a:bodyPr>
              <a:lstStyle/>
              <a:p>
                <a:pPr lvl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800" kern="120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55576" y="692696"/>
              <a:ext cx="36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</a:rPr>
                <a:t>Expand the search for image content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76056" y="692696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</a:rPr>
                <a:t>challenges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6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quality Photographs in 30 Flickr.com groups  and images downloaded based on key words.</a:t>
            </a:r>
          </a:p>
          <a:p>
            <a:r>
              <a:rPr lang="en-US" altLang="zh-CN" dirty="0" smtClean="0"/>
              <a:t>Discard duplicate images and images that don’t have at least 800 pixels in their largest dimension and 500 pixels in their smallest dimension.</a:t>
            </a:r>
          </a:p>
          <a:p>
            <a:r>
              <a:rPr lang="en-US" altLang="zh-CN" dirty="0" smtClean="0"/>
              <a:t>All the images were down-sampled.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6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1734</Words>
  <Application>Microsoft Office PowerPoint</Application>
  <PresentationFormat>全屏显示(4:3)</PresentationFormat>
  <Paragraphs>134</Paragraphs>
  <Slides>22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Scene Completion Using Millions of Photographs</vt:lpstr>
      <vt:lpstr>Introduction</vt:lpstr>
      <vt:lpstr>Reconstruction</vt:lpstr>
      <vt:lpstr>Fill in the missing pixels</vt:lpstr>
      <vt:lpstr>Previous methods</vt:lpstr>
      <vt:lpstr>Our work</vt:lpstr>
      <vt:lpstr>PowerPoint 演示文稿</vt:lpstr>
      <vt:lpstr>PowerPoint 演示文稿</vt:lpstr>
      <vt:lpstr>Preparation</vt:lpstr>
      <vt:lpstr>Semantic Scene Matching</vt:lpstr>
      <vt:lpstr>Semantic Scene Matching</vt:lpstr>
      <vt:lpstr>Semantic Scene Matching</vt:lpstr>
      <vt:lpstr>Semantic Scene Matching</vt:lpstr>
      <vt:lpstr>Local Context Matching</vt:lpstr>
      <vt:lpstr>Result and Comparison</vt:lpstr>
      <vt:lpstr>PowerPoint 演示文稿</vt:lpstr>
      <vt:lpstr>Result and Comparison</vt:lpstr>
      <vt:lpstr>Result and Comparison</vt:lpstr>
      <vt:lpstr>Result and Comparison</vt:lpstr>
      <vt:lpstr>Quantitative evaluation</vt:lpstr>
      <vt:lpstr>Quantitative evaluation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74</cp:revision>
  <dcterms:created xsi:type="dcterms:W3CDTF">2014-03-29T00:57:34Z</dcterms:created>
  <dcterms:modified xsi:type="dcterms:W3CDTF">2014-03-31T08:42:41Z</dcterms:modified>
</cp:coreProperties>
</file>