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CB049-5F6D-48F1-AE04-7506103FD438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CD9EF-B402-46C8-B8B1-BC28E3553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3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CD9EF-B402-46C8-B8B1-BC28E35536D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8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47A61-162F-DEB8-C6F4-6A70AB071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222B44-AA0D-675B-0AEE-5AC2B9213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3DC847-BABE-E4CE-ABFD-F46D6616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260B8-711C-ECF3-1312-05B01B8A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E2AD0-C41F-4568-CBD0-F235A943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45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C06BB-E118-AEE1-42CE-6BFEFBFC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C168E-D754-9011-FB1D-83A9FBF99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B09D86-9E9B-FBAD-5909-A1A4365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C13FC-ABD8-B579-1778-49FFBD00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F7C82B-63A4-316D-CBB7-062CEC6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F6D001-547E-2C02-16E4-FF7A81119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0C2F6E-3AF1-07C2-E83D-CE67AE9D6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F4871-A026-2D39-6BBA-911589E2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D5E02D-70DB-4902-D414-D125F4E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705C0-B0CA-274F-7799-6A773E88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2AC0C-4517-DF67-E7B9-D4BA5788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F313A-4105-CA7A-8E8A-DF1A4CCB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6C83C6-A749-A0DF-2C07-1522CCA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76D43-E4CB-FEBB-EC64-A43335CA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9226D-3579-8B6C-555C-77AF86A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FABDD-D0B3-0DD9-B15E-3F7B086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40A37A-9467-D4BE-5A5C-89FE186D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0B3A8-557C-2604-5285-70BEFE5A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8E9EE0-3FF9-56C0-DDF1-001D13D6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FE849-6E38-7FE7-8363-0496D90C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6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052F7-3768-95F3-5B8E-7D75F4CF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836983-25DE-9B79-6036-9BC5465A2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D41981-C129-7809-9D43-38B2F112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9596D9-C4B7-3426-7508-D0CF65E3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D51E6B-845C-469D-05C7-66A9F4CC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D89D71-CDBB-7B20-A5E6-F0949904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60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8831E-AB64-FD14-8E51-F58F7686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B8580E-46DB-FA6E-850B-721FC876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ACB88F-66C1-AD00-9550-0CF0B8D4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952A72-650D-B3AD-8ABA-F5E1D733F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3DFA0D-9BCD-DCB6-A186-0F243C72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8E6A05-FDA8-542A-FACE-6628854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34D11C-2BA7-21C9-6ED5-50CF77B3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245B2B-D3C4-E329-F20B-571625CB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759E8-2414-4268-6CB1-DB805006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EAB839-DA4D-1F79-DDE5-901F625B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842610-CA25-395C-3F00-58A985D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E35BF8-D0FC-D80A-576C-F24D74A1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6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A2FB28-3ABA-98F7-220F-78FE3DB5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5658BC-7A40-FC14-D4DA-A8F11FBC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4BB768-42C9-007B-2AA0-ACDE4875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08C2C-86FB-6305-0ADE-C3AA15A1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D6360-6963-CDD0-E40F-9BAE8B31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551BEF-DE9B-454F-476D-EE436E14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564FF4-4C50-E05F-3A80-E645C9F4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568644-9C70-764E-FD7C-BE88091E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423C7B-1F32-9768-4453-1F032468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3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A64C4-9D93-0DD5-940A-EB2D78D8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D8FB46-7586-30BA-09F9-E20A3A10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F4DBAD-3382-D729-A748-B956AB0E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8F478B-D402-2A25-0DB8-D8CEA924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166DE-59BA-8B6B-B8FF-91548BC1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956B94-E62B-8E52-FCF0-129F8E0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AB06EA-7D82-12F8-36FC-1280B2BF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2BBA66-D414-A54C-786B-32A2EF7A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61ED5-CB2C-96B0-08CF-074613C50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CF21-FE03-47DB-9C27-2F182A1551CA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6414A-4445-8C89-1BD1-DD5FFE18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1E954-2D88-D28D-61E9-15946F4C1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4D4B-E982-4ED5-9D4F-00735320C1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7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sartajbhuvaji/brain-tumor-classification-mr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A23F3-AF59-A738-22A9-E2C2E1DBF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96" y="1139948"/>
            <a:ext cx="9516208" cy="2387600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Brain </a:t>
            </a:r>
            <a:r>
              <a:rPr lang="en-US" altLang="zh-TW" dirty="0" err="1">
                <a:latin typeface="Rockwell" panose="02060603020205020403" pitchFamily="18" charset="0"/>
              </a:rPr>
              <a:t>tumour</a:t>
            </a:r>
            <a:r>
              <a:rPr lang="en-US" altLang="zh-TW" dirty="0">
                <a:latin typeface="Rockwell" panose="02060603020205020403" pitchFamily="18" charset="0"/>
              </a:rPr>
              <a:t> diagnosis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E02EB9-505B-F0C1-AAE4-B4C9A8568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3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6618-0994-B650-EB49-BD5260D8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Data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59108-29CD-703A-D6AC-328632E4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Data is collected from Kaggle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MRI images with sagittal, frontal and transverse.</a:t>
            </a:r>
          </a:p>
          <a:p>
            <a:r>
              <a:rPr lang="en-GB" altLang="zh-TW" dirty="0">
                <a:latin typeface="Rockwell" panose="02060603020205020403" pitchFamily="18" charset="0"/>
              </a:rPr>
              <a:t>URL: </a:t>
            </a:r>
          </a:p>
          <a:p>
            <a:pPr lvl="1"/>
            <a:r>
              <a:rPr lang="en-GB" altLang="zh-TW" sz="2000" dirty="0">
                <a:latin typeface="Rockwell" panose="02060603020205020403" pitchFamily="18" charset="0"/>
                <a:hlinkClick r:id="rId2"/>
              </a:rPr>
              <a:t>https://www.kaggle.com/datasets/sartajbhuvaji/brain-tumor-classification-mri</a:t>
            </a:r>
            <a:endParaRPr lang="en-US" altLang="zh-TW" sz="2000" dirty="0">
              <a:latin typeface="Rockwell" panose="02060603020205020403" pitchFamily="18" charset="0"/>
            </a:endParaRPr>
          </a:p>
          <a:p>
            <a:r>
              <a:rPr lang="en-GB" altLang="zh-TW" sz="2400" dirty="0">
                <a:latin typeface="Rockwell" panose="02060603020205020403" pitchFamily="18" charset="0"/>
              </a:rPr>
              <a:t>Data are divided into four classes:</a:t>
            </a:r>
          </a:p>
          <a:p>
            <a:pPr lvl="1"/>
            <a:r>
              <a:rPr lang="en-GB" altLang="zh-TW" sz="2000" dirty="0">
                <a:latin typeface="Rockwell" panose="02060603020205020403" pitchFamily="18" charset="0"/>
              </a:rPr>
              <a:t>0: No tumour</a:t>
            </a:r>
          </a:p>
          <a:p>
            <a:pPr lvl="1"/>
            <a:r>
              <a:rPr lang="en-GB" altLang="zh-TW" sz="2000" dirty="0">
                <a:latin typeface="Rockwell" panose="02060603020205020403" pitchFamily="18" charset="0"/>
              </a:rPr>
              <a:t>1: Glioma tumour</a:t>
            </a:r>
          </a:p>
          <a:p>
            <a:pPr lvl="1"/>
            <a:r>
              <a:rPr lang="en-GB" altLang="zh-TW" sz="2000" dirty="0">
                <a:latin typeface="Rockwell" panose="02060603020205020403" pitchFamily="18" charset="0"/>
              </a:rPr>
              <a:t>2: Meningioma tumour</a:t>
            </a:r>
          </a:p>
          <a:p>
            <a:pPr lvl="1"/>
            <a:r>
              <a:rPr lang="en-GB" altLang="zh-TW" sz="2000" dirty="0">
                <a:latin typeface="Rockwell" panose="02060603020205020403" pitchFamily="18" charset="0"/>
              </a:rPr>
              <a:t>3: Pituitary tumour</a:t>
            </a:r>
            <a:endParaRPr lang="en-US" altLang="zh-TW" sz="2000" dirty="0"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841BE8-7BA9-D0AE-03F8-39E9D65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80" y="4736963"/>
            <a:ext cx="1468572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07C566-5A65-D321-C08B-9B8E071E6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52" y="4736963"/>
            <a:ext cx="1468571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62379C-7C69-C8F2-C414-73C751C1D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24" y="4736963"/>
            <a:ext cx="1468571" cy="14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09D0E3-59B4-53FD-C37E-61B0EDD7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9695" y="4736963"/>
            <a:ext cx="1468571" cy="144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825E41-0DE3-ECF8-5F9C-9402DCEEC331}"/>
              </a:ext>
            </a:extLst>
          </p:cNvPr>
          <p:cNvSpPr txBox="1"/>
          <p:nvPr/>
        </p:nvSpPr>
        <p:spPr>
          <a:xfrm>
            <a:off x="4603238" y="4494160"/>
            <a:ext cx="1914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altLang="zh-TW" sz="1400" dirty="0">
                <a:latin typeface="Rockwell" panose="02060603020205020403" pitchFamily="18" charset="0"/>
              </a:rPr>
              <a:t>No tumour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D8726-5F85-5B83-C8F6-5BD1E8C90692}"/>
              </a:ext>
            </a:extLst>
          </p:cNvPr>
          <p:cNvSpPr txBox="1"/>
          <p:nvPr/>
        </p:nvSpPr>
        <p:spPr>
          <a:xfrm>
            <a:off x="6593286" y="4462209"/>
            <a:ext cx="181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400" dirty="0">
                <a:latin typeface="Rockwell" panose="02060603020205020403" pitchFamily="18" charset="0"/>
              </a:rPr>
              <a:t>Glioma tumour</a:t>
            </a:r>
            <a:endParaRPr lang="zh-TW" altLang="en-US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944812-A08F-E876-8FA1-DAC54A954321}"/>
              </a:ext>
            </a:extLst>
          </p:cNvPr>
          <p:cNvSpPr txBox="1"/>
          <p:nvPr/>
        </p:nvSpPr>
        <p:spPr>
          <a:xfrm>
            <a:off x="7985913" y="4462208"/>
            <a:ext cx="2384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400" dirty="0">
                <a:latin typeface="Rockwell" panose="02060603020205020403" pitchFamily="18" charset="0"/>
              </a:rPr>
              <a:t>Meningioma tumour</a:t>
            </a:r>
            <a:endParaRPr lang="zh-TW" altLang="en-US" sz="1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76E022-E85B-ECD4-2584-8DFC91414D9A}"/>
              </a:ext>
            </a:extLst>
          </p:cNvPr>
          <p:cNvSpPr txBox="1"/>
          <p:nvPr/>
        </p:nvSpPr>
        <p:spPr>
          <a:xfrm>
            <a:off x="9712486" y="4526869"/>
            <a:ext cx="1914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400" dirty="0">
                <a:latin typeface="Rockwell" panose="02060603020205020403" pitchFamily="18" charset="0"/>
              </a:rPr>
              <a:t>Pituitary tumour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9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0A42B-626C-1803-FB33-EBDDF645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Convolution Neural Network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0A6E1-1597-FDF9-060C-9D52325E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469" cy="4351338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The AI model been used in this application is Vgg19.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It is a supervised-learning model and based on transfer-learning method.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Before training:</a:t>
            </a:r>
          </a:p>
          <a:p>
            <a:pPr lvl="1"/>
            <a:r>
              <a:rPr lang="en-US" altLang="zh-TW" dirty="0">
                <a:latin typeface="Rockwell" panose="02060603020205020403" pitchFamily="18" charset="0"/>
              </a:rPr>
              <a:t>Images are separated into train, validation and test sets.</a:t>
            </a:r>
          </a:p>
          <a:p>
            <a:pPr lvl="1"/>
            <a:r>
              <a:rPr lang="en-US" altLang="zh-TW" dirty="0">
                <a:latin typeface="Rockwell" panose="02060603020205020403" pitchFamily="18" charset="0"/>
              </a:rPr>
              <a:t>Conducting image augmentation.</a:t>
            </a:r>
          </a:p>
          <a:p>
            <a:pPr lvl="1"/>
            <a:r>
              <a:rPr lang="en-US" altLang="zh-TW" dirty="0">
                <a:latin typeface="Rockwell" panose="02060603020205020403" pitchFamily="18" charset="0"/>
              </a:rPr>
              <a:t>Setting an early-stopping point and saving the best result during training.</a:t>
            </a:r>
          </a:p>
          <a:p>
            <a:pPr lvl="2"/>
            <a:r>
              <a:rPr lang="en-US" altLang="zh-TW" dirty="0">
                <a:latin typeface="Rockwell" panose="02060603020205020403" pitchFamily="18" charset="0"/>
              </a:rPr>
              <a:t>(Avoiding over-fitting)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25A68-26A2-A0A6-4D53-CBA6DC66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Architectures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455CC-5612-9ABE-D962-46251578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Images augmentation can generate more data.</a:t>
            </a:r>
          </a:p>
          <a:p>
            <a:endParaRPr lang="en-US" altLang="zh-TW" dirty="0">
              <a:latin typeface="Rockwell" panose="02060603020205020403" pitchFamily="18" charset="0"/>
            </a:endParaRPr>
          </a:p>
          <a:p>
            <a:endParaRPr lang="en-US" altLang="zh-TW" dirty="0">
              <a:latin typeface="Rockwell" panose="02060603020205020403" pitchFamily="18" charset="0"/>
            </a:endParaRPr>
          </a:p>
          <a:p>
            <a:endParaRPr lang="en-US" altLang="zh-TW" dirty="0">
              <a:latin typeface="Rockwell" panose="02060603020205020403" pitchFamily="18" charset="0"/>
            </a:endParaRPr>
          </a:p>
          <a:p>
            <a:r>
              <a:rPr lang="en-US" altLang="zh-TW" dirty="0">
                <a:latin typeface="Rockwell" panose="02060603020205020403" pitchFamily="18" charset="0"/>
              </a:rPr>
              <a:t>Images are compressed to 224,224,3 for feeding the model.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5EF279-1F6F-CA32-937A-2592AC430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45" r="54907"/>
          <a:stretch/>
        </p:blipFill>
        <p:spPr>
          <a:xfrm>
            <a:off x="2165839" y="2304379"/>
            <a:ext cx="1595580" cy="1556239"/>
          </a:xfrm>
          <a:prstGeom prst="rect">
            <a:avLst/>
          </a:prstGeom>
        </p:spPr>
      </p:pic>
      <p:sp>
        <p:nvSpPr>
          <p:cNvPr id="8" name="流程圖: 人工作業 7">
            <a:extLst>
              <a:ext uri="{FF2B5EF4-FFF2-40B4-BE49-F238E27FC236}">
                <a16:creationId xmlns:a16="http://schemas.microsoft.com/office/drawing/2014/main" id="{691B21BE-E6A8-7460-E254-ABA66E1E3A77}"/>
              </a:ext>
            </a:extLst>
          </p:cNvPr>
          <p:cNvSpPr/>
          <p:nvPr/>
        </p:nvSpPr>
        <p:spPr>
          <a:xfrm rot="16200000">
            <a:off x="3609946" y="2582039"/>
            <a:ext cx="1556238" cy="1000916"/>
          </a:xfrm>
          <a:prstGeom prst="flowChartManualOpera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C18CB32-B0D6-1CF5-47E3-D91A44F27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77"/>
          <a:stretch/>
        </p:blipFill>
        <p:spPr>
          <a:xfrm>
            <a:off x="5014711" y="2305417"/>
            <a:ext cx="1572288" cy="15552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1C4A4E-5E46-C23C-9958-EB68C15FF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45" r="54907"/>
          <a:stretch/>
        </p:blipFill>
        <p:spPr>
          <a:xfrm>
            <a:off x="2165839" y="4339372"/>
            <a:ext cx="1595580" cy="15562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991DCB-B27F-BE5C-A5B5-C4BB05B9522F}"/>
              </a:ext>
            </a:extLst>
          </p:cNvPr>
          <p:cNvSpPr/>
          <p:nvPr/>
        </p:nvSpPr>
        <p:spPr>
          <a:xfrm>
            <a:off x="4802241" y="4660288"/>
            <a:ext cx="2041504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Rockwell" panose="02060603020205020403" pitchFamily="18" charset="0"/>
              </a:rPr>
              <a:t>Vgg19</a:t>
            </a:r>
            <a:endParaRPr lang="zh-TW" altLang="en-US" b="1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流程圖: 人工作業 12">
            <a:extLst>
              <a:ext uri="{FF2B5EF4-FFF2-40B4-BE49-F238E27FC236}">
                <a16:creationId xmlns:a16="http://schemas.microsoft.com/office/drawing/2014/main" id="{3B6B2AAF-D46E-79FA-CCDB-A918417CC97F}"/>
              </a:ext>
            </a:extLst>
          </p:cNvPr>
          <p:cNvSpPr/>
          <p:nvPr/>
        </p:nvSpPr>
        <p:spPr>
          <a:xfrm rot="16200000">
            <a:off x="3483758" y="4617031"/>
            <a:ext cx="1556238" cy="1000916"/>
          </a:xfrm>
          <a:prstGeom prst="flowChartManualOpera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流程圖: 人工作業 13">
            <a:extLst>
              <a:ext uri="{FF2B5EF4-FFF2-40B4-BE49-F238E27FC236}">
                <a16:creationId xmlns:a16="http://schemas.microsoft.com/office/drawing/2014/main" id="{73BB004D-52BE-4910-58BD-DB6BD8EB0F35}"/>
              </a:ext>
            </a:extLst>
          </p:cNvPr>
          <p:cNvSpPr/>
          <p:nvPr/>
        </p:nvSpPr>
        <p:spPr>
          <a:xfrm rot="16200000">
            <a:off x="6621249" y="4923055"/>
            <a:ext cx="914400" cy="389596"/>
          </a:xfrm>
          <a:prstGeom prst="flowChartManualOpera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2C6901C-F6F8-C87E-C349-A1D0D82D5393}"/>
              </a:ext>
            </a:extLst>
          </p:cNvPr>
          <p:cNvSpPr txBox="1"/>
          <p:nvPr/>
        </p:nvSpPr>
        <p:spPr>
          <a:xfrm>
            <a:off x="7273247" y="4748156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To 4 classes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CA56BA7-575D-B3E9-77FA-C7DCB61946F9}"/>
              </a:ext>
            </a:extLst>
          </p:cNvPr>
          <p:cNvSpPr txBox="1"/>
          <p:nvPr/>
        </p:nvSpPr>
        <p:spPr>
          <a:xfrm>
            <a:off x="6713187" y="2304378"/>
            <a:ext cx="2122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5740 images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64% for training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16% for validation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20% for testing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D41373-D7D2-C1B9-3027-169E951E4B8C}"/>
              </a:ext>
            </a:extLst>
          </p:cNvPr>
          <p:cNvSpPr txBox="1"/>
          <p:nvPr/>
        </p:nvSpPr>
        <p:spPr>
          <a:xfrm>
            <a:off x="7774311" y="6200755"/>
            <a:ext cx="252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Fully connection layer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26C8E1-1CB4-4E46-FE9B-C5D6E84B7578}"/>
              </a:ext>
            </a:extLst>
          </p:cNvPr>
          <p:cNvSpPr/>
          <p:nvPr/>
        </p:nvSpPr>
        <p:spPr>
          <a:xfrm>
            <a:off x="9100031" y="5117488"/>
            <a:ext cx="878951" cy="1059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Flatten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E338E6-4398-38E0-DB6F-450DA22063F5}"/>
              </a:ext>
            </a:extLst>
          </p:cNvPr>
          <p:cNvSpPr/>
          <p:nvPr/>
        </p:nvSpPr>
        <p:spPr>
          <a:xfrm>
            <a:off x="10096016" y="5117488"/>
            <a:ext cx="545123" cy="10594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128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4547D6-AF0E-E10A-8F40-31D82310BE28}"/>
              </a:ext>
            </a:extLst>
          </p:cNvPr>
          <p:cNvSpPr/>
          <p:nvPr/>
        </p:nvSpPr>
        <p:spPr>
          <a:xfrm>
            <a:off x="10758174" y="5117487"/>
            <a:ext cx="302550" cy="10594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2425110-F849-3AFE-B971-FF48F436F758}"/>
              </a:ext>
            </a:extLst>
          </p:cNvPr>
          <p:cNvCxnSpPr>
            <a:cxnSpLocks/>
          </p:cNvCxnSpPr>
          <p:nvPr/>
        </p:nvCxnSpPr>
        <p:spPr>
          <a:xfrm>
            <a:off x="7313153" y="5117487"/>
            <a:ext cx="1707755" cy="45720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7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35831-587A-A874-F882-BCB3C3D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E95DA-6B04-6D92-8440-BFBC74A8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Accuracy: 84%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A255964-2BFA-B338-9565-98920786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8345"/>
              </p:ext>
            </p:extLst>
          </p:nvPr>
        </p:nvGraphicFramePr>
        <p:xfrm>
          <a:off x="1170355" y="2501900"/>
          <a:ext cx="56151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415">
                  <a:extLst>
                    <a:ext uri="{9D8B030D-6E8A-4147-A177-3AD203B41FA5}">
                      <a16:colId xmlns:a16="http://schemas.microsoft.com/office/drawing/2014/main" val="988581573"/>
                    </a:ext>
                  </a:extLst>
                </a:gridCol>
                <a:gridCol w="1468315">
                  <a:extLst>
                    <a:ext uri="{9D8B030D-6E8A-4147-A177-3AD203B41FA5}">
                      <a16:colId xmlns:a16="http://schemas.microsoft.com/office/drawing/2014/main" val="3347961197"/>
                    </a:ext>
                  </a:extLst>
                </a:gridCol>
                <a:gridCol w="1624379">
                  <a:extLst>
                    <a:ext uri="{9D8B030D-6E8A-4147-A177-3AD203B41FA5}">
                      <a16:colId xmlns:a16="http://schemas.microsoft.com/office/drawing/2014/main" val="220435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dirty="0">
                          <a:latin typeface="Rockwell" panose="02060603020205020403" pitchFamily="18" charset="0"/>
                        </a:rPr>
                        <a:t>precision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dirty="0">
                          <a:latin typeface="Rockwell" panose="02060603020205020403" pitchFamily="18" charset="0"/>
                        </a:rPr>
                        <a:t>recall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9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altLang="zh-TW" dirty="0">
                          <a:latin typeface="Rockwell" panose="02060603020205020403" pitchFamily="18" charset="0"/>
                        </a:rPr>
                        <a:t>No tumour 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0.83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0.71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24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altLang="zh-TW" dirty="0">
                          <a:latin typeface="Rockwell" panose="02060603020205020403" pitchFamily="18" charset="0"/>
                        </a:rPr>
                        <a:t>Glioma tumour 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0.88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0.87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8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altLang="zh-TW" dirty="0">
                          <a:latin typeface="Rockwell" panose="02060603020205020403" pitchFamily="18" charset="0"/>
                        </a:rPr>
                        <a:t>Meningioma tumour 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0.79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0.77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altLang="zh-TW" dirty="0">
                          <a:latin typeface="Rockwell" panose="02060603020205020403" pitchFamily="18" charset="0"/>
                        </a:rPr>
                        <a:t>Pituitary tumour 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0.86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Rockwell" panose="02060603020205020403" pitchFamily="18" charset="0"/>
                        </a:rPr>
                        <a:t>0.95</a:t>
                      </a:r>
                      <a:endParaRPr lang="zh-TW" altLang="en-US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80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2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A54A24-60F5-4BFD-2798-3ED05B85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Thanks for watching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23D1DD-2B23-CB2E-62E4-4D02D755A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3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192</Words>
  <Application>Microsoft Office PowerPoint</Application>
  <PresentationFormat>寬螢幕</PresentationFormat>
  <Paragraphs>57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Office 佈景主題</vt:lpstr>
      <vt:lpstr>Brain tumour diagnosis</vt:lpstr>
      <vt:lpstr>Data</vt:lpstr>
      <vt:lpstr>Convolution Neural Network</vt:lpstr>
      <vt:lpstr>Architectures</vt:lpstr>
      <vt:lpstr>Result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tumour diagnosis</dc:title>
  <dc:creator>Shu-wei Huang</dc:creator>
  <cp:lastModifiedBy>Shu-wei Huang</cp:lastModifiedBy>
  <cp:revision>2</cp:revision>
  <dcterms:created xsi:type="dcterms:W3CDTF">2023-01-15T13:52:42Z</dcterms:created>
  <dcterms:modified xsi:type="dcterms:W3CDTF">2023-01-15T15:56:44Z</dcterms:modified>
</cp:coreProperties>
</file>