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87" r:id="rId4"/>
    <p:sldId id="288" r:id="rId5"/>
    <p:sldId id="289" r:id="rId6"/>
    <p:sldId id="290" r:id="rId7"/>
    <p:sldId id="284" r:id="rId8"/>
    <p:sldId id="269" r:id="rId9"/>
    <p:sldId id="260" r:id="rId10"/>
    <p:sldId id="282" r:id="rId11"/>
    <p:sldId id="281" r:id="rId12"/>
    <p:sldId id="280" r:id="rId13"/>
    <p:sldId id="283" r:id="rId14"/>
    <p:sldId id="262" r:id="rId15"/>
    <p:sldId id="261" r:id="rId16"/>
    <p:sldId id="276" r:id="rId17"/>
    <p:sldId id="273" r:id="rId18"/>
    <p:sldId id="285" r:id="rId19"/>
    <p:sldId id="257" r:id="rId20"/>
    <p:sldId id="259" r:id="rId21"/>
    <p:sldId id="268" r:id="rId22"/>
    <p:sldId id="265" r:id="rId23"/>
    <p:sldId id="258" r:id="rId24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9" autoAdjust="0"/>
    <p:restoredTop sz="56257" autoAdjust="0"/>
  </p:normalViewPr>
  <p:slideViewPr>
    <p:cSldViewPr snapToGrid="0" snapToObjects="1">
      <p:cViewPr varScale="1">
        <p:scale>
          <a:sx n="62" d="100"/>
          <a:sy n="62" d="100"/>
        </p:scale>
        <p:origin x="-30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1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1DF78-9CA4-47CA-9335-AC05776FB11B}" type="datetimeFigureOut">
              <a:rPr lang="zh-CN" altLang="en-US" smtClean="0"/>
              <a:t>2018/5/23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5C451-00F3-48A6-A44B-DB8AECB57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26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虚拟机对主内存和工作内存的操作有如下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个（每个操作都具备原子性）：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：锁定主内存中某变量的内存区域；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对应的解锁；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：从主内存中度变量的值；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操作读来的值加载到工作内存；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：将工作内存中变量的值传入执行引擎（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：只是指这个传输动作，不包括计算，这和代码层面的“使用”不同）；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：将执行引擎计算的结果写到工作内存；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：将变量的值从工作内存中拿出；</a:t>
            </a:r>
          </a:p>
          <a:p>
            <a:pPr latinLnBrk="1"/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拿出的值写到主内存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11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完成了对主内存的赋值，操作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的工作内存中的数据就已经过期了，然而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并不知道，仍然以为自己工作内存中的数据是正确的是最新的，所以把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值传入到执行引擎，完成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后传到主内存，这样主内存中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的最终结果是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。导致非期望结果的关键原因是在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更新了主内存后，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没有得知这个更新，自以为自己的工作内存中的数据是最新的。这个工作内存数据过期引起的工作内存和主内存不相等的问题叫做“数据一致性问题”。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那这个工作内存和主内存之间数据一致性问题该咋解决呢？答案是用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volatile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关键字修饰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属性：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6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在操作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和操作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完成了对主内存的赋值。虽然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的工作内存会在下次读的时候得到及时刷新，可是在下次读工作内存之前，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v=0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这个数据正在执行引擎中翻滚呀，它不会得到更新啊，最终执行引擎计算的结果是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，那最后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赋给主内存的结果还是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v=1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这个“执行引擎数据”和“主内存数据”之间的不一致问题咋解决呢？答案是用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synchronized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6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https://www.cnblogs.com/toSeeMyDream/p/7151635.html   -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 dump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日志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r>
              <a:rPr lang="en-US" altLang="zh-CN" dirty="0" smtClean="0"/>
              <a:t>https://blog.csdn.net/wgw335363240/article/details/21373015   --&gt;  </a:t>
            </a:r>
            <a:r>
              <a:rPr lang="zh-CN" altLang="en-US" dirty="0" smtClean="0"/>
              <a:t>线程分析</a:t>
            </a:r>
            <a:r>
              <a:rPr lang="en-US" altLang="zh-CN" baseline="0" dirty="0" smtClean="0"/>
              <a:t> </a:t>
            </a:r>
          </a:p>
          <a:p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dirty="0" smtClean="0"/>
              <a:t>方案有三种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redis</a:t>
            </a:r>
            <a:r>
              <a:rPr lang="en-US" altLang="zh-CN" dirty="0" smtClean="0"/>
              <a:t> incr2</a:t>
            </a:r>
            <a:r>
              <a:rPr lang="zh-CN" altLang="en-US" dirty="0" smtClean="0"/>
              <a:t>、数据库</a:t>
            </a:r>
            <a:r>
              <a:rPr lang="en-US" altLang="zh-CN" dirty="0" smtClean="0"/>
              <a:t>for update3</a:t>
            </a:r>
            <a:r>
              <a:rPr lang="zh-CN" altLang="en-US" dirty="0" smtClean="0"/>
              <a:t>、一次批量生成一些放</a:t>
            </a:r>
            <a:r>
              <a:rPr lang="en-US" altLang="zh-CN" dirty="0" err="1" smtClean="0"/>
              <a:t>blockqueue</a:t>
            </a:r>
            <a:r>
              <a:rPr lang="zh-CN" altLang="en-US" dirty="0" smtClean="0"/>
              <a:t>，取完之后再生成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但是除了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可以解决分布式以外，数据库主从之后锁表不能锁全部库，</a:t>
            </a:r>
            <a:r>
              <a:rPr lang="en-US" altLang="zh-CN" dirty="0" err="1" smtClean="0"/>
              <a:t>blockqueue</a:t>
            </a:r>
            <a:r>
              <a:rPr lang="zh-CN" altLang="en-US" dirty="0" smtClean="0"/>
              <a:t>也只是存内存里面的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5C451-00F3-48A6-A44B-DB8AECB57F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6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6350"/>
            <a:ext cx="9144000" cy="501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BB0000"/>
                </a:solidFill>
                <a:latin typeface="黑体"/>
                <a:ea typeface="黑体"/>
                <a:cs typeface="黑体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969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 descr="co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72703"/>
            <a:ext cx="9144000" cy="94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0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79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88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324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795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401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40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56350"/>
            <a:ext cx="9144000" cy="5016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5" name="图片 4" descr="thank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7360"/>
            <a:ext cx="9144000" cy="27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9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17B48-887A-0540-9537-37F4DBE465A9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297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ag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6618"/>
            <a:ext cx="9144000" cy="43138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7B48-887A-0540-9537-37F4DBE465A9}" type="datetimeFigureOut">
              <a:rPr kumimoji="1" lang="zh-CN" altLang="en-US" smtClean="0"/>
              <a:t>2018/5/22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7C49-1755-3848-A8B0-D94289B2F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70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并发编程常识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虚极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梁飞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9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系统内存</a:t>
            </a:r>
            <a:endParaRPr kumimoji="1" lang="zh-CN" altLang="en-US" dirty="0"/>
          </a:p>
        </p:txBody>
      </p:sp>
      <p:sp>
        <p:nvSpPr>
          <p:cNvPr id="30" name="内容占位符 29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/>
              <a:t>MESI</a:t>
            </a:r>
            <a:r>
              <a:rPr kumimoji="1" lang="zh-CN" altLang="en-US" dirty="0"/>
              <a:t>协议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 smtClean="0"/>
              <a:t>Modified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本</a:t>
            </a:r>
            <a:r>
              <a:rPr kumimoji="1" lang="en-US" altLang="zh-CN" dirty="0" smtClean="0"/>
              <a:t>CPU</a:t>
            </a:r>
            <a:r>
              <a:rPr kumimoji="1" lang="zh-CN" altLang="en-US" dirty="0"/>
              <a:t>写，则直接写到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不产生总线事务；</a:t>
            </a:r>
            <a:r>
              <a:rPr kumimoji="1" lang="zh-CN" altLang="en-US" dirty="0"/>
              <a:t>其它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写，则不涉及本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，其它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读</a:t>
            </a:r>
            <a:r>
              <a:rPr kumimoji="1" lang="zh-CN" altLang="en-US" dirty="0"/>
              <a:t>，则本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需要把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中的数据提供给它，而不是让它去读内存。 </a:t>
            </a:r>
          </a:p>
          <a:p>
            <a:pPr lvl="1"/>
            <a:r>
              <a:rPr kumimoji="1" lang="en-US" altLang="zh-CN" dirty="0" smtClean="0"/>
              <a:t>Exclusive</a:t>
            </a:r>
          </a:p>
          <a:p>
            <a:pPr lvl="2"/>
            <a:r>
              <a:rPr kumimoji="1" lang="zh-CN" altLang="en-US" dirty="0" smtClean="0"/>
              <a:t>只</a:t>
            </a:r>
            <a:r>
              <a:rPr kumimoji="1" lang="zh-CN" altLang="en-US" dirty="0"/>
              <a:t>有本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有该内存的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，而且和内存一致。 本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的写操作会导致转到</a:t>
            </a:r>
            <a:r>
              <a:rPr kumimoji="1" lang="en-US" altLang="zh-CN" dirty="0"/>
              <a:t>Modified</a:t>
            </a:r>
            <a:r>
              <a:rPr kumimoji="1" lang="zh-CN" altLang="en-US" dirty="0"/>
              <a:t>状态。 </a:t>
            </a:r>
          </a:p>
          <a:p>
            <a:pPr lvl="1"/>
            <a:r>
              <a:rPr kumimoji="1" lang="en-US" altLang="zh-CN" dirty="0" smtClean="0"/>
              <a:t>Shared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多个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都对该内存有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，而且内容一致。任何一个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写自己的这个</a:t>
            </a:r>
            <a:r>
              <a:rPr kumimoji="1" lang="en-US" altLang="zh-CN" dirty="0"/>
              <a:t>Cache</a:t>
            </a:r>
            <a:r>
              <a:rPr kumimoji="1" lang="zh-CN" altLang="en-US" dirty="0" smtClean="0"/>
              <a:t>都必须通知其它的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。 </a:t>
            </a:r>
          </a:p>
          <a:p>
            <a:pPr lvl="1"/>
            <a:r>
              <a:rPr kumimoji="1" lang="en-US" altLang="zh-CN" dirty="0" smtClean="0"/>
              <a:t>Invalid</a:t>
            </a:r>
            <a:endParaRPr kumimoji="1" lang="en-US" altLang="zh-CN" dirty="0"/>
          </a:p>
          <a:p>
            <a:pPr lvl="2"/>
            <a:r>
              <a:rPr kumimoji="1" lang="zh-CN" altLang="en-US" dirty="0" smtClean="0"/>
              <a:t>一旦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进入这个状态，</a:t>
            </a:r>
            <a:r>
              <a:rPr kumimoji="1" lang="en-US" altLang="zh-CN" dirty="0"/>
              <a:t>CPU</a:t>
            </a:r>
            <a:r>
              <a:rPr kumimoji="1" lang="zh-CN" altLang="en-US" dirty="0" smtClean="0"/>
              <a:t>读数据就必须发出总线事务，</a:t>
            </a:r>
            <a:r>
              <a:rPr kumimoji="1" lang="zh-CN" altLang="en-US" dirty="0"/>
              <a:t>从内存读。 </a:t>
            </a:r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42174" y="1939244"/>
            <a:ext cx="805668" cy="819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CPU1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77988" y="1939244"/>
            <a:ext cx="805668" cy="8192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CPU2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42175" y="3702877"/>
            <a:ext cx="2041482" cy="8192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DMA</a:t>
            </a:r>
            <a:r>
              <a:rPr kumimoji="1" lang="zh-CN" altLang="en-US" dirty="0" smtClean="0"/>
              <a:t>内存控制器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37537" y="5360869"/>
            <a:ext cx="2046119" cy="4347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MEM</a:t>
            </a:r>
            <a:r>
              <a:rPr kumimoji="1" lang="zh-CN" altLang="en-US" dirty="0" smtClean="0"/>
              <a:t>内存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37537" y="4812486"/>
            <a:ext cx="2046119" cy="2573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内存总线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42174" y="3122562"/>
            <a:ext cx="2041482" cy="2344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前端总线</a:t>
            </a:r>
            <a:endParaRPr kumimoji="1" lang="zh-CN" altLang="en-US" dirty="0"/>
          </a:p>
        </p:txBody>
      </p:sp>
      <p:cxnSp>
        <p:nvCxnSpPr>
          <p:cNvPr id="12" name="直线连接符 11"/>
          <p:cNvCxnSpPr>
            <a:stCxn id="5" idx="2"/>
          </p:cNvCxnSpPr>
          <p:nvPr/>
        </p:nvCxnSpPr>
        <p:spPr>
          <a:xfrm>
            <a:off x="6145008" y="2758516"/>
            <a:ext cx="0" cy="364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>
            <a:endCxn id="6" idx="2"/>
          </p:cNvCxnSpPr>
          <p:nvPr/>
        </p:nvCxnSpPr>
        <p:spPr>
          <a:xfrm flipV="1">
            <a:off x="7380822" y="2758516"/>
            <a:ext cx="0" cy="3640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20"/>
          <p:cNvCxnSpPr>
            <a:stCxn id="10" idx="2"/>
            <a:endCxn id="7" idx="0"/>
          </p:cNvCxnSpPr>
          <p:nvPr/>
        </p:nvCxnSpPr>
        <p:spPr>
          <a:xfrm>
            <a:off x="6762915" y="3356992"/>
            <a:ext cx="1" cy="34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235384" y="2753230"/>
            <a:ext cx="9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lock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pin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788293" y="1933959"/>
            <a:ext cx="805668" cy="2377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L1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756046" y="1537614"/>
            <a:ext cx="2055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ache 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(64bytes)</a:t>
            </a:r>
            <a:endParaRPr kumimoji="1"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783656" y="2171663"/>
            <a:ext cx="805668" cy="2615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L2</a:t>
            </a:r>
            <a:endParaRPr kumimoji="1"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783656" y="2433225"/>
            <a:ext cx="805668" cy="320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L3</a:t>
            </a:r>
            <a:endParaRPr kumimoji="1" lang="zh-CN" altLang="en-US" dirty="0"/>
          </a:p>
        </p:txBody>
      </p:sp>
      <p:cxnSp>
        <p:nvCxnSpPr>
          <p:cNvPr id="38" name="直线连接符 37"/>
          <p:cNvCxnSpPr>
            <a:stCxn id="7" idx="2"/>
            <a:endCxn id="8" idx="0"/>
          </p:cNvCxnSpPr>
          <p:nvPr/>
        </p:nvCxnSpPr>
        <p:spPr>
          <a:xfrm flipH="1">
            <a:off x="6760597" y="4522149"/>
            <a:ext cx="2319" cy="290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/>
          <p:cNvCxnSpPr>
            <a:stCxn id="8" idx="2"/>
            <a:endCxn id="9" idx="0"/>
          </p:cNvCxnSpPr>
          <p:nvPr/>
        </p:nvCxnSpPr>
        <p:spPr>
          <a:xfrm>
            <a:off x="6760597" y="5069850"/>
            <a:ext cx="0" cy="291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内存栅栏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读：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v</a:t>
            </a:r>
            <a:r>
              <a:rPr kumimoji="1" lang="en-US" altLang="zh-CN" dirty="0" smtClean="0"/>
              <a:t>olatile 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a, b; if(a == 1 &amp;&amp; b == 2)</a:t>
            </a:r>
          </a:p>
          <a:p>
            <a:pPr lvl="1"/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通过</a:t>
            </a:r>
            <a:r>
              <a:rPr kumimoji="1" lang="en-US" altLang="zh-CN" dirty="0"/>
              <a:t>load </a:t>
            </a:r>
            <a:r>
              <a:rPr kumimoji="1" lang="en-US" altLang="zh-CN" dirty="0" smtClean="0"/>
              <a:t>acquire</a:t>
            </a:r>
            <a:r>
              <a:rPr kumimoji="1" lang="zh-CN" altLang="en-US" dirty="0" smtClean="0"/>
              <a:t>依赖保证读顺序：</a:t>
            </a:r>
            <a:endParaRPr kumimoji="1" lang="en-US" altLang="zh-CN" dirty="0" smtClean="0"/>
          </a:p>
          <a:p>
            <a:pPr lvl="2"/>
            <a:r>
              <a:rPr kumimoji="1" lang="en-US" altLang="zh-CN" sz="2000" dirty="0" smtClean="0"/>
              <a:t>0x2000000001de819c:  adds </a:t>
            </a:r>
            <a:r>
              <a:rPr kumimoji="1" lang="en-US" altLang="zh-CN" sz="2000" dirty="0"/>
              <a:t>r37=597,r36;;  ;...84112554</a:t>
            </a:r>
          </a:p>
          <a:p>
            <a:pPr lvl="2"/>
            <a:r>
              <a:rPr kumimoji="1" lang="en-US" altLang="zh-CN" sz="2000" dirty="0" smtClean="0"/>
              <a:t>0x2000000001de81a0: 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ld1</a:t>
            </a:r>
            <a:r>
              <a:rPr kumimoji="1" lang="en-US" altLang="zh-CN" sz="2000" dirty="0">
                <a:solidFill>
                  <a:srgbClr val="FF0000"/>
                </a:solidFill>
              </a:rPr>
              <a:t>.acq</a:t>
            </a:r>
            <a:r>
              <a:rPr kumimoji="1" lang="en-US" altLang="zh-CN" sz="2000" dirty="0"/>
              <a:t> r38=[r37];;  ;...0b30014a </a:t>
            </a:r>
            <a:r>
              <a:rPr kumimoji="1" lang="en-US" altLang="zh-CN" sz="2000" dirty="0" smtClean="0"/>
              <a:t>a010</a:t>
            </a:r>
          </a:p>
          <a:p>
            <a:r>
              <a:rPr kumimoji="1" lang="zh-CN" altLang="en-US" dirty="0" smtClean="0"/>
              <a:t>写：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volatile </a:t>
            </a:r>
            <a:r>
              <a:rPr kumimoji="1" lang="en-US" altLang="zh-CN" dirty="0" smtClean="0"/>
              <a:t>A a; a = </a:t>
            </a:r>
            <a:r>
              <a:rPr kumimoji="1" lang="en-US" altLang="zh-CN" dirty="0"/>
              <a:t>new </a:t>
            </a:r>
            <a:r>
              <a:rPr kumimoji="1" lang="en-US" altLang="zh-CN" dirty="0" smtClean="0"/>
              <a:t>A(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;</a:t>
            </a:r>
          </a:p>
          <a:p>
            <a:pPr lvl="1"/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lock </a:t>
            </a:r>
            <a:r>
              <a:rPr kumimoji="1" lang="en-US" altLang="zh-CN" dirty="0" err="1" smtClean="0"/>
              <a:t>addl</a:t>
            </a:r>
            <a:r>
              <a:rPr kumimoji="1" lang="zh-CN" altLang="en-US" dirty="0" smtClean="0"/>
              <a:t>使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cache line</a:t>
            </a:r>
            <a:r>
              <a:rPr kumimoji="1" lang="zh-CN" altLang="en-US" dirty="0" smtClean="0"/>
              <a:t>失效：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0x01a3de1d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movb</a:t>
            </a:r>
            <a:r>
              <a:rPr kumimoji="1" lang="en-US" altLang="zh-CN" dirty="0"/>
              <a:t> $0x0,0x1104800(%</a:t>
            </a:r>
            <a:r>
              <a:rPr kumimoji="1" lang="en-US" altLang="zh-CN" dirty="0" err="1"/>
              <a:t>esi</a:t>
            </a:r>
            <a:r>
              <a:rPr kumimoji="1" lang="en-US" altLang="zh-CN" dirty="0"/>
              <a:t>);</a:t>
            </a:r>
          </a:p>
          <a:p>
            <a:pPr lvl="2"/>
            <a:r>
              <a:rPr kumimoji="1" lang="en-US" altLang="zh-CN" dirty="0"/>
              <a:t>0x01a3de24: </a:t>
            </a:r>
            <a:r>
              <a:rPr kumimoji="1" lang="en-US" altLang="zh-CN" dirty="0">
                <a:solidFill>
                  <a:srgbClr val="FF0000"/>
                </a:solidFill>
              </a:rPr>
              <a:t>lock </a:t>
            </a:r>
            <a:r>
              <a:rPr kumimoji="1" lang="en-US" altLang="zh-CN" dirty="0" err="1">
                <a:solidFill>
                  <a:srgbClr val="FF0000"/>
                </a:solidFill>
              </a:rPr>
              <a:t>addl</a:t>
            </a:r>
            <a:r>
              <a:rPr kumimoji="1" lang="en-US" altLang="zh-CN" dirty="0"/>
              <a:t> $0x0,(%</a:t>
            </a:r>
            <a:r>
              <a:rPr kumimoji="1" lang="en-US" altLang="zh-CN" dirty="0" err="1"/>
              <a:t>esp</a:t>
            </a:r>
            <a:r>
              <a:rPr kumimoji="1" lang="en-US" altLang="zh-CN" dirty="0"/>
              <a:t>)</a:t>
            </a:r>
            <a:r>
              <a:rPr kumimoji="1" lang="en-US" altLang="zh-CN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988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查看</a:t>
            </a:r>
            <a:r>
              <a:rPr kumimoji="1" lang="en-US" altLang="zh-CN" dirty="0" smtClean="0"/>
              <a:t>JIT</a:t>
            </a:r>
            <a:r>
              <a:rPr kumimoji="1" lang="zh-CN" altLang="en-US" dirty="0" smtClean="0"/>
              <a:t>编译结果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 -XX:+</a:t>
            </a:r>
            <a:r>
              <a:rPr kumimoji="1" lang="en-US" altLang="zh-CN" dirty="0" err="1"/>
              <a:t>UnlockDiagnosticVMOptions</a:t>
            </a:r>
            <a:r>
              <a:rPr kumimoji="1" lang="en-US" altLang="zh-CN" dirty="0"/>
              <a:t> -</a:t>
            </a:r>
            <a:r>
              <a:rPr kumimoji="1" lang="en-US" altLang="zh-CN" dirty="0" err="1"/>
              <a:t>XX:PrintAssemblyOptions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hsdis</a:t>
            </a:r>
            <a:r>
              <a:rPr kumimoji="1" lang="en-US" altLang="zh-CN" dirty="0"/>
              <a:t>-print-bytes -</a:t>
            </a:r>
            <a:r>
              <a:rPr kumimoji="1" lang="en-US" altLang="zh-CN" dirty="0" err="1"/>
              <a:t>XX:CompileCommand</a:t>
            </a:r>
            <a:r>
              <a:rPr kumimoji="1" lang="en-US" altLang="zh-CN" dirty="0"/>
              <a:t>=print,*</a:t>
            </a:r>
            <a:r>
              <a:rPr kumimoji="1" lang="en-US" altLang="zh-CN" dirty="0" err="1"/>
              <a:t>AtomicInteger.incrementAndGet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54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对齐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3736" y="1767707"/>
            <a:ext cx="7405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LinkedTransferQueue</a:t>
            </a:r>
            <a:endParaRPr kumimoji="1" lang="en-US" altLang="zh-CN" dirty="0"/>
          </a:p>
          <a:p>
            <a:r>
              <a:rPr kumimoji="1" lang="en-US" altLang="zh-CN" dirty="0"/>
              <a:t>static final class </a:t>
            </a:r>
            <a:r>
              <a:rPr kumimoji="1" lang="en-US" altLang="zh-CN" dirty="0" err="1"/>
              <a:t>PaddedAtomicReference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&lt;T&gt; </a:t>
            </a:r>
            <a:r>
              <a:rPr kumimoji="1" lang="en-US" altLang="zh-CN" dirty="0"/>
              <a:t>extends </a:t>
            </a:r>
            <a:r>
              <a:rPr kumimoji="1" lang="en-US" altLang="zh-CN" dirty="0" err="1"/>
              <a:t>AtomicReference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&lt;T&gt; {</a:t>
            </a:r>
            <a:endParaRPr kumimoji="1" lang="en-US" altLang="zh-CN" dirty="0"/>
          </a:p>
          <a:p>
            <a:r>
              <a:rPr kumimoji="1" lang="en-US" altLang="zh-CN" dirty="0" smtClean="0"/>
              <a:t>    Object </a:t>
            </a:r>
            <a:r>
              <a:rPr kumimoji="1" lang="en-US" altLang="zh-CN" dirty="0"/>
              <a:t>p0, p1, p2, p3, p4, p5, p6, p7, p8, p9, pa, </a:t>
            </a:r>
            <a:r>
              <a:rPr kumimoji="1" lang="en-US" altLang="zh-CN" dirty="0" err="1"/>
              <a:t>pb</a:t>
            </a:r>
            <a:r>
              <a:rPr kumimoji="1" lang="en-US" altLang="zh-CN" dirty="0"/>
              <a:t>, pc, </a:t>
            </a:r>
            <a:r>
              <a:rPr kumimoji="1" lang="en-US" altLang="zh-CN" dirty="0" err="1"/>
              <a:t>pd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pe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PaddedAtomicReference</a:t>
            </a:r>
            <a:r>
              <a:rPr kumimoji="1" lang="en-US" altLang="zh-CN" dirty="0"/>
              <a:t>(T r)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/>
              <a:t>        super(r)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</p:txBody>
      </p:sp>
      <p:sp>
        <p:nvSpPr>
          <p:cNvPr id="7" name="燕尾形 6"/>
          <p:cNvSpPr/>
          <p:nvPr/>
        </p:nvSpPr>
        <p:spPr>
          <a:xfrm>
            <a:off x="1169210" y="4511975"/>
            <a:ext cx="6254176" cy="409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dirty="0"/>
              <a:t>确保两个</a:t>
            </a:r>
            <a:r>
              <a:rPr kumimoji="1" lang="zh-CN" altLang="en-US" dirty="0" smtClean="0"/>
              <a:t>引用，不在</a:t>
            </a:r>
            <a:r>
              <a:rPr kumimoji="1" lang="zh-CN" altLang="en-US" dirty="0"/>
              <a:t>同一</a:t>
            </a:r>
            <a:r>
              <a:rPr kumimoji="1" lang="en-US" altLang="zh-CN" dirty="0"/>
              <a:t>cache line</a:t>
            </a:r>
            <a:r>
              <a:rPr kumimoji="1" lang="zh-CN" altLang="en-US" dirty="0"/>
              <a:t>上</a:t>
            </a:r>
            <a:r>
              <a:rPr kumimoji="1" lang="zh-CN" altLang="en-US" dirty="0" smtClean="0"/>
              <a:t>，防止多锁竞争</a:t>
            </a:r>
            <a:r>
              <a:rPr kumimoji="1" lang="zh-CN" altLang="en-US" dirty="0"/>
              <a:t>。</a:t>
            </a:r>
          </a:p>
        </p:txBody>
      </p:sp>
      <p:sp>
        <p:nvSpPr>
          <p:cNvPr id="8" name="燕尾形 7"/>
          <p:cNvSpPr/>
          <p:nvPr/>
        </p:nvSpPr>
        <p:spPr>
          <a:xfrm>
            <a:off x="819324" y="4032276"/>
            <a:ext cx="6254176" cy="409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个地址的长度，刚好占满一个</a:t>
            </a:r>
            <a:r>
              <a:rPr kumimoji="1" lang="en-US" altLang="zh-CN" dirty="0" smtClean="0"/>
              <a:t>cache line</a:t>
            </a:r>
            <a:r>
              <a:rPr kumimoji="1" lang="zh-CN" altLang="en-US" dirty="0" smtClean="0"/>
              <a:t>的长度。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23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引用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0439" y="1383678"/>
            <a:ext cx="47305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private Channel channel;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ublic void </a:t>
            </a:r>
            <a:r>
              <a:rPr kumimoji="1" lang="en-US" altLang="zh-CN" dirty="0" err="1" smtClean="0"/>
              <a:t>set</a:t>
            </a:r>
            <a:r>
              <a:rPr kumimoji="1" lang="en-US" altLang="zh-CN" dirty="0" err="1"/>
              <a:t>Channel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Channel </a:t>
            </a:r>
            <a:r>
              <a:rPr kumimoji="1" lang="en-US" altLang="zh-CN" dirty="0" smtClean="0"/>
              <a:t>channel 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this.channel</a:t>
            </a:r>
            <a:r>
              <a:rPr kumimoji="1" lang="en-US" altLang="zh-CN" dirty="0" smtClean="0"/>
              <a:t>  = channel;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ublic void run() {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(channel != null &amp;&amp; </a:t>
            </a:r>
            <a:r>
              <a:rPr kumimoji="1" lang="en-US" altLang="zh-CN" dirty="0" err="1" smtClean="0"/>
              <a:t>channel.isConnected</a:t>
            </a:r>
            <a:r>
              <a:rPr kumimoji="1" lang="en-US" altLang="zh-CN" dirty="0" smtClean="0"/>
              <a:t>())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// do something …</a:t>
            </a:r>
          </a:p>
          <a:p>
            <a:r>
              <a:rPr kumimoji="1" lang="en-US" altLang="zh-CN" dirty="0" smtClean="0"/>
              <a:t>    }</a:t>
            </a:r>
          </a:p>
          <a:p>
            <a:endParaRPr kumimoji="1" lang="en-US" altLang="zh-CN" dirty="0" smtClean="0"/>
          </a:p>
          <a:p>
            <a:r>
              <a:rPr kumimoji="1" lang="en-US" altLang="zh-CN" dirty="0"/>
              <a:t>}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35150" y="3286782"/>
            <a:ext cx="507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Channel channel =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this.channel</a:t>
            </a:r>
            <a:r>
              <a:rPr kumimoji="1" lang="en-US" altLang="zh-CN" dirty="0" smtClean="0">
                <a:solidFill>
                  <a:srgbClr val="FF0000"/>
                </a:solidFill>
              </a:rPr>
              <a:t>; // 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localed</a:t>
            </a:r>
            <a:r>
              <a:rPr kumimoji="1" lang="en-US" altLang="zh-CN" dirty="0" smtClean="0">
                <a:solidFill>
                  <a:srgbClr val="FF0000"/>
                </a:solidFill>
              </a:rPr>
              <a:t> reference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0439" y="4860751"/>
            <a:ext cx="36756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/>
          </a:p>
          <a:p>
            <a:r>
              <a:rPr kumimoji="1" lang="en-US" altLang="zh-CN" dirty="0" smtClean="0"/>
              <a:t>public void check() {</a:t>
            </a:r>
          </a:p>
          <a:p>
            <a:r>
              <a:rPr kumimoji="1" lang="en-US" altLang="zh-CN" dirty="0" smtClean="0"/>
              <a:t>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 if (channel != channel)</a:t>
            </a:r>
          </a:p>
          <a:p>
            <a:r>
              <a:rPr kumimoji="1" lang="en-US" altLang="zh-CN" dirty="0" smtClean="0"/>
              <a:t>        throw new Error("check error!");</a:t>
            </a:r>
          </a:p>
          <a:p>
            <a:r>
              <a:rPr kumimoji="1"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905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单例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375" y="1300646"/>
            <a:ext cx="38778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public class Singleton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/>
              <a:t>p</a:t>
            </a:r>
            <a:r>
              <a:rPr kumimoji="1" lang="en-US" altLang="zh-CN" dirty="0" smtClean="0"/>
              <a:t>rivate Singleton() {}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private static final Singleton 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instance = new Singleton();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public static Singleton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 {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smtClean="0"/>
              <a:t>return instance; </a:t>
            </a:r>
            <a:endParaRPr kumimoji="1" lang="zh-CN" altLang="en-US" dirty="0" smtClean="0"/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} 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88135" y="1300646"/>
            <a:ext cx="51687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public class Singleton </a:t>
            </a:r>
            <a:r>
              <a:rPr kumimoji="1" lang="en-US" altLang="zh-CN" dirty="0" smtClean="0"/>
              <a:t>{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private static Singleton instance = null;</a:t>
            </a:r>
            <a:endParaRPr kumimoji="1" lang="en-US" altLang="zh-CN" dirty="0" smtClean="0"/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public static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synchronized</a:t>
            </a:r>
            <a:r>
              <a:rPr kumimoji="1" lang="en-US" altLang="zh-CN" dirty="0" smtClean="0"/>
              <a:t> Singleton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 {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smtClean="0"/>
              <a:t>if (instance == null)</a:t>
            </a:r>
          </a:p>
          <a:p>
            <a:r>
              <a:rPr kumimoji="1" lang="zh-CN" altLang="en-US" dirty="0"/>
              <a:t>　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instance</a:t>
            </a:r>
            <a:r>
              <a:rPr kumimoji="1" lang="zh-CN" altLang="en-US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=</a:t>
            </a:r>
            <a:r>
              <a:rPr kumimoji="1" lang="zh-CN" altLang="en-US" dirty="0" smtClean="0">
                <a:solidFill>
                  <a:srgbClr val="0000FF"/>
                </a:solidFill>
              </a:rPr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new </a:t>
            </a:r>
            <a:r>
              <a:rPr kumimoji="1" lang="en-US" altLang="zh-CN" dirty="0">
                <a:solidFill>
                  <a:srgbClr val="0000FF"/>
                </a:solidFill>
              </a:rPr>
              <a:t>Singleton()</a:t>
            </a:r>
            <a:r>
              <a:rPr kumimoji="1" lang="en-US" altLang="zh-CN" dirty="0" smtClean="0">
                <a:solidFill>
                  <a:srgbClr val="0000FF"/>
                </a:solidFill>
              </a:rPr>
              <a:t>;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// lazy load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instance</a:t>
            </a:r>
            <a:r>
              <a:rPr kumimoji="1" lang="en-US" altLang="zh-CN" dirty="0" smtClean="0"/>
              <a:t>;</a:t>
            </a:r>
            <a:endParaRPr kumimoji="1" lang="zh-CN" altLang="en-US" dirty="0" smtClean="0"/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} </a:t>
            </a:r>
          </a:p>
          <a:p>
            <a:r>
              <a:rPr kumimoji="1" lang="en-US" altLang="zh-CN" dirty="0" smtClean="0"/>
              <a:t>} </a:t>
            </a:r>
            <a:endParaRPr kumimoji="1"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088135" y="3608970"/>
            <a:ext cx="4836255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public class Singleton { 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private static </a:t>
            </a:r>
            <a:r>
              <a:rPr kumimoji="1" lang="en-US" altLang="zh-CN" dirty="0" smtClean="0">
                <a:solidFill>
                  <a:srgbClr val="FF0000"/>
                </a:solidFill>
              </a:rPr>
              <a:t>volatile</a:t>
            </a:r>
            <a:r>
              <a:rPr kumimoji="1" lang="zh-CN" altLang="zh-CN" dirty="0" smtClean="0"/>
              <a:t> </a:t>
            </a:r>
            <a:r>
              <a:rPr kumimoji="1" lang="en-US" altLang="zh-CN" dirty="0" smtClean="0"/>
              <a:t>Singleton instance = null;</a:t>
            </a:r>
          </a:p>
          <a:p>
            <a:r>
              <a:rPr kumimoji="1" lang="zh-CN" altLang="en-US" dirty="0" smtClean="0"/>
              <a:t>　</a:t>
            </a:r>
            <a:r>
              <a:rPr kumimoji="1" lang="en-US" altLang="zh-CN" dirty="0" smtClean="0"/>
              <a:t>public static Singleton </a:t>
            </a:r>
            <a:r>
              <a:rPr kumimoji="1" lang="en-US" altLang="zh-CN" dirty="0" err="1" smtClean="0"/>
              <a:t>getInstance</a:t>
            </a:r>
            <a:r>
              <a:rPr kumimoji="1" lang="en-US" altLang="zh-CN" dirty="0" smtClean="0"/>
              <a:t>() {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if </a:t>
            </a:r>
            <a:r>
              <a:rPr kumimoji="1" lang="en-US" altLang="zh-CN" dirty="0">
                <a:solidFill>
                  <a:srgbClr val="0000FF"/>
                </a:solidFill>
              </a:rPr>
              <a:t>(instance == null</a:t>
            </a:r>
            <a:r>
              <a:rPr kumimoji="1" lang="en-US" altLang="zh-CN" dirty="0" smtClean="0">
                <a:solidFill>
                  <a:srgbClr val="0000FF"/>
                </a:solidFill>
              </a:rPr>
              <a:t>)</a:t>
            </a:r>
            <a:r>
              <a:rPr kumimoji="1" lang="en-US" altLang="zh-CN" dirty="0">
                <a:solidFill>
                  <a:srgbClr val="FF0000"/>
                </a:solidFill>
              </a:rPr>
              <a:t> // double check (jdk1.5+)</a:t>
            </a:r>
            <a:endParaRPr kumimoji="1" lang="en-US" altLang="zh-CN" dirty="0">
              <a:solidFill>
                <a:srgbClr val="0000FF"/>
              </a:solidFill>
            </a:endParaRPr>
          </a:p>
          <a:p>
            <a:r>
              <a:rPr kumimoji="1" lang="zh-CN" altLang="en-US" dirty="0"/>
              <a:t>　　　</a:t>
            </a:r>
            <a:r>
              <a:rPr kumimoji="1" lang="en-US" altLang="zh-CN" dirty="0" smtClean="0">
                <a:solidFill>
                  <a:srgbClr val="FF0000"/>
                </a:solidFill>
              </a:rPr>
              <a:t>synchronized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Singleton.class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　　　　</a:t>
            </a:r>
            <a:r>
              <a:rPr kumimoji="1" lang="en-US" altLang="zh-CN" dirty="0" smtClean="0">
                <a:solidFill>
                  <a:srgbClr val="0000FF"/>
                </a:solidFill>
              </a:rPr>
              <a:t>if (instance == null)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　　　　　</a:t>
            </a:r>
            <a:r>
              <a:rPr kumimoji="1" lang="en-US" altLang="zh-CN" dirty="0" smtClean="0"/>
              <a:t>instance </a:t>
            </a:r>
            <a:r>
              <a:rPr kumimoji="1" lang="zh-CN" altLang="en-US" dirty="0" smtClean="0"/>
              <a:t>＝ </a:t>
            </a:r>
            <a:r>
              <a:rPr kumimoji="1" lang="en-US" altLang="zh-CN" dirty="0" smtClean="0"/>
              <a:t>new Singleton();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/>
              <a:t>return </a:t>
            </a:r>
            <a:r>
              <a:rPr kumimoji="1" lang="en-US" altLang="zh-CN" dirty="0"/>
              <a:t>instance; </a:t>
            </a:r>
            <a:r>
              <a:rPr kumimoji="1" lang="zh-CN" altLang="en-US" dirty="0"/>
              <a:t>　　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} </a:t>
            </a:r>
            <a:endParaRPr kumimoji="1" lang="en-US" altLang="zh-CN" dirty="0"/>
          </a:p>
          <a:p>
            <a:r>
              <a:rPr kumimoji="1" lang="en-US" altLang="zh-CN" dirty="0"/>
              <a:t>}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375" y="3603771"/>
            <a:ext cx="4537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public class Singleton { 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private </a:t>
            </a:r>
            <a:r>
              <a:rPr kumimoji="1" lang="en-US" altLang="zh-CN" dirty="0">
                <a:solidFill>
                  <a:srgbClr val="FF0000"/>
                </a:solidFill>
              </a:rPr>
              <a:t>static class </a:t>
            </a:r>
            <a:r>
              <a:rPr kumimoji="1" lang="en-US" altLang="zh-CN" dirty="0"/>
              <a:t>Holder </a:t>
            </a:r>
            <a:r>
              <a:rPr kumimoji="1" lang="en-US" altLang="zh-CN" dirty="0" smtClean="0"/>
              <a:t>{ </a:t>
            </a:r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lazy class</a:t>
            </a:r>
          </a:p>
          <a:p>
            <a:r>
              <a:rPr kumimoji="1" lang="zh-CN" altLang="en-US" dirty="0" smtClean="0"/>
              <a:t>　　</a:t>
            </a:r>
            <a:r>
              <a:rPr kumimoji="1" lang="en-US" altLang="zh-CN" dirty="0" smtClean="0"/>
              <a:t>static final Singleton </a:t>
            </a:r>
          </a:p>
          <a:p>
            <a:r>
              <a:rPr kumimoji="1" lang="zh-CN" altLang="en-US" dirty="0"/>
              <a:t>　　　</a:t>
            </a:r>
            <a:r>
              <a:rPr kumimoji="1" lang="en-US" altLang="zh-CN" dirty="0" smtClean="0"/>
              <a:t>instance </a:t>
            </a:r>
            <a:r>
              <a:rPr kumimoji="1" lang="en-US" altLang="zh-CN" dirty="0"/>
              <a:t>= new Singleton();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public </a:t>
            </a:r>
            <a:r>
              <a:rPr kumimoji="1" lang="en-US" altLang="zh-CN" dirty="0"/>
              <a:t>static Singleton </a:t>
            </a:r>
            <a:r>
              <a:rPr kumimoji="1" lang="en-US" altLang="zh-CN" dirty="0" err="1"/>
              <a:t>getInstance</a:t>
            </a:r>
            <a:r>
              <a:rPr kumimoji="1" lang="en-US" altLang="zh-CN" dirty="0"/>
              <a:t>() {</a:t>
            </a:r>
          </a:p>
          <a:p>
            <a:r>
              <a:rPr kumimoji="1" lang="zh-CN" altLang="en-US" dirty="0"/>
              <a:t>　　</a:t>
            </a:r>
            <a:r>
              <a:rPr kumimoji="1" lang="en-US" altLang="zh-CN" dirty="0" smtClean="0"/>
              <a:t>return </a:t>
            </a:r>
            <a:r>
              <a:rPr kumimoji="1" lang="en-US" altLang="zh-CN" dirty="0" err="1"/>
              <a:t>Holder.instance</a:t>
            </a:r>
            <a:r>
              <a:rPr kumimoji="1" lang="en-US" altLang="zh-CN" dirty="0"/>
              <a:t>; </a:t>
            </a:r>
            <a:r>
              <a:rPr kumimoji="1" lang="zh-CN" altLang="en-US" dirty="0"/>
              <a:t>　　</a:t>
            </a:r>
          </a:p>
          <a:p>
            <a:r>
              <a:rPr kumimoji="1" lang="zh-CN" altLang="en-US" dirty="0"/>
              <a:t>　</a:t>
            </a:r>
            <a:r>
              <a:rPr kumimoji="1" lang="en-US" altLang="zh-CN" dirty="0" smtClean="0"/>
              <a:t>} </a:t>
            </a:r>
            <a:endParaRPr kumimoji="1" lang="en-US" altLang="zh-CN" dirty="0"/>
          </a:p>
          <a:p>
            <a:r>
              <a:rPr kumimoji="1" lang="en-US" altLang="zh-CN" dirty="0"/>
              <a:t>} </a:t>
            </a:r>
          </a:p>
        </p:txBody>
      </p:sp>
      <p:sp>
        <p:nvSpPr>
          <p:cNvPr id="10" name="右箭头 9"/>
          <p:cNvSpPr/>
          <p:nvPr/>
        </p:nvSpPr>
        <p:spPr>
          <a:xfrm>
            <a:off x="3573066" y="1622463"/>
            <a:ext cx="402181" cy="4850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974170" y="3186481"/>
            <a:ext cx="505250" cy="3681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左箭头 11"/>
          <p:cNvSpPr/>
          <p:nvPr/>
        </p:nvSpPr>
        <p:spPr>
          <a:xfrm>
            <a:off x="3669987" y="4396766"/>
            <a:ext cx="382351" cy="50521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爆炸形 1 4"/>
          <p:cNvSpPr/>
          <p:nvPr/>
        </p:nvSpPr>
        <p:spPr>
          <a:xfrm>
            <a:off x="2303113" y="5479904"/>
            <a:ext cx="1269953" cy="87389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可能使用</a:t>
            </a:r>
            <a:endParaRPr kumimoji="1" lang="zh-CN" altLang="en-US" dirty="0"/>
          </a:p>
        </p:txBody>
      </p:sp>
      <p:sp>
        <p:nvSpPr>
          <p:cNvPr id="13" name="爆炸形 1 12"/>
          <p:cNvSpPr/>
          <p:nvPr/>
        </p:nvSpPr>
        <p:spPr>
          <a:xfrm>
            <a:off x="2303113" y="2680720"/>
            <a:ext cx="1269953" cy="873891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必然使用</a:t>
            </a:r>
          </a:p>
        </p:txBody>
      </p:sp>
    </p:spTree>
    <p:extLst>
      <p:ext uri="{BB962C8B-B14F-4D97-AF65-F5344CB8AC3E}">
        <p14:creationId xmlns:p14="http://schemas.microsoft.com/office/powerpoint/2010/main" val="3325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 animBg="1"/>
      <p:bldP spid="11" grpId="0" animBg="1"/>
      <p:bldP spid="12" grpId="0" animBg="1"/>
      <p:bldP spid="5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多锁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7712" y="1615178"/>
            <a:ext cx="42976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Object </a:t>
            </a:r>
            <a:r>
              <a:rPr kumimoji="1" lang="en-US" altLang="zh-CN" dirty="0" err="1" smtClean="0"/>
              <a:t>getBean</a:t>
            </a:r>
            <a:r>
              <a:rPr kumimoji="1" lang="en-US" altLang="zh-CN" dirty="0" smtClean="0"/>
              <a:t>(String id)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singletonObjects</a:t>
            </a:r>
            <a:r>
              <a:rPr kumimoji="1" lang="en-US" altLang="zh-CN" dirty="0" smtClean="0"/>
              <a:t>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  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if </a:t>
            </a:r>
            <a:r>
              <a:rPr kumimoji="1" lang="en-US" altLang="zh-CN" dirty="0" smtClean="0"/>
              <a:t>(! </a:t>
            </a:r>
            <a:r>
              <a:rPr kumimoji="1" lang="en-US" altLang="zh-CN" dirty="0" err="1" smtClean="0"/>
              <a:t>singletonObjects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containsKey</a:t>
            </a:r>
            <a:r>
              <a:rPr kumimoji="1" lang="en-US" altLang="zh-CN" dirty="0" smtClean="0"/>
              <a:t>(id))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</a:t>
            </a:r>
            <a:r>
              <a:rPr kumimoji="1" lang="en-US" altLang="zh-CN" dirty="0" err="1" smtClean="0"/>
              <a:t>initBean</a:t>
            </a:r>
            <a:r>
              <a:rPr kumimoji="1" lang="en-US" altLang="zh-CN" dirty="0" smtClean="0"/>
              <a:t>(id);</a:t>
            </a:r>
          </a:p>
          <a:p>
            <a:r>
              <a:rPr kumimoji="1" lang="en-US" altLang="zh-CN" dirty="0" smtClean="0"/>
              <a:t>        }</a:t>
            </a:r>
            <a:endParaRPr kumimoji="1" lang="en-US" altLang="zh-CN" dirty="0"/>
          </a:p>
          <a:p>
            <a:r>
              <a:rPr kumimoji="1" lang="en-US" altLang="zh-CN" dirty="0" smtClean="0"/>
              <a:t>        return </a:t>
            </a:r>
            <a:r>
              <a:rPr kumimoji="1" lang="en-US" altLang="zh-CN" dirty="0" err="1" smtClean="0"/>
              <a:t>singletonObjects.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(id);</a:t>
            </a:r>
            <a:endParaRPr kumimoji="1" lang="en-US" altLang="zh-CN" dirty="0"/>
          </a:p>
          <a:p>
            <a:r>
              <a:rPr kumimoji="1" lang="en-US" altLang="zh-CN" dirty="0"/>
              <a:t>    }</a:t>
            </a:r>
            <a:endParaRPr kumimoji="1" lang="en-US" altLang="zh-CN" dirty="0" smtClean="0"/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47250" y="1620033"/>
            <a:ext cx="44789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void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initBean</a:t>
            </a:r>
            <a:r>
              <a:rPr kumimoji="1" lang="en-US" altLang="zh-CN" dirty="0" smtClean="0"/>
              <a:t>(String id) {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beanDefinitionMap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(! </a:t>
            </a:r>
            <a:r>
              <a:rPr kumimoji="1" lang="en-US" altLang="zh-CN" dirty="0" err="1" smtClean="0"/>
              <a:t>beanDefinitionMap.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containsKey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id)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BeanDefinition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parseConfig</a:t>
            </a:r>
            <a:r>
              <a:rPr kumimoji="1" lang="en-US" altLang="zh-CN" dirty="0" smtClean="0"/>
              <a:t>(id);</a:t>
            </a:r>
          </a:p>
          <a:p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beanDefinitionMap.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(id, 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);</a:t>
            </a:r>
          </a:p>
          <a:p>
            <a:r>
              <a:rPr kumimoji="1" lang="zh-CN" altLang="zh-CN" dirty="0"/>
              <a:t> 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 Object bean = </a:t>
            </a:r>
            <a:r>
              <a:rPr kumimoji="1" lang="en-US" altLang="zh-CN" dirty="0" err="1" smtClean="0"/>
              <a:t>createBean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);</a:t>
            </a:r>
            <a:endParaRPr kumimoji="1" lang="en-US" altLang="zh-CN" dirty="0"/>
          </a:p>
          <a:p>
            <a:r>
              <a:rPr kumimoji="1" lang="en-US" altLang="zh-CN" dirty="0"/>
              <a:t>     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singletonObjects</a:t>
            </a:r>
            <a:r>
              <a:rPr kumimoji="1" lang="en-US" altLang="zh-CN" dirty="0" smtClean="0"/>
              <a:t>) {</a:t>
            </a:r>
          </a:p>
          <a:p>
            <a:r>
              <a:rPr kumimoji="1" lang="en-US" altLang="zh-CN" dirty="0" smtClean="0"/>
              <a:t>            if </a:t>
            </a:r>
            <a:r>
              <a:rPr kumimoji="1" lang="en-US" altLang="zh-CN" dirty="0"/>
              <a:t>(! </a:t>
            </a:r>
            <a:r>
              <a:rPr kumimoji="1" lang="en-US" altLang="zh-CN" dirty="0" err="1"/>
              <a:t>singletonObjects</a:t>
            </a:r>
            <a:r>
              <a:rPr kumimoji="1" lang="en-US" altLang="zh-CN" dirty="0"/>
              <a:t>. </a:t>
            </a:r>
            <a:r>
              <a:rPr kumimoji="1" lang="en-US" altLang="zh-CN" dirty="0" err="1">
                <a:solidFill>
                  <a:srgbClr val="0000FF"/>
                </a:solidFill>
              </a:rPr>
              <a:t>containsKey</a:t>
            </a:r>
            <a:r>
              <a:rPr kumimoji="1" lang="en-US" altLang="zh-CN" dirty="0"/>
              <a:t>(id))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/>
              <a:t>        </a:t>
            </a:r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singletonObjects.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(id, bean);</a:t>
            </a:r>
          </a:p>
          <a:p>
            <a:r>
              <a:rPr kumimoji="1" lang="en-US" altLang="zh-CN" dirty="0" smtClean="0"/>
              <a:t>            }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67712" y="3889382"/>
            <a:ext cx="4297608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Object </a:t>
            </a:r>
            <a:r>
              <a:rPr kumimoji="1" lang="en-US" altLang="zh-CN" dirty="0" err="1" smtClean="0"/>
              <a:t>getBean</a:t>
            </a:r>
            <a:r>
              <a:rPr kumimoji="1" lang="en-US" altLang="zh-CN" dirty="0" smtClean="0"/>
              <a:t>(String id) {</a:t>
            </a:r>
          </a:p>
          <a:p>
            <a:r>
              <a:rPr kumimoji="1" lang="en-US" altLang="zh-CN" dirty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beanDefinitionMap</a:t>
            </a:r>
            <a:r>
              <a:rPr kumimoji="1" lang="en-US" altLang="zh-CN" dirty="0"/>
              <a:t>) </a:t>
            </a:r>
            <a:r>
              <a:rPr kumimoji="1" lang="en-US" altLang="zh-CN" dirty="0" smtClean="0"/>
              <a:t>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</a:t>
            </a:r>
            <a:r>
              <a:rPr kumimoji="1" lang="en-US" altLang="zh-CN" dirty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</a:t>
            </a:r>
            <a:r>
              <a:rPr kumimoji="1" lang="en-US" altLang="zh-CN" dirty="0" err="1"/>
              <a:t>singletonObjects</a:t>
            </a:r>
            <a:r>
              <a:rPr kumimoji="1" lang="en-US" altLang="zh-CN" dirty="0" smtClean="0"/>
              <a:t>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   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if </a:t>
            </a:r>
            <a:r>
              <a:rPr kumimoji="1" lang="en-US" altLang="zh-CN" dirty="0" smtClean="0"/>
              <a:t>(! </a:t>
            </a:r>
            <a:r>
              <a:rPr kumimoji="1" lang="en-US" altLang="zh-CN" dirty="0" err="1" smtClean="0"/>
              <a:t>singletonObjects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> </a:t>
            </a:r>
            <a:r>
              <a:rPr kumimoji="1" lang="en-US" altLang="zh-CN" dirty="0" err="1">
                <a:solidFill>
                  <a:srgbClr val="0000FF"/>
                </a:solidFill>
              </a:rPr>
              <a:t>containsKey</a:t>
            </a:r>
            <a:r>
              <a:rPr kumimoji="1" lang="en-US" altLang="zh-CN" dirty="0" smtClean="0"/>
              <a:t>(id))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</a:t>
            </a:r>
            <a:r>
              <a:rPr kumimoji="1" lang="en-US" altLang="zh-CN" dirty="0" err="1" smtClean="0"/>
              <a:t>initBean</a:t>
            </a:r>
            <a:r>
              <a:rPr kumimoji="1" lang="en-US" altLang="zh-CN" dirty="0" smtClean="0"/>
              <a:t>(id);</a:t>
            </a:r>
          </a:p>
          <a:p>
            <a:r>
              <a:rPr kumimoji="1" lang="en-US" altLang="zh-CN" dirty="0" smtClean="0"/>
              <a:t>        }</a:t>
            </a:r>
            <a:endParaRPr kumimoji="1" lang="en-US" altLang="zh-CN" dirty="0"/>
          </a:p>
          <a:p>
            <a:r>
              <a:rPr kumimoji="1" lang="en-US" altLang="zh-CN" dirty="0" smtClean="0"/>
              <a:t>        return </a:t>
            </a:r>
            <a:r>
              <a:rPr kumimoji="1" lang="en-US" altLang="zh-CN" dirty="0" err="1" smtClean="0"/>
              <a:t>singletonObjects.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(id);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1761550" y="3536533"/>
            <a:ext cx="409662" cy="273091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爆炸形 1 9"/>
          <p:cNvSpPr/>
          <p:nvPr/>
        </p:nvSpPr>
        <p:spPr>
          <a:xfrm>
            <a:off x="5871825" y="4716460"/>
            <a:ext cx="2102932" cy="920493"/>
          </a:xfrm>
          <a:prstGeom prst="irregularSeal1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排序</a:t>
            </a:r>
            <a:r>
              <a:rPr kumimoji="1" lang="zh-CN" altLang="en-US" dirty="0"/>
              <a:t>锁</a:t>
            </a:r>
          </a:p>
        </p:txBody>
      </p:sp>
    </p:spTree>
    <p:extLst>
      <p:ext uri="{BB962C8B-B14F-4D97-AF65-F5344CB8AC3E}">
        <p14:creationId xmlns:p14="http://schemas.microsoft.com/office/powerpoint/2010/main" val="257940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计数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9534" y="3680103"/>
            <a:ext cx="382365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FF"/>
                </a:solidFill>
              </a:rPr>
              <a:t>for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(;;) 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current = </a:t>
            </a:r>
            <a:r>
              <a:rPr kumimoji="1" lang="en-US" altLang="zh-CN" dirty="0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next = current + 1;</a:t>
            </a:r>
          </a:p>
          <a:p>
            <a:r>
              <a:rPr kumimoji="1" lang="en-US" altLang="zh-CN" dirty="0"/>
              <a:t>	if (</a:t>
            </a:r>
            <a:r>
              <a:rPr kumimoji="1" lang="en-US" altLang="zh-CN" dirty="0" err="1">
                <a:solidFill>
                  <a:srgbClr val="0000FF"/>
                </a:solidFill>
              </a:rPr>
              <a:t>compareAndSet</a:t>
            </a:r>
            <a:r>
              <a:rPr kumimoji="1" lang="en-US" altLang="zh-CN" dirty="0"/>
              <a:t>(current, next))</a:t>
            </a:r>
          </a:p>
          <a:p>
            <a:r>
              <a:rPr kumimoji="1" lang="en-US" altLang="zh-CN" dirty="0"/>
              <a:t>		return next;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4685875" y="3680103"/>
            <a:ext cx="43673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AtomicInteger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max </a:t>
            </a:r>
            <a:r>
              <a:rPr kumimoji="1" lang="en-US" altLang="zh-CN" dirty="0"/>
              <a:t>= new </a:t>
            </a:r>
            <a:r>
              <a:rPr kumimoji="1" lang="en-US" altLang="zh-CN" dirty="0" err="1"/>
              <a:t>AtomicInteger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0000FF"/>
                </a:solidFill>
              </a:rPr>
              <a:t>for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(;;) 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current = </a:t>
            </a:r>
            <a:r>
              <a:rPr kumimoji="1" lang="en-US" altLang="zh-CN" dirty="0" err="1" smtClean="0"/>
              <a:t>max.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	if (current &gt; value)</a:t>
            </a:r>
          </a:p>
          <a:p>
            <a:r>
              <a:rPr kumimoji="1" lang="en-US" altLang="zh-CN" dirty="0"/>
              <a:t>		return current;</a:t>
            </a:r>
          </a:p>
          <a:p>
            <a:r>
              <a:rPr kumimoji="1" lang="en-US" altLang="zh-CN" dirty="0"/>
              <a:t>	if 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max.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compareAndSet</a:t>
            </a:r>
            <a:r>
              <a:rPr kumimoji="1" lang="en-US" altLang="zh-CN" dirty="0"/>
              <a:t>(current, value))</a:t>
            </a:r>
          </a:p>
          <a:p>
            <a:r>
              <a:rPr kumimoji="1" lang="en-US" altLang="zh-CN" dirty="0"/>
              <a:t>		return value;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4229881" y="3925469"/>
            <a:ext cx="327730" cy="38232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84653" y="3155667"/>
            <a:ext cx="3636445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场景：当前值为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，并发写入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3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685875" y="1516415"/>
            <a:ext cx="33122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最大值：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max = 0;</a:t>
            </a:r>
          </a:p>
          <a:p>
            <a:r>
              <a:rPr kumimoji="1" lang="en-US" altLang="zh-CN" dirty="0"/>
              <a:t>public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m</a:t>
            </a:r>
            <a:r>
              <a:rPr kumimoji="1" lang="en-US" altLang="zh-CN" dirty="0" smtClean="0"/>
              <a:t>ax(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value) {</a:t>
            </a:r>
            <a:endParaRPr kumimoji="1" lang="en-US" altLang="zh-CN" dirty="0"/>
          </a:p>
          <a:p>
            <a:r>
              <a:rPr kumimoji="1" lang="en-US" altLang="zh-CN" dirty="0"/>
              <a:t>	if (max &lt; value</a:t>
            </a:r>
            <a:r>
              <a:rPr kumimoji="1" lang="en-US" altLang="zh-CN" dirty="0" smtClean="0"/>
              <a:t>) max </a:t>
            </a:r>
            <a:r>
              <a:rPr kumimoji="1" lang="en-US" altLang="zh-CN" dirty="0"/>
              <a:t>= value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457199" y="1516415"/>
            <a:ext cx="23377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计数：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inc</a:t>
            </a:r>
            <a:r>
              <a:rPr kumimoji="1" lang="en-US" altLang="zh-CN" dirty="0" smtClean="0"/>
              <a:t> = </a:t>
            </a:r>
            <a:r>
              <a:rPr kumimoji="1" lang="en-US" altLang="zh-CN" dirty="0"/>
              <a:t>0;</a:t>
            </a:r>
          </a:p>
          <a:p>
            <a:r>
              <a:rPr kumimoji="1" lang="en-US" altLang="zh-CN" dirty="0"/>
              <a:t>public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increment()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smtClean="0"/>
              <a:t>return </a:t>
            </a:r>
            <a:r>
              <a:rPr kumimoji="1" lang="en-US" altLang="zh-CN" dirty="0" err="1" smtClean="0"/>
              <a:t>inc</a:t>
            </a:r>
            <a:r>
              <a:rPr kumimoji="1" lang="en-US" altLang="zh-CN" dirty="0" smtClean="0"/>
              <a:t> ++;</a:t>
            </a:r>
            <a:endParaRPr kumimoji="1" lang="en-US" altLang="zh-CN" dirty="0"/>
          </a:p>
          <a:p>
            <a:r>
              <a:rPr kumimoji="1" lang="en-US" altLang="zh-CN" dirty="0"/>
              <a:t>}</a:t>
            </a:r>
          </a:p>
        </p:txBody>
      </p:sp>
      <p:sp>
        <p:nvSpPr>
          <p:cNvPr id="14" name="云形标注 13"/>
          <p:cNvSpPr/>
          <p:nvPr/>
        </p:nvSpPr>
        <p:spPr>
          <a:xfrm>
            <a:off x="2074334" y="1205970"/>
            <a:ext cx="1128889" cy="620889"/>
          </a:xfrm>
          <a:prstGeom prst="cloudCallout">
            <a:avLst>
              <a:gd name="adj1" fmla="val -32083"/>
              <a:gd name="adj2" fmla="val 8068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加锁？</a:t>
            </a:r>
            <a:endParaRPr kumimoji="1" lang="zh-CN" altLang="en-US" dirty="0"/>
          </a:p>
        </p:txBody>
      </p:sp>
      <p:sp>
        <p:nvSpPr>
          <p:cNvPr id="15" name="云形标注 14"/>
          <p:cNvSpPr/>
          <p:nvPr/>
        </p:nvSpPr>
        <p:spPr>
          <a:xfrm>
            <a:off x="6050845" y="1205970"/>
            <a:ext cx="1128889" cy="620889"/>
          </a:xfrm>
          <a:prstGeom prst="cloudCallout">
            <a:avLst>
              <a:gd name="adj1" fmla="val -32083"/>
              <a:gd name="adj2" fmla="val 8068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加锁？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70088" y="3155667"/>
            <a:ext cx="353378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dirty="0" err="1"/>
              <a:t>AtomicInteger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incrementAndGet</a:t>
            </a:r>
            <a:r>
              <a:rPr kumimoji="1" lang="en-US" altLang="zh-CN" dirty="0"/>
              <a:t>();</a:t>
            </a:r>
            <a:endParaRPr kumimoji="1" lang="zh-CN" altLang="en-US" dirty="0"/>
          </a:p>
        </p:txBody>
      </p:sp>
      <p:sp>
        <p:nvSpPr>
          <p:cNvPr id="3" name="燕尾形 2"/>
          <p:cNvSpPr/>
          <p:nvPr/>
        </p:nvSpPr>
        <p:spPr>
          <a:xfrm>
            <a:off x="499534" y="5434430"/>
            <a:ext cx="3533780" cy="452760"/>
          </a:xfrm>
          <a:prstGeom prst="chevr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CAS (Lock-Free)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789412" y="5816667"/>
            <a:ext cx="3533780" cy="452760"/>
          </a:xfrm>
          <a:prstGeom prst="chevr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ABA</a:t>
            </a:r>
            <a:r>
              <a:rPr kumimoji="1" lang="zh-CN" altLang="en-US" dirty="0" smtClean="0">
                <a:solidFill>
                  <a:schemeClr val="tx1"/>
                </a:solidFill>
              </a:rPr>
              <a:t>问题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9" grpId="0"/>
      <p:bldP spid="14" grpId="0" animBg="1"/>
      <p:bldP spid="15" grpId="0" animBg="1"/>
      <p:bldP spid="18" grpId="0" animBg="1"/>
      <p:bldP spid="3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计数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5257" y="1645660"/>
            <a:ext cx="3258637" cy="4524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多线程完成计算：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 = </a:t>
            </a:r>
            <a:r>
              <a:rPr kumimoji="1" lang="en-US" altLang="zh-CN" dirty="0"/>
              <a:t>10;</a:t>
            </a:r>
          </a:p>
          <a:p>
            <a:r>
              <a:rPr kumimoji="1" lang="en-US" altLang="zh-CN" dirty="0" smtClean="0"/>
              <a:t>latch </a:t>
            </a:r>
            <a:r>
              <a:rPr kumimoji="1" lang="en-US" altLang="zh-CN" dirty="0"/>
              <a:t>= new </a:t>
            </a:r>
            <a:r>
              <a:rPr kumimoji="1" lang="en-US" altLang="zh-CN" dirty="0" err="1"/>
              <a:t>CountDownLatch</a:t>
            </a:r>
            <a:r>
              <a:rPr kumimoji="1" lang="en-US" altLang="zh-CN" dirty="0" smtClean="0"/>
              <a:t>(n)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for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&lt; </a:t>
            </a:r>
            <a:r>
              <a:rPr kumimoji="1" lang="en-US" altLang="zh-CN" dirty="0" smtClean="0"/>
              <a:t>n; </a:t>
            </a:r>
            <a:r>
              <a:rPr kumimoji="1" lang="en-US" altLang="zh-CN" dirty="0" err="1" smtClean="0"/>
              <a:t>i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++)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new </a:t>
            </a:r>
            <a:r>
              <a:rPr kumimoji="1" lang="en-US" altLang="zh-CN" dirty="0"/>
              <a:t>Thread</a:t>
            </a:r>
            <a:r>
              <a:rPr kumimoji="1" lang="en-US" altLang="zh-CN" dirty="0" smtClean="0"/>
              <a:t>()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 smtClean="0"/>
              <a:t>        public </a:t>
            </a:r>
            <a:r>
              <a:rPr kumimoji="1" lang="en-US" altLang="zh-CN" dirty="0"/>
              <a:t>void run()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 smtClean="0"/>
              <a:t>            try {</a:t>
            </a:r>
          </a:p>
          <a:p>
            <a:r>
              <a:rPr kumimoji="1" lang="en-US" altLang="zh-CN" dirty="0" smtClean="0"/>
              <a:t>                // do something …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} finally {</a:t>
            </a:r>
          </a:p>
          <a:p>
            <a:r>
              <a:rPr kumimoji="1" lang="en-US" altLang="zh-CN" dirty="0" smtClean="0"/>
              <a:t>                </a:t>
            </a:r>
            <a:r>
              <a:rPr kumimoji="1" lang="en-US" altLang="zh-CN" dirty="0" err="1"/>
              <a:t>l</a:t>
            </a:r>
            <a:r>
              <a:rPr kumimoji="1" lang="en-US" altLang="zh-CN" dirty="0" err="1" smtClean="0"/>
              <a:t>atch.countDown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}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}.start();</a:t>
            </a:r>
          </a:p>
          <a:p>
            <a:r>
              <a:rPr kumimoji="1" lang="en-US" altLang="zh-CN" dirty="0" smtClean="0"/>
              <a:t>}</a:t>
            </a:r>
            <a:endParaRPr kumimoji="1" lang="en-US" altLang="zh-CN" dirty="0"/>
          </a:p>
          <a:p>
            <a:r>
              <a:rPr kumimoji="1" lang="en-US" altLang="zh-CN" dirty="0" err="1" smtClean="0"/>
              <a:t>latch.await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50779" y="1632702"/>
            <a:ext cx="29955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多线程同时并发计数：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n = </a:t>
            </a:r>
            <a:r>
              <a:rPr kumimoji="1" lang="en-US" altLang="zh-CN" dirty="0"/>
              <a:t>10;</a:t>
            </a:r>
          </a:p>
          <a:p>
            <a:r>
              <a:rPr lang="en-US" altLang="zh-CN" dirty="0" smtClean="0"/>
              <a:t>barrier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= new </a:t>
            </a:r>
            <a:r>
              <a:rPr lang="en-US" altLang="zh-CN" dirty="0" err="1"/>
              <a:t>CyclicBarrier</a:t>
            </a:r>
            <a:r>
              <a:rPr lang="en-US" altLang="zh-CN" dirty="0" smtClean="0"/>
              <a:t>(</a:t>
            </a:r>
            <a:r>
              <a:rPr kumimoji="1" lang="en-US" altLang="zh-CN" dirty="0" smtClean="0"/>
              <a:t>n)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for (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= 0;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&lt; </a:t>
            </a:r>
            <a:r>
              <a:rPr kumimoji="1" lang="en-US" altLang="zh-CN" dirty="0" smtClean="0"/>
              <a:t>n; 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 ++)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new </a:t>
            </a:r>
            <a:r>
              <a:rPr kumimoji="1" lang="en-US" altLang="zh-CN" dirty="0"/>
              <a:t>Thread</a:t>
            </a:r>
            <a:r>
              <a:rPr kumimoji="1" lang="en-US" altLang="zh-CN" dirty="0" smtClean="0"/>
              <a:t>()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 smtClean="0"/>
              <a:t>        public </a:t>
            </a:r>
            <a:r>
              <a:rPr kumimoji="1" lang="en-US" altLang="zh-CN" dirty="0"/>
              <a:t>void run() </a:t>
            </a:r>
            <a:r>
              <a:rPr kumimoji="1" lang="en-US" altLang="zh-CN" dirty="0" smtClean="0"/>
              <a:t>{</a:t>
            </a:r>
          </a:p>
          <a:p>
            <a:r>
              <a:rPr kumimoji="1" lang="en-US" altLang="zh-CN" dirty="0" smtClean="0"/>
              <a:t>            </a:t>
            </a:r>
            <a:r>
              <a:rPr lang="en-US" altLang="zh-CN" dirty="0" err="1" smtClean="0"/>
              <a:t>barrier.</a:t>
            </a:r>
            <a:r>
              <a:rPr kumimoji="1" lang="en-US" altLang="zh-CN" dirty="0" err="1" smtClean="0"/>
              <a:t>await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// do something …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}.start();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34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1615" y="1241317"/>
            <a:ext cx="3175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    if (value == null) {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    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485287" y="2334920"/>
            <a:ext cx="84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slow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50827" y="1281209"/>
            <a:ext cx="505446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Concurrent</a:t>
            </a:r>
            <a:r>
              <a:rPr kumimoji="1" lang="en-US" altLang="zh-CN" dirty="0" err="1" smtClean="0"/>
              <a:t>Map</a:t>
            </a:r>
            <a:r>
              <a:rPr kumimoji="1" lang="en-US" altLang="zh-CN" dirty="0" smtClean="0"/>
              <a:t> cache = new </a:t>
            </a:r>
            <a:r>
              <a:rPr kumimoji="1" lang="en-US" altLang="zh-CN" dirty="0" err="1" smtClean="0"/>
              <a:t>ConcurrentHashMap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if (value == null) {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putIfAbsent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96650" y="2095634"/>
            <a:ext cx="103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zh-CN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repeat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62505" y="150419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wait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1615" y="3585458"/>
            <a:ext cx="34275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/>
              <a:t>v</a:t>
            </a:r>
            <a:r>
              <a:rPr kumimoji="1" lang="en-US" altLang="zh-CN" dirty="0" smtClean="0"/>
              <a:t>alue = </a:t>
            </a:r>
            <a:r>
              <a:rPr kumimoji="1" lang="en-US" altLang="zh-CN" dirty="0" err="1"/>
              <a:t>cache.</a:t>
            </a:r>
            <a:r>
              <a:rPr kumimoji="1" lang="en-US" altLang="zh-CN" dirty="0" err="1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(key)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b="1" dirty="0">
                <a:solidFill>
                  <a:srgbClr val="00800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f (</a:t>
            </a:r>
            <a:r>
              <a:rPr kumimoji="1" lang="en-US" altLang="zh-CN" b="1" dirty="0">
                <a:solidFill>
                  <a:srgbClr val="008000"/>
                </a:solidFill>
              </a:rPr>
              <a:t>value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== null)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    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if (value == null) {</a:t>
            </a:r>
            <a:br>
              <a:rPr kumimoji="1" lang="en-US" altLang="zh-CN" b="1" dirty="0" smtClean="0">
                <a:solidFill>
                  <a:srgbClr val="008000"/>
                </a:solidFill>
              </a:rPr>
            </a:br>
            <a:r>
              <a:rPr kumimoji="1" lang="en-US" altLang="zh-CN" dirty="0" smtClean="0"/>
              <a:t>         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850751" y="3589690"/>
            <a:ext cx="41102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b="1" dirty="0" err="1" smtClean="0">
                <a:solidFill>
                  <a:srgbClr val="008000"/>
                </a:solidFill>
              </a:rPr>
              <a:t>ConcurrentHashMap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>
                <a:solidFill>
                  <a:srgbClr val="000000"/>
                </a:solidFill>
              </a:rPr>
              <a:t>v</a:t>
            </a:r>
            <a:r>
              <a:rPr kumimoji="1" lang="en-US" altLang="zh-CN" dirty="0" smtClean="0">
                <a:solidFill>
                  <a:srgbClr val="000000"/>
                </a:solidFill>
              </a:rPr>
              <a:t>alue = </a:t>
            </a:r>
            <a:r>
              <a:rPr kumimoji="1" lang="en-US" altLang="zh-CN" dirty="0" err="1">
                <a:solidFill>
                  <a:srgbClr val="000000"/>
                </a:solidFill>
              </a:rPr>
              <a:t>cache.</a:t>
            </a:r>
            <a:r>
              <a:rPr kumimoji="1" lang="en-US" altLang="zh-CN" dirty="0" err="1">
                <a:solidFill>
                  <a:srgbClr val="0000FF"/>
                </a:solidFill>
              </a:rPr>
              <a:t>get</a:t>
            </a:r>
            <a:r>
              <a:rPr kumimoji="1" lang="en-US" altLang="zh-CN" dirty="0">
                <a:solidFill>
                  <a:srgbClr val="000000"/>
                </a:solidFill>
              </a:rPr>
              <a:t>(key)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kumimoji="1" lang="en-US" altLang="zh-CN" b="1" dirty="0">
                <a:solidFill>
                  <a:srgbClr val="008000"/>
                </a:solidFill>
              </a:rPr>
              <a:t>i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f (</a:t>
            </a:r>
            <a:r>
              <a:rPr kumimoji="1" lang="en-US" altLang="zh-CN" b="1" dirty="0">
                <a:solidFill>
                  <a:srgbClr val="008000"/>
                </a:solidFill>
              </a:rPr>
              <a:t>value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== null) {</a:t>
            </a:r>
          </a:p>
          <a:p>
            <a:r>
              <a:rPr kumimoji="1" lang="en-US" altLang="zh-CN" dirty="0" smtClean="0"/>
              <a:t>   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    value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</a:t>
            </a:r>
            <a:r>
              <a:rPr kumimoji="1" lang="en-US" altLang="zh-CN" b="1" dirty="0" smtClean="0"/>
              <a:t> </a:t>
            </a:r>
            <a:r>
              <a:rPr kumimoji="1" lang="en-US" altLang="zh-CN" b="1" dirty="0" smtClean="0">
                <a:solidFill>
                  <a:srgbClr val="008000"/>
                </a:solidFill>
              </a:rPr>
              <a:t>if (value == null) {</a:t>
            </a:r>
            <a:br>
              <a:rPr kumimoji="1" lang="en-US" altLang="zh-CN" b="1" dirty="0" smtClean="0">
                <a:solidFill>
                  <a:srgbClr val="008000"/>
                </a:solidFill>
              </a:rPr>
            </a:br>
            <a:r>
              <a:rPr kumimoji="1" lang="en-US" altLang="zh-CN" dirty="0" smtClean="0"/>
              <a:t>             value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load</a:t>
            </a:r>
            <a:r>
              <a:rPr kumimoji="1" lang="en-US" altLang="zh-CN" dirty="0" smtClean="0"/>
              <a:t>(key)</a:t>
            </a:r>
            <a:r>
              <a:rPr kumimoji="1" lang="en-US" altLang="zh-CN" dirty="0" smtClean="0">
                <a:solidFill>
                  <a:srgbClr val="000000"/>
                </a:solidFill>
              </a:rPr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     </a:t>
            </a:r>
            <a:r>
              <a:rPr kumimoji="1" lang="en-US" altLang="zh-CN" dirty="0" err="1" smtClean="0"/>
              <a:t>cache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.put</a:t>
            </a:r>
            <a:r>
              <a:rPr kumimoji="1" lang="en-US" altLang="zh-CN" dirty="0" smtClean="0"/>
              <a:t>(key, value);</a:t>
            </a:r>
          </a:p>
          <a:p>
            <a:r>
              <a:rPr kumimoji="1" lang="en-US" altLang="zh-CN" dirty="0" smtClean="0"/>
              <a:t>        }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" name="右箭头 1"/>
          <p:cNvSpPr/>
          <p:nvPr/>
        </p:nvSpPr>
        <p:spPr>
          <a:xfrm>
            <a:off x="3339330" y="2081979"/>
            <a:ext cx="402181" cy="4850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1310919" y="3181511"/>
            <a:ext cx="505250" cy="3681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3339330" y="4710821"/>
            <a:ext cx="402181" cy="50521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39907" y="385496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cpu100%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58629" y="2095634"/>
            <a:ext cx="8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zh-CN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lock?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5291400" y="3181511"/>
            <a:ext cx="505250" cy="36813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7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  <p:bldP spid="16" grpId="0"/>
      <p:bldP spid="2" grpId="0" animBg="1"/>
      <p:bldP spid="3" grpId="0" animBg="1"/>
      <p:bldP spid="6" grpId="0" animBg="1"/>
      <p:bldP spid="18" grpId="0"/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JVM</a:t>
            </a:r>
            <a:r>
              <a:rPr kumimoji="1" lang="zh-CN" altLang="en-US" dirty="0" smtClean="0"/>
              <a:t>内存模型</a:t>
            </a:r>
            <a:endParaRPr kumimoji="1"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457200" y="1600200"/>
            <a:ext cx="4549421" cy="4525963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堆：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所有对</a:t>
            </a:r>
            <a:r>
              <a:rPr kumimoji="1" lang="zh-CN" altLang="en-US" dirty="0"/>
              <a:t>象全部</a:t>
            </a:r>
            <a:r>
              <a:rPr kumimoji="1" lang="zh-CN" altLang="en-US" dirty="0" smtClean="0"/>
              <a:t>放在共享堆空间中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对象的属性在共享堆空间内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堆内存单字节对齐，</a:t>
            </a:r>
            <a:r>
              <a:rPr kumimoji="1" lang="en-US" altLang="zh-CN" dirty="0"/>
              <a:t>short</a:t>
            </a:r>
            <a:r>
              <a:rPr kumimoji="1" lang="zh-CN" altLang="en-US" dirty="0" smtClean="0"/>
              <a:t>不变</a:t>
            </a:r>
            <a:endParaRPr kumimoji="1" lang="en-US" altLang="zh-CN" dirty="0" smtClean="0"/>
          </a:p>
          <a:p>
            <a:r>
              <a:rPr kumimoji="1" lang="zh-CN" altLang="en-US" dirty="0" smtClean="0"/>
              <a:t>栈：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每个线程都有独立的线程栈空间</a:t>
            </a:r>
          </a:p>
          <a:p>
            <a:pPr lvl="1"/>
            <a:r>
              <a:rPr kumimoji="1" lang="zh-CN" altLang="en-US" dirty="0"/>
              <a:t>线程栈只存基本类型和对象地址</a:t>
            </a:r>
          </a:p>
          <a:p>
            <a:pPr lvl="2"/>
            <a:r>
              <a:rPr kumimoji="1" lang="zh-CN" altLang="en-US" dirty="0" smtClean="0"/>
              <a:t>栈内存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字节对齐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short</a:t>
            </a:r>
            <a:r>
              <a:rPr kumimoji="1" lang="zh-CN" altLang="en-US" dirty="0"/>
              <a:t>变</a:t>
            </a:r>
            <a:r>
              <a:rPr kumimoji="1" lang="en-US" altLang="zh-CN" dirty="0" err="1" smtClean="0"/>
              <a:t>int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对象地址</a:t>
            </a:r>
            <a:r>
              <a:rPr kumimoji="1" lang="en-US" altLang="zh-CN" dirty="0" smtClean="0"/>
              <a:t>4</a:t>
            </a:r>
            <a:r>
              <a:rPr kumimoji="1" lang="zh-CN" altLang="en-US" dirty="0" smtClean="0"/>
              <a:t>字节，引用堆空间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方法中局部变量在线程栈空间内</a:t>
            </a:r>
          </a:p>
          <a:p>
            <a:pPr lvl="2"/>
            <a:r>
              <a:rPr kumimoji="1" lang="zh-CN" altLang="en-US" dirty="0"/>
              <a:t>局部变量不会竞争，线程安全</a:t>
            </a:r>
          </a:p>
          <a:p>
            <a:pPr lvl="2"/>
            <a:r>
              <a:rPr kumimoji="1" lang="zh-CN" altLang="en-US" dirty="0"/>
              <a:t>方法参数在栈顶交叉，不拷贝</a:t>
            </a:r>
          </a:p>
          <a:p>
            <a:pPr lvl="2"/>
            <a:r>
              <a:rPr kumimoji="1" lang="zh-CN" altLang="en-US" dirty="0"/>
              <a:t>栈顶寄存，减少中间状态读</a:t>
            </a:r>
            <a:r>
              <a:rPr kumimoji="1" lang="zh-CN" altLang="en-US" dirty="0" smtClean="0"/>
              <a:t>取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指针记录当前执行位置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27991" y="1893709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27991" y="2166053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27991" y="2442630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参数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27991" y="2714974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02894" y="1875367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数值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02894" y="2147711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地址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02894" y="2424288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低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02894" y="2696632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Long</a:t>
            </a:r>
            <a:r>
              <a:rPr kumimoji="1" lang="zh-CN" altLang="en-US" dirty="0" smtClean="0"/>
              <a:t>高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927992" y="1524378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线程栈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631116" y="1506225"/>
            <a:ext cx="994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线程栈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927991" y="3798712"/>
            <a:ext cx="506676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41167" y="3798712"/>
            <a:ext cx="661898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cxnSp>
        <p:nvCxnSpPr>
          <p:cNvPr id="19" name="肘形连接符 18"/>
          <p:cNvCxnSpPr>
            <a:stCxn id="9" idx="1"/>
            <a:endCxn id="17" idx="0"/>
          </p:cNvCxnSpPr>
          <p:nvPr/>
        </p:nvCxnSpPr>
        <p:spPr>
          <a:xfrm rot="10800000" flipV="1">
            <a:off x="7272116" y="2281766"/>
            <a:ext cx="330778" cy="151694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927991" y="2983085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02894" y="2953452"/>
            <a:ext cx="1016000" cy="2681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860649" y="42361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堆空间</a:t>
            </a:r>
            <a:endParaRPr kumimoji="1" lang="zh-CN" altLang="en-US" dirty="0"/>
          </a:p>
        </p:txBody>
      </p:sp>
      <p:sp>
        <p:nvSpPr>
          <p:cNvPr id="24" name="左大括号 23"/>
          <p:cNvSpPr/>
          <p:nvPr/>
        </p:nvSpPr>
        <p:spPr>
          <a:xfrm>
            <a:off x="5702214" y="1917888"/>
            <a:ext cx="225777" cy="80856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左大括号 24"/>
          <p:cNvSpPr/>
          <p:nvPr/>
        </p:nvSpPr>
        <p:spPr>
          <a:xfrm>
            <a:off x="5575214" y="2434164"/>
            <a:ext cx="352777" cy="81703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020733" y="2111398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方法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006622" y="2626451"/>
            <a:ext cx="76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方法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34491" y="3798713"/>
            <a:ext cx="506676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605718" y="3798712"/>
            <a:ext cx="677504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数值</a:t>
            </a:r>
            <a:endParaRPr kumimoji="1"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8283222" y="3798713"/>
            <a:ext cx="335672" cy="4374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716325" y="4909445"/>
            <a:ext cx="30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-Xss1M</a:t>
            </a:r>
            <a:r>
              <a:rPr kumimoji="1" lang="zh-CN" altLang="en-US" dirty="0" smtClean="0"/>
              <a:t>栈大小</a:t>
            </a:r>
            <a:r>
              <a:rPr kumimoji="1" lang="en-US" altLang="zh-CN" dirty="0" smtClean="0"/>
              <a:t>  -Xmx1G</a:t>
            </a:r>
            <a:r>
              <a:rPr kumimoji="1" lang="zh-CN" altLang="en-US" dirty="0" smtClean="0"/>
              <a:t>堆大小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890747" y="1874913"/>
            <a:ext cx="455540" cy="2864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PC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15" idx="3"/>
            <a:endCxn id="4" idx="1"/>
          </p:cNvCxnSpPr>
          <p:nvPr/>
        </p:nvCxnSpPr>
        <p:spPr>
          <a:xfrm>
            <a:off x="5346287" y="2018140"/>
            <a:ext cx="581704" cy="96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2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0" y="1593697"/>
            <a:ext cx="387156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Map cache = new </a:t>
            </a:r>
            <a:r>
              <a:rPr kumimoji="1" lang="en-US" altLang="zh-CN" dirty="0" err="1" smtClean="0"/>
              <a:t>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(cache) {</a:t>
            </a:r>
          </a:p>
          <a:p>
            <a:r>
              <a:rPr kumimoji="1" lang="en-US" altLang="zh-CN" dirty="0" smtClean="0"/>
              <a:t>    item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(item == null) {</a:t>
            </a:r>
            <a:br>
              <a:rPr kumimoji="1" lang="en-US" altLang="zh-CN" dirty="0" smtClean="0"/>
            </a:br>
            <a:r>
              <a:rPr kumimoji="1" lang="en-US" altLang="zh-CN" dirty="0" smtClean="0"/>
              <a:t>        </a:t>
            </a:r>
            <a:r>
              <a:rPr kumimoji="1" lang="en-US" altLang="zh-CN" dirty="0"/>
              <a:t>item = </a:t>
            </a:r>
            <a:r>
              <a:rPr kumimoji="1" lang="en-US" altLang="zh-CN" dirty="0" smtClean="0">
                <a:solidFill>
                  <a:srgbClr val="0000FF"/>
                </a:solidFill>
              </a:rPr>
              <a:t>new</a:t>
            </a:r>
            <a:r>
              <a:rPr kumimoji="1" lang="en-US" altLang="zh-CN" dirty="0" smtClean="0"/>
              <a:t> Item();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</a:t>
            </a:r>
            <a:r>
              <a:rPr kumimoji="1" lang="en-US" altLang="zh-CN" dirty="0" smtClean="0"/>
              <a:t>(key, item);</a:t>
            </a:r>
          </a:p>
          <a:p>
            <a:r>
              <a:rPr kumimoji="1" lang="en-US" altLang="zh-CN" dirty="0" smtClean="0"/>
              <a:t>    }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>
                <a:solidFill>
                  <a:srgbClr val="000000"/>
                </a:solidFill>
              </a:rPr>
              <a:t>(item) </a:t>
            </a:r>
            <a:r>
              <a:rPr kumimoji="1" lang="en-US" altLang="zh-CN" dirty="0">
                <a:solidFill>
                  <a:srgbClr val="000000"/>
                </a:solidFill>
              </a:rPr>
              <a:t>{</a:t>
            </a:r>
          </a:p>
          <a:p>
            <a:r>
              <a:rPr kumimoji="1" lang="en-US" altLang="zh-CN" dirty="0"/>
              <a:t>    value =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if (value == null) {</a:t>
            </a:r>
            <a:br>
              <a:rPr kumimoji="1" lang="en-US" altLang="zh-CN" dirty="0"/>
            </a:br>
            <a:r>
              <a:rPr kumimoji="1" lang="en-US" altLang="zh-CN" dirty="0"/>
              <a:t>        value = </a:t>
            </a:r>
            <a:r>
              <a:rPr kumimoji="1" lang="en-US" altLang="zh-CN" dirty="0">
                <a:solidFill>
                  <a:srgbClr val="0000FF"/>
                </a:solidFill>
              </a:rPr>
              <a:t>load</a:t>
            </a:r>
            <a:r>
              <a:rPr kumimoji="1" lang="en-US" altLang="zh-CN" dirty="0"/>
              <a:t>(key)</a:t>
            </a:r>
            <a:r>
              <a:rPr kumimoji="1" lang="en-US" altLang="zh-CN" dirty="0" smtClean="0"/>
              <a:t>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set</a:t>
            </a:r>
            <a:r>
              <a:rPr kumimoji="1" lang="en-US" altLang="zh-CN" dirty="0" smtClean="0"/>
              <a:t>(value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41580" y="1593697"/>
            <a:ext cx="5134433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 smtClean="0"/>
              <a:t>ConcurrentMap</a:t>
            </a:r>
            <a:r>
              <a:rPr kumimoji="1" lang="en-US" altLang="zh-CN" dirty="0" smtClean="0"/>
              <a:t> cache = new </a:t>
            </a:r>
            <a:r>
              <a:rPr kumimoji="1" lang="en-US" altLang="zh-CN" dirty="0" err="1" smtClean="0"/>
              <a:t>ConcurrentHashMap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item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(key);</a:t>
            </a:r>
          </a:p>
          <a:p>
            <a:r>
              <a:rPr kumimoji="1" lang="en-US" altLang="zh-CN" dirty="0" smtClean="0"/>
              <a:t>if (item =</a:t>
            </a:r>
            <a:r>
              <a:rPr kumimoji="1" lang="en-US" altLang="zh-CN" dirty="0"/>
              <a:t>= null) {</a:t>
            </a:r>
            <a:br>
              <a:rPr kumimoji="1" lang="en-US" altLang="zh-CN" dirty="0"/>
            </a:br>
            <a:r>
              <a:rPr kumimoji="1" lang="en-US" altLang="zh-CN" dirty="0"/>
              <a:t>    </a:t>
            </a:r>
            <a:r>
              <a:rPr kumimoji="1" lang="en-US" altLang="zh-CN" dirty="0" smtClean="0"/>
              <a:t>item </a:t>
            </a:r>
            <a:r>
              <a:rPr kumimoji="1" lang="en-US" altLang="zh-CN" dirty="0"/>
              <a:t>= </a:t>
            </a:r>
            <a:r>
              <a:rPr kumimoji="1" lang="en-US" altLang="zh-CN" dirty="0">
                <a:solidFill>
                  <a:srgbClr val="0000FF"/>
                </a:solidFill>
              </a:rPr>
              <a:t>new</a:t>
            </a:r>
            <a:r>
              <a:rPr kumimoji="1" lang="en-US" altLang="zh-CN" dirty="0"/>
              <a:t> Item();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    </a:t>
            </a:r>
            <a:r>
              <a:rPr kumimoji="1" lang="en-US" altLang="zh-CN" dirty="0" err="1" smtClean="0"/>
              <a:t>oldItem</a:t>
            </a:r>
            <a:r>
              <a:rPr kumimoji="1" lang="en-US" altLang="zh-CN" dirty="0" smtClean="0"/>
              <a:t> = </a:t>
            </a:r>
            <a:r>
              <a:rPr kumimoji="1" lang="en-US" altLang="zh-CN" dirty="0" err="1" smtClean="0"/>
              <a:t>cache.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putIfAbsent</a:t>
            </a:r>
            <a:r>
              <a:rPr kumimoji="1" lang="en-US" altLang="zh-CN" dirty="0" smtClean="0"/>
              <a:t>(</a:t>
            </a:r>
            <a:r>
              <a:rPr kumimoji="1" lang="en-US" altLang="zh-CN" dirty="0"/>
              <a:t>key, item)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if (</a:t>
            </a:r>
            <a:r>
              <a:rPr kumimoji="1" lang="en-US" altLang="zh-CN" dirty="0" err="1" smtClean="0"/>
              <a:t>oldItem</a:t>
            </a:r>
            <a:r>
              <a:rPr kumimoji="1" lang="en-US" altLang="zh-CN" dirty="0" smtClean="0"/>
              <a:t> != null) {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    item = </a:t>
            </a:r>
            <a:r>
              <a:rPr kumimoji="1" lang="en-US" altLang="zh-CN" dirty="0" err="1" smtClean="0"/>
              <a:t>oldItem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 smtClean="0"/>
              <a:t>   }</a:t>
            </a:r>
            <a:endParaRPr kumimoji="1" lang="en-US" altLang="zh-CN" dirty="0"/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/>
              <a:t>value = </a:t>
            </a:r>
            <a:r>
              <a:rPr kumimoji="1" lang="en-US" altLang="zh-CN" dirty="0" err="1"/>
              <a:t>item.</a:t>
            </a:r>
            <a:r>
              <a:rPr kumimoji="1" lang="en-US" altLang="zh-CN" dirty="0" err="1">
                <a:solidFill>
                  <a:srgbClr val="0000FF"/>
                </a:solidFill>
              </a:rPr>
              <a:t>get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 smtClean="0"/>
              <a:t>if </a:t>
            </a:r>
            <a:r>
              <a:rPr kumimoji="1" lang="en-US" altLang="zh-CN" dirty="0"/>
              <a:t>(value == null) </a:t>
            </a:r>
            <a:r>
              <a:rPr kumimoji="1" lang="en-US" altLang="zh-CN" dirty="0" smtClean="0"/>
              <a:t>{</a:t>
            </a:r>
            <a:endParaRPr kumimoji="1" lang="en-US" altLang="zh-CN" dirty="0"/>
          </a:p>
          <a:p>
            <a:r>
              <a:rPr kumimoji="1" lang="en-US" altLang="zh-CN" dirty="0" smtClean="0">
                <a:solidFill>
                  <a:srgbClr val="0000FF"/>
                </a:solidFill>
              </a:rPr>
              <a:t>synchronized</a:t>
            </a:r>
            <a:r>
              <a:rPr kumimoji="1" lang="en-US" altLang="zh-CN" dirty="0" smtClean="0"/>
              <a:t>(item) </a:t>
            </a:r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    value =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();</a:t>
            </a:r>
            <a:endParaRPr kumimoji="1" lang="en-US" altLang="zh-CN" dirty="0"/>
          </a:p>
          <a:p>
            <a:r>
              <a:rPr kumimoji="1" lang="en-US" altLang="zh-CN" dirty="0"/>
              <a:t>    if (value == null) {</a:t>
            </a:r>
            <a:br>
              <a:rPr kumimoji="1" lang="en-US" altLang="zh-CN" dirty="0"/>
            </a:br>
            <a:r>
              <a:rPr kumimoji="1" lang="en-US" altLang="zh-CN" dirty="0"/>
              <a:t>        value = </a:t>
            </a:r>
            <a:r>
              <a:rPr kumimoji="1" lang="en-US" altLang="zh-CN" dirty="0">
                <a:solidFill>
                  <a:srgbClr val="0000FF"/>
                </a:solidFill>
              </a:rPr>
              <a:t>load</a:t>
            </a:r>
            <a:r>
              <a:rPr kumimoji="1" lang="en-US" altLang="zh-CN" dirty="0"/>
              <a:t>(key)</a:t>
            </a:r>
            <a:r>
              <a:rPr kumimoji="1" lang="en-US" altLang="zh-CN" dirty="0" smtClean="0"/>
              <a:t>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/>
              <a:t>        </a:t>
            </a:r>
            <a:r>
              <a:rPr kumimoji="1" lang="en-US" altLang="zh-CN" dirty="0" err="1" smtClean="0"/>
              <a:t>item.</a:t>
            </a:r>
            <a:r>
              <a:rPr kumimoji="1" lang="en-US" altLang="zh-CN" dirty="0" err="1" smtClean="0">
                <a:solidFill>
                  <a:srgbClr val="0000FF"/>
                </a:solidFill>
              </a:rPr>
              <a:t>set</a:t>
            </a:r>
            <a:r>
              <a:rPr kumimoji="1" lang="en-US" altLang="zh-CN" dirty="0" smtClean="0"/>
              <a:t>(value</a:t>
            </a:r>
            <a:r>
              <a:rPr kumimoji="1" lang="en-US" altLang="zh-CN" dirty="0"/>
              <a:t>);</a:t>
            </a:r>
          </a:p>
          <a:p>
            <a:r>
              <a:rPr kumimoji="1" lang="en-US" altLang="zh-CN" dirty="0"/>
              <a:t>    }</a:t>
            </a:r>
          </a:p>
          <a:p>
            <a:r>
              <a:rPr kumimoji="1" lang="en-US" altLang="zh-CN" dirty="0" smtClean="0"/>
              <a:t>}</a:t>
            </a:r>
          </a:p>
          <a:p>
            <a:r>
              <a:rPr kumimoji="1" lang="en-US" altLang="zh-CN" dirty="0" smtClean="0"/>
              <a:t>}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43545" y="1224365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lass Item { </a:t>
            </a:r>
            <a:r>
              <a:rPr kumimoji="1" lang="en-US" altLang="zh-CN" dirty="0">
                <a:solidFill>
                  <a:srgbClr val="0000FF"/>
                </a:solidFill>
              </a:rPr>
              <a:t>volatile</a:t>
            </a:r>
            <a:r>
              <a:rPr kumimoji="1" lang="en-US" altLang="zh-CN" dirty="0"/>
              <a:t> Object value; </a:t>
            </a:r>
            <a:r>
              <a:rPr kumimoji="1" lang="en-US" altLang="zh-CN" dirty="0" smtClean="0"/>
              <a:t>Object </a:t>
            </a:r>
            <a:r>
              <a:rPr kumimoji="1" lang="en-US" altLang="zh-CN" dirty="0" smtClean="0">
                <a:solidFill>
                  <a:srgbClr val="0000FF"/>
                </a:solidFill>
              </a:rPr>
              <a:t>get</a:t>
            </a:r>
            <a:r>
              <a:rPr kumimoji="1" lang="en-US" altLang="zh-CN" dirty="0" smtClean="0"/>
              <a:t>()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{…} </a:t>
            </a:r>
            <a:r>
              <a:rPr kumimoji="1" lang="en-US" altLang="zh-CN" dirty="0" smtClean="0">
                <a:solidFill>
                  <a:srgbClr val="0000FF"/>
                </a:solidFill>
              </a:rPr>
              <a:t>set</a:t>
            </a:r>
            <a:r>
              <a:rPr kumimoji="1" lang="en-US" altLang="zh-CN" dirty="0" smtClean="0"/>
              <a:t>(Object value) {…} }</a:t>
            </a:r>
            <a:endParaRPr kumimoji="1" lang="en-US" altLang="zh-CN" dirty="0"/>
          </a:p>
        </p:txBody>
      </p:sp>
      <p:sp>
        <p:nvSpPr>
          <p:cNvPr id="6" name="右箭头 5"/>
          <p:cNvSpPr/>
          <p:nvPr/>
        </p:nvSpPr>
        <p:spPr>
          <a:xfrm>
            <a:off x="3388362" y="3087465"/>
            <a:ext cx="402181" cy="48506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32821" y="186769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 map lock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25767" y="3782231"/>
            <a:ext cx="1342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entry lock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56261" y="268460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quick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73838" y="4626957"/>
            <a:ext cx="84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slow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59776" y="240597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// low cost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/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线程安全策略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 smtClean="0"/>
              <a:t>不可变类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如果一个类初始化后，所有属性和类都是</a:t>
            </a:r>
            <a:r>
              <a:rPr kumimoji="1" lang="en-US" altLang="zh-CN" dirty="0" smtClean="0"/>
              <a:t>final</a:t>
            </a:r>
            <a:r>
              <a:rPr kumimoji="1" lang="zh-CN" altLang="en-US" dirty="0" smtClean="0"/>
              <a:t>不可变的，则它是线程安全，不需要任何同步，活性高。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线程栈内使用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方法内局部变量使用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线程内参数传递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ThreadLocal</a:t>
            </a:r>
            <a:r>
              <a:rPr kumimoji="1" lang="zh-CN" altLang="en-US" dirty="0" smtClean="0"/>
              <a:t>持有</a:t>
            </a:r>
            <a:endParaRPr kumimoji="1" lang="en-US" altLang="zh-CN" dirty="0" smtClean="0"/>
          </a:p>
          <a:p>
            <a:r>
              <a:rPr kumimoji="1" lang="zh-CN" altLang="en-US" dirty="0" smtClean="0"/>
              <a:t>同步锁</a:t>
            </a:r>
            <a:endParaRPr kumimoji="1" lang="en-US" altLang="zh-CN" dirty="0" smtClean="0"/>
          </a:p>
          <a:p>
            <a:pPr lvl="1"/>
            <a:r>
              <a:rPr kumimoji="1" lang="en-US" altLang="zh-CN" dirty="0"/>
              <a:t>synchronized</a:t>
            </a:r>
            <a:r>
              <a:rPr kumimoji="1" lang="zh-CN" altLang="en-US" dirty="0" smtClean="0"/>
              <a:t>的代码串行执行，线程安全，但活性低。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volatile</a:t>
            </a:r>
            <a:r>
              <a:rPr kumimoji="1" lang="zh-CN" altLang="en-US" dirty="0" smtClean="0"/>
              <a:t>变量锁外双重检测</a:t>
            </a:r>
            <a:r>
              <a:rPr kumimoji="1" lang="en-US" altLang="zh-CN" dirty="0" smtClean="0"/>
              <a:t>(JDK1.5+)</a:t>
            </a:r>
            <a:r>
              <a:rPr kumimoji="1" lang="zh-CN" altLang="zh-CN" dirty="0" smtClean="0"/>
              <a:t>，</a:t>
            </a:r>
            <a:r>
              <a:rPr kumimoji="1" lang="zh-CN" altLang="en-US" dirty="0" smtClean="0"/>
              <a:t>降低锁竞争。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读写条件分离，锁粒度分级，排序锁。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CAS (</a:t>
            </a:r>
            <a:r>
              <a:rPr kumimoji="1" lang="en-US" altLang="zh-CN" dirty="0" err="1" smtClean="0"/>
              <a:t>CompreAndSet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循环设新值，如果旧值变化，则重设，乐观并发。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56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习惯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敲每个点号时，考虑：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会不会出现空指针？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有没有异常抛出？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是</a:t>
            </a:r>
            <a:r>
              <a:rPr kumimoji="1" lang="zh-CN" altLang="en-US" dirty="0"/>
              <a:t>不是在热点区域</a:t>
            </a:r>
            <a:r>
              <a:rPr kumimoji="1" lang="zh-CN" altLang="zh-CN" dirty="0" smtClean="0"/>
              <a:t>？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在哪个线程执行？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有没有并发锁间隙？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会不会并发修改不可见？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95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60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JVM</a:t>
            </a:r>
            <a:r>
              <a:rPr kumimoji="1" lang="zh-CN" altLang="en-US" dirty="0" smtClean="0"/>
              <a:t>内存模型</a:t>
            </a:r>
            <a:endParaRPr kumimoji="1"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>
          <a:xfrm>
            <a:off x="457200" y="1600200"/>
            <a:ext cx="4549421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+mn-ea"/>
              </a:rPr>
              <a:t>在</a:t>
            </a:r>
            <a:r>
              <a:rPr lang="zh-CN" altLang="en-US" sz="1800" dirty="0">
                <a:latin typeface="+mn-ea"/>
              </a:rPr>
              <a:t>写并发程序的时候，对于线程间可以共享的变量，我们在线程中拿过来就用了，就像在同一个池子里捞同一条鱼一样。然而，在实际内存模型中可不是这么直接。为了提升程序性能，</a:t>
            </a:r>
            <a:r>
              <a:rPr lang="en-US" altLang="zh-CN" sz="1800" dirty="0">
                <a:latin typeface="+mn-ea"/>
              </a:rPr>
              <a:t>Java</a:t>
            </a:r>
            <a:r>
              <a:rPr lang="zh-CN" altLang="en-US" sz="1800" dirty="0">
                <a:latin typeface="+mn-ea"/>
              </a:rPr>
              <a:t>引入了缓存机制。线程间共享的变量都被储存在“主内存”中，主内存对所有有关线程均可见。每个线程都有自己的缓存（工作内存），且对其它线程不可见。当线程需要用到共享的变量时，会从主内存中</a:t>
            </a:r>
            <a:r>
              <a:rPr lang="en-US" altLang="zh-CN" sz="1800" dirty="0">
                <a:latin typeface="+mn-ea"/>
              </a:rPr>
              <a:t>copy</a:t>
            </a:r>
            <a:r>
              <a:rPr lang="zh-CN" altLang="en-US" sz="1800" dirty="0">
                <a:latin typeface="+mn-ea"/>
              </a:rPr>
              <a:t>一份，放到自己的缓存（工作内存）中，然后再对变量进行操作。</a:t>
            </a:r>
            <a:endParaRPr kumimoji="1" lang="zh-CN" altLang="en-US" sz="1800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21" y="1665410"/>
            <a:ext cx="4137379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81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274320"/>
            <a:ext cx="8229600" cy="600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内容占位符 32"/>
          <p:cNvSpPr txBox="1">
            <a:spLocks/>
          </p:cNvSpPr>
          <p:nvPr/>
        </p:nvSpPr>
        <p:spPr>
          <a:xfrm>
            <a:off x="457200" y="0"/>
            <a:ext cx="8229600" cy="6126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lnSpc>
                <a:spcPct val="160000"/>
              </a:lnSpc>
              <a:buNone/>
            </a:pPr>
            <a:r>
              <a:rPr lang="zh-CN" altLang="en-US" sz="2400" dirty="0" smtClean="0">
                <a:latin typeface="+mn-ea"/>
              </a:rPr>
              <a:t>代码示例</a:t>
            </a:r>
            <a:r>
              <a:rPr lang="en-US" altLang="zh-CN" sz="2400" dirty="0" smtClean="0">
                <a:latin typeface="+mn-ea"/>
              </a:rPr>
              <a:t>1</a:t>
            </a:r>
          </a:p>
          <a:p>
            <a:pPr marL="0" indent="0" latinLnBrk="1">
              <a:lnSpc>
                <a:spcPct val="160000"/>
              </a:lnSpc>
              <a:buNone/>
            </a:pPr>
            <a:r>
              <a:rPr lang="zh-CN" altLang="en-US" sz="2100" dirty="0" smtClean="0">
                <a:latin typeface="+mn-ea"/>
              </a:rPr>
              <a:t>这里</a:t>
            </a:r>
            <a:r>
              <a:rPr lang="en-US" altLang="zh-CN" sz="2100" dirty="0" err="1" smtClean="0">
                <a:latin typeface="+mn-ea"/>
              </a:rPr>
              <a:t>num</a:t>
            </a:r>
            <a:r>
              <a:rPr lang="en-US" altLang="zh-CN" sz="2100" dirty="0" smtClean="0">
                <a:latin typeface="+mn-ea"/>
              </a:rPr>
              <a:t>++</a:t>
            </a:r>
            <a:r>
              <a:rPr lang="zh-CN" altLang="en-US" sz="2100" dirty="0">
                <a:latin typeface="+mn-ea"/>
              </a:rPr>
              <a:t>在</a:t>
            </a:r>
            <a:r>
              <a:rPr lang="en-US" altLang="zh-CN" sz="2100" dirty="0">
                <a:latin typeface="+mn-ea"/>
              </a:rPr>
              <a:t>Java</a:t>
            </a:r>
            <a:r>
              <a:rPr lang="zh-CN" altLang="en-US" sz="2100" dirty="0">
                <a:latin typeface="+mn-ea"/>
              </a:rPr>
              <a:t>代码上来看，只有一个动作，但是</a:t>
            </a:r>
            <a:r>
              <a:rPr lang="zh-CN" altLang="en-US" sz="2100" dirty="0" smtClean="0">
                <a:latin typeface="+mn-ea"/>
              </a:rPr>
              <a:t>当</a:t>
            </a:r>
            <a:r>
              <a:rPr lang="en-US" altLang="zh-CN" sz="2100" dirty="0" err="1">
                <a:latin typeface="+mn-ea"/>
              </a:rPr>
              <a:t>num</a:t>
            </a:r>
            <a:r>
              <a:rPr lang="en-US" altLang="zh-CN" sz="2100" dirty="0">
                <a:latin typeface="+mn-ea"/>
              </a:rPr>
              <a:t> </a:t>
            </a:r>
            <a:r>
              <a:rPr lang="en-US" altLang="zh-CN" sz="2100" dirty="0" smtClean="0">
                <a:latin typeface="+mn-ea"/>
              </a:rPr>
              <a:t>++</a:t>
            </a:r>
            <a:r>
              <a:rPr lang="zh-CN" altLang="en-US" sz="2100" dirty="0">
                <a:latin typeface="+mn-ea"/>
              </a:rPr>
              <a:t>被翻译成成机器指令之后，它会被分解：</a:t>
            </a:r>
          </a:p>
          <a:p>
            <a:pPr latinLnBrk="1">
              <a:lnSpc>
                <a:spcPct val="160000"/>
              </a:lnSpc>
            </a:pPr>
            <a:r>
              <a:rPr lang="en-US" altLang="zh-CN" sz="2100" dirty="0" smtClean="0">
                <a:latin typeface="+mn-ea"/>
              </a:rPr>
              <a:t>1</a:t>
            </a:r>
            <a:r>
              <a:rPr lang="en-US" altLang="zh-CN" sz="2100" dirty="0">
                <a:latin typeface="+mn-ea"/>
              </a:rPr>
              <a:t>.</a:t>
            </a:r>
            <a:r>
              <a:rPr lang="zh-CN" altLang="en-US" sz="2100" dirty="0">
                <a:latin typeface="+mn-ea"/>
              </a:rPr>
              <a:t>将主内存</a:t>
            </a:r>
            <a:r>
              <a:rPr lang="zh-CN" altLang="en-US" sz="2100" dirty="0" smtClean="0">
                <a:latin typeface="+mn-ea"/>
              </a:rPr>
              <a:t>的</a:t>
            </a:r>
            <a:r>
              <a:rPr lang="en-US" altLang="zh-CN" sz="2100" dirty="0" err="1">
                <a:latin typeface="+mn-ea"/>
              </a:rPr>
              <a:t>num</a:t>
            </a:r>
            <a:r>
              <a:rPr lang="zh-CN" altLang="en-US" sz="2100" dirty="0" smtClean="0">
                <a:latin typeface="+mn-ea"/>
              </a:rPr>
              <a:t>值</a:t>
            </a:r>
            <a:r>
              <a:rPr lang="en-US" altLang="zh-CN" sz="2100" dirty="0">
                <a:latin typeface="+mn-ea"/>
              </a:rPr>
              <a:t>copy</a:t>
            </a:r>
            <a:r>
              <a:rPr lang="zh-CN" altLang="en-US" sz="2100" dirty="0">
                <a:latin typeface="+mn-ea"/>
              </a:rPr>
              <a:t>到工作内存；</a:t>
            </a:r>
          </a:p>
          <a:p>
            <a:pPr latinLnBrk="1">
              <a:lnSpc>
                <a:spcPct val="160000"/>
              </a:lnSpc>
            </a:pPr>
            <a:r>
              <a:rPr lang="zh-CN" altLang="en-US" sz="2100" dirty="0" smtClean="0">
                <a:latin typeface="+mn-ea"/>
              </a:rPr>
              <a:t> </a:t>
            </a:r>
            <a:r>
              <a:rPr lang="en-US" altLang="zh-CN" sz="2100" dirty="0" smtClean="0">
                <a:latin typeface="+mn-ea"/>
              </a:rPr>
              <a:t>2</a:t>
            </a:r>
            <a:r>
              <a:rPr lang="en-US" altLang="zh-CN" sz="2100" dirty="0">
                <a:latin typeface="+mn-ea"/>
              </a:rPr>
              <a:t>.</a:t>
            </a:r>
            <a:r>
              <a:rPr lang="zh-CN" altLang="en-US" sz="2100" dirty="0">
                <a:latin typeface="+mn-ea"/>
              </a:rPr>
              <a:t>将工作内存中</a:t>
            </a:r>
            <a:r>
              <a:rPr lang="zh-CN" altLang="en-US" sz="2100" dirty="0" smtClean="0">
                <a:latin typeface="+mn-ea"/>
              </a:rPr>
              <a:t>的</a:t>
            </a:r>
            <a:r>
              <a:rPr lang="en-US" altLang="zh-CN" sz="2100" dirty="0" err="1">
                <a:latin typeface="+mn-ea"/>
              </a:rPr>
              <a:t>num</a:t>
            </a:r>
            <a:r>
              <a:rPr lang="zh-CN" altLang="en-US" sz="2100" dirty="0" smtClean="0">
                <a:latin typeface="+mn-ea"/>
              </a:rPr>
              <a:t>值</a:t>
            </a:r>
            <a:r>
              <a:rPr lang="zh-CN" altLang="en-US" sz="2100" dirty="0">
                <a:latin typeface="+mn-ea"/>
              </a:rPr>
              <a:t>传到执行引擎；</a:t>
            </a:r>
          </a:p>
          <a:p>
            <a:pPr latinLnBrk="1">
              <a:lnSpc>
                <a:spcPct val="160000"/>
              </a:lnSpc>
            </a:pPr>
            <a:r>
              <a:rPr lang="zh-CN" altLang="en-US" sz="2100" dirty="0">
                <a:latin typeface="+mn-ea"/>
              </a:rPr>
              <a:t> </a:t>
            </a:r>
            <a:r>
              <a:rPr lang="en-US" altLang="zh-CN" sz="2100" dirty="0" smtClean="0">
                <a:latin typeface="+mn-ea"/>
              </a:rPr>
              <a:t>3</a:t>
            </a:r>
            <a:r>
              <a:rPr lang="en-US" altLang="zh-CN" sz="2100" dirty="0">
                <a:latin typeface="+mn-ea"/>
              </a:rPr>
              <a:t>.</a:t>
            </a:r>
            <a:r>
              <a:rPr lang="zh-CN" altLang="en-US" sz="2100" dirty="0">
                <a:latin typeface="+mn-ea"/>
              </a:rPr>
              <a:t>执行引擎</a:t>
            </a:r>
            <a:r>
              <a:rPr lang="zh-CN" altLang="en-US" sz="2100" dirty="0" smtClean="0">
                <a:latin typeface="+mn-ea"/>
              </a:rPr>
              <a:t>计算</a:t>
            </a:r>
            <a:r>
              <a:rPr lang="en-US" altLang="zh-CN" sz="2100" dirty="0" err="1">
                <a:latin typeface="+mn-ea"/>
              </a:rPr>
              <a:t>num</a:t>
            </a:r>
            <a:r>
              <a:rPr lang="en-US" altLang="zh-CN" sz="2100" dirty="0">
                <a:latin typeface="+mn-ea"/>
              </a:rPr>
              <a:t> </a:t>
            </a:r>
            <a:r>
              <a:rPr lang="en-US" altLang="zh-CN" sz="2100" dirty="0" smtClean="0">
                <a:latin typeface="+mn-ea"/>
              </a:rPr>
              <a:t>+</a:t>
            </a:r>
            <a:r>
              <a:rPr lang="en-US" altLang="zh-CN" sz="2100" dirty="0">
                <a:latin typeface="+mn-ea"/>
              </a:rPr>
              <a:t>1</a:t>
            </a:r>
            <a:r>
              <a:rPr lang="zh-CN" altLang="en-US" sz="2100" dirty="0">
                <a:latin typeface="+mn-ea"/>
              </a:rPr>
              <a:t>的值；</a:t>
            </a:r>
          </a:p>
          <a:p>
            <a:pPr latinLnBrk="1">
              <a:lnSpc>
                <a:spcPct val="160000"/>
              </a:lnSpc>
            </a:pPr>
            <a:r>
              <a:rPr lang="zh-CN" altLang="en-US" sz="2100" dirty="0" smtClean="0">
                <a:latin typeface="+mn-ea"/>
              </a:rPr>
              <a:t> </a:t>
            </a:r>
            <a:r>
              <a:rPr lang="en-US" altLang="zh-CN" sz="2100" dirty="0" smtClean="0">
                <a:latin typeface="+mn-ea"/>
              </a:rPr>
              <a:t>4</a:t>
            </a:r>
            <a:r>
              <a:rPr lang="en-US" altLang="zh-CN" sz="2100" dirty="0">
                <a:latin typeface="+mn-ea"/>
              </a:rPr>
              <a:t>.</a:t>
            </a:r>
            <a:r>
              <a:rPr lang="zh-CN" altLang="en-US" sz="2100" dirty="0">
                <a:latin typeface="+mn-ea"/>
              </a:rPr>
              <a:t>将执行引擎的计算结果写到工作内存；</a:t>
            </a:r>
          </a:p>
          <a:p>
            <a:pPr latinLnBrk="1">
              <a:lnSpc>
                <a:spcPct val="160000"/>
              </a:lnSpc>
            </a:pPr>
            <a:r>
              <a:rPr lang="zh-CN" altLang="en-US" sz="2100" dirty="0">
                <a:latin typeface="+mn-ea"/>
              </a:rPr>
              <a:t> </a:t>
            </a:r>
            <a:r>
              <a:rPr lang="en-US" altLang="zh-CN" sz="2100" dirty="0" smtClean="0">
                <a:latin typeface="+mn-ea"/>
              </a:rPr>
              <a:t>5</a:t>
            </a:r>
            <a:r>
              <a:rPr lang="en-US" altLang="zh-CN" sz="2100" dirty="0">
                <a:latin typeface="+mn-ea"/>
              </a:rPr>
              <a:t>.</a:t>
            </a:r>
            <a:r>
              <a:rPr lang="zh-CN" altLang="en-US" sz="2100" dirty="0">
                <a:latin typeface="+mn-ea"/>
              </a:rPr>
              <a:t>将工作内存中</a:t>
            </a:r>
            <a:r>
              <a:rPr lang="zh-CN" altLang="en-US" sz="2100" dirty="0" smtClean="0">
                <a:latin typeface="+mn-ea"/>
              </a:rPr>
              <a:t>的</a:t>
            </a:r>
            <a:r>
              <a:rPr lang="en-US" altLang="zh-CN" sz="2100" dirty="0" err="1">
                <a:latin typeface="+mn-ea"/>
              </a:rPr>
              <a:t>num</a:t>
            </a:r>
            <a:r>
              <a:rPr lang="zh-CN" altLang="en-US" sz="2100" dirty="0" smtClean="0">
                <a:latin typeface="+mn-ea"/>
              </a:rPr>
              <a:t>写</a:t>
            </a:r>
            <a:r>
              <a:rPr lang="zh-CN" altLang="en-US" sz="2100" dirty="0">
                <a:latin typeface="+mn-ea"/>
              </a:rPr>
              <a:t>到</a:t>
            </a:r>
            <a:r>
              <a:rPr lang="zh-CN" altLang="en-US" sz="2100" dirty="0" smtClean="0">
                <a:latin typeface="+mn-ea"/>
              </a:rPr>
              <a:t>主内存</a:t>
            </a:r>
            <a:r>
              <a:rPr lang="en-US" altLang="zh-CN" sz="2100" dirty="0" smtClean="0">
                <a:latin typeface="+mn-ea"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endParaRPr lang="en-US" altLang="zh-CN" sz="2100" dirty="0" smtClean="0">
              <a:latin typeface="+mn-ea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2100" dirty="0" smtClean="0">
                <a:latin typeface="+mn-ea"/>
              </a:rPr>
              <a:t>所谓</a:t>
            </a:r>
            <a:r>
              <a:rPr lang="zh-CN" altLang="en-US" sz="2100" dirty="0">
                <a:latin typeface="+mn-ea"/>
              </a:rPr>
              <a:t>并发，并不是真正的同时，而是各线程的快速切换，每个线程的指令流可能不会被连续</a:t>
            </a:r>
            <a:r>
              <a:rPr lang="zh-CN" altLang="en-US" sz="2100" dirty="0" smtClean="0">
                <a:latin typeface="+mn-ea"/>
              </a:rPr>
              <a:t>执行：</a:t>
            </a:r>
            <a:endParaRPr lang="en-US" altLang="zh-CN" sz="2100" dirty="0" smtClean="0">
              <a:latin typeface="+mn-ea"/>
            </a:endParaRPr>
          </a:p>
          <a:p>
            <a:pPr latinLnBrk="1">
              <a:lnSpc>
                <a:spcPct val="160000"/>
              </a:lnSpc>
            </a:pPr>
            <a:r>
              <a:rPr lang="en-US" altLang="zh-CN" sz="2100" dirty="0">
                <a:latin typeface="+mn-ea"/>
              </a:rPr>
              <a:t>A</a:t>
            </a:r>
            <a:r>
              <a:rPr lang="zh-CN" altLang="en-US" sz="2100" dirty="0">
                <a:latin typeface="+mn-ea"/>
              </a:rPr>
              <a:t>代表</a:t>
            </a:r>
            <a:r>
              <a:rPr lang="en-US" altLang="zh-CN" sz="2100" dirty="0">
                <a:latin typeface="+mn-ea"/>
              </a:rPr>
              <a:t>thread0</a:t>
            </a:r>
            <a:r>
              <a:rPr lang="zh-CN" altLang="en-US" sz="2100" dirty="0">
                <a:latin typeface="+mn-ea"/>
              </a:rPr>
              <a:t>，</a:t>
            </a:r>
            <a:r>
              <a:rPr lang="en-US" altLang="zh-CN" sz="2100" dirty="0">
                <a:latin typeface="+mn-ea"/>
              </a:rPr>
              <a:t>B</a:t>
            </a:r>
            <a:r>
              <a:rPr lang="zh-CN" altLang="en-US" sz="2100" dirty="0">
                <a:latin typeface="+mn-ea"/>
              </a:rPr>
              <a:t>代表</a:t>
            </a:r>
            <a:r>
              <a:rPr lang="en-US" altLang="zh-CN" sz="2100" dirty="0">
                <a:latin typeface="+mn-ea"/>
              </a:rPr>
              <a:t>thread1</a:t>
            </a:r>
            <a:r>
              <a:rPr lang="zh-CN" altLang="en-US" sz="2100" dirty="0">
                <a:latin typeface="+mn-ea"/>
              </a:rPr>
              <a:t>，操作序号参照上面的</a:t>
            </a:r>
            <a:r>
              <a:rPr lang="en-US" altLang="zh-CN" sz="2100" dirty="0">
                <a:latin typeface="+mn-ea"/>
              </a:rPr>
              <a:t>5</a:t>
            </a:r>
            <a:r>
              <a:rPr lang="zh-CN" altLang="en-US" sz="2100" dirty="0">
                <a:latin typeface="+mn-ea"/>
              </a:rPr>
              <a:t>条描述）：</a:t>
            </a:r>
          </a:p>
          <a:p>
            <a:pPr latinLnBrk="1">
              <a:lnSpc>
                <a:spcPct val="160000"/>
              </a:lnSpc>
            </a:pPr>
            <a:r>
              <a:rPr lang="zh-CN" altLang="en-US" sz="2100" dirty="0">
                <a:latin typeface="+mn-ea"/>
              </a:rPr>
              <a:t>    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操作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A1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</a:t>
            </a:r>
            <a:r>
              <a:rPr lang="zh-CN" altLang="en-US" sz="2100" dirty="0">
                <a:latin typeface="+mn-ea"/>
              </a:rPr>
              <a:t>操作</a:t>
            </a:r>
            <a:r>
              <a:rPr lang="en-US" altLang="zh-CN" sz="2100" dirty="0">
                <a:latin typeface="+mn-ea"/>
              </a:rPr>
              <a:t>B1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，操作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A2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，操作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A3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，操作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A4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，操作</a:t>
            </a:r>
            <a:r>
              <a:rPr lang="en-US" altLang="zh-CN" sz="2100" dirty="0">
                <a:solidFill>
                  <a:srgbClr val="FF0000"/>
                </a:solidFill>
                <a:latin typeface="+mn-ea"/>
              </a:rPr>
              <a:t>A5</a:t>
            </a:r>
            <a:r>
              <a:rPr lang="zh-CN" altLang="en-US" sz="2100" dirty="0">
                <a:solidFill>
                  <a:srgbClr val="FF0000"/>
                </a:solidFill>
                <a:latin typeface="+mn-ea"/>
              </a:rPr>
              <a:t>，</a:t>
            </a:r>
            <a:r>
              <a:rPr lang="zh-CN" altLang="en-US" sz="2100" dirty="0">
                <a:latin typeface="+mn-ea"/>
              </a:rPr>
              <a:t>操作</a:t>
            </a:r>
            <a:r>
              <a:rPr lang="en-US" altLang="zh-CN" sz="2100" dirty="0">
                <a:latin typeface="+mn-ea"/>
              </a:rPr>
              <a:t>B2</a:t>
            </a:r>
            <a:r>
              <a:rPr lang="zh-CN" altLang="en-US" sz="2100" dirty="0">
                <a:latin typeface="+mn-ea"/>
              </a:rPr>
              <a:t>，操作</a:t>
            </a:r>
            <a:r>
              <a:rPr lang="en-US" altLang="zh-CN" sz="2100" dirty="0">
                <a:latin typeface="+mn-ea"/>
              </a:rPr>
              <a:t>B3</a:t>
            </a:r>
            <a:r>
              <a:rPr lang="zh-CN" altLang="en-US" sz="2100" dirty="0">
                <a:latin typeface="+mn-ea"/>
              </a:rPr>
              <a:t>，操作</a:t>
            </a:r>
            <a:r>
              <a:rPr lang="en-US" altLang="zh-CN" sz="2100" dirty="0">
                <a:latin typeface="+mn-ea"/>
              </a:rPr>
              <a:t>B4</a:t>
            </a:r>
            <a:r>
              <a:rPr lang="zh-CN" altLang="en-US" sz="2100" dirty="0">
                <a:latin typeface="+mn-ea"/>
              </a:rPr>
              <a:t>，操作</a:t>
            </a:r>
            <a:r>
              <a:rPr lang="en-US" altLang="zh-CN" sz="2100" dirty="0">
                <a:latin typeface="+mn-ea"/>
              </a:rPr>
              <a:t>B5</a:t>
            </a:r>
            <a:r>
              <a:rPr lang="zh-CN" altLang="en-US" sz="2100" dirty="0">
                <a:latin typeface="+mn-ea"/>
              </a:rPr>
              <a:t>。</a:t>
            </a:r>
          </a:p>
          <a:p>
            <a:pPr>
              <a:lnSpc>
                <a:spcPct val="160000"/>
              </a:lnSpc>
            </a:pPr>
            <a:endParaRPr lang="en-US" altLang="zh-CN" sz="1800" dirty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99" y="1049655"/>
            <a:ext cx="3530216" cy="265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868680"/>
            <a:ext cx="12573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9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9600" y="274320"/>
            <a:ext cx="8229600" cy="600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内容占位符 32"/>
          <p:cNvSpPr txBox="1">
            <a:spLocks/>
          </p:cNvSpPr>
          <p:nvPr/>
        </p:nvSpPr>
        <p:spPr>
          <a:xfrm>
            <a:off x="457200" y="167640"/>
            <a:ext cx="8229600" cy="5958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代码示例</a:t>
            </a:r>
            <a:r>
              <a:rPr lang="en-US" altLang="zh-CN" sz="2400" dirty="0">
                <a:latin typeface="+mn-ea"/>
              </a:rPr>
              <a:t>2</a:t>
            </a:r>
            <a:endParaRPr lang="en-US" altLang="zh-CN" sz="2400" dirty="0" smtClean="0">
              <a:latin typeface="+mn-ea"/>
            </a:endParaRPr>
          </a:p>
          <a:p>
            <a:pPr marL="0" indent="0" latinLnBrk="1">
              <a:lnSpc>
                <a:spcPct val="150000"/>
              </a:lnSpc>
              <a:buNone/>
            </a:pPr>
            <a:r>
              <a:rPr lang="en-US" altLang="zh-CN" sz="2100" dirty="0" smtClean="0">
                <a:latin typeface="+mn-ea"/>
              </a:rPr>
              <a:t>volatile</a:t>
            </a:r>
            <a:r>
              <a:rPr lang="zh-CN" altLang="en-US" sz="2100" dirty="0">
                <a:latin typeface="+mn-ea"/>
              </a:rPr>
              <a:t>关键字通过使其修饰的变量的读与写具有原子性，保证了当需要用到某共享变量时，工作内存中的数据是最新的（普通变量的读会被分成</a:t>
            </a:r>
            <a:r>
              <a:rPr lang="en-US" altLang="zh-CN" sz="2100" dirty="0" err="1">
                <a:latin typeface="+mn-ea"/>
              </a:rPr>
              <a:t>read,load,use</a:t>
            </a:r>
            <a:r>
              <a:rPr lang="zh-CN" altLang="en-US" sz="2100" dirty="0">
                <a:latin typeface="+mn-ea"/>
              </a:rPr>
              <a:t>三个操作，写会被分成</a:t>
            </a:r>
            <a:r>
              <a:rPr lang="en-US" altLang="zh-CN" sz="2100" dirty="0" err="1">
                <a:latin typeface="+mn-ea"/>
              </a:rPr>
              <a:t>assign,store,write</a:t>
            </a:r>
            <a:r>
              <a:rPr lang="zh-CN" altLang="en-US" sz="2100" dirty="0">
                <a:latin typeface="+mn-ea"/>
              </a:rPr>
              <a:t>三个操作）。用前文提到的</a:t>
            </a:r>
            <a:r>
              <a:rPr lang="en-US" altLang="zh-CN" sz="2100" dirty="0">
                <a:latin typeface="+mn-ea"/>
              </a:rPr>
              <a:t>5</a:t>
            </a:r>
            <a:r>
              <a:rPr lang="zh-CN" altLang="en-US" sz="2100" dirty="0">
                <a:latin typeface="+mn-ea"/>
              </a:rPr>
              <a:t>个描述来说话就是在指令流中，操作</a:t>
            </a:r>
            <a:r>
              <a:rPr lang="en-US" altLang="zh-CN" sz="2100" dirty="0">
                <a:latin typeface="+mn-ea"/>
              </a:rPr>
              <a:t>1</a:t>
            </a:r>
            <a:r>
              <a:rPr lang="zh-CN" altLang="en-US" sz="2100" dirty="0">
                <a:latin typeface="+mn-ea"/>
              </a:rPr>
              <a:t>和操作</a:t>
            </a:r>
            <a:r>
              <a:rPr lang="en-US" altLang="zh-CN" sz="2100" dirty="0">
                <a:latin typeface="+mn-ea"/>
              </a:rPr>
              <a:t>2</a:t>
            </a:r>
            <a:r>
              <a:rPr lang="zh-CN" altLang="en-US" sz="2100" dirty="0">
                <a:latin typeface="+mn-ea"/>
              </a:rPr>
              <a:t>必须连续排列，操作</a:t>
            </a:r>
            <a:r>
              <a:rPr lang="en-US" altLang="zh-CN" sz="2100" dirty="0">
                <a:latin typeface="+mn-ea"/>
              </a:rPr>
              <a:t>4</a:t>
            </a:r>
            <a:r>
              <a:rPr lang="zh-CN" altLang="en-US" sz="2100" dirty="0">
                <a:latin typeface="+mn-ea"/>
              </a:rPr>
              <a:t>和操作</a:t>
            </a:r>
            <a:r>
              <a:rPr lang="en-US" altLang="zh-CN" sz="2100" dirty="0">
                <a:latin typeface="+mn-ea"/>
              </a:rPr>
              <a:t>5</a:t>
            </a:r>
            <a:r>
              <a:rPr lang="zh-CN" altLang="en-US" sz="2100" dirty="0">
                <a:latin typeface="+mn-ea"/>
              </a:rPr>
              <a:t>必须连续排列，</a:t>
            </a:r>
            <a:r>
              <a:rPr lang="en-US" altLang="zh-CN" sz="2100" dirty="0">
                <a:latin typeface="+mn-ea"/>
              </a:rPr>
              <a:t>thread1</a:t>
            </a:r>
            <a:r>
              <a:rPr lang="zh-CN" altLang="en-US" sz="2100" dirty="0">
                <a:latin typeface="+mn-ea"/>
              </a:rPr>
              <a:t>的操作也是同理。</a:t>
            </a:r>
            <a:endParaRPr lang="zh-CN" altLang="en-US" sz="21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100" dirty="0" smtClean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800" dirty="0" smtClean="0"/>
              <a:t>更改</a:t>
            </a:r>
            <a:r>
              <a:rPr lang="zh-CN" altLang="en-US" sz="1800" dirty="0"/>
              <a:t>后的程序已经不存在工作内存和主内存之间的数据一致性问题了，绝大多数时候可以</a:t>
            </a:r>
            <a:r>
              <a:rPr lang="zh-CN" altLang="en-US" sz="1800" dirty="0" smtClean="0"/>
              <a:t>得到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=2</a:t>
            </a:r>
            <a:r>
              <a:rPr lang="zh-CN" altLang="en-US" sz="1800" dirty="0"/>
              <a:t>这个结果。注意，是绝大多数时候。我们发现，有时候同样还会</a:t>
            </a:r>
            <a:r>
              <a:rPr lang="zh-CN" altLang="en-US" sz="1800" dirty="0" smtClean="0"/>
              <a:t>出现</a:t>
            </a:r>
            <a:r>
              <a:rPr lang="en-US" altLang="zh-CN" sz="1800" dirty="0" err="1" smtClean="0"/>
              <a:t>num</a:t>
            </a:r>
            <a:r>
              <a:rPr lang="en-US" altLang="zh-CN" sz="1800" dirty="0" smtClean="0"/>
              <a:t>=1</a:t>
            </a:r>
            <a:r>
              <a:rPr lang="zh-CN" altLang="en-US" sz="1800" dirty="0"/>
              <a:t>这个“非期望”结果。那是为啥呢？因为虽然工作内存中的数据和主内存一致了，但是正在执行引擎中“翻滚”的数据却可能和主内存中不一致。如在添加了</a:t>
            </a:r>
            <a:r>
              <a:rPr lang="en-US" altLang="zh-CN" sz="1800" dirty="0"/>
              <a:t>volatile</a:t>
            </a:r>
            <a:r>
              <a:rPr lang="zh-CN" altLang="en-US" sz="1800" dirty="0"/>
              <a:t>之后，指令流可能是这样的排列：</a:t>
            </a:r>
          </a:p>
          <a:p>
            <a:pPr latinLnBrk="1">
              <a:lnSpc>
                <a:spcPct val="150000"/>
              </a:lnSpc>
            </a:pPr>
            <a:r>
              <a:rPr lang="zh-CN" altLang="en-US" sz="1800" dirty="0"/>
              <a:t>    </a:t>
            </a:r>
            <a:r>
              <a:rPr lang="zh-CN" altLang="en-US" sz="1800" dirty="0">
                <a:solidFill>
                  <a:srgbClr val="FF0000"/>
                </a:solidFill>
              </a:rPr>
              <a:t>操作</a:t>
            </a:r>
            <a:r>
              <a:rPr lang="en-US" altLang="zh-CN" sz="1800" dirty="0">
                <a:solidFill>
                  <a:srgbClr val="FF0000"/>
                </a:solidFill>
              </a:rPr>
              <a:t>1</a:t>
            </a:r>
            <a:r>
              <a:rPr lang="zh-CN" altLang="en-US" sz="1800" dirty="0">
                <a:solidFill>
                  <a:srgbClr val="FF0000"/>
                </a:solidFill>
              </a:rPr>
              <a:t>，操作</a:t>
            </a:r>
            <a:r>
              <a:rPr lang="en-US" altLang="zh-CN" sz="1800" dirty="0">
                <a:solidFill>
                  <a:srgbClr val="FF0000"/>
                </a:solidFill>
              </a:rPr>
              <a:t>2</a:t>
            </a:r>
            <a:r>
              <a:rPr lang="zh-CN" altLang="en-US" sz="1800" dirty="0"/>
              <a:t>，操作</a:t>
            </a:r>
            <a:r>
              <a:rPr lang="en-US" altLang="zh-CN" sz="1800" dirty="0"/>
              <a:t>1</a:t>
            </a:r>
            <a:r>
              <a:rPr lang="zh-CN" altLang="en-US" sz="1800" dirty="0"/>
              <a:t>，操作</a:t>
            </a:r>
            <a:r>
              <a:rPr lang="en-US" altLang="zh-CN" sz="1800" dirty="0"/>
              <a:t>2</a:t>
            </a:r>
            <a:r>
              <a:rPr lang="zh-CN" altLang="en-US" sz="1800" dirty="0"/>
              <a:t>，操作</a:t>
            </a:r>
            <a:r>
              <a:rPr lang="en-US" altLang="zh-CN" sz="1800" dirty="0"/>
              <a:t>3</a:t>
            </a:r>
            <a:r>
              <a:rPr lang="zh-CN" altLang="en-US" sz="1800" dirty="0"/>
              <a:t>，操作</a:t>
            </a:r>
            <a:r>
              <a:rPr lang="en-US" altLang="zh-CN" sz="1800" dirty="0"/>
              <a:t>4</a:t>
            </a:r>
            <a:r>
              <a:rPr lang="zh-CN" altLang="en-US" sz="1800" dirty="0"/>
              <a:t>，操作</a:t>
            </a:r>
            <a:r>
              <a:rPr lang="en-US" altLang="zh-CN" sz="1800" dirty="0"/>
              <a:t>5</a:t>
            </a:r>
            <a:r>
              <a:rPr lang="zh-CN" altLang="en-US" sz="1800" dirty="0"/>
              <a:t>，</a:t>
            </a:r>
            <a:r>
              <a:rPr lang="zh-CN" altLang="en-US" sz="1800" dirty="0">
                <a:solidFill>
                  <a:srgbClr val="FF0000"/>
                </a:solidFill>
              </a:rPr>
              <a:t>操作</a:t>
            </a:r>
            <a:r>
              <a:rPr lang="en-US" altLang="zh-CN" sz="1800" dirty="0">
                <a:solidFill>
                  <a:srgbClr val="FF0000"/>
                </a:solidFill>
              </a:rPr>
              <a:t>3</a:t>
            </a:r>
            <a:r>
              <a:rPr lang="zh-CN" altLang="en-US" sz="1800" dirty="0">
                <a:solidFill>
                  <a:srgbClr val="FF0000"/>
                </a:solidFill>
              </a:rPr>
              <a:t>，操作</a:t>
            </a:r>
            <a:r>
              <a:rPr lang="en-US" altLang="zh-CN" sz="1800" dirty="0">
                <a:solidFill>
                  <a:srgbClr val="FF0000"/>
                </a:solidFill>
              </a:rPr>
              <a:t>4</a:t>
            </a:r>
            <a:r>
              <a:rPr lang="zh-CN" altLang="en-US" sz="1800" dirty="0">
                <a:solidFill>
                  <a:srgbClr val="FF0000"/>
                </a:solidFill>
              </a:rPr>
              <a:t>，操作</a:t>
            </a:r>
            <a:r>
              <a:rPr lang="en-US" altLang="zh-CN" sz="1800" dirty="0">
                <a:solidFill>
                  <a:srgbClr val="FF0000"/>
                </a:solidFill>
              </a:rPr>
              <a:t>5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225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609600" y="274320"/>
            <a:ext cx="8229600" cy="6004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内容占位符 32"/>
          <p:cNvSpPr txBox="1">
            <a:spLocks/>
          </p:cNvSpPr>
          <p:nvPr/>
        </p:nvSpPr>
        <p:spPr>
          <a:xfrm>
            <a:off x="457200" y="167640"/>
            <a:ext cx="8229600" cy="5958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代码示例</a:t>
            </a:r>
            <a:r>
              <a:rPr lang="en-US" altLang="zh-CN" sz="2400" dirty="0" smtClean="0">
                <a:latin typeface="+mn-ea"/>
              </a:rPr>
              <a:t>3</a:t>
            </a:r>
          </a:p>
          <a:p>
            <a:pPr marL="0" indent="0" latinLnBrk="1">
              <a:lnSpc>
                <a:spcPct val="150000"/>
              </a:lnSpc>
              <a:buNone/>
            </a:pPr>
            <a:endParaRPr lang="en-US" altLang="zh-CN" sz="2100" dirty="0" smtClean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400" dirty="0" smtClean="0"/>
              <a:t>线程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50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个分别访问输出结果</a:t>
            </a:r>
            <a:endParaRPr lang="en-US" altLang="zh-CN" sz="2400" dirty="0" smtClean="0"/>
          </a:p>
          <a:p>
            <a:pPr latinLnBrk="1">
              <a:lnSpc>
                <a:spcPct val="150000"/>
              </a:lnSpc>
            </a:pPr>
            <a:endParaRPr lang="zh-CN" altLang="en-US" sz="2400" dirty="0" smtClean="0"/>
          </a:p>
          <a:p>
            <a:pPr latinLnBrk="1">
              <a:lnSpc>
                <a:spcPct val="150000"/>
              </a:lnSpc>
            </a:pPr>
            <a:r>
              <a:rPr lang="zh-CN" altLang="en-US" sz="2400" dirty="0" smtClean="0"/>
              <a:t> </a:t>
            </a:r>
            <a:r>
              <a:rPr lang="en-US" altLang="zh-CN" sz="2400" dirty="0" smtClean="0"/>
              <a:t>dump</a:t>
            </a:r>
            <a:r>
              <a:rPr lang="zh-CN" altLang="en-US" sz="2400" dirty="0" smtClean="0"/>
              <a:t>线程日志分析演示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1848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原子性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对象类型：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对象地址原子读</a:t>
            </a:r>
            <a:r>
              <a:rPr kumimoji="1" lang="zh-CN" altLang="en-US" dirty="0"/>
              <a:t>写</a:t>
            </a:r>
            <a:r>
              <a:rPr kumimoji="1" lang="zh-CN" altLang="zh-CN" dirty="0"/>
              <a:t>，</a:t>
            </a:r>
            <a:r>
              <a:rPr kumimoji="1" lang="zh-CN" altLang="en-US" dirty="0"/>
              <a:t>线程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并发读不可变状态，线程安全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并发读写可变状态，非线程线</a:t>
            </a:r>
            <a:r>
              <a:rPr kumimoji="1" lang="zh-CN" altLang="en-US" dirty="0" smtClean="0"/>
              <a:t>程</a:t>
            </a:r>
            <a:endParaRPr kumimoji="1" lang="en-US" altLang="zh-CN" dirty="0" smtClean="0"/>
          </a:p>
          <a:p>
            <a:r>
              <a:rPr kumimoji="1" lang="zh-CN" altLang="en-US" dirty="0" smtClean="0"/>
              <a:t>基本类型：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int,char</a:t>
            </a:r>
            <a:r>
              <a:rPr kumimoji="1" lang="zh-CN" altLang="en-US" dirty="0"/>
              <a:t>数值读写，线程安全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long,double</a:t>
            </a:r>
            <a:r>
              <a:rPr kumimoji="1" lang="zh-CN" altLang="en-US" dirty="0"/>
              <a:t>高低位，非线程安全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i</a:t>
            </a:r>
            <a:r>
              <a:rPr kumimoji="1" lang="en-US" altLang="zh-CN" dirty="0"/>
              <a:t>++</a:t>
            </a:r>
            <a:r>
              <a:rPr kumimoji="1" lang="zh-CN" altLang="en-US" dirty="0"/>
              <a:t>等组合操作，非线程</a:t>
            </a:r>
            <a:r>
              <a:rPr kumimoji="1" lang="zh-CN" altLang="en-US" dirty="0" smtClean="0"/>
              <a:t>安全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47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可见性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</a:p>
          <a:p>
            <a:pPr lvl="1"/>
            <a:r>
              <a:rPr kumimoji="1" lang="zh-CN" altLang="en-US" dirty="0"/>
              <a:t>初始化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字段确保可见性</a:t>
            </a:r>
            <a:endParaRPr kumimoji="1" lang="en-US" altLang="zh-CN" dirty="0"/>
          </a:p>
          <a:p>
            <a:r>
              <a:rPr kumimoji="1" lang="en-US" altLang="zh-CN" dirty="0" smtClean="0"/>
              <a:t>volatile</a:t>
            </a:r>
          </a:p>
          <a:p>
            <a:pPr lvl="1"/>
            <a:r>
              <a:rPr kumimoji="1" lang="zh-CN" altLang="en-US" dirty="0" smtClean="0"/>
              <a:t>读写</a:t>
            </a:r>
            <a:r>
              <a:rPr kumimoji="1" lang="en-US" altLang="zh-CN" dirty="0" smtClean="0"/>
              <a:t>volatile</a:t>
            </a:r>
            <a:r>
              <a:rPr kumimoji="1" lang="zh-CN" altLang="en-US" dirty="0" smtClean="0"/>
              <a:t>字段</a:t>
            </a:r>
            <a:r>
              <a:rPr kumimoji="1" lang="zh-CN" altLang="en-US" dirty="0"/>
              <a:t>确保可见</a:t>
            </a:r>
            <a:r>
              <a:rPr kumimoji="1" lang="zh-CN" altLang="en-US" dirty="0" smtClean="0"/>
              <a:t>性</a:t>
            </a:r>
            <a:endParaRPr kumimoji="1" lang="en-US" altLang="zh-CN" dirty="0" smtClean="0"/>
          </a:p>
          <a:p>
            <a:r>
              <a:rPr kumimoji="1" lang="en-US" altLang="zh-CN" dirty="0" smtClean="0"/>
              <a:t>synchronized</a:t>
            </a:r>
          </a:p>
          <a:p>
            <a:pPr lvl="1"/>
            <a:r>
              <a:rPr kumimoji="1" lang="zh-CN" altLang="en-US" dirty="0" smtClean="0"/>
              <a:t>同步块内读写字段确保可见</a:t>
            </a:r>
            <a:r>
              <a:rPr kumimoji="1" lang="zh-CN" altLang="en-US" dirty="0"/>
              <a:t>性</a:t>
            </a:r>
            <a:endParaRPr kumimoji="1" lang="en-US" altLang="zh-CN" dirty="0" smtClean="0"/>
          </a:p>
          <a:p>
            <a:r>
              <a:rPr kumimoji="1" lang="en-US" altLang="zh-CN" dirty="0"/>
              <a:t>h</a:t>
            </a:r>
            <a:r>
              <a:rPr kumimoji="1" lang="en-US" altLang="zh-CN" dirty="0" smtClean="0"/>
              <a:t>appen before</a:t>
            </a:r>
          </a:p>
          <a:p>
            <a:pPr lvl="1"/>
            <a:r>
              <a:rPr kumimoji="1" lang="zh-CN" altLang="en-US" dirty="0" smtClean="0"/>
              <a:t>遵守</a:t>
            </a:r>
            <a:r>
              <a:rPr kumimoji="1" lang="en-US" altLang="zh-CN" dirty="0"/>
              <a:t>happen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次序可见性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245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可排序</a:t>
            </a:r>
            <a:r>
              <a:rPr kumimoji="1" lang="zh-CN" altLang="en-US" dirty="0" smtClean="0"/>
              <a:t>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dirty="0"/>
              <a:t>Happen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法则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程序次序法则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如果</a:t>
            </a:r>
            <a:r>
              <a:rPr kumimoji="1" lang="en-US" altLang="zh-CN" dirty="0"/>
              <a:t>A</a:t>
            </a:r>
            <a:r>
              <a:rPr kumimoji="1" lang="zh-CN" altLang="en-US" dirty="0"/>
              <a:t>一定在</a:t>
            </a:r>
            <a:r>
              <a:rPr kumimoji="1" lang="en-US" altLang="zh-CN" dirty="0"/>
              <a:t>B</a:t>
            </a:r>
            <a:r>
              <a:rPr kumimoji="1" lang="zh-CN" altLang="en-US" dirty="0"/>
              <a:t>之前发生，则</a:t>
            </a:r>
            <a:r>
              <a:rPr kumimoji="1" lang="en-US" altLang="zh-CN" dirty="0"/>
              <a:t>happen before,</a:t>
            </a:r>
          </a:p>
          <a:p>
            <a:pPr lvl="1"/>
            <a:r>
              <a:rPr kumimoji="1" lang="zh-CN" altLang="en-US" dirty="0" smtClean="0"/>
              <a:t>监视器法则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对一个监视</a:t>
            </a:r>
            <a:r>
              <a:rPr kumimoji="1" lang="zh-CN" altLang="en-US" dirty="0"/>
              <a:t>器的解锁一定发生在后续对同一监视器加锁之前</a:t>
            </a:r>
          </a:p>
          <a:p>
            <a:pPr lvl="1"/>
            <a:r>
              <a:rPr kumimoji="1" lang="en-US" altLang="zh-CN" dirty="0" err="1" smtClean="0"/>
              <a:t>Volatie</a:t>
            </a:r>
            <a:r>
              <a:rPr kumimoji="1" lang="zh-CN" altLang="en-US" dirty="0" smtClean="0"/>
              <a:t>变量法则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写</a:t>
            </a:r>
            <a:r>
              <a:rPr kumimoji="1" lang="en-US" altLang="zh-CN" dirty="0"/>
              <a:t>volatile</a:t>
            </a:r>
            <a:r>
              <a:rPr kumimoji="1" lang="zh-CN" altLang="en-US" dirty="0"/>
              <a:t>变量一定发生在后续对它的读之前</a:t>
            </a:r>
          </a:p>
          <a:p>
            <a:pPr lvl="1"/>
            <a:r>
              <a:rPr kumimoji="1" lang="zh-CN" altLang="en-US" dirty="0" smtClean="0"/>
              <a:t>线程启动法则</a:t>
            </a:r>
            <a:endParaRPr kumimoji="1" lang="en-US" altLang="zh-CN" dirty="0" smtClean="0"/>
          </a:p>
          <a:p>
            <a:pPr lvl="2"/>
            <a:r>
              <a:rPr kumimoji="1" lang="en-US" altLang="zh-CN" dirty="0" err="1" smtClean="0"/>
              <a:t>Thread.start</a:t>
            </a:r>
            <a:r>
              <a:rPr kumimoji="1" lang="zh-CN" altLang="en-US" dirty="0"/>
              <a:t>一定发生在线程</a:t>
            </a:r>
            <a:r>
              <a:rPr kumimoji="1" lang="zh-CN" altLang="en-US" dirty="0" smtClean="0"/>
              <a:t>中的动作之前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线程终结法则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线</a:t>
            </a:r>
            <a:r>
              <a:rPr kumimoji="1" lang="zh-CN" altLang="en-US" dirty="0"/>
              <a:t>程中的任何动作一定发生在括号中的动作之前（其他线程检测到这个线程已经终止，从</a:t>
            </a:r>
            <a:r>
              <a:rPr kumimoji="1" lang="en-US" altLang="zh-CN" dirty="0" err="1"/>
              <a:t>Thread.join</a:t>
            </a:r>
            <a:r>
              <a:rPr kumimoji="1" lang="zh-CN" altLang="en-US" dirty="0"/>
              <a:t>调用成功返回，</a:t>
            </a:r>
            <a:r>
              <a:rPr kumimoji="1" lang="en-US" altLang="zh-CN" dirty="0" err="1"/>
              <a:t>Thread.isAlive</a:t>
            </a:r>
            <a:r>
              <a:rPr kumimoji="1" lang="en-US" altLang="zh-CN" dirty="0"/>
              <a:t>()</a:t>
            </a:r>
            <a:r>
              <a:rPr kumimoji="1" lang="zh-CN" altLang="en-US" dirty="0"/>
              <a:t>返回</a:t>
            </a:r>
            <a:r>
              <a:rPr kumimoji="1" lang="en-US" altLang="zh-CN" dirty="0"/>
              <a:t>false</a:t>
            </a:r>
            <a:r>
              <a:rPr kumimoji="1" lang="zh-CN" altLang="en-US" dirty="0"/>
              <a:t>）</a:t>
            </a:r>
          </a:p>
          <a:p>
            <a:pPr lvl="1"/>
            <a:r>
              <a:rPr kumimoji="1" lang="zh-CN" altLang="en-US" dirty="0" smtClean="0"/>
              <a:t>中断法则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一个线程调用另一个线</a:t>
            </a:r>
            <a:r>
              <a:rPr kumimoji="1" lang="zh-CN" altLang="en-US" dirty="0"/>
              <a:t>程的</a:t>
            </a:r>
            <a:r>
              <a:rPr kumimoji="1" lang="en-US" altLang="zh-CN" dirty="0"/>
              <a:t>interrupt</a:t>
            </a:r>
            <a:r>
              <a:rPr kumimoji="1" lang="zh-CN" altLang="en-US" dirty="0"/>
              <a:t>一定发</a:t>
            </a:r>
            <a:r>
              <a:rPr kumimoji="1" lang="zh-CN" altLang="en-US" dirty="0" smtClean="0"/>
              <a:t>生在另一线程发现中断之前。</a:t>
            </a:r>
            <a:endParaRPr kumimoji="1" lang="zh-CN" altLang="en-US" dirty="0"/>
          </a:p>
          <a:p>
            <a:pPr lvl="1"/>
            <a:r>
              <a:rPr kumimoji="1" lang="zh-CN" altLang="en-US" dirty="0" smtClean="0"/>
              <a:t>终结法则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一个对</a:t>
            </a:r>
            <a:r>
              <a:rPr kumimoji="1" lang="zh-CN" altLang="en-US" dirty="0"/>
              <a:t>象的构造函数结束一定发生在对象的</a:t>
            </a:r>
            <a:r>
              <a:rPr kumimoji="1" lang="en-US" altLang="zh-CN" dirty="0" err="1"/>
              <a:t>finalizer</a:t>
            </a:r>
            <a:r>
              <a:rPr kumimoji="1" lang="zh-CN" altLang="en-US" dirty="0"/>
              <a:t>之前</a:t>
            </a:r>
          </a:p>
          <a:p>
            <a:pPr lvl="1"/>
            <a:r>
              <a:rPr kumimoji="1" lang="zh-CN" altLang="en-US" dirty="0" smtClean="0"/>
              <a:t>传递性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A</a:t>
            </a:r>
            <a:r>
              <a:rPr kumimoji="1" lang="zh-CN" altLang="en-US" dirty="0"/>
              <a:t>发生在</a:t>
            </a:r>
            <a:r>
              <a:rPr kumimoji="1" lang="en-US" altLang="zh-CN" dirty="0"/>
              <a:t>B</a:t>
            </a:r>
            <a:r>
              <a:rPr kumimoji="1" lang="zh-CN" altLang="en-US" dirty="0"/>
              <a:t>之前，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发生在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之前，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一定发生在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之前。 </a:t>
            </a:r>
          </a:p>
        </p:txBody>
      </p:sp>
    </p:spTree>
    <p:extLst>
      <p:ext uri="{BB962C8B-B14F-4D97-AF65-F5344CB8AC3E}">
        <p14:creationId xmlns:p14="http://schemas.microsoft.com/office/powerpoint/2010/main" val="4430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9262</TotalTime>
  <Words>2111</Words>
  <Application>Microsoft Office PowerPoint</Application>
  <PresentationFormat>全屏显示(4:3)</PresentationFormat>
  <Paragraphs>409</Paragraphs>
  <Slides>23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JAVA并发编程常识</vt:lpstr>
      <vt:lpstr>JVM内存模型</vt:lpstr>
      <vt:lpstr>JVM内存模型</vt:lpstr>
      <vt:lpstr>PowerPoint 演示文稿</vt:lpstr>
      <vt:lpstr>PowerPoint 演示文稿</vt:lpstr>
      <vt:lpstr>PowerPoint 演示文稿</vt:lpstr>
      <vt:lpstr>原子性</vt:lpstr>
      <vt:lpstr>可见性</vt:lpstr>
      <vt:lpstr>可排序性</vt:lpstr>
      <vt:lpstr>系统内存</vt:lpstr>
      <vt:lpstr>内存栅栏</vt:lpstr>
      <vt:lpstr>查看JIT编译结果</vt:lpstr>
      <vt:lpstr>对齐</vt:lpstr>
      <vt:lpstr>引用</vt:lpstr>
      <vt:lpstr>单例</vt:lpstr>
      <vt:lpstr>多锁</vt:lpstr>
      <vt:lpstr>计数</vt:lpstr>
      <vt:lpstr>计数</vt:lpstr>
      <vt:lpstr>缓存</vt:lpstr>
      <vt:lpstr>缓存</vt:lpstr>
      <vt:lpstr>线程安全策略</vt:lpstr>
      <vt:lpstr>习惯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梁</dc:creator>
  <cp:lastModifiedBy>fengjian</cp:lastModifiedBy>
  <cp:revision>2337</cp:revision>
  <dcterms:created xsi:type="dcterms:W3CDTF">2012-08-27T09:26:08Z</dcterms:created>
  <dcterms:modified xsi:type="dcterms:W3CDTF">2018-05-24T13:48:20Z</dcterms:modified>
</cp:coreProperties>
</file>