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690" autoAdjust="0"/>
  </p:normalViewPr>
  <p:slideViewPr>
    <p:cSldViewPr snapToGrid="0">
      <p:cViewPr varScale="1">
        <p:scale>
          <a:sx n="94" d="100"/>
          <a:sy n="94" d="100"/>
        </p:scale>
        <p:origin x="-117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7A766-376B-42B6-AFE9-96AC5B04EDD0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832B7-D2FD-4D1A-9A56-3DA95815C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43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 smtClean="0">
                <a:solidFill>
                  <a:schemeClr val="tx1"/>
                </a:solidFill>
              </a:rPr>
              <a:t>ReentrantLock</a:t>
            </a:r>
            <a:r>
              <a:rPr lang="zh-CN" altLang="en-US" sz="1200" dirty="0" smtClean="0">
                <a:solidFill>
                  <a:schemeClr val="tx1"/>
                </a:solidFill>
              </a:rPr>
              <a:t>是</a:t>
            </a:r>
            <a:r>
              <a:rPr lang="en-US" altLang="zh-CN" sz="1200" dirty="0" smtClean="0">
                <a:solidFill>
                  <a:schemeClr val="tx1"/>
                </a:solidFill>
              </a:rPr>
              <a:t>Lock</a:t>
            </a:r>
            <a:r>
              <a:rPr lang="zh-CN" altLang="en-US" sz="1200" dirty="0" smtClean="0">
                <a:solidFill>
                  <a:schemeClr val="tx1"/>
                </a:solidFill>
              </a:rPr>
              <a:t>接口的实现类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832B7-D2FD-4D1A-9A56-3DA95815C80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93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Synchronized</a:t>
            </a:r>
            <a:r>
              <a:rPr lang="zh-CN" altLang="en-US" dirty="0" smtClean="0"/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）获取锁的线程执行完了该代码块，然后线程释放对锁的占有；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）线程执行发生异常，此时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会让线程自动释放锁。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那么如果这个获取锁的线程由于要等待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或者其他原因（比如调用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sleep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方法）被阻塞了，但是又没有释放锁，其他线程便只能干巴巴地等待，试想一下，这多么影响程序执行效率。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再举个例子：当有多个线程读写文件时，读操作和写操作会发生冲突现象，写操作和写操作会发生冲突现象，但是读操作和读操作不会发生冲突现象。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但是采用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关键字来实现同步的话，就会导致一个问题：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如果多个线程都只是进行读操作，所以当一个线程在进行读操作时，其他线程只能等待无法进行读操作。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因此就需要一种机制来使得多个线程都只是进行读操作时，线程之间不会发生冲突，通过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就可以办到。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语言内置的，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语言的关键字，因此是内置特性。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是一个类，通过这个类可以实现同步访问；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有一点非常大的不同，采用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不需要用户去手动释放锁，当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代码块执行完之后，系统会自动让线程释放对锁的占用；而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则必须要用户去手动释放锁，如果没有主动释放锁，就有可能导致出现死锁现象。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832B7-D2FD-4D1A-9A56-3DA95815C80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76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，必须主动去释放锁，并且在发生异常时，不会自动释放锁。因此一般来说，使用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必须在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try{}catch{}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块中进行，并且将释放锁的操作放在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块中进行，以保证锁一定被被释放，防止死锁的发生。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832B7-D2FD-4D1A-9A56-3DA95815C80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199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ifeve.com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407548" y="2921970"/>
            <a:ext cx="5286375" cy="5905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375" dirty="0" smtClean="0">
                <a:solidFill>
                  <a:schemeClr val="tx1"/>
                </a:solidFill>
              </a:rPr>
              <a:t>Java </a:t>
            </a:r>
            <a:r>
              <a:rPr lang="zh-CN" altLang="en-US" sz="3375" dirty="0" smtClean="0">
                <a:solidFill>
                  <a:schemeClr val="tx1"/>
                </a:solidFill>
              </a:rPr>
              <a:t>并发编程实战 学习分享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357891" y="3924981"/>
            <a:ext cx="471282" cy="28834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Light"/>
              </a:rPr>
              <a:t>冯 建</a:t>
            </a:r>
            <a:endParaRPr kumimoji="0" lang="zh-CN" altLang="en-US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33829" y="31668"/>
            <a:ext cx="5234171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90" dirty="0" smtClean="0">
                <a:solidFill>
                  <a:schemeClr val="tx1"/>
                </a:solidFill>
              </a:rPr>
              <a:t>	1.1.synchronized</a:t>
            </a:r>
            <a:r>
              <a:rPr lang="zh-CN" altLang="en-US" sz="1690" dirty="0" smtClean="0">
                <a:solidFill>
                  <a:schemeClr val="tx1"/>
                </a:solidFill>
              </a:rPr>
              <a:t>、</a:t>
            </a:r>
            <a:r>
              <a:rPr lang="en-US" altLang="zh-CN" sz="1690" dirty="0" smtClean="0">
                <a:solidFill>
                  <a:schemeClr val="tx1"/>
                </a:solidFill>
              </a:rPr>
              <a:t>Lock</a:t>
            </a:r>
            <a:r>
              <a:rPr lang="zh-CN" altLang="en-US" sz="1690" dirty="0" smtClean="0">
                <a:solidFill>
                  <a:schemeClr val="tx1"/>
                </a:solidFill>
              </a:rPr>
              <a:t>（内置锁与显示锁）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32465" y="166310"/>
            <a:ext cx="5738280" cy="287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405" dirty="0" smtClean="0">
                <a:solidFill>
                  <a:schemeClr val="tx1"/>
                </a:solidFill>
              </a:rPr>
              <a:t>2.ReentranLock</a:t>
            </a:r>
            <a:r>
              <a:rPr lang="en-US" altLang="zh-CN" sz="1405" dirty="0">
                <a:solidFill>
                  <a:schemeClr val="tx1"/>
                </a:solidFill>
              </a:rPr>
              <a:t>(</a:t>
            </a:r>
            <a:r>
              <a:rPr lang="zh-CN" altLang="en-US" sz="1405" dirty="0">
                <a:solidFill>
                  <a:schemeClr val="tx1"/>
                </a:solidFill>
              </a:rPr>
              <a:t>显示锁</a:t>
            </a:r>
            <a:r>
              <a:rPr lang="en-US" altLang="zh-CN" sz="1405" dirty="0">
                <a:solidFill>
                  <a:schemeClr val="tx1"/>
                </a:solidFill>
              </a:rPr>
              <a:t>) </a:t>
            </a:r>
            <a:r>
              <a:rPr lang="en-US" altLang="zh-CN" sz="1405" dirty="0" smtClean="0">
                <a:solidFill>
                  <a:schemeClr val="tx1"/>
                </a:solidFill>
              </a:rPr>
              <a:t>demo3  </a:t>
            </a:r>
            <a:r>
              <a:rPr lang="zh-CN" altLang="en-US" sz="1405" dirty="0" smtClean="0">
                <a:solidFill>
                  <a:schemeClr val="tx1"/>
                </a:solidFill>
              </a:rPr>
              <a:t>多个</a:t>
            </a:r>
            <a:r>
              <a:rPr lang="en-US" altLang="zh-CN" sz="1405" dirty="0" smtClean="0">
                <a:solidFill>
                  <a:schemeClr val="tx1"/>
                </a:solidFill>
              </a:rPr>
              <a:t>ConditionQueue </a:t>
            </a:r>
            <a:r>
              <a:rPr lang="zh-CN" altLang="en-US" sz="1405" dirty="0" smtClean="0">
                <a:solidFill>
                  <a:schemeClr val="tx1"/>
                </a:solidFill>
              </a:rPr>
              <a:t>条件队列</a:t>
            </a:r>
            <a:endParaRPr kumimoji="0" lang="zh-CN" altLang="en-US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24000" y="453749"/>
            <a:ext cx="6389370" cy="67341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ConditionDemo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implements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DemoRun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ReentrantLock()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private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Condition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condition1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.newCondition()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private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Condition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condition2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.newCondition()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private class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CustomThread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CustomThread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(String threadName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Runnable runnable)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super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(runnable)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this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.setName(threadName)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runTest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throws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ExecutionException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InterruptedException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CustomException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BrokenBarrierException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=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&lt;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i++)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CustomThread thread1 =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CustomThread(String.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valueOf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-&gt;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.lock()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condition1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.await()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.println(String.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format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"t:%s 唤醒"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().getName()))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(InterruptedException e)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e.printStackTrace()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finally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.unlock()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thread1.start()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CustomThread thread2 =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CustomThread(String.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valueOf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-&gt;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.lock()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condition2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.await()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.println(String.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format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"t2:%s 唤醒"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().getName()))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(InterruptedException e)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e.printStackTrace()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finally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.unlock()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thread2.start()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Thread.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sleep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3000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.lock()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condition1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.signalAll()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.unlock()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sleep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3000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.lock()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condition2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.signalAll()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.unlock()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84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19442" y="1726796"/>
            <a:ext cx="1011116" cy="356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25" dirty="0">
                <a:solidFill>
                  <a:schemeClr val="tx1"/>
                </a:solidFill>
              </a:rPr>
              <a:t>t:0 唤醒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t:1 唤醒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t:2 唤醒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t:3 唤醒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t:4 唤醒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t:5 唤醒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t:6 唤醒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t:7 唤醒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t:8 唤醒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t:9 唤醒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t2:0 唤醒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t2:1 唤醒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t2:2 唤醒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t2:3 唤醒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t2:4 唤醒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t2:5 唤醒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t2:6 唤醒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t2:7 唤醒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t2:8 唤醒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t2:9 唤醒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110941" y="6156061"/>
            <a:ext cx="2471884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90" dirty="0" smtClean="0">
                <a:solidFill>
                  <a:schemeClr val="tx1"/>
                </a:solidFill>
              </a:rPr>
              <a:t>可以方便实现读写锁特性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07215" y="390479"/>
            <a:ext cx="5234171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>
                <a:solidFill>
                  <a:schemeClr val="tx1"/>
                </a:solidFill>
              </a:rPr>
              <a:t>	1.2.</a:t>
            </a:r>
            <a:r>
              <a:rPr lang="zh-CN" altLang="en-US" sz="1690" dirty="0">
                <a:solidFill>
                  <a:schemeClr val="tx1"/>
                </a:solidFill>
              </a:rPr>
              <a:t>内存可见性、</a:t>
            </a:r>
            <a:r>
              <a:rPr lang="en-US" altLang="zh-CN" sz="1690" dirty="0">
                <a:solidFill>
                  <a:schemeClr val="tx1"/>
                </a:solidFill>
              </a:rPr>
              <a:t>volatile</a:t>
            </a:r>
            <a:r>
              <a:rPr lang="zh-CN" altLang="en-US" sz="1690" dirty="0">
                <a:solidFill>
                  <a:schemeClr val="tx1"/>
                </a:solidFill>
              </a:rPr>
              <a:t>、</a:t>
            </a:r>
            <a:r>
              <a:rPr lang="en-US" altLang="zh-CN" sz="1690" dirty="0" smtClean="0">
                <a:solidFill>
                  <a:schemeClr val="tx1"/>
                </a:solidFill>
              </a:rPr>
              <a:t>ThreadLocal</a:t>
            </a:r>
          </a:p>
        </p:txBody>
      </p:sp>
      <p:sp>
        <p:nvSpPr>
          <p:cNvPr id="8" name="矩形 7"/>
          <p:cNvSpPr/>
          <p:nvPr/>
        </p:nvSpPr>
        <p:spPr>
          <a:xfrm>
            <a:off x="3475140" y="4545961"/>
            <a:ext cx="4478235" cy="330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4.</a:t>
            </a:r>
            <a:r>
              <a:rPr lang="zh-CN" altLang="en-US" sz="1690" dirty="0" smtClean="0">
                <a:solidFill>
                  <a:schemeClr val="tx1"/>
                </a:solidFill>
              </a:rPr>
              <a:t>优先使用</a:t>
            </a:r>
            <a:r>
              <a:rPr lang="en-US" altLang="zh-CN" sz="1690" dirty="0" smtClean="0">
                <a:solidFill>
                  <a:schemeClr val="tx1"/>
                </a:solidFill>
              </a:rPr>
              <a:t>Volatile </a:t>
            </a:r>
            <a:r>
              <a:rPr lang="zh-CN" altLang="en-US" sz="1690" dirty="0" smtClean="0">
                <a:solidFill>
                  <a:schemeClr val="tx1"/>
                </a:solidFill>
              </a:rPr>
              <a:t>解决可见性、重排序问题</a:t>
            </a:r>
          </a:p>
        </p:txBody>
      </p:sp>
      <p:sp>
        <p:nvSpPr>
          <p:cNvPr id="10" name="矩形 9"/>
          <p:cNvSpPr/>
          <p:nvPr/>
        </p:nvSpPr>
        <p:spPr>
          <a:xfrm>
            <a:off x="2852208" y="5274273"/>
            <a:ext cx="4263923" cy="330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5.ThreadLocal </a:t>
            </a:r>
            <a:r>
              <a:rPr lang="zh-CN" altLang="en-US" sz="1690" dirty="0" smtClean="0">
                <a:solidFill>
                  <a:schemeClr val="tx1"/>
                </a:solidFill>
              </a:rPr>
              <a:t>封闭进当前线程</a:t>
            </a:r>
          </a:p>
        </p:txBody>
      </p:sp>
      <p:sp>
        <p:nvSpPr>
          <p:cNvPr id="11" name="矩形 10"/>
          <p:cNvSpPr/>
          <p:nvPr/>
        </p:nvSpPr>
        <p:spPr>
          <a:xfrm>
            <a:off x="2623733" y="3000742"/>
            <a:ext cx="4090824" cy="330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3.JMM:Happens-before </a:t>
            </a:r>
            <a:r>
              <a:rPr lang="zh-CN" altLang="en-US" sz="1690" dirty="0" smtClean="0">
                <a:solidFill>
                  <a:schemeClr val="tx1"/>
                </a:solidFill>
              </a:rPr>
              <a:t>原则</a:t>
            </a:r>
          </a:p>
        </p:txBody>
      </p:sp>
      <p:sp>
        <p:nvSpPr>
          <p:cNvPr id="12" name="矩形 11"/>
          <p:cNvSpPr/>
          <p:nvPr/>
        </p:nvSpPr>
        <p:spPr>
          <a:xfrm>
            <a:off x="2936959" y="1826004"/>
            <a:ext cx="3777598" cy="330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1.</a:t>
            </a:r>
            <a:r>
              <a:rPr lang="zh-CN" altLang="en-US" sz="1690" dirty="0" smtClean="0">
                <a:solidFill>
                  <a:schemeClr val="tx1"/>
                </a:solidFill>
              </a:rPr>
              <a:t>多核处理器带来的内存可见性问题</a:t>
            </a:r>
          </a:p>
        </p:txBody>
      </p:sp>
      <p:sp>
        <p:nvSpPr>
          <p:cNvPr id="14" name="矩形 13"/>
          <p:cNvSpPr/>
          <p:nvPr/>
        </p:nvSpPr>
        <p:spPr>
          <a:xfrm>
            <a:off x="4233477" y="2357376"/>
            <a:ext cx="4090824" cy="330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2.</a:t>
            </a:r>
            <a:r>
              <a:rPr lang="zh-CN" altLang="en-US" sz="1690" dirty="0" smtClean="0">
                <a:solidFill>
                  <a:schemeClr val="tx1"/>
                </a:solidFill>
              </a:rPr>
              <a:t>指令重排序问题</a:t>
            </a:r>
          </a:p>
        </p:txBody>
      </p:sp>
      <p:sp>
        <p:nvSpPr>
          <p:cNvPr id="5" name="矩形 4"/>
          <p:cNvSpPr/>
          <p:nvPr/>
        </p:nvSpPr>
        <p:spPr>
          <a:xfrm>
            <a:off x="3057158" y="3476670"/>
            <a:ext cx="1434245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1.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程序顺序规则</a:t>
            </a:r>
          </a:p>
        </p:txBody>
      </p:sp>
      <p:sp>
        <p:nvSpPr>
          <p:cNvPr id="15" name="矩形 14"/>
          <p:cNvSpPr/>
          <p:nvPr/>
        </p:nvSpPr>
        <p:spPr>
          <a:xfrm>
            <a:off x="4598560" y="3476670"/>
            <a:ext cx="1434245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2.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监视器锁规则</a:t>
            </a:r>
          </a:p>
        </p:txBody>
      </p:sp>
      <p:sp>
        <p:nvSpPr>
          <p:cNvPr id="16" name="矩形 15"/>
          <p:cNvSpPr/>
          <p:nvPr/>
        </p:nvSpPr>
        <p:spPr>
          <a:xfrm>
            <a:off x="6278888" y="3476670"/>
            <a:ext cx="1674486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 smtClean="0">
                <a:solidFill>
                  <a:schemeClr val="tx1"/>
                </a:solidFill>
              </a:rPr>
              <a:t>3</a:t>
            </a: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.Volatile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变量规则</a:t>
            </a:r>
          </a:p>
        </p:txBody>
      </p:sp>
      <p:sp>
        <p:nvSpPr>
          <p:cNvPr id="17" name="矩形 16"/>
          <p:cNvSpPr/>
          <p:nvPr/>
        </p:nvSpPr>
        <p:spPr>
          <a:xfrm>
            <a:off x="8163565" y="3476670"/>
            <a:ext cx="1674486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 smtClean="0">
                <a:solidFill>
                  <a:schemeClr val="tx1"/>
                </a:solidFill>
              </a:rPr>
              <a:t>4.</a:t>
            </a:r>
            <a:r>
              <a:rPr lang="zh-CN" altLang="en-US" sz="1265" dirty="0" smtClean="0">
                <a:solidFill>
                  <a:schemeClr val="tx1"/>
                </a:solidFill>
              </a:rPr>
              <a:t>线程启动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规则</a:t>
            </a:r>
          </a:p>
        </p:txBody>
      </p:sp>
      <p:sp>
        <p:nvSpPr>
          <p:cNvPr id="18" name="矩形 17"/>
          <p:cNvSpPr/>
          <p:nvPr/>
        </p:nvSpPr>
        <p:spPr>
          <a:xfrm>
            <a:off x="3057158" y="3833194"/>
            <a:ext cx="1434245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>
                <a:solidFill>
                  <a:schemeClr val="tx1"/>
                </a:solidFill>
              </a:rPr>
              <a:t>5</a:t>
            </a: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.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程序结束规则</a:t>
            </a:r>
          </a:p>
        </p:txBody>
      </p:sp>
      <p:sp>
        <p:nvSpPr>
          <p:cNvPr id="19" name="矩形 18"/>
          <p:cNvSpPr/>
          <p:nvPr/>
        </p:nvSpPr>
        <p:spPr>
          <a:xfrm>
            <a:off x="4598560" y="3833194"/>
            <a:ext cx="1434245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 smtClean="0">
                <a:solidFill>
                  <a:schemeClr val="tx1"/>
                </a:solidFill>
              </a:rPr>
              <a:t>6</a:t>
            </a: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.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中断规则</a:t>
            </a:r>
          </a:p>
        </p:txBody>
      </p:sp>
      <p:sp>
        <p:nvSpPr>
          <p:cNvPr id="20" name="矩形 19"/>
          <p:cNvSpPr/>
          <p:nvPr/>
        </p:nvSpPr>
        <p:spPr>
          <a:xfrm>
            <a:off x="6278888" y="3833194"/>
            <a:ext cx="1674486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 smtClean="0">
                <a:solidFill>
                  <a:schemeClr val="tx1"/>
                </a:solidFill>
              </a:rPr>
              <a:t>7</a:t>
            </a: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.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终结器规则</a:t>
            </a:r>
          </a:p>
        </p:txBody>
      </p:sp>
      <p:sp>
        <p:nvSpPr>
          <p:cNvPr id="21" name="矩形 20"/>
          <p:cNvSpPr/>
          <p:nvPr/>
        </p:nvSpPr>
        <p:spPr>
          <a:xfrm>
            <a:off x="8163565" y="3833194"/>
            <a:ext cx="1674486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 smtClean="0">
                <a:solidFill>
                  <a:schemeClr val="tx1"/>
                </a:solidFill>
              </a:rPr>
              <a:t>8.</a:t>
            </a:r>
            <a:r>
              <a:rPr lang="zh-CN" altLang="en-US" sz="1265" dirty="0" smtClean="0">
                <a:solidFill>
                  <a:schemeClr val="tx1"/>
                </a:solidFill>
              </a:rPr>
              <a:t>传递性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规则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07215" y="390479"/>
            <a:ext cx="5234171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>
                <a:solidFill>
                  <a:schemeClr val="tx1"/>
                </a:solidFill>
              </a:rPr>
              <a:t>	1.2.</a:t>
            </a:r>
            <a:r>
              <a:rPr lang="zh-CN" altLang="en-US" sz="1690" dirty="0">
                <a:solidFill>
                  <a:schemeClr val="tx1"/>
                </a:solidFill>
              </a:rPr>
              <a:t>内存可见性、</a:t>
            </a:r>
            <a:r>
              <a:rPr lang="en-US" altLang="zh-CN" sz="1690" dirty="0">
                <a:solidFill>
                  <a:schemeClr val="tx1"/>
                </a:solidFill>
              </a:rPr>
              <a:t>volatile</a:t>
            </a:r>
            <a:r>
              <a:rPr lang="zh-CN" altLang="en-US" sz="1690" dirty="0">
                <a:solidFill>
                  <a:schemeClr val="tx1"/>
                </a:solidFill>
              </a:rPr>
              <a:t>、</a:t>
            </a:r>
            <a:r>
              <a:rPr lang="en-US" altLang="zh-CN" sz="1690" dirty="0" smtClean="0">
                <a:solidFill>
                  <a:schemeClr val="tx1"/>
                </a:solidFill>
              </a:rPr>
              <a:t>ThreadLocal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594064" y="1107619"/>
            <a:ext cx="3169352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>
                <a:solidFill>
                  <a:schemeClr val="tx1"/>
                </a:solidFill>
              </a:rPr>
              <a:t>	</a:t>
            </a:r>
            <a:r>
              <a:rPr lang="en-US" altLang="zh-CN" sz="1690" dirty="0" smtClean="0">
                <a:solidFill>
                  <a:schemeClr val="tx1"/>
                </a:solidFill>
              </a:rPr>
              <a:t>1.</a:t>
            </a:r>
            <a:r>
              <a:rPr lang="zh-CN" altLang="en-US" sz="1690" dirty="0" smtClean="0">
                <a:solidFill>
                  <a:schemeClr val="tx1"/>
                </a:solidFill>
              </a:rPr>
              <a:t> </a:t>
            </a:r>
            <a:r>
              <a:rPr lang="en-US" altLang="zh-CN" sz="1690" dirty="0" smtClean="0">
                <a:solidFill>
                  <a:schemeClr val="tx1"/>
                </a:solidFill>
              </a:rPr>
              <a:t>ThreadLocal demo</a:t>
            </a:r>
            <a:r>
              <a:rPr lang="zh-CN" altLang="en-US" sz="1690" dirty="0" smtClean="0">
                <a:solidFill>
                  <a:schemeClr val="tx1"/>
                </a:solidFill>
              </a:rPr>
              <a:t>：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44383" y="2150911"/>
            <a:ext cx="8380095" cy="3190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ThreadLocalDemo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implements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DemoRun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ThreadLocal&lt;Product&gt;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threadLocal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ThreadLocal()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runTest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&lt;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i++)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Thread(() -&gt;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Product product 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Product(Thread.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this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threadLocal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.set(product)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"set.threadId:"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product.getThreadId() +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"."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Thread.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product 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threadLocal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.get()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"get.threadId:"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product.getThreadId() +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"."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Thread.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}).start()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80801" y="283323"/>
            <a:ext cx="7080556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1.3.</a:t>
            </a:r>
            <a:r>
              <a:rPr lang="zh-CN" altLang="en-US" sz="1690" dirty="0" smtClean="0">
                <a:solidFill>
                  <a:schemeClr val="tx1"/>
                </a:solidFill>
              </a:rPr>
              <a:t>同步组件 </a:t>
            </a:r>
            <a:r>
              <a:rPr lang="en-US" altLang="zh-CN" sz="1690" dirty="0" smtClean="0">
                <a:solidFill>
                  <a:schemeClr val="tx1"/>
                </a:solidFill>
              </a:rPr>
              <a:t>CountDownLatch</a:t>
            </a:r>
            <a:r>
              <a:rPr lang="zh-CN" altLang="en-US" sz="1690" dirty="0">
                <a:solidFill>
                  <a:schemeClr val="tx1"/>
                </a:solidFill>
              </a:rPr>
              <a:t>、</a:t>
            </a:r>
            <a:r>
              <a:rPr lang="en-US" altLang="zh-CN" sz="1690" dirty="0">
                <a:solidFill>
                  <a:schemeClr val="tx1"/>
                </a:solidFill>
              </a:rPr>
              <a:t>FutureTask</a:t>
            </a:r>
            <a:r>
              <a:rPr lang="zh-CN" altLang="en-US" sz="1690" dirty="0">
                <a:solidFill>
                  <a:schemeClr val="tx1"/>
                </a:solidFill>
              </a:rPr>
              <a:t>、</a:t>
            </a:r>
            <a:r>
              <a:rPr lang="en-US" altLang="zh-CN" sz="1690" dirty="0">
                <a:solidFill>
                  <a:schemeClr val="tx1"/>
                </a:solidFill>
              </a:rPr>
              <a:t>Semaphore</a:t>
            </a:r>
            <a:r>
              <a:rPr lang="zh-CN" altLang="en-US" sz="1690" dirty="0">
                <a:solidFill>
                  <a:schemeClr val="tx1"/>
                </a:solidFill>
              </a:rPr>
              <a:t>、</a:t>
            </a:r>
            <a:r>
              <a:rPr lang="en-US" altLang="zh-CN" sz="1690" dirty="0">
                <a:solidFill>
                  <a:schemeClr val="tx1"/>
                </a:solidFill>
              </a:rPr>
              <a:t>CyclicBarrier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853711" y="983960"/>
            <a:ext cx="3725741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1.CountDownLatch demo1 </a:t>
            </a:r>
            <a:r>
              <a:rPr lang="zh-CN" altLang="en-US" sz="1690" dirty="0" smtClean="0">
                <a:solidFill>
                  <a:schemeClr val="tx1"/>
                </a:solidFill>
              </a:rPr>
              <a:t>闭锁：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53711" y="1847405"/>
            <a:ext cx="5597525" cy="4622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CountDownLatchDemo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implements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DemoRun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CountDownLatch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countDownLatch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CountDownLatch(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public void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runTest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throws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InterruptedException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&lt;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i++)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Thread thread 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Thread(() -&gt;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System.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.println(Thread.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 +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".begin run."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sleep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.println(Thread.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 +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".end run."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countDownLatch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.countDown()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(InterruptedException e)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e.printStackTrace()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thread.start()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countDownLatch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.await()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.println(Thread.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 +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"master thread run."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.println(Thread.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 +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"master thread end."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98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20979" y="2885255"/>
            <a:ext cx="1695267" cy="1481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25" dirty="0">
                <a:solidFill>
                  <a:schemeClr val="tx1"/>
                </a:solidFill>
              </a:rPr>
              <a:t>12.begin run.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13.begin run.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14.begin run.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14.end run.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13.end run.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12.end run.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1master thread run.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1master thread end.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80801" y="283323"/>
            <a:ext cx="7080556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1.3.</a:t>
            </a:r>
            <a:r>
              <a:rPr lang="zh-CN" altLang="en-US" sz="1690" dirty="0" smtClean="0">
                <a:solidFill>
                  <a:schemeClr val="tx1"/>
                </a:solidFill>
              </a:rPr>
              <a:t>同步组件 </a:t>
            </a:r>
            <a:r>
              <a:rPr lang="en-US" altLang="zh-CN" sz="1690" dirty="0" smtClean="0">
                <a:solidFill>
                  <a:schemeClr val="tx1"/>
                </a:solidFill>
              </a:rPr>
              <a:t>CountDownLatch</a:t>
            </a:r>
            <a:r>
              <a:rPr lang="zh-CN" altLang="en-US" sz="1690" dirty="0">
                <a:solidFill>
                  <a:schemeClr val="tx1"/>
                </a:solidFill>
              </a:rPr>
              <a:t>、</a:t>
            </a:r>
            <a:r>
              <a:rPr lang="en-US" altLang="zh-CN" sz="1690" dirty="0">
                <a:solidFill>
                  <a:schemeClr val="tx1"/>
                </a:solidFill>
              </a:rPr>
              <a:t>FutureTask</a:t>
            </a:r>
            <a:r>
              <a:rPr lang="zh-CN" altLang="en-US" sz="1690" dirty="0">
                <a:solidFill>
                  <a:schemeClr val="tx1"/>
                </a:solidFill>
              </a:rPr>
              <a:t>、</a:t>
            </a:r>
            <a:r>
              <a:rPr lang="en-US" altLang="zh-CN" sz="1690" dirty="0">
                <a:solidFill>
                  <a:schemeClr val="tx1"/>
                </a:solidFill>
              </a:rPr>
              <a:t>Semaphore</a:t>
            </a:r>
            <a:r>
              <a:rPr lang="zh-CN" altLang="en-US" sz="1690" dirty="0">
                <a:solidFill>
                  <a:schemeClr val="tx1"/>
                </a:solidFill>
              </a:rPr>
              <a:t>、</a:t>
            </a:r>
            <a:r>
              <a:rPr lang="en-US" altLang="zh-CN" sz="1690" dirty="0">
                <a:solidFill>
                  <a:schemeClr val="tx1"/>
                </a:solidFill>
              </a:rPr>
              <a:t>CyclicBarrier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92320" y="785621"/>
            <a:ext cx="3725741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1.</a:t>
            </a:r>
            <a:r>
              <a:rPr lang="en-US" altLang="zh-CN" sz="1690" dirty="0">
                <a:solidFill>
                  <a:schemeClr val="tx1"/>
                </a:solidFill>
              </a:rPr>
              <a:t> FutureTask</a:t>
            </a:r>
            <a:r>
              <a:rPr lang="en-US" altLang="zh-CN" sz="1690" dirty="0" smtClean="0">
                <a:solidFill>
                  <a:schemeClr val="tx1"/>
                </a:solidFill>
              </a:rPr>
              <a:t> demo2 Future</a:t>
            </a:r>
            <a:r>
              <a:rPr lang="zh-CN" altLang="en-US" sz="1690" dirty="0" smtClean="0">
                <a:solidFill>
                  <a:schemeClr val="tx1"/>
                </a:solidFill>
              </a:rPr>
              <a:t>：</a:t>
            </a:r>
          </a:p>
        </p:txBody>
      </p:sp>
      <p:sp>
        <p:nvSpPr>
          <p:cNvPr id="6" name="矩形 5"/>
          <p:cNvSpPr/>
          <p:nvPr/>
        </p:nvSpPr>
        <p:spPr>
          <a:xfrm>
            <a:off x="2966488" y="1644453"/>
            <a:ext cx="2406894" cy="330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Interface Runnable</a:t>
            </a:r>
          </a:p>
        </p:txBody>
      </p:sp>
      <p:sp>
        <p:nvSpPr>
          <p:cNvPr id="8" name="矩形 7"/>
          <p:cNvSpPr/>
          <p:nvPr/>
        </p:nvSpPr>
        <p:spPr>
          <a:xfrm>
            <a:off x="5802007" y="1644453"/>
            <a:ext cx="2612964" cy="330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Interface Future&lt;T&gt;</a:t>
            </a:r>
          </a:p>
        </p:txBody>
      </p:sp>
      <p:sp>
        <p:nvSpPr>
          <p:cNvPr id="9" name="矩形 8"/>
          <p:cNvSpPr/>
          <p:nvPr/>
        </p:nvSpPr>
        <p:spPr>
          <a:xfrm>
            <a:off x="3877915" y="2550969"/>
            <a:ext cx="3353614" cy="330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Interface RunnableFuture&lt;T&gt;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4178300" y="1974850"/>
            <a:ext cx="1384935" cy="575945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5563235" y="1974850"/>
            <a:ext cx="1553845" cy="575945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916506" y="3395391"/>
            <a:ext cx="1276432" cy="330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FutureTask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flipH="1" flipV="1">
            <a:off x="5563235" y="2880995"/>
            <a:ext cx="8255" cy="553085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2314083" y="3955638"/>
            <a:ext cx="7375525" cy="584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FutureTask&lt;Product&gt; futureTask 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FutureTask&lt;&gt;(() -&gt;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Product(Thread.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().getId()))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futureTask.run()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.println(futureTask.get())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62966" y="4704631"/>
            <a:ext cx="45720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5" dirty="0">
                <a:solidFill>
                  <a:schemeClr val="tx1"/>
                </a:solidFill>
              </a:rPr>
              <a:t>demo.entities.Product@682a0b20</a:t>
            </a: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2314083" y="5414428"/>
            <a:ext cx="6873240" cy="584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ExecutorService threadPool = Executors.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newCachedThreadPool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Future&lt;Product&gt; future = threadPool.submit(() -&gt;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Product(Thread.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().getId()))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.println(future.get())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562966" y="6238685"/>
            <a:ext cx="45720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5" dirty="0">
                <a:solidFill>
                  <a:schemeClr val="tx1"/>
                </a:solidFill>
              </a:rPr>
              <a:t>demo.entities.Product@7ba4f24f</a:t>
            </a:r>
          </a:p>
        </p:txBody>
      </p:sp>
      <p:sp>
        <p:nvSpPr>
          <p:cNvPr id="34" name="矩形 33"/>
          <p:cNvSpPr/>
          <p:nvPr/>
        </p:nvSpPr>
        <p:spPr>
          <a:xfrm>
            <a:off x="2328272" y="4986769"/>
            <a:ext cx="3333608" cy="330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zh-CN" altLang="en-US" sz="1690" dirty="0" smtClean="0">
                <a:solidFill>
                  <a:schemeClr val="tx1"/>
                </a:solidFill>
              </a:rPr>
              <a:t>可以基于</a:t>
            </a:r>
            <a:r>
              <a:rPr lang="en-US" altLang="zh-CN" sz="1690" dirty="0" smtClean="0">
                <a:solidFill>
                  <a:schemeClr val="tx1"/>
                </a:solidFill>
              </a:rPr>
              <a:t>ExecutorService </a:t>
            </a:r>
            <a:r>
              <a:rPr lang="zh-CN" altLang="en-US" sz="1690" dirty="0" smtClean="0">
                <a:solidFill>
                  <a:schemeClr val="tx1"/>
                </a:solidFill>
              </a:rPr>
              <a:t>使用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80801" y="283323"/>
            <a:ext cx="7080556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1.3.</a:t>
            </a:r>
            <a:r>
              <a:rPr lang="zh-CN" altLang="en-US" sz="1690" dirty="0" smtClean="0">
                <a:solidFill>
                  <a:schemeClr val="tx1"/>
                </a:solidFill>
              </a:rPr>
              <a:t>同步组件 </a:t>
            </a:r>
            <a:r>
              <a:rPr lang="en-US" altLang="zh-CN" sz="1690" dirty="0" smtClean="0">
                <a:solidFill>
                  <a:schemeClr val="tx1"/>
                </a:solidFill>
              </a:rPr>
              <a:t>CountDownLatch</a:t>
            </a:r>
            <a:r>
              <a:rPr lang="zh-CN" altLang="en-US" sz="1690" dirty="0">
                <a:solidFill>
                  <a:schemeClr val="tx1"/>
                </a:solidFill>
              </a:rPr>
              <a:t>、</a:t>
            </a:r>
            <a:r>
              <a:rPr lang="en-US" altLang="zh-CN" sz="1690" dirty="0">
                <a:solidFill>
                  <a:schemeClr val="tx1"/>
                </a:solidFill>
              </a:rPr>
              <a:t>FutureTask</a:t>
            </a:r>
            <a:r>
              <a:rPr lang="zh-CN" altLang="en-US" sz="1690" dirty="0">
                <a:solidFill>
                  <a:schemeClr val="tx1"/>
                </a:solidFill>
              </a:rPr>
              <a:t>、</a:t>
            </a:r>
            <a:r>
              <a:rPr lang="en-US" altLang="zh-CN" sz="1690" dirty="0">
                <a:solidFill>
                  <a:schemeClr val="tx1"/>
                </a:solidFill>
              </a:rPr>
              <a:t>Semaphore</a:t>
            </a:r>
            <a:r>
              <a:rPr lang="zh-CN" altLang="en-US" sz="1690" dirty="0">
                <a:solidFill>
                  <a:schemeClr val="tx1"/>
                </a:solidFill>
              </a:rPr>
              <a:t>、</a:t>
            </a:r>
            <a:r>
              <a:rPr lang="en-US" altLang="zh-CN" sz="1690" dirty="0">
                <a:solidFill>
                  <a:schemeClr val="tx1"/>
                </a:solidFill>
              </a:rPr>
              <a:t>CyclicBarrier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837225" y="1132331"/>
            <a:ext cx="3725741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1.</a:t>
            </a:r>
            <a:r>
              <a:rPr lang="en-US" altLang="zh-CN" sz="1690" dirty="0">
                <a:solidFill>
                  <a:schemeClr val="tx1"/>
                </a:solidFill>
              </a:rPr>
              <a:t> </a:t>
            </a:r>
            <a:r>
              <a:rPr lang="en-US" altLang="zh-CN" sz="1690" dirty="0" smtClean="0">
                <a:solidFill>
                  <a:schemeClr val="tx1"/>
                </a:solidFill>
              </a:rPr>
              <a:t>Semaphore demo3 </a:t>
            </a:r>
            <a:r>
              <a:rPr lang="zh-CN" altLang="en-US" sz="1690" dirty="0" smtClean="0">
                <a:solidFill>
                  <a:schemeClr val="tx1"/>
                </a:solidFill>
              </a:rPr>
              <a:t>信号量：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37225" y="1914079"/>
            <a:ext cx="6227445" cy="40601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SemaphoreDemo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implements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DemoRun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Semaphore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semaphore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Semaphore(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runTest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throws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ExecutionException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InterruptedException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&lt;=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i++)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Thread(() -&gt;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semaphore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.acquire()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.println(Thread.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 +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"_"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sleep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3000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this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semaphore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.release()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(InterruptedException e)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e.printStackTrace()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}).start()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43533" y="2827555"/>
            <a:ext cx="1489197" cy="1481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25" dirty="0">
                <a:solidFill>
                  <a:schemeClr val="tx1"/>
                </a:solidFill>
              </a:rPr>
              <a:t>12_2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13_2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14_3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16_4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15_5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17_6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18_7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19_8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80801" y="283323"/>
            <a:ext cx="7080556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1.3.</a:t>
            </a:r>
            <a:r>
              <a:rPr lang="zh-CN" altLang="en-US" sz="1690" dirty="0" smtClean="0">
                <a:solidFill>
                  <a:schemeClr val="tx1"/>
                </a:solidFill>
              </a:rPr>
              <a:t>同步组件 </a:t>
            </a:r>
            <a:r>
              <a:rPr lang="en-US" altLang="zh-CN" sz="1690" dirty="0" smtClean="0">
                <a:solidFill>
                  <a:schemeClr val="tx1"/>
                </a:solidFill>
              </a:rPr>
              <a:t>CountDownLatch</a:t>
            </a:r>
            <a:r>
              <a:rPr lang="zh-CN" altLang="en-US" sz="1690" dirty="0">
                <a:solidFill>
                  <a:schemeClr val="tx1"/>
                </a:solidFill>
              </a:rPr>
              <a:t>、</a:t>
            </a:r>
            <a:r>
              <a:rPr lang="en-US" altLang="zh-CN" sz="1690" dirty="0">
                <a:solidFill>
                  <a:schemeClr val="tx1"/>
                </a:solidFill>
              </a:rPr>
              <a:t>FutureTask</a:t>
            </a:r>
            <a:r>
              <a:rPr lang="zh-CN" altLang="en-US" sz="1690" dirty="0">
                <a:solidFill>
                  <a:schemeClr val="tx1"/>
                </a:solidFill>
              </a:rPr>
              <a:t>、</a:t>
            </a:r>
            <a:r>
              <a:rPr lang="en-US" altLang="zh-CN" sz="1690" dirty="0">
                <a:solidFill>
                  <a:schemeClr val="tx1"/>
                </a:solidFill>
              </a:rPr>
              <a:t>Semaphore</a:t>
            </a:r>
            <a:r>
              <a:rPr lang="zh-CN" altLang="en-US" sz="1690" dirty="0">
                <a:solidFill>
                  <a:schemeClr val="tx1"/>
                </a:solidFill>
              </a:rPr>
              <a:t>、</a:t>
            </a:r>
            <a:r>
              <a:rPr lang="en-US" altLang="zh-CN" sz="1690" dirty="0">
                <a:solidFill>
                  <a:schemeClr val="tx1"/>
                </a:solidFill>
              </a:rPr>
              <a:t>CyclicBarrier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837225" y="1132331"/>
            <a:ext cx="3725741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1.</a:t>
            </a:r>
            <a:r>
              <a:rPr lang="en-US" altLang="zh-CN" sz="1690" dirty="0">
                <a:solidFill>
                  <a:schemeClr val="tx1"/>
                </a:solidFill>
              </a:rPr>
              <a:t> </a:t>
            </a:r>
            <a:r>
              <a:rPr lang="en-US" altLang="zh-CN" sz="1690" dirty="0" smtClean="0">
                <a:solidFill>
                  <a:schemeClr val="tx1"/>
                </a:solidFill>
              </a:rPr>
              <a:t>CyclicBarrier demo4 </a:t>
            </a:r>
            <a:r>
              <a:rPr lang="zh-CN" altLang="en-US" sz="1690" dirty="0" smtClean="0">
                <a:solidFill>
                  <a:schemeClr val="tx1"/>
                </a:solidFill>
              </a:rPr>
              <a:t>栅栏：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9654" y="1802674"/>
            <a:ext cx="6012180" cy="4233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CyclicBarrierDemo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implements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DemoRun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CyclicBarrier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cyclicBarrier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CyclicBarrier(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public void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runTest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throws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InterruptedException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&lt;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i++)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finalI = i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 thread 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Thread(() -&gt;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System.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.println(Thread.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 +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"await."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cyclicBarrier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.await()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sleep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(finalI *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.println(Thread.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 +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"go."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(InterruptedException e)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e.printStackTrace()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(BrokenBarrierException e)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e.printStackTrace()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thread.start()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53949" y="2452392"/>
            <a:ext cx="1637568" cy="217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25" dirty="0">
                <a:solidFill>
                  <a:schemeClr val="tx1"/>
                </a:solidFill>
              </a:rPr>
              <a:t>12await.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15await.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16await.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17await.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14await.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13await.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12go.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13go.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14go.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15go.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16go.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17go.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89914" y="2579617"/>
            <a:ext cx="7681858" cy="13690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90" dirty="0" smtClean="0">
                <a:solidFill>
                  <a:schemeClr val="tx1"/>
                </a:solidFill>
              </a:rPr>
              <a:t>1.</a:t>
            </a:r>
            <a:r>
              <a:rPr lang="zh-CN" altLang="en-US" sz="1690" dirty="0" smtClean="0">
                <a:solidFill>
                  <a:schemeClr val="tx1"/>
                </a:solidFill>
              </a:rPr>
              <a:t>基础知识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90" dirty="0" smtClean="0">
                <a:solidFill>
                  <a:schemeClr val="tx1"/>
                </a:solidFill>
              </a:rPr>
              <a:t>	1.1.synchronized</a:t>
            </a:r>
            <a:r>
              <a:rPr lang="zh-CN" altLang="en-US" sz="1690" dirty="0" smtClean="0">
                <a:solidFill>
                  <a:schemeClr val="tx1"/>
                </a:solidFill>
              </a:rPr>
              <a:t>、</a:t>
            </a:r>
            <a:r>
              <a:rPr lang="en-US" altLang="zh-CN" sz="1690" dirty="0" smtClean="0">
                <a:solidFill>
                  <a:schemeClr val="tx1"/>
                </a:solidFill>
              </a:rPr>
              <a:t>ReentrantLock</a:t>
            </a:r>
            <a:r>
              <a:rPr lang="zh-CN" altLang="en-US" sz="1690" dirty="0" smtClean="0">
                <a:solidFill>
                  <a:schemeClr val="tx1"/>
                </a:solidFill>
              </a:rPr>
              <a:t>（内置锁与显示锁）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90" dirty="0" smtClean="0">
                <a:solidFill>
                  <a:schemeClr val="tx1"/>
                </a:solidFill>
              </a:rPr>
              <a:t>	1.2.</a:t>
            </a:r>
            <a:r>
              <a:rPr lang="zh-CN" altLang="en-US" sz="1690" dirty="0" smtClean="0">
                <a:solidFill>
                  <a:schemeClr val="tx1"/>
                </a:solidFill>
              </a:rPr>
              <a:t>内存可见性、</a:t>
            </a:r>
            <a:r>
              <a:rPr lang="en-US" altLang="zh-CN" sz="1690" dirty="0" smtClean="0">
                <a:solidFill>
                  <a:schemeClr val="tx1"/>
                </a:solidFill>
              </a:rPr>
              <a:t>volatile</a:t>
            </a:r>
            <a:r>
              <a:rPr lang="zh-CN" altLang="en-US" sz="1690" dirty="0" smtClean="0">
                <a:solidFill>
                  <a:schemeClr val="tx1"/>
                </a:solidFill>
              </a:rPr>
              <a:t>、</a:t>
            </a:r>
            <a:r>
              <a:rPr lang="en-US" altLang="zh-CN" sz="1690" dirty="0" smtClean="0">
                <a:solidFill>
                  <a:schemeClr val="tx1"/>
                </a:solidFill>
              </a:rPr>
              <a:t>ThreadLocal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90" dirty="0">
                <a:solidFill>
                  <a:schemeClr val="tx1"/>
                </a:solidFill>
              </a:rPr>
              <a:t>	</a:t>
            </a:r>
            <a:r>
              <a:rPr lang="en-US" altLang="zh-CN" sz="1690" dirty="0" smtClean="0">
                <a:solidFill>
                  <a:schemeClr val="tx1"/>
                </a:solidFill>
              </a:rPr>
              <a:t>1.3.</a:t>
            </a:r>
            <a:r>
              <a:rPr lang="zh-CN" altLang="en-US" sz="1690" dirty="0" smtClean="0">
                <a:solidFill>
                  <a:schemeClr val="tx1"/>
                </a:solidFill>
              </a:rPr>
              <a:t>同步组件 </a:t>
            </a:r>
            <a:r>
              <a:rPr lang="en-US" altLang="zh-CN" sz="1690" dirty="0" smtClean="0">
                <a:solidFill>
                  <a:schemeClr val="tx1"/>
                </a:solidFill>
              </a:rPr>
              <a:t>CountDownLatch</a:t>
            </a:r>
            <a:r>
              <a:rPr lang="zh-CN" altLang="en-US" sz="1690" dirty="0" smtClean="0">
                <a:solidFill>
                  <a:schemeClr val="tx1"/>
                </a:solidFill>
              </a:rPr>
              <a:t>、</a:t>
            </a:r>
            <a:r>
              <a:rPr lang="en-US" altLang="zh-CN" sz="1690" dirty="0" smtClean="0">
                <a:solidFill>
                  <a:schemeClr val="tx1"/>
                </a:solidFill>
              </a:rPr>
              <a:t>FutureTask</a:t>
            </a:r>
            <a:r>
              <a:rPr lang="zh-CN" altLang="en-US" sz="1690" dirty="0" smtClean="0">
                <a:solidFill>
                  <a:schemeClr val="tx1"/>
                </a:solidFill>
              </a:rPr>
              <a:t>、</a:t>
            </a:r>
            <a:r>
              <a:rPr lang="en-US" altLang="zh-CN" sz="1690" dirty="0" smtClean="0">
                <a:solidFill>
                  <a:schemeClr val="tx1"/>
                </a:solidFill>
              </a:rPr>
              <a:t>Semaphore</a:t>
            </a:r>
            <a:r>
              <a:rPr lang="zh-CN" altLang="en-US" sz="1690" dirty="0" smtClean="0">
                <a:solidFill>
                  <a:schemeClr val="tx1"/>
                </a:solidFill>
              </a:rPr>
              <a:t>、</a:t>
            </a:r>
            <a:r>
              <a:rPr lang="en-US" altLang="zh-CN" sz="1690" dirty="0" smtClean="0">
                <a:solidFill>
                  <a:schemeClr val="tx1"/>
                </a:solidFill>
              </a:rPr>
              <a:t>CyclicBarrier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1690" dirty="0" smtClean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81996" y="4065237"/>
            <a:ext cx="446405" cy="2654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65" dirty="0" smtClean="0">
                <a:solidFill>
                  <a:schemeClr val="tx1"/>
                </a:solidFill>
              </a:rPr>
              <a:t>总结</a:t>
            </a:r>
            <a:r>
              <a:rPr lang="en-US" altLang="zh-CN" sz="1265" dirty="0" smtClean="0">
                <a:solidFill>
                  <a:schemeClr val="tx1"/>
                </a:solidFill>
              </a:rPr>
              <a:t>!</a:t>
            </a:r>
            <a:endParaRPr kumimoji="0" lang="en-US" altLang="zh-CN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76876" y="2696286"/>
            <a:ext cx="4261101" cy="9378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2.</a:t>
            </a:r>
            <a:r>
              <a:rPr lang="zh-CN" altLang="en-US" sz="1405" dirty="0">
                <a:solidFill>
                  <a:schemeClr val="tx1"/>
                </a:solidFill>
              </a:rPr>
              <a:t>进阶知识</a:t>
            </a: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2.1.Executor</a:t>
            </a:r>
            <a:r>
              <a:rPr lang="zh-CN" altLang="en-US" sz="1405" dirty="0">
                <a:solidFill>
                  <a:schemeClr val="tx1"/>
                </a:solidFill>
              </a:rPr>
              <a:t>线程池</a:t>
            </a: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2.2.BoundQueue</a:t>
            </a:r>
            <a:r>
              <a:rPr lang="zh-CN" altLang="en-US" sz="1405" dirty="0">
                <a:solidFill>
                  <a:schemeClr val="tx1"/>
                </a:solidFill>
              </a:rPr>
              <a:t>有界队列</a:t>
            </a: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</a:t>
            </a:r>
            <a:r>
              <a:rPr lang="en-US" altLang="zh-CN" sz="1405" dirty="0" smtClean="0">
                <a:solidFill>
                  <a:schemeClr val="tx1"/>
                </a:solidFill>
              </a:rPr>
              <a:t>2.2.</a:t>
            </a:r>
            <a:r>
              <a:rPr lang="zh-CN" altLang="en-US" sz="1405" dirty="0" smtClean="0">
                <a:solidFill>
                  <a:schemeClr val="tx1"/>
                </a:solidFill>
              </a:rPr>
              <a:t>饱和策略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081996" y="4065237"/>
            <a:ext cx="446405" cy="2654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65" dirty="0">
                <a:solidFill>
                  <a:schemeClr val="tx1"/>
                </a:solidFill>
              </a:rPr>
              <a:t>开始</a:t>
            </a:r>
            <a:r>
              <a:rPr lang="en-US" altLang="zh-CN" sz="1265" dirty="0" smtClean="0">
                <a:solidFill>
                  <a:schemeClr val="tx1"/>
                </a:solidFill>
              </a:rPr>
              <a:t>!</a:t>
            </a:r>
            <a:endParaRPr kumimoji="0" lang="en-US" altLang="zh-CN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17831" y="247040"/>
            <a:ext cx="1799590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r>
              <a:rPr lang="en-US" altLang="zh-CN" sz="1690" dirty="0" smtClean="0">
                <a:solidFill>
                  <a:schemeClr val="tx1"/>
                </a:solidFill>
              </a:rPr>
              <a:t>2.1.Executor</a:t>
            </a:r>
            <a:r>
              <a:rPr lang="zh-CN" altLang="en-US" sz="1690" dirty="0">
                <a:solidFill>
                  <a:schemeClr val="tx1"/>
                </a:solidFill>
              </a:rPr>
              <a:t>线程池</a:t>
            </a:r>
          </a:p>
        </p:txBody>
      </p:sp>
      <p:sp>
        <p:nvSpPr>
          <p:cNvPr id="6" name="矩形 5"/>
          <p:cNvSpPr/>
          <p:nvPr/>
        </p:nvSpPr>
        <p:spPr>
          <a:xfrm>
            <a:off x="2677989" y="1622043"/>
            <a:ext cx="4269765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1.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在什么线程中执行任务？</a:t>
            </a:r>
          </a:p>
        </p:txBody>
      </p:sp>
      <p:sp>
        <p:nvSpPr>
          <p:cNvPr id="7" name="矩形 6"/>
          <p:cNvSpPr/>
          <p:nvPr/>
        </p:nvSpPr>
        <p:spPr>
          <a:xfrm>
            <a:off x="2677989" y="2278843"/>
            <a:ext cx="3948296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2.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任务按照什么顺序执行（</a:t>
            </a: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FIFO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、</a:t>
            </a: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LIFO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、优先级）？</a:t>
            </a:r>
          </a:p>
        </p:txBody>
      </p:sp>
      <p:sp>
        <p:nvSpPr>
          <p:cNvPr id="8" name="矩形 7"/>
          <p:cNvSpPr/>
          <p:nvPr/>
        </p:nvSpPr>
        <p:spPr>
          <a:xfrm>
            <a:off x="3762200" y="2753071"/>
            <a:ext cx="3904160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 smtClean="0">
                <a:solidFill>
                  <a:schemeClr val="tx1"/>
                </a:solidFill>
              </a:rPr>
              <a:t>3</a:t>
            </a: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.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有多少个任务能并发执行？</a:t>
            </a:r>
          </a:p>
        </p:txBody>
      </p:sp>
      <p:sp>
        <p:nvSpPr>
          <p:cNvPr id="9" name="矩形 8"/>
          <p:cNvSpPr/>
          <p:nvPr/>
        </p:nvSpPr>
        <p:spPr>
          <a:xfrm>
            <a:off x="2649138" y="3262936"/>
            <a:ext cx="5675162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 smtClean="0">
                <a:solidFill>
                  <a:schemeClr val="tx1"/>
                </a:solidFill>
              </a:rPr>
              <a:t>4.</a:t>
            </a:r>
            <a:r>
              <a:rPr lang="zh-CN" altLang="en-US" sz="1265" dirty="0">
                <a:solidFill>
                  <a:schemeClr val="tx1"/>
                </a:solidFill>
              </a:rPr>
              <a:t>在</a:t>
            </a:r>
            <a:r>
              <a:rPr lang="zh-CN" altLang="en-US" sz="1265" dirty="0" smtClean="0">
                <a:solidFill>
                  <a:schemeClr val="tx1"/>
                </a:solidFill>
              </a:rPr>
              <a:t>队列中有多少个任务在等待执行？</a:t>
            </a:r>
            <a:endParaRPr kumimoji="0" lang="zh-CN" altLang="en-US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88801" y="3833397"/>
            <a:ext cx="5077559" cy="4603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 smtClean="0">
                <a:solidFill>
                  <a:schemeClr val="tx1"/>
                </a:solidFill>
              </a:rPr>
              <a:t>5</a:t>
            </a: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.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如果系统由于过载而需要拒绝一个任务，那么应该选择哪一个任务？另外，如何通知应用程序有任务被拒绝？</a:t>
            </a:r>
          </a:p>
        </p:txBody>
      </p:sp>
      <p:sp>
        <p:nvSpPr>
          <p:cNvPr id="11" name="矩形 10"/>
          <p:cNvSpPr/>
          <p:nvPr/>
        </p:nvSpPr>
        <p:spPr>
          <a:xfrm>
            <a:off x="5411956" y="4727598"/>
            <a:ext cx="4212066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 smtClean="0">
                <a:solidFill>
                  <a:schemeClr val="tx1"/>
                </a:solidFill>
              </a:rPr>
              <a:t>6</a:t>
            </a: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.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在执行一个任务之前或之后，应该进行哪些动作？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433104" y="757183"/>
            <a:ext cx="1521460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r>
              <a:rPr lang="en-US" altLang="zh-CN" sz="1690" dirty="0" smtClean="0">
                <a:solidFill>
                  <a:schemeClr val="tx1"/>
                </a:solidFill>
              </a:rPr>
              <a:t>1.</a:t>
            </a:r>
            <a:r>
              <a:rPr lang="zh-CN" altLang="en-US" sz="1690" dirty="0">
                <a:solidFill>
                  <a:schemeClr val="tx1"/>
                </a:solidFill>
              </a:rPr>
              <a:t>任务执行</a:t>
            </a:r>
            <a:r>
              <a:rPr lang="zh-CN" altLang="en-US" sz="1690" dirty="0" smtClean="0">
                <a:solidFill>
                  <a:schemeClr val="tx1"/>
                </a:solidFill>
              </a:rPr>
              <a:t>策略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26145" y="1021033"/>
            <a:ext cx="7644375" cy="504503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5" dirty="0" smtClean="0">
                <a:solidFill>
                  <a:schemeClr val="tx1"/>
                </a:solidFill>
              </a:rPr>
              <a:t>目录（要点）：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1405" dirty="0" smtClean="0">
              <a:solidFill>
                <a:schemeClr val="tx1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</a:rPr>
              <a:t>1.</a:t>
            </a:r>
            <a:r>
              <a:rPr lang="zh-CN" altLang="en-US" sz="1405" dirty="0" smtClean="0">
                <a:solidFill>
                  <a:schemeClr val="tx1"/>
                </a:solidFill>
              </a:rPr>
              <a:t>基础知识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</a:rPr>
              <a:t>	1.1.synchronized</a:t>
            </a:r>
            <a:r>
              <a:rPr lang="zh-CN" altLang="en-US" sz="1405" dirty="0" smtClean="0">
                <a:solidFill>
                  <a:schemeClr val="tx1"/>
                </a:solidFill>
              </a:rPr>
              <a:t>、</a:t>
            </a:r>
            <a:r>
              <a:rPr lang="en-US" altLang="zh-CN" sz="1405" dirty="0" smtClean="0">
                <a:solidFill>
                  <a:schemeClr val="tx1"/>
                </a:solidFill>
              </a:rPr>
              <a:t>ReentrantLock</a:t>
            </a:r>
            <a:r>
              <a:rPr lang="zh-CN" altLang="en-US" sz="1405" dirty="0" smtClean="0">
                <a:solidFill>
                  <a:schemeClr val="tx1"/>
                </a:solidFill>
              </a:rPr>
              <a:t>（内置锁与显示锁）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</a:rPr>
              <a:t>	1.2.</a:t>
            </a:r>
            <a:r>
              <a:rPr lang="zh-CN" altLang="en-US" sz="1405" dirty="0" smtClean="0">
                <a:solidFill>
                  <a:schemeClr val="tx1"/>
                </a:solidFill>
              </a:rPr>
              <a:t>内存可见性、</a:t>
            </a:r>
            <a:r>
              <a:rPr lang="en-US" altLang="zh-CN" sz="1405" dirty="0" smtClean="0">
                <a:solidFill>
                  <a:schemeClr val="tx1"/>
                </a:solidFill>
              </a:rPr>
              <a:t>volatile</a:t>
            </a:r>
            <a:r>
              <a:rPr lang="zh-CN" altLang="en-US" sz="1405" dirty="0" smtClean="0">
                <a:solidFill>
                  <a:schemeClr val="tx1"/>
                </a:solidFill>
              </a:rPr>
              <a:t>、</a:t>
            </a:r>
            <a:r>
              <a:rPr lang="en-US" altLang="zh-CN" sz="1405" dirty="0" smtClean="0">
                <a:solidFill>
                  <a:schemeClr val="tx1"/>
                </a:solidFill>
              </a:rPr>
              <a:t>ThreadLocal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5" dirty="0">
                <a:solidFill>
                  <a:schemeClr val="tx1"/>
                </a:solidFill>
              </a:rPr>
              <a:t>	</a:t>
            </a:r>
            <a:r>
              <a:rPr lang="en-US" altLang="zh-CN" sz="1405" dirty="0" smtClean="0">
                <a:solidFill>
                  <a:schemeClr val="tx1"/>
                </a:solidFill>
              </a:rPr>
              <a:t>1.3.</a:t>
            </a:r>
            <a:r>
              <a:rPr lang="zh-CN" altLang="en-US" sz="1405" dirty="0" smtClean="0">
                <a:solidFill>
                  <a:schemeClr val="tx1"/>
                </a:solidFill>
              </a:rPr>
              <a:t>同步组件 </a:t>
            </a:r>
            <a:r>
              <a:rPr lang="en-US" altLang="zh-CN" sz="1405" dirty="0" smtClean="0">
                <a:solidFill>
                  <a:schemeClr val="tx1"/>
                </a:solidFill>
              </a:rPr>
              <a:t>CountDownLatch</a:t>
            </a:r>
            <a:r>
              <a:rPr lang="zh-CN" altLang="en-US" sz="1405" dirty="0" smtClean="0">
                <a:solidFill>
                  <a:schemeClr val="tx1"/>
                </a:solidFill>
              </a:rPr>
              <a:t>、</a:t>
            </a:r>
            <a:r>
              <a:rPr lang="en-US" altLang="zh-CN" sz="1405" dirty="0" smtClean="0">
                <a:solidFill>
                  <a:schemeClr val="tx1"/>
                </a:solidFill>
              </a:rPr>
              <a:t>FutureTask</a:t>
            </a:r>
            <a:r>
              <a:rPr lang="zh-CN" altLang="en-US" sz="1405" dirty="0" smtClean="0">
                <a:solidFill>
                  <a:schemeClr val="tx1"/>
                </a:solidFill>
              </a:rPr>
              <a:t>、</a:t>
            </a:r>
            <a:r>
              <a:rPr lang="en-US" altLang="zh-CN" sz="1405" dirty="0" smtClean="0">
                <a:solidFill>
                  <a:schemeClr val="tx1"/>
                </a:solidFill>
              </a:rPr>
              <a:t>Semaphore</a:t>
            </a:r>
            <a:r>
              <a:rPr lang="zh-CN" altLang="en-US" sz="1405" dirty="0" smtClean="0">
                <a:solidFill>
                  <a:schemeClr val="tx1"/>
                </a:solidFill>
              </a:rPr>
              <a:t>、</a:t>
            </a:r>
            <a:r>
              <a:rPr lang="en-US" altLang="zh-CN" sz="1405" dirty="0" smtClean="0">
                <a:solidFill>
                  <a:schemeClr val="tx1"/>
                </a:solidFill>
              </a:rPr>
              <a:t>CyclicBarrier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1405" dirty="0" smtClean="0">
              <a:solidFill>
                <a:schemeClr val="tx1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</a:rPr>
              <a:t>2.</a:t>
            </a:r>
            <a:r>
              <a:rPr lang="zh-CN" altLang="en-US" sz="1405" dirty="0" smtClean="0">
                <a:solidFill>
                  <a:schemeClr val="tx1"/>
                </a:solidFill>
              </a:rPr>
              <a:t>进阶知识</a:t>
            </a: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2.1.Executor</a:t>
            </a:r>
            <a:r>
              <a:rPr lang="zh-CN" altLang="en-US" sz="1405" dirty="0">
                <a:solidFill>
                  <a:schemeClr val="tx1"/>
                </a:solidFill>
              </a:rPr>
              <a:t>线程池</a:t>
            </a: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2.2.BoundQueue</a:t>
            </a:r>
            <a:r>
              <a:rPr lang="zh-CN" altLang="en-US" sz="1405" dirty="0">
                <a:solidFill>
                  <a:schemeClr val="tx1"/>
                </a:solidFill>
              </a:rPr>
              <a:t>有界队列</a:t>
            </a: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</a:t>
            </a:r>
            <a:r>
              <a:rPr lang="en-US" altLang="zh-CN" sz="1405" dirty="0" smtClean="0">
                <a:solidFill>
                  <a:schemeClr val="tx1"/>
                </a:solidFill>
              </a:rPr>
              <a:t>2.3.</a:t>
            </a:r>
            <a:r>
              <a:rPr lang="zh-CN" altLang="en-US" sz="1405" dirty="0">
                <a:solidFill>
                  <a:schemeClr val="tx1"/>
                </a:solidFill>
              </a:rPr>
              <a:t>饱和</a:t>
            </a:r>
            <a:r>
              <a:rPr lang="zh-CN" altLang="en-US" sz="1405" dirty="0" smtClean="0">
                <a:solidFill>
                  <a:schemeClr val="tx1"/>
                </a:solidFill>
              </a:rPr>
              <a:t>策略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1405" dirty="0" smtClean="0">
              <a:solidFill>
                <a:schemeClr val="tx1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</a:rPr>
              <a:t>3.</a:t>
            </a:r>
            <a:r>
              <a:rPr lang="zh-CN" altLang="en-US" sz="1405" dirty="0" smtClean="0">
                <a:solidFill>
                  <a:schemeClr val="tx1"/>
                </a:solidFill>
              </a:rPr>
              <a:t>原理知识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5" dirty="0">
                <a:solidFill>
                  <a:schemeClr val="tx1"/>
                </a:solidFill>
              </a:rPr>
              <a:t>	3.1.</a:t>
            </a:r>
            <a:r>
              <a:rPr lang="zh-CN" altLang="en-US" sz="1405" dirty="0">
                <a:solidFill>
                  <a:schemeClr val="tx1"/>
                </a:solidFill>
              </a:rPr>
              <a:t>原子变量</a:t>
            </a: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3.2.CAS</a:t>
            </a:r>
            <a:r>
              <a:rPr lang="zh-CN" altLang="en-US" sz="1405" dirty="0">
                <a:solidFill>
                  <a:schemeClr val="tx1"/>
                </a:solidFill>
              </a:rPr>
              <a:t>、自旋锁</a:t>
            </a: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3.3.ABA</a:t>
            </a:r>
            <a:r>
              <a:rPr lang="zh-CN" altLang="en-US" sz="1405" dirty="0">
                <a:solidFill>
                  <a:schemeClr val="tx1"/>
                </a:solidFill>
              </a:rPr>
              <a:t>问题、解决（</a:t>
            </a:r>
            <a:r>
              <a:rPr lang="en-US" altLang="zh-CN" sz="1405" dirty="0">
                <a:solidFill>
                  <a:schemeClr val="tx1"/>
                </a:solidFill>
              </a:rPr>
              <a:t>AtomicStampedReference</a:t>
            </a:r>
            <a:r>
              <a:rPr lang="zh-CN" altLang="en-US" sz="1405" dirty="0">
                <a:solidFill>
                  <a:schemeClr val="tx1"/>
                </a:solidFill>
              </a:rPr>
              <a:t>）</a:t>
            </a: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 	</a:t>
            </a:r>
            <a:r>
              <a:rPr lang="en-US" altLang="zh-CN" sz="1405" dirty="0" smtClean="0">
                <a:solidFill>
                  <a:schemeClr val="tx1"/>
                </a:solidFill>
              </a:rPr>
              <a:t>3.4.</a:t>
            </a:r>
            <a:r>
              <a:rPr lang="zh-CN" altLang="en-US" sz="1405" dirty="0" smtClean="0">
                <a:solidFill>
                  <a:schemeClr val="tx1"/>
                </a:solidFill>
              </a:rPr>
              <a:t>非阻塞的链表算法</a:t>
            </a: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</a:t>
            </a:r>
            <a:r>
              <a:rPr lang="en-US" altLang="zh-CN" sz="1405" dirty="0" smtClean="0">
                <a:solidFill>
                  <a:schemeClr val="tx1"/>
                </a:solidFill>
              </a:rPr>
              <a:t>3.5.AQS</a:t>
            </a:r>
          </a:p>
          <a:p>
            <a:pPr algn="l"/>
            <a:endParaRPr lang="en-US" altLang="zh-CN" sz="1405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1405" dirty="0" smtClean="0">
                <a:solidFill>
                  <a:schemeClr val="tx1"/>
                </a:solidFill>
              </a:rPr>
              <a:t>4.</a:t>
            </a:r>
            <a:r>
              <a:rPr lang="zh-CN" altLang="en-US" sz="1405" dirty="0" smtClean="0">
                <a:solidFill>
                  <a:schemeClr val="tx1"/>
                </a:solidFill>
              </a:rPr>
              <a:t>交流</a:t>
            </a:r>
          </a:p>
          <a:p>
            <a:r>
              <a:rPr lang="en-US" altLang="zh-CN" sz="1405" dirty="0" smtClean="0">
                <a:solidFill>
                  <a:schemeClr val="tx1"/>
                </a:solidFill>
              </a:rPr>
              <a:t>	</a:t>
            </a:r>
            <a:r>
              <a:rPr lang="en-US" altLang="zh-CN" sz="1405" dirty="0"/>
              <a:t>4.1.DoubleCheck</a:t>
            </a:r>
            <a:r>
              <a:rPr lang="zh-CN" altLang="en-US" sz="1405" dirty="0"/>
              <a:t>（双重检查锁的问题</a:t>
            </a:r>
            <a:r>
              <a:rPr lang="zh-CN" altLang="en-US" sz="1405" dirty="0" smtClean="0"/>
              <a:t>）</a:t>
            </a:r>
            <a:endParaRPr lang="en-US" altLang="zh-CN" sz="1405" dirty="0" smtClean="0"/>
          </a:p>
          <a:p>
            <a:r>
              <a:rPr lang="en-US" altLang="zh-CN" sz="1405" dirty="0"/>
              <a:t>	</a:t>
            </a:r>
            <a:r>
              <a:rPr lang="en-US" altLang="zh-CN" sz="1405" dirty="0" smtClean="0"/>
              <a:t>4.2.HashMap  </a:t>
            </a:r>
            <a:r>
              <a:rPr lang="en-US" altLang="zh-CN" sz="1405" dirty="0" err="1" smtClean="0"/>
              <a:t>ConcurrentHashMap</a:t>
            </a:r>
            <a:endParaRPr lang="zh-CN" altLang="en-US" sz="1405" dirty="0"/>
          </a:p>
          <a:p>
            <a:endParaRPr lang="zh-CN" altLang="en-US" sz="1405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17831" y="247040"/>
            <a:ext cx="1799590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r>
              <a:rPr lang="en-US" altLang="zh-CN" sz="1690" dirty="0" smtClean="0">
                <a:solidFill>
                  <a:schemeClr val="tx1"/>
                </a:solidFill>
              </a:rPr>
              <a:t>2.1.Executor</a:t>
            </a:r>
            <a:r>
              <a:rPr lang="zh-CN" altLang="en-US" sz="1690" dirty="0">
                <a:solidFill>
                  <a:schemeClr val="tx1"/>
                </a:solidFill>
              </a:rPr>
              <a:t>线程池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011022" y="1001731"/>
            <a:ext cx="1092200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r>
              <a:rPr lang="en-US" altLang="zh-CN" sz="1690" dirty="0" smtClean="0">
                <a:solidFill>
                  <a:schemeClr val="tx1"/>
                </a:solidFill>
              </a:rPr>
              <a:t>2.</a:t>
            </a:r>
            <a:r>
              <a:rPr lang="zh-CN" altLang="en-US" sz="1690" dirty="0" smtClean="0">
                <a:solidFill>
                  <a:schemeClr val="tx1"/>
                </a:solidFill>
              </a:rPr>
              <a:t>关键属性</a:t>
            </a:r>
          </a:p>
        </p:txBody>
      </p:sp>
      <p:sp>
        <p:nvSpPr>
          <p:cNvPr id="15" name="矩形 14"/>
          <p:cNvSpPr/>
          <p:nvPr/>
        </p:nvSpPr>
        <p:spPr>
          <a:xfrm>
            <a:off x="3560838" y="1941742"/>
            <a:ext cx="2104550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Core Pool Size 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基本大小</a:t>
            </a:r>
          </a:p>
        </p:txBody>
      </p:sp>
      <p:sp>
        <p:nvSpPr>
          <p:cNvPr id="16" name="矩形 15"/>
          <p:cNvSpPr/>
          <p:nvPr/>
        </p:nvSpPr>
        <p:spPr>
          <a:xfrm>
            <a:off x="5964930" y="1941742"/>
            <a:ext cx="2458990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 smtClean="0">
                <a:solidFill>
                  <a:schemeClr val="tx1"/>
                </a:solidFill>
              </a:rPr>
              <a:t>Maximum Pool Size </a:t>
            </a:r>
            <a:r>
              <a:rPr lang="zh-CN" altLang="en-US" sz="1265" dirty="0" smtClean="0">
                <a:solidFill>
                  <a:schemeClr val="tx1"/>
                </a:solidFill>
              </a:rPr>
              <a:t>最大大小</a:t>
            </a:r>
            <a:endParaRPr kumimoji="0" lang="zh-CN" altLang="en-US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55598" y="2768198"/>
            <a:ext cx="2104550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Bound Queue 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有界队列</a:t>
            </a:r>
          </a:p>
        </p:txBody>
      </p:sp>
      <p:sp>
        <p:nvSpPr>
          <p:cNvPr id="18" name="矩形 17"/>
          <p:cNvSpPr/>
          <p:nvPr/>
        </p:nvSpPr>
        <p:spPr>
          <a:xfrm>
            <a:off x="5571372" y="2768198"/>
            <a:ext cx="1269226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饱和策略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17831" y="247040"/>
            <a:ext cx="1799590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r>
              <a:rPr lang="en-US" altLang="zh-CN" sz="1690" dirty="0" smtClean="0">
                <a:solidFill>
                  <a:schemeClr val="tx1"/>
                </a:solidFill>
              </a:rPr>
              <a:t>2.1.Executor</a:t>
            </a:r>
            <a:r>
              <a:rPr lang="zh-CN" altLang="en-US" sz="1690" dirty="0">
                <a:solidFill>
                  <a:schemeClr val="tx1"/>
                </a:solidFill>
              </a:rPr>
              <a:t>线程池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779693" y="1109153"/>
            <a:ext cx="1950720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r>
              <a:rPr lang="en-US" altLang="zh-CN" sz="1690" dirty="0" smtClean="0">
                <a:solidFill>
                  <a:schemeClr val="tx1"/>
                </a:solidFill>
              </a:rPr>
              <a:t>3.</a:t>
            </a:r>
            <a:r>
              <a:rPr lang="zh-CN" altLang="en-US" sz="1690" dirty="0" smtClean="0">
                <a:solidFill>
                  <a:schemeClr val="tx1"/>
                </a:solidFill>
              </a:rPr>
              <a:t>几种常用的线程池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97265" y="1944608"/>
            <a:ext cx="8820785" cy="136144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ExecutorService 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newCachedExecutor 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Executors.newCachedThreadPool()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ExecutorService 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singleExecutor 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Executors.</a:t>
            </a:r>
            <a:r>
              <a:rPr kumimoji="0" lang="zh-CN" altLang="zh-CN" sz="169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newSingleThreadExecutor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ExecutorService 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workExecutor 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Executors.</a:t>
            </a:r>
            <a:r>
              <a:rPr kumimoji="0" lang="zh-CN" altLang="zh-CN" sz="169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newWorkStealingPool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ExecutorService 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fiexdService 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Executors.</a:t>
            </a:r>
            <a:r>
              <a:rPr kumimoji="0" lang="zh-CN" altLang="zh-CN" sz="169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newFixedThreadPool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ScheduledExecutorService 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scheduleExecutor 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Executors.</a:t>
            </a:r>
            <a:r>
              <a:rPr kumimoji="0" lang="zh-CN" altLang="zh-CN" sz="169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newScheduledThreadPool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169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66890" y="209233"/>
            <a:ext cx="3937000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>
                <a:solidFill>
                  <a:schemeClr val="tx1"/>
                </a:solidFill>
              </a:rPr>
              <a:t>	2.2.BoundQueue</a:t>
            </a:r>
            <a:r>
              <a:rPr lang="zh-CN" altLang="en-US" sz="1690" dirty="0">
                <a:solidFill>
                  <a:schemeClr val="tx1"/>
                </a:solidFill>
              </a:rPr>
              <a:t>有界队列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548300" y="1059697"/>
            <a:ext cx="2936875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r>
              <a:rPr lang="en-US" altLang="zh-CN" sz="1690" dirty="0" smtClean="0">
                <a:solidFill>
                  <a:schemeClr val="tx1"/>
                </a:solidFill>
              </a:rPr>
              <a:t>1.BoundQueue </a:t>
            </a:r>
            <a:r>
              <a:rPr lang="zh-CN" altLang="en-US" sz="1690" dirty="0" smtClean="0">
                <a:solidFill>
                  <a:schemeClr val="tx1"/>
                </a:solidFill>
              </a:rPr>
              <a:t>有界队列线程池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72907" y="2203944"/>
            <a:ext cx="8007350" cy="49657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ThreadPoolExecutor 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threadPoolExecutor 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endParaRPr kumimoji="0" lang="en-US" altLang="zh-CN" sz="1405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ThreadPoolExecutor(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TimeUnit.</a:t>
            </a:r>
            <a:r>
              <a:rPr kumimoji="0" lang="zh-CN" altLang="zh-CN" sz="140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MILLISECONDS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new 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LinkedBlockingQueue&lt;&gt;(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140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5104" y="3268160"/>
            <a:ext cx="3826247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注意：</a:t>
            </a: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SynchronousQueue 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同步移交队列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10226" y="288255"/>
            <a:ext cx="1254760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2.3.</a:t>
            </a:r>
            <a:r>
              <a:rPr lang="zh-CN" altLang="en-US" sz="1690" dirty="0" smtClean="0">
                <a:solidFill>
                  <a:schemeClr val="tx1"/>
                </a:solidFill>
              </a:rPr>
              <a:t>饱和策略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701445" y="893786"/>
            <a:ext cx="1092200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r>
              <a:rPr lang="en-US" altLang="zh-CN" sz="1690" dirty="0" smtClean="0">
                <a:solidFill>
                  <a:schemeClr val="tx1"/>
                </a:solidFill>
              </a:rPr>
              <a:t>1.</a:t>
            </a:r>
            <a:r>
              <a:rPr lang="zh-CN" altLang="en-US" sz="1690" dirty="0" smtClean="0">
                <a:solidFill>
                  <a:schemeClr val="tx1"/>
                </a:solidFill>
              </a:rPr>
              <a:t>饱和策略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29235" y="2490600"/>
            <a:ext cx="6037580" cy="49657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((ThreadPoolExecutor) 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fiexdService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</a:t>
            </a:r>
            <a:endParaRPr kumimoji="0" lang="en-US" altLang="zh-CN" sz="1405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setRejectedExecutionHandler(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ThreadPoolExecutor.AbortPolicy())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140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855607" y="3451621"/>
            <a:ext cx="2118398" cy="28003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AbortPolicy</a:t>
            </a:r>
            <a:r>
              <a:rPr kumimoji="0" lang="en-US" altLang="zh-CN" sz="140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en-US" sz="140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终止</a:t>
            </a:r>
            <a:r>
              <a:rPr kumimoji="0" lang="en-US" altLang="zh-CN" sz="140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875880" y="3451621"/>
            <a:ext cx="2664892" cy="28003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CallerRunsPolicy</a:t>
            </a:r>
            <a:r>
              <a:rPr lang="en-US" altLang="zh-CN" sz="1405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405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调用者执行</a:t>
            </a:r>
            <a:r>
              <a:rPr lang="en-US" altLang="zh-CN" sz="1405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en-US" altLang="zh-CN" sz="140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875880" y="4089137"/>
            <a:ext cx="2814320" cy="28003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DiscardOldestPolicy</a:t>
            </a:r>
            <a:r>
              <a:rPr kumimoji="0" lang="en-US" altLang="zh-CN" sz="140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en-US" sz="140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抛弃最旧 </a:t>
            </a:r>
            <a:r>
              <a:rPr kumimoji="0" lang="en-US" altLang="zh-CN" sz="140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855607" y="4080948"/>
            <a:ext cx="1829435" cy="28003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DiscardPolicy</a:t>
            </a:r>
            <a:r>
              <a:rPr lang="en-US" altLang="zh-CN" sz="1405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405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抛弃</a:t>
            </a:r>
            <a:r>
              <a:rPr lang="en-US" altLang="zh-CN" sz="1405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en-US" altLang="zh-CN" sz="140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2529235" y="1968921"/>
            <a:ext cx="5768975" cy="2800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ExecutorService 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fiexdService 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Executors.</a:t>
            </a:r>
            <a:r>
              <a:rPr kumimoji="0" lang="zh-CN" altLang="zh-CN" sz="140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newFixedThreadPool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140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06588" y="2589129"/>
            <a:ext cx="4112730" cy="9378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2.</a:t>
            </a:r>
            <a:r>
              <a:rPr lang="zh-CN" altLang="en-US" sz="1405" dirty="0">
                <a:solidFill>
                  <a:schemeClr val="tx1"/>
                </a:solidFill>
              </a:rPr>
              <a:t>进阶知识</a:t>
            </a: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2.1.Executor</a:t>
            </a:r>
            <a:r>
              <a:rPr lang="zh-CN" altLang="en-US" sz="1405" dirty="0">
                <a:solidFill>
                  <a:schemeClr val="tx1"/>
                </a:solidFill>
              </a:rPr>
              <a:t>线程池</a:t>
            </a: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2.2.BoundQueue</a:t>
            </a:r>
            <a:r>
              <a:rPr lang="zh-CN" altLang="en-US" sz="1405" dirty="0">
                <a:solidFill>
                  <a:schemeClr val="tx1"/>
                </a:solidFill>
              </a:rPr>
              <a:t>有界队列</a:t>
            </a: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</a:t>
            </a:r>
            <a:r>
              <a:rPr lang="en-US" altLang="zh-CN" sz="1405" dirty="0" smtClean="0">
                <a:solidFill>
                  <a:schemeClr val="tx1"/>
                </a:solidFill>
              </a:rPr>
              <a:t>2.3.</a:t>
            </a:r>
            <a:r>
              <a:rPr lang="zh-CN" altLang="en-US" sz="1405" dirty="0" smtClean="0">
                <a:solidFill>
                  <a:schemeClr val="tx1"/>
                </a:solidFill>
              </a:rPr>
              <a:t>饱和策略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082000" y="4065237"/>
            <a:ext cx="446405" cy="2654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65" dirty="0">
                <a:solidFill>
                  <a:schemeClr val="tx1"/>
                </a:solidFill>
              </a:rPr>
              <a:t>总结</a:t>
            </a:r>
            <a:r>
              <a:rPr lang="en-US" altLang="zh-CN" sz="1265" dirty="0" smtClean="0">
                <a:solidFill>
                  <a:schemeClr val="tx1"/>
                </a:solidFill>
              </a:rPr>
              <a:t>!</a:t>
            </a:r>
            <a:endParaRPr kumimoji="0" lang="en-US" altLang="zh-CN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62564" y="2183010"/>
            <a:ext cx="5019437" cy="1370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3.</a:t>
            </a:r>
            <a:r>
              <a:rPr lang="zh-CN" altLang="en-US" sz="1405" dirty="0">
                <a:solidFill>
                  <a:schemeClr val="tx1"/>
                </a:solidFill>
              </a:rPr>
              <a:t>原理知识</a:t>
            </a: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3.1.</a:t>
            </a:r>
            <a:r>
              <a:rPr lang="zh-CN" altLang="en-US" sz="1405" dirty="0">
                <a:solidFill>
                  <a:schemeClr val="tx1"/>
                </a:solidFill>
              </a:rPr>
              <a:t>原子变量</a:t>
            </a: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</a:t>
            </a:r>
            <a:r>
              <a:rPr lang="en-US" altLang="zh-CN" sz="1405" dirty="0" smtClean="0">
                <a:solidFill>
                  <a:schemeClr val="tx1"/>
                </a:solidFill>
              </a:rPr>
              <a:t>3.2.CAS</a:t>
            </a:r>
            <a:r>
              <a:rPr lang="zh-CN" altLang="en-US" sz="1405" dirty="0" smtClean="0">
                <a:solidFill>
                  <a:schemeClr val="tx1"/>
                </a:solidFill>
              </a:rPr>
              <a:t>、</a:t>
            </a:r>
            <a:r>
              <a:rPr lang="zh-CN" altLang="en-US" sz="1405" dirty="0">
                <a:solidFill>
                  <a:schemeClr val="tx1"/>
                </a:solidFill>
              </a:rPr>
              <a:t>自旋</a:t>
            </a:r>
            <a:r>
              <a:rPr lang="zh-CN" altLang="en-US" sz="1405" dirty="0" smtClean="0">
                <a:solidFill>
                  <a:schemeClr val="tx1"/>
                </a:solidFill>
              </a:rPr>
              <a:t>锁</a:t>
            </a: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</a:t>
            </a:r>
            <a:r>
              <a:rPr lang="en-US" altLang="zh-CN" sz="1405" dirty="0" smtClean="0">
                <a:solidFill>
                  <a:schemeClr val="tx1"/>
                </a:solidFill>
              </a:rPr>
              <a:t>3.3.ABA</a:t>
            </a:r>
            <a:r>
              <a:rPr lang="zh-CN" altLang="en-US" sz="1405" dirty="0" smtClean="0">
                <a:solidFill>
                  <a:schemeClr val="tx1"/>
                </a:solidFill>
              </a:rPr>
              <a:t>问题</a:t>
            </a:r>
            <a:r>
              <a:rPr lang="zh-CN" altLang="en-US" sz="1405" dirty="0">
                <a:solidFill>
                  <a:schemeClr val="tx1"/>
                </a:solidFill>
              </a:rPr>
              <a:t>、解决（</a:t>
            </a:r>
            <a:r>
              <a:rPr lang="en-US" altLang="zh-CN" sz="1405" dirty="0">
                <a:solidFill>
                  <a:schemeClr val="tx1"/>
                </a:solidFill>
              </a:rPr>
              <a:t>AtomicStampedReference</a:t>
            </a:r>
            <a:r>
              <a:rPr lang="zh-CN" altLang="en-US" sz="1405" dirty="0">
                <a:solidFill>
                  <a:schemeClr val="tx1"/>
                </a:solidFill>
              </a:rPr>
              <a:t>）</a:t>
            </a: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  	3.4.</a:t>
            </a:r>
            <a:r>
              <a:rPr lang="zh-CN" altLang="en-US" sz="1405" dirty="0">
                <a:solidFill>
                  <a:schemeClr val="tx1"/>
                </a:solidFill>
              </a:rPr>
              <a:t>非阻塞的链表算法</a:t>
            </a: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</a:t>
            </a:r>
            <a:r>
              <a:rPr lang="en-US" altLang="zh-CN" sz="1405" dirty="0" smtClean="0">
                <a:solidFill>
                  <a:schemeClr val="tx1"/>
                </a:solidFill>
              </a:rPr>
              <a:t>3.5.AQS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283100" y="4106452"/>
            <a:ext cx="446405" cy="2654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65" dirty="0">
                <a:solidFill>
                  <a:schemeClr val="tx1"/>
                </a:solidFill>
              </a:rPr>
              <a:t>开始</a:t>
            </a:r>
            <a:r>
              <a:rPr lang="en-US" altLang="zh-CN" sz="1265" dirty="0" smtClean="0">
                <a:solidFill>
                  <a:schemeClr val="tx1"/>
                </a:solidFill>
              </a:rPr>
              <a:t>!</a:t>
            </a:r>
            <a:endParaRPr kumimoji="0" lang="en-US" altLang="zh-CN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131814" y="193157"/>
            <a:ext cx="1366520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>
                <a:solidFill>
                  <a:schemeClr val="tx1"/>
                </a:solidFill>
              </a:rPr>
              <a:t>3.1.</a:t>
            </a:r>
            <a:r>
              <a:rPr lang="zh-CN" altLang="en-US" sz="1690" dirty="0">
                <a:solidFill>
                  <a:schemeClr val="tx1"/>
                </a:solidFill>
              </a:rPr>
              <a:t>原子变量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41145" y="1502093"/>
            <a:ext cx="2592000" cy="468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java.util.concurrent.atomic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00200" y="2485073"/>
            <a:ext cx="1512000" cy="468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AtomicInteger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495040" y="2485073"/>
            <a:ext cx="1512000" cy="468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</a:t>
            </a:r>
            <a:r>
              <a:rPr kumimoji="0" lang="en-US" altLang="zh-CN" sz="126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Long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636260" y="2485073"/>
            <a:ext cx="1512000" cy="468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</a:t>
            </a:r>
            <a:r>
              <a:rPr lang="en-US" altLang="zh-CN" sz="1265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Reference</a:t>
            </a:r>
            <a:endParaRPr kumimoji="0" lang="en-US" altLang="zh-CN" sz="126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986395" y="2485073"/>
            <a:ext cx="1512000" cy="468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</a:t>
            </a:r>
            <a:r>
              <a:rPr lang="en-US" altLang="zh-CN" sz="1265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Boolean</a:t>
            </a:r>
            <a:endParaRPr kumimoji="0" lang="en-US" altLang="zh-CN" sz="126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541145" y="3336925"/>
            <a:ext cx="2592000" cy="468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AtomicStampedReference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304665" y="3336925"/>
            <a:ext cx="2592000" cy="468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6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AtomicMarkableReference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541145" y="4228465"/>
            <a:ext cx="2592000" cy="468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6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AtomicReferenceFieldUpdater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34097" y="184914"/>
            <a:ext cx="1699260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3.2.CAS</a:t>
            </a:r>
            <a:r>
              <a:rPr lang="zh-CN" altLang="en-US" sz="1690" dirty="0" smtClean="0">
                <a:solidFill>
                  <a:schemeClr val="tx1"/>
                </a:solidFill>
              </a:rPr>
              <a:t>、自选锁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886682" y="1493299"/>
            <a:ext cx="3880485" cy="28003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  <a:latin typeface="Arial" panose="020B0604020202020204" pitchFamily="34" charset="0"/>
              </a:rPr>
              <a:t>1.</a:t>
            </a:r>
            <a:r>
              <a:rPr lang="zh-CN" altLang="en-US" sz="1405" dirty="0" smtClean="0">
                <a:solidFill>
                  <a:schemeClr val="tx1"/>
                </a:solidFill>
                <a:latin typeface="Arial" panose="020B0604020202020204" pitchFamily="34" charset="0"/>
              </a:rPr>
              <a:t>现代操作系统提供的功能</a:t>
            </a:r>
            <a:r>
              <a:rPr lang="en-US" altLang="zh-CN" sz="1405" dirty="0" smtClean="0">
                <a:solidFill>
                  <a:schemeClr val="tx1"/>
                </a:solidFill>
                <a:latin typeface="Arial" panose="020B0604020202020204" pitchFamily="34" charset="0"/>
              </a:rPr>
              <a:t>(compare and swap)</a:t>
            </a:r>
            <a:endParaRPr kumimoji="0" lang="en-US" altLang="zh-CN" sz="140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886682" y="1985939"/>
            <a:ext cx="2766695" cy="28003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  <a:latin typeface="Arial" panose="020B0604020202020204" pitchFamily="34" charset="0"/>
              </a:rPr>
              <a:t>2.java</a:t>
            </a:r>
            <a:r>
              <a:rPr lang="zh-CN" altLang="en-US" sz="1405" dirty="0" smtClean="0">
                <a:solidFill>
                  <a:schemeClr val="tx1"/>
                </a:solidFill>
                <a:latin typeface="Arial" panose="020B0604020202020204" pitchFamily="34" charset="0"/>
              </a:rPr>
              <a:t>中的</a:t>
            </a:r>
            <a:r>
              <a:rPr lang="en-US" altLang="zh-CN" sz="1405" dirty="0" smtClean="0">
                <a:solidFill>
                  <a:schemeClr val="tx1"/>
                </a:solidFill>
                <a:latin typeface="Arial" panose="020B0604020202020204" pitchFamily="34" charset="0"/>
              </a:rPr>
              <a:t>unsafe final native</a:t>
            </a:r>
            <a:r>
              <a:rPr lang="zh-CN" altLang="en-US" sz="1405" dirty="0" smtClean="0">
                <a:solidFill>
                  <a:schemeClr val="tx1"/>
                </a:solidFill>
                <a:latin typeface="Arial" panose="020B0604020202020204" pitchFamily="34" charset="0"/>
              </a:rPr>
              <a:t>方法</a:t>
            </a:r>
            <a:endParaRPr kumimoji="0" lang="zh-CN" altLang="en-US" sz="140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86682" y="3161586"/>
            <a:ext cx="8112125" cy="10375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final native boolean 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compareAndSwapObject(Object var1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long 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var2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 var4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 var5)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final native boolean 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compareAndSwapInt(Object var1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long 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var2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var4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var5)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final native boolean 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compareAndSwapLong(Object var1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long 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var2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long 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var4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long 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var6)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126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86682" y="2643264"/>
            <a:ext cx="986790" cy="32258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sun.misc</a:t>
            </a:r>
            <a:endParaRPr kumimoji="0" lang="zh-CN" altLang="zh-CN" sz="169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34097" y="184914"/>
            <a:ext cx="1747520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3.2.CAS </a:t>
            </a:r>
            <a:r>
              <a:rPr lang="zh-CN" altLang="en-US" sz="1690" dirty="0" smtClean="0">
                <a:solidFill>
                  <a:schemeClr val="tx1"/>
                </a:solidFill>
              </a:rPr>
              <a:t>、自旋锁</a:t>
            </a:r>
          </a:p>
        </p:txBody>
      </p:sp>
      <p:sp>
        <p:nvSpPr>
          <p:cNvPr id="7" name="矩形 6"/>
          <p:cNvSpPr/>
          <p:nvPr/>
        </p:nvSpPr>
        <p:spPr>
          <a:xfrm>
            <a:off x="1804722" y="869065"/>
            <a:ext cx="3639185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3.2.CAS </a:t>
            </a:r>
            <a:r>
              <a:rPr lang="zh-CN" altLang="en-US" sz="1690" dirty="0" smtClean="0">
                <a:solidFill>
                  <a:schemeClr val="tx1"/>
                </a:solidFill>
              </a:rPr>
              <a:t>、自旋锁</a:t>
            </a:r>
            <a:r>
              <a:rPr lang="en-US" altLang="zh-CN" sz="1690" dirty="0" smtClean="0">
                <a:solidFill>
                  <a:schemeClr val="tx1"/>
                </a:solidFill>
              </a:rPr>
              <a:t> demo AtomicInteger:</a:t>
            </a:r>
          </a:p>
        </p:txBody>
      </p:sp>
      <p:sp>
        <p:nvSpPr>
          <p:cNvPr id="6" name="矩形 5"/>
          <p:cNvSpPr/>
          <p:nvPr/>
        </p:nvSpPr>
        <p:spPr>
          <a:xfrm>
            <a:off x="8774906" y="2439200"/>
            <a:ext cx="1893094" cy="960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125" dirty="0">
                <a:solidFill>
                  <a:schemeClr val="tx1"/>
                </a:solidFill>
              </a:rPr>
              <a:t>ThreadId:13,自旋次数:1</a:t>
            </a:r>
          </a:p>
          <a:p>
            <a:pPr algn="l"/>
            <a:r>
              <a:rPr lang="zh-CN" altLang="en-US" sz="1125" dirty="0">
                <a:solidFill>
                  <a:schemeClr val="tx1"/>
                </a:solidFill>
              </a:rPr>
              <a:t>ThreadId:13,自旋次数:2</a:t>
            </a:r>
          </a:p>
          <a:p>
            <a:pPr algn="l"/>
            <a:r>
              <a:rPr lang="zh-CN" altLang="en-US" sz="1125" dirty="0">
                <a:solidFill>
                  <a:schemeClr val="tx1"/>
                </a:solidFill>
              </a:rPr>
              <a:t>ThreadId:13,自旋次数:3</a:t>
            </a:r>
          </a:p>
          <a:p>
            <a:pPr algn="l"/>
            <a:r>
              <a:rPr lang="zh-CN" altLang="en-US" sz="1125" dirty="0">
                <a:solidFill>
                  <a:schemeClr val="tx1"/>
                </a:solidFill>
              </a:rPr>
              <a:t>12</a:t>
            </a:r>
          </a:p>
          <a:p>
            <a:pPr algn="l"/>
            <a:r>
              <a:rPr lang="zh-CN" altLang="en-US" sz="1125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67996" y="1676003"/>
            <a:ext cx="6980555" cy="44704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CASDemo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implements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DemoRun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AtomicInteger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atomicInteger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AtomicInteger()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runTest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&lt;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i++)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Thread(() -&gt;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 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while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(!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atomicInteger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.compareAndSet(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System.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String.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format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"ThreadId:%s,自旋次数:%s"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count))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 +=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try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Thread.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sleep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(InterruptedException e)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e.printStackTrace()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Thread.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sleep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3000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atomicInteger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.compareAndSet(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.println(Thread.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return;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(InterruptedException e)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e.printStackTrace()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}).start()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98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526277" y="2866518"/>
            <a:ext cx="807793" cy="241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3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70664" y="94243"/>
            <a:ext cx="5548630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>
                <a:solidFill>
                  <a:schemeClr val="tx1"/>
                </a:solidFill>
              </a:rPr>
              <a:t>	3.3.ABA</a:t>
            </a:r>
            <a:r>
              <a:rPr lang="zh-CN" altLang="en-US" sz="1690" dirty="0">
                <a:solidFill>
                  <a:schemeClr val="tx1"/>
                </a:solidFill>
              </a:rPr>
              <a:t>问题、解决（</a:t>
            </a:r>
            <a:r>
              <a:rPr lang="en-US" altLang="zh-CN" sz="1690" dirty="0">
                <a:solidFill>
                  <a:schemeClr val="tx1"/>
                </a:solidFill>
              </a:rPr>
              <a:t>AtomicStampedReference</a:t>
            </a:r>
            <a:r>
              <a:rPr lang="zh-CN" altLang="en-US" sz="169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800870" y="2972237"/>
            <a:ext cx="247650" cy="28003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  <a:latin typeface="Arial" panose="020B0604020202020204" pitchFamily="34" charset="0"/>
              </a:rPr>
              <a:t>A</a:t>
            </a:r>
            <a:endParaRPr kumimoji="0" lang="en-US" altLang="zh-CN" sz="140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800870" y="3796514"/>
            <a:ext cx="257810" cy="28003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5" dirty="0">
                <a:solidFill>
                  <a:schemeClr val="tx1"/>
                </a:solidFill>
                <a:latin typeface="Arial" panose="020B0604020202020204" pitchFamily="34" charset="0"/>
              </a:rPr>
              <a:t>C</a:t>
            </a:r>
            <a:endParaRPr kumimoji="0" lang="en-US" altLang="zh-CN" sz="140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直接箭头连接符 12"/>
          <p:cNvCxnSpPr>
            <a:endCxn id="10" idx="0"/>
          </p:cNvCxnSpPr>
          <p:nvPr/>
        </p:nvCxnSpPr>
        <p:spPr>
          <a:xfrm>
            <a:off x="2922905" y="3277235"/>
            <a:ext cx="6985" cy="51943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466052" y="1375952"/>
            <a:ext cx="787400" cy="287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5" dirty="0">
                <a:solidFill>
                  <a:schemeClr val="tx1"/>
                </a:solidFill>
              </a:rPr>
              <a:t>单向</a:t>
            </a:r>
            <a:r>
              <a:rPr kumimoji="0" lang="zh-CN" altLang="en-US" sz="140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链表</a:t>
            </a: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2800870" y="4684756"/>
            <a:ext cx="257810" cy="28003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  <a:latin typeface="Arial" panose="020B0604020202020204" pitchFamily="34" charset="0"/>
              </a:rPr>
              <a:t>D</a:t>
            </a:r>
            <a:endParaRPr kumimoji="0" lang="en-US" altLang="zh-CN" sz="140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直接箭头连接符 17"/>
          <p:cNvCxnSpPr>
            <a:endCxn id="17" idx="0"/>
          </p:cNvCxnSpPr>
          <p:nvPr/>
        </p:nvCxnSpPr>
        <p:spPr>
          <a:xfrm>
            <a:off x="2929890" y="4076700"/>
            <a:ext cx="0" cy="60833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920556" y="2866310"/>
            <a:ext cx="807793" cy="241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3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5133797" y="3277274"/>
            <a:ext cx="247650" cy="28003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</a:p>
        </p:txBody>
      </p:sp>
      <p:cxnSp>
        <p:nvCxnSpPr>
          <p:cNvPr id="23" name="直接箭头连接符 22"/>
          <p:cNvCxnSpPr>
            <a:stCxn id="21" idx="2"/>
            <a:endCxn id="24" idx="0"/>
          </p:cNvCxnSpPr>
          <p:nvPr/>
        </p:nvCxnSpPr>
        <p:spPr>
          <a:xfrm>
            <a:off x="5257797" y="3557061"/>
            <a:ext cx="8255" cy="666115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5136966" y="4223216"/>
            <a:ext cx="257810" cy="28003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  <a:latin typeface="Arial" panose="020B0604020202020204" pitchFamily="34" charset="0"/>
              </a:rPr>
              <a:t>D</a:t>
            </a:r>
            <a:endParaRPr kumimoji="0" lang="en-US" altLang="zh-CN" sz="140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42948" y="2866148"/>
            <a:ext cx="807793" cy="244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3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7522705" y="2934873"/>
            <a:ext cx="247650" cy="28003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  <a:latin typeface="Arial" panose="020B0604020202020204" pitchFamily="34" charset="0"/>
              </a:rPr>
              <a:t>A</a:t>
            </a:r>
            <a:endParaRPr kumimoji="0" lang="en-US" altLang="zh-CN" sz="140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0" name="直接箭头连接符 29"/>
          <p:cNvCxnSpPr>
            <a:stCxn id="29" idx="2"/>
            <a:endCxn id="31" idx="0"/>
          </p:cNvCxnSpPr>
          <p:nvPr/>
        </p:nvCxnSpPr>
        <p:spPr>
          <a:xfrm>
            <a:off x="7646536" y="3214859"/>
            <a:ext cx="0" cy="644525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7522705" y="3859443"/>
            <a:ext cx="247650" cy="28003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5" dirty="0">
                <a:solidFill>
                  <a:schemeClr val="tx1"/>
                </a:solidFill>
                <a:latin typeface="Arial" panose="020B0604020202020204" pitchFamily="34" charset="0"/>
              </a:rPr>
              <a:t>B</a:t>
            </a:r>
            <a:endParaRPr kumimoji="0" lang="en-US" altLang="zh-CN" sz="140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564563" y="2159084"/>
            <a:ext cx="711835" cy="287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</a:rPr>
              <a:t>Thread 1</a:t>
            </a:r>
            <a:endParaRPr kumimoji="0" lang="en-US" altLang="zh-CN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920909" y="2190234"/>
            <a:ext cx="711835" cy="287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</a:rPr>
              <a:t>Thread 2</a:t>
            </a:r>
            <a:endParaRPr kumimoji="0" lang="en-US" altLang="zh-CN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298715" y="2190234"/>
            <a:ext cx="711835" cy="287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</a:rPr>
              <a:t>Thread 1</a:t>
            </a:r>
            <a:endParaRPr kumimoji="0" lang="en-US" altLang="zh-CN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9" name="Rectangle 1"/>
          <p:cNvSpPr>
            <a:spLocks noChangeArrowheads="1"/>
          </p:cNvSpPr>
          <p:nvPr/>
        </p:nvSpPr>
        <p:spPr bwMode="auto">
          <a:xfrm>
            <a:off x="7522705" y="4857406"/>
            <a:ext cx="257810" cy="28003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  <a:latin typeface="Arial" panose="020B0604020202020204" pitchFamily="34" charset="0"/>
              </a:rPr>
              <a:t>D</a:t>
            </a:r>
            <a:endParaRPr kumimoji="0" lang="en-US" altLang="zh-CN" sz="140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5" name="直接箭头连接符 44"/>
          <p:cNvCxnSpPr>
            <a:endCxn id="39" idx="0"/>
          </p:cNvCxnSpPr>
          <p:nvPr/>
        </p:nvCxnSpPr>
        <p:spPr>
          <a:xfrm>
            <a:off x="7649845" y="4140835"/>
            <a:ext cx="1905" cy="71628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右箭头 57"/>
          <p:cNvSpPr/>
          <p:nvPr/>
        </p:nvSpPr>
        <p:spPr>
          <a:xfrm>
            <a:off x="3905055" y="3649373"/>
            <a:ext cx="506250" cy="491643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3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6355776" y="3395271"/>
            <a:ext cx="506250" cy="491643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3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89914" y="2579617"/>
            <a:ext cx="7681858" cy="13690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90" dirty="0" smtClean="0">
                <a:solidFill>
                  <a:schemeClr val="tx1"/>
                </a:solidFill>
              </a:rPr>
              <a:t>1.</a:t>
            </a:r>
            <a:r>
              <a:rPr lang="zh-CN" altLang="en-US" sz="1690" dirty="0" smtClean="0">
                <a:solidFill>
                  <a:schemeClr val="tx1"/>
                </a:solidFill>
              </a:rPr>
              <a:t>基础知识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90" dirty="0" smtClean="0">
                <a:solidFill>
                  <a:schemeClr val="tx1"/>
                </a:solidFill>
              </a:rPr>
              <a:t>	1.1.synchronized</a:t>
            </a:r>
            <a:r>
              <a:rPr lang="zh-CN" altLang="en-US" sz="1690" dirty="0" smtClean="0">
                <a:solidFill>
                  <a:schemeClr val="tx1"/>
                </a:solidFill>
              </a:rPr>
              <a:t>、</a:t>
            </a:r>
            <a:r>
              <a:rPr lang="en-US" altLang="zh-CN" sz="1690" dirty="0" smtClean="0">
                <a:solidFill>
                  <a:schemeClr val="tx1"/>
                </a:solidFill>
              </a:rPr>
              <a:t>ReentrantLock</a:t>
            </a:r>
            <a:r>
              <a:rPr lang="zh-CN" altLang="en-US" sz="1690" dirty="0" smtClean="0">
                <a:solidFill>
                  <a:schemeClr val="tx1"/>
                </a:solidFill>
              </a:rPr>
              <a:t>（内置锁与显示锁）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90" dirty="0" smtClean="0">
                <a:solidFill>
                  <a:schemeClr val="tx1"/>
                </a:solidFill>
              </a:rPr>
              <a:t>	1.2.</a:t>
            </a:r>
            <a:r>
              <a:rPr lang="zh-CN" altLang="en-US" sz="1690" dirty="0" smtClean="0">
                <a:solidFill>
                  <a:schemeClr val="tx1"/>
                </a:solidFill>
              </a:rPr>
              <a:t>内存可见性、</a:t>
            </a:r>
            <a:r>
              <a:rPr lang="en-US" altLang="zh-CN" sz="1690" dirty="0" smtClean="0">
                <a:solidFill>
                  <a:schemeClr val="tx1"/>
                </a:solidFill>
              </a:rPr>
              <a:t>volatile</a:t>
            </a:r>
            <a:r>
              <a:rPr lang="zh-CN" altLang="en-US" sz="1690" dirty="0" smtClean="0">
                <a:solidFill>
                  <a:schemeClr val="tx1"/>
                </a:solidFill>
              </a:rPr>
              <a:t>、</a:t>
            </a:r>
            <a:r>
              <a:rPr lang="en-US" altLang="zh-CN" sz="1690" dirty="0" smtClean="0">
                <a:solidFill>
                  <a:schemeClr val="tx1"/>
                </a:solidFill>
              </a:rPr>
              <a:t>ThreadLocal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90" dirty="0">
                <a:solidFill>
                  <a:schemeClr val="tx1"/>
                </a:solidFill>
              </a:rPr>
              <a:t>	</a:t>
            </a:r>
            <a:r>
              <a:rPr lang="en-US" altLang="zh-CN" sz="1690" dirty="0" smtClean="0">
                <a:solidFill>
                  <a:schemeClr val="tx1"/>
                </a:solidFill>
              </a:rPr>
              <a:t>1.3.</a:t>
            </a:r>
            <a:r>
              <a:rPr lang="zh-CN" altLang="en-US" sz="1690" dirty="0" smtClean="0">
                <a:solidFill>
                  <a:schemeClr val="tx1"/>
                </a:solidFill>
              </a:rPr>
              <a:t>同步组件 </a:t>
            </a:r>
            <a:r>
              <a:rPr lang="en-US" altLang="zh-CN" sz="1690" dirty="0" smtClean="0">
                <a:solidFill>
                  <a:schemeClr val="tx1"/>
                </a:solidFill>
              </a:rPr>
              <a:t>CountDownLatch</a:t>
            </a:r>
            <a:r>
              <a:rPr lang="zh-CN" altLang="en-US" sz="1690" dirty="0" smtClean="0">
                <a:solidFill>
                  <a:schemeClr val="tx1"/>
                </a:solidFill>
              </a:rPr>
              <a:t>、</a:t>
            </a:r>
            <a:r>
              <a:rPr lang="en-US" altLang="zh-CN" sz="1690" dirty="0" smtClean="0">
                <a:solidFill>
                  <a:schemeClr val="tx1"/>
                </a:solidFill>
              </a:rPr>
              <a:t>FutureTask</a:t>
            </a:r>
            <a:r>
              <a:rPr lang="zh-CN" altLang="en-US" sz="1690" dirty="0" smtClean="0">
                <a:solidFill>
                  <a:schemeClr val="tx1"/>
                </a:solidFill>
              </a:rPr>
              <a:t>、</a:t>
            </a:r>
            <a:r>
              <a:rPr lang="en-US" altLang="zh-CN" sz="1690" dirty="0" smtClean="0">
                <a:solidFill>
                  <a:schemeClr val="tx1"/>
                </a:solidFill>
              </a:rPr>
              <a:t>Semaphore</a:t>
            </a:r>
            <a:r>
              <a:rPr lang="zh-CN" altLang="en-US" sz="1690" dirty="0" smtClean="0">
                <a:solidFill>
                  <a:schemeClr val="tx1"/>
                </a:solidFill>
              </a:rPr>
              <a:t>、</a:t>
            </a:r>
            <a:r>
              <a:rPr lang="en-US" altLang="zh-CN" sz="1690" dirty="0" smtClean="0">
                <a:solidFill>
                  <a:schemeClr val="tx1"/>
                </a:solidFill>
              </a:rPr>
              <a:t>CyclicBarrier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1690" dirty="0" smtClean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81997" y="4065237"/>
            <a:ext cx="446405" cy="2654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65" dirty="0">
                <a:solidFill>
                  <a:schemeClr val="tx1"/>
                </a:solidFill>
              </a:rPr>
              <a:t>开始</a:t>
            </a:r>
            <a:r>
              <a:rPr lang="en-US" altLang="zh-CN" sz="1265" dirty="0" smtClean="0">
                <a:solidFill>
                  <a:schemeClr val="tx1"/>
                </a:solidFill>
              </a:rPr>
              <a:t>!</a:t>
            </a:r>
            <a:endParaRPr kumimoji="0" lang="en-US" altLang="zh-CN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70664" y="94243"/>
            <a:ext cx="5548630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>
                <a:solidFill>
                  <a:schemeClr val="tx1"/>
                </a:solidFill>
              </a:rPr>
              <a:t>	3.3.ABA</a:t>
            </a:r>
            <a:r>
              <a:rPr lang="zh-CN" altLang="en-US" sz="1690" dirty="0">
                <a:solidFill>
                  <a:schemeClr val="tx1"/>
                </a:solidFill>
              </a:rPr>
              <a:t>问题、解决（</a:t>
            </a:r>
            <a:r>
              <a:rPr lang="en-US" altLang="zh-CN" sz="1690" dirty="0">
                <a:solidFill>
                  <a:schemeClr val="tx1"/>
                </a:solidFill>
              </a:rPr>
              <a:t>AtomicStampedReference</a:t>
            </a:r>
            <a:r>
              <a:rPr lang="zh-CN" altLang="en-US" sz="169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21827" y="1025532"/>
            <a:ext cx="8552180" cy="50780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ABA_AtomicStampedReferenceDemo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implements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DemoRun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AtomicInteger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atomicInteger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AtomicInteger(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private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AtomicStampedReference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atomicStampedReference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AtomicStampedReference(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runTest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throws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ExecutionException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InterruptedException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CustomException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BrokenBarrierException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/**修改atomicInteger值*/</a:t>
            </a:r>
            <a:b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atomicInteger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.compareAndSet(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/**修改atomicStampedReference值*/</a:t>
            </a:r>
            <a:b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Integer stamp 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atomicStampedReference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.getStamp()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this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atomicStampedReference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.compareAndSet(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atomicStampedReference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.getStamp()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atomicStampedReference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.getStamp() +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 thread 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Thread(() -&gt;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boolean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isOk 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atomicInteger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.compareAndSet(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if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(isOk)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System.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"atomic integer ok ."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thread.start()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 thread2 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Thread(() -&gt;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boolean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isOk =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atomicStampedReference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.compareAndSet(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101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stamp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stamp +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if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(isOk)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System.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"atomic stamped reference ok."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System.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"atomic stamped reference fail."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thread2.start()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98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392116" y="566204"/>
            <a:ext cx="6158230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>
                <a:solidFill>
                  <a:schemeClr val="tx1"/>
                </a:solidFill>
              </a:rPr>
              <a:t>	3.3.ABA</a:t>
            </a:r>
            <a:r>
              <a:rPr lang="zh-CN" altLang="en-US" sz="1690" dirty="0">
                <a:solidFill>
                  <a:schemeClr val="tx1"/>
                </a:solidFill>
              </a:rPr>
              <a:t>问题、解决（</a:t>
            </a:r>
            <a:r>
              <a:rPr lang="en-US" altLang="zh-CN" sz="1690" dirty="0">
                <a:solidFill>
                  <a:schemeClr val="tx1"/>
                </a:solidFill>
              </a:rPr>
              <a:t>AtomicStampedReference</a:t>
            </a:r>
            <a:r>
              <a:rPr lang="zh-CN" altLang="en-US" sz="1690" dirty="0" smtClean="0">
                <a:solidFill>
                  <a:schemeClr val="tx1"/>
                </a:solidFill>
              </a:rPr>
              <a:t>） </a:t>
            </a:r>
            <a:r>
              <a:rPr lang="en-US" altLang="zh-CN" sz="1690" dirty="0" smtClean="0">
                <a:solidFill>
                  <a:schemeClr val="tx1"/>
                </a:solidFill>
              </a:rPr>
              <a:t>demo:</a:t>
            </a:r>
          </a:p>
        </p:txBody>
      </p:sp>
      <p:sp>
        <p:nvSpPr>
          <p:cNvPr id="4" name="矩形 3"/>
          <p:cNvSpPr/>
          <p:nvPr/>
        </p:nvSpPr>
        <p:spPr>
          <a:xfrm>
            <a:off x="2029391" y="6238346"/>
            <a:ext cx="4572000" cy="43878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en-US" sz="1125" dirty="0">
                <a:solidFill>
                  <a:schemeClr val="tx1"/>
                </a:solidFill>
              </a:rPr>
              <a:t>atomic integer ok .</a:t>
            </a:r>
          </a:p>
          <a:p>
            <a:pPr algn="l"/>
            <a:r>
              <a:rPr lang="zh-CN" altLang="en-US" sz="1125" dirty="0">
                <a:solidFill>
                  <a:schemeClr val="tx1"/>
                </a:solidFill>
              </a:rPr>
              <a:t>atomic stamped reference fail.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11616" y="86001"/>
            <a:ext cx="3139440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 	3.4.</a:t>
            </a:r>
            <a:r>
              <a:rPr lang="zh-CN" altLang="en-US" sz="1690" dirty="0">
                <a:solidFill>
                  <a:schemeClr val="tx1"/>
                </a:solidFill>
              </a:rPr>
              <a:t>非阻塞的链表</a:t>
            </a:r>
            <a:r>
              <a:rPr lang="zh-CN" altLang="en-US" sz="1690" dirty="0" smtClean="0">
                <a:solidFill>
                  <a:schemeClr val="tx1"/>
                </a:solidFill>
              </a:rPr>
              <a:t>算法</a:t>
            </a:r>
          </a:p>
        </p:txBody>
      </p:sp>
      <p:sp>
        <p:nvSpPr>
          <p:cNvPr id="5" name="矩形 4"/>
          <p:cNvSpPr/>
          <p:nvPr/>
        </p:nvSpPr>
        <p:spPr>
          <a:xfrm>
            <a:off x="3030798" y="1716425"/>
            <a:ext cx="1236419" cy="28765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哑节点</a:t>
            </a:r>
          </a:p>
        </p:txBody>
      </p:sp>
      <p:sp>
        <p:nvSpPr>
          <p:cNvPr id="7" name="矩形 6"/>
          <p:cNvSpPr/>
          <p:nvPr/>
        </p:nvSpPr>
        <p:spPr>
          <a:xfrm>
            <a:off x="5338779" y="1716425"/>
            <a:ext cx="1236419" cy="28765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</a:t>
            </a:r>
          </a:p>
        </p:txBody>
      </p:sp>
      <p:sp>
        <p:nvSpPr>
          <p:cNvPr id="8" name="矩形 7"/>
          <p:cNvSpPr/>
          <p:nvPr/>
        </p:nvSpPr>
        <p:spPr>
          <a:xfrm>
            <a:off x="7902286" y="1727538"/>
            <a:ext cx="1236419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</a:p>
        </p:txBody>
      </p:sp>
      <p:sp>
        <p:nvSpPr>
          <p:cNvPr id="6" name="矩形 5"/>
          <p:cNvSpPr/>
          <p:nvPr/>
        </p:nvSpPr>
        <p:spPr>
          <a:xfrm>
            <a:off x="3949871" y="1725785"/>
            <a:ext cx="329062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>
                <a:solidFill>
                  <a:schemeClr val="tx1"/>
                </a:solidFill>
              </a:rPr>
              <a:t>·</a:t>
            </a:r>
            <a:endParaRPr kumimoji="0" lang="en-US" altLang="zh-CN" sz="1265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44966" y="1725785"/>
            <a:ext cx="329062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>
                <a:solidFill>
                  <a:schemeClr val="tx1"/>
                </a:solidFill>
              </a:rPr>
              <a:t>·</a:t>
            </a:r>
            <a:endParaRPr kumimoji="0" lang="en-US" altLang="zh-CN" sz="1265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808473" y="1725785"/>
            <a:ext cx="329062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>
                <a:solidFill>
                  <a:schemeClr val="tx1"/>
                </a:solidFill>
              </a:rPr>
              <a:t>·</a:t>
            </a:r>
            <a:endParaRPr kumimoji="0" lang="en-US" altLang="zh-CN" sz="1265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44227" y="916153"/>
            <a:ext cx="860625" cy="2876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5" dirty="0" smtClean="0">
                <a:solidFill>
                  <a:schemeClr val="tx1"/>
                </a:solidFill>
              </a:rPr>
              <a:t>尾节点</a:t>
            </a:r>
            <a:endParaRPr kumimoji="0" lang="zh-CN" altLang="en-US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30087" y="1249563"/>
            <a:ext cx="860625" cy="2876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5" dirty="0">
                <a:solidFill>
                  <a:schemeClr val="tx1"/>
                </a:solidFill>
              </a:rPr>
              <a:t>头节点</a:t>
            </a:r>
            <a:endParaRPr kumimoji="0" lang="zh-CN" altLang="en-US" sz="1405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cxnSp>
        <p:nvCxnSpPr>
          <p:cNvPr id="14" name="曲线连接符 13"/>
          <p:cNvCxnSpPr>
            <a:endCxn id="5" idx="0"/>
          </p:cNvCxnSpPr>
          <p:nvPr/>
        </p:nvCxnSpPr>
        <p:spPr>
          <a:xfrm>
            <a:off x="3190240" y="1399540"/>
            <a:ext cx="459105" cy="316865"/>
          </a:xfrm>
          <a:prstGeom prst="curvedConnector2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endCxn id="8" idx="0"/>
          </p:cNvCxnSpPr>
          <p:nvPr/>
        </p:nvCxnSpPr>
        <p:spPr>
          <a:xfrm>
            <a:off x="4104640" y="1073785"/>
            <a:ext cx="4416425" cy="654050"/>
          </a:xfrm>
          <a:prstGeom prst="curvedConnector2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7" idx="1"/>
          </p:cNvCxnSpPr>
          <p:nvPr/>
        </p:nvCxnSpPr>
        <p:spPr>
          <a:xfrm>
            <a:off x="4278630" y="1858010"/>
            <a:ext cx="1060450" cy="2540"/>
          </a:xfrm>
          <a:prstGeom prst="straightConnector1">
            <a:avLst/>
          </a:prstGeom>
          <a:ln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>
            <a:endCxn id="8" idx="1"/>
          </p:cNvCxnSpPr>
          <p:nvPr/>
        </p:nvCxnSpPr>
        <p:spPr>
          <a:xfrm>
            <a:off x="6461125" y="1860550"/>
            <a:ext cx="1441450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cxnSp>
      <p:sp>
        <p:nvSpPr>
          <p:cNvPr id="28" name="矩形 27"/>
          <p:cNvSpPr/>
          <p:nvPr/>
        </p:nvSpPr>
        <p:spPr>
          <a:xfrm>
            <a:off x="9177118" y="1208290"/>
            <a:ext cx="103505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405" dirty="0" smtClean="0">
                <a:solidFill>
                  <a:schemeClr val="tx1"/>
                </a:solidFill>
              </a:rPr>
              <a:t>1.</a:t>
            </a:r>
            <a:r>
              <a:rPr lang="zh-CN" altLang="en-US" sz="1405" dirty="0" smtClean="0">
                <a:solidFill>
                  <a:schemeClr val="tx1"/>
                </a:solidFill>
              </a:rPr>
              <a:t>稳定状态</a:t>
            </a:r>
          </a:p>
        </p:txBody>
      </p:sp>
      <p:sp>
        <p:nvSpPr>
          <p:cNvPr id="29" name="矩形 28"/>
          <p:cNvSpPr/>
          <p:nvPr/>
        </p:nvSpPr>
        <p:spPr>
          <a:xfrm>
            <a:off x="3236868" y="3756981"/>
            <a:ext cx="1236419" cy="28765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哑节点</a:t>
            </a:r>
          </a:p>
        </p:txBody>
      </p:sp>
      <p:sp>
        <p:nvSpPr>
          <p:cNvPr id="30" name="矩形 29"/>
          <p:cNvSpPr/>
          <p:nvPr/>
        </p:nvSpPr>
        <p:spPr>
          <a:xfrm>
            <a:off x="4934883" y="3756981"/>
            <a:ext cx="1236419" cy="28765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</a:t>
            </a:r>
          </a:p>
        </p:txBody>
      </p:sp>
      <p:sp>
        <p:nvSpPr>
          <p:cNvPr id="31" name="矩形 30"/>
          <p:cNvSpPr/>
          <p:nvPr/>
        </p:nvSpPr>
        <p:spPr>
          <a:xfrm>
            <a:off x="6575197" y="3768093"/>
            <a:ext cx="1236419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</a:p>
        </p:txBody>
      </p:sp>
      <p:sp>
        <p:nvSpPr>
          <p:cNvPr id="32" name="矩形 31"/>
          <p:cNvSpPr/>
          <p:nvPr/>
        </p:nvSpPr>
        <p:spPr>
          <a:xfrm>
            <a:off x="4155940" y="3766341"/>
            <a:ext cx="329062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>
                <a:solidFill>
                  <a:schemeClr val="tx1"/>
                </a:solidFill>
              </a:rPr>
              <a:t>·</a:t>
            </a:r>
            <a:endParaRPr kumimoji="0" lang="en-US" altLang="zh-CN" sz="1265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841070" y="3766341"/>
            <a:ext cx="329062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>
                <a:solidFill>
                  <a:schemeClr val="tx1"/>
                </a:solidFill>
              </a:rPr>
              <a:t>·</a:t>
            </a:r>
            <a:endParaRPr kumimoji="0" lang="en-US" altLang="zh-CN" sz="1265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481385" y="3766341"/>
            <a:ext cx="329062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>
                <a:solidFill>
                  <a:schemeClr val="tx1"/>
                </a:solidFill>
              </a:rPr>
              <a:t>·</a:t>
            </a:r>
            <a:endParaRPr kumimoji="0" lang="en-US" altLang="zh-CN" sz="1265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890159" y="3035027"/>
            <a:ext cx="860625" cy="2876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5" dirty="0" smtClean="0">
                <a:solidFill>
                  <a:schemeClr val="tx1"/>
                </a:solidFill>
              </a:rPr>
              <a:t>尾节点</a:t>
            </a:r>
            <a:endParaRPr kumimoji="0" lang="zh-CN" altLang="en-US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57063" y="3087778"/>
            <a:ext cx="860625" cy="2876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5" dirty="0">
                <a:solidFill>
                  <a:schemeClr val="tx1"/>
                </a:solidFill>
              </a:rPr>
              <a:t>头节点</a:t>
            </a:r>
            <a:endParaRPr kumimoji="0" lang="zh-CN" altLang="en-US" sz="1405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cxnSp>
        <p:nvCxnSpPr>
          <p:cNvPr id="37" name="曲线连接符 36"/>
          <p:cNvCxnSpPr>
            <a:endCxn id="29" idx="0"/>
          </p:cNvCxnSpPr>
          <p:nvPr/>
        </p:nvCxnSpPr>
        <p:spPr>
          <a:xfrm>
            <a:off x="3017520" y="3244850"/>
            <a:ext cx="837565" cy="512445"/>
          </a:xfrm>
          <a:prstGeom prst="curvedConnector2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endCxn id="31" idx="0"/>
          </p:cNvCxnSpPr>
          <p:nvPr/>
        </p:nvCxnSpPr>
        <p:spPr>
          <a:xfrm>
            <a:off x="4742815" y="3199765"/>
            <a:ext cx="2451100" cy="568325"/>
          </a:xfrm>
          <a:prstGeom prst="curvedConnector2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0" idx="1"/>
          </p:cNvCxnSpPr>
          <p:nvPr/>
        </p:nvCxnSpPr>
        <p:spPr>
          <a:xfrm>
            <a:off x="4485005" y="3900170"/>
            <a:ext cx="449580" cy="1270"/>
          </a:xfrm>
          <a:prstGeom prst="straightConnector1">
            <a:avLst/>
          </a:prstGeom>
          <a:ln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>
            <a:endCxn id="31" idx="1"/>
          </p:cNvCxnSpPr>
          <p:nvPr/>
        </p:nvCxnSpPr>
        <p:spPr>
          <a:xfrm>
            <a:off x="6170930" y="3892550"/>
            <a:ext cx="404495" cy="8255"/>
          </a:xfrm>
          <a:prstGeom prst="straightConnector1">
            <a:avLst/>
          </a:prstGeom>
          <a:ln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cxnSp>
      <p:sp>
        <p:nvSpPr>
          <p:cNvPr id="41" name="矩形 40"/>
          <p:cNvSpPr/>
          <p:nvPr/>
        </p:nvSpPr>
        <p:spPr>
          <a:xfrm>
            <a:off x="8962807" y="3166378"/>
            <a:ext cx="139319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405" dirty="0" smtClean="0">
                <a:solidFill>
                  <a:schemeClr val="tx1"/>
                </a:solidFill>
              </a:rPr>
              <a:t>2.</a:t>
            </a:r>
            <a:r>
              <a:rPr lang="zh-CN" altLang="en-US" sz="1405" dirty="0" smtClean="0">
                <a:solidFill>
                  <a:schemeClr val="tx1"/>
                </a:solidFill>
              </a:rPr>
              <a:t>中间插入状态</a:t>
            </a:r>
          </a:p>
        </p:txBody>
      </p:sp>
      <p:sp>
        <p:nvSpPr>
          <p:cNvPr id="49" name="矩形 48"/>
          <p:cNvSpPr/>
          <p:nvPr/>
        </p:nvSpPr>
        <p:spPr>
          <a:xfrm>
            <a:off x="8314426" y="3762428"/>
            <a:ext cx="1236419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>
                <a:solidFill>
                  <a:schemeClr val="tx1"/>
                </a:solidFill>
              </a:rPr>
              <a:t>3</a:t>
            </a:r>
            <a:endParaRPr kumimoji="0" lang="en-US" altLang="zh-CN" sz="1265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220614" y="3760676"/>
            <a:ext cx="329062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>
                <a:solidFill>
                  <a:schemeClr val="tx1"/>
                </a:solidFill>
              </a:rPr>
              <a:t>·</a:t>
            </a:r>
            <a:endParaRPr kumimoji="0" lang="en-US" altLang="zh-CN" sz="1265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1" name="直接箭头连接符 50"/>
          <p:cNvCxnSpPr>
            <a:endCxn id="49" idx="1"/>
          </p:cNvCxnSpPr>
          <p:nvPr/>
        </p:nvCxnSpPr>
        <p:spPr>
          <a:xfrm flipV="1">
            <a:off x="7811770" y="3895090"/>
            <a:ext cx="502920" cy="1270"/>
          </a:xfrm>
          <a:prstGeom prst="straightConnector1">
            <a:avLst/>
          </a:prstGeom>
          <a:ln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cxnSp>
      <p:sp>
        <p:nvSpPr>
          <p:cNvPr id="54" name="矩形 53"/>
          <p:cNvSpPr/>
          <p:nvPr/>
        </p:nvSpPr>
        <p:spPr>
          <a:xfrm>
            <a:off x="3139954" y="5889056"/>
            <a:ext cx="1236419" cy="28765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哑节点</a:t>
            </a:r>
          </a:p>
        </p:txBody>
      </p:sp>
      <p:sp>
        <p:nvSpPr>
          <p:cNvPr id="55" name="矩形 54"/>
          <p:cNvSpPr/>
          <p:nvPr/>
        </p:nvSpPr>
        <p:spPr>
          <a:xfrm>
            <a:off x="4837969" y="5889056"/>
            <a:ext cx="1236419" cy="28765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</a:t>
            </a:r>
          </a:p>
        </p:txBody>
      </p:sp>
      <p:sp>
        <p:nvSpPr>
          <p:cNvPr id="56" name="矩形 55"/>
          <p:cNvSpPr/>
          <p:nvPr/>
        </p:nvSpPr>
        <p:spPr>
          <a:xfrm>
            <a:off x="6478283" y="5900168"/>
            <a:ext cx="1236419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</a:p>
        </p:txBody>
      </p:sp>
      <p:sp>
        <p:nvSpPr>
          <p:cNvPr id="57" name="矩形 56"/>
          <p:cNvSpPr/>
          <p:nvPr/>
        </p:nvSpPr>
        <p:spPr>
          <a:xfrm>
            <a:off x="4059026" y="5898416"/>
            <a:ext cx="329062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>
                <a:solidFill>
                  <a:schemeClr val="tx1"/>
                </a:solidFill>
              </a:rPr>
              <a:t>·</a:t>
            </a:r>
            <a:endParaRPr kumimoji="0" lang="en-US" altLang="zh-CN" sz="1265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744156" y="5898416"/>
            <a:ext cx="329062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>
                <a:solidFill>
                  <a:schemeClr val="tx1"/>
                </a:solidFill>
              </a:rPr>
              <a:t>·</a:t>
            </a:r>
            <a:endParaRPr kumimoji="0" lang="en-US" altLang="zh-CN" sz="1265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384471" y="5898416"/>
            <a:ext cx="329062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>
                <a:solidFill>
                  <a:schemeClr val="tx1"/>
                </a:solidFill>
              </a:rPr>
              <a:t>·</a:t>
            </a:r>
            <a:endParaRPr kumimoji="0" lang="en-US" altLang="zh-CN" sz="1265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793245" y="5167102"/>
            <a:ext cx="860625" cy="2876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5" dirty="0" smtClean="0">
                <a:solidFill>
                  <a:schemeClr val="tx1"/>
                </a:solidFill>
              </a:rPr>
              <a:t>尾节点</a:t>
            </a:r>
            <a:endParaRPr kumimoji="0" lang="zh-CN" altLang="en-US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060149" y="5219853"/>
            <a:ext cx="860625" cy="2876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5" dirty="0">
                <a:solidFill>
                  <a:schemeClr val="tx1"/>
                </a:solidFill>
              </a:rPr>
              <a:t>头节点</a:t>
            </a:r>
            <a:endParaRPr kumimoji="0" lang="zh-CN" altLang="en-US" sz="1405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cxnSp>
        <p:nvCxnSpPr>
          <p:cNvPr id="62" name="曲线连接符 61"/>
          <p:cNvCxnSpPr>
            <a:endCxn id="54" idx="0"/>
          </p:cNvCxnSpPr>
          <p:nvPr/>
        </p:nvCxnSpPr>
        <p:spPr>
          <a:xfrm>
            <a:off x="2920365" y="5386705"/>
            <a:ext cx="838200" cy="502285"/>
          </a:xfrm>
          <a:prstGeom prst="curvedConnector2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曲线连接符 62"/>
          <p:cNvCxnSpPr>
            <a:stCxn id="60" idx="3"/>
            <a:endCxn id="67" idx="0"/>
          </p:cNvCxnSpPr>
          <p:nvPr/>
        </p:nvCxnSpPr>
        <p:spPr>
          <a:xfrm>
            <a:off x="4653915" y="5311140"/>
            <a:ext cx="4182110" cy="583565"/>
          </a:xfrm>
          <a:prstGeom prst="curvedConnector2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endCxn id="55" idx="1"/>
          </p:cNvCxnSpPr>
          <p:nvPr/>
        </p:nvCxnSpPr>
        <p:spPr>
          <a:xfrm>
            <a:off x="4387850" y="6026785"/>
            <a:ext cx="450215" cy="6350"/>
          </a:xfrm>
          <a:prstGeom prst="straightConnector1">
            <a:avLst/>
          </a:prstGeom>
          <a:ln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cxnSp>
      <p:cxnSp>
        <p:nvCxnSpPr>
          <p:cNvPr id="65" name="直接箭头连接符 64"/>
          <p:cNvCxnSpPr>
            <a:endCxn id="56" idx="1"/>
          </p:cNvCxnSpPr>
          <p:nvPr/>
        </p:nvCxnSpPr>
        <p:spPr>
          <a:xfrm flipV="1">
            <a:off x="6074410" y="6033135"/>
            <a:ext cx="403860" cy="1270"/>
          </a:xfrm>
          <a:prstGeom prst="straightConnector1">
            <a:avLst/>
          </a:prstGeom>
          <a:ln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cxnSp>
      <p:sp>
        <p:nvSpPr>
          <p:cNvPr id="66" name="矩形 65"/>
          <p:cNvSpPr/>
          <p:nvPr/>
        </p:nvSpPr>
        <p:spPr>
          <a:xfrm>
            <a:off x="8962731" y="5078746"/>
            <a:ext cx="228854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405" dirty="0" smtClean="0">
                <a:solidFill>
                  <a:schemeClr val="tx1"/>
                </a:solidFill>
              </a:rPr>
              <a:t>3.</a:t>
            </a:r>
            <a:r>
              <a:rPr lang="zh-CN" altLang="en-US" sz="1405" dirty="0" smtClean="0">
                <a:solidFill>
                  <a:schemeClr val="tx1"/>
                </a:solidFill>
              </a:rPr>
              <a:t>插入完成，恢复稳定状态</a:t>
            </a:r>
          </a:p>
        </p:txBody>
      </p:sp>
      <p:sp>
        <p:nvSpPr>
          <p:cNvPr id="67" name="矩形 66"/>
          <p:cNvSpPr/>
          <p:nvPr/>
        </p:nvSpPr>
        <p:spPr>
          <a:xfrm>
            <a:off x="8217512" y="5894503"/>
            <a:ext cx="1236419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>
                <a:solidFill>
                  <a:schemeClr val="tx1"/>
                </a:solidFill>
              </a:rPr>
              <a:t>3</a:t>
            </a:r>
            <a:endParaRPr kumimoji="0" lang="en-US" altLang="zh-CN" sz="1265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123700" y="5892751"/>
            <a:ext cx="329062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>
                <a:solidFill>
                  <a:schemeClr val="tx1"/>
                </a:solidFill>
              </a:rPr>
              <a:t>·</a:t>
            </a:r>
            <a:endParaRPr kumimoji="0" lang="en-US" altLang="zh-CN" sz="1265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9" name="直接箭头连接符 68"/>
          <p:cNvCxnSpPr>
            <a:endCxn id="67" idx="1"/>
          </p:cNvCxnSpPr>
          <p:nvPr/>
        </p:nvCxnSpPr>
        <p:spPr>
          <a:xfrm flipV="1">
            <a:off x="7713345" y="6027420"/>
            <a:ext cx="504190" cy="6985"/>
          </a:xfrm>
          <a:prstGeom prst="straightConnector1">
            <a:avLst/>
          </a:prstGeom>
          <a:ln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61710" y="143700"/>
            <a:ext cx="873125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3.5.AQS</a:t>
            </a:r>
          </a:p>
        </p:txBody>
      </p:sp>
      <p:sp>
        <p:nvSpPr>
          <p:cNvPr id="48" name="矩形 47"/>
          <p:cNvSpPr/>
          <p:nvPr/>
        </p:nvSpPr>
        <p:spPr>
          <a:xfrm>
            <a:off x="3362142" y="1015789"/>
            <a:ext cx="1236419" cy="28765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5" dirty="0" smtClean="0">
                <a:solidFill>
                  <a:schemeClr val="tx1"/>
                </a:solidFill>
              </a:rPr>
              <a:t>维护一个</a:t>
            </a:r>
            <a:r>
              <a:rPr lang="en-US" altLang="zh-CN" sz="1405" dirty="0" smtClean="0">
                <a:solidFill>
                  <a:schemeClr val="tx1"/>
                </a:solidFill>
              </a:rPr>
              <a:t>state</a:t>
            </a:r>
            <a:endParaRPr kumimoji="0" lang="en-US" altLang="zh-CN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183797" y="1015789"/>
            <a:ext cx="2218942" cy="28765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5" dirty="0" smtClean="0">
                <a:solidFill>
                  <a:schemeClr val="tx1"/>
                </a:solidFill>
              </a:rPr>
              <a:t>双向链表保存</a:t>
            </a:r>
            <a:r>
              <a:rPr lang="en-US" altLang="zh-CN" sz="1405" dirty="0" smtClean="0">
                <a:solidFill>
                  <a:schemeClr val="tx1"/>
                </a:solidFill>
              </a:rPr>
              <a:t>Thread</a:t>
            </a:r>
            <a:endParaRPr kumimoji="0" lang="en-US" altLang="zh-CN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97738" y="1764562"/>
            <a:ext cx="4433570" cy="475488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class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sync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AbstractQueuedSynchronizer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protected boolean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isHeldExclusively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getState() ==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protected boolean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tryAcquire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arg)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assert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arg ==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if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(compareAndSetState(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setExclusiveOwnerThread(Thread.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return true;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false;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protected boolean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tryRelease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arg)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assert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arg ==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if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(getState() ==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 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IllegalMonitorStateException()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setExclusiveOwnerThread(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setState(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return true;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93573" y="1015789"/>
            <a:ext cx="608330" cy="287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5" dirty="0" smtClean="0">
                <a:solidFill>
                  <a:schemeClr val="tx1"/>
                </a:solidFill>
              </a:rPr>
              <a:t>重点：</a:t>
            </a:r>
            <a:endParaRPr kumimoji="0" lang="zh-CN" altLang="en-US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61710" y="143700"/>
            <a:ext cx="873125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3.5.AQS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60868" y="1504467"/>
            <a:ext cx="5222875" cy="492887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CustomLockImpl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implements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demo.concurrentdemo.CustomLock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volatile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sync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sync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sync()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sync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.acquire(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unLock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sync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.release(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boolean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tryLock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this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sync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.tryAcquire(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boolean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tryRelease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this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sync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.tryRelease(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lockInterruptibly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throws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InterruptedException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sync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.acquireInterruptibly(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60868" y="778395"/>
            <a:ext cx="3122930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690" dirty="0" smtClean="0">
                <a:solidFill>
                  <a:schemeClr val="tx1"/>
                </a:solidFill>
              </a:rPr>
              <a:t>重点：</a:t>
            </a:r>
            <a:r>
              <a:rPr lang="en-US" altLang="zh-CN" sz="1690" dirty="0" smtClean="0">
                <a:solidFill>
                  <a:schemeClr val="tx1"/>
                </a:solidFill>
              </a:rPr>
              <a:t>AQS</a:t>
            </a:r>
            <a:r>
              <a:rPr lang="zh-CN" altLang="en-US" sz="1690" dirty="0" smtClean="0">
                <a:solidFill>
                  <a:schemeClr val="tx1"/>
                </a:solidFill>
              </a:rPr>
              <a:t>的子类尽量是内部类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61710" y="143700"/>
            <a:ext cx="873125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3.5.AQS</a:t>
            </a:r>
          </a:p>
        </p:txBody>
      </p:sp>
      <p:sp>
        <p:nvSpPr>
          <p:cNvPr id="7" name="矩形 6"/>
          <p:cNvSpPr/>
          <p:nvPr/>
        </p:nvSpPr>
        <p:spPr>
          <a:xfrm>
            <a:off x="1960868" y="778395"/>
            <a:ext cx="2546985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3.5.AQS</a:t>
            </a:r>
            <a:r>
              <a:rPr lang="zh-CN" altLang="en-US" sz="1690" dirty="0" smtClean="0">
                <a:solidFill>
                  <a:schemeClr val="tx1"/>
                </a:solidFill>
              </a:rPr>
              <a:t> </a:t>
            </a:r>
            <a:r>
              <a:rPr lang="en-US" altLang="zh-CN" sz="1690" dirty="0" smtClean="0">
                <a:solidFill>
                  <a:schemeClr val="tx1"/>
                </a:solidFill>
              </a:rPr>
              <a:t>demo </a:t>
            </a:r>
            <a:r>
              <a:rPr lang="zh-CN" altLang="en-US" sz="1690" dirty="0" smtClean="0">
                <a:solidFill>
                  <a:schemeClr val="tx1"/>
                </a:solidFill>
              </a:rPr>
              <a:t>自定义锁：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60868" y="1185710"/>
            <a:ext cx="7420610" cy="3406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CustomLockTest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implements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DemoRun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CustomLock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customLock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CustomLockImpl()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runTest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throws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ExecutionException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InterruptedException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CustomException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BrokenBarrierException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&lt;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i++)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Thread thread 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Thread(() -&gt;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customLock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.lock()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try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Thread.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sleep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3000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.println(String.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format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"t:%s,sleep."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().getId()))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(InterruptedException e)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e.printStackTrace()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finally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customLock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.unLock()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thread.start()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98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61443" y="5076892"/>
            <a:ext cx="1202184" cy="960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25" dirty="0">
                <a:solidFill>
                  <a:schemeClr val="tx1"/>
                </a:solidFill>
              </a:rPr>
              <a:t>t:12,sleep.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t:13,sleep.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t:14,sleep.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t:15,sleep.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t:16,sleep.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61710" y="143700"/>
            <a:ext cx="873125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3.5.AQS</a:t>
            </a:r>
          </a:p>
        </p:txBody>
      </p:sp>
      <p:sp>
        <p:nvSpPr>
          <p:cNvPr id="7" name="矩形 6"/>
          <p:cNvSpPr/>
          <p:nvPr/>
        </p:nvSpPr>
        <p:spPr>
          <a:xfrm>
            <a:off x="1977353" y="1058993"/>
            <a:ext cx="1994535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3.5.AQS</a:t>
            </a:r>
            <a:r>
              <a:rPr lang="zh-CN" altLang="en-US" sz="1690" dirty="0">
                <a:solidFill>
                  <a:schemeClr val="tx1"/>
                </a:solidFill>
              </a:rPr>
              <a:t> </a:t>
            </a:r>
            <a:r>
              <a:rPr lang="zh-CN" altLang="en-US" sz="1690" dirty="0" smtClean="0">
                <a:solidFill>
                  <a:schemeClr val="tx1"/>
                </a:solidFill>
              </a:rPr>
              <a:t>核心算法：</a:t>
            </a:r>
          </a:p>
        </p:txBody>
      </p:sp>
      <p:pic>
        <p:nvPicPr>
          <p:cNvPr id="33796" name="Picture 4" descr="http://ifeve.com/wp-content/uploads/2013/10/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571" y="2659533"/>
            <a:ext cx="4996138" cy="133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61710" y="143700"/>
            <a:ext cx="873125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3.5.AQS</a:t>
            </a:r>
          </a:p>
        </p:txBody>
      </p:sp>
      <p:sp>
        <p:nvSpPr>
          <p:cNvPr id="7" name="矩形 6"/>
          <p:cNvSpPr/>
          <p:nvPr/>
        </p:nvSpPr>
        <p:spPr>
          <a:xfrm>
            <a:off x="1960868" y="778395"/>
            <a:ext cx="1994535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3.5.AQS</a:t>
            </a:r>
            <a:r>
              <a:rPr lang="zh-CN" altLang="en-US" sz="1690" dirty="0">
                <a:solidFill>
                  <a:schemeClr val="tx1"/>
                </a:solidFill>
              </a:rPr>
              <a:t> </a:t>
            </a:r>
            <a:r>
              <a:rPr lang="zh-CN" altLang="en-US" sz="1690" dirty="0" smtClean="0">
                <a:solidFill>
                  <a:schemeClr val="tx1"/>
                </a:solidFill>
              </a:rPr>
              <a:t>核心算法：</a:t>
            </a:r>
          </a:p>
        </p:txBody>
      </p:sp>
      <p:sp>
        <p:nvSpPr>
          <p:cNvPr id="4" name="矩形 3"/>
          <p:cNvSpPr/>
          <p:nvPr/>
        </p:nvSpPr>
        <p:spPr>
          <a:xfrm>
            <a:off x="6032805" y="6452496"/>
            <a:ext cx="4572000" cy="2857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65" dirty="0">
                <a:solidFill>
                  <a:schemeClr val="tx1"/>
                </a:solidFill>
              </a:rPr>
              <a:t>http://ifeve.com/introduce-abstractqueuedsynchronizer/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314619" y="1635908"/>
            <a:ext cx="4927254" cy="93218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final void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acquire(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arg)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(!tryAcquire(arg) &amp;&amp;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acquireQueued(addWaiter(Node.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EXCLUSIVE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arg))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selfInterrupt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314619" y="2906382"/>
            <a:ext cx="4927254" cy="584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protected boolean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tryAcquire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arg)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 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UnsupportedOperationException()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14619" y="3674448"/>
            <a:ext cx="4927254" cy="249618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Node addWaiter(Node mode)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Node node 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Node(Thread.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mode)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Try the fast path of enq; backup to full enq on failure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Node pred 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tail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if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(pred !=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node.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prev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pred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if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(compareAndSetTail(pred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node))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pred.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next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node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return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enq(node)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return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七边形 10"/>
          <p:cNvSpPr/>
          <p:nvPr/>
        </p:nvSpPr>
        <p:spPr>
          <a:xfrm>
            <a:off x="7837977" y="1400765"/>
            <a:ext cx="313225" cy="304855"/>
          </a:xfrm>
          <a:prstGeom prst="hep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125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</a:t>
            </a:r>
          </a:p>
        </p:txBody>
      </p:sp>
      <p:sp>
        <p:nvSpPr>
          <p:cNvPr id="13" name="七边形 12"/>
          <p:cNvSpPr/>
          <p:nvPr/>
        </p:nvSpPr>
        <p:spPr>
          <a:xfrm>
            <a:off x="8005580" y="2746475"/>
            <a:ext cx="313225" cy="304855"/>
          </a:xfrm>
          <a:prstGeom prst="hep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125" b="1" dirty="0">
                <a:solidFill>
                  <a:schemeClr val="tx1"/>
                </a:solidFill>
              </a:rPr>
              <a:t>2</a:t>
            </a:r>
            <a:endParaRPr kumimoji="0" lang="en-US" altLang="zh-CN" sz="1125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七边形 13"/>
          <p:cNvSpPr/>
          <p:nvPr/>
        </p:nvSpPr>
        <p:spPr>
          <a:xfrm>
            <a:off x="7953376" y="3556904"/>
            <a:ext cx="313225" cy="304855"/>
          </a:xfrm>
          <a:prstGeom prst="hep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125" b="1" dirty="0" smtClean="0">
                <a:solidFill>
                  <a:schemeClr val="tx1"/>
                </a:solidFill>
              </a:rPr>
              <a:t>3</a:t>
            </a:r>
            <a:endParaRPr kumimoji="0" lang="en-US" altLang="zh-CN" sz="1125" b="1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60623" y="189921"/>
            <a:ext cx="873125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3.5.AQS</a:t>
            </a:r>
          </a:p>
        </p:txBody>
      </p:sp>
      <p:sp>
        <p:nvSpPr>
          <p:cNvPr id="7" name="矩形 6"/>
          <p:cNvSpPr/>
          <p:nvPr/>
        </p:nvSpPr>
        <p:spPr>
          <a:xfrm>
            <a:off x="1960868" y="778395"/>
            <a:ext cx="1994535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3.5.AQS</a:t>
            </a:r>
            <a:r>
              <a:rPr lang="zh-CN" altLang="en-US" sz="1690" dirty="0">
                <a:solidFill>
                  <a:schemeClr val="tx1"/>
                </a:solidFill>
              </a:rPr>
              <a:t> </a:t>
            </a:r>
            <a:r>
              <a:rPr lang="zh-CN" altLang="en-US" sz="1690" dirty="0" smtClean="0">
                <a:solidFill>
                  <a:schemeClr val="tx1"/>
                </a:solidFill>
              </a:rPr>
              <a:t>核心算法：</a:t>
            </a:r>
          </a:p>
        </p:txBody>
      </p:sp>
      <p:sp>
        <p:nvSpPr>
          <p:cNvPr id="4" name="矩形 3"/>
          <p:cNvSpPr/>
          <p:nvPr/>
        </p:nvSpPr>
        <p:spPr>
          <a:xfrm>
            <a:off x="6032805" y="6452496"/>
            <a:ext cx="4572000" cy="2857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65" dirty="0">
                <a:solidFill>
                  <a:schemeClr val="tx1"/>
                </a:solidFill>
              </a:rPr>
              <a:t>http://ifeve.com/introduce-abstractqueuedsynchronizer/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70352" y="1768640"/>
            <a:ext cx="3429000" cy="266954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Node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enq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Node node)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;;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Node t 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tail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if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 ==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Must initialize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(compareAndSetHead(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Node()))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tail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head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node.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prev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if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(compareAndSetTail(t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node))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t.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next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node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return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966863" y="1362705"/>
            <a:ext cx="4146550" cy="37122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boolean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acquireQueued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Node node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arg)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boolean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failed 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try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boolean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interrupted 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false;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for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;;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Node p = node.predecessor()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if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(p ==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head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&amp;&amp; tryAcquire(arg))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setHead(node)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p.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next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null;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help GC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failed 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false;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return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interrupted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shouldParkAfterFailedAcquire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(p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node) &amp;&amp;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parkAndCheckInterrupt())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interrupted 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finally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(failed)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cancelAcquire(node)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960868" y="5325361"/>
            <a:ext cx="2926715" cy="584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static void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selfInterrupt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Thread.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().interrupt()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七边形 11"/>
          <p:cNvSpPr/>
          <p:nvPr/>
        </p:nvSpPr>
        <p:spPr>
          <a:xfrm>
            <a:off x="2051540" y="1553906"/>
            <a:ext cx="313225" cy="304855"/>
          </a:xfrm>
          <a:prstGeom prst="hep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125" b="1" dirty="0" smtClean="0">
                <a:solidFill>
                  <a:schemeClr val="tx1"/>
                </a:solidFill>
              </a:rPr>
              <a:t>3</a:t>
            </a:r>
            <a:endParaRPr kumimoji="0" lang="en-US" altLang="zh-CN" sz="1125" b="1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七边形 12"/>
          <p:cNvSpPr/>
          <p:nvPr/>
        </p:nvSpPr>
        <p:spPr>
          <a:xfrm>
            <a:off x="6032805" y="1014026"/>
            <a:ext cx="313225" cy="304855"/>
          </a:xfrm>
          <a:prstGeom prst="hep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125" b="1" dirty="0">
                <a:solidFill>
                  <a:schemeClr val="tx1"/>
                </a:solidFill>
              </a:rPr>
              <a:t>4</a:t>
            </a:r>
            <a:endParaRPr kumimoji="0" lang="en-US" altLang="zh-CN" sz="1125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七边形 13"/>
          <p:cNvSpPr/>
          <p:nvPr/>
        </p:nvSpPr>
        <p:spPr>
          <a:xfrm>
            <a:off x="1927898" y="4951390"/>
            <a:ext cx="313225" cy="304855"/>
          </a:xfrm>
          <a:prstGeom prst="hep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125" b="1" dirty="0" smtClean="0">
                <a:solidFill>
                  <a:schemeClr val="tx1"/>
                </a:solidFill>
              </a:rPr>
              <a:t>5</a:t>
            </a:r>
            <a:endParaRPr kumimoji="0" lang="en-US" altLang="zh-CN" sz="1125" b="1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62564" y="2183010"/>
            <a:ext cx="5019437" cy="1370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3.</a:t>
            </a:r>
            <a:r>
              <a:rPr lang="zh-CN" altLang="en-US" sz="1405" dirty="0">
                <a:solidFill>
                  <a:schemeClr val="tx1"/>
                </a:solidFill>
              </a:rPr>
              <a:t>原理知识</a:t>
            </a: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3.1.</a:t>
            </a:r>
            <a:r>
              <a:rPr lang="zh-CN" altLang="en-US" sz="1405" dirty="0">
                <a:solidFill>
                  <a:schemeClr val="tx1"/>
                </a:solidFill>
              </a:rPr>
              <a:t>原子变量</a:t>
            </a: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</a:t>
            </a:r>
            <a:r>
              <a:rPr lang="en-US" altLang="zh-CN" sz="1405" dirty="0" smtClean="0">
                <a:solidFill>
                  <a:schemeClr val="tx1"/>
                </a:solidFill>
              </a:rPr>
              <a:t>3.2.CAS</a:t>
            </a:r>
            <a:r>
              <a:rPr lang="zh-CN" altLang="en-US" sz="1405" dirty="0" smtClean="0">
                <a:solidFill>
                  <a:schemeClr val="tx1"/>
                </a:solidFill>
              </a:rPr>
              <a:t>、</a:t>
            </a:r>
            <a:r>
              <a:rPr lang="zh-CN" altLang="en-US" sz="1405" dirty="0">
                <a:solidFill>
                  <a:schemeClr val="tx1"/>
                </a:solidFill>
              </a:rPr>
              <a:t>自旋</a:t>
            </a:r>
            <a:r>
              <a:rPr lang="zh-CN" altLang="en-US" sz="1405" dirty="0" smtClean="0">
                <a:solidFill>
                  <a:schemeClr val="tx1"/>
                </a:solidFill>
              </a:rPr>
              <a:t>锁</a:t>
            </a: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</a:t>
            </a:r>
            <a:r>
              <a:rPr lang="en-US" altLang="zh-CN" sz="1405" dirty="0" smtClean="0">
                <a:solidFill>
                  <a:schemeClr val="tx1"/>
                </a:solidFill>
              </a:rPr>
              <a:t>3.3.ABA</a:t>
            </a:r>
            <a:r>
              <a:rPr lang="zh-CN" altLang="en-US" sz="1405" dirty="0" smtClean="0">
                <a:solidFill>
                  <a:schemeClr val="tx1"/>
                </a:solidFill>
              </a:rPr>
              <a:t>问题</a:t>
            </a:r>
            <a:r>
              <a:rPr lang="zh-CN" altLang="en-US" sz="1405" dirty="0">
                <a:solidFill>
                  <a:schemeClr val="tx1"/>
                </a:solidFill>
              </a:rPr>
              <a:t>、解决（</a:t>
            </a:r>
            <a:r>
              <a:rPr lang="en-US" altLang="zh-CN" sz="1405" dirty="0">
                <a:solidFill>
                  <a:schemeClr val="tx1"/>
                </a:solidFill>
              </a:rPr>
              <a:t>AtomicStampedReference</a:t>
            </a:r>
            <a:r>
              <a:rPr lang="zh-CN" altLang="en-US" sz="1405" dirty="0">
                <a:solidFill>
                  <a:schemeClr val="tx1"/>
                </a:solidFill>
              </a:rPr>
              <a:t>）</a:t>
            </a: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  	3.4.</a:t>
            </a:r>
            <a:r>
              <a:rPr lang="zh-CN" altLang="en-US" sz="1405" dirty="0">
                <a:solidFill>
                  <a:schemeClr val="tx1"/>
                </a:solidFill>
              </a:rPr>
              <a:t>非阻塞的链表算法</a:t>
            </a: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</a:t>
            </a:r>
            <a:r>
              <a:rPr lang="en-US" altLang="zh-CN" sz="1405" dirty="0" smtClean="0">
                <a:solidFill>
                  <a:schemeClr val="tx1"/>
                </a:solidFill>
              </a:rPr>
              <a:t>3.5.AQS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283101" y="4106452"/>
            <a:ext cx="446405" cy="2654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65" dirty="0">
                <a:solidFill>
                  <a:schemeClr val="tx1"/>
                </a:solidFill>
              </a:rPr>
              <a:t>总结</a:t>
            </a:r>
            <a:r>
              <a:rPr lang="en-US" altLang="zh-CN" sz="1265" dirty="0" smtClean="0">
                <a:solidFill>
                  <a:schemeClr val="tx1"/>
                </a:solidFill>
              </a:rPr>
              <a:t>!</a:t>
            </a:r>
            <a:endParaRPr kumimoji="0" lang="en-US" altLang="zh-CN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02844" y="2507261"/>
            <a:ext cx="4572000" cy="6102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sz="1690" dirty="0">
                <a:solidFill>
                  <a:schemeClr val="tx1"/>
                </a:solidFill>
              </a:rPr>
              <a:t>4.</a:t>
            </a:r>
            <a:r>
              <a:rPr lang="zh-CN" altLang="en-US" sz="1690" dirty="0">
                <a:solidFill>
                  <a:schemeClr val="tx1"/>
                </a:solidFill>
              </a:rPr>
              <a:t>交流</a:t>
            </a:r>
          </a:p>
          <a:p>
            <a:pPr algn="l"/>
            <a:r>
              <a:rPr lang="en-US" altLang="zh-CN" sz="1690" dirty="0">
                <a:solidFill>
                  <a:schemeClr val="tx1"/>
                </a:solidFill>
              </a:rPr>
              <a:t>	</a:t>
            </a:r>
            <a:r>
              <a:rPr lang="en-US" altLang="zh-CN" sz="1690" dirty="0" smtClean="0">
                <a:solidFill>
                  <a:schemeClr val="tx1"/>
                </a:solidFill>
              </a:rPr>
              <a:t>4.1.DoubleCheck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41947" y="222313"/>
            <a:ext cx="6226053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	1.1.synchronized</a:t>
            </a:r>
            <a:r>
              <a:rPr lang="zh-CN" altLang="en-US" sz="1690" dirty="0" smtClean="0">
                <a:solidFill>
                  <a:schemeClr val="tx1"/>
                </a:solidFill>
              </a:rPr>
              <a:t>、</a:t>
            </a:r>
            <a:r>
              <a:rPr lang="en-US" altLang="zh-CN" sz="1690" dirty="0">
                <a:solidFill>
                  <a:schemeClr val="tx1"/>
                </a:solidFill>
              </a:rPr>
              <a:t> ReentrantLock </a:t>
            </a:r>
            <a:r>
              <a:rPr lang="zh-CN" altLang="en-US" sz="1690" dirty="0" smtClean="0">
                <a:solidFill>
                  <a:schemeClr val="tx1"/>
                </a:solidFill>
              </a:rPr>
              <a:t>（内置锁与显示锁）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44379" y="967259"/>
            <a:ext cx="1802130" cy="287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</a:rPr>
              <a:t>1.synchronized(</a:t>
            </a:r>
            <a:r>
              <a:rPr lang="zh-CN" altLang="en-US" sz="1405" dirty="0" smtClean="0">
                <a:solidFill>
                  <a:schemeClr val="tx1"/>
                </a:solidFill>
              </a:rPr>
              <a:t>内置锁</a:t>
            </a:r>
            <a:r>
              <a:rPr lang="en-US" altLang="zh-CN" sz="1405" dirty="0" smtClean="0">
                <a:solidFill>
                  <a:schemeClr val="tx1"/>
                </a:solidFill>
              </a:rPr>
              <a:t>)</a:t>
            </a:r>
            <a:endParaRPr kumimoji="0" lang="en-US" altLang="zh-CN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57783" y="1915752"/>
            <a:ext cx="3183090" cy="3524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3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JVM</a:t>
            </a:r>
            <a:r>
              <a:rPr kumimoji="0" lang="zh-CN" altLang="en-US" sz="183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实现 </a:t>
            </a:r>
            <a:r>
              <a:rPr kumimoji="0" lang="zh-CN" altLang="en-US" sz="112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Light"/>
              </a:rPr>
              <a:t>偏向锁、轻量级锁需要</a:t>
            </a:r>
            <a:r>
              <a:rPr lang="zh-CN" altLang="en-US" sz="1125" dirty="0" smtClean="0">
                <a:solidFill>
                  <a:schemeClr val="tx1"/>
                </a:solidFill>
              </a:rPr>
              <a:t>手动打开</a:t>
            </a:r>
            <a:endParaRPr kumimoji="0" lang="zh-CN" altLang="en-US" sz="112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57783" y="2756777"/>
            <a:ext cx="1615586" cy="3524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3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偏向锁</a:t>
            </a:r>
            <a:r>
              <a:rPr lang="en-US" altLang="zh-CN" sz="1830" dirty="0">
                <a:solidFill>
                  <a:schemeClr val="tx1"/>
                </a:solidFill>
              </a:rPr>
              <a:t> </a:t>
            </a:r>
            <a:r>
              <a:rPr lang="en-US" altLang="zh-CN" sz="1125" dirty="0" smtClean="0">
                <a:solidFill>
                  <a:schemeClr val="tx1"/>
                </a:solidFill>
              </a:rPr>
              <a:t>jdk</a:t>
            </a:r>
            <a:r>
              <a:rPr kumimoji="0" lang="en-US" altLang="zh-CN" sz="112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Light"/>
              </a:rPr>
              <a:t>1.6</a:t>
            </a:r>
          </a:p>
        </p:txBody>
      </p:sp>
      <p:sp>
        <p:nvSpPr>
          <p:cNvPr id="8" name="矩形 7"/>
          <p:cNvSpPr/>
          <p:nvPr/>
        </p:nvSpPr>
        <p:spPr>
          <a:xfrm>
            <a:off x="4342349" y="2754204"/>
            <a:ext cx="1817533" cy="3524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3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轻量锁 </a:t>
            </a:r>
            <a:r>
              <a:rPr kumimoji="0" lang="en-US" altLang="zh-CN" sz="112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jdk1.6</a:t>
            </a:r>
          </a:p>
        </p:txBody>
      </p:sp>
      <p:sp>
        <p:nvSpPr>
          <p:cNvPr id="9" name="矩形 8"/>
          <p:cNvSpPr/>
          <p:nvPr/>
        </p:nvSpPr>
        <p:spPr>
          <a:xfrm>
            <a:off x="6563781" y="2760750"/>
            <a:ext cx="1269390" cy="3524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830" dirty="0" smtClean="0">
                <a:solidFill>
                  <a:schemeClr val="tx1"/>
                </a:solidFill>
              </a:rPr>
              <a:t>重量锁 </a:t>
            </a:r>
            <a:r>
              <a:rPr lang="zh-CN" altLang="en-US" sz="1125" dirty="0" smtClean="0">
                <a:solidFill>
                  <a:schemeClr val="tx1"/>
                </a:solidFill>
              </a:rPr>
              <a:t>原生</a:t>
            </a:r>
            <a:endParaRPr kumimoji="0" lang="zh-CN" altLang="en-US" sz="112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57783" y="3588965"/>
            <a:ext cx="3389160" cy="3524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3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object.markword </a:t>
            </a:r>
            <a:r>
              <a:rPr kumimoji="0" lang="zh-CN" altLang="en-US" sz="183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保存锁的信息</a:t>
            </a:r>
          </a:p>
        </p:txBody>
      </p:sp>
      <p:sp>
        <p:nvSpPr>
          <p:cNvPr id="11" name="矩形 10"/>
          <p:cNvSpPr/>
          <p:nvPr/>
        </p:nvSpPr>
        <p:spPr>
          <a:xfrm>
            <a:off x="6200411" y="3590821"/>
            <a:ext cx="3034720" cy="3524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830" dirty="0" smtClean="0">
                <a:solidFill>
                  <a:schemeClr val="tx1"/>
                </a:solidFill>
              </a:rPr>
              <a:t>lockrecord </a:t>
            </a:r>
            <a:r>
              <a:rPr lang="zh-CN" altLang="en-US" sz="1830" dirty="0" smtClean="0">
                <a:solidFill>
                  <a:schemeClr val="tx1"/>
                </a:solidFill>
              </a:rPr>
              <a:t>线程加锁</a:t>
            </a:r>
            <a:r>
              <a:rPr lang="zh-CN" altLang="en-US" sz="1830" dirty="0">
                <a:solidFill>
                  <a:schemeClr val="tx1"/>
                </a:solidFill>
              </a:rPr>
              <a:t>信息</a:t>
            </a:r>
            <a:endParaRPr kumimoji="0" lang="zh-CN" altLang="en-US" sz="183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81873" y="4682505"/>
            <a:ext cx="7967343" cy="504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5" dirty="0" smtClean="0">
                <a:solidFill>
                  <a:schemeClr val="tx1"/>
                </a:solidFill>
              </a:rPr>
              <a:t>锁升级：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5" dirty="0" smtClean="0">
                <a:solidFill>
                  <a:schemeClr val="tx1"/>
                </a:solidFill>
              </a:rPr>
              <a:t>偏向锁</a:t>
            </a:r>
            <a:r>
              <a:rPr lang="en-US" altLang="zh-CN" sz="1405" dirty="0" smtClean="0">
                <a:solidFill>
                  <a:schemeClr val="tx1"/>
                </a:solidFill>
              </a:rPr>
              <a:t>(</a:t>
            </a:r>
            <a:r>
              <a:rPr lang="zh-CN" altLang="en-US" sz="1405" dirty="0" smtClean="0">
                <a:solidFill>
                  <a:schemeClr val="tx1"/>
                </a:solidFill>
              </a:rPr>
              <a:t>只有一个</a:t>
            </a:r>
            <a:r>
              <a:rPr lang="en-US" altLang="zh-CN" sz="1405" dirty="0" smtClean="0">
                <a:solidFill>
                  <a:schemeClr val="tx1"/>
                </a:solidFill>
              </a:rPr>
              <a:t>thread</a:t>
            </a:r>
            <a:r>
              <a:rPr lang="zh-CN" altLang="en-US" sz="1405" dirty="0">
                <a:solidFill>
                  <a:schemeClr val="tx1"/>
                </a:solidFill>
              </a:rPr>
              <a:t> </a:t>
            </a:r>
            <a:r>
              <a:rPr lang="en-US" altLang="zh-CN" sz="1405" dirty="0" smtClean="0">
                <a:solidFill>
                  <a:schemeClr val="tx1"/>
                </a:solidFill>
              </a:rPr>
              <a:t>lock)-&gt;</a:t>
            </a:r>
            <a:r>
              <a:rPr lang="zh-CN" altLang="en-US" sz="1405" dirty="0" smtClean="0">
                <a:solidFill>
                  <a:schemeClr val="tx1"/>
                </a:solidFill>
              </a:rPr>
              <a:t>轻量级锁</a:t>
            </a:r>
            <a:r>
              <a:rPr lang="en-US" altLang="zh-CN" sz="1405" dirty="0" smtClean="0">
                <a:solidFill>
                  <a:schemeClr val="tx1"/>
                </a:solidFill>
              </a:rPr>
              <a:t>(CAS lockrecored-&gt;markword)-&gt;</a:t>
            </a:r>
            <a:r>
              <a:rPr lang="zh-CN" altLang="en-US" sz="1405" dirty="0" smtClean="0">
                <a:solidFill>
                  <a:schemeClr val="tx1"/>
                </a:solidFill>
              </a:rPr>
              <a:t>重量级锁</a:t>
            </a:r>
            <a:endParaRPr kumimoji="0" lang="zh-CN" altLang="en-US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94016" y="5572491"/>
            <a:ext cx="3104094" cy="3524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830" dirty="0" smtClean="0">
                <a:solidFill>
                  <a:schemeClr val="tx1"/>
                </a:solidFill>
              </a:rPr>
              <a:t>单个</a:t>
            </a:r>
            <a:r>
              <a:rPr lang="en-US" altLang="zh-CN" sz="1830" dirty="0" smtClean="0">
                <a:solidFill>
                  <a:schemeClr val="tx1"/>
                </a:solidFill>
              </a:rPr>
              <a:t>Condition queue </a:t>
            </a:r>
            <a:r>
              <a:rPr lang="zh-CN" altLang="en-US" sz="1125" dirty="0" smtClean="0">
                <a:solidFill>
                  <a:schemeClr val="tx1"/>
                </a:solidFill>
              </a:rPr>
              <a:t>原生</a:t>
            </a:r>
            <a:endParaRPr kumimoji="0" lang="zh-CN" altLang="en-US" sz="112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474900" y="226128"/>
            <a:ext cx="2816225" cy="3937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970" dirty="0">
                <a:solidFill>
                  <a:schemeClr val="tx1"/>
                </a:solidFill>
              </a:rPr>
              <a:t>	4.1.DoubleCheck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99291" y="901358"/>
            <a:ext cx="2311400" cy="3733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970" dirty="0" smtClean="0">
                <a:solidFill>
                  <a:schemeClr val="tx1"/>
                </a:solidFill>
              </a:rPr>
              <a:t>1.DoubleCheck demo:</a:t>
            </a:r>
            <a:endParaRPr kumimoji="0" lang="en-US" altLang="zh-CN" sz="197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82973" y="1900524"/>
            <a:ext cx="4290060" cy="266954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DoubleCheckedLocking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static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DoubleCheckedLocking 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resource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public static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DoubleCheckedLocking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getResource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resource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synchronized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(DoubleCheckedLocking.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resource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resource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DoubleCheckedLocking()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resource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37058" y="2834291"/>
            <a:ext cx="1438275" cy="3733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970" dirty="0">
                <a:solidFill>
                  <a:schemeClr val="tx1"/>
                </a:solidFill>
              </a:rPr>
              <a:t>有</a:t>
            </a:r>
            <a:r>
              <a:rPr lang="zh-CN" altLang="en-US" sz="1970" dirty="0" smtClean="0">
                <a:solidFill>
                  <a:schemeClr val="tx1"/>
                </a:solidFill>
              </a:rPr>
              <a:t>什么问题</a:t>
            </a:r>
            <a:r>
              <a:rPr lang="en-US" altLang="zh-CN" sz="1970" dirty="0" smtClean="0">
                <a:solidFill>
                  <a:schemeClr val="tx1"/>
                </a:solidFill>
              </a:rPr>
              <a:t>?</a:t>
            </a:r>
            <a:endParaRPr kumimoji="0" lang="en-US" altLang="zh-CN" sz="197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70307" y="2635054"/>
            <a:ext cx="1646555" cy="4400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End Thanks !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41206" y="5651011"/>
            <a:ext cx="3779520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r>
              <a:rPr kumimoji="0" lang="zh-CN" altLang="en-US" sz="169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Light"/>
              </a:rPr>
              <a:t>参考资料：</a:t>
            </a:r>
            <a:r>
              <a:rPr lang="en-US" altLang="zh-CN" sz="1690" dirty="0">
                <a:solidFill>
                  <a:schemeClr val="tx1"/>
                </a:solidFill>
                <a:hlinkClick r:id="rId2"/>
              </a:rPr>
              <a:t>http://ifeve.com</a:t>
            </a:r>
            <a:r>
              <a:rPr lang="en-US" altLang="zh-CN" sz="1690" dirty="0" smtClean="0">
                <a:solidFill>
                  <a:schemeClr val="tx1"/>
                </a:solidFill>
                <a:hlinkClick r:id="rId2"/>
              </a:rPr>
              <a:t>/</a:t>
            </a:r>
            <a:r>
              <a:rPr lang="en-US" altLang="zh-CN" sz="1690" dirty="0" smtClean="0">
                <a:solidFill>
                  <a:schemeClr val="tx1"/>
                </a:solidFill>
              </a:rPr>
              <a:t> </a:t>
            </a:r>
            <a:r>
              <a:rPr lang="zh-CN" altLang="en-US" sz="1690" dirty="0" smtClean="0">
                <a:solidFill>
                  <a:schemeClr val="tx1"/>
                </a:solidFill>
              </a:rPr>
              <a:t>并发编程网</a:t>
            </a:r>
            <a:endParaRPr kumimoji="0" lang="zh-CN" altLang="en-US" sz="169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0898" y="6252288"/>
            <a:ext cx="4610100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r>
              <a:rPr kumimoji="0" lang="zh-CN" altLang="en-US" sz="169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Light"/>
              </a:rPr>
              <a:t>参考书籍：</a:t>
            </a:r>
            <a:r>
              <a:rPr kumimoji="0" lang="en-US" altLang="zh-CN" sz="169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Light"/>
              </a:rPr>
              <a:t>《JAVA</a:t>
            </a:r>
            <a:r>
              <a:rPr kumimoji="0" lang="zh-CN" altLang="en-US" sz="169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Light"/>
              </a:rPr>
              <a:t>并发编程实战</a:t>
            </a:r>
            <a:r>
              <a:rPr kumimoji="0" lang="en-US" altLang="zh-CN" sz="169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Light"/>
              </a:rPr>
              <a:t>》Doug</a:t>
            </a:r>
            <a:r>
              <a:rPr kumimoji="0" lang="en-US" altLang="zh-CN" sz="169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Light"/>
              </a:rPr>
              <a:t> Lea  </a:t>
            </a:r>
            <a:r>
              <a:rPr kumimoji="0" lang="zh-CN" altLang="zh-CN" sz="169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Light"/>
              </a:rPr>
              <a:t>必看</a:t>
            </a:r>
            <a:endParaRPr kumimoji="0" lang="zh-CN" altLang="zh-CN" sz="169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41947" y="222313"/>
            <a:ext cx="6226053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	1.1.synchronized</a:t>
            </a:r>
            <a:r>
              <a:rPr lang="zh-CN" altLang="en-US" sz="1690" dirty="0" smtClean="0">
                <a:solidFill>
                  <a:schemeClr val="tx1"/>
                </a:solidFill>
              </a:rPr>
              <a:t>、</a:t>
            </a:r>
            <a:r>
              <a:rPr lang="en-US" altLang="zh-CN" sz="1690" dirty="0">
                <a:solidFill>
                  <a:schemeClr val="tx1"/>
                </a:solidFill>
              </a:rPr>
              <a:t> ReentrantLock </a:t>
            </a:r>
            <a:r>
              <a:rPr lang="zh-CN" altLang="en-US" sz="1690" dirty="0" smtClean="0">
                <a:solidFill>
                  <a:schemeClr val="tx1"/>
                </a:solidFill>
              </a:rPr>
              <a:t>（内置锁与显示锁）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98524" y="734330"/>
            <a:ext cx="3289935" cy="287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</a:rPr>
              <a:t>1.synchronized(</a:t>
            </a:r>
            <a:r>
              <a:rPr lang="zh-CN" altLang="en-US" sz="1405" dirty="0" smtClean="0">
                <a:solidFill>
                  <a:schemeClr val="tx1"/>
                </a:solidFill>
              </a:rPr>
              <a:t>内置锁</a:t>
            </a:r>
            <a:r>
              <a:rPr lang="en-US" altLang="zh-CN" sz="1405" dirty="0" smtClean="0">
                <a:solidFill>
                  <a:schemeClr val="tx1"/>
                </a:solidFill>
              </a:rPr>
              <a:t>) demo1 </a:t>
            </a:r>
            <a:r>
              <a:rPr lang="zh-CN" altLang="en-US" sz="1405" dirty="0" smtClean="0">
                <a:solidFill>
                  <a:schemeClr val="tx1"/>
                </a:solidFill>
              </a:rPr>
              <a:t>锁的方式：</a:t>
            </a:r>
            <a:endParaRPr kumimoji="0" lang="zh-CN" altLang="en-US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19428" y="1309665"/>
            <a:ext cx="4031296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65" dirty="0" smtClean="0">
                <a:solidFill>
                  <a:schemeClr val="tx1"/>
                </a:solidFill>
              </a:rPr>
              <a:t>锁定当前对象中的方法</a:t>
            </a:r>
            <a:r>
              <a:rPr lang="en-US" altLang="zh-CN" sz="1265" dirty="0" smtClean="0">
                <a:solidFill>
                  <a:schemeClr val="tx1"/>
                </a:solidFill>
              </a:rPr>
              <a:t>-&gt;</a:t>
            </a:r>
            <a:r>
              <a:rPr lang="zh-CN" altLang="en-US" sz="1265" dirty="0" smtClean="0">
                <a:solidFill>
                  <a:schemeClr val="tx1"/>
                </a:solidFill>
              </a:rPr>
              <a:t>锁定的是当前对象实例</a:t>
            </a:r>
            <a:endParaRPr kumimoji="0" lang="zh-CN" altLang="en-US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95516" y="2941301"/>
            <a:ext cx="4451678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65" dirty="0" smtClean="0">
                <a:solidFill>
                  <a:schemeClr val="tx1"/>
                </a:solidFill>
              </a:rPr>
              <a:t>锁定静态方法</a:t>
            </a:r>
            <a:r>
              <a:rPr lang="en-US" altLang="zh-CN" sz="1265" dirty="0" smtClean="0">
                <a:solidFill>
                  <a:schemeClr val="tx1"/>
                </a:solidFill>
              </a:rPr>
              <a:t>-&gt;</a:t>
            </a:r>
            <a:r>
              <a:rPr lang="zh-CN" altLang="en-US" sz="1265" dirty="0" smtClean="0">
                <a:solidFill>
                  <a:schemeClr val="tx1"/>
                </a:solidFill>
              </a:rPr>
              <a:t>锁定的是当前</a:t>
            </a:r>
            <a:r>
              <a:rPr lang="en-US" altLang="zh-CN" sz="1265" dirty="0" smtClean="0">
                <a:solidFill>
                  <a:schemeClr val="tx1"/>
                </a:solidFill>
              </a:rPr>
              <a:t>class</a:t>
            </a:r>
            <a:r>
              <a:rPr lang="zh-CN" altLang="en-US" sz="1265" dirty="0" smtClean="0">
                <a:solidFill>
                  <a:schemeClr val="tx1"/>
                </a:solidFill>
              </a:rPr>
              <a:t>对象</a:t>
            </a:r>
            <a:endParaRPr kumimoji="0" lang="zh-CN" altLang="en-US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319428" y="1801807"/>
            <a:ext cx="5275385" cy="584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synchronized void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method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System.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.println(Thread.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3695516" y="3486490"/>
            <a:ext cx="5310416" cy="584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synchronized static void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statisMethod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System.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.println(Thread.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2450627" y="5035984"/>
            <a:ext cx="5517173" cy="11055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 </a:t>
            </a:r>
            <a:r>
              <a:rPr lang="en-US" altLang="zh-CN" sz="1125" dirty="0" err="1">
                <a:solidFill>
                  <a:srgbClr val="9876A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method1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synchronized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en-US" altLang="zh-CN" sz="1125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50627" y="4644476"/>
            <a:ext cx="4622832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65" dirty="0" smtClean="0">
                <a:solidFill>
                  <a:schemeClr val="tx1"/>
                </a:solidFill>
              </a:rPr>
              <a:t>锁定代码块</a:t>
            </a:r>
            <a:r>
              <a:rPr lang="en-US" altLang="zh-CN" sz="1265" dirty="0" smtClean="0">
                <a:solidFill>
                  <a:schemeClr val="tx1"/>
                </a:solidFill>
              </a:rPr>
              <a:t>-&gt;</a:t>
            </a:r>
            <a:r>
              <a:rPr lang="zh-CN" altLang="en-US" sz="1265" dirty="0" smtClean="0">
                <a:solidFill>
                  <a:schemeClr val="tx1"/>
                </a:solidFill>
              </a:rPr>
              <a:t>锁定的</a:t>
            </a:r>
            <a:r>
              <a:rPr lang="zh-CN" altLang="en-US" sz="1265" dirty="0" smtClean="0">
                <a:solidFill>
                  <a:schemeClr val="tx1"/>
                </a:solidFill>
              </a:rPr>
              <a:t>是</a:t>
            </a:r>
            <a:r>
              <a:rPr lang="en-US" altLang="zh-CN" sz="1265" dirty="0" err="1" smtClean="0">
                <a:solidFill>
                  <a:schemeClr val="tx1"/>
                </a:solidFill>
              </a:rPr>
              <a:t>obj</a:t>
            </a:r>
            <a:r>
              <a:rPr lang="zh-CN" altLang="en-US" sz="1265" dirty="0" smtClean="0">
                <a:solidFill>
                  <a:schemeClr val="tx1"/>
                </a:solidFill>
              </a:rPr>
              <a:t>对象</a:t>
            </a:r>
            <a:endParaRPr kumimoji="0" lang="zh-CN" altLang="en-US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41947" y="222313"/>
            <a:ext cx="6226053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	1.1.synchronized</a:t>
            </a:r>
            <a:r>
              <a:rPr lang="zh-CN" altLang="en-US" sz="1690" dirty="0" smtClean="0">
                <a:solidFill>
                  <a:schemeClr val="tx1"/>
                </a:solidFill>
              </a:rPr>
              <a:t>、</a:t>
            </a:r>
            <a:r>
              <a:rPr lang="en-US" altLang="zh-CN" sz="1690" dirty="0">
                <a:solidFill>
                  <a:schemeClr val="tx1"/>
                </a:solidFill>
              </a:rPr>
              <a:t> ReentrantLock </a:t>
            </a:r>
            <a:r>
              <a:rPr lang="zh-CN" altLang="en-US" sz="1690" dirty="0" smtClean="0">
                <a:solidFill>
                  <a:schemeClr val="tx1"/>
                </a:solidFill>
              </a:rPr>
              <a:t>（内置锁与显示锁）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00666" y="553767"/>
            <a:ext cx="4319905" cy="287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</a:rPr>
              <a:t>1.synchronized(</a:t>
            </a:r>
            <a:r>
              <a:rPr lang="zh-CN" altLang="en-US" sz="1405" dirty="0" smtClean="0">
                <a:solidFill>
                  <a:schemeClr val="tx1"/>
                </a:solidFill>
              </a:rPr>
              <a:t>内置锁</a:t>
            </a:r>
            <a:r>
              <a:rPr lang="en-US" altLang="zh-CN" sz="1405" dirty="0" smtClean="0">
                <a:solidFill>
                  <a:schemeClr val="tx1"/>
                </a:solidFill>
              </a:rPr>
              <a:t>) demo2 </a:t>
            </a:r>
            <a:r>
              <a:rPr lang="zh-CN" altLang="en-US" sz="1405" dirty="0" smtClean="0">
                <a:solidFill>
                  <a:schemeClr val="tx1"/>
                </a:solidFill>
              </a:rPr>
              <a:t>简单的</a:t>
            </a:r>
            <a:r>
              <a:rPr lang="en-US" altLang="zh-CN" sz="1405" dirty="0" smtClean="0">
                <a:solidFill>
                  <a:schemeClr val="tx1"/>
                </a:solidFill>
              </a:rPr>
              <a:t>Condition queue</a:t>
            </a:r>
            <a:r>
              <a:rPr lang="zh-CN" altLang="en-US" sz="1405" dirty="0" smtClean="0">
                <a:solidFill>
                  <a:schemeClr val="tx1"/>
                </a:solidFill>
              </a:rPr>
              <a:t>：</a:t>
            </a:r>
            <a:endParaRPr kumimoji="0" lang="zh-CN" altLang="en-US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55431" y="1017899"/>
            <a:ext cx="6389370" cy="56876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ConditionQueue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implements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DemoRun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boolean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isOk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false;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runTest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throws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ExecutionException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InterruptedException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CustomException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BrokenBarrierException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Thread thread1 =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Thread(() -&gt;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synchronized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(!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isOk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System.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.println(String.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format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"t1:%s wait"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().getId()))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this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.wait()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(InterruptedException e)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e.printStackTrace()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System.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.println(String.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format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"t1:%s 唤醒"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().getId()))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thread1.start()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 thread2 =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Thread(() -&gt;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synchronized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(!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isOk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System.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.println(String.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format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"t2:%s wait"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().getId()))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this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.wait()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(InterruptedException e)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e.printStackTrace()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System.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.println(String.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format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"t2:%s 唤醒"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().getId()))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thread2.start()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sleep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2000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synchronized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isOk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this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.notifyAll()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84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68262" y="2543295"/>
            <a:ext cx="1472711" cy="786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25" dirty="0">
                <a:solidFill>
                  <a:schemeClr val="tx1"/>
                </a:solidFill>
              </a:rPr>
              <a:t>t1:12 wait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t2:13 wait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t2:13 唤醒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t1:12 唤醒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33829" y="222313"/>
            <a:ext cx="5234171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90" dirty="0" smtClean="0">
                <a:solidFill>
                  <a:schemeClr val="tx1"/>
                </a:solidFill>
              </a:rPr>
              <a:t>	1.1.synchronized</a:t>
            </a:r>
            <a:r>
              <a:rPr lang="zh-CN" altLang="en-US" sz="1690" dirty="0" smtClean="0">
                <a:solidFill>
                  <a:schemeClr val="tx1"/>
                </a:solidFill>
              </a:rPr>
              <a:t>、</a:t>
            </a:r>
            <a:r>
              <a:rPr lang="en-US" altLang="zh-CN" sz="1690" dirty="0" smtClean="0">
                <a:solidFill>
                  <a:schemeClr val="tx1"/>
                </a:solidFill>
              </a:rPr>
              <a:t>Lock</a:t>
            </a:r>
            <a:r>
              <a:rPr lang="zh-CN" altLang="en-US" sz="1690" dirty="0" smtClean="0">
                <a:solidFill>
                  <a:schemeClr val="tx1"/>
                </a:solidFill>
              </a:rPr>
              <a:t>（内置锁与显示锁）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46757" y="1100834"/>
            <a:ext cx="1842135" cy="287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</a:rPr>
              <a:t>2.ReentranLock(</a:t>
            </a:r>
            <a:r>
              <a:rPr lang="zh-CN" altLang="en-US" sz="1405" dirty="0" smtClean="0">
                <a:solidFill>
                  <a:schemeClr val="tx1"/>
                </a:solidFill>
              </a:rPr>
              <a:t>显示锁</a:t>
            </a:r>
            <a:r>
              <a:rPr lang="en-US" altLang="zh-CN" sz="1405" dirty="0" smtClean="0">
                <a:solidFill>
                  <a:schemeClr val="tx1"/>
                </a:solidFill>
              </a:rPr>
              <a:t>)</a:t>
            </a:r>
            <a:endParaRPr kumimoji="0" lang="en-US" altLang="zh-CN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17938" y="2254563"/>
            <a:ext cx="1700415" cy="330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90" dirty="0" smtClean="0">
                <a:solidFill>
                  <a:schemeClr val="tx1"/>
                </a:solidFill>
              </a:rPr>
              <a:t>基于</a:t>
            </a:r>
            <a:r>
              <a:rPr lang="en-US" altLang="zh-CN" sz="1690" dirty="0" smtClean="0">
                <a:solidFill>
                  <a:schemeClr val="tx1"/>
                </a:solidFill>
              </a:rPr>
              <a:t>AQS</a:t>
            </a:r>
            <a:r>
              <a:rPr lang="zh-CN" altLang="en-US" sz="1690" dirty="0" smtClean="0">
                <a:solidFill>
                  <a:schemeClr val="tx1"/>
                </a:solidFill>
              </a:rPr>
              <a:t>实现</a:t>
            </a:r>
            <a:endParaRPr kumimoji="0" lang="zh-CN" altLang="en-US" sz="169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29067" y="2254563"/>
            <a:ext cx="1904423" cy="330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9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Light"/>
              </a:rPr>
              <a:t>相应</a:t>
            </a:r>
            <a:r>
              <a:rPr kumimoji="0" lang="en-US" altLang="zh-CN" sz="169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Light"/>
              </a:rPr>
              <a:t>Interruption</a:t>
            </a:r>
          </a:p>
        </p:txBody>
      </p:sp>
      <p:sp>
        <p:nvSpPr>
          <p:cNvPr id="15" name="矩形 14"/>
          <p:cNvSpPr/>
          <p:nvPr/>
        </p:nvSpPr>
        <p:spPr>
          <a:xfrm>
            <a:off x="7313296" y="2254563"/>
            <a:ext cx="1461378" cy="330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9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Light"/>
              </a:rPr>
              <a:t>trylock</a:t>
            </a:r>
          </a:p>
        </p:txBody>
      </p:sp>
      <p:sp>
        <p:nvSpPr>
          <p:cNvPr id="19" name="矩形 18"/>
          <p:cNvSpPr/>
          <p:nvPr/>
        </p:nvSpPr>
        <p:spPr>
          <a:xfrm>
            <a:off x="2483541" y="3181153"/>
            <a:ext cx="1914727" cy="330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90" dirty="0" smtClean="0">
                <a:solidFill>
                  <a:schemeClr val="tx1"/>
                </a:solidFill>
              </a:rPr>
              <a:t>公平锁、非公平锁</a:t>
            </a:r>
            <a:endParaRPr kumimoji="0" lang="zh-CN" altLang="en-US" sz="169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433425" y="3174709"/>
            <a:ext cx="2466994" cy="330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90" dirty="0">
                <a:solidFill>
                  <a:schemeClr val="tx1"/>
                </a:solidFill>
              </a:rPr>
              <a:t>多</a:t>
            </a:r>
            <a:r>
              <a:rPr lang="zh-CN" altLang="en-US" sz="1690" dirty="0" smtClean="0">
                <a:solidFill>
                  <a:schemeClr val="tx1"/>
                </a:solidFill>
              </a:rPr>
              <a:t>个</a:t>
            </a:r>
            <a:r>
              <a:rPr lang="en-US" altLang="zh-CN" sz="1690" dirty="0" smtClean="0">
                <a:solidFill>
                  <a:schemeClr val="tx1"/>
                </a:solidFill>
              </a:rPr>
              <a:t>Condition queue</a:t>
            </a:r>
            <a:endParaRPr kumimoji="0" lang="en-US" altLang="zh-CN" sz="169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33829" y="222313"/>
            <a:ext cx="5234171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90" dirty="0" smtClean="0">
                <a:solidFill>
                  <a:schemeClr val="tx1"/>
                </a:solidFill>
              </a:rPr>
              <a:t>	1.1.synchronized</a:t>
            </a:r>
            <a:r>
              <a:rPr lang="zh-CN" altLang="en-US" sz="1690" dirty="0" smtClean="0">
                <a:solidFill>
                  <a:schemeClr val="tx1"/>
                </a:solidFill>
              </a:rPr>
              <a:t>、</a:t>
            </a:r>
            <a:r>
              <a:rPr lang="en-US" altLang="zh-CN" sz="1690" dirty="0" smtClean="0">
                <a:solidFill>
                  <a:schemeClr val="tx1"/>
                </a:solidFill>
              </a:rPr>
              <a:t>Lock</a:t>
            </a:r>
            <a:r>
              <a:rPr lang="zh-CN" altLang="en-US" sz="1690" dirty="0" smtClean="0">
                <a:solidFill>
                  <a:schemeClr val="tx1"/>
                </a:solidFill>
              </a:rPr>
              <a:t>（内置锁与显示锁）</a:t>
            </a:r>
          </a:p>
        </p:txBody>
      </p:sp>
      <p:sp>
        <p:nvSpPr>
          <p:cNvPr id="2" name="矩形 1"/>
          <p:cNvSpPr/>
          <p:nvPr/>
        </p:nvSpPr>
        <p:spPr>
          <a:xfrm>
            <a:off x="1798594" y="655385"/>
            <a:ext cx="414020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5" dirty="0">
                <a:solidFill>
                  <a:schemeClr val="tx1"/>
                </a:solidFill>
              </a:rPr>
              <a:t>2.ReentranLock(</a:t>
            </a:r>
            <a:r>
              <a:rPr lang="zh-CN" altLang="en-US" sz="1405" dirty="0">
                <a:solidFill>
                  <a:schemeClr val="tx1"/>
                </a:solidFill>
              </a:rPr>
              <a:t>显示锁</a:t>
            </a:r>
            <a:r>
              <a:rPr lang="en-US" altLang="zh-CN" sz="1405" dirty="0" smtClean="0">
                <a:solidFill>
                  <a:schemeClr val="tx1"/>
                </a:solidFill>
              </a:rPr>
              <a:t>) demo1 trylock </a:t>
            </a:r>
            <a:r>
              <a:rPr lang="zh-CN" altLang="en-US" sz="1405" dirty="0" smtClean="0">
                <a:solidFill>
                  <a:schemeClr val="tx1"/>
                </a:solidFill>
              </a:rPr>
              <a:t>带有超时</a:t>
            </a:r>
            <a:r>
              <a:rPr lang="en-US" altLang="zh-CN" sz="1405" dirty="0" smtClean="0">
                <a:solidFill>
                  <a:schemeClr val="tx1"/>
                </a:solidFill>
              </a:rPr>
              <a:t>lock: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27897" y="1030789"/>
            <a:ext cx="5157470" cy="56857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/**</a:t>
            </a:r>
            <a:b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 nonFair非公平锁、fair公平锁</a:t>
            </a:r>
            <a:b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*/</a:t>
            </a:r>
            <a:b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ReentrantLock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ReentrantLock(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void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tryLockTest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throws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InterruptedException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Thread thread1 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Thread(() -&gt;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.lock()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"thread1:"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Thread.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try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Thread.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sleep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20000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(InterruptedException e)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e.printStackTrace()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thread1.start()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 thread2 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Thread(() -&gt;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.tryLock(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TimeUnit.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SECONDS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System.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"thread2:"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Thread.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try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}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(Exception ignored)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}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finally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.unlock()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(InterruptedException e)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e.printStackTrace()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thread2.start()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"main:"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Thread.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sleep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98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91267" y="2685541"/>
            <a:ext cx="1893094" cy="480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65" dirty="0">
                <a:solidFill>
                  <a:schemeClr val="tx1"/>
                </a:solidFill>
              </a:rPr>
              <a:t>thread1:12</a:t>
            </a:r>
          </a:p>
          <a:p>
            <a:r>
              <a:rPr lang="zh-CN" altLang="en-US" sz="1265" dirty="0">
                <a:solidFill>
                  <a:schemeClr val="tx1"/>
                </a:solidFill>
              </a:rPr>
              <a:t>main:1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33829" y="222313"/>
            <a:ext cx="5234171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90" dirty="0" smtClean="0">
                <a:solidFill>
                  <a:schemeClr val="tx1"/>
                </a:solidFill>
              </a:rPr>
              <a:t>	1.1.synchronized</a:t>
            </a:r>
            <a:r>
              <a:rPr lang="zh-CN" altLang="en-US" sz="1690" dirty="0" smtClean="0">
                <a:solidFill>
                  <a:schemeClr val="tx1"/>
                </a:solidFill>
              </a:rPr>
              <a:t>、</a:t>
            </a:r>
            <a:r>
              <a:rPr lang="en-US" altLang="zh-CN" sz="1690" dirty="0" smtClean="0">
                <a:solidFill>
                  <a:schemeClr val="tx1"/>
                </a:solidFill>
              </a:rPr>
              <a:t>Lock</a:t>
            </a:r>
            <a:r>
              <a:rPr lang="zh-CN" altLang="en-US" sz="1690" dirty="0" smtClean="0">
                <a:solidFill>
                  <a:schemeClr val="tx1"/>
                </a:solidFill>
              </a:rPr>
              <a:t>（内置锁与显示锁）</a:t>
            </a:r>
          </a:p>
        </p:txBody>
      </p:sp>
      <p:sp>
        <p:nvSpPr>
          <p:cNvPr id="2" name="矩形 1"/>
          <p:cNvSpPr/>
          <p:nvPr/>
        </p:nvSpPr>
        <p:spPr>
          <a:xfrm>
            <a:off x="2024022" y="655385"/>
            <a:ext cx="378841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5" dirty="0">
                <a:solidFill>
                  <a:schemeClr val="tx1"/>
                </a:solidFill>
              </a:rPr>
              <a:t>2.ReentranLock(</a:t>
            </a:r>
            <a:r>
              <a:rPr lang="zh-CN" altLang="en-US" sz="1405" dirty="0">
                <a:solidFill>
                  <a:schemeClr val="tx1"/>
                </a:solidFill>
              </a:rPr>
              <a:t>显示锁</a:t>
            </a:r>
            <a:r>
              <a:rPr lang="en-US" altLang="zh-CN" sz="1405" dirty="0" smtClean="0">
                <a:solidFill>
                  <a:schemeClr val="tx1"/>
                </a:solidFill>
              </a:rPr>
              <a:t>) demo2 </a:t>
            </a:r>
            <a:r>
              <a:rPr lang="zh-CN" altLang="en-US" sz="1405" dirty="0" smtClean="0">
                <a:solidFill>
                  <a:schemeClr val="tx1"/>
                </a:solidFill>
              </a:rPr>
              <a:t>响应</a:t>
            </a:r>
            <a:r>
              <a:rPr lang="en-US" altLang="zh-CN" sz="1405" dirty="0" smtClean="0">
                <a:solidFill>
                  <a:schemeClr val="tx1"/>
                </a:solidFill>
              </a:rPr>
              <a:t>Interruption</a:t>
            </a:r>
          </a:p>
        </p:txBody>
      </p:sp>
      <p:sp>
        <p:nvSpPr>
          <p:cNvPr id="7" name="矩形 6"/>
          <p:cNvSpPr/>
          <p:nvPr/>
        </p:nvSpPr>
        <p:spPr>
          <a:xfrm>
            <a:off x="6923027" y="3242086"/>
            <a:ext cx="3189960" cy="28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65" dirty="0">
                <a:solidFill>
                  <a:schemeClr val="tx1"/>
                </a:solidFill>
              </a:rPr>
              <a:t>thread2:java.lang.InterruptedException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024718" y="926949"/>
            <a:ext cx="4648835" cy="579755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/**</a:t>
            </a:r>
            <a:b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 nonFair非公平锁、fair公平锁</a:t>
            </a:r>
            <a:b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*/</a:t>
            </a:r>
            <a:b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ReentrantLock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ReentrantLock(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void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lockInterrupted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Thread thread1 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Thread(() -&gt;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.lock()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try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Thread.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sleep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10000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(InterruptedException e)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e.printStackTrace()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thread1.start()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 thread2 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Thread(() -&gt;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.lockInterruptibly()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.lock()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(InterruptedException e)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System.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.println(String.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format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"thread2:%s"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e))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thread2.start()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try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Thread.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sleep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3000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(InterruptedException e)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e.printStackTrace()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thread2.interrupt()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3954</TotalTime>
  <Words>1418</Words>
  <Application>Microsoft Office PowerPoint</Application>
  <PresentationFormat>自定义</PresentationFormat>
  <Paragraphs>352</Paragraphs>
  <Slides>41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fengjian</cp:lastModifiedBy>
  <cp:revision>80</cp:revision>
  <dcterms:created xsi:type="dcterms:W3CDTF">2015-05-05T08:02:00Z</dcterms:created>
  <dcterms:modified xsi:type="dcterms:W3CDTF">2018-05-25T06:18:31Z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2052-10.1.0.6638</vt:lpwstr>
  </property>
</Properties>
</file>