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ifev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7548" y="2921970"/>
            <a:ext cx="5286375" cy="5905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375" dirty="0" smtClean="0">
                <a:solidFill>
                  <a:schemeClr val="tx1"/>
                </a:solidFill>
              </a:rPr>
              <a:t>Java </a:t>
            </a:r>
            <a:r>
              <a:rPr lang="zh-CN" altLang="en-US" sz="3375" dirty="0" smtClean="0">
                <a:solidFill>
                  <a:schemeClr val="tx1"/>
                </a:solidFill>
              </a:rPr>
              <a:t>并发编程实战 学习分享</a:t>
            </a:r>
            <a:endParaRPr lang="zh-CN" altLang="en-US" sz="3375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9367" y="3925327"/>
            <a:ext cx="6083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王清培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31668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465" y="166310"/>
            <a:ext cx="573828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2.ReentranLock</a:t>
            </a:r>
            <a:r>
              <a:rPr lang="en-US" altLang="zh-CN" sz="1405" dirty="0">
                <a:solidFill>
                  <a:schemeClr val="tx1"/>
                </a:solidFill>
              </a:rPr>
              <a:t>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>
                <a:solidFill>
                  <a:schemeClr val="tx1"/>
                </a:solidFill>
              </a:rPr>
              <a:t>) </a:t>
            </a:r>
            <a:r>
              <a:rPr lang="en-US" altLang="zh-CN" sz="1405" dirty="0" smtClean="0">
                <a:solidFill>
                  <a:schemeClr val="tx1"/>
                </a:solidFill>
              </a:rPr>
              <a:t>demo3  </a:t>
            </a:r>
            <a:r>
              <a:rPr lang="zh-CN" altLang="en-US" sz="1405" dirty="0" smtClean="0">
                <a:solidFill>
                  <a:schemeClr val="tx1"/>
                </a:solidFill>
              </a:rPr>
              <a:t>多个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ConditionQueue </a:t>
            </a:r>
            <a:r>
              <a:rPr lang="zh-CN" altLang="en-US" sz="1405" dirty="0" smtClean="0">
                <a:solidFill>
                  <a:schemeClr val="tx1"/>
                </a:solidFill>
              </a:rPr>
              <a:t>条件队列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453749"/>
            <a:ext cx="6389370" cy="67341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ConditionDemo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.newCondition()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threadName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 runnable)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(runnable)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.setName(threadName)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CustomThread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CustomThread(String.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condition1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condition2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.signalAll()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9442" y="1726796"/>
            <a:ext cx="1011116" cy="356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t:0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t:1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t:2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t:3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t:4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t:5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t:6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t:7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t:8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t:9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t2:0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t2:1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t2:2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t2:3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t2:4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t2:5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t2:6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t2:7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t2:8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t2:9 唤醒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0941" y="6156061"/>
            <a:ext cx="2471884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可以方便实现读写锁特性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5140" y="4545961"/>
            <a:ext cx="447823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4.</a:t>
            </a:r>
            <a:r>
              <a:rPr lang="zh-CN" altLang="en-US" sz="1690" dirty="0" smtClean="0">
                <a:solidFill>
                  <a:schemeClr val="tx1"/>
                </a:solidFill>
              </a:rPr>
              <a:t>优先使用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 </a:t>
            </a:r>
            <a:r>
              <a:rPr lang="zh-CN" altLang="en-US" sz="1690" dirty="0" smtClean="0">
                <a:solidFill>
                  <a:schemeClr val="tx1"/>
                </a:solidFill>
              </a:rPr>
              <a:t>解决可见性、重排序问题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208" y="5274273"/>
            <a:ext cx="42639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5.ThreadLocal </a:t>
            </a:r>
            <a:r>
              <a:rPr lang="zh-CN" altLang="en-US" sz="1690" dirty="0" smtClean="0">
                <a:solidFill>
                  <a:schemeClr val="tx1"/>
                </a:solidFill>
              </a:rPr>
              <a:t>封闭进当前线程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3733" y="3000742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3.JMM:Happens-before </a:t>
            </a:r>
            <a:r>
              <a:rPr lang="zh-CN" altLang="en-US" sz="1690" dirty="0" smtClean="0">
                <a:solidFill>
                  <a:schemeClr val="tx1"/>
                </a:solidFill>
              </a:rPr>
              <a:t>原则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6959" y="1826004"/>
            <a:ext cx="377759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多核处理器带来的内存可见性问题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33477" y="2357376"/>
            <a:ext cx="409082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指令重排序问题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7158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程序顺序规则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98560" y="3476670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监视器锁规则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78888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.Volatile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变量规则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63565" y="3476670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 smtClean="0">
                <a:solidFill>
                  <a:schemeClr val="tx1"/>
                </a:solidFill>
              </a:rPr>
              <a:t>线程启动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57158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程序结束规则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8560" y="3833194"/>
            <a:ext cx="143424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中断规则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78888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7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终结器规则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63565" y="3833194"/>
            <a:ext cx="167448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8.</a:t>
            </a:r>
            <a:r>
              <a:rPr lang="zh-CN" altLang="en-US" sz="1265" dirty="0" smtClean="0">
                <a:solidFill>
                  <a:schemeClr val="tx1"/>
                </a:solidFill>
              </a:rPr>
              <a:t>传递性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规则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7215" y="390479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1.2.</a:t>
            </a:r>
            <a:r>
              <a:rPr lang="zh-CN" altLang="en-US" sz="1690" dirty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>
                <a:solidFill>
                  <a:schemeClr val="tx1"/>
                </a:solidFill>
              </a:rPr>
              <a:t>volatile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94064" y="1107619"/>
            <a:ext cx="3169352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 demo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4383" y="2150911"/>
            <a:ext cx="8380095" cy="3190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ThreadLocal&lt;Product&gt;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Product 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.set(product)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"get.threadId:"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product.getThreadId()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  <a:endParaRPr lang="en-US" altLang="zh-CN" sz="169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53711" y="983960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1.CountDownLatch demo1 </a:t>
            </a:r>
            <a:r>
              <a:rPr lang="zh-CN" altLang="en-US" sz="1690" dirty="0" smtClean="0">
                <a:solidFill>
                  <a:schemeClr val="tx1"/>
                </a:solidFill>
              </a:rPr>
              <a:t>闭锁：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3711" y="1847405"/>
            <a:ext cx="5597525" cy="4622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".begin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".end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.countDown()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run."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 thread end."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20979" y="2885255"/>
            <a:ext cx="169526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12.begin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13.begin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14.begin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14.end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13.end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12.end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run.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1master thread end.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  <a:endParaRPr lang="en-US" altLang="zh-CN" sz="169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2320" y="78562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FutureTask</a:t>
            </a:r>
            <a:r>
              <a:rPr lang="en-US" altLang="zh-CN" sz="1690" dirty="0" smtClean="0">
                <a:solidFill>
                  <a:schemeClr val="tx1"/>
                </a:solidFill>
              </a:rPr>
              <a:t> demo2 Future</a:t>
            </a:r>
            <a:r>
              <a:rPr lang="zh-CN" altLang="en-US" sz="1690" dirty="0" smtClean="0">
                <a:solidFill>
                  <a:schemeClr val="tx1"/>
                </a:solidFill>
              </a:rPr>
              <a:t>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6488" y="1644453"/>
            <a:ext cx="24068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2007" y="1644453"/>
            <a:ext cx="261296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Future&lt;T&gt;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7915" y="2550969"/>
            <a:ext cx="335361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Interface RunnableFuture&lt;T&gt;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178300" y="1974850"/>
            <a:ext cx="138493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63235" y="1974850"/>
            <a:ext cx="1553845" cy="57594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16506" y="3395391"/>
            <a:ext cx="1276432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5563235" y="2880995"/>
            <a:ext cx="8255" cy="55308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14083" y="3955638"/>
            <a:ext cx="737552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FutureTask&lt;Product&gt; futureTask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FutureTask&lt;&gt;(()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futureTask.run()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.println(futureTask.get())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62966" y="4704631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demo.entities.Product@682a0b20</a:t>
            </a:r>
            <a:endParaRPr lang="zh-CN" altLang="en-US" sz="1405" dirty="0">
              <a:solidFill>
                <a:schemeClr val="tx1"/>
              </a:solidFill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314083" y="5414428"/>
            <a:ext cx="6873240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threadPool = Executors.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newCachedThreadPool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Future&lt;Product&gt; future = threadPool.submit(() -&gt;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.println(future.get())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2966" y="6238685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5" dirty="0">
                <a:solidFill>
                  <a:schemeClr val="tx1"/>
                </a:solidFill>
              </a:rPr>
              <a:t>demo.entities.Product@7ba4f24f</a:t>
            </a:r>
            <a:endParaRPr lang="zh-CN" altLang="en-US" sz="1405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28272" y="4986769"/>
            <a:ext cx="333360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可以基于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ExecutorService </a:t>
            </a:r>
            <a:r>
              <a:rPr lang="zh-CN" altLang="en-US" sz="1690" dirty="0" smtClean="0">
                <a:solidFill>
                  <a:schemeClr val="tx1"/>
                </a:solidFill>
              </a:rPr>
              <a:t>使用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  <a:endParaRPr lang="en-US" altLang="zh-CN" sz="169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 demo3 </a:t>
            </a:r>
            <a:r>
              <a:rPr lang="zh-CN" altLang="en-US" sz="1690" dirty="0" smtClean="0">
                <a:solidFill>
                  <a:schemeClr val="tx1"/>
                </a:solidFill>
              </a:rPr>
              <a:t>信号量：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7225" y="1914079"/>
            <a:ext cx="6227445" cy="40601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"_"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533" y="2827555"/>
            <a:ext cx="1489197" cy="148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12_2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13_2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14_3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16_4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15_5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17_6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18_7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19_8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0801" y="283323"/>
            <a:ext cx="7080556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FutureTask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Semaphore</a:t>
            </a:r>
            <a:r>
              <a:rPr lang="zh-CN" altLang="en-US" sz="1690" dirty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CyclicBarrier</a:t>
            </a:r>
            <a:endParaRPr lang="en-US" altLang="zh-CN" sz="169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37225" y="1132331"/>
            <a:ext cx="372574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en-US" altLang="zh-CN" sz="1690" dirty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 demo4 </a:t>
            </a:r>
            <a:r>
              <a:rPr lang="zh-CN" altLang="en-US" sz="1690" dirty="0" smtClean="0">
                <a:solidFill>
                  <a:schemeClr val="tx1"/>
                </a:solidFill>
              </a:rPr>
              <a:t>栅栏：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9654" y="1802674"/>
            <a:ext cx="6012180" cy="4233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CyclicBarrierDemo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finalI = i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"await."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cyclicBarrier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.await()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(finalI *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 +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"go."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(BrokenBarrierException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53949" y="2452392"/>
            <a:ext cx="1637568" cy="21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12await.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15await.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16await.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17await.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14await.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13await.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12go.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13go.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14go.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15go.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16go.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17go.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  <a:endParaRPr lang="zh-CN" altLang="en-US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  <a:endParaRPr lang="en-US" altLang="zh-CN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  <a:endParaRPr lang="en-US" altLang="zh-CN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876" y="2696286"/>
            <a:ext cx="4261101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2.2.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1996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7989" y="1622043"/>
            <a:ext cx="4269765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在什么线程中执行任务？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7989" y="2278843"/>
            <a:ext cx="3948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任务按照什么顺序执行（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LIFO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、优先级）？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2200" y="2753071"/>
            <a:ext cx="390416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有多少个任务能并发执行？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9138" y="3262936"/>
            <a:ext cx="56751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4.</a:t>
            </a:r>
            <a:r>
              <a:rPr lang="zh-CN" altLang="en-US" sz="1265" dirty="0">
                <a:solidFill>
                  <a:schemeClr val="tx1"/>
                </a:solidFill>
              </a:rPr>
              <a:t>在</a:t>
            </a:r>
            <a:r>
              <a:rPr lang="zh-CN" altLang="en-US" sz="1265" dirty="0" smtClean="0">
                <a:solidFill>
                  <a:schemeClr val="tx1"/>
                </a:solidFill>
              </a:rPr>
              <a:t>队列中有多少个任务在等待执行？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8801" y="3833397"/>
            <a:ext cx="5077559" cy="460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5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如果系统由于过载而需要拒绝一个任务，那么应该选择哪一个任务？另外，如何通知应用程序有任务被拒绝？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1956" y="4727598"/>
            <a:ext cx="421206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在执行一个任务之前或之后，应该进行哪些动作？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3104" y="757183"/>
            <a:ext cx="15214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>
                <a:solidFill>
                  <a:schemeClr val="tx1"/>
                </a:solidFill>
              </a:rPr>
              <a:t>任务执行</a:t>
            </a:r>
            <a:r>
              <a:rPr lang="zh-CN" altLang="en-US" sz="1690" dirty="0" smtClean="0">
                <a:solidFill>
                  <a:schemeClr val="tx1"/>
                </a:solidFill>
              </a:rPr>
              <a:t>策略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145" y="1232466"/>
            <a:ext cx="7644375" cy="4622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目录（要点）：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基础知识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405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	1.2.</a:t>
            </a:r>
            <a:r>
              <a:rPr lang="zh-CN" altLang="en-US" sz="1405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405" dirty="0" smtClean="0">
                <a:solidFill>
                  <a:schemeClr val="tx1"/>
                </a:solidFill>
              </a:rPr>
              <a:t>volatile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ThreadLocal</a:t>
            </a:r>
            <a:endParaRPr lang="en-US" altLang="zh-CN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1.3.</a:t>
            </a:r>
            <a:r>
              <a:rPr lang="zh-CN" altLang="en-US" sz="1405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405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en-US" altLang="zh-CN" sz="1405" dirty="0" smtClean="0">
                <a:solidFill>
                  <a:schemeClr val="tx1"/>
                </a:solidFill>
              </a:rPr>
              <a:t>CyclicBarrier</a:t>
            </a:r>
            <a:endParaRPr lang="en-US" altLang="zh-CN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进阶知识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>
                <a:solidFill>
                  <a:schemeClr val="tx1"/>
                </a:solidFill>
              </a:rPr>
              <a:t>饱和</a:t>
            </a:r>
            <a:r>
              <a:rPr lang="zh-CN" altLang="en-US" sz="1405" dirty="0" smtClean="0">
                <a:solidFill>
                  <a:schemeClr val="tx1"/>
                </a:solidFill>
              </a:rPr>
              <a:t>策略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原理知识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3.2.CAS</a:t>
            </a:r>
            <a:r>
              <a:rPr lang="zh-CN" altLang="en-US" sz="1405" dirty="0">
                <a:solidFill>
                  <a:schemeClr val="tx1"/>
                </a:solidFill>
              </a:rPr>
              <a:t>、自旋锁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3.3.ABA</a:t>
            </a:r>
            <a:r>
              <a:rPr lang="zh-CN" altLang="en-US" sz="1405" dirty="0">
                <a:solidFill>
                  <a:schemeClr val="tx1"/>
                </a:solidFill>
              </a:rPr>
              <a:t>问题、解决（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	</a:t>
            </a:r>
            <a:r>
              <a:rPr lang="en-US" altLang="zh-CN" sz="1405" dirty="0" smtClean="0">
                <a:solidFill>
                  <a:schemeClr val="tx1"/>
                </a:solidFill>
              </a:rPr>
              <a:t>3.4.</a:t>
            </a:r>
            <a:r>
              <a:rPr lang="zh-CN" altLang="en-US" sz="1405" dirty="0" smtClean="0">
                <a:solidFill>
                  <a:schemeClr val="tx1"/>
                </a:solidFill>
              </a:rPr>
              <a:t>非阻塞的链表算法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  <a:endParaRPr lang="en-US" altLang="zh-CN" sz="1405" dirty="0" smtClean="0">
              <a:solidFill>
                <a:schemeClr val="tx1"/>
              </a:solidFill>
            </a:endParaRPr>
          </a:p>
          <a:p>
            <a:pPr algn="l"/>
            <a:endParaRPr lang="en-US" altLang="zh-CN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4.</a:t>
            </a:r>
            <a:r>
              <a:rPr lang="zh-CN" altLang="en-US" sz="1405" dirty="0" smtClean="0">
                <a:solidFill>
                  <a:schemeClr val="tx1"/>
                </a:solidFill>
              </a:rPr>
              <a:t>交流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	4.1.DoubleCheck</a:t>
            </a:r>
            <a:r>
              <a:rPr lang="zh-CN" altLang="en-US" sz="1405" dirty="0">
                <a:solidFill>
                  <a:schemeClr val="tx1"/>
                </a:solidFill>
              </a:rPr>
              <a:t>（双重检查锁的问题</a:t>
            </a:r>
            <a:r>
              <a:rPr lang="zh-CN" altLang="en-US" sz="1405" dirty="0" smtClean="0">
                <a:solidFill>
                  <a:schemeClr val="tx1"/>
                </a:solidFill>
              </a:rPr>
              <a:t>）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1022" y="1001731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</a:t>
            </a:r>
            <a:r>
              <a:rPr lang="zh-CN" altLang="en-US" sz="1690" dirty="0" smtClean="0">
                <a:solidFill>
                  <a:schemeClr val="tx1"/>
                </a:solidFill>
              </a:rPr>
              <a:t>关键属性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0838" y="1941742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Core Pool Size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基本大小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4930" y="1941742"/>
            <a:ext cx="245899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 smtClean="0">
                <a:solidFill>
                  <a:schemeClr val="tx1"/>
                </a:solidFill>
              </a:rPr>
              <a:t>Maximum Pool Size </a:t>
            </a:r>
            <a:r>
              <a:rPr lang="zh-CN" altLang="en-US" sz="1265" dirty="0" smtClean="0">
                <a:solidFill>
                  <a:schemeClr val="tx1"/>
                </a:solidFill>
              </a:rPr>
              <a:t>最大大小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5598" y="2768198"/>
            <a:ext cx="2104550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Bound 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有界队列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1372" y="2768198"/>
            <a:ext cx="126922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饱和策略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7831" y="247040"/>
            <a:ext cx="179959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2.1.Executor</a:t>
            </a:r>
            <a:r>
              <a:rPr lang="zh-CN" altLang="en-US" sz="1690" dirty="0">
                <a:solidFill>
                  <a:schemeClr val="tx1"/>
                </a:solidFill>
              </a:rPr>
              <a:t>线程池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9693" y="1109153"/>
            <a:ext cx="19507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3.</a:t>
            </a:r>
            <a:r>
              <a:rPr lang="zh-CN" altLang="en-US" sz="1690" dirty="0" smtClean="0">
                <a:solidFill>
                  <a:schemeClr val="tx1"/>
                </a:solidFill>
              </a:rPr>
              <a:t>几种常用的线程池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7265" y="1944608"/>
            <a:ext cx="8820785" cy="13614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newCachedExecutor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Executors.newCachedThreadPool()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singleExecutor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newSingleThreadExecutor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workExecutor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newWorkStealingPool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ScheduledExecutorService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scheduleExecutor 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69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newScheduledThreadPool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66890" y="209233"/>
            <a:ext cx="39370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2.2.BoundQueue</a:t>
            </a:r>
            <a:r>
              <a:rPr lang="zh-CN" altLang="en-US" sz="1690" dirty="0">
                <a:solidFill>
                  <a:schemeClr val="tx1"/>
                </a:solidFill>
              </a:rPr>
              <a:t>有界队列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8300" y="1059697"/>
            <a:ext cx="2936875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1.BoundQueue </a:t>
            </a:r>
            <a:r>
              <a:rPr lang="zh-CN" altLang="en-US" sz="1690" dirty="0" smtClean="0">
                <a:solidFill>
                  <a:schemeClr val="tx1"/>
                </a:solidFill>
              </a:rPr>
              <a:t>有界队列线程池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907" y="2203944"/>
            <a:ext cx="800735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MILLISECONDS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LinkedBlockingQueue&lt;&gt;(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5104" y="3268160"/>
            <a:ext cx="3826247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注意：</a:t>
            </a: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SynchronousQueue </a:t>
            </a:r>
            <a:r>
              <a:rPr kumimoji="0" lang="zh-CN" altLang="en-US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同步移交队列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0226" y="288255"/>
            <a:ext cx="125476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2.3.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1445" y="893786"/>
            <a:ext cx="10922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饱和策略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9235" y="2490600"/>
            <a:ext cx="6037580" cy="4965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((ThreadPoolExecutor)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setRejectedExecutionHandler(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ThreadPoolExecutor.AbortPolicy())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55607" y="3451621"/>
            <a:ext cx="2118398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AbortPolicy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终止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75880" y="3451621"/>
            <a:ext cx="2664892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CallerRunsPolicy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调用者执行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75880" y="4089137"/>
            <a:ext cx="281432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DiscardOldestPolicy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抛弃最旧 </a:t>
            </a: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55607" y="4080948"/>
            <a:ext cx="182943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DiscardPolicy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抛弃</a:t>
            </a:r>
            <a:r>
              <a:rPr lang="en-US" altLang="zh-CN" sz="140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29235" y="1968921"/>
            <a:ext cx="5768975" cy="2800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ExecutorService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fiexdService 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Executors.</a:t>
            </a:r>
            <a:r>
              <a:rPr kumimoji="0" lang="zh-CN" altLang="zh-CN" sz="140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newFixedThreadPool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6588" y="2589129"/>
            <a:ext cx="4112730" cy="93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2.</a:t>
            </a:r>
            <a:r>
              <a:rPr lang="zh-CN" altLang="en-US" sz="1405" dirty="0">
                <a:solidFill>
                  <a:schemeClr val="tx1"/>
                </a:solidFill>
              </a:rPr>
              <a:t>进阶知识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2.1.Executor</a:t>
            </a:r>
            <a:r>
              <a:rPr lang="zh-CN" altLang="en-US" sz="1405" dirty="0">
                <a:solidFill>
                  <a:schemeClr val="tx1"/>
                </a:solidFill>
              </a:rPr>
              <a:t>线程池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2.2.BoundQueue</a:t>
            </a:r>
            <a:r>
              <a:rPr lang="zh-CN" altLang="en-US" sz="1405" dirty="0">
                <a:solidFill>
                  <a:schemeClr val="tx1"/>
                </a:solidFill>
              </a:rPr>
              <a:t>有界队列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2.3.</a:t>
            </a:r>
            <a:r>
              <a:rPr lang="zh-CN" altLang="en-US" sz="1405" dirty="0" smtClean="0">
                <a:solidFill>
                  <a:schemeClr val="tx1"/>
                </a:solidFill>
              </a:rPr>
              <a:t>饱和策略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2000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  <a:endParaRPr lang="en-US" altLang="zh-CN" sz="1405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3100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814" y="193157"/>
            <a:ext cx="1366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3.1.</a:t>
            </a:r>
            <a:r>
              <a:rPr lang="zh-CN" altLang="en-US" sz="1690" dirty="0">
                <a:solidFill>
                  <a:schemeClr val="tx1"/>
                </a:solidFill>
              </a:rPr>
              <a:t>原子变量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1145" y="1502093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java.util.concurrent.atomic</a:t>
            </a:r>
            <a:endParaRPr kumimoji="0" lang="zh-CN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020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endParaRPr kumimoji="0" lang="zh-CN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504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kumimoji="0" lang="en-US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36260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Reference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86395" y="2485073"/>
            <a:ext cx="151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</a:t>
            </a:r>
            <a:r>
              <a:rPr lang="en-US" altLang="zh-CN" sz="126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endParaRPr kumimoji="0" lang="en-US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4114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endParaRPr kumimoji="0" lang="zh-CN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04665" y="333692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AtomicMarkableReference</a:t>
            </a:r>
            <a:endParaRPr kumimoji="0" lang="zh-CN" altLang="zh-CN" sz="126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41145" y="4228465"/>
            <a:ext cx="2592000" cy="46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AtomicReferenceFieldUpdater</a:t>
            </a:r>
            <a:endParaRPr kumimoji="0" lang="zh-CN" altLang="zh-CN" sz="126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69926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、自选锁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86682" y="1493299"/>
            <a:ext cx="388048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现代操作系统提供的功能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(compare and swap)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886682" y="1985939"/>
            <a:ext cx="2766695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2.java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中的</a:t>
            </a: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unsafe final native</a:t>
            </a:r>
            <a:r>
              <a:rPr lang="zh-CN" altLang="en-US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方法</a:t>
            </a:r>
            <a:endParaRPr kumimoji="0" lang="zh-CN" altLang="en-US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6682" y="3161586"/>
            <a:ext cx="8112125" cy="1037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compareAndSwapObject(Object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compareAndSwapInt(Object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var5)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native boolean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compareAndSwapLong(Object var1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var2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var4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var6)</a:t>
            </a:r>
            <a:r>
              <a:rPr kumimoji="0" lang="zh-CN" altLang="zh-CN" sz="126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26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6682" y="2643264"/>
            <a:ext cx="986790" cy="3225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9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sun.misc</a:t>
            </a:r>
            <a:endParaRPr kumimoji="0" lang="zh-CN" altLang="zh-CN" sz="16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4097" y="184914"/>
            <a:ext cx="174752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4722" y="869065"/>
            <a:ext cx="36391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3.2.CAS </a:t>
            </a:r>
            <a:r>
              <a:rPr lang="zh-CN" altLang="en-US" sz="1690" dirty="0" smtClean="0">
                <a:solidFill>
                  <a:schemeClr val="tx1"/>
                </a:solidFill>
              </a:rPr>
              <a:t>、自旋锁</a:t>
            </a:r>
            <a:r>
              <a:rPr lang="en-US" altLang="zh-CN" sz="1690" dirty="0" smtClean="0">
                <a:solidFill>
                  <a:schemeClr val="tx1"/>
                </a:solidFill>
              </a:rPr>
              <a:t> demo AtomicInteger: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74906" y="2439200"/>
            <a:ext cx="189309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ThreadId:13,自旋次数:1</a:t>
            </a:r>
            <a:endParaRPr lang="zh-CN" altLang="en-US" sz="1125" dirty="0">
              <a:solidFill>
                <a:schemeClr val="tx1"/>
              </a:solidFill>
            </a:endParaRP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ThreadId:13,自旋次数:2</a:t>
            </a:r>
            <a:endParaRPr lang="zh-CN" altLang="en-US" sz="1125" dirty="0">
              <a:solidFill>
                <a:schemeClr val="tx1"/>
              </a:solidFill>
            </a:endParaRP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ThreadId:13,自旋次数:3</a:t>
            </a:r>
            <a:endParaRPr lang="zh-CN" altLang="en-US" sz="1125" dirty="0">
              <a:solidFill>
                <a:schemeClr val="tx1"/>
              </a:solidFill>
            </a:endParaRP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12</a:t>
            </a:r>
            <a:endParaRPr lang="zh-CN" altLang="en-US" sz="1125" dirty="0">
              <a:solidFill>
                <a:schemeClr val="tx1"/>
              </a:solidFill>
            </a:endParaRP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13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7996" y="1676003"/>
            <a:ext cx="6980555" cy="4470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while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"ThreadId:%s,自旋次数:%s"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+=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return;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26277" y="2866518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00870" y="2972237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00870" y="3796514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2922905" y="3277235"/>
            <a:ext cx="6985" cy="5194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66052" y="1375952"/>
            <a:ext cx="78740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单向</a:t>
            </a: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链表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800870" y="468475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>
            <a:off x="2929890" y="4076700"/>
            <a:ext cx="0" cy="6083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20556" y="2866310"/>
            <a:ext cx="807793" cy="24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133797" y="3277274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21" idx="2"/>
            <a:endCxn id="24" idx="0"/>
          </p:cNvCxnSpPr>
          <p:nvPr/>
        </p:nvCxnSpPr>
        <p:spPr>
          <a:xfrm>
            <a:off x="5257797" y="3557061"/>
            <a:ext cx="8255" cy="66611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36966" y="422321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2948" y="2866148"/>
            <a:ext cx="807793" cy="24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7522705" y="293487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>
            <a:stCxn id="29" idx="2"/>
            <a:endCxn id="31" idx="0"/>
          </p:cNvCxnSpPr>
          <p:nvPr/>
        </p:nvCxnSpPr>
        <p:spPr>
          <a:xfrm>
            <a:off x="7646536" y="3214859"/>
            <a:ext cx="0" cy="6445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7522705" y="3859443"/>
            <a:ext cx="24765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64563" y="215908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20909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2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98715" y="2190234"/>
            <a:ext cx="7118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Thread 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7522705" y="4857406"/>
            <a:ext cx="257810" cy="2800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kumimoji="0" lang="en-US" altLang="zh-CN" sz="140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>
            <a:endCxn id="39" idx="0"/>
          </p:cNvCxnSpPr>
          <p:nvPr/>
        </p:nvCxnSpPr>
        <p:spPr>
          <a:xfrm>
            <a:off x="7649845" y="4140835"/>
            <a:ext cx="1905" cy="71628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3905055" y="3649373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355776" y="3395271"/>
            <a:ext cx="506250" cy="4916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9914" y="2579617"/>
            <a:ext cx="7681858" cy="1369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1.</a:t>
            </a:r>
            <a:r>
              <a:rPr lang="zh-CN" altLang="en-US" sz="1690" dirty="0" smtClean="0">
                <a:solidFill>
                  <a:schemeClr val="tx1"/>
                </a:solidFill>
              </a:rPr>
              <a:t>基础知识</a:t>
            </a:r>
            <a:endParaRPr lang="zh-CN" altLang="en-US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ReentrantLock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1.2.</a:t>
            </a:r>
            <a:r>
              <a:rPr lang="zh-CN" altLang="en-US" sz="1690" dirty="0" smtClean="0">
                <a:solidFill>
                  <a:schemeClr val="tx1"/>
                </a:solidFill>
              </a:rPr>
              <a:t>内存可见性、</a:t>
            </a:r>
            <a:r>
              <a:rPr lang="en-US" altLang="zh-CN" sz="1690" dirty="0" smtClean="0">
                <a:solidFill>
                  <a:schemeClr val="tx1"/>
                </a:solidFill>
              </a:rPr>
              <a:t>volatile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ThreadLocal</a:t>
            </a:r>
            <a:endParaRPr lang="en-US" altLang="zh-CN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1.3.</a:t>
            </a:r>
            <a:r>
              <a:rPr lang="zh-CN" altLang="en-US" sz="1690" dirty="0" smtClean="0">
                <a:solidFill>
                  <a:schemeClr val="tx1"/>
                </a:solidFill>
              </a:rPr>
              <a:t>同步组件 </a:t>
            </a:r>
            <a:r>
              <a:rPr lang="en-US" altLang="zh-CN" sz="1690" dirty="0" smtClean="0">
                <a:solidFill>
                  <a:schemeClr val="tx1"/>
                </a:solidFill>
              </a:rPr>
              <a:t>CountDownLatch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FutureTask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Semaphore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CyclicBarrier</a:t>
            </a:r>
            <a:endParaRPr lang="en-US" altLang="zh-CN" sz="1690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1997" y="4065237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开始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0664" y="94243"/>
            <a:ext cx="55486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>
                <a:solidFill>
                  <a:schemeClr val="tx1"/>
                </a:solidFill>
              </a:rPr>
              <a:t>）</a:t>
            </a:r>
            <a:endParaRPr lang="zh-CN" altLang="en-US" sz="169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1827" y="1025532"/>
            <a:ext cx="8552180" cy="5078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ABA_AtomicStampedReferenceDemo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/**修改atomicInteger值*/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/**修改atomicStampedReference值*/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stamp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.getStamp()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atomicInteger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integer ok 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=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atomicStampedReference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.compareAndSet(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stamp +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(isOk)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ok."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"atomic stamped reference fail."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2116" y="566204"/>
            <a:ext cx="61582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3.3.ABA</a:t>
            </a:r>
            <a:r>
              <a:rPr lang="zh-CN" altLang="en-US" sz="1690" dirty="0">
                <a:solidFill>
                  <a:schemeClr val="tx1"/>
                </a:solidFill>
              </a:rPr>
              <a:t>问题、解决（</a:t>
            </a:r>
            <a:r>
              <a:rPr lang="en-US" altLang="zh-CN" sz="1690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690" dirty="0" smtClean="0">
                <a:solidFill>
                  <a:schemeClr val="tx1"/>
                </a:solidFill>
              </a:rPr>
              <a:t>） </a:t>
            </a:r>
            <a:r>
              <a:rPr lang="en-US" altLang="zh-CN" sz="1690" dirty="0" smtClean="0">
                <a:solidFill>
                  <a:schemeClr val="tx1"/>
                </a:solidFill>
              </a:rPr>
              <a:t>demo: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9391" y="6238346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integer ok .</a:t>
            </a:r>
            <a:endParaRPr lang="zh-CN" altLang="en-US" sz="1125" dirty="0">
              <a:solidFill>
                <a:schemeClr val="tx1"/>
              </a:solidFill>
            </a:endParaRPr>
          </a:p>
          <a:p>
            <a:pPr algn="l"/>
            <a:r>
              <a:rPr lang="zh-CN" altLang="en-US" sz="1125" dirty="0">
                <a:solidFill>
                  <a:schemeClr val="tx1"/>
                </a:solidFill>
              </a:rPr>
              <a:t>atomic stamped reference fail.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11616" y="86001"/>
            <a:ext cx="313944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 	3.4.</a:t>
            </a:r>
            <a:r>
              <a:rPr lang="zh-CN" altLang="en-US" sz="1690" dirty="0">
                <a:solidFill>
                  <a:schemeClr val="tx1"/>
                </a:solidFill>
              </a:rPr>
              <a:t>非阻塞的链表</a:t>
            </a:r>
            <a:r>
              <a:rPr lang="zh-CN" altLang="en-US" sz="1690" dirty="0" smtClean="0">
                <a:solidFill>
                  <a:schemeClr val="tx1"/>
                </a:solidFill>
              </a:rPr>
              <a:t>算法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0798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8779" y="1716425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02286" y="172753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871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4966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8473" y="1725785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4227" y="9161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0087" y="124956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3190240" y="1399540"/>
            <a:ext cx="459105" cy="3168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8" idx="0"/>
          </p:cNvCxnSpPr>
          <p:nvPr/>
        </p:nvCxnSpPr>
        <p:spPr>
          <a:xfrm>
            <a:off x="4104640" y="1073785"/>
            <a:ext cx="4416425" cy="654050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1"/>
          </p:cNvCxnSpPr>
          <p:nvPr/>
        </p:nvCxnSpPr>
        <p:spPr>
          <a:xfrm>
            <a:off x="4278630" y="1858010"/>
            <a:ext cx="106045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8" idx="1"/>
          </p:cNvCxnSpPr>
          <p:nvPr/>
        </p:nvCxnSpPr>
        <p:spPr>
          <a:xfrm>
            <a:off x="6461125" y="1860550"/>
            <a:ext cx="14414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9177118" y="1208290"/>
            <a:ext cx="1035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1.</a:t>
            </a:r>
            <a:r>
              <a:rPr lang="zh-CN" altLang="en-US" sz="1405" dirty="0" smtClean="0">
                <a:solidFill>
                  <a:schemeClr val="tx1"/>
                </a:solidFill>
              </a:rPr>
              <a:t>稳定状态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6868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34883" y="3756981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75197" y="376809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5594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1070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1385" y="376634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0159" y="3035027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57063" y="3087778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37" name="曲线连接符 36"/>
          <p:cNvCxnSpPr>
            <a:endCxn id="29" idx="0"/>
          </p:cNvCxnSpPr>
          <p:nvPr/>
        </p:nvCxnSpPr>
        <p:spPr>
          <a:xfrm>
            <a:off x="3017520" y="3244850"/>
            <a:ext cx="837565" cy="51244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31" idx="0"/>
          </p:cNvCxnSpPr>
          <p:nvPr/>
        </p:nvCxnSpPr>
        <p:spPr>
          <a:xfrm>
            <a:off x="4742815" y="3199765"/>
            <a:ext cx="2451100" cy="56832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0" idx="1"/>
          </p:cNvCxnSpPr>
          <p:nvPr/>
        </p:nvCxnSpPr>
        <p:spPr>
          <a:xfrm>
            <a:off x="4485005" y="3900170"/>
            <a:ext cx="44958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>
            <a:endCxn id="31" idx="1"/>
          </p:cNvCxnSpPr>
          <p:nvPr/>
        </p:nvCxnSpPr>
        <p:spPr>
          <a:xfrm>
            <a:off x="6170930" y="3892550"/>
            <a:ext cx="404495" cy="825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41" name="矩形 40"/>
          <p:cNvSpPr/>
          <p:nvPr/>
        </p:nvSpPr>
        <p:spPr>
          <a:xfrm>
            <a:off x="8962807" y="3166378"/>
            <a:ext cx="139319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2.</a:t>
            </a:r>
            <a:r>
              <a:rPr lang="zh-CN" altLang="en-US" sz="1405" dirty="0" smtClean="0">
                <a:solidFill>
                  <a:schemeClr val="tx1"/>
                </a:solidFill>
              </a:rPr>
              <a:t>中间插入状态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14426" y="376242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0614" y="376067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 flipV="1">
            <a:off x="7811770" y="3895090"/>
            <a:ext cx="50292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54" name="矩形 53"/>
          <p:cNvSpPr/>
          <p:nvPr/>
        </p:nvSpPr>
        <p:spPr>
          <a:xfrm>
            <a:off x="3139954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哑节点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37969" y="5889056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78283" y="5900168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6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5902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44156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84471" y="5898416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93245" y="5167102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尾节点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060149" y="5219853"/>
            <a:ext cx="860625" cy="2876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>
                <a:solidFill>
                  <a:schemeClr val="tx1"/>
                </a:solidFill>
              </a:rPr>
              <a:t>头节点</a:t>
            </a:r>
            <a:endParaRPr kumimoji="0" lang="zh-CN" altLang="en-US" sz="140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62" name="曲线连接符 61"/>
          <p:cNvCxnSpPr>
            <a:endCxn id="54" idx="0"/>
          </p:cNvCxnSpPr>
          <p:nvPr/>
        </p:nvCxnSpPr>
        <p:spPr>
          <a:xfrm>
            <a:off x="2920365" y="5386705"/>
            <a:ext cx="838200" cy="50228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60" idx="3"/>
            <a:endCxn id="67" idx="0"/>
          </p:cNvCxnSpPr>
          <p:nvPr/>
        </p:nvCxnSpPr>
        <p:spPr>
          <a:xfrm>
            <a:off x="4653915" y="5311140"/>
            <a:ext cx="4182110" cy="583565"/>
          </a:xfrm>
          <a:prstGeom prst="curvedConnector2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5" idx="1"/>
          </p:cNvCxnSpPr>
          <p:nvPr/>
        </p:nvCxnSpPr>
        <p:spPr>
          <a:xfrm>
            <a:off x="4387850" y="6026785"/>
            <a:ext cx="450215" cy="635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>
            <a:endCxn id="56" idx="1"/>
          </p:cNvCxnSpPr>
          <p:nvPr/>
        </p:nvCxnSpPr>
        <p:spPr>
          <a:xfrm flipV="1">
            <a:off x="6074410" y="6033135"/>
            <a:ext cx="40386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  <p:sp>
        <p:nvSpPr>
          <p:cNvPr id="66" name="矩形 65"/>
          <p:cNvSpPr/>
          <p:nvPr/>
        </p:nvSpPr>
        <p:spPr>
          <a:xfrm>
            <a:off x="8962731" y="5078746"/>
            <a:ext cx="228854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5" dirty="0" smtClean="0">
                <a:solidFill>
                  <a:schemeClr val="tx1"/>
                </a:solidFill>
              </a:rPr>
              <a:t>3.</a:t>
            </a:r>
            <a:r>
              <a:rPr lang="zh-CN" altLang="en-US" sz="1405" dirty="0" smtClean="0">
                <a:solidFill>
                  <a:schemeClr val="tx1"/>
                </a:solidFill>
              </a:rPr>
              <a:t>插入完成，恢复稳定状态</a:t>
            </a:r>
            <a:endParaRPr lang="zh-CN" altLang="en-US" sz="1405" dirty="0" smtClean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217512" y="5894503"/>
            <a:ext cx="1236419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3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23700" y="5892751"/>
            <a:ext cx="32906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65" dirty="0">
                <a:solidFill>
                  <a:schemeClr val="tx1"/>
                </a:solidFill>
              </a:rPr>
              <a:t>·</a:t>
            </a:r>
            <a:endParaRPr kumimoji="0" lang="en-US" altLang="zh-CN" sz="1265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 flipV="1">
            <a:off x="7713345" y="6027420"/>
            <a:ext cx="504190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62142" y="1015789"/>
            <a:ext cx="1236419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维护一个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state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83797" y="1015789"/>
            <a:ext cx="2218942" cy="287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双向链表保存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7738" y="1764562"/>
            <a:ext cx="4433570" cy="475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AbstractQueuedSynchronizer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isHeldExclusively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setExclusiveOwnerThread(Thread.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(getState()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IllegalMonitorStateException()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setExclusiveOwnerThread(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setState(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3573" y="1015789"/>
            <a:ext cx="6083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重点：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0868" y="1504467"/>
            <a:ext cx="5222875" cy="4928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demo.concurrentdemo.CustomLock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volatile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tryRelease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.tryRelease(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lockInterruptibly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.acquireInterruptibly(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312293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90" dirty="0" smtClean="0">
                <a:solidFill>
                  <a:schemeClr val="tx1"/>
                </a:solidFill>
              </a:rPr>
              <a:t>重点：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的子类尽量是内部类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254698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 smtClean="0">
                <a:solidFill>
                  <a:schemeClr val="tx1"/>
                </a:solidFill>
              </a:rPr>
              <a:t> </a:t>
            </a:r>
            <a:r>
              <a:rPr lang="en-US" altLang="zh-CN" sz="1690" dirty="0" smtClean="0">
                <a:solidFill>
                  <a:schemeClr val="tx1"/>
                </a:solidFill>
              </a:rPr>
              <a:t>demo </a:t>
            </a:r>
            <a:r>
              <a:rPr lang="zh-CN" altLang="en-US" sz="1690" dirty="0" smtClean="0">
                <a:solidFill>
                  <a:schemeClr val="tx1"/>
                </a:solidFill>
              </a:rPr>
              <a:t>自定义锁：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0868" y="1185710"/>
            <a:ext cx="7420610" cy="3406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CustomLockTest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CustomLockImpl()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 thread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"t:%s,sleep."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443" y="5076892"/>
            <a:ext cx="1202184" cy="9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t:12,sleep.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t:13,sleep.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t:14,sleep.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t:15,sleep.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t:16,sleep.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7353" y="1058993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pic>
        <p:nvPicPr>
          <p:cNvPr id="33796" name="Picture 4" descr="http://ifeve.com/wp-content/uploads/2013/10/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1" y="2659533"/>
            <a:ext cx="4996138" cy="13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710" y="143700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  <a:endParaRPr lang="zh-CN" altLang="en-US" sz="1265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14619" y="1635908"/>
            <a:ext cx="4927254" cy="9321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final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(!tryAcquire(arg)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acquireQueued(addWaiter(Node.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EXCLUSIVE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14619" y="2906382"/>
            <a:ext cx="4927254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UnsupportedOperationException()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14619" y="3674448"/>
            <a:ext cx="4927254" cy="24961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addWaiter(Node mode)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Node node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Try the fast path of enq; backup to full enq on failure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pred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(pred !=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(compareAndSetTail(pred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pred.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enq(node)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七边形 10"/>
          <p:cNvSpPr/>
          <p:nvPr/>
        </p:nvSpPr>
        <p:spPr>
          <a:xfrm>
            <a:off x="7837977" y="140076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25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8005580" y="2746475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2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7953376" y="3556904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0623" y="189921"/>
            <a:ext cx="87312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868" y="778395"/>
            <a:ext cx="199453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3.5.AQS</a:t>
            </a:r>
            <a:r>
              <a:rPr lang="zh-CN" altLang="en-US" sz="1690" dirty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核心算法：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2805" y="6452496"/>
            <a:ext cx="4572000" cy="2857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http://ifeve.com/introduce-abstractqueuedsynchronizer/</a:t>
            </a:r>
            <a:endParaRPr lang="zh-CN" altLang="en-US" sz="1265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0352" y="1768640"/>
            <a:ext cx="342900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enq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Node t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Must initialize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(compareAndSetHead(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Node()))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tail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node.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(compareAndSetTail(t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66863" y="1362705"/>
            <a:ext cx="4146550" cy="3712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acquireQueued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node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for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 p = node.predecessor()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 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tryAcquire(arg))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setHead(node)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help GC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failed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return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shouldParkAfterFailedAcquire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node) &amp;&amp;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parkAndCheckInterrupt())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interrupted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(failed)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cancelAcquire(node)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60868" y="5325361"/>
            <a:ext cx="292671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selfInterrupt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七边形 11"/>
          <p:cNvSpPr/>
          <p:nvPr/>
        </p:nvSpPr>
        <p:spPr>
          <a:xfrm>
            <a:off x="2051540" y="155390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3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6032805" y="1014026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>
                <a:solidFill>
                  <a:schemeClr val="tx1"/>
                </a:solidFill>
              </a:rPr>
              <a:t>4</a:t>
            </a:r>
            <a:endParaRPr kumimoji="0" lang="en-US" altLang="zh-CN" sz="1125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七边形 13"/>
          <p:cNvSpPr/>
          <p:nvPr/>
        </p:nvSpPr>
        <p:spPr>
          <a:xfrm>
            <a:off x="1927898" y="4951390"/>
            <a:ext cx="313225" cy="304855"/>
          </a:xfrm>
          <a:prstGeom prst="hep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25" b="1" dirty="0" smtClean="0">
                <a:solidFill>
                  <a:schemeClr val="tx1"/>
                </a:solidFill>
              </a:rPr>
              <a:t>5</a:t>
            </a:r>
            <a:endParaRPr kumimoji="0" lang="en-US" altLang="zh-CN" sz="1125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2564" y="2183010"/>
            <a:ext cx="5019437" cy="1370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3.</a:t>
            </a:r>
            <a:r>
              <a:rPr lang="zh-CN" altLang="en-US" sz="1405" dirty="0">
                <a:solidFill>
                  <a:schemeClr val="tx1"/>
                </a:solidFill>
              </a:rPr>
              <a:t>原理知识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3.1.</a:t>
            </a:r>
            <a:r>
              <a:rPr lang="zh-CN" altLang="en-US" sz="1405" dirty="0">
                <a:solidFill>
                  <a:schemeClr val="tx1"/>
                </a:solidFill>
              </a:rPr>
              <a:t>原子变量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3.2.CAS</a:t>
            </a:r>
            <a:r>
              <a:rPr lang="zh-CN" altLang="en-US" sz="1405" dirty="0" smtClean="0">
                <a:solidFill>
                  <a:schemeClr val="tx1"/>
                </a:solidFill>
              </a:rPr>
              <a:t>、</a:t>
            </a:r>
            <a:r>
              <a:rPr lang="zh-CN" altLang="en-US" sz="1405" dirty="0">
                <a:solidFill>
                  <a:schemeClr val="tx1"/>
                </a:solidFill>
              </a:rPr>
              <a:t>自旋</a:t>
            </a:r>
            <a:r>
              <a:rPr lang="zh-CN" altLang="en-US" sz="1405" dirty="0" smtClean="0">
                <a:solidFill>
                  <a:schemeClr val="tx1"/>
                </a:solidFill>
              </a:rPr>
              <a:t>锁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3.3.ABA</a:t>
            </a:r>
            <a:r>
              <a:rPr lang="zh-CN" altLang="en-US" sz="1405" dirty="0" smtClean="0">
                <a:solidFill>
                  <a:schemeClr val="tx1"/>
                </a:solidFill>
              </a:rPr>
              <a:t>问题</a:t>
            </a:r>
            <a:r>
              <a:rPr lang="zh-CN" altLang="en-US" sz="1405" dirty="0">
                <a:solidFill>
                  <a:schemeClr val="tx1"/>
                </a:solidFill>
              </a:rPr>
              <a:t>、解决（</a:t>
            </a:r>
            <a:r>
              <a:rPr lang="en-US" altLang="zh-CN" sz="1405" dirty="0">
                <a:solidFill>
                  <a:schemeClr val="tx1"/>
                </a:solidFill>
              </a:rPr>
              <a:t>AtomicStampedReference</a:t>
            </a:r>
            <a:r>
              <a:rPr lang="zh-CN" altLang="en-US" sz="1405" dirty="0">
                <a:solidFill>
                  <a:schemeClr val="tx1"/>
                </a:solidFill>
              </a:rPr>
              <a:t>）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  	3.4.</a:t>
            </a:r>
            <a:r>
              <a:rPr lang="zh-CN" altLang="en-US" sz="1405" dirty="0">
                <a:solidFill>
                  <a:schemeClr val="tx1"/>
                </a:solidFill>
              </a:rPr>
              <a:t>非阻塞的链表算法</a:t>
            </a:r>
            <a:endParaRPr lang="zh-CN" altLang="en-US" sz="1405" dirty="0">
              <a:solidFill>
                <a:schemeClr val="tx1"/>
              </a:solidFill>
            </a:endParaRPr>
          </a:p>
          <a:p>
            <a:pPr algn="l"/>
            <a:r>
              <a:rPr lang="en-US" altLang="zh-CN" sz="1405" dirty="0">
                <a:solidFill>
                  <a:schemeClr val="tx1"/>
                </a:solidFill>
              </a:rPr>
              <a:t>	</a:t>
            </a:r>
            <a:r>
              <a:rPr lang="en-US" altLang="zh-CN" sz="1405" dirty="0" smtClean="0">
                <a:solidFill>
                  <a:schemeClr val="tx1"/>
                </a:solidFill>
              </a:rPr>
              <a:t>3.5.AQS</a:t>
            </a:r>
            <a:endParaRPr lang="en-US" altLang="zh-CN" sz="1405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3101" y="4106452"/>
            <a:ext cx="446405" cy="265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>
                <a:solidFill>
                  <a:schemeClr val="tx1"/>
                </a:solidFill>
              </a:rPr>
              <a:t>总结</a:t>
            </a:r>
            <a:r>
              <a:rPr lang="en-US" altLang="zh-CN" sz="1265" dirty="0" smtClean="0">
                <a:solidFill>
                  <a:schemeClr val="tx1"/>
                </a:solidFill>
              </a:rPr>
              <a:t>!</a:t>
            </a:r>
            <a:endParaRPr kumimoji="0" lang="en-US" altLang="zh-CN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2844" y="2507261"/>
            <a:ext cx="4572000" cy="610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4.</a:t>
            </a:r>
            <a:r>
              <a:rPr lang="zh-CN" altLang="en-US" sz="1690" dirty="0">
                <a:solidFill>
                  <a:schemeClr val="tx1"/>
                </a:solidFill>
              </a:rPr>
              <a:t>交流</a:t>
            </a:r>
            <a:endParaRPr lang="zh-CN" altLang="en-US" sz="1690" dirty="0">
              <a:solidFill>
                <a:schemeClr val="tx1"/>
              </a:solidFill>
            </a:endParaRPr>
          </a:p>
          <a:p>
            <a:pPr algn="l"/>
            <a:r>
              <a:rPr lang="en-US" altLang="zh-CN" sz="1690" dirty="0">
                <a:solidFill>
                  <a:schemeClr val="tx1"/>
                </a:solidFill>
              </a:rPr>
              <a:t>	</a:t>
            </a:r>
            <a:r>
              <a:rPr lang="en-US" altLang="zh-CN" sz="1690" dirty="0" smtClean="0">
                <a:solidFill>
                  <a:schemeClr val="tx1"/>
                </a:solidFill>
              </a:rPr>
              <a:t>4.1.DoubleCheck</a:t>
            </a:r>
            <a:endParaRPr lang="en-US" altLang="zh-CN" sz="169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4379" y="967259"/>
            <a:ext cx="1802130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783" y="1915752"/>
            <a:ext cx="31830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实现 </a:t>
            </a:r>
            <a:r>
              <a:rPr kumimoji="0" lang="zh-CN" altLang="en-US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偏向锁、轻量级锁需要</a:t>
            </a:r>
            <a:r>
              <a:rPr lang="zh-CN" altLang="en-US" sz="1125" dirty="0" smtClean="0">
                <a:solidFill>
                  <a:schemeClr val="tx1"/>
                </a:solidFill>
              </a:rPr>
              <a:t>手动打开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7783" y="2756777"/>
            <a:ext cx="1615586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偏向锁</a:t>
            </a:r>
            <a:r>
              <a:rPr lang="en-US" altLang="zh-CN" sz="1830" dirty="0">
                <a:solidFill>
                  <a:schemeClr val="tx1"/>
                </a:solidFill>
              </a:rPr>
              <a:t> </a:t>
            </a:r>
            <a:r>
              <a:rPr lang="en-US" altLang="zh-CN" sz="1125" dirty="0" smtClean="0">
                <a:solidFill>
                  <a:schemeClr val="tx1"/>
                </a:solidFill>
              </a:rPr>
              <a:t>jdk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1.6</a:t>
            </a:r>
            <a:endParaRPr kumimoji="0" lang="en-US" altLang="zh-CN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2349" y="2754204"/>
            <a:ext cx="1817533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轻量锁 </a:t>
            </a:r>
            <a:r>
              <a:rPr kumimoji="0" lang="en-US" altLang="zh-CN" sz="1125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jdk1.6</a:t>
            </a:r>
            <a:endParaRPr kumimoji="0" lang="en-US" altLang="zh-CN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63781" y="2760750"/>
            <a:ext cx="126939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重量锁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7783" y="3588965"/>
            <a:ext cx="338916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object.markword </a:t>
            </a:r>
            <a:r>
              <a:rPr kumimoji="0" lang="zh-CN" altLang="en-US" sz="183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保存锁的信息</a:t>
            </a:r>
            <a:endParaRPr kumimoji="0" lang="zh-CN" altLang="en-US" sz="183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0411" y="3590821"/>
            <a:ext cx="3034720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30" dirty="0" smtClean="0">
                <a:solidFill>
                  <a:schemeClr val="tx1"/>
                </a:solidFill>
              </a:rPr>
              <a:t>lockrecord </a:t>
            </a:r>
            <a:r>
              <a:rPr lang="zh-CN" altLang="en-US" sz="1830" dirty="0" smtClean="0">
                <a:solidFill>
                  <a:schemeClr val="tx1"/>
                </a:solidFill>
              </a:rPr>
              <a:t>线程加锁</a:t>
            </a:r>
            <a:r>
              <a:rPr lang="zh-CN" altLang="en-US" sz="1830" dirty="0">
                <a:solidFill>
                  <a:schemeClr val="tx1"/>
                </a:solidFill>
              </a:rPr>
              <a:t>信息</a:t>
            </a:r>
            <a:endParaRPr kumimoji="0" lang="zh-CN" altLang="en-US" sz="183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1873" y="4682505"/>
            <a:ext cx="7967343" cy="504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锁升级：</a:t>
            </a:r>
            <a:endParaRPr lang="zh-CN" altLang="en-US" sz="1405" dirty="0" smtClean="0">
              <a:solidFill>
                <a:schemeClr val="tx1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5" dirty="0" smtClean="0">
                <a:solidFill>
                  <a:schemeClr val="tx1"/>
                </a:solidFill>
              </a:rPr>
              <a:t>偏向锁</a:t>
            </a:r>
            <a:r>
              <a:rPr lang="en-US" altLang="zh-CN" sz="1405" dirty="0" smtClean="0">
                <a:solidFill>
                  <a:schemeClr val="tx1"/>
                </a:solidFill>
              </a:rPr>
              <a:t>(</a:t>
            </a:r>
            <a:r>
              <a:rPr lang="zh-CN" altLang="en-US" sz="1405" dirty="0" smtClean="0">
                <a:solidFill>
                  <a:schemeClr val="tx1"/>
                </a:solidFill>
              </a:rPr>
              <a:t>只有一个</a:t>
            </a:r>
            <a:r>
              <a:rPr lang="en-US" altLang="zh-CN" sz="1405" dirty="0" smtClean="0">
                <a:solidFill>
                  <a:schemeClr val="tx1"/>
                </a:solidFill>
              </a:rPr>
              <a:t>thread</a:t>
            </a:r>
            <a:r>
              <a:rPr lang="zh-CN" altLang="en-US" sz="1405" dirty="0">
                <a:solidFill>
                  <a:schemeClr val="tx1"/>
                </a:solidFill>
              </a:rPr>
              <a:t> </a:t>
            </a:r>
            <a:r>
              <a:rPr lang="en-US" altLang="zh-CN" sz="1405" dirty="0" smtClean="0">
                <a:solidFill>
                  <a:schemeClr val="tx1"/>
                </a:solidFill>
              </a:rPr>
              <a:t>lock)-&gt;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轻量级锁</a:t>
            </a:r>
            <a:r>
              <a:rPr lang="en-US" altLang="zh-CN" sz="1405" dirty="0" smtClean="0">
                <a:solidFill>
                  <a:schemeClr val="tx1"/>
                </a:solidFill>
              </a:rPr>
              <a:t>(CAS lockrecored-&gt;markword)-&gt;</a:t>
            </a:r>
            <a:r>
              <a:rPr lang="zh-CN" altLang="en-US" sz="1405" dirty="0" smtClean="0">
                <a:solidFill>
                  <a:schemeClr val="tx1"/>
                </a:solidFill>
              </a:rPr>
              <a:t>重量级锁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94016" y="5572491"/>
            <a:ext cx="3104094" cy="3524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30" dirty="0" smtClean="0">
                <a:solidFill>
                  <a:schemeClr val="tx1"/>
                </a:solidFill>
              </a:rPr>
              <a:t>单个</a:t>
            </a:r>
            <a:r>
              <a:rPr lang="en-US" altLang="zh-CN" sz="1830" dirty="0" smtClean="0">
                <a:solidFill>
                  <a:schemeClr val="tx1"/>
                </a:solidFill>
              </a:rPr>
              <a:t>Condition queue </a:t>
            </a:r>
            <a:r>
              <a:rPr lang="zh-CN" altLang="en-US" sz="1125" dirty="0" smtClean="0">
                <a:solidFill>
                  <a:schemeClr val="tx1"/>
                </a:solidFill>
              </a:rPr>
              <a:t>原生</a:t>
            </a:r>
            <a:endParaRPr kumimoji="0" lang="zh-CN" altLang="en-US" sz="112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74900" y="226128"/>
            <a:ext cx="2816225" cy="39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970" dirty="0">
                <a:solidFill>
                  <a:schemeClr val="tx1"/>
                </a:solidFill>
              </a:rPr>
              <a:t>	4.1.DoubleCheck</a:t>
            </a:r>
            <a:endParaRPr lang="en-US" altLang="zh-CN" sz="197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9291" y="901358"/>
            <a:ext cx="2311400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970" dirty="0" smtClean="0">
                <a:solidFill>
                  <a:schemeClr val="tx1"/>
                </a:solidFill>
              </a:rPr>
              <a:t>1.DoubleCheck demo: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2973" y="1900524"/>
            <a:ext cx="4290060" cy="266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static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(DoubleCheckedLocking.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DoubleCheckedLocking()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resource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7058" y="2834291"/>
            <a:ext cx="1438275" cy="373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970" dirty="0">
                <a:solidFill>
                  <a:schemeClr val="tx1"/>
                </a:solidFill>
              </a:rPr>
              <a:t>有</a:t>
            </a:r>
            <a:r>
              <a:rPr lang="zh-CN" altLang="en-US" sz="1970" dirty="0" smtClean="0">
                <a:solidFill>
                  <a:schemeClr val="tx1"/>
                </a:solidFill>
              </a:rPr>
              <a:t>什么问题</a:t>
            </a:r>
            <a:r>
              <a:rPr lang="en-US" altLang="zh-CN" sz="1970" dirty="0" smtClean="0">
                <a:solidFill>
                  <a:schemeClr val="tx1"/>
                </a:solidFill>
              </a:rPr>
              <a:t>?</a:t>
            </a:r>
            <a:endParaRPr kumimoji="0" lang="en-US" altLang="zh-CN" sz="197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07" y="2635054"/>
            <a:ext cx="1646555" cy="440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End Thanks !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1206" y="5651011"/>
            <a:ext cx="377952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参考资料：</a:t>
            </a:r>
            <a:r>
              <a:rPr lang="en-US" altLang="zh-CN" sz="1690" dirty="0">
                <a:solidFill>
                  <a:schemeClr val="tx1"/>
                </a:solidFill>
                <a:hlinkClick r:id="rId1"/>
              </a:rPr>
              <a:t>http://ifeve.com</a:t>
            </a:r>
            <a:r>
              <a:rPr lang="en-US" altLang="zh-CN" sz="1690" dirty="0" smtClean="0">
                <a:solidFill>
                  <a:schemeClr val="tx1"/>
                </a:solidFill>
                <a:hlinkClick r:id="rId1"/>
              </a:rPr>
              <a:t>/</a:t>
            </a:r>
            <a:r>
              <a:rPr lang="en-US" altLang="zh-CN" sz="1690" dirty="0" smtClean="0">
                <a:solidFill>
                  <a:schemeClr val="tx1"/>
                </a:solidFill>
              </a:rPr>
              <a:t> </a:t>
            </a:r>
            <a:r>
              <a:rPr lang="zh-CN" altLang="en-US" sz="1690" dirty="0" smtClean="0">
                <a:solidFill>
                  <a:schemeClr val="tx1"/>
                </a:solidFill>
              </a:rPr>
              <a:t>并发编程网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898" y="6252288"/>
            <a:ext cx="4610100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参考书籍：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《JAVA</a:t>
            </a: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并发编程实战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》Doug</a:t>
            </a:r>
            <a:r>
              <a:rPr kumimoji="0" lang="en-US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 Lea  </a:t>
            </a:r>
            <a:r>
              <a:rPr kumimoji="0" lang="zh-CN" altLang="zh-CN" sz="169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必看</a:t>
            </a:r>
            <a:endParaRPr kumimoji="0" lang="zh-CN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8524" y="734330"/>
            <a:ext cx="32899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</a:t>
            </a:r>
            <a:r>
              <a:rPr lang="zh-CN" altLang="en-US" sz="1405" dirty="0" smtClean="0">
                <a:solidFill>
                  <a:schemeClr val="tx1"/>
                </a:solidFill>
              </a:rPr>
              <a:t>锁的方式：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9428" y="1309665"/>
            <a:ext cx="4031296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锁定当前对象中的方法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锁定的是当前对象实例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5516" y="2941301"/>
            <a:ext cx="4451678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锁定静态方法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锁定的是当前</a:t>
            </a:r>
            <a:r>
              <a:rPr lang="en-US" altLang="zh-CN" sz="1265" dirty="0" smtClean="0">
                <a:solidFill>
                  <a:schemeClr val="tx1"/>
                </a:solidFill>
              </a:rPr>
              <a:t>class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319428" y="1801807"/>
            <a:ext cx="5275385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695516" y="3486490"/>
            <a:ext cx="5310416" cy="584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synchronized static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statisMethod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450627" y="5035984"/>
            <a:ext cx="5517173" cy="1105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method1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50627" y="4644476"/>
            <a:ext cx="4622832" cy="265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65" dirty="0" smtClean="0">
                <a:solidFill>
                  <a:schemeClr val="tx1"/>
                </a:solidFill>
              </a:rPr>
              <a:t>锁定代码块</a:t>
            </a:r>
            <a:r>
              <a:rPr lang="en-US" altLang="zh-CN" sz="1265" dirty="0" smtClean="0">
                <a:solidFill>
                  <a:schemeClr val="tx1"/>
                </a:solidFill>
              </a:rPr>
              <a:t>-&gt;</a:t>
            </a:r>
            <a:r>
              <a:rPr lang="zh-CN" altLang="en-US" sz="1265" dirty="0" smtClean="0">
                <a:solidFill>
                  <a:schemeClr val="tx1"/>
                </a:solidFill>
              </a:rPr>
              <a:t>锁定的是</a:t>
            </a:r>
            <a:r>
              <a:rPr lang="en-US" altLang="zh-CN" sz="1265" dirty="0" smtClean="0">
                <a:solidFill>
                  <a:schemeClr val="tx1"/>
                </a:solidFill>
              </a:rPr>
              <a:t>lock</a:t>
            </a:r>
            <a:r>
              <a:rPr lang="zh-CN" altLang="en-US" sz="1265" dirty="0" smtClean="0">
                <a:solidFill>
                  <a:schemeClr val="tx1"/>
                </a:solidFill>
              </a:rPr>
              <a:t>对象</a:t>
            </a:r>
            <a:endParaRPr kumimoji="0" lang="zh-CN" altLang="en-US" sz="126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947" y="222313"/>
            <a:ext cx="6226053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/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>
                <a:solidFill>
                  <a:schemeClr val="tx1"/>
                </a:solidFill>
              </a:rPr>
              <a:t> ReentrantLock 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0666" y="553767"/>
            <a:ext cx="431990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1.synchronized(</a:t>
            </a:r>
            <a:r>
              <a:rPr lang="zh-CN" altLang="en-US" sz="1405" dirty="0" smtClean="0">
                <a:solidFill>
                  <a:schemeClr val="tx1"/>
                </a:solidFill>
              </a:rPr>
              <a:t>内置锁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简单的</a:t>
            </a:r>
            <a:r>
              <a:rPr lang="en-US" altLang="zh-CN" sz="1405" dirty="0" smtClean="0">
                <a:solidFill>
                  <a:schemeClr val="tx1"/>
                </a:solidFill>
              </a:rPr>
              <a:t>Condition queue</a:t>
            </a:r>
            <a:r>
              <a:rPr lang="zh-CN" altLang="en-US" sz="1405" dirty="0" smtClean="0">
                <a:solidFill>
                  <a:schemeClr val="tx1"/>
                </a:solidFill>
              </a:rPr>
              <a:t>：</a:t>
            </a:r>
            <a:endParaRPr kumimoji="0" lang="zh-CN" altLang="en-US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5431" y="1017899"/>
            <a:ext cx="6389370" cy="56876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ConditionQueue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DemoRun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boolean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runTest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ExecutionException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CustomException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BrokenBarrierException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 thread1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"t1:%s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wait"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.wait()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e.printStackTrace()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System.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"t2:%s 唤醒"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84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synchronized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isOk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this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.notifyAll()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4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84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262" y="2543295"/>
            <a:ext cx="1472711" cy="78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5" dirty="0">
                <a:solidFill>
                  <a:schemeClr val="tx1"/>
                </a:solidFill>
              </a:rPr>
              <a:t>t1:12 wait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t2:13 wait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t2:13 唤醒</a:t>
            </a:r>
            <a:endParaRPr lang="zh-CN" altLang="en-US" sz="1125" dirty="0">
              <a:solidFill>
                <a:schemeClr val="tx1"/>
              </a:solidFill>
            </a:endParaRPr>
          </a:p>
          <a:p>
            <a:r>
              <a:rPr lang="zh-CN" altLang="en-US" sz="1125" dirty="0">
                <a:solidFill>
                  <a:schemeClr val="tx1"/>
                </a:solidFill>
              </a:rPr>
              <a:t>t1:12 唤醒</a:t>
            </a:r>
            <a:endParaRPr lang="zh-CN" altLang="en-US" sz="112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6757" y="1100834"/>
            <a:ext cx="1842135" cy="287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5" dirty="0" smtClean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 smtClean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</a:t>
            </a:r>
            <a:endParaRPr kumimoji="0" lang="en-US" altLang="zh-CN" sz="1405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7938" y="2254563"/>
            <a:ext cx="1700415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基于</a:t>
            </a:r>
            <a:r>
              <a:rPr lang="en-US" altLang="zh-CN" sz="1690" dirty="0" smtClean="0">
                <a:solidFill>
                  <a:schemeClr val="tx1"/>
                </a:solidFill>
              </a:rPr>
              <a:t>AQS</a:t>
            </a:r>
            <a:r>
              <a:rPr lang="zh-CN" altLang="en-US" sz="1690" dirty="0" smtClean="0">
                <a:solidFill>
                  <a:schemeClr val="tx1"/>
                </a:solidFill>
              </a:rPr>
              <a:t>实现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9067" y="2254563"/>
            <a:ext cx="1904423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相应</a:t>
            </a: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Interruption</a:t>
            </a:r>
            <a:endParaRPr kumimoji="0" lang="en-US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13296" y="2254563"/>
            <a:ext cx="1461378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9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trylock</a:t>
            </a:r>
            <a:endParaRPr kumimoji="0" lang="en-US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3541" y="3181153"/>
            <a:ext cx="1914727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 smtClean="0">
                <a:solidFill>
                  <a:schemeClr val="tx1"/>
                </a:solidFill>
              </a:rPr>
              <a:t>公平锁、非公平锁</a:t>
            </a:r>
            <a:endParaRPr kumimoji="0" lang="zh-CN" altLang="en-US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3425" y="3174709"/>
            <a:ext cx="2466994" cy="33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90" dirty="0">
                <a:solidFill>
                  <a:schemeClr val="tx1"/>
                </a:solidFill>
              </a:rPr>
              <a:t>多</a:t>
            </a:r>
            <a:r>
              <a:rPr lang="zh-CN" altLang="en-US" sz="1690" dirty="0" smtClean="0">
                <a:solidFill>
                  <a:schemeClr val="tx1"/>
                </a:solidFill>
              </a:rPr>
              <a:t>个</a:t>
            </a:r>
            <a:r>
              <a:rPr lang="en-US" altLang="zh-CN" sz="1690" dirty="0" smtClean="0">
                <a:solidFill>
                  <a:schemeClr val="tx1"/>
                </a:solidFill>
              </a:rPr>
              <a:t>Condition queue</a:t>
            </a:r>
            <a:endParaRPr kumimoji="0" lang="en-US" altLang="zh-CN" sz="169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8594" y="655385"/>
            <a:ext cx="41402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demo1 trylock </a:t>
            </a:r>
            <a:r>
              <a:rPr lang="zh-CN" altLang="en-US" sz="1405" dirty="0" smtClean="0">
                <a:solidFill>
                  <a:schemeClr val="tx1"/>
                </a:solidFill>
              </a:rPr>
              <a:t>带有超时</a:t>
            </a:r>
            <a:r>
              <a:rPr lang="en-US" altLang="zh-CN" sz="1405" dirty="0" smtClean="0">
                <a:solidFill>
                  <a:schemeClr val="tx1"/>
                </a:solidFill>
              </a:rPr>
              <a:t>lock:</a:t>
            </a:r>
            <a:endParaRPr lang="en-US" altLang="zh-CN" sz="1405" dirty="0" smtClean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7897" y="1030789"/>
            <a:ext cx="5157470" cy="56857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tryLockTest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"thread1:"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.tryLock(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TimeUnit.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SECONDS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try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ignored)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.unlock()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"main:"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().getId())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</a:t>
            </a:r>
            <a:r>
              <a:rPr kumimoji="0" lang="zh-CN" altLang="zh-CN" sz="98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8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98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1267" y="2685541"/>
            <a:ext cx="1893094" cy="48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thread1:12</a:t>
            </a:r>
            <a:endParaRPr lang="zh-CN" altLang="en-US" sz="1265" dirty="0">
              <a:solidFill>
                <a:schemeClr val="tx1"/>
              </a:solidFill>
            </a:endParaRPr>
          </a:p>
          <a:p>
            <a:r>
              <a:rPr lang="zh-CN" altLang="en-US" sz="1265" dirty="0">
                <a:solidFill>
                  <a:schemeClr val="tx1"/>
                </a:solidFill>
              </a:rPr>
              <a:t>main:1</a:t>
            </a:r>
            <a:endParaRPr lang="zh-CN" altLang="en-US" sz="12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3829" y="222313"/>
            <a:ext cx="5234171" cy="330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90" dirty="0" smtClean="0">
                <a:solidFill>
                  <a:schemeClr val="tx1"/>
                </a:solidFill>
              </a:rPr>
              <a:t>	1.1.synchronized</a:t>
            </a:r>
            <a:r>
              <a:rPr lang="zh-CN" altLang="en-US" sz="1690" dirty="0" smtClean="0">
                <a:solidFill>
                  <a:schemeClr val="tx1"/>
                </a:solidFill>
              </a:rPr>
              <a:t>、</a:t>
            </a:r>
            <a:r>
              <a:rPr lang="en-US" altLang="zh-CN" sz="1690" dirty="0" smtClean="0">
                <a:solidFill>
                  <a:schemeClr val="tx1"/>
                </a:solidFill>
              </a:rPr>
              <a:t>Lock</a:t>
            </a:r>
            <a:r>
              <a:rPr lang="zh-CN" altLang="en-US" sz="1690" dirty="0" smtClean="0">
                <a:solidFill>
                  <a:schemeClr val="tx1"/>
                </a:solidFill>
              </a:rPr>
              <a:t>（内置锁与显示锁）</a:t>
            </a:r>
            <a:endParaRPr lang="zh-CN" altLang="en-US" sz="169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4022" y="655385"/>
            <a:ext cx="378841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5" dirty="0">
                <a:solidFill>
                  <a:schemeClr val="tx1"/>
                </a:solidFill>
              </a:rPr>
              <a:t>2.ReentranLock(</a:t>
            </a:r>
            <a:r>
              <a:rPr lang="zh-CN" altLang="en-US" sz="1405" dirty="0">
                <a:solidFill>
                  <a:schemeClr val="tx1"/>
                </a:solidFill>
              </a:rPr>
              <a:t>显示锁</a:t>
            </a:r>
            <a:r>
              <a:rPr lang="en-US" altLang="zh-CN" sz="1405" dirty="0" smtClean="0">
                <a:solidFill>
                  <a:schemeClr val="tx1"/>
                </a:solidFill>
              </a:rPr>
              <a:t>) demo2 </a:t>
            </a:r>
            <a:r>
              <a:rPr lang="zh-CN" altLang="en-US" sz="1405" dirty="0" smtClean="0">
                <a:solidFill>
                  <a:schemeClr val="tx1"/>
                </a:solidFill>
              </a:rPr>
              <a:t>响应</a:t>
            </a:r>
            <a:r>
              <a:rPr lang="en-US" altLang="zh-CN" sz="1405" dirty="0" smtClean="0">
                <a:solidFill>
                  <a:schemeClr val="tx1"/>
                </a:solidFill>
              </a:rPr>
              <a:t>Interruption</a:t>
            </a:r>
            <a:endParaRPr lang="en-US" altLang="zh-CN" sz="1405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3027" y="3242086"/>
            <a:ext cx="3189960" cy="28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65" dirty="0">
                <a:solidFill>
                  <a:schemeClr val="tx1"/>
                </a:solidFill>
              </a:rPr>
              <a:t>thread2:java.lang.InterruptedException</a:t>
            </a:r>
            <a:endParaRPr lang="zh-CN" altLang="en-US" sz="1265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24718" y="926949"/>
            <a:ext cx="4648835" cy="5797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3" tIns="32146" rIns="64293" bIns="3214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nonFair非公平锁、fair公平锁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ReentrantLock(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lockInterrupted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 thread1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thread1.start()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thread2 =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Thread(() -&gt;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.lockInterruptibly()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.lock()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System.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.println(String.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format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"thread2:%s"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e))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thread2.start()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try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Thread.</a:t>
            </a:r>
            <a:r>
              <a:rPr kumimoji="0" lang="zh-CN" altLang="zh-CN" sz="1125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e.printStackTrace()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thread2.interrupt()</a:t>
            </a: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25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125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20569</Words>
  <Application>WPS 演示</Application>
  <PresentationFormat>宽屏</PresentationFormat>
  <Paragraphs>571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Helvetica Light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plen</cp:lastModifiedBy>
  <cp:revision>68</cp:revision>
  <dcterms:created xsi:type="dcterms:W3CDTF">2015-05-05T08:02:00Z</dcterms:created>
  <dcterms:modified xsi:type="dcterms:W3CDTF">2017-07-15T03:23:17Z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