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91" r:id="rId4"/>
    <p:sldId id="288" r:id="rId5"/>
    <p:sldId id="289" r:id="rId6"/>
    <p:sldId id="290" r:id="rId7"/>
    <p:sldId id="284" r:id="rId8"/>
    <p:sldId id="269" r:id="rId9"/>
    <p:sldId id="260" r:id="rId10"/>
    <p:sldId id="268" r:id="rId11"/>
    <p:sldId id="265" r:id="rId12"/>
    <p:sldId id="258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70868" autoAdjust="0"/>
  </p:normalViewPr>
  <p:slideViewPr>
    <p:cSldViewPr snapToGrid="0" snapToObjects="1">
      <p:cViewPr>
        <p:scale>
          <a:sx n="75" d="100"/>
          <a:sy n="75" d="100"/>
        </p:scale>
        <p:origin x="-1830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1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1DF78-9CA4-47CA-9335-AC05776FB11B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5C451-00F3-48A6-A44B-DB8AECB57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6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虚拟机对主内存和工作内存的操作有如下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个（每个操作都具备原子性）：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：锁定主内存中某变量的内存区域；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对应的解锁；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：从主内存中度变量的值；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操作读来的值加载到工作内存；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：将工作内存中变量的值传入执行引擎（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：只是指这个传输动作，不包括计算，这和代码层面的“使用”不同）；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：将执行引擎计算的结果写到工作内存；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：将变量的值从工作内存中拿出；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拿出的值写到主内存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C451-00F3-48A6-A44B-DB8AECB57F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1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虚拟机对主内存和工作内存的操作有如下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个（每个操作都具备原子性）：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：锁定主内存中某变量的内存区域；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对应的解锁；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：从主内存中度变量的值；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操作读来的值加载到工作内存；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：将工作内存中变量的值传入执行引擎（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：只是指这个传输动作，不包括计算，这和代码层面的“使用”不同）；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：将执行引擎计算的结果写到工作内存；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：将变量的值从工作内存中拿出；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拿出的值写到主内存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C451-00F3-48A6-A44B-DB8AECB57F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15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完成了对主内存的赋值，操作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的工作内存中的数据就已经过期了，然而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并不知道，仍然以为自己工作内存中的数据是正确的是最新的，所以把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值传入到执行引擎，完成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后传到主内存，这样主内存中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的最终结果是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。导致非期望结果的关键原因是在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更新了主内存后，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没有得知这个更新，自以为自己的工作内存中的数据是最新的。这个工作内存数据过期引起的工作内存和主内存不相等的问题叫做“数据一致性问题”。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 smtClean="0"/>
              <a:t>CountDownLatch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Thread.join</a:t>
            </a:r>
            <a:r>
              <a:rPr lang="en-US" altLang="zh-CN" dirty="0" smtClean="0"/>
              <a:t>()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那这个工作内存和主内存之间数据一致性问题该咋解决呢？答案是用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关键字修饰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C451-00F3-48A6-A44B-DB8AECB57F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6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在操作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完成了对主内存的赋值。虽然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的工作内存会在下次读的时候得到及时刷新，可是在下次读工作内存之前，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v=0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这个数据正在执行引擎中翻滚呀，它不会得到更新啊，最终执行引擎计算的结果是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，那最后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赋给主内存的结果还是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这个“执行引擎数据”和“主内存数据”之间的不一致问题咋解决呢？答案是用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我们可否在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达到内存可见性呢？ 答案是否定的，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实现共享变量内存可见性有一个条件，就是对共享变量的操作必须具有原子性。比如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10;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这个操作具有原子性，但是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步组成，并不具有原子性，所以是不行的。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C451-00F3-48A6-A44B-DB8AECB57F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65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https://www.cnblogs.com/toSeeMyDream/p/7151635.html   -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 dump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日志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altLang="zh-CN" dirty="0" smtClean="0"/>
              <a:t>https://blog.csdn.net/wgw335363240/article/details/21373015   --&gt;  </a:t>
            </a:r>
            <a:r>
              <a:rPr lang="zh-CN" altLang="en-US" dirty="0" smtClean="0"/>
              <a:t>线程分析</a:t>
            </a:r>
            <a:r>
              <a:rPr lang="en-US" altLang="zh-CN" baseline="0" dirty="0" smtClean="0"/>
              <a:t> 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方案有三</a:t>
            </a:r>
            <a:r>
              <a:rPr lang="zh-CN" altLang="en-US" dirty="0" smtClean="0"/>
              <a:t>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incr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、数据库</a:t>
            </a:r>
            <a:r>
              <a:rPr lang="en-US" altLang="zh-CN" dirty="0" smtClean="0"/>
              <a:t>for </a:t>
            </a:r>
            <a:r>
              <a:rPr lang="en-US" altLang="zh-CN" dirty="0" smtClean="0"/>
              <a:t>update</a:t>
            </a:r>
            <a:br>
              <a:rPr lang="en-US" altLang="zh-CN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、乐观锁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一次批量生成一些放</a:t>
            </a:r>
            <a:r>
              <a:rPr lang="en-US" altLang="zh-CN" dirty="0" err="1" smtClean="0"/>
              <a:t>blockqueue</a:t>
            </a:r>
            <a:r>
              <a:rPr lang="zh-CN" altLang="en-US" dirty="0" smtClean="0"/>
              <a:t>，取完之后</a:t>
            </a:r>
            <a:r>
              <a:rPr lang="zh-CN" altLang="en-US" dirty="0" smtClean="0"/>
              <a:t>再生成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但是除了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可以解决分布式以外，数据库主从之后锁表不能锁全部库，</a:t>
            </a:r>
            <a:r>
              <a:rPr lang="en-US" altLang="zh-CN" dirty="0" err="1" smtClean="0"/>
              <a:t>blockqueue</a:t>
            </a:r>
            <a:r>
              <a:rPr lang="zh-CN" altLang="en-US" dirty="0" smtClean="0"/>
              <a:t>也只是存内存里面的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C451-00F3-48A6-A44B-DB8AECB57F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6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 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确保可见性，但重入的第二个锁应该不具有该特性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C451-00F3-48A6-A44B-DB8AECB57F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88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C451-00F3-48A6-A44B-DB8AECB57F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2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6350"/>
            <a:ext cx="9144000" cy="501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BB0000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969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 descr="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2703"/>
            <a:ext cx="9144000" cy="9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0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79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81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324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795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01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40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56350"/>
            <a:ext cx="9144000" cy="501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 descr="thank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7360"/>
            <a:ext cx="9144000" cy="27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9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97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ag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618"/>
            <a:ext cx="9144000" cy="43138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7B48-887A-0540-9537-37F4DBE465A9}" type="datetimeFigureOut">
              <a:rPr kumimoji="1" lang="zh-CN" altLang="en-US" smtClean="0"/>
              <a:t>2018/5/26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70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并发编程常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冯建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9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线程安全策略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不可变类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如果一个类初始化后，所有属性和类都是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不可变的，则它是线程安全，不需要任何同步，活性高。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线程栈内使用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方法内局部变量使用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线程内参数传递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ThreadLocal</a:t>
            </a:r>
            <a:r>
              <a:rPr kumimoji="1" lang="zh-CN" altLang="en-US" dirty="0" smtClean="0"/>
              <a:t>持有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同步锁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synchronized</a:t>
            </a:r>
            <a:r>
              <a:rPr kumimoji="1" lang="zh-CN" altLang="en-US" dirty="0" smtClean="0"/>
              <a:t>的代码串行执行，线程安全，但活性低。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volatile</a:t>
            </a:r>
            <a:r>
              <a:rPr kumimoji="1" lang="zh-CN" altLang="en-US" dirty="0" smtClean="0"/>
              <a:t>变量锁外双重检测</a:t>
            </a:r>
            <a:r>
              <a:rPr kumimoji="1" lang="en-US" altLang="zh-CN" dirty="0" smtClean="0"/>
              <a:t>(JDK1.5+)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降低锁竞争。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读写条件分离，锁粒度分级，排序锁。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CAS </a:t>
            </a:r>
            <a:r>
              <a:rPr kumimoji="1" lang="en-US" altLang="zh-CN" dirty="0" smtClean="0"/>
              <a:t>(</a:t>
            </a:r>
            <a:r>
              <a:rPr lang="en-US" altLang="zh-CN" b="1" dirty="0"/>
              <a:t>Compare and Swap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循环设新值，如果旧值变化，则重设，乐观并发。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56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敲每个点号时，考虑：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会不会出现空指针？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有没有异常抛出？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是</a:t>
            </a:r>
            <a:r>
              <a:rPr kumimoji="1" lang="zh-CN" altLang="en-US" dirty="0"/>
              <a:t>不是在热点区域</a:t>
            </a:r>
            <a:r>
              <a:rPr kumimoji="1" lang="zh-CN" altLang="zh-CN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在哪个线程执行？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有没有并发锁间隙？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会不会并发修改不可见？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95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6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JVM</a:t>
            </a:r>
            <a:r>
              <a:rPr kumimoji="1" lang="zh-CN" altLang="en-US" dirty="0" smtClean="0"/>
              <a:t>内存模型</a:t>
            </a:r>
            <a:endParaRPr kumimoji="1"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457200" y="1600200"/>
            <a:ext cx="4549421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+mn-ea"/>
              </a:rPr>
              <a:t>在</a:t>
            </a:r>
            <a:r>
              <a:rPr lang="zh-CN" altLang="en-US" sz="1800" dirty="0">
                <a:latin typeface="+mn-ea"/>
              </a:rPr>
              <a:t>写并发程序的时候，对于线程间可以共享的变量，我们在线程中拿过来就用了，就像在同一个池子里捞同一条鱼一样。然而，在实际内存模型中可不是这么直接。为了提升程序性能，</a:t>
            </a:r>
            <a:r>
              <a:rPr lang="en-US" altLang="zh-CN" sz="1800" dirty="0">
                <a:latin typeface="+mn-ea"/>
              </a:rPr>
              <a:t>Java</a:t>
            </a:r>
            <a:r>
              <a:rPr lang="zh-CN" altLang="en-US" sz="1800" dirty="0">
                <a:latin typeface="+mn-ea"/>
              </a:rPr>
              <a:t>引入了缓存机制。线程间共享的变量都被储存在“主内存”中，主内存对所有有关线程均可见。每个线程都有自己的缓存（工作内存），且对其它线程不可见。当线程需要用到共享的变量时，会从主内存中</a:t>
            </a:r>
            <a:r>
              <a:rPr lang="en-US" altLang="zh-CN" sz="1800" dirty="0">
                <a:latin typeface="+mn-ea"/>
              </a:rPr>
              <a:t>copy</a:t>
            </a:r>
            <a:r>
              <a:rPr lang="zh-CN" altLang="en-US" sz="1800" dirty="0">
                <a:latin typeface="+mn-ea"/>
              </a:rPr>
              <a:t>一份，放到自己的缓存（工作内存）中，然后再对变量进行操作。</a:t>
            </a:r>
            <a:endParaRPr kumimoji="1" lang="zh-CN" altLang="en-US" sz="1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621" y="1665410"/>
            <a:ext cx="4137379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81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JVM</a:t>
            </a:r>
            <a:r>
              <a:rPr kumimoji="1" lang="zh-CN" altLang="en-US" dirty="0" smtClean="0"/>
              <a:t>内存模型</a:t>
            </a:r>
            <a:endParaRPr kumimoji="1"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91440" y="1238250"/>
            <a:ext cx="5867400" cy="4887913"/>
          </a:xfrm>
        </p:spPr>
        <p:txBody>
          <a:bodyPr>
            <a:normAutofit/>
          </a:bodyPr>
          <a:lstStyle/>
          <a:p>
            <a:pPr latinLnBrk="1"/>
            <a:r>
              <a:rPr lang="zh-CN" altLang="en-US" sz="1800" dirty="0"/>
              <a:t>虚拟机对主内存和工作内存的操作有如下</a:t>
            </a:r>
            <a:r>
              <a:rPr lang="en-US" altLang="zh-CN" sz="1800" dirty="0"/>
              <a:t>8</a:t>
            </a:r>
            <a:r>
              <a:rPr lang="zh-CN" altLang="en-US" sz="1800" dirty="0"/>
              <a:t>个（每个操作都具备原子性）：</a:t>
            </a:r>
          </a:p>
          <a:p>
            <a:pPr marL="0" indent="0" latinLnBrk="1">
              <a:buNone/>
            </a:pPr>
            <a:r>
              <a:rPr lang="zh-CN" altLang="en-US" sz="1800" b="1" dirty="0"/>
              <a:t> </a:t>
            </a:r>
            <a:r>
              <a:rPr lang="en-US" altLang="zh-CN" sz="1800" b="1" dirty="0"/>
              <a:t>lock</a:t>
            </a:r>
            <a:r>
              <a:rPr lang="zh-CN" altLang="en-US" sz="1800" dirty="0"/>
              <a:t>：锁定主内存中某变量的内存区域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 latinLnBrk="1">
              <a:buNone/>
            </a:pPr>
            <a:r>
              <a:rPr lang="en-US" altLang="zh-CN" sz="1800" b="1" dirty="0" smtClean="0"/>
              <a:t>unlock</a:t>
            </a:r>
            <a:r>
              <a:rPr lang="zh-CN" altLang="en-US" sz="1800" dirty="0"/>
              <a:t>：和</a:t>
            </a:r>
            <a:r>
              <a:rPr lang="en-US" altLang="zh-CN" sz="1800" dirty="0"/>
              <a:t>lock</a:t>
            </a:r>
            <a:r>
              <a:rPr lang="zh-CN" altLang="en-US" sz="1800" dirty="0"/>
              <a:t>对应的解锁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 latinLnBrk="1">
              <a:buNone/>
            </a:pPr>
            <a:r>
              <a:rPr lang="en-US" altLang="zh-CN" sz="1800" b="1" dirty="0" smtClean="0"/>
              <a:t>read</a:t>
            </a:r>
            <a:r>
              <a:rPr lang="zh-CN" altLang="en-US" sz="1800" dirty="0"/>
              <a:t>：从主内存中度变量的值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 latinLnBrk="1">
              <a:buNone/>
            </a:pPr>
            <a:r>
              <a:rPr lang="en-US" altLang="zh-CN" sz="1800" b="1" dirty="0" smtClean="0"/>
              <a:t>load</a:t>
            </a:r>
            <a:r>
              <a:rPr lang="zh-CN" altLang="en-US" sz="1800" dirty="0"/>
              <a:t>：将</a:t>
            </a:r>
            <a:r>
              <a:rPr lang="en-US" altLang="zh-CN" sz="1800" dirty="0"/>
              <a:t>read</a:t>
            </a:r>
            <a:r>
              <a:rPr lang="zh-CN" altLang="en-US" sz="1800" dirty="0"/>
              <a:t>操作读来的值加载到工作内存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 latinLnBrk="1">
              <a:buNone/>
            </a:pPr>
            <a:r>
              <a:rPr lang="en-US" altLang="zh-CN" sz="1800" b="1" dirty="0" smtClean="0"/>
              <a:t>use</a:t>
            </a:r>
            <a:r>
              <a:rPr lang="zh-CN" altLang="en-US" sz="1800" dirty="0"/>
              <a:t>：将工作内存中变量的值传入执行引擎（</a:t>
            </a:r>
            <a:r>
              <a:rPr lang="zh-CN" altLang="en-US" sz="1800" b="1" dirty="0"/>
              <a:t>注意</a:t>
            </a:r>
            <a:r>
              <a:rPr lang="zh-CN" altLang="en-US" sz="1800" dirty="0"/>
              <a:t>：只是指这个传输动作，不包括计算，这和代码层面的“使用”不同）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 latinLnBrk="1">
              <a:buNone/>
            </a:pPr>
            <a:r>
              <a:rPr lang="en-US" altLang="zh-CN" sz="1800" b="1" dirty="0" smtClean="0"/>
              <a:t>assign</a:t>
            </a:r>
            <a:r>
              <a:rPr lang="zh-CN" altLang="en-US" sz="1800" dirty="0"/>
              <a:t>：将执行引擎计算的结果写到工作内存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 latinLnBrk="1">
              <a:buNone/>
            </a:pPr>
            <a:r>
              <a:rPr lang="en-US" altLang="zh-CN" sz="1800" b="1" dirty="0" smtClean="0"/>
              <a:t>store</a:t>
            </a:r>
            <a:r>
              <a:rPr lang="zh-CN" altLang="en-US" sz="1800" dirty="0"/>
              <a:t>：将变量的值从工作内存中拿出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 latinLnBrk="1">
              <a:buNone/>
            </a:pPr>
            <a:r>
              <a:rPr lang="en-US" altLang="zh-CN" sz="1800" b="1" dirty="0" smtClean="0"/>
              <a:t>write</a:t>
            </a:r>
            <a:r>
              <a:rPr lang="zh-CN" altLang="en-US" sz="1800" dirty="0"/>
              <a:t>：将</a:t>
            </a:r>
            <a:r>
              <a:rPr lang="en-US" altLang="zh-CN" sz="1800" dirty="0"/>
              <a:t>store</a:t>
            </a:r>
            <a:r>
              <a:rPr lang="zh-CN" altLang="en-US" sz="1800" dirty="0"/>
              <a:t>拿出的值写到主内存</a:t>
            </a:r>
            <a:r>
              <a:rPr lang="en-US" altLang="zh-CN" sz="1800" dirty="0"/>
              <a:t>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1" y="2162173"/>
            <a:ext cx="3322320" cy="341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22" y="1238250"/>
            <a:ext cx="12573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5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274320"/>
            <a:ext cx="8229600" cy="600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内容占位符 32"/>
          <p:cNvSpPr txBox="1">
            <a:spLocks/>
          </p:cNvSpPr>
          <p:nvPr/>
        </p:nvSpPr>
        <p:spPr>
          <a:xfrm>
            <a:off x="457200" y="0"/>
            <a:ext cx="8229600" cy="6126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lnSpc>
                <a:spcPct val="160000"/>
              </a:lnSpc>
              <a:buNone/>
            </a:pPr>
            <a:r>
              <a:rPr lang="zh-CN" altLang="en-US" sz="2400" dirty="0" smtClean="0">
                <a:latin typeface="+mn-ea"/>
              </a:rPr>
              <a:t>代码示例</a:t>
            </a:r>
            <a:r>
              <a:rPr lang="en-US" altLang="zh-CN" sz="2400" dirty="0" smtClean="0">
                <a:latin typeface="+mn-ea"/>
              </a:rPr>
              <a:t>1</a:t>
            </a:r>
          </a:p>
          <a:p>
            <a:pPr marL="0" indent="0" latinLnBrk="1">
              <a:lnSpc>
                <a:spcPct val="160000"/>
              </a:lnSpc>
              <a:buNone/>
            </a:pPr>
            <a:r>
              <a:rPr lang="zh-CN" altLang="en-US" sz="2100" dirty="0" smtClean="0">
                <a:latin typeface="+mn-ea"/>
              </a:rPr>
              <a:t>这里</a:t>
            </a:r>
            <a:r>
              <a:rPr lang="en-US" altLang="zh-CN" sz="2100" dirty="0" err="1" smtClean="0">
                <a:latin typeface="+mn-ea"/>
              </a:rPr>
              <a:t>num</a:t>
            </a:r>
            <a:r>
              <a:rPr lang="en-US" altLang="zh-CN" sz="2100" dirty="0" smtClean="0">
                <a:latin typeface="+mn-ea"/>
              </a:rPr>
              <a:t>++</a:t>
            </a:r>
            <a:r>
              <a:rPr lang="zh-CN" altLang="en-US" sz="2100" dirty="0">
                <a:latin typeface="+mn-ea"/>
              </a:rPr>
              <a:t>在</a:t>
            </a:r>
            <a:r>
              <a:rPr lang="en-US" altLang="zh-CN" sz="2100" dirty="0">
                <a:latin typeface="+mn-ea"/>
              </a:rPr>
              <a:t>Java</a:t>
            </a:r>
            <a:r>
              <a:rPr lang="zh-CN" altLang="en-US" sz="2100" dirty="0">
                <a:latin typeface="+mn-ea"/>
              </a:rPr>
              <a:t>代码上来看，只有一个动作，但是</a:t>
            </a:r>
            <a:r>
              <a:rPr lang="zh-CN" altLang="en-US" sz="2100" dirty="0" smtClean="0">
                <a:latin typeface="+mn-ea"/>
              </a:rPr>
              <a:t>当</a:t>
            </a:r>
            <a:r>
              <a:rPr lang="en-US" altLang="zh-CN" sz="2100" dirty="0" err="1">
                <a:latin typeface="+mn-ea"/>
              </a:rPr>
              <a:t>num</a:t>
            </a:r>
            <a:r>
              <a:rPr lang="en-US" altLang="zh-CN" sz="2100" dirty="0">
                <a:latin typeface="+mn-ea"/>
              </a:rPr>
              <a:t> </a:t>
            </a:r>
            <a:r>
              <a:rPr lang="en-US" altLang="zh-CN" sz="2100" dirty="0" smtClean="0">
                <a:latin typeface="+mn-ea"/>
              </a:rPr>
              <a:t>++</a:t>
            </a:r>
            <a:r>
              <a:rPr lang="zh-CN" altLang="en-US" sz="2100" dirty="0">
                <a:latin typeface="+mn-ea"/>
              </a:rPr>
              <a:t>被翻译成成机器指令之后，它会被分解：</a:t>
            </a:r>
          </a:p>
          <a:p>
            <a:pPr latinLnBrk="1">
              <a:lnSpc>
                <a:spcPct val="160000"/>
              </a:lnSpc>
            </a:pPr>
            <a:r>
              <a:rPr lang="en-US" altLang="zh-CN" sz="2100" dirty="0" smtClean="0">
                <a:latin typeface="+mn-ea"/>
              </a:rPr>
              <a:t>1</a:t>
            </a:r>
            <a:r>
              <a:rPr lang="en-US" altLang="zh-CN" sz="2100" dirty="0">
                <a:latin typeface="+mn-ea"/>
              </a:rPr>
              <a:t>.</a:t>
            </a:r>
            <a:r>
              <a:rPr lang="zh-CN" altLang="en-US" sz="2100" dirty="0">
                <a:latin typeface="+mn-ea"/>
              </a:rPr>
              <a:t>将主内存</a:t>
            </a:r>
            <a:r>
              <a:rPr lang="zh-CN" altLang="en-US" sz="2100" dirty="0" smtClean="0">
                <a:latin typeface="+mn-ea"/>
              </a:rPr>
              <a:t>的</a:t>
            </a:r>
            <a:r>
              <a:rPr lang="en-US" altLang="zh-CN" sz="2100" dirty="0" err="1">
                <a:latin typeface="+mn-ea"/>
              </a:rPr>
              <a:t>num</a:t>
            </a:r>
            <a:r>
              <a:rPr lang="zh-CN" altLang="en-US" sz="2100" dirty="0" smtClean="0">
                <a:latin typeface="+mn-ea"/>
              </a:rPr>
              <a:t>值</a:t>
            </a:r>
            <a:r>
              <a:rPr lang="en-US" altLang="zh-CN" sz="2100" dirty="0">
                <a:latin typeface="+mn-ea"/>
              </a:rPr>
              <a:t>copy</a:t>
            </a:r>
            <a:r>
              <a:rPr lang="zh-CN" altLang="en-US" sz="2100" dirty="0">
                <a:latin typeface="+mn-ea"/>
              </a:rPr>
              <a:t>到工作内存；</a:t>
            </a:r>
          </a:p>
          <a:p>
            <a:pPr latinLnBrk="1">
              <a:lnSpc>
                <a:spcPct val="160000"/>
              </a:lnSpc>
            </a:pPr>
            <a:r>
              <a:rPr lang="zh-CN" altLang="en-US" sz="2100" dirty="0" smtClean="0">
                <a:latin typeface="+mn-ea"/>
              </a:rPr>
              <a:t> </a:t>
            </a:r>
            <a:r>
              <a:rPr lang="en-US" altLang="zh-CN" sz="2100" dirty="0" smtClean="0">
                <a:latin typeface="+mn-ea"/>
              </a:rPr>
              <a:t>2</a:t>
            </a:r>
            <a:r>
              <a:rPr lang="en-US" altLang="zh-CN" sz="2100" dirty="0">
                <a:latin typeface="+mn-ea"/>
              </a:rPr>
              <a:t>.</a:t>
            </a:r>
            <a:r>
              <a:rPr lang="zh-CN" altLang="en-US" sz="2100" dirty="0">
                <a:latin typeface="+mn-ea"/>
              </a:rPr>
              <a:t>将工作内存中</a:t>
            </a:r>
            <a:r>
              <a:rPr lang="zh-CN" altLang="en-US" sz="2100" dirty="0" smtClean="0">
                <a:latin typeface="+mn-ea"/>
              </a:rPr>
              <a:t>的</a:t>
            </a:r>
            <a:r>
              <a:rPr lang="en-US" altLang="zh-CN" sz="2100" dirty="0" err="1">
                <a:latin typeface="+mn-ea"/>
              </a:rPr>
              <a:t>num</a:t>
            </a:r>
            <a:r>
              <a:rPr lang="zh-CN" altLang="en-US" sz="2100" dirty="0" smtClean="0">
                <a:latin typeface="+mn-ea"/>
              </a:rPr>
              <a:t>值</a:t>
            </a:r>
            <a:r>
              <a:rPr lang="zh-CN" altLang="en-US" sz="2100" dirty="0">
                <a:latin typeface="+mn-ea"/>
              </a:rPr>
              <a:t>传到执行引擎；</a:t>
            </a:r>
          </a:p>
          <a:p>
            <a:pPr latinLnBrk="1">
              <a:lnSpc>
                <a:spcPct val="160000"/>
              </a:lnSpc>
            </a:pPr>
            <a:r>
              <a:rPr lang="zh-CN" altLang="en-US" sz="2100" dirty="0">
                <a:latin typeface="+mn-ea"/>
              </a:rPr>
              <a:t> </a:t>
            </a:r>
            <a:r>
              <a:rPr lang="en-US" altLang="zh-CN" sz="2100" dirty="0" smtClean="0">
                <a:latin typeface="+mn-ea"/>
              </a:rPr>
              <a:t>3</a:t>
            </a:r>
            <a:r>
              <a:rPr lang="en-US" altLang="zh-CN" sz="2100" dirty="0">
                <a:latin typeface="+mn-ea"/>
              </a:rPr>
              <a:t>.</a:t>
            </a:r>
            <a:r>
              <a:rPr lang="zh-CN" altLang="en-US" sz="2100" dirty="0">
                <a:latin typeface="+mn-ea"/>
              </a:rPr>
              <a:t>执行引擎</a:t>
            </a:r>
            <a:r>
              <a:rPr lang="zh-CN" altLang="en-US" sz="2100" dirty="0" smtClean="0">
                <a:latin typeface="+mn-ea"/>
              </a:rPr>
              <a:t>计算</a:t>
            </a:r>
            <a:r>
              <a:rPr lang="en-US" altLang="zh-CN" sz="2100" dirty="0" err="1">
                <a:latin typeface="+mn-ea"/>
              </a:rPr>
              <a:t>num</a:t>
            </a:r>
            <a:r>
              <a:rPr lang="en-US" altLang="zh-CN" sz="2100" dirty="0">
                <a:latin typeface="+mn-ea"/>
              </a:rPr>
              <a:t> </a:t>
            </a:r>
            <a:r>
              <a:rPr lang="en-US" altLang="zh-CN" sz="2100" dirty="0" smtClean="0">
                <a:latin typeface="+mn-ea"/>
              </a:rPr>
              <a:t>+</a:t>
            </a:r>
            <a:r>
              <a:rPr lang="en-US" altLang="zh-CN" sz="2100" dirty="0">
                <a:latin typeface="+mn-ea"/>
              </a:rPr>
              <a:t>1</a:t>
            </a:r>
            <a:r>
              <a:rPr lang="zh-CN" altLang="en-US" sz="2100" dirty="0">
                <a:latin typeface="+mn-ea"/>
              </a:rPr>
              <a:t>的值；</a:t>
            </a:r>
          </a:p>
          <a:p>
            <a:pPr latinLnBrk="1">
              <a:lnSpc>
                <a:spcPct val="160000"/>
              </a:lnSpc>
            </a:pPr>
            <a:r>
              <a:rPr lang="zh-CN" altLang="en-US" sz="2100" dirty="0" smtClean="0">
                <a:latin typeface="+mn-ea"/>
              </a:rPr>
              <a:t> </a:t>
            </a:r>
            <a:r>
              <a:rPr lang="en-US" altLang="zh-CN" sz="2100" dirty="0" smtClean="0">
                <a:latin typeface="+mn-ea"/>
              </a:rPr>
              <a:t>4</a:t>
            </a:r>
            <a:r>
              <a:rPr lang="en-US" altLang="zh-CN" sz="2100" dirty="0">
                <a:latin typeface="+mn-ea"/>
              </a:rPr>
              <a:t>.</a:t>
            </a:r>
            <a:r>
              <a:rPr lang="zh-CN" altLang="en-US" sz="2100" dirty="0">
                <a:latin typeface="+mn-ea"/>
              </a:rPr>
              <a:t>将执行引擎的计算结果写到工作内存；</a:t>
            </a:r>
          </a:p>
          <a:p>
            <a:pPr latinLnBrk="1">
              <a:lnSpc>
                <a:spcPct val="160000"/>
              </a:lnSpc>
            </a:pPr>
            <a:r>
              <a:rPr lang="zh-CN" altLang="en-US" sz="2100" dirty="0">
                <a:latin typeface="+mn-ea"/>
              </a:rPr>
              <a:t> </a:t>
            </a:r>
            <a:r>
              <a:rPr lang="en-US" altLang="zh-CN" sz="2100" dirty="0" smtClean="0">
                <a:latin typeface="+mn-ea"/>
              </a:rPr>
              <a:t>5</a:t>
            </a:r>
            <a:r>
              <a:rPr lang="en-US" altLang="zh-CN" sz="2100" dirty="0">
                <a:latin typeface="+mn-ea"/>
              </a:rPr>
              <a:t>.</a:t>
            </a:r>
            <a:r>
              <a:rPr lang="zh-CN" altLang="en-US" sz="2100" dirty="0">
                <a:latin typeface="+mn-ea"/>
              </a:rPr>
              <a:t>将工作内存中</a:t>
            </a:r>
            <a:r>
              <a:rPr lang="zh-CN" altLang="en-US" sz="2100" dirty="0" smtClean="0">
                <a:latin typeface="+mn-ea"/>
              </a:rPr>
              <a:t>的</a:t>
            </a:r>
            <a:r>
              <a:rPr lang="en-US" altLang="zh-CN" sz="2100" dirty="0" err="1">
                <a:latin typeface="+mn-ea"/>
              </a:rPr>
              <a:t>num</a:t>
            </a:r>
            <a:r>
              <a:rPr lang="zh-CN" altLang="en-US" sz="2100" dirty="0" smtClean="0">
                <a:latin typeface="+mn-ea"/>
              </a:rPr>
              <a:t>写</a:t>
            </a:r>
            <a:r>
              <a:rPr lang="zh-CN" altLang="en-US" sz="2100" dirty="0">
                <a:latin typeface="+mn-ea"/>
              </a:rPr>
              <a:t>到</a:t>
            </a:r>
            <a:r>
              <a:rPr lang="zh-CN" altLang="en-US" sz="2100" dirty="0" smtClean="0">
                <a:latin typeface="+mn-ea"/>
              </a:rPr>
              <a:t>主内存</a:t>
            </a:r>
            <a:r>
              <a:rPr lang="en-US" altLang="zh-CN" sz="2100" dirty="0" smtClean="0">
                <a:latin typeface="+mn-ea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sz="2100" dirty="0" smtClean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100" dirty="0" smtClean="0">
                <a:latin typeface="+mn-ea"/>
              </a:rPr>
              <a:t>所谓</a:t>
            </a:r>
            <a:r>
              <a:rPr lang="zh-CN" altLang="en-US" sz="2100" dirty="0">
                <a:latin typeface="+mn-ea"/>
              </a:rPr>
              <a:t>并发，并不是真正的同时，而是各线程的快速切换，每个线程的指令流可能不会被连续</a:t>
            </a:r>
            <a:r>
              <a:rPr lang="zh-CN" altLang="en-US" sz="2100" dirty="0" smtClean="0">
                <a:latin typeface="+mn-ea"/>
              </a:rPr>
              <a:t>执行：</a:t>
            </a:r>
            <a:endParaRPr lang="en-US" altLang="zh-CN" sz="2100" dirty="0" smtClean="0">
              <a:latin typeface="+mn-ea"/>
            </a:endParaRPr>
          </a:p>
          <a:p>
            <a:pPr latinLnBrk="1">
              <a:lnSpc>
                <a:spcPct val="160000"/>
              </a:lnSpc>
            </a:pPr>
            <a:r>
              <a:rPr lang="en-US" altLang="zh-CN" sz="2100" dirty="0">
                <a:latin typeface="+mn-ea"/>
              </a:rPr>
              <a:t>A</a:t>
            </a:r>
            <a:r>
              <a:rPr lang="zh-CN" altLang="en-US" sz="2100" dirty="0">
                <a:latin typeface="+mn-ea"/>
              </a:rPr>
              <a:t>代表</a:t>
            </a:r>
            <a:r>
              <a:rPr lang="en-US" altLang="zh-CN" sz="2100" dirty="0">
                <a:latin typeface="+mn-ea"/>
              </a:rPr>
              <a:t>thread0</a:t>
            </a:r>
            <a:r>
              <a:rPr lang="zh-CN" altLang="en-US" sz="2100" dirty="0">
                <a:latin typeface="+mn-ea"/>
              </a:rPr>
              <a:t>，</a:t>
            </a:r>
            <a:r>
              <a:rPr lang="en-US" altLang="zh-CN" sz="2100" dirty="0">
                <a:latin typeface="+mn-ea"/>
              </a:rPr>
              <a:t>B</a:t>
            </a:r>
            <a:r>
              <a:rPr lang="zh-CN" altLang="en-US" sz="2100" dirty="0">
                <a:latin typeface="+mn-ea"/>
              </a:rPr>
              <a:t>代表</a:t>
            </a:r>
            <a:r>
              <a:rPr lang="en-US" altLang="zh-CN" sz="2100" dirty="0">
                <a:latin typeface="+mn-ea"/>
              </a:rPr>
              <a:t>thread1</a:t>
            </a:r>
            <a:r>
              <a:rPr lang="zh-CN" altLang="en-US" sz="2100" dirty="0">
                <a:latin typeface="+mn-ea"/>
              </a:rPr>
              <a:t>，操作序号参照上面的</a:t>
            </a:r>
            <a:r>
              <a:rPr lang="en-US" altLang="zh-CN" sz="2100" dirty="0">
                <a:latin typeface="+mn-ea"/>
              </a:rPr>
              <a:t>5</a:t>
            </a:r>
            <a:r>
              <a:rPr lang="zh-CN" altLang="en-US" sz="2100" dirty="0">
                <a:latin typeface="+mn-ea"/>
              </a:rPr>
              <a:t>条描述）：</a:t>
            </a:r>
          </a:p>
          <a:p>
            <a:pPr latinLnBrk="1">
              <a:lnSpc>
                <a:spcPct val="160000"/>
              </a:lnSpc>
            </a:pPr>
            <a:r>
              <a:rPr lang="zh-CN" altLang="en-US" sz="2100" dirty="0">
                <a:latin typeface="+mn-ea"/>
              </a:rPr>
              <a:t>    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操作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A1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</a:t>
            </a:r>
            <a:r>
              <a:rPr lang="zh-CN" altLang="en-US" sz="2100" dirty="0">
                <a:latin typeface="+mn-ea"/>
              </a:rPr>
              <a:t>操作</a:t>
            </a:r>
            <a:r>
              <a:rPr lang="en-US" altLang="zh-CN" sz="2100" dirty="0">
                <a:latin typeface="+mn-ea"/>
              </a:rPr>
              <a:t>B1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，操作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A2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，操作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A3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，操作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A4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，操作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A5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</a:t>
            </a:r>
            <a:r>
              <a:rPr lang="zh-CN" altLang="en-US" sz="2100" dirty="0">
                <a:latin typeface="+mn-ea"/>
              </a:rPr>
              <a:t>操作</a:t>
            </a:r>
            <a:r>
              <a:rPr lang="en-US" altLang="zh-CN" sz="2100" dirty="0">
                <a:latin typeface="+mn-ea"/>
              </a:rPr>
              <a:t>B2</a:t>
            </a:r>
            <a:r>
              <a:rPr lang="zh-CN" altLang="en-US" sz="2100" dirty="0">
                <a:latin typeface="+mn-ea"/>
              </a:rPr>
              <a:t>，操作</a:t>
            </a:r>
            <a:r>
              <a:rPr lang="en-US" altLang="zh-CN" sz="2100" dirty="0">
                <a:latin typeface="+mn-ea"/>
              </a:rPr>
              <a:t>B3</a:t>
            </a:r>
            <a:r>
              <a:rPr lang="zh-CN" altLang="en-US" sz="2100" dirty="0">
                <a:latin typeface="+mn-ea"/>
              </a:rPr>
              <a:t>，操作</a:t>
            </a:r>
            <a:r>
              <a:rPr lang="en-US" altLang="zh-CN" sz="2100" dirty="0">
                <a:latin typeface="+mn-ea"/>
              </a:rPr>
              <a:t>B4</a:t>
            </a:r>
            <a:r>
              <a:rPr lang="zh-CN" altLang="en-US" sz="2100" dirty="0">
                <a:latin typeface="+mn-ea"/>
              </a:rPr>
              <a:t>，操作</a:t>
            </a:r>
            <a:r>
              <a:rPr lang="en-US" altLang="zh-CN" sz="2100" dirty="0">
                <a:latin typeface="+mn-ea"/>
              </a:rPr>
              <a:t>B5</a:t>
            </a:r>
            <a:r>
              <a:rPr lang="zh-CN" altLang="en-US" sz="2100" dirty="0">
                <a:latin typeface="+mn-ea"/>
              </a:rPr>
              <a:t>。</a:t>
            </a:r>
          </a:p>
          <a:p>
            <a:pPr>
              <a:lnSpc>
                <a:spcPct val="160000"/>
              </a:lnSpc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69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274320"/>
            <a:ext cx="8229600" cy="600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内容占位符 32"/>
          <p:cNvSpPr txBox="1">
            <a:spLocks/>
          </p:cNvSpPr>
          <p:nvPr/>
        </p:nvSpPr>
        <p:spPr>
          <a:xfrm>
            <a:off x="457200" y="167640"/>
            <a:ext cx="8229600" cy="5958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代码示例</a:t>
            </a:r>
            <a:r>
              <a:rPr lang="en-US" altLang="zh-CN" sz="2400" dirty="0">
                <a:latin typeface="+mn-ea"/>
              </a:rPr>
              <a:t>2</a:t>
            </a:r>
            <a:endParaRPr lang="en-US" altLang="zh-CN" sz="2400" dirty="0" smtClean="0">
              <a:latin typeface="+mn-ea"/>
            </a:endParaRPr>
          </a:p>
          <a:p>
            <a:pPr marL="0" indent="0" latinLnBrk="1">
              <a:lnSpc>
                <a:spcPct val="150000"/>
              </a:lnSpc>
              <a:buNone/>
            </a:pPr>
            <a:r>
              <a:rPr lang="en-US" altLang="zh-CN" sz="2100" dirty="0" smtClean="0">
                <a:latin typeface="+mn-ea"/>
              </a:rPr>
              <a:t>volatile</a:t>
            </a:r>
            <a:r>
              <a:rPr lang="zh-CN" altLang="en-US" sz="2100" dirty="0">
                <a:latin typeface="+mn-ea"/>
              </a:rPr>
              <a:t>关键字通过使其修饰的变量的读与写具有原子性，保证了当需要用到某共享变量时，工作内存中的数据是最新的（普通变量的读会被分成</a:t>
            </a:r>
            <a:r>
              <a:rPr lang="en-US" altLang="zh-CN" sz="2100" dirty="0" err="1">
                <a:latin typeface="+mn-ea"/>
              </a:rPr>
              <a:t>read,load,use</a:t>
            </a:r>
            <a:r>
              <a:rPr lang="zh-CN" altLang="en-US" sz="2100" dirty="0">
                <a:latin typeface="+mn-ea"/>
              </a:rPr>
              <a:t>三个操作，写会被分成</a:t>
            </a:r>
            <a:r>
              <a:rPr lang="en-US" altLang="zh-CN" sz="2100" dirty="0" err="1">
                <a:latin typeface="+mn-ea"/>
              </a:rPr>
              <a:t>assign,store,write</a:t>
            </a:r>
            <a:r>
              <a:rPr lang="zh-CN" altLang="en-US" sz="2100" dirty="0">
                <a:latin typeface="+mn-ea"/>
              </a:rPr>
              <a:t>三个操作）。用前文提到的</a:t>
            </a:r>
            <a:r>
              <a:rPr lang="en-US" altLang="zh-CN" sz="2100" dirty="0">
                <a:latin typeface="+mn-ea"/>
              </a:rPr>
              <a:t>5</a:t>
            </a:r>
            <a:r>
              <a:rPr lang="zh-CN" altLang="en-US" sz="2100" dirty="0">
                <a:latin typeface="+mn-ea"/>
              </a:rPr>
              <a:t>个描述来说话就是在指令流中，操作</a:t>
            </a:r>
            <a:r>
              <a:rPr lang="en-US" altLang="zh-CN" sz="2100" dirty="0">
                <a:latin typeface="+mn-ea"/>
              </a:rPr>
              <a:t>1</a:t>
            </a:r>
            <a:r>
              <a:rPr lang="zh-CN" altLang="en-US" sz="2100" dirty="0">
                <a:latin typeface="+mn-ea"/>
              </a:rPr>
              <a:t>和操作</a:t>
            </a:r>
            <a:r>
              <a:rPr lang="en-US" altLang="zh-CN" sz="2100" dirty="0">
                <a:latin typeface="+mn-ea"/>
              </a:rPr>
              <a:t>2</a:t>
            </a:r>
            <a:r>
              <a:rPr lang="zh-CN" altLang="en-US" sz="2100" dirty="0">
                <a:latin typeface="+mn-ea"/>
              </a:rPr>
              <a:t>必须连续排列，操作</a:t>
            </a:r>
            <a:r>
              <a:rPr lang="en-US" altLang="zh-CN" sz="2100" dirty="0">
                <a:latin typeface="+mn-ea"/>
              </a:rPr>
              <a:t>4</a:t>
            </a:r>
            <a:r>
              <a:rPr lang="zh-CN" altLang="en-US" sz="2100" dirty="0">
                <a:latin typeface="+mn-ea"/>
              </a:rPr>
              <a:t>和操作</a:t>
            </a:r>
            <a:r>
              <a:rPr lang="en-US" altLang="zh-CN" sz="2100" dirty="0">
                <a:latin typeface="+mn-ea"/>
              </a:rPr>
              <a:t>5</a:t>
            </a:r>
            <a:r>
              <a:rPr lang="zh-CN" altLang="en-US" sz="2100" dirty="0">
                <a:latin typeface="+mn-ea"/>
              </a:rPr>
              <a:t>必须连续排列，</a:t>
            </a:r>
            <a:r>
              <a:rPr lang="en-US" altLang="zh-CN" sz="2100" dirty="0">
                <a:latin typeface="+mn-ea"/>
              </a:rPr>
              <a:t>thread1</a:t>
            </a:r>
            <a:r>
              <a:rPr lang="zh-CN" altLang="en-US" sz="2100" dirty="0">
                <a:latin typeface="+mn-ea"/>
              </a:rPr>
              <a:t>的操作也是同理。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100" dirty="0" smtClean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800" dirty="0" smtClean="0"/>
              <a:t>更改</a:t>
            </a:r>
            <a:r>
              <a:rPr lang="zh-CN" altLang="en-US" sz="1800" dirty="0"/>
              <a:t>后的程序已经不存在工作内存和主内存之间的数据一致性问题了，绝大多数时候可以</a:t>
            </a:r>
            <a:r>
              <a:rPr lang="zh-CN" altLang="en-US" sz="1800" dirty="0" smtClean="0"/>
              <a:t>得到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=2</a:t>
            </a:r>
            <a:r>
              <a:rPr lang="zh-CN" altLang="en-US" sz="1800" dirty="0"/>
              <a:t>这个结果。注意，是绝大多数时候。我们发现，有时候同样还会</a:t>
            </a:r>
            <a:r>
              <a:rPr lang="zh-CN" altLang="en-US" sz="1800" dirty="0" smtClean="0"/>
              <a:t>出现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=1</a:t>
            </a:r>
            <a:r>
              <a:rPr lang="zh-CN" altLang="en-US" sz="1800" dirty="0"/>
              <a:t>这个“非期望”结果。那是为啥呢？因为虽然工作内存中的数据和主内存一致了，但是正在执行引擎中“翻滚”的数据却可能和主内存中不一致。如在添加了</a:t>
            </a:r>
            <a:r>
              <a:rPr lang="en-US" altLang="zh-CN" sz="1800" dirty="0"/>
              <a:t>volatile</a:t>
            </a:r>
            <a:r>
              <a:rPr lang="zh-CN" altLang="en-US" sz="1800" dirty="0"/>
              <a:t>之后，指令流可能是这样的排列：</a:t>
            </a:r>
          </a:p>
          <a:p>
            <a:pPr latinLnBrk="1">
              <a:lnSpc>
                <a:spcPct val="150000"/>
              </a:lnSpc>
            </a:pPr>
            <a:r>
              <a:rPr lang="zh-CN" altLang="en-US" sz="1800" dirty="0"/>
              <a:t>    </a:t>
            </a:r>
            <a:r>
              <a:rPr lang="zh-CN" altLang="en-US" sz="1800" dirty="0">
                <a:solidFill>
                  <a:srgbClr val="FF0000"/>
                </a:solidFill>
              </a:rPr>
              <a:t>操作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，操作</a:t>
            </a:r>
            <a:r>
              <a:rPr lang="en-US" altLang="zh-CN" sz="1800" dirty="0">
                <a:solidFill>
                  <a:srgbClr val="FF0000"/>
                </a:solidFill>
              </a:rPr>
              <a:t>2</a:t>
            </a:r>
            <a:r>
              <a:rPr lang="zh-CN" altLang="en-US" sz="1800" dirty="0"/>
              <a:t>，操作</a:t>
            </a:r>
            <a:r>
              <a:rPr lang="en-US" altLang="zh-CN" sz="1800" dirty="0"/>
              <a:t>1</a:t>
            </a:r>
            <a:r>
              <a:rPr lang="zh-CN" altLang="en-US" sz="1800" dirty="0"/>
              <a:t>，操作</a:t>
            </a:r>
            <a:r>
              <a:rPr lang="en-US" altLang="zh-CN" sz="1800" dirty="0"/>
              <a:t>2</a:t>
            </a:r>
            <a:r>
              <a:rPr lang="zh-CN" altLang="en-US" sz="1800" dirty="0"/>
              <a:t>，操作</a:t>
            </a:r>
            <a:r>
              <a:rPr lang="en-US" altLang="zh-CN" sz="1800" dirty="0"/>
              <a:t>3</a:t>
            </a:r>
            <a:r>
              <a:rPr lang="zh-CN" altLang="en-US" sz="1800" dirty="0"/>
              <a:t>，操作</a:t>
            </a:r>
            <a:r>
              <a:rPr lang="en-US" altLang="zh-CN" sz="1800" dirty="0"/>
              <a:t>4</a:t>
            </a:r>
            <a:r>
              <a:rPr lang="zh-CN" altLang="en-US" sz="1800" dirty="0"/>
              <a:t>，操作</a:t>
            </a:r>
            <a:r>
              <a:rPr lang="en-US" altLang="zh-CN" sz="1800" dirty="0"/>
              <a:t>5</a:t>
            </a:r>
            <a:r>
              <a:rPr lang="zh-CN" altLang="en-US" sz="1800" dirty="0"/>
              <a:t>，</a:t>
            </a:r>
            <a:r>
              <a:rPr lang="zh-CN" altLang="en-US" sz="1800" dirty="0">
                <a:solidFill>
                  <a:srgbClr val="FF0000"/>
                </a:solidFill>
              </a:rPr>
              <a:t>操作</a:t>
            </a:r>
            <a:r>
              <a:rPr lang="en-US" altLang="zh-CN" sz="1800" dirty="0">
                <a:solidFill>
                  <a:srgbClr val="FF0000"/>
                </a:solidFill>
              </a:rPr>
              <a:t>3</a:t>
            </a:r>
            <a:r>
              <a:rPr lang="zh-CN" altLang="en-US" sz="1800" dirty="0">
                <a:solidFill>
                  <a:srgbClr val="FF0000"/>
                </a:solidFill>
              </a:rPr>
              <a:t>，操作</a:t>
            </a:r>
            <a:r>
              <a:rPr lang="en-US" altLang="zh-CN" sz="1800" dirty="0">
                <a:solidFill>
                  <a:srgbClr val="FF0000"/>
                </a:solidFill>
              </a:rPr>
              <a:t>4</a:t>
            </a:r>
            <a:r>
              <a:rPr lang="zh-CN" altLang="en-US" sz="1800" dirty="0">
                <a:solidFill>
                  <a:srgbClr val="FF0000"/>
                </a:solidFill>
              </a:rPr>
              <a:t>，操作</a:t>
            </a:r>
            <a:r>
              <a:rPr lang="en-US" altLang="zh-CN" sz="1800" dirty="0">
                <a:solidFill>
                  <a:srgbClr val="FF0000"/>
                </a:solidFill>
              </a:rPr>
              <a:t>5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225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609600" y="274320"/>
            <a:ext cx="8229600" cy="600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内容占位符 32"/>
          <p:cNvSpPr txBox="1">
            <a:spLocks/>
          </p:cNvSpPr>
          <p:nvPr/>
        </p:nvSpPr>
        <p:spPr>
          <a:xfrm>
            <a:off x="457200" y="167640"/>
            <a:ext cx="8229600" cy="5958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代码示例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5</a:t>
            </a:r>
          </a:p>
          <a:p>
            <a:pPr marL="0" indent="0" latinLnBrk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+mn-ea"/>
              </a:rPr>
              <a:t>Java concurrent</a:t>
            </a:r>
            <a:r>
              <a:rPr lang="zh-CN" altLang="en-US" sz="2400" dirty="0" smtClean="0">
                <a:latin typeface="+mn-ea"/>
              </a:rPr>
              <a:t>包</a:t>
            </a:r>
            <a:endParaRPr lang="zh-CN" altLang="en-US" sz="2400" dirty="0">
              <a:latin typeface="+mn-ea"/>
            </a:endParaRPr>
          </a:p>
          <a:p>
            <a:pPr marL="0" indent="0" latinLnBrk="1">
              <a:lnSpc>
                <a:spcPct val="150000"/>
              </a:lnSpc>
              <a:buNone/>
            </a:pPr>
            <a:endParaRPr lang="en-US" altLang="zh-CN" sz="2100" dirty="0">
              <a:latin typeface="+mn-ea"/>
            </a:endParaRPr>
          </a:p>
          <a:p>
            <a:pPr marL="0" indent="0" latinLnBrk="1">
              <a:lnSpc>
                <a:spcPct val="150000"/>
              </a:lnSpc>
              <a:buNone/>
            </a:pPr>
            <a:r>
              <a:rPr lang="en-US" altLang="zh-CN" sz="2100" dirty="0" smtClean="0">
                <a:latin typeface="+mn-ea"/>
              </a:rPr>
              <a:t>synchronized</a:t>
            </a:r>
            <a:endParaRPr lang="en-US" altLang="zh-CN" sz="24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1309528"/>
            <a:ext cx="30480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4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原子性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对象类型：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对象地址原子读</a:t>
            </a:r>
            <a:r>
              <a:rPr kumimoji="1" lang="zh-CN" altLang="en-US" dirty="0"/>
              <a:t>写</a:t>
            </a:r>
            <a:r>
              <a:rPr kumimoji="1" lang="zh-CN" altLang="zh-CN" dirty="0"/>
              <a:t>，</a:t>
            </a:r>
            <a:r>
              <a:rPr kumimoji="1" lang="zh-CN" altLang="en-US" dirty="0"/>
              <a:t>线程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并发读不可变状态，线程安全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并发读写可变状态，非线程线</a:t>
            </a:r>
            <a:r>
              <a:rPr kumimoji="1" lang="zh-CN" altLang="en-US" dirty="0" smtClean="0"/>
              <a:t>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基本类型：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int,char</a:t>
            </a:r>
            <a:r>
              <a:rPr kumimoji="1" lang="zh-CN" altLang="en-US" dirty="0"/>
              <a:t>数值读写，线程安全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long,double</a:t>
            </a:r>
            <a:r>
              <a:rPr kumimoji="1" lang="zh-CN" altLang="en-US" dirty="0"/>
              <a:t>高低位，非线程安全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</a:t>
            </a:r>
            <a:r>
              <a:rPr kumimoji="1" lang="en-US" altLang="zh-CN" dirty="0"/>
              <a:t>++</a:t>
            </a:r>
            <a:r>
              <a:rPr kumimoji="1" lang="zh-CN" altLang="en-US" dirty="0"/>
              <a:t>等组合操作，非线程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4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可见性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</a:p>
          <a:p>
            <a:pPr lvl="1"/>
            <a:r>
              <a:rPr kumimoji="1" lang="zh-CN" altLang="en-US" dirty="0"/>
              <a:t>初始化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字段确保可见性</a:t>
            </a:r>
            <a:endParaRPr kumimoji="1" lang="en-US" altLang="zh-CN" dirty="0"/>
          </a:p>
          <a:p>
            <a:r>
              <a:rPr kumimoji="1" lang="en-US" altLang="zh-CN" dirty="0" smtClean="0"/>
              <a:t>volatile</a:t>
            </a:r>
          </a:p>
          <a:p>
            <a:pPr lvl="1"/>
            <a:r>
              <a:rPr kumimoji="1" lang="zh-CN" altLang="en-US" dirty="0" smtClean="0"/>
              <a:t>读写</a:t>
            </a:r>
            <a:r>
              <a:rPr kumimoji="1" lang="en-US" altLang="zh-CN" dirty="0" smtClean="0"/>
              <a:t>volatile</a:t>
            </a:r>
            <a:r>
              <a:rPr kumimoji="1" lang="zh-CN" altLang="en-US" dirty="0" smtClean="0"/>
              <a:t>字段</a:t>
            </a:r>
            <a:r>
              <a:rPr kumimoji="1" lang="zh-CN" altLang="en-US" dirty="0"/>
              <a:t>确保可见</a:t>
            </a:r>
            <a:r>
              <a:rPr kumimoji="1" lang="zh-CN" altLang="en-US" dirty="0" smtClean="0"/>
              <a:t>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synchronized</a:t>
            </a:r>
          </a:p>
          <a:p>
            <a:pPr lvl="1"/>
            <a:r>
              <a:rPr kumimoji="1" lang="zh-CN" altLang="en-US" dirty="0" smtClean="0"/>
              <a:t>同步块内读写字段确保可见</a:t>
            </a:r>
            <a:r>
              <a:rPr kumimoji="1" lang="zh-CN" altLang="en-US" dirty="0"/>
              <a:t>性</a:t>
            </a:r>
            <a:endParaRPr kumimoji="1" lang="en-US" altLang="zh-CN" dirty="0" smtClean="0"/>
          </a:p>
          <a:p>
            <a:r>
              <a:rPr kumimoji="1" lang="en-US" altLang="zh-CN" dirty="0"/>
              <a:t>h</a:t>
            </a:r>
            <a:r>
              <a:rPr kumimoji="1" lang="en-US" altLang="zh-CN" dirty="0" smtClean="0"/>
              <a:t>appen before</a:t>
            </a:r>
          </a:p>
          <a:p>
            <a:pPr lvl="1"/>
            <a:r>
              <a:rPr kumimoji="1" lang="zh-CN" altLang="en-US" dirty="0" smtClean="0"/>
              <a:t>遵守</a:t>
            </a:r>
            <a:r>
              <a:rPr kumimoji="1" lang="en-US" altLang="zh-CN" dirty="0"/>
              <a:t>happen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次序可见性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24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可排序</a:t>
            </a:r>
            <a:r>
              <a:rPr kumimoji="1" lang="zh-CN" altLang="en-US" dirty="0" smtClean="0"/>
              <a:t>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dirty="0"/>
              <a:t>Happen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法则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程序次序法则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</a:t>
            </a:r>
            <a:r>
              <a:rPr kumimoji="1" lang="en-US" altLang="zh-CN" dirty="0"/>
              <a:t>A</a:t>
            </a:r>
            <a:r>
              <a:rPr kumimoji="1" lang="zh-CN" altLang="en-US" dirty="0"/>
              <a:t>一定在</a:t>
            </a:r>
            <a:r>
              <a:rPr kumimoji="1" lang="en-US" altLang="zh-CN" dirty="0"/>
              <a:t>B</a:t>
            </a:r>
            <a:r>
              <a:rPr kumimoji="1" lang="zh-CN" altLang="en-US" dirty="0"/>
              <a:t>之前发生，则</a:t>
            </a:r>
            <a:r>
              <a:rPr kumimoji="1" lang="en-US" altLang="zh-CN" dirty="0"/>
              <a:t>happen before,</a:t>
            </a:r>
          </a:p>
          <a:p>
            <a:pPr lvl="1"/>
            <a:r>
              <a:rPr kumimoji="1" lang="zh-CN" altLang="en-US" dirty="0" smtClean="0"/>
              <a:t>监视器法则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对一个监视</a:t>
            </a:r>
            <a:r>
              <a:rPr kumimoji="1" lang="zh-CN" altLang="en-US" dirty="0"/>
              <a:t>器的解锁一定发生在后续对同一监视器加锁之前</a:t>
            </a:r>
          </a:p>
          <a:p>
            <a:pPr lvl="1"/>
            <a:r>
              <a:rPr kumimoji="1" lang="en-US" altLang="zh-CN" dirty="0" err="1" smtClean="0"/>
              <a:t>Volatie</a:t>
            </a:r>
            <a:r>
              <a:rPr kumimoji="1" lang="zh-CN" altLang="en-US" dirty="0" smtClean="0"/>
              <a:t>变量法则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写</a:t>
            </a:r>
            <a:r>
              <a:rPr kumimoji="1" lang="en-US" altLang="zh-CN" dirty="0"/>
              <a:t>volatile</a:t>
            </a:r>
            <a:r>
              <a:rPr kumimoji="1" lang="zh-CN" altLang="en-US" dirty="0"/>
              <a:t>变量一定发生在后续对它的读之前</a:t>
            </a:r>
          </a:p>
          <a:p>
            <a:pPr lvl="1"/>
            <a:r>
              <a:rPr kumimoji="1" lang="zh-CN" altLang="en-US" dirty="0" smtClean="0"/>
              <a:t>线程启动法则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Thread.start</a:t>
            </a:r>
            <a:r>
              <a:rPr kumimoji="1" lang="zh-CN" altLang="en-US" dirty="0"/>
              <a:t>一定发生在线程</a:t>
            </a:r>
            <a:r>
              <a:rPr kumimoji="1" lang="zh-CN" altLang="en-US" dirty="0" smtClean="0"/>
              <a:t>中的动作之前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线程终结法则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线</a:t>
            </a:r>
            <a:r>
              <a:rPr kumimoji="1" lang="zh-CN" altLang="en-US" dirty="0"/>
              <a:t>程中的任何动作一定发生在括号中的动作之前（其他线程检测到这个线程已经终止，从</a:t>
            </a:r>
            <a:r>
              <a:rPr kumimoji="1" lang="en-US" altLang="zh-CN" dirty="0" err="1"/>
              <a:t>Thread.join</a:t>
            </a:r>
            <a:r>
              <a:rPr kumimoji="1" lang="zh-CN" altLang="en-US" dirty="0"/>
              <a:t>调用成功返回，</a:t>
            </a:r>
            <a:r>
              <a:rPr kumimoji="1" lang="en-US" altLang="zh-CN" dirty="0" err="1"/>
              <a:t>Thread.isAlive</a:t>
            </a:r>
            <a:r>
              <a:rPr kumimoji="1" lang="en-US" altLang="zh-CN" dirty="0"/>
              <a:t>()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）</a:t>
            </a:r>
          </a:p>
          <a:p>
            <a:pPr lvl="1"/>
            <a:r>
              <a:rPr kumimoji="1" lang="zh-CN" altLang="en-US" dirty="0" smtClean="0"/>
              <a:t>中断法则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一个线程调用另一个线</a:t>
            </a:r>
            <a:r>
              <a:rPr kumimoji="1" lang="zh-CN" altLang="en-US" dirty="0"/>
              <a:t>程的</a:t>
            </a:r>
            <a:r>
              <a:rPr kumimoji="1" lang="en-US" altLang="zh-CN" dirty="0"/>
              <a:t>interrupt</a:t>
            </a:r>
            <a:r>
              <a:rPr kumimoji="1" lang="zh-CN" altLang="en-US" dirty="0"/>
              <a:t>一定发</a:t>
            </a:r>
            <a:r>
              <a:rPr kumimoji="1" lang="zh-CN" altLang="en-US" dirty="0" smtClean="0"/>
              <a:t>生在另一线程发现中断之前。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终结法则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一个对</a:t>
            </a:r>
            <a:r>
              <a:rPr kumimoji="1" lang="zh-CN" altLang="en-US" dirty="0"/>
              <a:t>象的构造函数结束一定发生在对象的</a:t>
            </a:r>
            <a:r>
              <a:rPr kumimoji="1" lang="en-US" altLang="zh-CN" dirty="0" err="1"/>
              <a:t>finalizer</a:t>
            </a:r>
            <a:r>
              <a:rPr kumimoji="1" lang="zh-CN" altLang="en-US" dirty="0"/>
              <a:t>之前</a:t>
            </a:r>
          </a:p>
          <a:p>
            <a:pPr lvl="1"/>
            <a:r>
              <a:rPr kumimoji="1" lang="zh-CN" altLang="en-US" dirty="0" smtClean="0"/>
              <a:t>传递性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</a:t>
            </a:r>
            <a:r>
              <a:rPr kumimoji="1" lang="zh-CN" altLang="en-US" dirty="0"/>
              <a:t>发生在</a:t>
            </a:r>
            <a:r>
              <a:rPr kumimoji="1" lang="en-US" altLang="zh-CN" dirty="0"/>
              <a:t>B</a:t>
            </a:r>
            <a:r>
              <a:rPr kumimoji="1" lang="zh-CN" altLang="en-US" dirty="0"/>
              <a:t>之前，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发生在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之前，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一定发生在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之前。 </a:t>
            </a:r>
          </a:p>
        </p:txBody>
      </p:sp>
    </p:spTree>
    <p:extLst>
      <p:ext uri="{BB962C8B-B14F-4D97-AF65-F5344CB8AC3E}">
        <p14:creationId xmlns:p14="http://schemas.microsoft.com/office/powerpoint/2010/main" val="443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11714</TotalTime>
  <Words>1035</Words>
  <Application>Microsoft Office PowerPoint</Application>
  <PresentationFormat>全屏显示(4:3)</PresentationFormat>
  <Paragraphs>139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JAVA并发编程常</vt:lpstr>
      <vt:lpstr>JVM内存模型</vt:lpstr>
      <vt:lpstr>JVM内存模型</vt:lpstr>
      <vt:lpstr>PowerPoint 演示文稿</vt:lpstr>
      <vt:lpstr>PowerPoint 演示文稿</vt:lpstr>
      <vt:lpstr>PowerPoint 演示文稿</vt:lpstr>
      <vt:lpstr>原子性</vt:lpstr>
      <vt:lpstr>可见性</vt:lpstr>
      <vt:lpstr>可排序性</vt:lpstr>
      <vt:lpstr>线程安全策略</vt:lpstr>
      <vt:lpstr>习惯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梁</dc:creator>
  <cp:lastModifiedBy>fengjian</cp:lastModifiedBy>
  <cp:revision>2365</cp:revision>
  <dcterms:created xsi:type="dcterms:W3CDTF">2012-08-27T09:26:08Z</dcterms:created>
  <dcterms:modified xsi:type="dcterms:W3CDTF">2018-05-28T04:49:08Z</dcterms:modified>
</cp:coreProperties>
</file>