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8"/>
  </p:notesMasterIdLst>
  <p:sldIdLst>
    <p:sldId id="260" r:id="rId2"/>
    <p:sldId id="301" r:id="rId3"/>
    <p:sldId id="306" r:id="rId4"/>
    <p:sldId id="261" r:id="rId5"/>
    <p:sldId id="302" r:id="rId6"/>
    <p:sldId id="310" r:id="rId7"/>
    <p:sldId id="311" r:id="rId8"/>
    <p:sldId id="307" r:id="rId9"/>
    <p:sldId id="264" r:id="rId10"/>
    <p:sldId id="265" r:id="rId11"/>
    <p:sldId id="266" r:id="rId12"/>
    <p:sldId id="267" r:id="rId13"/>
    <p:sldId id="268" r:id="rId14"/>
    <p:sldId id="270" r:id="rId15"/>
    <p:sldId id="271" r:id="rId16"/>
    <p:sldId id="272" r:id="rId17"/>
    <p:sldId id="274" r:id="rId18"/>
    <p:sldId id="275" r:id="rId19"/>
    <p:sldId id="277" r:id="rId20"/>
    <p:sldId id="278" r:id="rId21"/>
    <p:sldId id="279" r:id="rId22"/>
    <p:sldId id="280" r:id="rId23"/>
    <p:sldId id="281" r:id="rId24"/>
    <p:sldId id="282" r:id="rId25"/>
    <p:sldId id="284" r:id="rId26"/>
    <p:sldId id="285" r:id="rId27"/>
    <p:sldId id="286" r:id="rId28"/>
    <p:sldId id="287" r:id="rId29"/>
    <p:sldId id="288" r:id="rId30"/>
    <p:sldId id="289" r:id="rId31"/>
    <p:sldId id="291" r:id="rId32"/>
    <p:sldId id="298" r:id="rId33"/>
    <p:sldId id="299" r:id="rId34"/>
    <p:sldId id="308" r:id="rId35"/>
    <p:sldId id="309" r:id="rId36"/>
    <p:sldId id="300"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1813" autoAdjust="0"/>
  </p:normalViewPr>
  <p:slideViewPr>
    <p:cSldViewPr snapToGrid="0">
      <p:cViewPr varScale="1">
        <p:scale>
          <a:sx n="81" d="100"/>
          <a:sy n="81" d="100"/>
        </p:scale>
        <p:origin x="-1656"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A7A766-376B-42B6-AFE9-96AC5B04EDD0}" type="datetimeFigureOut">
              <a:rPr lang="zh-CN" altLang="en-US" smtClean="0"/>
              <a:t>2018/5/28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6832B7-D2FD-4D1A-9A56-3DA95815C80E}" type="slidenum">
              <a:rPr lang="zh-CN" altLang="en-US" smtClean="0"/>
              <a:t>‹#›</a:t>
            </a:fld>
            <a:endParaRPr lang="zh-CN" altLang="en-US"/>
          </a:p>
        </p:txBody>
      </p:sp>
    </p:spTree>
    <p:extLst>
      <p:ext uri="{BB962C8B-B14F-4D97-AF65-F5344CB8AC3E}">
        <p14:creationId xmlns:p14="http://schemas.microsoft.com/office/powerpoint/2010/main" val="2044432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cnblogs.com/paddix/p/5381958.html"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err="1" smtClean="0">
                <a:solidFill>
                  <a:schemeClr val="tx1"/>
                </a:solidFill>
              </a:rPr>
              <a:t>ReentrantLock</a:t>
            </a:r>
            <a:r>
              <a:rPr lang="zh-CN" altLang="en-US" sz="1200" dirty="0" smtClean="0">
                <a:solidFill>
                  <a:schemeClr val="tx1"/>
                </a:solidFill>
              </a:rPr>
              <a:t>是</a:t>
            </a:r>
            <a:r>
              <a:rPr lang="en-US" altLang="zh-CN" sz="1200" dirty="0" smtClean="0">
                <a:solidFill>
                  <a:schemeClr val="tx1"/>
                </a:solidFill>
              </a:rPr>
              <a:t>Lock</a:t>
            </a:r>
            <a:r>
              <a:rPr lang="zh-CN" altLang="en-US" sz="1200" dirty="0" smtClean="0">
                <a:solidFill>
                  <a:schemeClr val="tx1"/>
                </a:solidFill>
              </a:rPr>
              <a:t>接口的实现类</a:t>
            </a:r>
            <a:endParaRPr lang="zh-CN" altLang="en-US" dirty="0"/>
          </a:p>
        </p:txBody>
      </p:sp>
      <p:sp>
        <p:nvSpPr>
          <p:cNvPr id="4" name="灯片编号占位符 3"/>
          <p:cNvSpPr>
            <a:spLocks noGrp="1"/>
          </p:cNvSpPr>
          <p:nvPr>
            <p:ph type="sldNum" sz="quarter" idx="10"/>
          </p:nvPr>
        </p:nvSpPr>
        <p:spPr/>
        <p:txBody>
          <a:bodyPr/>
          <a:lstStyle/>
          <a:p>
            <a:fld id="{4C6832B7-D2FD-4D1A-9A56-3DA95815C80E}" type="slidenum">
              <a:rPr lang="zh-CN" altLang="en-US" smtClean="0"/>
              <a:t>2</a:t>
            </a:fld>
            <a:endParaRPr lang="zh-CN" altLang="en-US"/>
          </a:p>
        </p:txBody>
      </p:sp>
    </p:spTree>
    <p:extLst>
      <p:ext uri="{BB962C8B-B14F-4D97-AF65-F5344CB8AC3E}">
        <p14:creationId xmlns:p14="http://schemas.microsoft.com/office/powerpoint/2010/main" val="3188938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Happen</a:t>
            </a:r>
            <a:r>
              <a:rPr kumimoji="1" lang="zh-CN" altLang="en-US" dirty="0" smtClean="0"/>
              <a:t> </a:t>
            </a:r>
            <a:r>
              <a:rPr kumimoji="1" lang="en-US" altLang="zh-CN" dirty="0" smtClean="0"/>
              <a:t>Before</a:t>
            </a:r>
            <a:r>
              <a:rPr kumimoji="1" lang="zh-CN" altLang="en-US" dirty="0" smtClean="0"/>
              <a:t> 法则</a:t>
            </a:r>
            <a:endParaRPr kumimoji="1" lang="en-US" altLang="zh-CN" dirty="0" smtClean="0"/>
          </a:p>
          <a:p>
            <a:pPr lvl="1"/>
            <a:r>
              <a:rPr kumimoji="1" lang="zh-CN" altLang="en-US" dirty="0" smtClean="0"/>
              <a:t>程序次序法则</a:t>
            </a:r>
            <a:endParaRPr kumimoji="1" lang="en-US" altLang="zh-CN" dirty="0" smtClean="0"/>
          </a:p>
          <a:p>
            <a:pPr lvl="2"/>
            <a:r>
              <a:rPr kumimoji="1" lang="zh-CN" altLang="en-US" dirty="0" smtClean="0"/>
              <a:t>如果</a:t>
            </a:r>
            <a:r>
              <a:rPr kumimoji="1" lang="en-US" altLang="zh-CN" dirty="0" smtClean="0"/>
              <a:t>A</a:t>
            </a:r>
            <a:r>
              <a:rPr kumimoji="1" lang="zh-CN" altLang="en-US" dirty="0" smtClean="0"/>
              <a:t>一定在</a:t>
            </a:r>
            <a:r>
              <a:rPr kumimoji="1" lang="en-US" altLang="zh-CN" dirty="0" smtClean="0"/>
              <a:t>B</a:t>
            </a:r>
            <a:r>
              <a:rPr kumimoji="1" lang="zh-CN" altLang="en-US" dirty="0" smtClean="0"/>
              <a:t>之前发生，则</a:t>
            </a:r>
            <a:r>
              <a:rPr kumimoji="1" lang="en-US" altLang="zh-CN" dirty="0" smtClean="0"/>
              <a:t>happen before,</a:t>
            </a:r>
          </a:p>
          <a:p>
            <a:pPr lvl="1"/>
            <a:r>
              <a:rPr kumimoji="1" lang="zh-CN" altLang="en-US" dirty="0" smtClean="0"/>
              <a:t>监视器法则</a:t>
            </a:r>
            <a:endParaRPr kumimoji="1" lang="en-US" altLang="zh-CN" dirty="0" smtClean="0"/>
          </a:p>
          <a:p>
            <a:pPr lvl="2"/>
            <a:r>
              <a:rPr kumimoji="1" lang="zh-CN" altLang="en-US" dirty="0" smtClean="0"/>
              <a:t>对一个监视器的解锁一定发生在后续对同一监视器加锁之前</a:t>
            </a:r>
          </a:p>
          <a:p>
            <a:pPr lvl="1"/>
            <a:r>
              <a:rPr kumimoji="1" lang="en-US" altLang="zh-CN" dirty="0" err="1" smtClean="0"/>
              <a:t>Volatie</a:t>
            </a:r>
            <a:r>
              <a:rPr kumimoji="1" lang="zh-CN" altLang="en-US" dirty="0" smtClean="0"/>
              <a:t>变量法则</a:t>
            </a:r>
            <a:endParaRPr kumimoji="1" lang="en-US" altLang="zh-CN" dirty="0" smtClean="0"/>
          </a:p>
          <a:p>
            <a:pPr lvl="2"/>
            <a:r>
              <a:rPr kumimoji="1" lang="zh-CN" altLang="en-US" dirty="0" smtClean="0"/>
              <a:t>写</a:t>
            </a:r>
            <a:r>
              <a:rPr kumimoji="1" lang="en-US" altLang="zh-CN" dirty="0" smtClean="0"/>
              <a:t>volatile</a:t>
            </a:r>
            <a:r>
              <a:rPr kumimoji="1" lang="zh-CN" altLang="en-US" dirty="0" smtClean="0"/>
              <a:t>变量一定发生在后续对它的读之前</a:t>
            </a:r>
          </a:p>
          <a:p>
            <a:pPr lvl="1"/>
            <a:r>
              <a:rPr kumimoji="1" lang="zh-CN" altLang="en-US" dirty="0" smtClean="0"/>
              <a:t>线程启动法则</a:t>
            </a:r>
            <a:endParaRPr kumimoji="1" lang="en-US" altLang="zh-CN" dirty="0" smtClean="0"/>
          </a:p>
          <a:p>
            <a:pPr lvl="2"/>
            <a:r>
              <a:rPr kumimoji="1" lang="en-US" altLang="zh-CN" dirty="0" err="1" smtClean="0"/>
              <a:t>Thread.start</a:t>
            </a:r>
            <a:r>
              <a:rPr kumimoji="1" lang="zh-CN" altLang="en-US" dirty="0" smtClean="0"/>
              <a:t>一定发生在线程中的动作之前</a:t>
            </a:r>
          </a:p>
          <a:p>
            <a:pPr lvl="1"/>
            <a:r>
              <a:rPr kumimoji="1" lang="zh-CN" altLang="en-US" dirty="0" smtClean="0"/>
              <a:t>线程终结法则</a:t>
            </a:r>
            <a:endParaRPr kumimoji="1" lang="en-US" altLang="zh-CN" dirty="0" smtClean="0"/>
          </a:p>
          <a:p>
            <a:pPr lvl="2"/>
            <a:r>
              <a:rPr kumimoji="1" lang="zh-CN" altLang="en-US" dirty="0" smtClean="0"/>
              <a:t>线程中的任何动作一定发生在括号中的动作之前（其他线程检测到这个线程已经终止，从</a:t>
            </a:r>
            <a:r>
              <a:rPr kumimoji="1" lang="en-US" altLang="zh-CN" dirty="0" err="1" smtClean="0"/>
              <a:t>Thread.join</a:t>
            </a:r>
            <a:r>
              <a:rPr kumimoji="1" lang="zh-CN" altLang="en-US" dirty="0" smtClean="0"/>
              <a:t>调用成功返回，</a:t>
            </a:r>
            <a:r>
              <a:rPr kumimoji="1" lang="en-US" altLang="zh-CN" dirty="0" err="1" smtClean="0"/>
              <a:t>Thread.isAlive</a:t>
            </a:r>
            <a:r>
              <a:rPr kumimoji="1" lang="en-US" altLang="zh-CN" dirty="0" smtClean="0"/>
              <a:t>()</a:t>
            </a:r>
            <a:r>
              <a:rPr kumimoji="1" lang="zh-CN" altLang="en-US" dirty="0" smtClean="0"/>
              <a:t>返回</a:t>
            </a:r>
            <a:r>
              <a:rPr kumimoji="1" lang="en-US" altLang="zh-CN" dirty="0" smtClean="0"/>
              <a:t>false</a:t>
            </a:r>
            <a:r>
              <a:rPr kumimoji="1" lang="zh-CN" altLang="en-US" dirty="0" smtClean="0"/>
              <a:t>）</a:t>
            </a:r>
          </a:p>
          <a:p>
            <a:pPr lvl="1"/>
            <a:r>
              <a:rPr kumimoji="1" lang="zh-CN" altLang="en-US" dirty="0" smtClean="0"/>
              <a:t>中断法则</a:t>
            </a:r>
            <a:endParaRPr kumimoji="1" lang="en-US" altLang="zh-CN" dirty="0" smtClean="0"/>
          </a:p>
          <a:p>
            <a:pPr lvl="2"/>
            <a:r>
              <a:rPr kumimoji="1" lang="zh-CN" altLang="en-US" dirty="0" smtClean="0"/>
              <a:t>一个线程调用另一个线程的</a:t>
            </a:r>
            <a:r>
              <a:rPr kumimoji="1" lang="en-US" altLang="zh-CN" dirty="0" smtClean="0"/>
              <a:t>interrupt</a:t>
            </a:r>
            <a:r>
              <a:rPr kumimoji="1" lang="zh-CN" altLang="en-US" dirty="0" smtClean="0"/>
              <a:t>一定发生在另一线程发现中断之前。</a:t>
            </a:r>
          </a:p>
          <a:p>
            <a:pPr lvl="1"/>
            <a:r>
              <a:rPr kumimoji="1" lang="zh-CN" altLang="en-US" dirty="0" smtClean="0"/>
              <a:t>终结法则</a:t>
            </a:r>
            <a:endParaRPr kumimoji="1" lang="en-US" altLang="zh-CN" dirty="0" smtClean="0"/>
          </a:p>
          <a:p>
            <a:pPr lvl="2"/>
            <a:r>
              <a:rPr kumimoji="1" lang="zh-CN" altLang="en-US" dirty="0" smtClean="0"/>
              <a:t>一个对象的构造函数结束一定发生在对象的</a:t>
            </a:r>
            <a:r>
              <a:rPr kumimoji="1" lang="en-US" altLang="zh-CN" dirty="0" err="1" smtClean="0"/>
              <a:t>finalizer</a:t>
            </a:r>
            <a:r>
              <a:rPr kumimoji="1" lang="zh-CN" altLang="en-US" dirty="0" smtClean="0"/>
              <a:t>之前</a:t>
            </a:r>
          </a:p>
          <a:p>
            <a:pPr lvl="1"/>
            <a:r>
              <a:rPr kumimoji="1" lang="zh-CN" altLang="en-US" dirty="0" smtClean="0"/>
              <a:t>传递性</a:t>
            </a:r>
            <a:endParaRPr kumimoji="1" lang="en-US" altLang="zh-CN" dirty="0" smtClean="0"/>
          </a:p>
          <a:p>
            <a:pPr lvl="2"/>
            <a:r>
              <a:rPr kumimoji="1" lang="en-US" altLang="zh-CN" dirty="0" smtClean="0"/>
              <a:t>A</a:t>
            </a:r>
            <a:r>
              <a:rPr kumimoji="1" lang="zh-CN" altLang="en-US" dirty="0" smtClean="0"/>
              <a:t>发生在</a:t>
            </a:r>
            <a:r>
              <a:rPr kumimoji="1" lang="en-US" altLang="zh-CN" dirty="0" smtClean="0"/>
              <a:t>B</a:t>
            </a:r>
            <a:r>
              <a:rPr kumimoji="1" lang="zh-CN" altLang="en-US" dirty="0" smtClean="0"/>
              <a:t>之前，</a:t>
            </a:r>
            <a:r>
              <a:rPr kumimoji="1" lang="en-US" altLang="zh-CN" dirty="0" smtClean="0"/>
              <a:t>B</a:t>
            </a:r>
            <a:r>
              <a:rPr kumimoji="1" lang="zh-CN" altLang="en-US" dirty="0" smtClean="0"/>
              <a:t>发生在</a:t>
            </a:r>
            <a:r>
              <a:rPr kumimoji="1" lang="en-US" altLang="zh-CN" dirty="0" smtClean="0"/>
              <a:t>C</a:t>
            </a:r>
            <a:r>
              <a:rPr kumimoji="1" lang="zh-CN" altLang="en-US" dirty="0" smtClean="0"/>
              <a:t>之前，</a:t>
            </a:r>
            <a:r>
              <a:rPr kumimoji="1" lang="en-US" altLang="zh-CN" dirty="0" smtClean="0"/>
              <a:t>A</a:t>
            </a:r>
            <a:r>
              <a:rPr kumimoji="1" lang="zh-CN" altLang="en-US" dirty="0" smtClean="0"/>
              <a:t>一定发生在</a:t>
            </a:r>
            <a:r>
              <a:rPr kumimoji="1" lang="en-US" altLang="zh-CN" dirty="0" smtClean="0"/>
              <a:t>C</a:t>
            </a:r>
            <a:r>
              <a:rPr kumimoji="1" lang="zh-CN" altLang="en-US" dirty="0" smtClean="0"/>
              <a:t>之前。 </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4C6832B7-D2FD-4D1A-9A56-3DA95815C80E}" type="slidenum">
              <a:rPr lang="zh-CN" altLang="en-US" smtClean="0"/>
              <a:t>14</a:t>
            </a:fld>
            <a:endParaRPr lang="zh-CN" altLang="en-US"/>
          </a:p>
        </p:txBody>
      </p:sp>
    </p:spTree>
    <p:extLst>
      <p:ext uri="{BB962C8B-B14F-4D97-AF65-F5344CB8AC3E}">
        <p14:creationId xmlns:p14="http://schemas.microsoft.com/office/powerpoint/2010/main" val="5516653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2B5C451-00F3-48A6-A44B-DB8AECB57F26}" type="slidenum">
              <a:rPr lang="zh-CN" altLang="en-US" smtClean="0"/>
              <a:t>34</a:t>
            </a:fld>
            <a:endParaRPr lang="zh-CN" altLang="en-US"/>
          </a:p>
        </p:txBody>
      </p:sp>
    </p:spTree>
    <p:extLst>
      <p:ext uri="{BB962C8B-B14F-4D97-AF65-F5344CB8AC3E}">
        <p14:creationId xmlns:p14="http://schemas.microsoft.com/office/powerpoint/2010/main" val="495923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atinLnBrk="1"/>
            <a:r>
              <a:rPr lang="zh-CN" altLang="en-US" sz="1200" b="0" i="0" kern="1200" dirty="0" smtClean="0">
                <a:solidFill>
                  <a:schemeClr val="tx1"/>
                </a:solidFill>
                <a:effectLst/>
                <a:latin typeface="+mn-lt"/>
                <a:ea typeface="+mn-ea"/>
                <a:cs typeface="+mn-cs"/>
              </a:rPr>
              <a:t>虚拟机对主内存和工作内存的操作有如下</a:t>
            </a:r>
            <a:r>
              <a:rPr lang="en-US" altLang="zh-CN" sz="1200" b="0" i="0" kern="1200" dirty="0" smtClean="0">
                <a:solidFill>
                  <a:schemeClr val="tx1"/>
                </a:solidFill>
                <a:effectLst/>
                <a:latin typeface="+mn-lt"/>
                <a:ea typeface="+mn-ea"/>
                <a:cs typeface="+mn-cs"/>
              </a:rPr>
              <a:t>8</a:t>
            </a:r>
            <a:r>
              <a:rPr lang="zh-CN" altLang="en-US" sz="1200" b="0" i="0" kern="1200" dirty="0" smtClean="0">
                <a:solidFill>
                  <a:schemeClr val="tx1"/>
                </a:solidFill>
                <a:effectLst/>
                <a:latin typeface="+mn-lt"/>
                <a:ea typeface="+mn-ea"/>
                <a:cs typeface="+mn-cs"/>
              </a:rPr>
              <a:t>个（每个操作都具备原子性）：</a:t>
            </a:r>
          </a:p>
          <a:p>
            <a:pPr latinLnBrk="1"/>
            <a:r>
              <a:rPr lang="zh-CN" altLang="en-US" sz="1200" b="0" i="0" kern="1200" dirty="0" smtClean="0">
                <a:solidFill>
                  <a:schemeClr val="tx1"/>
                </a:solidFill>
                <a:effectLst/>
                <a:latin typeface="+mn-lt"/>
                <a:ea typeface="+mn-ea"/>
                <a:cs typeface="+mn-cs"/>
              </a:rPr>
              <a:t>   </a:t>
            </a:r>
            <a:r>
              <a:rPr lang="zh-CN" altLang="en-US" sz="1200" b="1" i="0" kern="1200" dirty="0" smtClean="0">
                <a:solidFill>
                  <a:schemeClr val="tx1"/>
                </a:solidFill>
                <a:effectLst/>
                <a:latin typeface="+mn-lt"/>
                <a:ea typeface="+mn-ea"/>
                <a:cs typeface="+mn-cs"/>
              </a:rPr>
              <a:t> </a:t>
            </a:r>
            <a:r>
              <a:rPr lang="en-US" altLang="zh-CN" sz="1200" b="1" i="0" kern="1200" dirty="0" smtClean="0">
                <a:solidFill>
                  <a:schemeClr val="tx1"/>
                </a:solidFill>
                <a:effectLst/>
                <a:latin typeface="+mn-lt"/>
                <a:ea typeface="+mn-ea"/>
                <a:cs typeface="+mn-cs"/>
              </a:rPr>
              <a:t>lock</a:t>
            </a:r>
            <a:r>
              <a:rPr lang="zh-CN" altLang="en-US" sz="1200" b="0" i="0" kern="1200" dirty="0" smtClean="0">
                <a:solidFill>
                  <a:schemeClr val="tx1"/>
                </a:solidFill>
                <a:effectLst/>
                <a:latin typeface="+mn-lt"/>
                <a:ea typeface="+mn-ea"/>
                <a:cs typeface="+mn-cs"/>
              </a:rPr>
              <a:t>：锁定主内存中某变量的内存区域；</a:t>
            </a:r>
          </a:p>
          <a:p>
            <a:pPr latinLnBrk="1"/>
            <a:r>
              <a:rPr lang="zh-CN" altLang="en-US" sz="1200" b="0" i="0" kern="1200" dirty="0" smtClean="0">
                <a:solidFill>
                  <a:schemeClr val="tx1"/>
                </a:solidFill>
                <a:effectLst/>
                <a:latin typeface="+mn-lt"/>
                <a:ea typeface="+mn-ea"/>
                <a:cs typeface="+mn-cs"/>
              </a:rPr>
              <a:t>   </a:t>
            </a:r>
            <a:r>
              <a:rPr lang="zh-CN" altLang="en-US" sz="1200" b="1" i="0" kern="1200" dirty="0" smtClean="0">
                <a:solidFill>
                  <a:schemeClr val="tx1"/>
                </a:solidFill>
                <a:effectLst/>
                <a:latin typeface="+mn-lt"/>
                <a:ea typeface="+mn-ea"/>
                <a:cs typeface="+mn-cs"/>
              </a:rPr>
              <a:t> </a:t>
            </a:r>
            <a:r>
              <a:rPr lang="en-US" altLang="zh-CN" sz="1200" b="1" i="0" kern="1200" dirty="0" smtClean="0">
                <a:solidFill>
                  <a:schemeClr val="tx1"/>
                </a:solidFill>
                <a:effectLst/>
                <a:latin typeface="+mn-lt"/>
                <a:ea typeface="+mn-ea"/>
                <a:cs typeface="+mn-cs"/>
              </a:rPr>
              <a:t>unlock</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lock</a:t>
            </a:r>
            <a:r>
              <a:rPr lang="zh-CN" altLang="en-US" sz="1200" b="0" i="0" kern="1200" dirty="0" smtClean="0">
                <a:solidFill>
                  <a:schemeClr val="tx1"/>
                </a:solidFill>
                <a:effectLst/>
                <a:latin typeface="+mn-lt"/>
                <a:ea typeface="+mn-ea"/>
                <a:cs typeface="+mn-cs"/>
              </a:rPr>
              <a:t>对应的解锁；</a:t>
            </a:r>
          </a:p>
          <a:p>
            <a:pPr latinLnBrk="1"/>
            <a:r>
              <a:rPr lang="zh-CN" altLang="en-US" sz="1200" b="0" i="0" kern="1200" dirty="0" smtClean="0">
                <a:solidFill>
                  <a:schemeClr val="tx1"/>
                </a:solidFill>
                <a:effectLst/>
                <a:latin typeface="+mn-lt"/>
                <a:ea typeface="+mn-ea"/>
                <a:cs typeface="+mn-cs"/>
              </a:rPr>
              <a:t>    </a:t>
            </a:r>
            <a:r>
              <a:rPr lang="en-US" altLang="zh-CN" sz="1200" b="1" i="0" kern="1200" dirty="0" smtClean="0">
                <a:solidFill>
                  <a:schemeClr val="tx1"/>
                </a:solidFill>
                <a:effectLst/>
                <a:latin typeface="+mn-lt"/>
                <a:ea typeface="+mn-ea"/>
                <a:cs typeface="+mn-cs"/>
              </a:rPr>
              <a:t>read</a:t>
            </a:r>
            <a:r>
              <a:rPr lang="zh-CN" altLang="en-US" sz="1200" b="0" i="0" kern="1200" dirty="0" smtClean="0">
                <a:solidFill>
                  <a:schemeClr val="tx1"/>
                </a:solidFill>
                <a:effectLst/>
                <a:latin typeface="+mn-lt"/>
                <a:ea typeface="+mn-ea"/>
                <a:cs typeface="+mn-cs"/>
              </a:rPr>
              <a:t>：从主内存中度变量的值；</a:t>
            </a:r>
          </a:p>
          <a:p>
            <a:pPr latinLnBrk="1"/>
            <a:r>
              <a:rPr lang="zh-CN" altLang="en-US" sz="1200" b="0" i="0" kern="1200" dirty="0" smtClean="0">
                <a:solidFill>
                  <a:schemeClr val="tx1"/>
                </a:solidFill>
                <a:effectLst/>
                <a:latin typeface="+mn-lt"/>
                <a:ea typeface="+mn-ea"/>
                <a:cs typeface="+mn-cs"/>
              </a:rPr>
              <a:t>    </a:t>
            </a:r>
            <a:r>
              <a:rPr lang="en-US" altLang="zh-CN" sz="1200" b="1" i="0" kern="1200" dirty="0" smtClean="0">
                <a:solidFill>
                  <a:schemeClr val="tx1"/>
                </a:solidFill>
                <a:effectLst/>
                <a:latin typeface="+mn-lt"/>
                <a:ea typeface="+mn-ea"/>
                <a:cs typeface="+mn-cs"/>
              </a:rPr>
              <a:t>load</a:t>
            </a:r>
            <a:r>
              <a:rPr lang="zh-CN" altLang="en-US" sz="1200" b="0" i="0" kern="1200" dirty="0" smtClean="0">
                <a:solidFill>
                  <a:schemeClr val="tx1"/>
                </a:solidFill>
                <a:effectLst/>
                <a:latin typeface="+mn-lt"/>
                <a:ea typeface="+mn-ea"/>
                <a:cs typeface="+mn-cs"/>
              </a:rPr>
              <a:t>：将</a:t>
            </a:r>
            <a:r>
              <a:rPr lang="en-US" altLang="zh-CN" sz="1200" b="0" i="0" kern="1200" dirty="0" smtClean="0">
                <a:solidFill>
                  <a:schemeClr val="tx1"/>
                </a:solidFill>
                <a:effectLst/>
                <a:latin typeface="+mn-lt"/>
                <a:ea typeface="+mn-ea"/>
                <a:cs typeface="+mn-cs"/>
              </a:rPr>
              <a:t>read</a:t>
            </a:r>
            <a:r>
              <a:rPr lang="zh-CN" altLang="en-US" sz="1200" b="0" i="0" kern="1200" dirty="0" smtClean="0">
                <a:solidFill>
                  <a:schemeClr val="tx1"/>
                </a:solidFill>
                <a:effectLst/>
                <a:latin typeface="+mn-lt"/>
                <a:ea typeface="+mn-ea"/>
                <a:cs typeface="+mn-cs"/>
              </a:rPr>
              <a:t>操作读来的值加载到工作内存；</a:t>
            </a:r>
          </a:p>
          <a:p>
            <a:pPr latinLnBrk="1"/>
            <a:r>
              <a:rPr lang="zh-CN" altLang="en-US" sz="1200" b="0" i="0" kern="1200" dirty="0" smtClean="0">
                <a:solidFill>
                  <a:schemeClr val="tx1"/>
                </a:solidFill>
                <a:effectLst/>
                <a:latin typeface="+mn-lt"/>
                <a:ea typeface="+mn-ea"/>
                <a:cs typeface="+mn-cs"/>
              </a:rPr>
              <a:t>    </a:t>
            </a:r>
            <a:r>
              <a:rPr lang="en-US" altLang="zh-CN" sz="1200" b="1" i="0" kern="1200" dirty="0" smtClean="0">
                <a:solidFill>
                  <a:schemeClr val="tx1"/>
                </a:solidFill>
                <a:effectLst/>
                <a:latin typeface="+mn-lt"/>
                <a:ea typeface="+mn-ea"/>
                <a:cs typeface="+mn-cs"/>
              </a:rPr>
              <a:t>use</a:t>
            </a:r>
            <a:r>
              <a:rPr lang="zh-CN" altLang="en-US" sz="1200" b="0" i="0" kern="1200" dirty="0" smtClean="0">
                <a:solidFill>
                  <a:schemeClr val="tx1"/>
                </a:solidFill>
                <a:effectLst/>
                <a:latin typeface="+mn-lt"/>
                <a:ea typeface="+mn-ea"/>
                <a:cs typeface="+mn-cs"/>
              </a:rPr>
              <a:t>：将工作内存中变量的值传入执行引擎（</a:t>
            </a:r>
            <a:r>
              <a:rPr lang="zh-CN" altLang="en-US" sz="1200" b="1" i="0" kern="1200" dirty="0" smtClean="0">
                <a:solidFill>
                  <a:schemeClr val="tx1"/>
                </a:solidFill>
                <a:effectLst/>
                <a:latin typeface="+mn-lt"/>
                <a:ea typeface="+mn-ea"/>
                <a:cs typeface="+mn-cs"/>
              </a:rPr>
              <a:t>注意</a:t>
            </a:r>
            <a:r>
              <a:rPr lang="zh-CN" altLang="en-US" sz="1200" b="0" i="0" kern="1200" dirty="0" smtClean="0">
                <a:solidFill>
                  <a:schemeClr val="tx1"/>
                </a:solidFill>
                <a:effectLst/>
                <a:latin typeface="+mn-lt"/>
                <a:ea typeface="+mn-ea"/>
                <a:cs typeface="+mn-cs"/>
              </a:rPr>
              <a:t>：只是指这个传输动作，不包括计算，这和代码层面的“使用”不同）；</a:t>
            </a:r>
          </a:p>
          <a:p>
            <a:pPr latinLnBrk="1"/>
            <a:r>
              <a:rPr lang="zh-CN" altLang="en-US" sz="1200" b="0" i="0" kern="1200" dirty="0" smtClean="0">
                <a:solidFill>
                  <a:schemeClr val="tx1"/>
                </a:solidFill>
                <a:effectLst/>
                <a:latin typeface="+mn-lt"/>
                <a:ea typeface="+mn-ea"/>
                <a:cs typeface="+mn-cs"/>
              </a:rPr>
              <a:t>    </a:t>
            </a:r>
            <a:r>
              <a:rPr lang="en-US" altLang="zh-CN" sz="1200" b="1" i="0" kern="1200" dirty="0" smtClean="0">
                <a:solidFill>
                  <a:schemeClr val="tx1"/>
                </a:solidFill>
                <a:effectLst/>
                <a:latin typeface="+mn-lt"/>
                <a:ea typeface="+mn-ea"/>
                <a:cs typeface="+mn-cs"/>
              </a:rPr>
              <a:t>assign</a:t>
            </a:r>
            <a:r>
              <a:rPr lang="zh-CN" altLang="en-US" sz="1200" b="0" i="0" kern="1200" dirty="0" smtClean="0">
                <a:solidFill>
                  <a:schemeClr val="tx1"/>
                </a:solidFill>
                <a:effectLst/>
                <a:latin typeface="+mn-lt"/>
                <a:ea typeface="+mn-ea"/>
                <a:cs typeface="+mn-cs"/>
              </a:rPr>
              <a:t>：将执行引擎计算的结果写到工作内存；</a:t>
            </a:r>
          </a:p>
          <a:p>
            <a:pPr latinLnBrk="1"/>
            <a:r>
              <a:rPr lang="zh-CN" altLang="en-US" sz="1200" b="0" i="0" kern="1200" dirty="0" smtClean="0">
                <a:solidFill>
                  <a:schemeClr val="tx1"/>
                </a:solidFill>
                <a:effectLst/>
                <a:latin typeface="+mn-lt"/>
                <a:ea typeface="+mn-ea"/>
                <a:cs typeface="+mn-cs"/>
              </a:rPr>
              <a:t>    </a:t>
            </a:r>
            <a:r>
              <a:rPr lang="en-US" altLang="zh-CN" sz="1200" b="1" i="0" kern="1200" dirty="0" smtClean="0">
                <a:solidFill>
                  <a:schemeClr val="tx1"/>
                </a:solidFill>
                <a:effectLst/>
                <a:latin typeface="+mn-lt"/>
                <a:ea typeface="+mn-ea"/>
                <a:cs typeface="+mn-cs"/>
              </a:rPr>
              <a:t>store</a:t>
            </a:r>
            <a:r>
              <a:rPr lang="zh-CN" altLang="en-US" sz="1200" b="0" i="0" kern="1200" dirty="0" smtClean="0">
                <a:solidFill>
                  <a:schemeClr val="tx1"/>
                </a:solidFill>
                <a:effectLst/>
                <a:latin typeface="+mn-lt"/>
                <a:ea typeface="+mn-ea"/>
                <a:cs typeface="+mn-cs"/>
              </a:rPr>
              <a:t>：将变量的值从工作内存中拿出；</a:t>
            </a:r>
          </a:p>
          <a:p>
            <a:pPr latinLnBrk="1"/>
            <a:r>
              <a:rPr lang="zh-CN" altLang="en-US" sz="1200" b="0" i="0" kern="1200" dirty="0" smtClean="0">
                <a:solidFill>
                  <a:schemeClr val="tx1"/>
                </a:solidFill>
                <a:effectLst/>
                <a:latin typeface="+mn-lt"/>
                <a:ea typeface="+mn-ea"/>
                <a:cs typeface="+mn-cs"/>
              </a:rPr>
              <a:t>    </a:t>
            </a:r>
            <a:r>
              <a:rPr lang="en-US" altLang="zh-CN" sz="1200" b="1" i="0" kern="1200" dirty="0" smtClean="0">
                <a:solidFill>
                  <a:schemeClr val="tx1"/>
                </a:solidFill>
                <a:effectLst/>
                <a:latin typeface="+mn-lt"/>
                <a:ea typeface="+mn-ea"/>
                <a:cs typeface="+mn-cs"/>
              </a:rPr>
              <a:t>write</a:t>
            </a:r>
            <a:r>
              <a:rPr lang="zh-CN" altLang="en-US" sz="1200" b="0" i="0" kern="1200" dirty="0" smtClean="0">
                <a:solidFill>
                  <a:schemeClr val="tx1"/>
                </a:solidFill>
                <a:effectLst/>
                <a:latin typeface="+mn-lt"/>
                <a:ea typeface="+mn-ea"/>
                <a:cs typeface="+mn-cs"/>
              </a:rPr>
              <a:t>：将</a:t>
            </a:r>
            <a:r>
              <a:rPr lang="en-US" altLang="zh-CN" sz="1200" b="0" i="0" kern="1200" dirty="0" smtClean="0">
                <a:solidFill>
                  <a:schemeClr val="tx1"/>
                </a:solidFill>
                <a:effectLst/>
                <a:latin typeface="+mn-lt"/>
                <a:ea typeface="+mn-ea"/>
                <a:cs typeface="+mn-cs"/>
              </a:rPr>
              <a:t>store</a:t>
            </a:r>
            <a:r>
              <a:rPr lang="zh-CN" altLang="en-US" sz="1200" b="0" i="0" kern="1200" dirty="0" smtClean="0">
                <a:solidFill>
                  <a:schemeClr val="tx1"/>
                </a:solidFill>
                <a:effectLst/>
                <a:latin typeface="+mn-lt"/>
                <a:ea typeface="+mn-ea"/>
                <a:cs typeface="+mn-cs"/>
              </a:rPr>
              <a:t>拿出的值写到主内存</a:t>
            </a:r>
            <a:r>
              <a:rPr lang="en-US" altLang="zh-CN" sz="1200" b="0" i="0" kern="1200" dirty="0" smtClean="0">
                <a:solidFill>
                  <a:schemeClr val="tx1"/>
                </a:solidFill>
                <a:effectLst/>
                <a:latin typeface="+mn-lt"/>
                <a:ea typeface="+mn-ea"/>
                <a:cs typeface="+mn-cs"/>
              </a:rPr>
              <a:t>.</a:t>
            </a:r>
          </a:p>
        </p:txBody>
      </p:sp>
      <p:sp>
        <p:nvSpPr>
          <p:cNvPr id="4" name="灯片编号占位符 3"/>
          <p:cNvSpPr>
            <a:spLocks noGrp="1"/>
          </p:cNvSpPr>
          <p:nvPr>
            <p:ph type="sldNum" sz="quarter" idx="10"/>
          </p:nvPr>
        </p:nvSpPr>
        <p:spPr/>
        <p:txBody>
          <a:bodyPr/>
          <a:lstStyle/>
          <a:p>
            <a:fld id="{4C6832B7-D2FD-4D1A-9A56-3DA95815C80E}" type="slidenum">
              <a:rPr lang="zh-CN" altLang="en-US" smtClean="0"/>
              <a:t>4</a:t>
            </a:fld>
            <a:endParaRPr lang="zh-CN" altLang="en-US"/>
          </a:p>
        </p:txBody>
      </p:sp>
    </p:spTree>
    <p:extLst>
      <p:ext uri="{BB962C8B-B14F-4D97-AF65-F5344CB8AC3E}">
        <p14:creationId xmlns:p14="http://schemas.microsoft.com/office/powerpoint/2010/main" val="3188938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atinLnBrk="1"/>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C6832B7-D2FD-4D1A-9A56-3DA95815C80E}" type="slidenum">
              <a:rPr lang="zh-CN" altLang="en-US" smtClean="0"/>
              <a:t>5</a:t>
            </a:fld>
            <a:endParaRPr lang="zh-CN" altLang="en-US"/>
          </a:p>
        </p:txBody>
      </p:sp>
    </p:spTree>
    <p:extLst>
      <p:ext uri="{BB962C8B-B14F-4D97-AF65-F5344CB8AC3E}">
        <p14:creationId xmlns:p14="http://schemas.microsoft.com/office/powerpoint/2010/main" val="3188938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在操作</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和操作</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中间，</a:t>
            </a:r>
            <a:r>
              <a:rPr lang="en-US" altLang="zh-CN" sz="1200" b="0" i="0" kern="1200" dirty="0" smtClean="0">
                <a:solidFill>
                  <a:schemeClr val="tx1"/>
                </a:solidFill>
                <a:effectLst/>
                <a:latin typeface="+mn-lt"/>
                <a:ea typeface="+mn-ea"/>
                <a:cs typeface="+mn-cs"/>
              </a:rPr>
              <a:t>thread0</a:t>
            </a:r>
            <a:r>
              <a:rPr lang="zh-CN" altLang="en-US" sz="1200" b="0" i="0" kern="1200" dirty="0" smtClean="0">
                <a:solidFill>
                  <a:schemeClr val="tx1"/>
                </a:solidFill>
                <a:effectLst/>
                <a:latin typeface="+mn-lt"/>
                <a:ea typeface="+mn-ea"/>
                <a:cs typeface="+mn-cs"/>
              </a:rPr>
              <a:t>完成了对主内存的赋值，操作</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完成后，</a:t>
            </a:r>
            <a:r>
              <a:rPr lang="en-US" altLang="zh-CN" sz="1200" b="0" i="0" kern="1200" dirty="0" smtClean="0">
                <a:solidFill>
                  <a:schemeClr val="tx1"/>
                </a:solidFill>
                <a:effectLst/>
                <a:latin typeface="+mn-lt"/>
                <a:ea typeface="+mn-ea"/>
                <a:cs typeface="+mn-cs"/>
              </a:rPr>
              <a:t>thread1</a:t>
            </a:r>
            <a:r>
              <a:rPr lang="zh-CN" altLang="en-US" sz="1200" b="0" i="0" kern="1200" dirty="0" smtClean="0">
                <a:solidFill>
                  <a:schemeClr val="tx1"/>
                </a:solidFill>
                <a:effectLst/>
                <a:latin typeface="+mn-lt"/>
                <a:ea typeface="+mn-ea"/>
                <a:cs typeface="+mn-cs"/>
              </a:rPr>
              <a:t>的工作内存中的数据就已经过期了，然而</a:t>
            </a:r>
            <a:r>
              <a:rPr lang="en-US" altLang="zh-CN" sz="1200" b="0" i="0" kern="1200" dirty="0" smtClean="0">
                <a:solidFill>
                  <a:schemeClr val="tx1"/>
                </a:solidFill>
                <a:effectLst/>
                <a:latin typeface="+mn-lt"/>
                <a:ea typeface="+mn-ea"/>
                <a:cs typeface="+mn-cs"/>
              </a:rPr>
              <a:t>thread1</a:t>
            </a:r>
            <a:r>
              <a:rPr lang="zh-CN" altLang="en-US" sz="1200" b="0" i="0" kern="1200" dirty="0" smtClean="0">
                <a:solidFill>
                  <a:schemeClr val="tx1"/>
                </a:solidFill>
                <a:effectLst/>
                <a:latin typeface="+mn-lt"/>
                <a:ea typeface="+mn-ea"/>
                <a:cs typeface="+mn-cs"/>
              </a:rPr>
              <a:t>并不知道，仍然以为自己工作内存中的数据是正确的是最新的，所以把</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值传入到执行引擎，完成</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后传到主内存，这样主内存中</a:t>
            </a:r>
            <a:r>
              <a:rPr lang="en-US" altLang="zh-CN" sz="1200" b="0" i="0" kern="1200" dirty="0" smtClean="0">
                <a:solidFill>
                  <a:schemeClr val="tx1"/>
                </a:solidFill>
                <a:effectLst/>
                <a:latin typeface="+mn-lt"/>
                <a:ea typeface="+mn-ea"/>
                <a:cs typeface="+mn-cs"/>
              </a:rPr>
              <a:t>v</a:t>
            </a:r>
            <a:r>
              <a:rPr lang="zh-CN" altLang="en-US" sz="1200" b="0" i="0" kern="1200" dirty="0" smtClean="0">
                <a:solidFill>
                  <a:schemeClr val="tx1"/>
                </a:solidFill>
                <a:effectLst/>
                <a:latin typeface="+mn-lt"/>
                <a:ea typeface="+mn-ea"/>
                <a:cs typeface="+mn-cs"/>
              </a:rPr>
              <a:t>的最终结果是</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。导致非期望结果的关键原因是在</a:t>
            </a:r>
            <a:r>
              <a:rPr lang="en-US" altLang="zh-CN" sz="1200" b="0" i="0" kern="1200" dirty="0" smtClean="0">
                <a:solidFill>
                  <a:schemeClr val="tx1"/>
                </a:solidFill>
                <a:effectLst/>
                <a:latin typeface="+mn-lt"/>
                <a:ea typeface="+mn-ea"/>
                <a:cs typeface="+mn-cs"/>
              </a:rPr>
              <a:t>thread0</a:t>
            </a:r>
            <a:r>
              <a:rPr lang="zh-CN" altLang="en-US" sz="1200" b="0" i="0" kern="1200" dirty="0" smtClean="0">
                <a:solidFill>
                  <a:schemeClr val="tx1"/>
                </a:solidFill>
                <a:effectLst/>
                <a:latin typeface="+mn-lt"/>
                <a:ea typeface="+mn-ea"/>
                <a:cs typeface="+mn-cs"/>
              </a:rPr>
              <a:t>更新了主内存后，</a:t>
            </a:r>
            <a:r>
              <a:rPr lang="en-US" altLang="zh-CN" sz="1200" b="0" i="0" kern="1200" dirty="0" smtClean="0">
                <a:solidFill>
                  <a:schemeClr val="tx1"/>
                </a:solidFill>
                <a:effectLst/>
                <a:latin typeface="+mn-lt"/>
                <a:ea typeface="+mn-ea"/>
                <a:cs typeface="+mn-cs"/>
              </a:rPr>
              <a:t>thread1</a:t>
            </a:r>
            <a:r>
              <a:rPr lang="zh-CN" altLang="en-US" sz="1200" b="0" i="0" kern="1200" dirty="0" smtClean="0">
                <a:solidFill>
                  <a:schemeClr val="tx1"/>
                </a:solidFill>
                <a:effectLst/>
                <a:latin typeface="+mn-lt"/>
                <a:ea typeface="+mn-ea"/>
                <a:cs typeface="+mn-cs"/>
              </a:rPr>
              <a:t>没有得知这个更新，自以为自己的工作内存中的数据是最新的。这个工作内存数据过期引起的工作内存和主内存不相等的问题叫做“数据一致性问题”。</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dirty="0" err="1" smtClean="0"/>
              <a:t>CountDownLatch</a:t>
            </a:r>
            <a:r>
              <a:rPr lang="zh-CN" altLang="en-US" dirty="0" smtClean="0"/>
              <a:t>和</a:t>
            </a:r>
            <a:r>
              <a:rPr lang="en-US" altLang="zh-CN" dirty="0" err="1" smtClean="0"/>
              <a:t>Thread.join</a:t>
            </a:r>
            <a:r>
              <a:rPr lang="en-US" altLang="zh-CN" dirty="0" smtClean="0"/>
              <a:t>()</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那这个工作内存和主内存之间数据一致性问题该咋解决呢？答案是用</a:t>
            </a:r>
            <a:r>
              <a:rPr lang="en-US" altLang="zh-CN" sz="1200" b="0" i="0" kern="1200" dirty="0" smtClean="0">
                <a:solidFill>
                  <a:schemeClr val="tx1"/>
                </a:solidFill>
                <a:effectLst/>
                <a:latin typeface="+mn-lt"/>
                <a:ea typeface="+mn-ea"/>
                <a:cs typeface="+mn-cs"/>
              </a:rPr>
              <a:t>volatile</a:t>
            </a:r>
            <a:r>
              <a:rPr lang="zh-CN" altLang="en-US" sz="1200" b="0" i="0" kern="1200" dirty="0" smtClean="0">
                <a:solidFill>
                  <a:schemeClr val="tx1"/>
                </a:solidFill>
                <a:effectLst/>
                <a:latin typeface="+mn-lt"/>
                <a:ea typeface="+mn-ea"/>
                <a:cs typeface="+mn-cs"/>
              </a:rPr>
              <a:t>关键字修饰</a:t>
            </a:r>
            <a:r>
              <a:rPr lang="en-US" altLang="zh-CN" sz="1200" b="0" i="0" kern="1200" dirty="0" smtClean="0">
                <a:solidFill>
                  <a:schemeClr val="tx1"/>
                </a:solidFill>
                <a:effectLst/>
                <a:latin typeface="+mn-lt"/>
                <a:ea typeface="+mn-ea"/>
                <a:cs typeface="+mn-cs"/>
              </a:rPr>
              <a:t>Test</a:t>
            </a:r>
            <a:r>
              <a:rPr lang="zh-CN" altLang="en-US" sz="1200" b="0" i="0" kern="1200" dirty="0" smtClean="0">
                <a:solidFill>
                  <a:schemeClr val="tx1"/>
                </a:solidFill>
                <a:effectLst/>
                <a:latin typeface="+mn-lt"/>
                <a:ea typeface="+mn-ea"/>
                <a:cs typeface="+mn-cs"/>
              </a:rPr>
              <a:t>类中的</a:t>
            </a:r>
            <a:r>
              <a:rPr lang="en-US" altLang="zh-CN" sz="1200" b="0" i="0" kern="1200" dirty="0" smtClean="0">
                <a:solidFill>
                  <a:schemeClr val="tx1"/>
                </a:solidFill>
                <a:effectLst/>
                <a:latin typeface="+mn-lt"/>
                <a:ea typeface="+mn-ea"/>
                <a:cs typeface="+mn-cs"/>
              </a:rPr>
              <a:t>v</a:t>
            </a:r>
            <a:r>
              <a:rPr lang="zh-CN" altLang="en-US" sz="1200" b="0" i="0" kern="1200" dirty="0" smtClean="0">
                <a:solidFill>
                  <a:schemeClr val="tx1"/>
                </a:solidFill>
                <a:effectLst/>
                <a:latin typeface="+mn-lt"/>
                <a:ea typeface="+mn-ea"/>
                <a:cs typeface="+mn-cs"/>
              </a:rPr>
              <a:t>属性：</a:t>
            </a:r>
            <a:endParaRPr lang="zh-CN" altLang="en-US" dirty="0"/>
          </a:p>
        </p:txBody>
      </p:sp>
      <p:sp>
        <p:nvSpPr>
          <p:cNvPr id="4" name="灯片编号占位符 3"/>
          <p:cNvSpPr>
            <a:spLocks noGrp="1"/>
          </p:cNvSpPr>
          <p:nvPr>
            <p:ph type="sldNum" sz="quarter" idx="10"/>
          </p:nvPr>
        </p:nvSpPr>
        <p:spPr/>
        <p:txBody>
          <a:bodyPr/>
          <a:lstStyle/>
          <a:p>
            <a:fld id="{72B5C451-00F3-48A6-A44B-DB8AECB57F26}" type="slidenum">
              <a:rPr lang="zh-CN" altLang="en-US" smtClean="0"/>
              <a:t>6</a:t>
            </a:fld>
            <a:endParaRPr lang="zh-CN" altLang="en-US"/>
          </a:p>
        </p:txBody>
      </p:sp>
    </p:spTree>
    <p:extLst>
      <p:ext uri="{BB962C8B-B14F-4D97-AF65-F5344CB8AC3E}">
        <p14:creationId xmlns:p14="http://schemas.microsoft.com/office/powerpoint/2010/main" val="1871665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 在操作</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和操作</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之间，</a:t>
            </a:r>
            <a:r>
              <a:rPr lang="en-US" altLang="zh-CN" sz="1200" b="0" i="0" kern="1200" dirty="0" smtClean="0">
                <a:solidFill>
                  <a:schemeClr val="tx1"/>
                </a:solidFill>
                <a:effectLst/>
                <a:latin typeface="+mn-lt"/>
                <a:ea typeface="+mn-ea"/>
                <a:cs typeface="+mn-cs"/>
              </a:rPr>
              <a:t>thread0</a:t>
            </a:r>
            <a:r>
              <a:rPr lang="zh-CN" altLang="en-US" sz="1200" b="0" i="0" kern="1200" dirty="0" smtClean="0">
                <a:solidFill>
                  <a:schemeClr val="tx1"/>
                </a:solidFill>
                <a:effectLst/>
                <a:latin typeface="+mn-lt"/>
                <a:ea typeface="+mn-ea"/>
                <a:cs typeface="+mn-cs"/>
              </a:rPr>
              <a:t>完成了对主内存的赋值。虽然</a:t>
            </a:r>
            <a:r>
              <a:rPr lang="en-US" altLang="zh-CN" sz="1200" b="0" i="0" kern="1200" dirty="0" smtClean="0">
                <a:solidFill>
                  <a:schemeClr val="tx1"/>
                </a:solidFill>
                <a:effectLst/>
                <a:latin typeface="+mn-lt"/>
                <a:ea typeface="+mn-ea"/>
                <a:cs typeface="+mn-cs"/>
              </a:rPr>
              <a:t>thread1</a:t>
            </a:r>
            <a:r>
              <a:rPr lang="zh-CN" altLang="en-US" sz="1200" b="0" i="0" kern="1200" dirty="0" smtClean="0">
                <a:solidFill>
                  <a:schemeClr val="tx1"/>
                </a:solidFill>
                <a:effectLst/>
                <a:latin typeface="+mn-lt"/>
                <a:ea typeface="+mn-ea"/>
                <a:cs typeface="+mn-cs"/>
              </a:rPr>
              <a:t>的工作内存会在下次读的时候得到及时刷新，可是在下次读工作内存之前，</a:t>
            </a:r>
            <a:r>
              <a:rPr lang="en-US" altLang="zh-CN" sz="1200" b="0" i="0" kern="1200" dirty="0" smtClean="0">
                <a:solidFill>
                  <a:schemeClr val="tx1"/>
                </a:solidFill>
                <a:effectLst/>
                <a:latin typeface="+mn-lt"/>
                <a:ea typeface="+mn-ea"/>
                <a:cs typeface="+mn-cs"/>
              </a:rPr>
              <a:t>thread1</a:t>
            </a:r>
            <a:r>
              <a:rPr lang="zh-CN" altLang="en-US" sz="1200" b="0" i="0" kern="1200" dirty="0" smtClean="0">
                <a:solidFill>
                  <a:schemeClr val="tx1"/>
                </a:solidFill>
                <a:effectLst/>
                <a:latin typeface="+mn-lt"/>
                <a:ea typeface="+mn-ea"/>
                <a:cs typeface="+mn-cs"/>
              </a:rPr>
              <a:t>还有</a:t>
            </a:r>
            <a:r>
              <a:rPr lang="en-US" altLang="zh-CN" sz="1200" b="0" i="0" kern="1200" dirty="0" smtClean="0">
                <a:solidFill>
                  <a:schemeClr val="tx1"/>
                </a:solidFill>
                <a:effectLst/>
                <a:latin typeface="+mn-lt"/>
                <a:ea typeface="+mn-ea"/>
                <a:cs typeface="+mn-cs"/>
              </a:rPr>
              <a:t>v=0</a:t>
            </a:r>
            <a:r>
              <a:rPr lang="zh-CN" altLang="en-US" sz="1200" b="0" i="0" kern="1200" dirty="0" smtClean="0">
                <a:solidFill>
                  <a:schemeClr val="tx1"/>
                </a:solidFill>
                <a:effectLst/>
                <a:latin typeface="+mn-lt"/>
                <a:ea typeface="+mn-ea"/>
                <a:cs typeface="+mn-cs"/>
              </a:rPr>
              <a:t>这个数据正在执行引擎中翻滚呀，它不会得到更新啊，最终执行引擎计算的结果是</a:t>
            </a:r>
            <a:r>
              <a:rPr lang="en-US" altLang="zh-CN" sz="1200" b="0" i="0" kern="1200" dirty="0" smtClean="0">
                <a:solidFill>
                  <a:schemeClr val="tx1"/>
                </a:solidFill>
                <a:effectLst/>
                <a:latin typeface="+mn-lt"/>
                <a:ea typeface="+mn-ea"/>
                <a:cs typeface="+mn-cs"/>
              </a:rPr>
              <a:t>v=1</a:t>
            </a:r>
            <a:r>
              <a:rPr lang="zh-CN" altLang="en-US" sz="1200" b="0" i="0" kern="1200" dirty="0" smtClean="0">
                <a:solidFill>
                  <a:schemeClr val="tx1"/>
                </a:solidFill>
                <a:effectLst/>
                <a:latin typeface="+mn-lt"/>
                <a:ea typeface="+mn-ea"/>
                <a:cs typeface="+mn-cs"/>
              </a:rPr>
              <a:t>，那最后</a:t>
            </a:r>
            <a:r>
              <a:rPr lang="en-US" altLang="zh-CN" sz="1200" b="0" i="0" kern="1200" dirty="0" smtClean="0">
                <a:solidFill>
                  <a:schemeClr val="tx1"/>
                </a:solidFill>
                <a:effectLst/>
                <a:latin typeface="+mn-lt"/>
                <a:ea typeface="+mn-ea"/>
                <a:cs typeface="+mn-cs"/>
              </a:rPr>
              <a:t>thread1</a:t>
            </a:r>
            <a:r>
              <a:rPr lang="zh-CN" altLang="en-US" sz="1200" b="0" i="0" kern="1200" dirty="0" smtClean="0">
                <a:solidFill>
                  <a:schemeClr val="tx1"/>
                </a:solidFill>
                <a:effectLst/>
                <a:latin typeface="+mn-lt"/>
                <a:ea typeface="+mn-ea"/>
                <a:cs typeface="+mn-cs"/>
              </a:rPr>
              <a:t>赋给主内存的结果还是</a:t>
            </a:r>
            <a:r>
              <a:rPr lang="en-US" altLang="zh-CN" sz="1200" b="0" i="0" kern="1200" dirty="0" smtClean="0">
                <a:solidFill>
                  <a:schemeClr val="tx1"/>
                </a:solidFill>
                <a:effectLst/>
                <a:latin typeface="+mn-lt"/>
                <a:ea typeface="+mn-ea"/>
                <a:cs typeface="+mn-cs"/>
              </a:rPr>
              <a:t>v=1</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这个“执行引擎数据”和“主内存数据”之间的不一致问题咋解决呢？答案是用</a:t>
            </a:r>
            <a:r>
              <a:rPr lang="en-US" altLang="zh-CN" sz="1200" b="0" i="0" kern="1200" dirty="0" smtClean="0">
                <a:solidFill>
                  <a:schemeClr val="tx1"/>
                </a:solidFill>
                <a:effectLst/>
                <a:latin typeface="+mn-lt"/>
                <a:ea typeface="+mn-ea"/>
                <a:cs typeface="+mn-cs"/>
              </a:rPr>
              <a:t>synchronized</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我们可否在</a:t>
            </a:r>
            <a:r>
              <a:rPr lang="en-US" altLang="zh-CN" sz="1200" b="0" i="0" kern="1200" dirty="0" err="1" smtClean="0">
                <a:solidFill>
                  <a:schemeClr val="tx1"/>
                </a:solidFill>
                <a:effectLst/>
                <a:latin typeface="+mn-lt"/>
                <a:ea typeface="+mn-ea"/>
                <a:cs typeface="+mn-cs"/>
              </a:rPr>
              <a:t>num</a:t>
            </a:r>
            <a:r>
              <a:rPr lang="zh-CN" altLang="en-US" sz="1200" b="0" i="0" kern="1200" dirty="0" smtClean="0">
                <a:solidFill>
                  <a:schemeClr val="tx1"/>
                </a:solidFill>
                <a:effectLst/>
                <a:latin typeface="+mn-lt"/>
                <a:ea typeface="+mn-ea"/>
                <a:cs typeface="+mn-cs"/>
              </a:rPr>
              <a:t>前面加</a:t>
            </a:r>
            <a:r>
              <a:rPr lang="en-US" altLang="zh-CN" sz="1200" b="0" i="0" kern="1200" dirty="0" smtClean="0">
                <a:solidFill>
                  <a:schemeClr val="tx1"/>
                </a:solidFill>
                <a:effectLst/>
                <a:latin typeface="+mn-lt"/>
                <a:ea typeface="+mn-ea"/>
                <a:cs typeface="+mn-cs"/>
              </a:rPr>
              <a:t>volatile </a:t>
            </a:r>
            <a:r>
              <a:rPr lang="zh-CN" altLang="en-US" sz="1200" b="0" i="0" kern="1200" dirty="0" smtClean="0">
                <a:solidFill>
                  <a:schemeClr val="tx1"/>
                </a:solidFill>
                <a:effectLst/>
                <a:latin typeface="+mn-lt"/>
                <a:ea typeface="+mn-ea"/>
                <a:cs typeface="+mn-cs"/>
              </a:rPr>
              <a:t>达到内存可见性呢？ 答案是否定的，</a:t>
            </a:r>
            <a:r>
              <a:rPr lang="en-US" altLang="zh-CN" sz="1200" b="0" i="0" kern="1200" dirty="0" smtClean="0">
                <a:solidFill>
                  <a:schemeClr val="tx1"/>
                </a:solidFill>
                <a:effectLst/>
                <a:latin typeface="+mn-lt"/>
                <a:ea typeface="+mn-ea"/>
                <a:cs typeface="+mn-cs"/>
              </a:rPr>
              <a:t>volatile</a:t>
            </a:r>
            <a:r>
              <a:rPr lang="zh-CN" altLang="en-US" sz="1200" b="0" i="0" kern="1200" dirty="0" smtClean="0">
                <a:solidFill>
                  <a:schemeClr val="tx1"/>
                </a:solidFill>
                <a:effectLst/>
                <a:latin typeface="+mn-lt"/>
                <a:ea typeface="+mn-ea"/>
                <a:cs typeface="+mn-cs"/>
              </a:rPr>
              <a:t>实现共享变量内存可见性有一个条件，就是对共享变量的操作必须具有原子性。比如 </a:t>
            </a:r>
            <a:r>
              <a:rPr lang="en-US" altLang="zh-CN" sz="1200" b="0" i="0" kern="1200" dirty="0" err="1" smtClean="0">
                <a:solidFill>
                  <a:schemeClr val="tx1"/>
                </a:solidFill>
                <a:effectLst/>
                <a:latin typeface="+mn-lt"/>
                <a:ea typeface="+mn-ea"/>
                <a:cs typeface="+mn-cs"/>
              </a:rPr>
              <a:t>num</a:t>
            </a:r>
            <a:r>
              <a:rPr lang="en-US" altLang="zh-CN" sz="1200" b="0" i="0" kern="1200" dirty="0" smtClean="0">
                <a:solidFill>
                  <a:schemeClr val="tx1"/>
                </a:solidFill>
                <a:effectLst/>
                <a:latin typeface="+mn-lt"/>
                <a:ea typeface="+mn-ea"/>
                <a:cs typeface="+mn-cs"/>
              </a:rPr>
              <a:t> = 10; </a:t>
            </a:r>
            <a:r>
              <a:rPr lang="zh-CN" altLang="en-US" sz="1200" b="0" i="0" kern="1200" dirty="0" smtClean="0">
                <a:solidFill>
                  <a:schemeClr val="tx1"/>
                </a:solidFill>
                <a:effectLst/>
                <a:latin typeface="+mn-lt"/>
                <a:ea typeface="+mn-ea"/>
                <a:cs typeface="+mn-cs"/>
              </a:rPr>
              <a:t>这个操作具有原子性，但是 </a:t>
            </a:r>
            <a:r>
              <a:rPr lang="en-US" altLang="zh-CN" sz="1200" b="0" i="0" kern="1200" dirty="0" err="1" smtClean="0">
                <a:solidFill>
                  <a:schemeClr val="tx1"/>
                </a:solidFill>
                <a:effectLst/>
                <a:latin typeface="+mn-lt"/>
                <a:ea typeface="+mn-ea"/>
                <a:cs typeface="+mn-cs"/>
              </a:rPr>
              <a:t>num</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或者</a:t>
            </a:r>
            <a:r>
              <a:rPr lang="en-US" altLang="zh-CN" sz="1200" b="0" i="0" kern="1200" dirty="0" err="1" smtClean="0">
                <a:solidFill>
                  <a:schemeClr val="tx1"/>
                </a:solidFill>
                <a:effectLst/>
                <a:latin typeface="+mn-lt"/>
                <a:ea typeface="+mn-ea"/>
                <a:cs typeface="+mn-cs"/>
              </a:rPr>
              <a:t>num</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由</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步组成，并不具有原子性，所以是不行的。</a:t>
            </a:r>
            <a:endParaRPr lang="zh-CN" altLang="en-US" dirty="0"/>
          </a:p>
        </p:txBody>
      </p:sp>
      <p:sp>
        <p:nvSpPr>
          <p:cNvPr id="4" name="灯片编号占位符 3"/>
          <p:cNvSpPr>
            <a:spLocks noGrp="1"/>
          </p:cNvSpPr>
          <p:nvPr>
            <p:ph type="sldNum" sz="quarter" idx="10"/>
          </p:nvPr>
        </p:nvSpPr>
        <p:spPr/>
        <p:txBody>
          <a:bodyPr/>
          <a:lstStyle/>
          <a:p>
            <a:fld id="{72B5C451-00F3-48A6-A44B-DB8AECB57F26}" type="slidenum">
              <a:rPr lang="zh-CN" altLang="en-US" smtClean="0"/>
              <a:t>7</a:t>
            </a:fld>
            <a:endParaRPr lang="zh-CN" altLang="en-US"/>
          </a:p>
        </p:txBody>
      </p:sp>
    </p:spTree>
    <p:extLst>
      <p:ext uri="{BB962C8B-B14F-4D97-AF65-F5344CB8AC3E}">
        <p14:creationId xmlns:p14="http://schemas.microsoft.com/office/powerpoint/2010/main" val="1871665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、原子性</a:t>
            </a:r>
            <a:endParaRPr lang="en-US" altLang="zh-CN" dirty="0" smtClean="0"/>
          </a:p>
          <a:p>
            <a:r>
              <a:rPr kumimoji="1" lang="zh-CN" altLang="en-US" dirty="0" smtClean="0"/>
              <a:t>对象类型：</a:t>
            </a:r>
            <a:endParaRPr kumimoji="1" lang="en-US" altLang="zh-CN" dirty="0" smtClean="0"/>
          </a:p>
          <a:p>
            <a:pPr lvl="1"/>
            <a:r>
              <a:rPr kumimoji="1" lang="zh-CN" altLang="en-US" dirty="0" smtClean="0"/>
              <a:t>对象地址原子读写</a:t>
            </a:r>
            <a:r>
              <a:rPr kumimoji="1" lang="zh-CN" altLang="zh-CN" dirty="0" smtClean="0"/>
              <a:t>，</a:t>
            </a:r>
            <a:r>
              <a:rPr kumimoji="1" lang="zh-CN" altLang="en-US" dirty="0" smtClean="0"/>
              <a:t>线程安全</a:t>
            </a:r>
            <a:endParaRPr kumimoji="1" lang="en-US" altLang="zh-CN" dirty="0" smtClean="0"/>
          </a:p>
          <a:p>
            <a:pPr lvl="1"/>
            <a:r>
              <a:rPr kumimoji="1" lang="zh-CN" altLang="en-US" dirty="0" smtClean="0"/>
              <a:t>并发读不可变状态，线程安全</a:t>
            </a:r>
            <a:endParaRPr kumimoji="1" lang="en-US" altLang="zh-CN" dirty="0" smtClean="0"/>
          </a:p>
          <a:p>
            <a:pPr lvl="1"/>
            <a:r>
              <a:rPr kumimoji="1" lang="zh-CN" altLang="en-US" dirty="0" smtClean="0"/>
              <a:t>并发读写可变状态，非线程线程</a:t>
            </a:r>
            <a:endParaRPr kumimoji="1" lang="en-US" altLang="zh-CN" dirty="0" smtClean="0"/>
          </a:p>
          <a:p>
            <a:r>
              <a:rPr kumimoji="1" lang="zh-CN" altLang="en-US" dirty="0" smtClean="0"/>
              <a:t>基本类型：</a:t>
            </a:r>
            <a:endParaRPr kumimoji="1" lang="en-US" altLang="zh-CN" dirty="0" smtClean="0"/>
          </a:p>
          <a:p>
            <a:pPr lvl="1"/>
            <a:r>
              <a:rPr kumimoji="1" lang="en-US" altLang="zh-CN" dirty="0" err="1" smtClean="0"/>
              <a:t>int,char</a:t>
            </a:r>
            <a:r>
              <a:rPr kumimoji="1" lang="zh-CN" altLang="en-US" dirty="0" smtClean="0"/>
              <a:t>数值读写，线程安全</a:t>
            </a:r>
            <a:endParaRPr kumimoji="1" lang="en-US" altLang="zh-CN" dirty="0" smtClean="0"/>
          </a:p>
          <a:p>
            <a:pPr lvl="1"/>
            <a:r>
              <a:rPr kumimoji="1" lang="en-US" altLang="zh-CN" dirty="0" err="1" smtClean="0"/>
              <a:t>long,double</a:t>
            </a:r>
            <a:r>
              <a:rPr kumimoji="1" lang="zh-CN" altLang="en-US" dirty="0" smtClean="0"/>
              <a:t>高低位，非线程安全</a:t>
            </a:r>
            <a:endParaRPr kumimoji="1" lang="en-US" altLang="zh-CN" dirty="0" smtClean="0"/>
          </a:p>
          <a:p>
            <a:pPr lvl="1"/>
            <a:r>
              <a:rPr kumimoji="1" lang="en-US" altLang="zh-CN" dirty="0" smtClean="0"/>
              <a:t>i++</a:t>
            </a:r>
            <a:r>
              <a:rPr kumimoji="1" lang="zh-CN" altLang="en-US" dirty="0" smtClean="0"/>
              <a:t>等组合操作，非线程安全</a:t>
            </a:r>
            <a:endParaRPr kumimoji="1" lang="en-US" altLang="zh-CN" dirty="0" smtClean="0"/>
          </a:p>
          <a:p>
            <a:r>
              <a:rPr lang="en-US" altLang="zh-CN" dirty="0" smtClean="0"/>
              <a:t>2</a:t>
            </a:r>
            <a:r>
              <a:rPr lang="zh-CN" altLang="en-US" dirty="0" smtClean="0"/>
              <a:t>、可见性</a:t>
            </a:r>
            <a:endParaRPr lang="en-US" altLang="zh-CN" dirty="0" smtClean="0"/>
          </a:p>
          <a:p>
            <a:r>
              <a:rPr kumimoji="1" lang="en-US" altLang="zh-CN" dirty="0" smtClean="0"/>
              <a:t>final</a:t>
            </a:r>
          </a:p>
          <a:p>
            <a:pPr lvl="1"/>
            <a:r>
              <a:rPr kumimoji="1" lang="zh-CN" altLang="en-US" dirty="0" smtClean="0"/>
              <a:t>初始化</a:t>
            </a:r>
            <a:r>
              <a:rPr kumimoji="1" lang="en-US" altLang="zh-CN" dirty="0" smtClean="0"/>
              <a:t>final</a:t>
            </a:r>
            <a:r>
              <a:rPr kumimoji="1" lang="zh-CN" altLang="en-US" dirty="0" smtClean="0"/>
              <a:t>字段确保可见性</a:t>
            </a:r>
            <a:endParaRPr kumimoji="1" lang="en-US" altLang="zh-CN" dirty="0" smtClean="0"/>
          </a:p>
          <a:p>
            <a:r>
              <a:rPr kumimoji="1" lang="en-US" altLang="zh-CN" dirty="0" smtClean="0"/>
              <a:t>volatile</a:t>
            </a:r>
          </a:p>
          <a:p>
            <a:pPr lvl="1"/>
            <a:r>
              <a:rPr kumimoji="1" lang="zh-CN" altLang="en-US" dirty="0" smtClean="0"/>
              <a:t>读写</a:t>
            </a:r>
            <a:r>
              <a:rPr kumimoji="1" lang="en-US" altLang="zh-CN" dirty="0" smtClean="0"/>
              <a:t>volatile</a:t>
            </a:r>
            <a:r>
              <a:rPr kumimoji="1" lang="zh-CN" altLang="en-US" dirty="0" smtClean="0"/>
              <a:t>字段确保可见性</a:t>
            </a:r>
            <a:endParaRPr kumimoji="1" lang="en-US" altLang="zh-CN" dirty="0" smtClean="0"/>
          </a:p>
          <a:p>
            <a:r>
              <a:rPr kumimoji="1" lang="en-US" altLang="zh-CN" dirty="0" smtClean="0"/>
              <a:t>synchronized</a:t>
            </a:r>
          </a:p>
          <a:p>
            <a:pPr lvl="1"/>
            <a:r>
              <a:rPr kumimoji="1" lang="zh-CN" altLang="en-US" dirty="0" smtClean="0"/>
              <a:t>同步块内读写字段确保可见性</a:t>
            </a:r>
            <a:endParaRPr kumimoji="1" lang="en-US" altLang="zh-CN" dirty="0" smtClean="0"/>
          </a:p>
          <a:p>
            <a:r>
              <a:rPr kumimoji="1" lang="en-US" altLang="zh-CN" dirty="0" smtClean="0"/>
              <a:t>lock</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lock</a:t>
            </a:r>
            <a:r>
              <a:rPr lang="zh-CN" altLang="en-US" sz="1200" b="0" i="0" kern="1200" dirty="0" smtClean="0">
                <a:solidFill>
                  <a:schemeClr val="tx1"/>
                </a:solidFill>
                <a:effectLst/>
                <a:latin typeface="+mn-lt"/>
                <a:ea typeface="+mn-ea"/>
                <a:cs typeface="+mn-cs"/>
              </a:rPr>
              <a:t>确保可见性，但重入的第二个锁应该不具有该特性</a:t>
            </a:r>
            <a:endParaRPr kumimoji="1" lang="en-US" altLang="zh-CN" dirty="0" smtClean="0"/>
          </a:p>
          <a:p>
            <a:r>
              <a:rPr kumimoji="1" lang="en-US" altLang="zh-CN" dirty="0" smtClean="0"/>
              <a:t>happen before</a:t>
            </a:r>
          </a:p>
          <a:p>
            <a:pPr lvl="1"/>
            <a:r>
              <a:rPr kumimoji="1" lang="zh-CN" altLang="en-US" dirty="0" smtClean="0"/>
              <a:t>遵守</a:t>
            </a:r>
            <a:r>
              <a:rPr kumimoji="1" lang="en-US" altLang="zh-CN" dirty="0" smtClean="0"/>
              <a:t>happen before</a:t>
            </a:r>
            <a:r>
              <a:rPr kumimoji="1" lang="zh-CN" altLang="en-US" dirty="0" smtClean="0"/>
              <a:t>次序可见性</a:t>
            </a:r>
            <a:endParaRPr kumimoji="1" lang="en-US" altLang="zh-CN" dirty="0" smtClean="0"/>
          </a:p>
          <a:p>
            <a:r>
              <a:rPr lang="en-US" altLang="zh-CN" dirty="0" smtClean="0"/>
              <a:t>3</a:t>
            </a:r>
            <a:r>
              <a:rPr lang="zh-CN" altLang="en-US" dirty="0" smtClean="0"/>
              <a:t>、可排序性</a:t>
            </a:r>
            <a:endParaRPr lang="en-US" altLang="zh-CN" dirty="0" smtClean="0"/>
          </a:p>
          <a:p>
            <a:r>
              <a:rPr kumimoji="1" lang="en-US" altLang="zh-CN" dirty="0" smtClean="0"/>
              <a:t>Happen</a:t>
            </a:r>
            <a:r>
              <a:rPr kumimoji="1" lang="zh-CN" altLang="en-US" dirty="0" smtClean="0"/>
              <a:t> </a:t>
            </a:r>
            <a:r>
              <a:rPr kumimoji="1" lang="en-US" altLang="zh-CN" dirty="0" smtClean="0"/>
              <a:t>Before</a:t>
            </a:r>
            <a:r>
              <a:rPr kumimoji="1" lang="zh-CN" altLang="en-US" dirty="0" smtClean="0"/>
              <a:t> 法则</a:t>
            </a:r>
            <a:endParaRPr kumimoji="1" lang="en-US" altLang="zh-CN" dirty="0" smtClean="0"/>
          </a:p>
          <a:p>
            <a:pPr lvl="1"/>
            <a:r>
              <a:rPr kumimoji="1" lang="zh-CN" altLang="en-US" dirty="0" smtClean="0"/>
              <a:t>程序次序法则</a:t>
            </a:r>
            <a:endParaRPr kumimoji="1" lang="en-US" altLang="zh-CN" dirty="0" smtClean="0"/>
          </a:p>
          <a:p>
            <a:pPr lvl="2"/>
            <a:r>
              <a:rPr kumimoji="1" lang="zh-CN" altLang="en-US" dirty="0" smtClean="0"/>
              <a:t>如果</a:t>
            </a:r>
            <a:r>
              <a:rPr kumimoji="1" lang="en-US" altLang="zh-CN" dirty="0" smtClean="0"/>
              <a:t>A</a:t>
            </a:r>
            <a:r>
              <a:rPr kumimoji="1" lang="zh-CN" altLang="en-US" dirty="0" smtClean="0"/>
              <a:t>一定在</a:t>
            </a:r>
            <a:r>
              <a:rPr kumimoji="1" lang="en-US" altLang="zh-CN" dirty="0" smtClean="0"/>
              <a:t>B</a:t>
            </a:r>
            <a:r>
              <a:rPr kumimoji="1" lang="zh-CN" altLang="en-US" dirty="0" smtClean="0"/>
              <a:t>之前发生，则</a:t>
            </a:r>
            <a:r>
              <a:rPr kumimoji="1" lang="en-US" altLang="zh-CN" dirty="0" smtClean="0"/>
              <a:t>happen before,</a:t>
            </a:r>
          </a:p>
          <a:p>
            <a:pPr lvl="1"/>
            <a:r>
              <a:rPr kumimoji="1" lang="zh-CN" altLang="en-US" dirty="0" smtClean="0"/>
              <a:t>监视器法则</a:t>
            </a:r>
            <a:endParaRPr kumimoji="1" lang="en-US" altLang="zh-CN" dirty="0" smtClean="0"/>
          </a:p>
          <a:p>
            <a:pPr lvl="2"/>
            <a:r>
              <a:rPr kumimoji="1" lang="zh-CN" altLang="en-US" dirty="0" smtClean="0"/>
              <a:t>对一个监视器的解锁一定发生在后续对同一监视器加锁之前</a:t>
            </a:r>
          </a:p>
          <a:p>
            <a:pPr lvl="1"/>
            <a:r>
              <a:rPr kumimoji="1" lang="en-US" altLang="zh-CN" dirty="0" err="1" smtClean="0"/>
              <a:t>Volatie</a:t>
            </a:r>
            <a:r>
              <a:rPr kumimoji="1" lang="zh-CN" altLang="en-US" dirty="0" smtClean="0"/>
              <a:t>变量法则</a:t>
            </a:r>
            <a:endParaRPr kumimoji="1" lang="en-US" altLang="zh-CN" dirty="0" smtClean="0"/>
          </a:p>
          <a:p>
            <a:pPr lvl="2"/>
            <a:r>
              <a:rPr kumimoji="1" lang="zh-CN" altLang="en-US" dirty="0" smtClean="0"/>
              <a:t>写</a:t>
            </a:r>
            <a:r>
              <a:rPr kumimoji="1" lang="en-US" altLang="zh-CN" dirty="0" smtClean="0"/>
              <a:t>volatile</a:t>
            </a:r>
            <a:r>
              <a:rPr kumimoji="1" lang="zh-CN" altLang="en-US" dirty="0" smtClean="0"/>
              <a:t>变量一定发生在后续对它的读之前</a:t>
            </a:r>
          </a:p>
          <a:p>
            <a:pPr lvl="1"/>
            <a:r>
              <a:rPr kumimoji="1" lang="zh-CN" altLang="en-US" dirty="0" smtClean="0"/>
              <a:t>线程启动法则</a:t>
            </a:r>
            <a:endParaRPr kumimoji="1" lang="en-US" altLang="zh-CN" dirty="0" smtClean="0"/>
          </a:p>
          <a:p>
            <a:pPr lvl="2"/>
            <a:r>
              <a:rPr kumimoji="1" lang="en-US" altLang="zh-CN" dirty="0" err="1" smtClean="0"/>
              <a:t>Thread.start</a:t>
            </a:r>
            <a:r>
              <a:rPr kumimoji="1" lang="zh-CN" altLang="en-US" dirty="0" smtClean="0"/>
              <a:t>一定发生在线程中的动作之前</a:t>
            </a:r>
          </a:p>
          <a:p>
            <a:pPr lvl="1"/>
            <a:r>
              <a:rPr kumimoji="1" lang="zh-CN" altLang="en-US" dirty="0" smtClean="0"/>
              <a:t>线程终结法则</a:t>
            </a:r>
            <a:endParaRPr kumimoji="1" lang="en-US" altLang="zh-CN" dirty="0" smtClean="0"/>
          </a:p>
          <a:p>
            <a:pPr lvl="2"/>
            <a:r>
              <a:rPr kumimoji="1" lang="zh-CN" altLang="en-US" dirty="0" smtClean="0"/>
              <a:t>线程中的任何动作一定发生在括号中的动作之前（其他线程检测到这个线程已经终止，从</a:t>
            </a:r>
            <a:r>
              <a:rPr kumimoji="1" lang="en-US" altLang="zh-CN" dirty="0" err="1" smtClean="0"/>
              <a:t>Thread.join</a:t>
            </a:r>
            <a:r>
              <a:rPr kumimoji="1" lang="zh-CN" altLang="en-US" dirty="0" smtClean="0"/>
              <a:t>调用成功返回，</a:t>
            </a:r>
            <a:r>
              <a:rPr kumimoji="1" lang="en-US" altLang="zh-CN" dirty="0" err="1" smtClean="0"/>
              <a:t>Thread.isAlive</a:t>
            </a:r>
            <a:r>
              <a:rPr kumimoji="1" lang="en-US" altLang="zh-CN" dirty="0" smtClean="0"/>
              <a:t>()</a:t>
            </a:r>
            <a:r>
              <a:rPr kumimoji="1" lang="zh-CN" altLang="en-US" dirty="0" smtClean="0"/>
              <a:t>返回</a:t>
            </a:r>
            <a:r>
              <a:rPr kumimoji="1" lang="en-US" altLang="zh-CN" dirty="0" smtClean="0"/>
              <a:t>false</a:t>
            </a:r>
            <a:r>
              <a:rPr kumimoji="1" lang="zh-CN" altLang="en-US" dirty="0" smtClean="0"/>
              <a:t>）</a:t>
            </a:r>
          </a:p>
          <a:p>
            <a:pPr lvl="1"/>
            <a:r>
              <a:rPr kumimoji="1" lang="zh-CN" altLang="en-US" dirty="0" smtClean="0"/>
              <a:t>中断法则</a:t>
            </a:r>
            <a:endParaRPr kumimoji="1" lang="en-US" altLang="zh-CN" dirty="0" smtClean="0"/>
          </a:p>
          <a:p>
            <a:pPr lvl="2"/>
            <a:r>
              <a:rPr kumimoji="1" lang="zh-CN" altLang="en-US" dirty="0" smtClean="0"/>
              <a:t>一个线程调用另一个线程的</a:t>
            </a:r>
            <a:r>
              <a:rPr kumimoji="1" lang="en-US" altLang="zh-CN" dirty="0" smtClean="0"/>
              <a:t>interrupt</a:t>
            </a:r>
            <a:r>
              <a:rPr kumimoji="1" lang="zh-CN" altLang="en-US" dirty="0" smtClean="0"/>
              <a:t>一定发生在另一线程发现中断之前。</a:t>
            </a:r>
          </a:p>
          <a:p>
            <a:pPr lvl="1"/>
            <a:r>
              <a:rPr kumimoji="1" lang="zh-CN" altLang="en-US" dirty="0" smtClean="0"/>
              <a:t>终结法则</a:t>
            </a:r>
            <a:endParaRPr kumimoji="1" lang="en-US" altLang="zh-CN" dirty="0" smtClean="0"/>
          </a:p>
          <a:p>
            <a:pPr lvl="2"/>
            <a:r>
              <a:rPr kumimoji="1" lang="zh-CN" altLang="en-US" dirty="0" smtClean="0"/>
              <a:t>一个对象的构造函数结束一定发生在对象的</a:t>
            </a:r>
            <a:r>
              <a:rPr kumimoji="1" lang="en-US" altLang="zh-CN" dirty="0" err="1" smtClean="0"/>
              <a:t>finalizer</a:t>
            </a:r>
            <a:r>
              <a:rPr kumimoji="1" lang="zh-CN" altLang="en-US" dirty="0" smtClean="0"/>
              <a:t>之前</a:t>
            </a:r>
          </a:p>
          <a:p>
            <a:pPr lvl="1"/>
            <a:r>
              <a:rPr kumimoji="1" lang="zh-CN" altLang="en-US" dirty="0" smtClean="0"/>
              <a:t>传递性</a:t>
            </a:r>
            <a:endParaRPr kumimoji="1" lang="en-US" altLang="zh-CN" dirty="0" smtClean="0"/>
          </a:p>
          <a:p>
            <a:pPr lvl="2"/>
            <a:r>
              <a:rPr kumimoji="1" lang="en-US" altLang="zh-CN" dirty="0" smtClean="0"/>
              <a:t>A</a:t>
            </a:r>
            <a:r>
              <a:rPr kumimoji="1" lang="zh-CN" altLang="en-US" dirty="0" smtClean="0"/>
              <a:t>发生在</a:t>
            </a:r>
            <a:r>
              <a:rPr kumimoji="1" lang="en-US" altLang="zh-CN" dirty="0" smtClean="0"/>
              <a:t>B</a:t>
            </a:r>
            <a:r>
              <a:rPr kumimoji="1" lang="zh-CN" altLang="en-US" dirty="0" smtClean="0"/>
              <a:t>之前，</a:t>
            </a:r>
            <a:r>
              <a:rPr kumimoji="1" lang="en-US" altLang="zh-CN" dirty="0" smtClean="0"/>
              <a:t>B</a:t>
            </a:r>
            <a:r>
              <a:rPr kumimoji="1" lang="zh-CN" altLang="en-US" dirty="0" smtClean="0"/>
              <a:t>发生在</a:t>
            </a:r>
            <a:r>
              <a:rPr kumimoji="1" lang="en-US" altLang="zh-CN" dirty="0" smtClean="0"/>
              <a:t>C</a:t>
            </a:r>
            <a:r>
              <a:rPr kumimoji="1" lang="zh-CN" altLang="en-US" dirty="0" smtClean="0"/>
              <a:t>之前，</a:t>
            </a:r>
            <a:r>
              <a:rPr kumimoji="1" lang="en-US" altLang="zh-CN" dirty="0" smtClean="0"/>
              <a:t>A</a:t>
            </a:r>
            <a:r>
              <a:rPr kumimoji="1" lang="zh-CN" altLang="en-US" dirty="0" smtClean="0"/>
              <a:t>一定发生在</a:t>
            </a:r>
            <a:r>
              <a:rPr kumimoji="1" lang="en-US" altLang="zh-CN" dirty="0" smtClean="0"/>
              <a:t>C</a:t>
            </a:r>
            <a:r>
              <a:rPr kumimoji="1" lang="zh-CN" altLang="en-US" dirty="0" smtClean="0"/>
              <a:t>之前。 </a:t>
            </a:r>
          </a:p>
          <a:p>
            <a:endParaRPr lang="zh-CN" altLang="en-US" dirty="0"/>
          </a:p>
        </p:txBody>
      </p:sp>
      <p:sp>
        <p:nvSpPr>
          <p:cNvPr id="4" name="灯片编号占位符 3"/>
          <p:cNvSpPr>
            <a:spLocks noGrp="1"/>
          </p:cNvSpPr>
          <p:nvPr>
            <p:ph type="sldNum" sz="quarter" idx="10"/>
          </p:nvPr>
        </p:nvSpPr>
        <p:spPr/>
        <p:txBody>
          <a:bodyPr/>
          <a:lstStyle/>
          <a:p>
            <a:fld id="{4C6832B7-D2FD-4D1A-9A56-3DA95815C80E}" type="slidenum">
              <a:rPr lang="zh-CN" altLang="en-US" smtClean="0"/>
              <a:t>8</a:t>
            </a:fld>
            <a:endParaRPr lang="zh-CN" altLang="en-US"/>
          </a:p>
        </p:txBody>
      </p:sp>
    </p:spTree>
    <p:extLst>
      <p:ext uri="{BB962C8B-B14F-4D97-AF65-F5344CB8AC3E}">
        <p14:creationId xmlns:p14="http://schemas.microsoft.com/office/powerpoint/2010/main" val="276776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smtClean="0">
                <a:solidFill>
                  <a:schemeClr val="tx1"/>
                </a:solidFill>
                <a:effectLst/>
                <a:latin typeface="+mn-lt"/>
                <a:ea typeface="+mn-ea"/>
                <a:cs typeface="+mn-cs"/>
              </a:rPr>
              <a:t>Synchronized</a:t>
            </a:r>
          </a:p>
          <a:p>
            <a:r>
              <a:rPr lang="zh-CN" altLang="en-US" sz="1200" b="0" i="0" kern="1200" dirty="0" smtClean="0">
                <a:solidFill>
                  <a:schemeClr val="tx1"/>
                </a:solidFill>
                <a:effectLst/>
                <a:latin typeface="+mn-lt"/>
                <a:ea typeface="+mn-ea"/>
                <a:cs typeface="+mn-cs"/>
              </a:rPr>
              <a:t>内置锁获得锁和释放锁是隐式的，进入</a:t>
            </a:r>
            <a:r>
              <a:rPr lang="en-US" altLang="zh-CN" sz="1200" b="0" i="0" kern="1200" dirty="0" smtClean="0">
                <a:solidFill>
                  <a:schemeClr val="tx1"/>
                </a:solidFill>
                <a:effectLst/>
                <a:latin typeface="+mn-lt"/>
                <a:ea typeface="+mn-ea"/>
                <a:cs typeface="+mn-cs"/>
              </a:rPr>
              <a:t>synchronized</a:t>
            </a:r>
            <a:r>
              <a:rPr lang="zh-CN" altLang="en-US" sz="1200" b="0" i="0" kern="1200" dirty="0" smtClean="0">
                <a:solidFill>
                  <a:schemeClr val="tx1"/>
                </a:solidFill>
                <a:effectLst/>
                <a:latin typeface="+mn-lt"/>
                <a:ea typeface="+mn-ea"/>
                <a:cs typeface="+mn-cs"/>
              </a:rPr>
              <a:t>修饰的代码就获得锁，走出相应的代码就释放锁。</a:t>
            </a:r>
            <a:endParaRPr lang="en-US" altLang="zh-CN" sz="1200" b="0" i="0" kern="1200" dirty="0" smtClean="0">
              <a:solidFill>
                <a:schemeClr val="tx1"/>
              </a:solidFill>
              <a:effectLst/>
              <a:latin typeface="+mn-lt"/>
              <a:ea typeface="+mn-ea"/>
              <a:cs typeface="+mn-cs"/>
            </a:endParaRPr>
          </a:p>
          <a:p>
            <a:r>
              <a:rPr lang="en-US" altLang="zh-CN" dirty="0" smtClean="0"/>
              <a:t>synchronized(list){ </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获得锁</a:t>
            </a:r>
            <a:r>
              <a:rPr lang="zh-CN" altLang="en-US" dirty="0" smtClean="0"/>
              <a:t> </a:t>
            </a:r>
            <a:endParaRPr lang="en-US" altLang="zh-CN" dirty="0" smtClean="0"/>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list.append</a:t>
            </a:r>
            <a:r>
              <a:rPr lang="en-US" altLang="zh-CN" sz="1200" kern="1200" dirty="0" smtClean="0">
                <a:solidFill>
                  <a:schemeClr val="tx1"/>
                </a:solidFill>
                <a:effectLst/>
                <a:latin typeface="+mn-lt"/>
                <a:ea typeface="+mn-ea"/>
                <a:cs typeface="+mn-cs"/>
              </a:rPr>
              <a:t>(); </a:t>
            </a: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list.count</a:t>
            </a:r>
            <a:r>
              <a:rPr lang="en-US" altLang="zh-CN" sz="1200" kern="1200" dirty="0" smtClean="0">
                <a:solidFill>
                  <a:schemeClr val="tx1"/>
                </a:solidFill>
                <a:effectLst/>
                <a:latin typeface="+mn-lt"/>
                <a:ea typeface="+mn-ea"/>
                <a:cs typeface="+mn-cs"/>
              </a:rPr>
              <a:t>();</a:t>
            </a:r>
          </a:p>
          <a:p>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释放锁</a:t>
            </a:r>
            <a:endParaRPr lang="en-US" altLang="zh-CN" sz="120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通信</a:t>
            </a:r>
          </a:p>
          <a:p>
            <a:r>
              <a:rPr lang="zh-CN" altLang="en-US" sz="1200" b="0" i="0" kern="1200" dirty="0" smtClean="0">
                <a:solidFill>
                  <a:schemeClr val="tx1"/>
                </a:solidFill>
                <a:effectLst/>
                <a:latin typeface="+mn-lt"/>
                <a:ea typeface="+mn-ea"/>
                <a:cs typeface="+mn-cs"/>
              </a:rPr>
              <a:t>与</a:t>
            </a:r>
            <a:r>
              <a:rPr lang="en-US" altLang="zh-CN" sz="1200" b="0" i="0" kern="1200" dirty="0" smtClean="0">
                <a:solidFill>
                  <a:schemeClr val="tx1"/>
                </a:solidFill>
                <a:effectLst/>
                <a:latin typeface="+mn-lt"/>
                <a:ea typeface="+mn-ea"/>
                <a:cs typeface="+mn-cs"/>
              </a:rPr>
              <a:t>Synchronized</a:t>
            </a:r>
            <a:r>
              <a:rPr lang="zh-CN" altLang="en-US" sz="1200" b="0" i="0" kern="1200" dirty="0" smtClean="0">
                <a:solidFill>
                  <a:schemeClr val="tx1"/>
                </a:solidFill>
                <a:effectLst/>
                <a:latin typeface="+mn-lt"/>
                <a:ea typeface="+mn-ea"/>
                <a:cs typeface="+mn-cs"/>
              </a:rPr>
              <a:t>配套使用的通信方法通常有</a:t>
            </a:r>
            <a:r>
              <a:rPr lang="en-US" altLang="zh-CN" sz="1200" b="0" i="0" kern="1200" dirty="0" smtClean="0">
                <a:solidFill>
                  <a:schemeClr val="tx1"/>
                </a:solidFill>
                <a:effectLst/>
                <a:latin typeface="+mn-lt"/>
                <a:ea typeface="+mn-ea"/>
                <a:cs typeface="+mn-cs"/>
              </a:rPr>
              <a:t>wait(),notify()</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en-US" altLang="zh-CN" sz="1200" b="0" i="0" u="sng" kern="1200" dirty="0" smtClean="0">
                <a:solidFill>
                  <a:schemeClr val="tx1"/>
                </a:solidFill>
                <a:effectLst/>
                <a:latin typeface="+mn-lt"/>
                <a:ea typeface="+mn-ea"/>
                <a:cs typeface="+mn-cs"/>
                <a:hlinkClick r:id="rId3"/>
              </a:rPr>
              <a:t>(wait/notify/sleep/yield/join)</a:t>
            </a:r>
            <a:endParaRPr lang="zh-CN" altLang="en-US"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编码</a:t>
            </a:r>
          </a:p>
          <a:p>
            <a:r>
              <a:rPr lang="zh-CN" altLang="en-US" sz="1200" b="0" i="0" kern="1200" dirty="0" smtClean="0">
                <a:solidFill>
                  <a:schemeClr val="tx1"/>
                </a:solidFill>
                <a:effectLst/>
                <a:latin typeface="+mn-lt"/>
                <a:ea typeface="+mn-ea"/>
                <a:cs typeface="+mn-cs"/>
              </a:rPr>
              <a:t>编码模式比较简单，单一，不必显示的获得锁，释放锁，能降低因粗心忘记释放锁的错误。使用模式如下：</a:t>
            </a:r>
          </a:p>
          <a:p>
            <a:r>
              <a:rPr lang="zh-CN" altLang="en-US" sz="1200" b="1" i="0" kern="1200" dirty="0" smtClean="0">
                <a:solidFill>
                  <a:schemeClr val="tx1"/>
                </a:solidFill>
                <a:effectLst/>
                <a:latin typeface="+mn-lt"/>
                <a:ea typeface="+mn-ea"/>
                <a:cs typeface="+mn-cs"/>
              </a:rPr>
              <a:t>灵活性</a:t>
            </a:r>
          </a:p>
          <a:p>
            <a:r>
              <a:rPr lang="zh-CN" altLang="en-US" sz="1200" b="0" i="0" kern="1200" dirty="0" smtClean="0">
                <a:solidFill>
                  <a:schemeClr val="tx1"/>
                </a:solidFill>
                <a:effectLst/>
                <a:latin typeface="+mn-lt"/>
                <a:ea typeface="+mn-ea"/>
                <a:cs typeface="+mn-cs"/>
              </a:rPr>
              <a:t>内置锁在进入同步块时，采取的是无限等待的策略，一旦开始等待，就既不能中断也不能取消，容易产生饥饿与死锁的问题</a:t>
            </a:r>
          </a:p>
          <a:p>
            <a:r>
              <a:rPr lang="zh-CN" altLang="en-US" sz="1200" b="0" i="0" kern="1200" dirty="0" smtClean="0">
                <a:solidFill>
                  <a:schemeClr val="tx1"/>
                </a:solidFill>
                <a:effectLst/>
                <a:latin typeface="+mn-lt"/>
                <a:ea typeface="+mn-ea"/>
                <a:cs typeface="+mn-cs"/>
              </a:rPr>
              <a:t>在线程调用</a:t>
            </a:r>
            <a:r>
              <a:rPr lang="en-US" altLang="zh-CN" sz="1200" b="0" i="0" kern="1200" dirty="0" smtClean="0">
                <a:solidFill>
                  <a:schemeClr val="tx1"/>
                </a:solidFill>
                <a:effectLst/>
                <a:latin typeface="+mn-lt"/>
                <a:ea typeface="+mn-ea"/>
                <a:cs typeface="+mn-cs"/>
              </a:rPr>
              <a:t>notify</a:t>
            </a:r>
            <a:r>
              <a:rPr lang="zh-CN" altLang="en-US" sz="1200" b="0" i="0" kern="1200" dirty="0" smtClean="0">
                <a:solidFill>
                  <a:schemeClr val="tx1"/>
                </a:solidFill>
                <a:effectLst/>
                <a:latin typeface="+mn-lt"/>
                <a:ea typeface="+mn-ea"/>
                <a:cs typeface="+mn-cs"/>
              </a:rPr>
              <a:t>方法时，会随机选择相应对象的等待队列的一个线程将其唤醒，而不是按照</a:t>
            </a:r>
            <a:r>
              <a:rPr lang="en-US" altLang="zh-CN" sz="1200" b="0" i="0" kern="1200" dirty="0" smtClean="0">
                <a:solidFill>
                  <a:schemeClr val="tx1"/>
                </a:solidFill>
                <a:effectLst/>
                <a:latin typeface="+mn-lt"/>
                <a:ea typeface="+mn-ea"/>
                <a:cs typeface="+mn-cs"/>
              </a:rPr>
              <a:t>FIFO</a:t>
            </a:r>
            <a:r>
              <a:rPr lang="zh-CN" altLang="en-US" sz="1200" b="0" i="0" kern="1200" dirty="0" smtClean="0">
                <a:solidFill>
                  <a:schemeClr val="tx1"/>
                </a:solidFill>
                <a:effectLst/>
                <a:latin typeface="+mn-lt"/>
                <a:ea typeface="+mn-ea"/>
                <a:cs typeface="+mn-cs"/>
              </a:rPr>
              <a:t>的方式，如果有强烈的公平性要求，比如</a:t>
            </a:r>
            <a:r>
              <a:rPr lang="en-US" altLang="zh-CN" sz="1200" b="0" i="0" kern="1200" dirty="0" smtClean="0">
                <a:solidFill>
                  <a:schemeClr val="tx1"/>
                </a:solidFill>
                <a:effectLst/>
                <a:latin typeface="+mn-lt"/>
                <a:ea typeface="+mn-ea"/>
                <a:cs typeface="+mn-cs"/>
              </a:rPr>
              <a:t>FIFO</a:t>
            </a:r>
            <a:r>
              <a:rPr lang="zh-CN" altLang="en-US" sz="1200" b="0" i="0" kern="1200" dirty="0" smtClean="0">
                <a:solidFill>
                  <a:schemeClr val="tx1"/>
                </a:solidFill>
                <a:effectLst/>
                <a:latin typeface="+mn-lt"/>
                <a:ea typeface="+mn-ea"/>
                <a:cs typeface="+mn-cs"/>
              </a:rPr>
              <a:t>就无法满足</a:t>
            </a:r>
          </a:p>
          <a:p>
            <a:r>
              <a:rPr lang="zh-CN" altLang="en-US" sz="1200" b="1" i="0" kern="1200" dirty="0" smtClean="0">
                <a:solidFill>
                  <a:schemeClr val="tx1"/>
                </a:solidFill>
                <a:effectLst/>
                <a:latin typeface="+mn-lt"/>
                <a:ea typeface="+mn-ea"/>
                <a:cs typeface="+mn-cs"/>
              </a:rPr>
              <a:t>性能</a:t>
            </a:r>
          </a:p>
          <a:p>
            <a:r>
              <a:rPr lang="en-US" altLang="zh-CN" sz="1200" b="0" i="0" kern="1200" dirty="0" smtClean="0">
                <a:solidFill>
                  <a:schemeClr val="tx1"/>
                </a:solidFill>
                <a:effectLst/>
                <a:latin typeface="+mn-lt"/>
                <a:ea typeface="+mn-ea"/>
                <a:cs typeface="+mn-cs"/>
              </a:rPr>
              <a:t>Synchronized</a:t>
            </a:r>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JDK1.5</a:t>
            </a:r>
            <a:r>
              <a:rPr lang="zh-CN" altLang="en-US" sz="1200" b="0" i="0" kern="1200" dirty="0" smtClean="0">
                <a:solidFill>
                  <a:schemeClr val="tx1"/>
                </a:solidFill>
                <a:effectLst/>
                <a:latin typeface="+mn-lt"/>
                <a:ea typeface="+mn-ea"/>
                <a:cs typeface="+mn-cs"/>
              </a:rPr>
              <a:t>及之前性能（主要指吞吐率）比较差，扩展性也不如</a:t>
            </a:r>
            <a:r>
              <a:rPr lang="en-US" altLang="zh-CN" sz="1200" b="0" i="0" kern="1200" dirty="0" err="1" smtClean="0">
                <a:solidFill>
                  <a:schemeClr val="tx1"/>
                </a:solidFill>
                <a:effectLst/>
                <a:latin typeface="+mn-lt"/>
                <a:ea typeface="+mn-ea"/>
                <a:cs typeface="+mn-cs"/>
              </a:rPr>
              <a:t>ReentrantLock</a:t>
            </a:r>
            <a:r>
              <a:rPr lang="zh-CN" altLang="en-US" sz="1200" b="0" i="0" kern="1200" dirty="0" smtClean="0">
                <a:solidFill>
                  <a:schemeClr val="tx1"/>
                </a:solidFill>
                <a:effectLst/>
                <a:latin typeface="+mn-lt"/>
                <a:ea typeface="+mn-ea"/>
                <a:cs typeface="+mn-cs"/>
              </a:rPr>
              <a:t>。但是</a:t>
            </a:r>
            <a:r>
              <a:rPr lang="en-US" altLang="zh-CN" sz="1200" b="0" i="0" kern="1200" dirty="0" smtClean="0">
                <a:solidFill>
                  <a:schemeClr val="tx1"/>
                </a:solidFill>
                <a:effectLst/>
                <a:latin typeface="+mn-lt"/>
                <a:ea typeface="+mn-ea"/>
                <a:cs typeface="+mn-cs"/>
              </a:rPr>
              <a:t>JDK1.6</a:t>
            </a:r>
            <a:r>
              <a:rPr lang="zh-CN" altLang="en-US" sz="1200" b="0" i="0" kern="1200" dirty="0" smtClean="0">
                <a:solidFill>
                  <a:schemeClr val="tx1"/>
                </a:solidFill>
                <a:effectLst/>
                <a:latin typeface="+mn-lt"/>
                <a:ea typeface="+mn-ea"/>
                <a:cs typeface="+mn-cs"/>
              </a:rPr>
              <a:t>以后，修改了管理内置锁的算法，使得</a:t>
            </a:r>
            <a:r>
              <a:rPr lang="en-US" altLang="zh-CN" sz="1200" b="0" i="0" kern="1200" dirty="0" smtClean="0">
                <a:solidFill>
                  <a:schemeClr val="tx1"/>
                </a:solidFill>
                <a:effectLst/>
                <a:latin typeface="+mn-lt"/>
                <a:ea typeface="+mn-ea"/>
                <a:cs typeface="+mn-cs"/>
              </a:rPr>
              <a:t>Synchronized</a:t>
            </a:r>
            <a:r>
              <a:rPr lang="zh-CN" altLang="en-US" sz="1200" b="0" i="0" kern="1200" dirty="0" smtClean="0">
                <a:solidFill>
                  <a:schemeClr val="tx1"/>
                </a:solidFill>
                <a:effectLst/>
                <a:latin typeface="+mn-lt"/>
                <a:ea typeface="+mn-ea"/>
                <a:cs typeface="+mn-cs"/>
              </a:rPr>
              <a:t>和标准的</a:t>
            </a:r>
            <a:r>
              <a:rPr lang="en-US" altLang="zh-CN" sz="1200" b="0" i="0" kern="1200" dirty="0" err="1" smtClean="0">
                <a:solidFill>
                  <a:schemeClr val="tx1"/>
                </a:solidFill>
                <a:effectLst/>
                <a:latin typeface="+mn-lt"/>
                <a:ea typeface="+mn-ea"/>
                <a:cs typeface="+mn-cs"/>
              </a:rPr>
              <a:t>ReentrantLock</a:t>
            </a:r>
            <a:r>
              <a:rPr lang="zh-CN" altLang="en-US" sz="1200" b="0" i="0" kern="1200" dirty="0" smtClean="0">
                <a:solidFill>
                  <a:schemeClr val="tx1"/>
                </a:solidFill>
                <a:effectLst/>
                <a:latin typeface="+mn-lt"/>
                <a:ea typeface="+mn-ea"/>
                <a:cs typeface="+mn-cs"/>
              </a:rPr>
              <a:t>性能差别不大。</a:t>
            </a:r>
          </a:p>
          <a:p>
            <a:endParaRPr lang="zh-CN" altLang="en-US"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C6832B7-D2FD-4D1A-9A56-3DA95815C80E}" type="slidenum">
              <a:rPr lang="zh-CN" altLang="en-US" smtClean="0"/>
              <a:t>9</a:t>
            </a:fld>
            <a:endParaRPr lang="zh-CN" altLang="en-US"/>
          </a:p>
        </p:txBody>
      </p:sp>
    </p:spTree>
    <p:extLst>
      <p:ext uri="{BB962C8B-B14F-4D97-AF65-F5344CB8AC3E}">
        <p14:creationId xmlns:p14="http://schemas.microsoft.com/office/powerpoint/2010/main" val="478576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t1:11 wait</a:t>
            </a:r>
          </a:p>
          <a:p>
            <a:r>
              <a:rPr lang="en-US" altLang="zh-CN" dirty="0" smtClean="0"/>
              <a:t>t2:12 wait</a:t>
            </a:r>
          </a:p>
          <a:p>
            <a:r>
              <a:rPr lang="en-US" altLang="zh-CN" dirty="0" smtClean="0"/>
              <a:t>t2:12 </a:t>
            </a:r>
            <a:r>
              <a:rPr lang="zh-CN" altLang="en-US" dirty="0" smtClean="0"/>
              <a:t>唤醒</a:t>
            </a:r>
          </a:p>
          <a:p>
            <a:r>
              <a:rPr lang="en-US" altLang="zh-CN" dirty="0" smtClean="0"/>
              <a:t>t1:11 </a:t>
            </a:r>
            <a:r>
              <a:rPr lang="zh-CN" altLang="en-US" dirty="0" smtClean="0"/>
              <a:t>唤醒</a:t>
            </a:r>
          </a:p>
          <a:p>
            <a:endParaRPr lang="en-US" altLang="zh-CN" dirty="0" smtClean="0"/>
          </a:p>
          <a:p>
            <a:endParaRPr lang="en-US" altLang="zh-CN" dirty="0" smtClean="0"/>
          </a:p>
          <a:p>
            <a:r>
              <a:rPr lang="en-US" altLang="zh-CN" dirty="0" smtClean="0"/>
              <a:t>ConditionQueueTest.java</a:t>
            </a:r>
            <a:endParaRPr lang="zh-CN" altLang="en-US" dirty="0"/>
          </a:p>
        </p:txBody>
      </p:sp>
      <p:sp>
        <p:nvSpPr>
          <p:cNvPr id="4" name="灯片编号占位符 3"/>
          <p:cNvSpPr>
            <a:spLocks noGrp="1"/>
          </p:cNvSpPr>
          <p:nvPr>
            <p:ph type="sldNum" sz="quarter" idx="10"/>
          </p:nvPr>
        </p:nvSpPr>
        <p:spPr/>
        <p:txBody>
          <a:bodyPr/>
          <a:lstStyle/>
          <a:p>
            <a:fld id="{4C6832B7-D2FD-4D1A-9A56-3DA95815C80E}" type="slidenum">
              <a:rPr lang="zh-CN" altLang="en-US" smtClean="0"/>
              <a:t>10</a:t>
            </a:fld>
            <a:endParaRPr lang="zh-CN" altLang="en-US"/>
          </a:p>
        </p:txBody>
      </p:sp>
    </p:spTree>
    <p:extLst>
      <p:ext uri="{BB962C8B-B14F-4D97-AF65-F5344CB8AC3E}">
        <p14:creationId xmlns:p14="http://schemas.microsoft.com/office/powerpoint/2010/main" val="7001671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如果采用</a:t>
            </a:r>
            <a:r>
              <a:rPr lang="en-US" altLang="zh-CN" sz="1200" b="0" i="0" kern="1200" dirty="0" smtClean="0">
                <a:solidFill>
                  <a:schemeClr val="tx1"/>
                </a:solidFill>
                <a:effectLst/>
                <a:latin typeface="+mn-lt"/>
                <a:ea typeface="+mn-ea"/>
                <a:cs typeface="+mn-cs"/>
              </a:rPr>
              <a:t>Lock</a:t>
            </a:r>
            <a:r>
              <a:rPr lang="zh-CN" altLang="en-US" sz="1200" b="0" i="0" kern="1200" dirty="0" smtClean="0">
                <a:solidFill>
                  <a:schemeClr val="tx1"/>
                </a:solidFill>
                <a:effectLst/>
                <a:latin typeface="+mn-lt"/>
                <a:ea typeface="+mn-ea"/>
                <a:cs typeface="+mn-cs"/>
              </a:rPr>
              <a:t>，必须主动去释放锁，并且在发生异常时，不会自动释放锁。因此一般来说，使用</a:t>
            </a:r>
            <a:r>
              <a:rPr lang="en-US" altLang="zh-CN" sz="1200" b="0" i="0" kern="1200" dirty="0" smtClean="0">
                <a:solidFill>
                  <a:schemeClr val="tx1"/>
                </a:solidFill>
                <a:effectLst/>
                <a:latin typeface="+mn-lt"/>
                <a:ea typeface="+mn-ea"/>
                <a:cs typeface="+mn-cs"/>
              </a:rPr>
              <a:t>Lock</a:t>
            </a:r>
            <a:r>
              <a:rPr lang="zh-CN" altLang="en-US" sz="1200" b="0" i="0" kern="1200" dirty="0" smtClean="0">
                <a:solidFill>
                  <a:schemeClr val="tx1"/>
                </a:solidFill>
                <a:effectLst/>
                <a:latin typeface="+mn-lt"/>
                <a:ea typeface="+mn-ea"/>
                <a:cs typeface="+mn-cs"/>
              </a:rPr>
              <a:t>必须在</a:t>
            </a:r>
            <a:r>
              <a:rPr lang="en-US" altLang="zh-CN" sz="1200" b="0" i="0" kern="1200" dirty="0" smtClean="0">
                <a:solidFill>
                  <a:schemeClr val="tx1"/>
                </a:solidFill>
                <a:effectLst/>
                <a:latin typeface="+mn-lt"/>
                <a:ea typeface="+mn-ea"/>
                <a:cs typeface="+mn-cs"/>
              </a:rPr>
              <a:t>try{}catch{}</a:t>
            </a:r>
            <a:r>
              <a:rPr lang="zh-CN" altLang="en-US" sz="1200" b="0" i="0" kern="1200" dirty="0" smtClean="0">
                <a:solidFill>
                  <a:schemeClr val="tx1"/>
                </a:solidFill>
                <a:effectLst/>
                <a:latin typeface="+mn-lt"/>
                <a:ea typeface="+mn-ea"/>
                <a:cs typeface="+mn-cs"/>
              </a:rPr>
              <a:t>块中进行，并且将释放锁的操作放在</a:t>
            </a:r>
            <a:r>
              <a:rPr lang="en-US" altLang="zh-CN" sz="1200" b="0" i="0" kern="1200" dirty="0" smtClean="0">
                <a:solidFill>
                  <a:schemeClr val="tx1"/>
                </a:solidFill>
                <a:effectLst/>
                <a:latin typeface="+mn-lt"/>
                <a:ea typeface="+mn-ea"/>
                <a:cs typeface="+mn-cs"/>
              </a:rPr>
              <a:t>finally</a:t>
            </a:r>
            <a:r>
              <a:rPr lang="zh-CN" altLang="en-US" sz="1200" b="0" i="0" kern="1200" dirty="0" smtClean="0">
                <a:solidFill>
                  <a:schemeClr val="tx1"/>
                </a:solidFill>
                <a:effectLst/>
                <a:latin typeface="+mn-lt"/>
                <a:ea typeface="+mn-ea"/>
                <a:cs typeface="+mn-cs"/>
              </a:rPr>
              <a:t>块中进行，以保证锁一定被被释放，防止死锁的发生。</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通信</a:t>
            </a:r>
          </a:p>
          <a:p>
            <a:r>
              <a:rPr lang="zh-CN" altLang="en-US" sz="1200" b="0" i="0" kern="1200" dirty="0" smtClean="0">
                <a:solidFill>
                  <a:schemeClr val="tx1"/>
                </a:solidFill>
                <a:effectLst/>
                <a:latin typeface="+mn-lt"/>
                <a:ea typeface="+mn-ea"/>
                <a:cs typeface="+mn-cs"/>
              </a:rPr>
              <a:t>与</a:t>
            </a:r>
            <a:r>
              <a:rPr lang="en-US" altLang="zh-CN" sz="1200" b="0" i="0" kern="1200" dirty="0" err="1" smtClean="0">
                <a:solidFill>
                  <a:schemeClr val="tx1"/>
                </a:solidFill>
                <a:effectLst/>
                <a:latin typeface="+mn-lt"/>
                <a:ea typeface="+mn-ea"/>
                <a:cs typeface="+mn-cs"/>
              </a:rPr>
              <a:t>ReentrantLock</a:t>
            </a:r>
            <a:r>
              <a:rPr lang="zh-CN" altLang="en-US" sz="1200" b="0" i="0" kern="1200" dirty="0" smtClean="0">
                <a:solidFill>
                  <a:schemeClr val="tx1"/>
                </a:solidFill>
                <a:effectLst/>
                <a:latin typeface="+mn-lt"/>
                <a:ea typeface="+mn-ea"/>
                <a:cs typeface="+mn-cs"/>
              </a:rPr>
              <a:t>搭配的通行方式是</a:t>
            </a:r>
            <a:r>
              <a:rPr lang="en-US" altLang="zh-CN" sz="1200" b="0" i="0" kern="1200" dirty="0" smtClean="0">
                <a:solidFill>
                  <a:schemeClr val="tx1"/>
                </a:solidFill>
                <a:effectLst/>
                <a:latin typeface="+mn-lt"/>
                <a:ea typeface="+mn-ea"/>
                <a:cs typeface="+mn-cs"/>
              </a:rPr>
              <a:t>Condition</a:t>
            </a:r>
            <a:r>
              <a:rPr lang="zh-CN" altLang="en-US" sz="1200" b="0" i="0" kern="1200" dirty="0" smtClean="0">
                <a:solidFill>
                  <a:schemeClr val="tx1"/>
                </a:solidFill>
                <a:effectLst/>
                <a:latin typeface="+mn-lt"/>
                <a:ea typeface="+mn-ea"/>
                <a:cs typeface="+mn-cs"/>
              </a:rPr>
              <a:t>，如下：</a:t>
            </a:r>
          </a:p>
          <a:p>
            <a:r>
              <a:rPr lang="en-US" altLang="zh-CN" sz="1200" kern="1200" dirty="0" smtClean="0">
                <a:solidFill>
                  <a:schemeClr val="tx1"/>
                </a:solidFill>
                <a:effectLst/>
                <a:latin typeface="+mn-lt"/>
                <a:ea typeface="+mn-ea"/>
                <a:cs typeface="+mn-cs"/>
              </a:rPr>
              <a:t>private</a:t>
            </a:r>
            <a:r>
              <a:rPr lang="en-US" altLang="zh-CN" dirty="0" smtClean="0"/>
              <a:t> Lock </a:t>
            </a:r>
            <a:r>
              <a:rPr lang="en-US" altLang="zh-CN" sz="1200" kern="1200" dirty="0" err="1" smtClean="0">
                <a:solidFill>
                  <a:schemeClr val="tx1"/>
                </a:solidFill>
                <a:effectLst/>
                <a:latin typeface="+mn-lt"/>
                <a:ea typeface="+mn-ea"/>
                <a:cs typeface="+mn-cs"/>
              </a:rPr>
              <a:t>lock</a:t>
            </a:r>
            <a:r>
              <a:rPr lang="en-US" altLang="zh-CN" dirty="0" smtClean="0"/>
              <a:t> = </a:t>
            </a:r>
            <a:r>
              <a:rPr lang="en-US" altLang="zh-CN" sz="1200" kern="1200" dirty="0" smtClean="0">
                <a:solidFill>
                  <a:schemeClr val="tx1"/>
                </a:solidFill>
                <a:effectLst/>
                <a:latin typeface="+mn-lt"/>
                <a:ea typeface="+mn-ea"/>
                <a:cs typeface="+mn-cs"/>
              </a:rPr>
              <a:t>new </a:t>
            </a:r>
            <a:r>
              <a:rPr lang="en-US" altLang="zh-CN" sz="1200" kern="1200" dirty="0" err="1" smtClean="0">
                <a:solidFill>
                  <a:schemeClr val="tx1"/>
                </a:solidFill>
                <a:effectLst/>
                <a:latin typeface="+mn-lt"/>
                <a:ea typeface="+mn-ea"/>
                <a:cs typeface="+mn-cs"/>
              </a:rPr>
              <a:t>ReentrantLock</a:t>
            </a:r>
            <a:r>
              <a:rPr lang="en-US" altLang="zh-CN" sz="1200" kern="1200" dirty="0" smtClean="0">
                <a:solidFill>
                  <a:schemeClr val="tx1"/>
                </a:solidFill>
                <a:effectLst/>
                <a:latin typeface="+mn-lt"/>
                <a:ea typeface="+mn-ea"/>
                <a:cs typeface="+mn-cs"/>
              </a:rPr>
              <a:t>(); </a:t>
            </a:r>
          </a:p>
          <a:p>
            <a:r>
              <a:rPr lang="en-US" altLang="zh-CN" sz="1200" kern="1200" dirty="0" smtClean="0">
                <a:solidFill>
                  <a:schemeClr val="tx1"/>
                </a:solidFill>
                <a:effectLst/>
                <a:latin typeface="+mn-lt"/>
                <a:ea typeface="+mn-ea"/>
                <a:cs typeface="+mn-cs"/>
              </a:rPr>
              <a:t>private</a:t>
            </a:r>
            <a:r>
              <a:rPr lang="en-US" altLang="zh-CN" dirty="0" smtClean="0"/>
              <a:t> Condition </a:t>
            </a:r>
            <a:r>
              <a:rPr lang="en-US" altLang="zh-CN" dirty="0" err="1" smtClean="0"/>
              <a:t>condition</a:t>
            </a:r>
            <a:r>
              <a:rPr lang="en-US" altLang="zh-CN" dirty="0" smtClean="0"/>
              <a:t> = </a:t>
            </a:r>
            <a:r>
              <a:rPr lang="en-US" altLang="zh-CN" sz="1200" kern="1200" dirty="0" err="1" smtClean="0">
                <a:solidFill>
                  <a:schemeClr val="tx1"/>
                </a:solidFill>
                <a:effectLst/>
                <a:latin typeface="+mn-lt"/>
                <a:ea typeface="+mn-ea"/>
                <a:cs typeface="+mn-cs"/>
              </a:rPr>
              <a:t>lock.newCondition</a:t>
            </a:r>
            <a:r>
              <a:rPr lang="en-US" altLang="zh-CN" sz="1200" kern="1200" dirty="0" smtClean="0">
                <a:solidFill>
                  <a:schemeClr val="tx1"/>
                </a:solidFill>
                <a:effectLst/>
                <a:latin typeface="+mn-lt"/>
                <a:ea typeface="+mn-ea"/>
                <a:cs typeface="+mn-cs"/>
              </a:rPr>
              <a:t>(); </a:t>
            </a:r>
          </a:p>
          <a:p>
            <a:r>
              <a:rPr lang="en-US" altLang="zh-CN" sz="1200" kern="1200" dirty="0" err="1" smtClean="0">
                <a:solidFill>
                  <a:schemeClr val="tx1"/>
                </a:solidFill>
                <a:effectLst/>
                <a:latin typeface="+mn-lt"/>
                <a:ea typeface="+mn-ea"/>
                <a:cs typeface="+mn-cs"/>
              </a:rPr>
              <a:t>condition.await</a:t>
            </a:r>
            <a:r>
              <a:rPr lang="en-US" altLang="zh-CN" dirty="0" smtClean="0"/>
              <a:t>();</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this.wait</a:t>
            </a:r>
            <a:r>
              <a:rPr lang="en-US" altLang="zh-CN" sz="1200" kern="1200" dirty="0" smtClean="0">
                <a:solidFill>
                  <a:schemeClr val="tx1"/>
                </a:solidFill>
                <a:effectLst/>
                <a:latin typeface="+mn-lt"/>
                <a:ea typeface="+mn-ea"/>
                <a:cs typeface="+mn-cs"/>
              </a:rPr>
              <a:t>(); </a:t>
            </a:r>
          </a:p>
          <a:p>
            <a:r>
              <a:rPr lang="en-US" altLang="zh-CN" dirty="0" err="1" smtClean="0"/>
              <a:t>condition.signal</a:t>
            </a:r>
            <a:r>
              <a:rPr lang="en-US" altLang="zh-CN" dirty="0" smtClean="0"/>
              <a:t>();</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this.notify</a:t>
            </a:r>
            <a:r>
              <a:rPr lang="en-US" altLang="zh-CN" sz="1200" kern="1200" dirty="0" smtClean="0">
                <a:solidFill>
                  <a:schemeClr val="tx1"/>
                </a:solidFill>
                <a:effectLst/>
                <a:latin typeface="+mn-lt"/>
                <a:ea typeface="+mn-ea"/>
                <a:cs typeface="+mn-cs"/>
              </a:rPr>
              <a:t>(); </a:t>
            </a:r>
          </a:p>
          <a:p>
            <a:r>
              <a:rPr lang="en-US" altLang="zh-CN" dirty="0" err="1" smtClean="0"/>
              <a:t>condition.signalAll</a:t>
            </a:r>
            <a:r>
              <a:rPr lang="en-US" altLang="zh-CN" dirty="0" smtClean="0"/>
              <a:t>();</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this.notifyAll</a:t>
            </a:r>
            <a:r>
              <a:rPr lang="en-US" altLang="zh-CN" sz="1200" kern="1200" dirty="0" smtClean="0">
                <a:solidFill>
                  <a:schemeClr val="tx1"/>
                </a:solidFill>
                <a:effectLst/>
                <a:latin typeface="+mn-lt"/>
                <a:ea typeface="+mn-ea"/>
                <a:cs typeface="+mn-cs"/>
              </a:rPr>
              <a:t>();</a:t>
            </a:r>
          </a:p>
          <a:p>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en-US" altLang="zh-CN" dirty="0" smtClean="0"/>
              <a:t>Lock </a:t>
            </a:r>
            <a:r>
              <a:rPr lang="en-US" altLang="zh-CN" sz="1200" kern="1200" dirty="0" err="1" smtClean="0">
                <a:solidFill>
                  <a:schemeClr val="tx1"/>
                </a:solidFill>
                <a:effectLst/>
                <a:latin typeface="+mn-lt"/>
                <a:ea typeface="+mn-ea"/>
                <a:cs typeface="+mn-cs"/>
              </a:rPr>
              <a:t>lock</a:t>
            </a:r>
            <a:r>
              <a:rPr lang="en-US" altLang="zh-CN" dirty="0" smtClean="0"/>
              <a:t> = </a:t>
            </a:r>
            <a:r>
              <a:rPr lang="en-US" altLang="zh-CN" sz="1200" kern="1200" dirty="0" smtClean="0">
                <a:solidFill>
                  <a:schemeClr val="tx1"/>
                </a:solidFill>
                <a:effectLst/>
                <a:latin typeface="+mn-lt"/>
                <a:ea typeface="+mn-ea"/>
                <a:cs typeface="+mn-cs"/>
              </a:rPr>
              <a:t>new </a:t>
            </a:r>
            <a:r>
              <a:rPr lang="en-US" altLang="zh-CN" sz="1200" kern="1200" dirty="0" err="1" smtClean="0">
                <a:solidFill>
                  <a:schemeClr val="tx1"/>
                </a:solidFill>
                <a:effectLst/>
                <a:latin typeface="+mn-lt"/>
                <a:ea typeface="+mn-ea"/>
                <a:cs typeface="+mn-cs"/>
              </a:rPr>
              <a:t>ReentrantLock</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lock</a:t>
            </a:r>
            <a:r>
              <a:rPr lang="en-US" altLang="zh-CN" dirty="0" err="1" smtClean="0"/>
              <a:t>.</a:t>
            </a:r>
            <a:r>
              <a:rPr lang="en-US" altLang="zh-CN" sz="1200" kern="1200" dirty="0" err="1" smtClean="0">
                <a:solidFill>
                  <a:schemeClr val="tx1"/>
                </a:solidFill>
                <a:effectLst/>
                <a:latin typeface="+mn-lt"/>
                <a:ea typeface="+mn-ea"/>
                <a:cs typeface="+mn-cs"/>
              </a:rPr>
              <a:t>lock</a:t>
            </a:r>
            <a:r>
              <a:rPr lang="en-US" altLang="zh-CN" sz="1200" kern="1200" dirty="0" smtClean="0">
                <a:solidFill>
                  <a:schemeClr val="tx1"/>
                </a:solidFill>
                <a:effectLst/>
                <a:latin typeface="+mn-lt"/>
                <a:ea typeface="+mn-ea"/>
                <a:cs typeface="+mn-cs"/>
              </a:rPr>
              <a:t>(); try{ }finally{ </a:t>
            </a:r>
            <a:r>
              <a:rPr lang="en-US" altLang="zh-CN" sz="1200" kern="1200" dirty="0" err="1" smtClean="0">
                <a:solidFill>
                  <a:schemeClr val="tx1"/>
                </a:solidFill>
                <a:effectLst/>
                <a:latin typeface="+mn-lt"/>
                <a:ea typeface="+mn-ea"/>
                <a:cs typeface="+mn-cs"/>
              </a:rPr>
              <a:t>lock.unlock</a:t>
            </a:r>
            <a:r>
              <a:rPr lang="en-US" altLang="zh-CN" sz="1200" kern="1200" dirty="0" smtClean="0">
                <a:solidFill>
                  <a:schemeClr val="tx1"/>
                </a:solidFill>
                <a:effectLst/>
                <a:latin typeface="+mn-lt"/>
                <a:ea typeface="+mn-ea"/>
                <a:cs typeface="+mn-cs"/>
              </a:rPr>
              <a:t>(); }</a:t>
            </a:r>
          </a:p>
          <a:p>
            <a:endParaRPr lang="en-US" altLang="zh-CN" sz="120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灵活性</a:t>
            </a:r>
          </a:p>
          <a:p>
            <a:r>
              <a:rPr lang="en-US" altLang="zh-CN" sz="1200" b="0" i="0" kern="1200" dirty="0" err="1" smtClean="0">
                <a:solidFill>
                  <a:schemeClr val="tx1"/>
                </a:solidFill>
                <a:effectLst/>
                <a:latin typeface="+mn-lt"/>
                <a:ea typeface="+mn-ea"/>
                <a:cs typeface="+mn-cs"/>
              </a:rPr>
              <a:t>lock.lockInterruptibly</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可以使得线程在等待锁是支持响应中断；</a:t>
            </a:r>
            <a:r>
              <a:rPr lang="en-US" altLang="zh-CN" sz="1200" b="0" i="0" kern="1200" dirty="0" err="1" smtClean="0">
                <a:solidFill>
                  <a:schemeClr val="tx1"/>
                </a:solidFill>
                <a:effectLst/>
                <a:latin typeface="+mn-lt"/>
                <a:ea typeface="+mn-ea"/>
                <a:cs typeface="+mn-cs"/>
              </a:rPr>
              <a:t>lock.tryLock</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可以使得线程在等待一段时间过后如果还未获得锁就停止等待而非一直等待。有了这两种机制就可以更好的制定获得锁的重试机制，而非盲目一直等待，可以更好的避免饥饿和死锁问题</a:t>
            </a:r>
          </a:p>
          <a:p>
            <a:r>
              <a:rPr lang="en-US" altLang="zh-CN" sz="1200" b="0" i="0" kern="1200" dirty="0" err="1" smtClean="0">
                <a:solidFill>
                  <a:schemeClr val="tx1"/>
                </a:solidFill>
                <a:effectLst/>
                <a:latin typeface="+mn-lt"/>
                <a:ea typeface="+mn-ea"/>
                <a:cs typeface="+mn-cs"/>
              </a:rPr>
              <a:t>ReentrantLock</a:t>
            </a:r>
            <a:r>
              <a:rPr lang="zh-CN" altLang="en-US" sz="1200" b="0" i="0" kern="1200" dirty="0" smtClean="0">
                <a:solidFill>
                  <a:schemeClr val="tx1"/>
                </a:solidFill>
                <a:effectLst/>
                <a:latin typeface="+mn-lt"/>
                <a:ea typeface="+mn-ea"/>
                <a:cs typeface="+mn-cs"/>
              </a:rPr>
              <a:t>可以成为公平锁（非默认的），所谓公平锁就是锁的等待队列的</a:t>
            </a:r>
            <a:r>
              <a:rPr lang="en-US" altLang="zh-CN" sz="1200" b="0" i="0" kern="1200" dirty="0" smtClean="0">
                <a:solidFill>
                  <a:schemeClr val="tx1"/>
                </a:solidFill>
                <a:effectLst/>
                <a:latin typeface="+mn-lt"/>
                <a:ea typeface="+mn-ea"/>
                <a:cs typeface="+mn-cs"/>
              </a:rPr>
              <a:t>FIFO</a:t>
            </a:r>
            <a:r>
              <a:rPr lang="zh-CN" altLang="en-US" sz="1200" b="0" i="0" kern="1200" dirty="0" smtClean="0">
                <a:solidFill>
                  <a:schemeClr val="tx1"/>
                </a:solidFill>
                <a:effectLst/>
                <a:latin typeface="+mn-lt"/>
                <a:ea typeface="+mn-ea"/>
                <a:cs typeface="+mn-cs"/>
              </a:rPr>
              <a:t>，不过公平锁会带来性能消耗，如果不是必须的不建议使用。这和</a:t>
            </a:r>
            <a:r>
              <a:rPr lang="en-US" altLang="zh-CN" sz="1200" b="0" i="0" kern="1200" dirty="0" smtClean="0">
                <a:solidFill>
                  <a:schemeClr val="tx1"/>
                </a:solidFill>
                <a:effectLst/>
                <a:latin typeface="+mn-lt"/>
                <a:ea typeface="+mn-ea"/>
                <a:cs typeface="+mn-cs"/>
              </a:rPr>
              <a:t>CPU</a:t>
            </a:r>
            <a:r>
              <a:rPr lang="zh-CN" altLang="en-US" sz="1200" b="0" i="0" kern="1200" dirty="0" smtClean="0">
                <a:solidFill>
                  <a:schemeClr val="tx1"/>
                </a:solidFill>
                <a:effectLst/>
                <a:latin typeface="+mn-lt"/>
                <a:ea typeface="+mn-ea"/>
                <a:cs typeface="+mn-cs"/>
              </a:rPr>
              <a:t>对指令进行重排序的理由是相似的，如果强行的按照代码的书写顺序来执行指令，就会浪费许多时钟周期，达不到最大利用率</a:t>
            </a:r>
          </a:p>
          <a:p>
            <a:r>
              <a:rPr lang="zh-CN" altLang="en-US" sz="1200" b="1" i="0" kern="1200" dirty="0" smtClean="0">
                <a:solidFill>
                  <a:schemeClr val="tx1"/>
                </a:solidFill>
                <a:effectLst/>
                <a:latin typeface="+mn-lt"/>
                <a:ea typeface="+mn-ea"/>
                <a:cs typeface="+mn-cs"/>
              </a:rPr>
              <a:t>性能</a:t>
            </a:r>
          </a:p>
          <a:p>
            <a:r>
              <a:rPr lang="zh-CN" altLang="en-US" sz="1200" b="0" i="0" kern="1200" dirty="0" smtClean="0">
                <a:solidFill>
                  <a:schemeClr val="tx1"/>
                </a:solidFill>
                <a:effectLst/>
                <a:latin typeface="+mn-lt"/>
                <a:ea typeface="+mn-ea"/>
                <a:cs typeface="+mn-cs"/>
              </a:rPr>
              <a:t>虽然</a:t>
            </a:r>
            <a:r>
              <a:rPr lang="en-US" altLang="zh-CN" sz="1200" b="0" i="0" kern="1200" dirty="0" smtClean="0">
                <a:solidFill>
                  <a:schemeClr val="tx1"/>
                </a:solidFill>
                <a:effectLst/>
                <a:latin typeface="+mn-lt"/>
                <a:ea typeface="+mn-ea"/>
                <a:cs typeface="+mn-cs"/>
              </a:rPr>
              <a:t>Synchronized</a:t>
            </a:r>
            <a:r>
              <a:rPr lang="zh-CN" altLang="en-US" sz="1200" b="0" i="0" kern="1200" dirty="0" smtClean="0">
                <a:solidFill>
                  <a:schemeClr val="tx1"/>
                </a:solidFill>
                <a:effectLst/>
                <a:latin typeface="+mn-lt"/>
                <a:ea typeface="+mn-ea"/>
                <a:cs typeface="+mn-cs"/>
              </a:rPr>
              <a:t>和标准的</a:t>
            </a:r>
            <a:r>
              <a:rPr lang="en-US" altLang="zh-CN" sz="1200" b="0" i="0" kern="1200" dirty="0" err="1" smtClean="0">
                <a:solidFill>
                  <a:schemeClr val="tx1"/>
                </a:solidFill>
                <a:effectLst/>
                <a:latin typeface="+mn-lt"/>
                <a:ea typeface="+mn-ea"/>
                <a:cs typeface="+mn-cs"/>
              </a:rPr>
              <a:t>ReentrantLock</a:t>
            </a:r>
            <a:r>
              <a:rPr lang="zh-CN" altLang="en-US" sz="1200" b="0" i="0" kern="1200" dirty="0" smtClean="0">
                <a:solidFill>
                  <a:schemeClr val="tx1"/>
                </a:solidFill>
                <a:effectLst/>
                <a:latin typeface="+mn-lt"/>
                <a:ea typeface="+mn-ea"/>
                <a:cs typeface="+mn-cs"/>
              </a:rPr>
              <a:t>性能差别不大，但是</a:t>
            </a:r>
            <a:r>
              <a:rPr lang="en-US" altLang="zh-CN" sz="1200" b="0" i="0" kern="1200" dirty="0" err="1" smtClean="0">
                <a:solidFill>
                  <a:schemeClr val="tx1"/>
                </a:solidFill>
                <a:effectLst/>
                <a:latin typeface="+mn-lt"/>
                <a:ea typeface="+mn-ea"/>
                <a:cs typeface="+mn-cs"/>
              </a:rPr>
              <a:t>ReentrantLock</a:t>
            </a:r>
            <a:r>
              <a:rPr lang="zh-CN" altLang="en-US" sz="1200" b="0" i="0" kern="1200" dirty="0" smtClean="0">
                <a:solidFill>
                  <a:schemeClr val="tx1"/>
                </a:solidFill>
                <a:effectLst/>
                <a:latin typeface="+mn-lt"/>
                <a:ea typeface="+mn-ea"/>
                <a:cs typeface="+mn-cs"/>
              </a:rPr>
              <a:t>还提供了一种非互斥的读写锁，</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也就是不强制每次最多只有一个线程能持有锁，它会避免“读</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写”冲突，“写</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写”冲突，但是不会排除“读</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读”冲突，</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因为“读</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读”并不影响数据的完整性，所以可以多个读线程同时持有锁，这样在读写比较高的情况下，性能会有很大的提升。</a:t>
            </a:r>
          </a:p>
          <a:p>
            <a:endParaRPr lang="zh-CN" altLang="en-US" dirty="0"/>
          </a:p>
        </p:txBody>
      </p:sp>
      <p:sp>
        <p:nvSpPr>
          <p:cNvPr id="4" name="灯片编号占位符 3"/>
          <p:cNvSpPr>
            <a:spLocks noGrp="1"/>
          </p:cNvSpPr>
          <p:nvPr>
            <p:ph type="sldNum" sz="quarter" idx="10"/>
          </p:nvPr>
        </p:nvSpPr>
        <p:spPr/>
        <p:txBody>
          <a:bodyPr/>
          <a:lstStyle/>
          <a:p>
            <a:fld id="{4C6832B7-D2FD-4D1A-9A56-3DA95815C80E}" type="slidenum">
              <a:rPr lang="zh-CN" altLang="en-US" smtClean="0"/>
              <a:t>11</a:t>
            </a:fld>
            <a:endParaRPr lang="zh-CN" altLang="en-US"/>
          </a:p>
        </p:txBody>
      </p:sp>
    </p:spTree>
    <p:extLst>
      <p:ext uri="{BB962C8B-B14F-4D97-AF65-F5344CB8AC3E}">
        <p14:creationId xmlns:p14="http://schemas.microsoft.com/office/powerpoint/2010/main" val="3477199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2018/5/28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2018/5/28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2018/5/28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2018/5/28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t>2018/5/28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t>2018/5/28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t>2018/5/28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2018/5/28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2018/5/28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2018/5/28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2018/5/28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hyperlink" Target="http://ifeve.com/"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407548" y="2921970"/>
            <a:ext cx="5286375" cy="59055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35718" tIns="35718" rIns="35718" bIns="35718"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r>
              <a:rPr lang="en-US" altLang="zh-CN" sz="3375" dirty="0" smtClean="0">
                <a:solidFill>
                  <a:schemeClr val="tx1"/>
                </a:solidFill>
              </a:rPr>
              <a:t>Java </a:t>
            </a:r>
            <a:r>
              <a:rPr lang="zh-CN" altLang="en-US" sz="3375" dirty="0" smtClean="0">
                <a:solidFill>
                  <a:schemeClr val="tx1"/>
                </a:solidFill>
              </a:rPr>
              <a:t>并发编程实战 学习分享</a:t>
            </a:r>
          </a:p>
        </p:txBody>
      </p:sp>
      <p:sp>
        <p:nvSpPr>
          <p:cNvPr id="2" name="文本框 1"/>
          <p:cNvSpPr txBox="1"/>
          <p:nvPr/>
        </p:nvSpPr>
        <p:spPr>
          <a:xfrm>
            <a:off x="8357891" y="3924981"/>
            <a:ext cx="471282" cy="288347"/>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35718" tIns="35718" rIns="35718" bIns="35718"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r>
              <a:rPr kumimoji="0" lang="zh-CN" altLang="en-US" sz="1405" b="0" i="0" u="none" strike="noStrike" cap="none" spc="0" normalizeH="0" baseline="0" dirty="0" smtClean="0">
                <a:ln>
                  <a:noFill/>
                </a:ln>
                <a:solidFill>
                  <a:schemeClr val="tx1"/>
                </a:solidFill>
                <a:effectLst/>
                <a:uFillTx/>
                <a:sym typeface="Helvetica Light"/>
              </a:rPr>
              <a:t>冯 建</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175854" y="749852"/>
            <a:ext cx="6226053" cy="33020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35718" tIns="35718" rIns="35718" bIns="35718" numCol="1" spcCol="38100" rtlCol="0" anchor="ctr">
            <a:spAutoFit/>
          </a:bodyPr>
          <a:lstStyle/>
          <a:p>
            <a:pPr algn="l"/>
            <a:r>
              <a:rPr lang="en-US" altLang="zh-CN" sz="1690" b="1" dirty="0" smtClean="0">
                <a:solidFill>
                  <a:schemeClr val="tx1"/>
                </a:solidFill>
              </a:rPr>
              <a:t>	</a:t>
            </a:r>
            <a:r>
              <a:rPr lang="en-US" altLang="zh-CN" sz="1690" b="1" dirty="0" smtClean="0">
                <a:solidFill>
                  <a:schemeClr val="tx1"/>
                </a:solidFill>
              </a:rPr>
              <a:t>synchronized</a:t>
            </a:r>
            <a:r>
              <a:rPr lang="zh-CN" altLang="en-US" sz="1690" b="1" dirty="0" smtClean="0">
                <a:solidFill>
                  <a:schemeClr val="tx1"/>
                </a:solidFill>
              </a:rPr>
              <a:t>、</a:t>
            </a:r>
            <a:r>
              <a:rPr lang="en-US" altLang="zh-CN" sz="1690" b="1" dirty="0">
                <a:solidFill>
                  <a:schemeClr val="tx1"/>
                </a:solidFill>
              </a:rPr>
              <a:t> ReentrantLock </a:t>
            </a:r>
            <a:r>
              <a:rPr lang="zh-CN" altLang="en-US" sz="1690" b="1" dirty="0" smtClean="0">
                <a:solidFill>
                  <a:schemeClr val="tx1"/>
                </a:solidFill>
              </a:rPr>
              <a:t>（内置锁与显示锁）</a:t>
            </a:r>
          </a:p>
        </p:txBody>
      </p:sp>
      <p:sp>
        <p:nvSpPr>
          <p:cNvPr id="2" name="文本框 1"/>
          <p:cNvSpPr txBox="1"/>
          <p:nvPr/>
        </p:nvSpPr>
        <p:spPr>
          <a:xfrm>
            <a:off x="1505084" y="1953244"/>
            <a:ext cx="6073778" cy="349133"/>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35718" tIns="35718" rIns="35718" bIns="35718"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r>
              <a:rPr lang="en-US" altLang="zh-CN" dirty="0" smtClean="0">
                <a:solidFill>
                  <a:schemeClr val="tx1"/>
                </a:solidFill>
                <a:latin typeface="+mn-ea"/>
              </a:rPr>
              <a:t>1.synchronized(</a:t>
            </a:r>
            <a:r>
              <a:rPr lang="zh-CN" altLang="en-US" dirty="0" smtClean="0">
                <a:solidFill>
                  <a:schemeClr val="tx1"/>
                </a:solidFill>
                <a:latin typeface="+mn-ea"/>
              </a:rPr>
              <a:t>内置锁</a:t>
            </a:r>
            <a:r>
              <a:rPr lang="en-US" altLang="zh-CN" dirty="0" smtClean="0">
                <a:solidFill>
                  <a:schemeClr val="tx1"/>
                </a:solidFill>
                <a:latin typeface="+mn-ea"/>
              </a:rPr>
              <a:t>) demo2 </a:t>
            </a:r>
            <a:r>
              <a:rPr lang="zh-CN" altLang="en-US" dirty="0" smtClean="0">
                <a:solidFill>
                  <a:schemeClr val="tx1"/>
                </a:solidFill>
                <a:latin typeface="+mn-ea"/>
              </a:rPr>
              <a:t>简单的</a:t>
            </a:r>
            <a:r>
              <a:rPr lang="en-US" altLang="zh-CN" dirty="0" smtClean="0">
                <a:solidFill>
                  <a:schemeClr val="tx1"/>
                </a:solidFill>
                <a:latin typeface="+mn-ea"/>
              </a:rPr>
              <a:t>Condition queue</a:t>
            </a:r>
            <a:r>
              <a:rPr lang="zh-CN" altLang="en-US" dirty="0" smtClean="0">
                <a:solidFill>
                  <a:schemeClr val="tx1"/>
                </a:solidFill>
                <a:latin typeface="+mn-ea"/>
              </a:rPr>
              <a:t>：</a:t>
            </a:r>
            <a:endParaRPr kumimoji="0" lang="zh-CN" altLang="en-US" b="0" i="0" u="none" strike="noStrike" cap="none" spc="0" normalizeH="0" baseline="0" dirty="0" smtClean="0">
              <a:ln>
                <a:noFill/>
              </a:ln>
              <a:solidFill>
                <a:schemeClr val="tx1"/>
              </a:solidFill>
              <a:effectLst/>
              <a:uFillTx/>
              <a:latin typeface="+mn-ea"/>
              <a:sym typeface="Helvetica Light"/>
            </a:endParaRPr>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146757" y="1100834"/>
            <a:ext cx="1842135" cy="28765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35718" tIns="35718" rIns="35718" bIns="35718"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r>
              <a:rPr lang="en-US" altLang="zh-CN" sz="1405" dirty="0" smtClean="0">
                <a:solidFill>
                  <a:schemeClr val="tx1"/>
                </a:solidFill>
              </a:rPr>
              <a:t>2.ReentranLock(</a:t>
            </a:r>
            <a:r>
              <a:rPr lang="zh-CN" altLang="en-US" sz="1405" dirty="0" smtClean="0">
                <a:solidFill>
                  <a:schemeClr val="tx1"/>
                </a:solidFill>
              </a:rPr>
              <a:t>显示锁</a:t>
            </a:r>
            <a:r>
              <a:rPr lang="en-US" altLang="zh-CN" sz="1405" dirty="0" smtClean="0">
                <a:solidFill>
                  <a:schemeClr val="tx1"/>
                </a:solidFill>
              </a:rPr>
              <a:t>)</a:t>
            </a:r>
            <a:endParaRPr kumimoji="0" lang="en-US" altLang="zh-CN" sz="1405" b="0" i="0" u="none" strike="noStrike" cap="none" spc="0" normalizeH="0" baseline="0" dirty="0" smtClean="0">
              <a:ln>
                <a:noFill/>
              </a:ln>
              <a:solidFill>
                <a:schemeClr val="tx1"/>
              </a:solidFill>
              <a:effectLst/>
              <a:uFillTx/>
              <a:sym typeface="Helvetica Light"/>
            </a:endParaRPr>
          </a:p>
        </p:txBody>
      </p:sp>
      <p:sp>
        <p:nvSpPr>
          <p:cNvPr id="12" name="矩形 11"/>
          <p:cNvSpPr/>
          <p:nvPr/>
        </p:nvSpPr>
        <p:spPr>
          <a:xfrm>
            <a:off x="2417938" y="2254563"/>
            <a:ext cx="1700415" cy="330200"/>
          </a:xfrm>
          <a:prstGeom prst="rect">
            <a:avLst/>
          </a:prstGeom>
        </p:spPr>
        <p:style>
          <a:lnRef idx="0">
            <a:schemeClr val="accent6"/>
          </a:lnRef>
          <a:fillRef idx="3">
            <a:schemeClr val="accent6"/>
          </a:fillRef>
          <a:effectRef idx="3">
            <a:schemeClr val="accent6"/>
          </a:effectRef>
          <a:fontRef idx="minor">
            <a:schemeClr val="lt1"/>
          </a:fontRef>
        </p:style>
        <p:txBody>
          <a:bodyPr rot="0" spcFirstLastPara="1" vertOverflow="overflow" horzOverflow="overflow" vert="horz" wrap="square" lIns="35718" tIns="35718" rIns="35718" bIns="35718"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pPr>
            <a:r>
              <a:rPr lang="zh-CN" altLang="en-US" sz="1690" dirty="0" smtClean="0">
                <a:solidFill>
                  <a:schemeClr val="tx1"/>
                </a:solidFill>
              </a:rPr>
              <a:t>基于</a:t>
            </a:r>
            <a:r>
              <a:rPr lang="en-US" altLang="zh-CN" sz="1690" dirty="0" smtClean="0">
                <a:solidFill>
                  <a:schemeClr val="tx1"/>
                </a:solidFill>
              </a:rPr>
              <a:t>AQS</a:t>
            </a:r>
            <a:r>
              <a:rPr lang="zh-CN" altLang="en-US" sz="1690" dirty="0" smtClean="0">
                <a:solidFill>
                  <a:schemeClr val="tx1"/>
                </a:solidFill>
              </a:rPr>
              <a:t>实现</a:t>
            </a:r>
            <a:endParaRPr kumimoji="0" lang="zh-CN" altLang="en-US" sz="1690" b="0" i="0" u="none" strike="noStrike" cap="none" spc="0" normalizeH="0" baseline="0" dirty="0" smtClean="0">
              <a:ln>
                <a:noFill/>
              </a:ln>
              <a:solidFill>
                <a:schemeClr val="tx1"/>
              </a:solidFill>
              <a:effectLst/>
              <a:uFillTx/>
              <a:sym typeface="Helvetica Light"/>
            </a:endParaRPr>
          </a:p>
        </p:txBody>
      </p:sp>
      <p:sp>
        <p:nvSpPr>
          <p:cNvPr id="14" name="矩形 13"/>
          <p:cNvSpPr/>
          <p:nvPr/>
        </p:nvSpPr>
        <p:spPr>
          <a:xfrm>
            <a:off x="4629067" y="2254563"/>
            <a:ext cx="1904423" cy="330200"/>
          </a:xfrm>
          <a:prstGeom prst="rect">
            <a:avLst/>
          </a:prstGeom>
        </p:spPr>
        <p:style>
          <a:lnRef idx="0">
            <a:schemeClr val="accent6"/>
          </a:lnRef>
          <a:fillRef idx="3">
            <a:schemeClr val="accent6"/>
          </a:fillRef>
          <a:effectRef idx="3">
            <a:schemeClr val="accent6"/>
          </a:effectRef>
          <a:fontRef idx="minor">
            <a:schemeClr val="lt1"/>
          </a:fontRef>
        </p:style>
        <p:txBody>
          <a:bodyPr rot="0" spcFirstLastPara="1" vertOverflow="overflow" horzOverflow="overflow" vert="horz" wrap="square" lIns="35718" tIns="35718" rIns="35718" bIns="35718"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pPr>
            <a:r>
              <a:rPr lang="zh-CN" altLang="en-US" sz="1690" dirty="0">
                <a:solidFill>
                  <a:schemeClr val="tx1"/>
                </a:solidFill>
                <a:sym typeface="Helvetica Light"/>
              </a:rPr>
              <a:t>响应</a:t>
            </a:r>
            <a:r>
              <a:rPr kumimoji="0" lang="en-US" altLang="zh-CN" sz="1690" b="0" i="0" u="none" strike="noStrike" cap="none" spc="0" normalizeH="0" baseline="0" dirty="0" smtClean="0">
                <a:ln>
                  <a:noFill/>
                </a:ln>
                <a:solidFill>
                  <a:schemeClr val="tx1"/>
                </a:solidFill>
                <a:effectLst/>
                <a:uFillTx/>
                <a:sym typeface="Helvetica Light"/>
              </a:rPr>
              <a:t>Interruption</a:t>
            </a:r>
          </a:p>
        </p:txBody>
      </p:sp>
      <p:sp>
        <p:nvSpPr>
          <p:cNvPr id="15" name="矩形 14"/>
          <p:cNvSpPr/>
          <p:nvPr/>
        </p:nvSpPr>
        <p:spPr>
          <a:xfrm>
            <a:off x="7313296" y="2254563"/>
            <a:ext cx="1461378" cy="330200"/>
          </a:xfrm>
          <a:prstGeom prst="rect">
            <a:avLst/>
          </a:prstGeom>
        </p:spPr>
        <p:style>
          <a:lnRef idx="0">
            <a:schemeClr val="accent6"/>
          </a:lnRef>
          <a:fillRef idx="3">
            <a:schemeClr val="accent6"/>
          </a:fillRef>
          <a:effectRef idx="3">
            <a:schemeClr val="accent6"/>
          </a:effectRef>
          <a:fontRef idx="minor">
            <a:schemeClr val="lt1"/>
          </a:fontRef>
        </p:style>
        <p:txBody>
          <a:bodyPr rot="0" spcFirstLastPara="1" vertOverflow="overflow" horzOverflow="overflow" vert="horz" wrap="square" lIns="35718" tIns="35718" rIns="35718" bIns="35718"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pPr>
            <a:r>
              <a:rPr kumimoji="0" lang="en-US" altLang="zh-CN" sz="1690" b="0" i="0" u="none" strike="noStrike" cap="none" spc="0" normalizeH="0" baseline="0" dirty="0" smtClean="0">
                <a:ln>
                  <a:noFill/>
                </a:ln>
                <a:solidFill>
                  <a:schemeClr val="tx1"/>
                </a:solidFill>
                <a:effectLst/>
                <a:uFillTx/>
                <a:sym typeface="Helvetica Light"/>
              </a:rPr>
              <a:t>trylock</a:t>
            </a:r>
          </a:p>
        </p:txBody>
      </p:sp>
      <p:sp>
        <p:nvSpPr>
          <p:cNvPr id="19" name="矩形 18"/>
          <p:cNvSpPr/>
          <p:nvPr/>
        </p:nvSpPr>
        <p:spPr>
          <a:xfrm>
            <a:off x="2483541" y="3181153"/>
            <a:ext cx="1914727" cy="330200"/>
          </a:xfrm>
          <a:prstGeom prst="rect">
            <a:avLst/>
          </a:prstGeom>
        </p:spPr>
        <p:style>
          <a:lnRef idx="0">
            <a:schemeClr val="accent6"/>
          </a:lnRef>
          <a:fillRef idx="3">
            <a:schemeClr val="accent6"/>
          </a:fillRef>
          <a:effectRef idx="3">
            <a:schemeClr val="accent6"/>
          </a:effectRef>
          <a:fontRef idx="minor">
            <a:schemeClr val="lt1"/>
          </a:fontRef>
        </p:style>
        <p:txBody>
          <a:bodyPr rot="0" spcFirstLastPara="1" vertOverflow="overflow" horzOverflow="overflow" vert="horz" wrap="square" lIns="35718" tIns="35718" rIns="35718" bIns="35718"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pPr>
            <a:r>
              <a:rPr lang="zh-CN" altLang="en-US" sz="1690" dirty="0" smtClean="0">
                <a:solidFill>
                  <a:schemeClr val="tx1"/>
                </a:solidFill>
              </a:rPr>
              <a:t>公平锁、非公平锁</a:t>
            </a:r>
            <a:endParaRPr kumimoji="0" lang="zh-CN" altLang="en-US" sz="1690" b="0" i="0" u="none" strike="noStrike" cap="none" spc="0" normalizeH="0" baseline="0" dirty="0" smtClean="0">
              <a:ln>
                <a:noFill/>
              </a:ln>
              <a:solidFill>
                <a:schemeClr val="tx1"/>
              </a:solidFill>
              <a:effectLst/>
              <a:uFillTx/>
              <a:sym typeface="Helvetica Light"/>
            </a:endParaRPr>
          </a:p>
        </p:txBody>
      </p:sp>
      <p:sp>
        <p:nvSpPr>
          <p:cNvPr id="21" name="矩形 20"/>
          <p:cNvSpPr/>
          <p:nvPr/>
        </p:nvSpPr>
        <p:spPr>
          <a:xfrm>
            <a:off x="5433425" y="3174709"/>
            <a:ext cx="2466994" cy="330200"/>
          </a:xfrm>
          <a:prstGeom prst="rect">
            <a:avLst/>
          </a:prstGeom>
        </p:spPr>
        <p:style>
          <a:lnRef idx="0">
            <a:schemeClr val="accent6"/>
          </a:lnRef>
          <a:fillRef idx="3">
            <a:schemeClr val="accent6"/>
          </a:fillRef>
          <a:effectRef idx="3">
            <a:schemeClr val="accent6"/>
          </a:effectRef>
          <a:fontRef idx="minor">
            <a:schemeClr val="lt1"/>
          </a:fontRef>
        </p:style>
        <p:txBody>
          <a:bodyPr rot="0" spcFirstLastPara="1" vertOverflow="overflow" horzOverflow="overflow" vert="horz" wrap="square" lIns="35718" tIns="35718" rIns="35718" bIns="35718"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pPr>
            <a:r>
              <a:rPr lang="zh-CN" altLang="en-US" sz="1690" dirty="0">
                <a:solidFill>
                  <a:schemeClr val="tx1"/>
                </a:solidFill>
              </a:rPr>
              <a:t>多</a:t>
            </a:r>
            <a:r>
              <a:rPr lang="zh-CN" altLang="en-US" sz="1690" dirty="0" smtClean="0">
                <a:solidFill>
                  <a:schemeClr val="tx1"/>
                </a:solidFill>
              </a:rPr>
              <a:t>个</a:t>
            </a:r>
            <a:r>
              <a:rPr lang="en-US" altLang="zh-CN" sz="1690" dirty="0" smtClean="0">
                <a:solidFill>
                  <a:schemeClr val="tx1"/>
                </a:solidFill>
              </a:rPr>
              <a:t>Condition queue</a:t>
            </a:r>
            <a:endParaRPr kumimoji="0" lang="en-US" altLang="zh-CN" sz="1690" b="0" i="0" u="none" strike="noStrike" cap="none" spc="0" normalizeH="0" baseline="0" dirty="0" smtClean="0">
              <a:ln>
                <a:noFill/>
              </a:ln>
              <a:solidFill>
                <a:schemeClr val="tx1"/>
              </a:solidFill>
              <a:effectLst/>
              <a:uFillTx/>
              <a:sym typeface="Helvetica Light"/>
            </a:endParaRPr>
          </a:p>
        </p:txBody>
      </p:sp>
      <p:sp>
        <p:nvSpPr>
          <p:cNvPr id="9" name="文本框 3"/>
          <p:cNvSpPr txBox="1"/>
          <p:nvPr/>
        </p:nvSpPr>
        <p:spPr>
          <a:xfrm>
            <a:off x="3175854" y="419652"/>
            <a:ext cx="6226053" cy="33020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35718" tIns="35718" rIns="35718" bIns="35718" numCol="1" spcCol="38100" rtlCol="0" anchor="ctr">
            <a:spAutoFit/>
          </a:bodyPr>
          <a:lstStyle/>
          <a:p>
            <a:pPr algn="l"/>
            <a:r>
              <a:rPr lang="en-US" altLang="zh-CN" sz="1690" b="1" dirty="0" smtClean="0">
                <a:solidFill>
                  <a:schemeClr val="tx1"/>
                </a:solidFill>
              </a:rPr>
              <a:t>	</a:t>
            </a:r>
            <a:r>
              <a:rPr lang="en-US" altLang="zh-CN" sz="1690" b="1" dirty="0" smtClean="0">
                <a:solidFill>
                  <a:schemeClr val="tx1"/>
                </a:solidFill>
              </a:rPr>
              <a:t>synchronized</a:t>
            </a:r>
            <a:r>
              <a:rPr lang="zh-CN" altLang="en-US" sz="1690" b="1" dirty="0" smtClean="0">
                <a:solidFill>
                  <a:schemeClr val="tx1"/>
                </a:solidFill>
              </a:rPr>
              <a:t>、</a:t>
            </a:r>
            <a:r>
              <a:rPr lang="en-US" altLang="zh-CN" sz="1690" b="1" dirty="0">
                <a:solidFill>
                  <a:schemeClr val="tx1"/>
                </a:solidFill>
              </a:rPr>
              <a:t> ReentrantLock </a:t>
            </a:r>
            <a:r>
              <a:rPr lang="zh-CN" altLang="en-US" sz="1690" b="1" dirty="0" smtClean="0">
                <a:solidFill>
                  <a:schemeClr val="tx1"/>
                </a:solidFill>
              </a:rPr>
              <a:t>（内置锁与显示锁）</a:t>
            </a:r>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8594" y="655385"/>
            <a:ext cx="4140200" cy="307975"/>
          </a:xfrm>
          <a:prstGeom prst="rect">
            <a:avLst/>
          </a:prstGeom>
        </p:spPr>
        <p:txBody>
          <a:bodyPr wrap="none">
            <a:spAutoFit/>
          </a:bodyPr>
          <a:lstStyle/>
          <a:p>
            <a:r>
              <a:rPr lang="en-US" altLang="zh-CN" sz="1405" dirty="0">
                <a:solidFill>
                  <a:schemeClr val="tx1"/>
                </a:solidFill>
              </a:rPr>
              <a:t>2.ReentranLock(</a:t>
            </a:r>
            <a:r>
              <a:rPr lang="zh-CN" altLang="en-US" sz="1405" dirty="0">
                <a:solidFill>
                  <a:schemeClr val="tx1"/>
                </a:solidFill>
              </a:rPr>
              <a:t>显示锁</a:t>
            </a:r>
            <a:r>
              <a:rPr lang="en-US" altLang="zh-CN" sz="1405" dirty="0" smtClean="0">
                <a:solidFill>
                  <a:schemeClr val="tx1"/>
                </a:solidFill>
              </a:rPr>
              <a:t>) demo1 trylock </a:t>
            </a:r>
            <a:r>
              <a:rPr lang="zh-CN" altLang="en-US" sz="1405" dirty="0" smtClean="0">
                <a:solidFill>
                  <a:schemeClr val="tx1"/>
                </a:solidFill>
              </a:rPr>
              <a:t>带有超时</a:t>
            </a:r>
            <a:r>
              <a:rPr lang="en-US" altLang="zh-CN" sz="1405" dirty="0" smtClean="0">
                <a:solidFill>
                  <a:schemeClr val="tx1"/>
                </a:solidFill>
              </a:rPr>
              <a:t>lock:</a:t>
            </a:r>
          </a:p>
        </p:txBody>
      </p:sp>
      <p:sp>
        <p:nvSpPr>
          <p:cNvPr id="3" name="Rectangle 1"/>
          <p:cNvSpPr>
            <a:spLocks noChangeArrowheads="1"/>
          </p:cNvSpPr>
          <p:nvPr/>
        </p:nvSpPr>
        <p:spPr bwMode="auto">
          <a:xfrm>
            <a:off x="1927897" y="1030789"/>
            <a:ext cx="5157470" cy="568579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4293" tIns="32146" rIns="64293" bIns="32146"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985"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t>/**</a:t>
            </a:r>
            <a:br>
              <a:rPr kumimoji="0" lang="zh-CN" altLang="zh-CN" sz="985"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br>
            <a:r>
              <a:rPr kumimoji="0" lang="zh-CN" altLang="zh-CN" sz="985"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t> * nonFair非公平锁、fair公平锁</a:t>
            </a:r>
            <a:br>
              <a:rPr kumimoji="0" lang="zh-CN" altLang="zh-CN" sz="985"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br>
            <a:r>
              <a:rPr kumimoji="0" lang="zh-CN" altLang="zh-CN" sz="985"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t> */</a:t>
            </a:r>
            <a:br>
              <a:rPr kumimoji="0" lang="zh-CN" altLang="zh-CN" sz="985"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private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ReentrantLock </a:t>
            </a:r>
            <a:r>
              <a:rPr kumimoji="0" lang="zh-CN" altLang="zh-CN" sz="985"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lock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new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ReentrantLock(</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true</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private void </a:t>
            </a:r>
            <a:r>
              <a:rPr kumimoji="0" lang="zh-CN" altLang="zh-CN" sz="985" b="0" i="0" u="none" strike="noStrike" cap="none" normalizeH="0" baseline="0" dirty="0" smtClean="0">
                <a:ln>
                  <a:noFill/>
                </a:ln>
                <a:solidFill>
                  <a:srgbClr val="FFC66D"/>
                </a:solidFill>
                <a:effectLst/>
                <a:latin typeface="宋体" panose="02010600030101010101" pitchFamily="2" charset="-122"/>
                <a:ea typeface="宋体" panose="02010600030101010101" pitchFamily="2" charset="-122"/>
              </a:rPr>
              <a:t>tryLockTest</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throws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InterruptedException {</a:t>
            </a:r>
            <a:b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Thread thread1 = </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new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Thread(() -&gt; {</a:t>
            </a:r>
            <a:b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985"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lock</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.lock()</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System.</a:t>
            </a:r>
            <a:r>
              <a:rPr kumimoji="0" lang="zh-CN" altLang="zh-CN" sz="985" b="0" i="1"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out</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.println(</a:t>
            </a:r>
            <a:r>
              <a:rPr kumimoji="0" lang="zh-CN" altLang="zh-CN" sz="985"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"thread1:"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Thread.</a:t>
            </a:r>
            <a:r>
              <a:rPr kumimoji="0" lang="zh-CN" altLang="zh-CN" sz="985" b="0" i="1"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currentThread</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().getId())</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try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Thread.</a:t>
            </a:r>
            <a:r>
              <a:rPr kumimoji="0" lang="zh-CN" altLang="zh-CN" sz="985" b="0" i="1"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sleep</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985"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20000</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catch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(InterruptedException e) {</a:t>
            </a:r>
            <a:b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e.printStackTrace()</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thread1.start()</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r>
            <a:b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Thread thread2 = </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new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Thread(() -&gt; {</a:t>
            </a:r>
            <a:b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try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if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985"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lock</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.tryLock(</a:t>
            </a:r>
            <a:r>
              <a:rPr kumimoji="0" lang="zh-CN" altLang="zh-CN" sz="985"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5</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TimeUnit.</a:t>
            </a:r>
            <a:r>
              <a:rPr kumimoji="0" lang="zh-CN" altLang="zh-CN" sz="985" b="0" i="1"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SECONDS</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b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System.</a:t>
            </a:r>
            <a:r>
              <a:rPr kumimoji="0" lang="zh-CN" altLang="zh-CN" sz="985" b="0" i="1"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out</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.println(</a:t>
            </a:r>
            <a:r>
              <a:rPr kumimoji="0" lang="zh-CN" altLang="zh-CN" sz="985"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"thread2:"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Thread.</a:t>
            </a:r>
            <a:r>
              <a:rPr kumimoji="0" lang="zh-CN" altLang="zh-CN" sz="985" b="0" i="1"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currentThread</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().getId())</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try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r>
            <a:b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 </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catch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(Exception ignored) {</a:t>
            </a:r>
            <a:b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r>
            <a:b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 </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finally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985"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lock</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.unlock()</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b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 </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catch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(InterruptedException e) {</a:t>
            </a:r>
            <a:b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e.printStackTrace()</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thread2.start()</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r>
            <a:b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System.</a:t>
            </a:r>
            <a:r>
              <a:rPr kumimoji="0" lang="zh-CN" altLang="zh-CN" sz="985" b="0" i="1"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out</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.println(</a:t>
            </a:r>
            <a:r>
              <a:rPr kumimoji="0" lang="zh-CN" altLang="zh-CN" sz="985"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"main:"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Thread.</a:t>
            </a:r>
            <a:r>
              <a:rPr kumimoji="0" lang="zh-CN" altLang="zh-CN" sz="985" b="0" i="1"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currentThread</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().getId())</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Thread.</a:t>
            </a:r>
            <a:r>
              <a:rPr kumimoji="0" lang="zh-CN" altLang="zh-CN" sz="985" b="0" i="1"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sleep</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985"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10000</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endParaRPr kumimoji="0" lang="zh-CN" altLang="zh-CN" sz="985" b="0" i="0" u="none" strike="noStrike" cap="none" normalizeH="0" baseline="0" dirty="0" smtClean="0">
              <a:ln>
                <a:noFill/>
              </a:ln>
              <a:solidFill>
                <a:schemeClr val="tx1"/>
              </a:solidFill>
              <a:effectLst/>
              <a:latin typeface="Arial" panose="020B0604020202020204" pitchFamily="34" charset="0"/>
            </a:endParaRPr>
          </a:p>
        </p:txBody>
      </p:sp>
      <p:sp>
        <p:nvSpPr>
          <p:cNvPr id="6" name="矩形 5"/>
          <p:cNvSpPr/>
          <p:nvPr/>
        </p:nvSpPr>
        <p:spPr>
          <a:xfrm>
            <a:off x="7791267" y="2685541"/>
            <a:ext cx="1893094" cy="480695"/>
          </a:xfrm>
          <a:prstGeom prst="rect">
            <a:avLst/>
          </a:prstGeom>
        </p:spPr>
        <p:txBody>
          <a:bodyPr wrap="square">
            <a:spAutoFit/>
          </a:bodyPr>
          <a:lstStyle/>
          <a:p>
            <a:r>
              <a:rPr lang="zh-CN" altLang="en-US" sz="1265" dirty="0">
                <a:solidFill>
                  <a:schemeClr val="tx1"/>
                </a:solidFill>
              </a:rPr>
              <a:t>thread1:12</a:t>
            </a:r>
          </a:p>
          <a:p>
            <a:r>
              <a:rPr lang="zh-CN" altLang="en-US" sz="1265" dirty="0">
                <a:solidFill>
                  <a:schemeClr val="tx1"/>
                </a:solidFill>
              </a:rPr>
              <a:t>main:1</a:t>
            </a:r>
          </a:p>
        </p:txBody>
      </p:sp>
      <p:sp>
        <p:nvSpPr>
          <p:cNvPr id="7" name="文本框 3"/>
          <p:cNvSpPr txBox="1"/>
          <p:nvPr/>
        </p:nvSpPr>
        <p:spPr>
          <a:xfrm>
            <a:off x="3339977" y="151975"/>
            <a:ext cx="6226053" cy="33020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35718" tIns="35718" rIns="35718" bIns="35718" numCol="1" spcCol="38100" rtlCol="0" anchor="ctr">
            <a:spAutoFit/>
          </a:bodyPr>
          <a:lstStyle/>
          <a:p>
            <a:pPr algn="l"/>
            <a:r>
              <a:rPr lang="en-US" altLang="zh-CN" sz="1690" b="1" dirty="0" smtClean="0">
                <a:solidFill>
                  <a:schemeClr val="tx1"/>
                </a:solidFill>
              </a:rPr>
              <a:t>	</a:t>
            </a:r>
            <a:r>
              <a:rPr lang="en-US" altLang="zh-CN" sz="1690" b="1" dirty="0" smtClean="0">
                <a:solidFill>
                  <a:schemeClr val="tx1"/>
                </a:solidFill>
              </a:rPr>
              <a:t>synchronized</a:t>
            </a:r>
            <a:r>
              <a:rPr lang="zh-CN" altLang="en-US" sz="1690" b="1" dirty="0" smtClean="0">
                <a:solidFill>
                  <a:schemeClr val="tx1"/>
                </a:solidFill>
              </a:rPr>
              <a:t>、</a:t>
            </a:r>
            <a:r>
              <a:rPr lang="en-US" altLang="zh-CN" sz="1690" b="1" dirty="0">
                <a:solidFill>
                  <a:schemeClr val="tx1"/>
                </a:solidFill>
              </a:rPr>
              <a:t> ReentrantLock </a:t>
            </a:r>
            <a:r>
              <a:rPr lang="zh-CN" altLang="en-US" sz="1690" b="1" dirty="0" smtClean="0">
                <a:solidFill>
                  <a:schemeClr val="tx1"/>
                </a:solidFill>
              </a:rPr>
              <a:t>（内置锁与显示锁）</a:t>
            </a:r>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24022" y="655385"/>
            <a:ext cx="3788410" cy="307975"/>
          </a:xfrm>
          <a:prstGeom prst="rect">
            <a:avLst/>
          </a:prstGeom>
        </p:spPr>
        <p:txBody>
          <a:bodyPr wrap="none">
            <a:spAutoFit/>
          </a:bodyPr>
          <a:lstStyle/>
          <a:p>
            <a:r>
              <a:rPr lang="en-US" altLang="zh-CN" sz="1405" dirty="0">
                <a:solidFill>
                  <a:schemeClr val="tx1"/>
                </a:solidFill>
              </a:rPr>
              <a:t>2.ReentranLock(</a:t>
            </a:r>
            <a:r>
              <a:rPr lang="zh-CN" altLang="en-US" sz="1405" dirty="0">
                <a:solidFill>
                  <a:schemeClr val="tx1"/>
                </a:solidFill>
              </a:rPr>
              <a:t>显示锁</a:t>
            </a:r>
            <a:r>
              <a:rPr lang="en-US" altLang="zh-CN" sz="1405" dirty="0" smtClean="0">
                <a:solidFill>
                  <a:schemeClr val="tx1"/>
                </a:solidFill>
              </a:rPr>
              <a:t>) demo2 </a:t>
            </a:r>
            <a:r>
              <a:rPr lang="zh-CN" altLang="en-US" sz="1405" dirty="0" smtClean="0">
                <a:solidFill>
                  <a:schemeClr val="tx1"/>
                </a:solidFill>
              </a:rPr>
              <a:t>响应</a:t>
            </a:r>
            <a:r>
              <a:rPr lang="en-US" altLang="zh-CN" sz="1405" dirty="0" smtClean="0">
                <a:solidFill>
                  <a:schemeClr val="tx1"/>
                </a:solidFill>
              </a:rPr>
              <a:t>Interruption</a:t>
            </a:r>
          </a:p>
        </p:txBody>
      </p:sp>
      <p:sp>
        <p:nvSpPr>
          <p:cNvPr id="7" name="矩形 6"/>
          <p:cNvSpPr/>
          <p:nvPr/>
        </p:nvSpPr>
        <p:spPr>
          <a:xfrm>
            <a:off x="6923027" y="3242086"/>
            <a:ext cx="3189960" cy="285750"/>
          </a:xfrm>
          <a:prstGeom prst="rect">
            <a:avLst/>
          </a:prstGeom>
        </p:spPr>
        <p:txBody>
          <a:bodyPr wrap="square">
            <a:spAutoFit/>
          </a:bodyPr>
          <a:lstStyle/>
          <a:p>
            <a:r>
              <a:rPr lang="zh-CN" altLang="en-US" sz="1265" dirty="0">
                <a:solidFill>
                  <a:schemeClr val="tx1"/>
                </a:solidFill>
              </a:rPr>
              <a:t>thread2:java.lang.InterruptedException</a:t>
            </a:r>
          </a:p>
        </p:txBody>
      </p:sp>
      <p:sp>
        <p:nvSpPr>
          <p:cNvPr id="8" name="Rectangle 3"/>
          <p:cNvSpPr>
            <a:spLocks noChangeArrowheads="1"/>
          </p:cNvSpPr>
          <p:nvPr/>
        </p:nvSpPr>
        <p:spPr bwMode="auto">
          <a:xfrm>
            <a:off x="2024718" y="926949"/>
            <a:ext cx="4648835" cy="579755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4293" tIns="32146" rIns="64293" bIns="32146"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25"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t>/**</a:t>
            </a:r>
            <a:br>
              <a:rPr kumimoji="0" lang="zh-CN" altLang="zh-CN" sz="1125"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br>
            <a:r>
              <a:rPr kumimoji="0" lang="zh-CN" altLang="zh-CN" sz="1125"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t> * nonFair非公平锁、fair公平锁</a:t>
            </a:r>
            <a:br>
              <a:rPr kumimoji="0" lang="zh-CN" altLang="zh-CN" sz="1125"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br>
            <a:r>
              <a:rPr kumimoji="0" lang="zh-CN" altLang="zh-CN" sz="1125"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t> */</a:t>
            </a:r>
            <a:br>
              <a:rPr kumimoji="0" lang="zh-CN" altLang="zh-CN" sz="1125"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private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ReentrantLock </a:t>
            </a:r>
            <a:r>
              <a:rPr kumimoji="0" lang="zh-CN" altLang="zh-CN" sz="1125"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lock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new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ReentrantLock(</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true</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private void </a:t>
            </a:r>
            <a:r>
              <a:rPr kumimoji="0" lang="zh-CN" altLang="zh-CN" sz="1125" b="0" i="0" u="none" strike="noStrike" cap="none" normalizeH="0" baseline="0" dirty="0" smtClean="0">
                <a:ln>
                  <a:noFill/>
                </a:ln>
                <a:solidFill>
                  <a:srgbClr val="FFC66D"/>
                </a:solidFill>
                <a:effectLst/>
                <a:latin typeface="宋体" panose="02010600030101010101" pitchFamily="2" charset="-122"/>
                <a:ea typeface="宋体" panose="02010600030101010101" pitchFamily="2" charset="-122"/>
              </a:rPr>
              <a:t>lockInterrupted</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b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Thread thread1 = </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new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Thread(() -&gt; {</a:t>
            </a:r>
            <a:b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lock</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.lock()</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try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Thread.</a:t>
            </a:r>
            <a:r>
              <a:rPr kumimoji="0" lang="zh-CN" altLang="zh-CN" sz="1125" b="0" i="1"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sleep</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125"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10000</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catch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(InterruptedException e) {</a:t>
            </a:r>
            <a:b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e.printStackTrace()</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thread1.start()</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r>
            <a:b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Thread thread2 = </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new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Thread(() -&gt; {</a:t>
            </a:r>
            <a:b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try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lock</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.lockInterruptibly()</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lock</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.lock()</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r>
            <a:b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catch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(InterruptedException e) {</a:t>
            </a:r>
            <a:b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System.</a:t>
            </a:r>
            <a:r>
              <a:rPr kumimoji="0" lang="zh-CN" altLang="zh-CN" sz="1125" b="0" i="1"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out</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.println(String.</a:t>
            </a:r>
            <a:r>
              <a:rPr kumimoji="0" lang="zh-CN" altLang="zh-CN" sz="1125" b="0" i="1"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format</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125"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"thread2:%s"</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e))</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thread2.start()</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r>
            <a:b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try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Thread.</a:t>
            </a:r>
            <a:r>
              <a:rPr kumimoji="0" lang="zh-CN" altLang="zh-CN" sz="1125" b="0" i="1"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sleep</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125"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3000</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catch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(InterruptedException e) {</a:t>
            </a:r>
            <a:b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e.printStackTrace()</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thread2.interrupt()</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endParaRPr kumimoji="0" lang="zh-CN" altLang="zh-CN" sz="1125" b="0" i="0" u="none" strike="noStrike" cap="none" normalizeH="0" baseline="0" dirty="0" smtClean="0">
              <a:ln>
                <a:noFill/>
              </a:ln>
              <a:solidFill>
                <a:schemeClr val="tx1"/>
              </a:solidFill>
              <a:effectLst/>
              <a:latin typeface="Arial" panose="020B0604020202020204" pitchFamily="34" charset="0"/>
            </a:endParaRPr>
          </a:p>
        </p:txBody>
      </p:sp>
      <p:sp>
        <p:nvSpPr>
          <p:cNvPr id="6" name="文本框 3"/>
          <p:cNvSpPr txBox="1"/>
          <p:nvPr/>
        </p:nvSpPr>
        <p:spPr>
          <a:xfrm>
            <a:off x="3351700" y="175421"/>
            <a:ext cx="6226053" cy="33020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35718" tIns="35718" rIns="35718" bIns="35718" numCol="1" spcCol="38100" rtlCol="0" anchor="ctr">
            <a:spAutoFit/>
          </a:bodyPr>
          <a:lstStyle/>
          <a:p>
            <a:pPr algn="l"/>
            <a:r>
              <a:rPr lang="en-US" altLang="zh-CN" sz="1690" b="1" dirty="0" smtClean="0">
                <a:solidFill>
                  <a:schemeClr val="tx1"/>
                </a:solidFill>
              </a:rPr>
              <a:t>	</a:t>
            </a:r>
            <a:r>
              <a:rPr lang="en-US" altLang="zh-CN" sz="1690" b="1" dirty="0" smtClean="0">
                <a:solidFill>
                  <a:schemeClr val="tx1"/>
                </a:solidFill>
              </a:rPr>
              <a:t>synchronized</a:t>
            </a:r>
            <a:r>
              <a:rPr lang="zh-CN" altLang="en-US" sz="1690" b="1" dirty="0" smtClean="0">
                <a:solidFill>
                  <a:schemeClr val="tx1"/>
                </a:solidFill>
              </a:rPr>
              <a:t>、</a:t>
            </a:r>
            <a:r>
              <a:rPr lang="en-US" altLang="zh-CN" sz="1690" b="1" dirty="0">
                <a:solidFill>
                  <a:schemeClr val="tx1"/>
                </a:solidFill>
              </a:rPr>
              <a:t> ReentrantLock </a:t>
            </a:r>
            <a:r>
              <a:rPr lang="zh-CN" altLang="en-US" sz="1690" b="1" dirty="0" smtClean="0">
                <a:solidFill>
                  <a:schemeClr val="tx1"/>
                </a:solidFill>
              </a:rPr>
              <a:t>（内置锁与显示锁）</a:t>
            </a:r>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359062" y="381012"/>
            <a:ext cx="5234171" cy="349133"/>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35718" tIns="35718" rIns="35718" bIns="35718" numCol="1" spcCol="38100" rtlCol="0" anchor="ctr">
            <a:spAutoFit/>
          </a:bodyPr>
          <a:lstStyle/>
          <a:p>
            <a:pPr algn="l"/>
            <a:r>
              <a:rPr lang="en-US" altLang="zh-CN" b="1" dirty="0">
                <a:solidFill>
                  <a:schemeClr val="tx1"/>
                </a:solidFill>
                <a:latin typeface="+mj-ea"/>
                <a:ea typeface="+mj-ea"/>
              </a:rPr>
              <a:t>	</a:t>
            </a:r>
            <a:r>
              <a:rPr lang="zh-CN" altLang="en-US" b="1" dirty="0" smtClean="0">
                <a:solidFill>
                  <a:schemeClr val="tx1"/>
                </a:solidFill>
                <a:latin typeface="+mj-ea"/>
                <a:ea typeface="+mj-ea"/>
              </a:rPr>
              <a:t>内存</a:t>
            </a:r>
            <a:r>
              <a:rPr lang="zh-CN" altLang="en-US" b="1" dirty="0">
                <a:solidFill>
                  <a:schemeClr val="tx1"/>
                </a:solidFill>
                <a:latin typeface="+mj-ea"/>
                <a:ea typeface="+mj-ea"/>
              </a:rPr>
              <a:t>可见性、</a:t>
            </a:r>
            <a:r>
              <a:rPr lang="en-US" altLang="zh-CN" b="1" dirty="0">
                <a:solidFill>
                  <a:schemeClr val="tx1"/>
                </a:solidFill>
                <a:latin typeface="+mj-ea"/>
                <a:ea typeface="+mj-ea"/>
              </a:rPr>
              <a:t>volatile</a:t>
            </a:r>
            <a:r>
              <a:rPr lang="zh-CN" altLang="en-US" b="1" dirty="0">
                <a:solidFill>
                  <a:schemeClr val="tx1"/>
                </a:solidFill>
                <a:latin typeface="+mj-ea"/>
                <a:ea typeface="+mj-ea"/>
              </a:rPr>
              <a:t>、</a:t>
            </a:r>
            <a:r>
              <a:rPr lang="en-US" altLang="zh-CN" b="1" dirty="0" smtClean="0">
                <a:solidFill>
                  <a:schemeClr val="tx1"/>
                </a:solidFill>
                <a:latin typeface="+mj-ea"/>
                <a:ea typeface="+mj-ea"/>
              </a:rPr>
              <a:t>ThreadLocal</a:t>
            </a:r>
          </a:p>
        </p:txBody>
      </p:sp>
      <p:sp>
        <p:nvSpPr>
          <p:cNvPr id="8" name="矩形 7"/>
          <p:cNvSpPr/>
          <p:nvPr/>
        </p:nvSpPr>
        <p:spPr>
          <a:xfrm>
            <a:off x="3475140" y="4545961"/>
            <a:ext cx="4478235" cy="330200"/>
          </a:xfrm>
          <a:prstGeom prst="rect">
            <a:avLst/>
          </a:prstGeom>
        </p:spPr>
        <p:style>
          <a:lnRef idx="0">
            <a:schemeClr val="accent6"/>
          </a:lnRef>
          <a:fillRef idx="3">
            <a:schemeClr val="accent6"/>
          </a:fillRef>
          <a:effectRef idx="3">
            <a:schemeClr val="accent6"/>
          </a:effectRef>
          <a:fontRef idx="minor">
            <a:schemeClr val="lt1"/>
          </a:fontRef>
        </p:style>
        <p:txBody>
          <a:bodyPr rot="0" spcFirstLastPara="1" vertOverflow="overflow" horzOverflow="overflow" vert="horz" wrap="square" lIns="35718" tIns="35718" rIns="35718" bIns="35718" numCol="1" spcCol="38100" rtlCol="0" anchor="ctr">
            <a:spAutoFit/>
          </a:bodyPr>
          <a:lstStyle/>
          <a:p>
            <a:pPr algn="l"/>
            <a:r>
              <a:rPr lang="en-US" altLang="zh-CN" sz="1690" dirty="0" smtClean="0">
                <a:solidFill>
                  <a:schemeClr val="tx1"/>
                </a:solidFill>
              </a:rPr>
              <a:t>4.</a:t>
            </a:r>
            <a:r>
              <a:rPr lang="zh-CN" altLang="en-US" sz="1690" dirty="0" smtClean="0">
                <a:solidFill>
                  <a:schemeClr val="tx1"/>
                </a:solidFill>
              </a:rPr>
              <a:t>优先使用</a:t>
            </a:r>
            <a:r>
              <a:rPr lang="en-US" altLang="zh-CN" sz="1690" dirty="0" smtClean="0">
                <a:solidFill>
                  <a:schemeClr val="tx1"/>
                </a:solidFill>
              </a:rPr>
              <a:t>Volatile </a:t>
            </a:r>
            <a:r>
              <a:rPr lang="zh-CN" altLang="en-US" sz="1690" dirty="0" smtClean="0">
                <a:solidFill>
                  <a:schemeClr val="tx1"/>
                </a:solidFill>
              </a:rPr>
              <a:t>解决可见性、重排序问题</a:t>
            </a:r>
          </a:p>
        </p:txBody>
      </p:sp>
      <p:sp>
        <p:nvSpPr>
          <p:cNvPr id="10" name="矩形 9"/>
          <p:cNvSpPr/>
          <p:nvPr/>
        </p:nvSpPr>
        <p:spPr>
          <a:xfrm>
            <a:off x="2852208" y="5274273"/>
            <a:ext cx="4263923" cy="330200"/>
          </a:xfrm>
          <a:prstGeom prst="rect">
            <a:avLst/>
          </a:prstGeom>
        </p:spPr>
        <p:style>
          <a:lnRef idx="0">
            <a:schemeClr val="accent6"/>
          </a:lnRef>
          <a:fillRef idx="3">
            <a:schemeClr val="accent6"/>
          </a:fillRef>
          <a:effectRef idx="3">
            <a:schemeClr val="accent6"/>
          </a:effectRef>
          <a:fontRef idx="minor">
            <a:schemeClr val="lt1"/>
          </a:fontRef>
        </p:style>
        <p:txBody>
          <a:bodyPr rot="0" spcFirstLastPara="1" vertOverflow="overflow" horzOverflow="overflow" vert="horz" wrap="square" lIns="35718" tIns="35718" rIns="35718" bIns="35718" numCol="1" spcCol="38100" rtlCol="0" anchor="ctr">
            <a:spAutoFit/>
          </a:bodyPr>
          <a:lstStyle/>
          <a:p>
            <a:pPr algn="l"/>
            <a:r>
              <a:rPr lang="en-US" altLang="zh-CN" sz="1690" dirty="0" smtClean="0">
                <a:solidFill>
                  <a:schemeClr val="tx1"/>
                </a:solidFill>
              </a:rPr>
              <a:t>5.ThreadLocal </a:t>
            </a:r>
            <a:r>
              <a:rPr lang="zh-CN" altLang="en-US" sz="1690" dirty="0" smtClean="0">
                <a:solidFill>
                  <a:schemeClr val="tx1"/>
                </a:solidFill>
              </a:rPr>
              <a:t>封闭进当前线程</a:t>
            </a:r>
          </a:p>
        </p:txBody>
      </p:sp>
      <p:sp>
        <p:nvSpPr>
          <p:cNvPr id="11" name="矩形 10"/>
          <p:cNvSpPr/>
          <p:nvPr/>
        </p:nvSpPr>
        <p:spPr>
          <a:xfrm>
            <a:off x="2623733" y="3000742"/>
            <a:ext cx="4090824" cy="330200"/>
          </a:xfrm>
          <a:prstGeom prst="rect">
            <a:avLst/>
          </a:prstGeom>
        </p:spPr>
        <p:style>
          <a:lnRef idx="0">
            <a:schemeClr val="accent6"/>
          </a:lnRef>
          <a:fillRef idx="3">
            <a:schemeClr val="accent6"/>
          </a:fillRef>
          <a:effectRef idx="3">
            <a:schemeClr val="accent6"/>
          </a:effectRef>
          <a:fontRef idx="minor">
            <a:schemeClr val="lt1"/>
          </a:fontRef>
        </p:style>
        <p:txBody>
          <a:bodyPr rot="0" spcFirstLastPara="1" vertOverflow="overflow" horzOverflow="overflow" vert="horz" wrap="square" lIns="35718" tIns="35718" rIns="35718" bIns="35718" numCol="1" spcCol="38100" rtlCol="0" anchor="ctr">
            <a:spAutoFit/>
          </a:bodyPr>
          <a:lstStyle/>
          <a:p>
            <a:pPr algn="l"/>
            <a:r>
              <a:rPr lang="en-US" altLang="zh-CN" sz="1690" dirty="0" smtClean="0">
                <a:solidFill>
                  <a:schemeClr val="tx1"/>
                </a:solidFill>
              </a:rPr>
              <a:t>3.JMM:Happens-before </a:t>
            </a:r>
            <a:r>
              <a:rPr lang="zh-CN" altLang="en-US" sz="1690" dirty="0" smtClean="0">
                <a:solidFill>
                  <a:schemeClr val="tx1"/>
                </a:solidFill>
              </a:rPr>
              <a:t>原则</a:t>
            </a:r>
          </a:p>
        </p:txBody>
      </p:sp>
      <p:sp>
        <p:nvSpPr>
          <p:cNvPr id="12" name="矩形 11"/>
          <p:cNvSpPr/>
          <p:nvPr/>
        </p:nvSpPr>
        <p:spPr>
          <a:xfrm>
            <a:off x="2936959" y="1826004"/>
            <a:ext cx="3777598" cy="330200"/>
          </a:xfrm>
          <a:prstGeom prst="rect">
            <a:avLst/>
          </a:prstGeom>
        </p:spPr>
        <p:style>
          <a:lnRef idx="0">
            <a:schemeClr val="accent6"/>
          </a:lnRef>
          <a:fillRef idx="3">
            <a:schemeClr val="accent6"/>
          </a:fillRef>
          <a:effectRef idx="3">
            <a:schemeClr val="accent6"/>
          </a:effectRef>
          <a:fontRef idx="minor">
            <a:schemeClr val="lt1"/>
          </a:fontRef>
        </p:style>
        <p:txBody>
          <a:bodyPr rot="0" spcFirstLastPara="1" vertOverflow="overflow" horzOverflow="overflow" vert="horz" wrap="square" lIns="35718" tIns="35718" rIns="35718" bIns="35718" numCol="1" spcCol="38100" rtlCol="0" anchor="ctr">
            <a:spAutoFit/>
          </a:bodyPr>
          <a:lstStyle/>
          <a:p>
            <a:pPr algn="l"/>
            <a:r>
              <a:rPr lang="en-US" altLang="zh-CN" sz="1690" dirty="0" smtClean="0">
                <a:solidFill>
                  <a:schemeClr val="tx1"/>
                </a:solidFill>
              </a:rPr>
              <a:t>1.</a:t>
            </a:r>
            <a:r>
              <a:rPr lang="zh-CN" altLang="en-US" sz="1690" dirty="0" smtClean="0">
                <a:solidFill>
                  <a:schemeClr val="tx1"/>
                </a:solidFill>
              </a:rPr>
              <a:t>多核处理器带来的内存可见性问题</a:t>
            </a:r>
          </a:p>
        </p:txBody>
      </p:sp>
      <p:sp>
        <p:nvSpPr>
          <p:cNvPr id="14" name="矩形 13"/>
          <p:cNvSpPr/>
          <p:nvPr/>
        </p:nvSpPr>
        <p:spPr>
          <a:xfrm>
            <a:off x="4233477" y="2357376"/>
            <a:ext cx="4090824" cy="330200"/>
          </a:xfrm>
          <a:prstGeom prst="rect">
            <a:avLst/>
          </a:prstGeom>
        </p:spPr>
        <p:style>
          <a:lnRef idx="0">
            <a:schemeClr val="accent6"/>
          </a:lnRef>
          <a:fillRef idx="3">
            <a:schemeClr val="accent6"/>
          </a:fillRef>
          <a:effectRef idx="3">
            <a:schemeClr val="accent6"/>
          </a:effectRef>
          <a:fontRef idx="minor">
            <a:schemeClr val="lt1"/>
          </a:fontRef>
        </p:style>
        <p:txBody>
          <a:bodyPr rot="0" spcFirstLastPara="1" vertOverflow="overflow" horzOverflow="overflow" vert="horz" wrap="square" lIns="35718" tIns="35718" rIns="35718" bIns="35718" numCol="1" spcCol="38100" rtlCol="0" anchor="ctr">
            <a:spAutoFit/>
          </a:bodyPr>
          <a:lstStyle/>
          <a:p>
            <a:pPr algn="l"/>
            <a:r>
              <a:rPr lang="en-US" altLang="zh-CN" sz="1690" dirty="0" smtClean="0">
                <a:solidFill>
                  <a:schemeClr val="tx1"/>
                </a:solidFill>
              </a:rPr>
              <a:t>2.</a:t>
            </a:r>
            <a:r>
              <a:rPr lang="zh-CN" altLang="en-US" sz="1690" dirty="0" smtClean="0">
                <a:solidFill>
                  <a:schemeClr val="tx1"/>
                </a:solidFill>
              </a:rPr>
              <a:t>指令重排序问题</a:t>
            </a:r>
          </a:p>
        </p:txBody>
      </p:sp>
      <p:sp>
        <p:nvSpPr>
          <p:cNvPr id="5" name="矩形 4"/>
          <p:cNvSpPr/>
          <p:nvPr/>
        </p:nvSpPr>
        <p:spPr>
          <a:xfrm>
            <a:off x="3057158" y="3476670"/>
            <a:ext cx="1434245" cy="265430"/>
          </a:xfrm>
          <a:prstGeom prst="rect">
            <a:avLst/>
          </a:prstGeom>
        </p:spPr>
        <p:style>
          <a:lnRef idx="0">
            <a:schemeClr val="accent6"/>
          </a:lnRef>
          <a:fillRef idx="3">
            <a:schemeClr val="accent6"/>
          </a:fillRef>
          <a:effectRef idx="3">
            <a:schemeClr val="accent6"/>
          </a:effectRef>
          <a:fontRef idx="minor">
            <a:schemeClr val="lt1"/>
          </a:fontRef>
        </p:style>
        <p:txBody>
          <a:bodyPr rot="0" spcFirstLastPara="1" vertOverflow="overflow" horzOverflow="overflow" vert="horz" wrap="square" lIns="35718" tIns="35718" rIns="35718" bIns="35718"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pPr>
            <a:r>
              <a:rPr kumimoji="0" lang="en-US" altLang="zh-CN" sz="1265" b="0" i="0" u="none" strike="noStrike" cap="none" spc="0" normalizeH="0" baseline="0" dirty="0" smtClean="0">
                <a:ln>
                  <a:noFill/>
                </a:ln>
                <a:solidFill>
                  <a:schemeClr val="tx1"/>
                </a:solidFill>
                <a:effectLst/>
                <a:uFillTx/>
                <a:latin typeface="+mn-lt"/>
                <a:ea typeface="+mn-ea"/>
                <a:cs typeface="+mn-cs"/>
                <a:sym typeface="Helvetica Light"/>
              </a:rPr>
              <a:t>1.</a:t>
            </a:r>
            <a:r>
              <a:rPr kumimoji="0" lang="zh-CN" altLang="en-US" sz="1265" b="0" i="0" u="none" strike="noStrike" cap="none" spc="0" normalizeH="0" baseline="0" dirty="0" smtClean="0">
                <a:ln>
                  <a:noFill/>
                </a:ln>
                <a:solidFill>
                  <a:schemeClr val="tx1"/>
                </a:solidFill>
                <a:effectLst/>
                <a:uFillTx/>
                <a:latin typeface="+mn-lt"/>
                <a:ea typeface="+mn-ea"/>
                <a:cs typeface="+mn-cs"/>
                <a:sym typeface="Helvetica Light"/>
              </a:rPr>
              <a:t>程序顺序规则</a:t>
            </a:r>
          </a:p>
        </p:txBody>
      </p:sp>
      <p:sp>
        <p:nvSpPr>
          <p:cNvPr id="15" name="矩形 14"/>
          <p:cNvSpPr/>
          <p:nvPr/>
        </p:nvSpPr>
        <p:spPr>
          <a:xfrm>
            <a:off x="4598560" y="3476670"/>
            <a:ext cx="1434245" cy="265430"/>
          </a:xfrm>
          <a:prstGeom prst="rect">
            <a:avLst/>
          </a:prstGeom>
        </p:spPr>
        <p:style>
          <a:lnRef idx="0">
            <a:schemeClr val="accent6"/>
          </a:lnRef>
          <a:fillRef idx="3">
            <a:schemeClr val="accent6"/>
          </a:fillRef>
          <a:effectRef idx="3">
            <a:schemeClr val="accent6"/>
          </a:effectRef>
          <a:fontRef idx="minor">
            <a:schemeClr val="lt1"/>
          </a:fontRef>
        </p:style>
        <p:txBody>
          <a:bodyPr rot="0" spcFirstLastPara="1" vertOverflow="overflow" horzOverflow="overflow" vert="horz" wrap="square" lIns="35718" tIns="35718" rIns="35718" bIns="35718"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pPr>
            <a:r>
              <a:rPr kumimoji="0" lang="en-US" altLang="zh-CN" sz="1265" b="0" i="0" u="none" strike="noStrike" cap="none" spc="0" normalizeH="0" baseline="0" dirty="0" smtClean="0">
                <a:ln>
                  <a:noFill/>
                </a:ln>
                <a:solidFill>
                  <a:schemeClr val="tx1"/>
                </a:solidFill>
                <a:effectLst/>
                <a:uFillTx/>
                <a:latin typeface="+mn-lt"/>
                <a:ea typeface="+mn-ea"/>
                <a:cs typeface="+mn-cs"/>
                <a:sym typeface="Helvetica Light"/>
              </a:rPr>
              <a:t>2.</a:t>
            </a:r>
            <a:r>
              <a:rPr kumimoji="0" lang="zh-CN" altLang="en-US" sz="1265" b="0" i="0" u="none" strike="noStrike" cap="none" spc="0" normalizeH="0" baseline="0" dirty="0" smtClean="0">
                <a:ln>
                  <a:noFill/>
                </a:ln>
                <a:solidFill>
                  <a:schemeClr val="tx1"/>
                </a:solidFill>
                <a:effectLst/>
                <a:uFillTx/>
                <a:latin typeface="+mn-lt"/>
                <a:ea typeface="+mn-ea"/>
                <a:cs typeface="+mn-cs"/>
                <a:sym typeface="Helvetica Light"/>
              </a:rPr>
              <a:t>监视器锁规则</a:t>
            </a:r>
          </a:p>
        </p:txBody>
      </p:sp>
      <p:sp>
        <p:nvSpPr>
          <p:cNvPr id="16" name="矩形 15"/>
          <p:cNvSpPr/>
          <p:nvPr/>
        </p:nvSpPr>
        <p:spPr>
          <a:xfrm>
            <a:off x="6278888" y="3476670"/>
            <a:ext cx="1674486" cy="265430"/>
          </a:xfrm>
          <a:prstGeom prst="rect">
            <a:avLst/>
          </a:prstGeom>
        </p:spPr>
        <p:style>
          <a:lnRef idx="0">
            <a:schemeClr val="accent6"/>
          </a:lnRef>
          <a:fillRef idx="3">
            <a:schemeClr val="accent6"/>
          </a:fillRef>
          <a:effectRef idx="3">
            <a:schemeClr val="accent6"/>
          </a:effectRef>
          <a:fontRef idx="minor">
            <a:schemeClr val="lt1"/>
          </a:fontRef>
        </p:style>
        <p:txBody>
          <a:bodyPr rot="0" spcFirstLastPara="1" vertOverflow="overflow" horzOverflow="overflow" vert="horz" wrap="square" lIns="35718" tIns="35718" rIns="35718" bIns="35718"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pPr>
            <a:r>
              <a:rPr lang="en-US" altLang="zh-CN" sz="1265" dirty="0" smtClean="0">
                <a:solidFill>
                  <a:schemeClr val="tx1"/>
                </a:solidFill>
              </a:rPr>
              <a:t>3</a:t>
            </a:r>
            <a:r>
              <a:rPr kumimoji="0" lang="en-US" altLang="zh-CN" sz="1265" b="0" i="0" u="none" strike="noStrike" cap="none" spc="0" normalizeH="0" baseline="0" dirty="0" smtClean="0">
                <a:ln>
                  <a:noFill/>
                </a:ln>
                <a:solidFill>
                  <a:schemeClr val="tx1"/>
                </a:solidFill>
                <a:effectLst/>
                <a:uFillTx/>
                <a:latin typeface="+mn-lt"/>
                <a:ea typeface="+mn-ea"/>
                <a:cs typeface="+mn-cs"/>
                <a:sym typeface="Helvetica Light"/>
              </a:rPr>
              <a:t>.Volatile</a:t>
            </a:r>
            <a:r>
              <a:rPr kumimoji="0" lang="zh-CN" altLang="en-US" sz="1265" b="0" i="0" u="none" strike="noStrike" cap="none" spc="0" normalizeH="0" baseline="0" dirty="0" smtClean="0">
                <a:ln>
                  <a:noFill/>
                </a:ln>
                <a:solidFill>
                  <a:schemeClr val="tx1"/>
                </a:solidFill>
                <a:effectLst/>
                <a:uFillTx/>
                <a:latin typeface="+mn-lt"/>
                <a:ea typeface="+mn-ea"/>
                <a:cs typeface="+mn-cs"/>
                <a:sym typeface="Helvetica Light"/>
              </a:rPr>
              <a:t>变量规则</a:t>
            </a:r>
          </a:p>
        </p:txBody>
      </p:sp>
      <p:sp>
        <p:nvSpPr>
          <p:cNvPr id="17" name="矩形 16"/>
          <p:cNvSpPr/>
          <p:nvPr/>
        </p:nvSpPr>
        <p:spPr>
          <a:xfrm>
            <a:off x="8163565" y="3476670"/>
            <a:ext cx="1674486" cy="265430"/>
          </a:xfrm>
          <a:prstGeom prst="rect">
            <a:avLst/>
          </a:prstGeom>
        </p:spPr>
        <p:style>
          <a:lnRef idx="0">
            <a:schemeClr val="accent6"/>
          </a:lnRef>
          <a:fillRef idx="3">
            <a:schemeClr val="accent6"/>
          </a:fillRef>
          <a:effectRef idx="3">
            <a:schemeClr val="accent6"/>
          </a:effectRef>
          <a:fontRef idx="minor">
            <a:schemeClr val="lt1"/>
          </a:fontRef>
        </p:style>
        <p:txBody>
          <a:bodyPr rot="0" spcFirstLastPara="1" vertOverflow="overflow" horzOverflow="overflow" vert="horz" wrap="square" lIns="35718" tIns="35718" rIns="35718" bIns="35718"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pPr>
            <a:r>
              <a:rPr lang="en-US" altLang="zh-CN" sz="1265" dirty="0" smtClean="0">
                <a:solidFill>
                  <a:schemeClr val="tx1"/>
                </a:solidFill>
              </a:rPr>
              <a:t>4.</a:t>
            </a:r>
            <a:r>
              <a:rPr lang="zh-CN" altLang="en-US" sz="1265" dirty="0" smtClean="0">
                <a:solidFill>
                  <a:schemeClr val="tx1"/>
                </a:solidFill>
              </a:rPr>
              <a:t>线程启动</a:t>
            </a:r>
            <a:r>
              <a:rPr kumimoji="0" lang="zh-CN" altLang="en-US" sz="1265" b="0" i="0" u="none" strike="noStrike" cap="none" spc="0" normalizeH="0" baseline="0" dirty="0" smtClean="0">
                <a:ln>
                  <a:noFill/>
                </a:ln>
                <a:solidFill>
                  <a:schemeClr val="tx1"/>
                </a:solidFill>
                <a:effectLst/>
                <a:uFillTx/>
                <a:latin typeface="+mn-lt"/>
                <a:ea typeface="+mn-ea"/>
                <a:cs typeface="+mn-cs"/>
                <a:sym typeface="Helvetica Light"/>
              </a:rPr>
              <a:t>规则</a:t>
            </a:r>
          </a:p>
        </p:txBody>
      </p:sp>
      <p:sp>
        <p:nvSpPr>
          <p:cNvPr id="18" name="矩形 17"/>
          <p:cNvSpPr/>
          <p:nvPr/>
        </p:nvSpPr>
        <p:spPr>
          <a:xfrm>
            <a:off x="3057158" y="3833194"/>
            <a:ext cx="1434245" cy="265430"/>
          </a:xfrm>
          <a:prstGeom prst="rect">
            <a:avLst/>
          </a:prstGeom>
        </p:spPr>
        <p:style>
          <a:lnRef idx="0">
            <a:schemeClr val="accent6"/>
          </a:lnRef>
          <a:fillRef idx="3">
            <a:schemeClr val="accent6"/>
          </a:fillRef>
          <a:effectRef idx="3">
            <a:schemeClr val="accent6"/>
          </a:effectRef>
          <a:fontRef idx="minor">
            <a:schemeClr val="lt1"/>
          </a:fontRef>
        </p:style>
        <p:txBody>
          <a:bodyPr rot="0" spcFirstLastPara="1" vertOverflow="overflow" horzOverflow="overflow" vert="horz" wrap="square" lIns="35718" tIns="35718" rIns="35718" bIns="35718"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pPr>
            <a:r>
              <a:rPr lang="en-US" altLang="zh-CN" sz="1265" dirty="0">
                <a:solidFill>
                  <a:schemeClr val="tx1"/>
                </a:solidFill>
              </a:rPr>
              <a:t>5</a:t>
            </a:r>
            <a:r>
              <a:rPr kumimoji="0" lang="en-US" altLang="zh-CN" sz="1265" b="0" i="0" u="none" strike="noStrike" cap="none" spc="0" normalizeH="0" baseline="0" dirty="0" smtClean="0">
                <a:ln>
                  <a:noFill/>
                </a:ln>
                <a:solidFill>
                  <a:schemeClr val="tx1"/>
                </a:solidFill>
                <a:effectLst/>
                <a:uFillTx/>
                <a:latin typeface="+mn-lt"/>
                <a:ea typeface="+mn-ea"/>
                <a:cs typeface="+mn-cs"/>
                <a:sym typeface="Helvetica Light"/>
              </a:rPr>
              <a:t>.</a:t>
            </a:r>
            <a:r>
              <a:rPr kumimoji="0" lang="zh-CN" altLang="en-US" sz="1265" b="0" i="0" u="none" strike="noStrike" cap="none" spc="0" normalizeH="0" baseline="0" dirty="0" smtClean="0">
                <a:ln>
                  <a:noFill/>
                </a:ln>
                <a:solidFill>
                  <a:schemeClr val="tx1"/>
                </a:solidFill>
                <a:effectLst/>
                <a:uFillTx/>
                <a:latin typeface="+mn-lt"/>
                <a:ea typeface="+mn-ea"/>
                <a:cs typeface="+mn-cs"/>
                <a:sym typeface="Helvetica Light"/>
              </a:rPr>
              <a:t>程序结束规则</a:t>
            </a:r>
          </a:p>
        </p:txBody>
      </p:sp>
      <p:sp>
        <p:nvSpPr>
          <p:cNvPr id="19" name="矩形 18"/>
          <p:cNvSpPr/>
          <p:nvPr/>
        </p:nvSpPr>
        <p:spPr>
          <a:xfrm>
            <a:off x="4598560" y="3833194"/>
            <a:ext cx="1434245" cy="265430"/>
          </a:xfrm>
          <a:prstGeom prst="rect">
            <a:avLst/>
          </a:prstGeom>
        </p:spPr>
        <p:style>
          <a:lnRef idx="0">
            <a:schemeClr val="accent6"/>
          </a:lnRef>
          <a:fillRef idx="3">
            <a:schemeClr val="accent6"/>
          </a:fillRef>
          <a:effectRef idx="3">
            <a:schemeClr val="accent6"/>
          </a:effectRef>
          <a:fontRef idx="minor">
            <a:schemeClr val="lt1"/>
          </a:fontRef>
        </p:style>
        <p:txBody>
          <a:bodyPr rot="0" spcFirstLastPara="1" vertOverflow="overflow" horzOverflow="overflow" vert="horz" wrap="square" lIns="35718" tIns="35718" rIns="35718" bIns="35718"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pPr>
            <a:r>
              <a:rPr lang="en-US" altLang="zh-CN" sz="1265" dirty="0" smtClean="0">
                <a:solidFill>
                  <a:schemeClr val="tx1"/>
                </a:solidFill>
              </a:rPr>
              <a:t>6</a:t>
            </a:r>
            <a:r>
              <a:rPr kumimoji="0" lang="en-US" altLang="zh-CN" sz="1265" b="0" i="0" u="none" strike="noStrike" cap="none" spc="0" normalizeH="0" baseline="0" dirty="0" smtClean="0">
                <a:ln>
                  <a:noFill/>
                </a:ln>
                <a:solidFill>
                  <a:schemeClr val="tx1"/>
                </a:solidFill>
                <a:effectLst/>
                <a:uFillTx/>
                <a:latin typeface="+mn-lt"/>
                <a:ea typeface="+mn-ea"/>
                <a:cs typeface="+mn-cs"/>
                <a:sym typeface="Helvetica Light"/>
              </a:rPr>
              <a:t>.</a:t>
            </a:r>
            <a:r>
              <a:rPr kumimoji="0" lang="zh-CN" altLang="en-US" sz="1265" b="0" i="0" u="none" strike="noStrike" cap="none" spc="0" normalizeH="0" baseline="0" dirty="0" smtClean="0">
                <a:ln>
                  <a:noFill/>
                </a:ln>
                <a:solidFill>
                  <a:schemeClr val="tx1"/>
                </a:solidFill>
                <a:effectLst/>
                <a:uFillTx/>
                <a:latin typeface="+mn-lt"/>
                <a:ea typeface="+mn-ea"/>
                <a:cs typeface="+mn-cs"/>
                <a:sym typeface="Helvetica Light"/>
              </a:rPr>
              <a:t>中断规则</a:t>
            </a:r>
          </a:p>
        </p:txBody>
      </p:sp>
      <p:sp>
        <p:nvSpPr>
          <p:cNvPr id="20" name="矩形 19"/>
          <p:cNvSpPr/>
          <p:nvPr/>
        </p:nvSpPr>
        <p:spPr>
          <a:xfrm>
            <a:off x="6278888" y="3833194"/>
            <a:ext cx="1674486" cy="265430"/>
          </a:xfrm>
          <a:prstGeom prst="rect">
            <a:avLst/>
          </a:prstGeom>
        </p:spPr>
        <p:style>
          <a:lnRef idx="0">
            <a:schemeClr val="accent6"/>
          </a:lnRef>
          <a:fillRef idx="3">
            <a:schemeClr val="accent6"/>
          </a:fillRef>
          <a:effectRef idx="3">
            <a:schemeClr val="accent6"/>
          </a:effectRef>
          <a:fontRef idx="minor">
            <a:schemeClr val="lt1"/>
          </a:fontRef>
        </p:style>
        <p:txBody>
          <a:bodyPr rot="0" spcFirstLastPara="1" vertOverflow="overflow" horzOverflow="overflow" vert="horz" wrap="square" lIns="35718" tIns="35718" rIns="35718" bIns="35718"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pPr>
            <a:r>
              <a:rPr lang="en-US" altLang="zh-CN" sz="1265" dirty="0" smtClean="0">
                <a:solidFill>
                  <a:schemeClr val="tx1"/>
                </a:solidFill>
              </a:rPr>
              <a:t>7</a:t>
            </a:r>
            <a:r>
              <a:rPr kumimoji="0" lang="en-US" altLang="zh-CN" sz="1265" b="0" i="0" u="none" strike="noStrike" cap="none" spc="0" normalizeH="0" baseline="0" dirty="0" smtClean="0">
                <a:ln>
                  <a:noFill/>
                </a:ln>
                <a:solidFill>
                  <a:schemeClr val="tx1"/>
                </a:solidFill>
                <a:effectLst/>
                <a:uFillTx/>
                <a:latin typeface="+mn-lt"/>
                <a:ea typeface="+mn-ea"/>
                <a:cs typeface="+mn-cs"/>
                <a:sym typeface="Helvetica Light"/>
              </a:rPr>
              <a:t>.</a:t>
            </a:r>
            <a:r>
              <a:rPr kumimoji="0" lang="zh-CN" altLang="en-US" sz="1265" b="0" i="0" u="none" strike="noStrike" cap="none" spc="0" normalizeH="0" baseline="0" dirty="0" smtClean="0">
                <a:ln>
                  <a:noFill/>
                </a:ln>
                <a:solidFill>
                  <a:schemeClr val="tx1"/>
                </a:solidFill>
                <a:effectLst/>
                <a:uFillTx/>
                <a:latin typeface="+mn-lt"/>
                <a:ea typeface="+mn-ea"/>
                <a:cs typeface="+mn-cs"/>
                <a:sym typeface="Helvetica Light"/>
              </a:rPr>
              <a:t>终结器规则</a:t>
            </a:r>
          </a:p>
        </p:txBody>
      </p:sp>
      <p:sp>
        <p:nvSpPr>
          <p:cNvPr id="21" name="矩形 20"/>
          <p:cNvSpPr/>
          <p:nvPr/>
        </p:nvSpPr>
        <p:spPr>
          <a:xfrm>
            <a:off x="8163565" y="3833194"/>
            <a:ext cx="1674486" cy="265430"/>
          </a:xfrm>
          <a:prstGeom prst="rect">
            <a:avLst/>
          </a:prstGeom>
        </p:spPr>
        <p:style>
          <a:lnRef idx="0">
            <a:schemeClr val="accent6"/>
          </a:lnRef>
          <a:fillRef idx="3">
            <a:schemeClr val="accent6"/>
          </a:fillRef>
          <a:effectRef idx="3">
            <a:schemeClr val="accent6"/>
          </a:effectRef>
          <a:fontRef idx="minor">
            <a:schemeClr val="lt1"/>
          </a:fontRef>
        </p:style>
        <p:txBody>
          <a:bodyPr rot="0" spcFirstLastPara="1" vertOverflow="overflow" horzOverflow="overflow" vert="horz" wrap="square" lIns="35718" tIns="35718" rIns="35718" bIns="35718"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pPr>
            <a:r>
              <a:rPr lang="en-US" altLang="zh-CN" sz="1265" dirty="0" smtClean="0">
                <a:solidFill>
                  <a:schemeClr val="tx1"/>
                </a:solidFill>
              </a:rPr>
              <a:t>8.</a:t>
            </a:r>
            <a:r>
              <a:rPr lang="zh-CN" altLang="en-US" sz="1265" dirty="0" smtClean="0">
                <a:solidFill>
                  <a:schemeClr val="tx1"/>
                </a:solidFill>
              </a:rPr>
              <a:t>传递性</a:t>
            </a:r>
            <a:r>
              <a:rPr kumimoji="0" lang="zh-CN" altLang="en-US" sz="1265" b="0" i="0" u="none" strike="noStrike" cap="none" spc="0" normalizeH="0" baseline="0" dirty="0" smtClean="0">
                <a:ln>
                  <a:noFill/>
                </a:ln>
                <a:solidFill>
                  <a:schemeClr val="tx1"/>
                </a:solidFill>
                <a:effectLst/>
                <a:uFillTx/>
                <a:latin typeface="+mn-lt"/>
                <a:ea typeface="+mn-ea"/>
                <a:cs typeface="+mn-cs"/>
                <a:sym typeface="Helvetica Light"/>
              </a:rPr>
              <a:t>规则</a:t>
            </a:r>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1594064" y="1107619"/>
            <a:ext cx="3169352" cy="33020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35718" tIns="35718" rIns="35718" bIns="35718" numCol="1" spcCol="38100" rtlCol="0" anchor="ctr">
            <a:spAutoFit/>
          </a:bodyPr>
          <a:lstStyle/>
          <a:p>
            <a:pPr algn="l"/>
            <a:r>
              <a:rPr lang="en-US" altLang="zh-CN" sz="1690" dirty="0">
                <a:solidFill>
                  <a:schemeClr val="tx1"/>
                </a:solidFill>
              </a:rPr>
              <a:t>	</a:t>
            </a:r>
            <a:r>
              <a:rPr lang="en-US" altLang="zh-CN" sz="1690" dirty="0" smtClean="0">
                <a:solidFill>
                  <a:schemeClr val="tx1"/>
                </a:solidFill>
              </a:rPr>
              <a:t>1.</a:t>
            </a:r>
            <a:r>
              <a:rPr lang="zh-CN" altLang="en-US" sz="1690" dirty="0" smtClean="0">
                <a:solidFill>
                  <a:schemeClr val="tx1"/>
                </a:solidFill>
              </a:rPr>
              <a:t> </a:t>
            </a:r>
            <a:r>
              <a:rPr lang="en-US" altLang="zh-CN" sz="1690" dirty="0" smtClean="0">
                <a:solidFill>
                  <a:schemeClr val="tx1"/>
                </a:solidFill>
              </a:rPr>
              <a:t>ThreadLocal demo</a:t>
            </a:r>
            <a:r>
              <a:rPr lang="zh-CN" altLang="en-US" sz="1690" dirty="0" smtClean="0">
                <a:solidFill>
                  <a:schemeClr val="tx1"/>
                </a:solidFill>
              </a:rPr>
              <a:t>：</a:t>
            </a:r>
          </a:p>
        </p:txBody>
      </p:sp>
      <p:sp>
        <p:nvSpPr>
          <p:cNvPr id="2" name="Rectangle 1"/>
          <p:cNvSpPr>
            <a:spLocks noChangeArrowheads="1"/>
          </p:cNvSpPr>
          <p:nvPr/>
        </p:nvSpPr>
        <p:spPr bwMode="auto">
          <a:xfrm>
            <a:off x="1944383" y="2150911"/>
            <a:ext cx="8380095" cy="319087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4293" tIns="32146" rIns="64293" bIns="32146"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public class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ThreadLocalDemo </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implements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DemoRun {</a:t>
            </a:r>
            <a:b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r>
            <a:b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private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ThreadLocal&lt;Product&gt; </a:t>
            </a:r>
            <a:r>
              <a:rPr kumimoji="0" lang="zh-CN" altLang="zh-CN" sz="1125"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threadLocal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new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ThreadLocal()</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r>
            <a:b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t>@Override</a:t>
            </a:r>
            <a:br>
              <a:rPr kumimoji="0" lang="zh-CN" altLang="zh-CN" sz="1125"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public void </a:t>
            </a:r>
            <a:r>
              <a:rPr kumimoji="0" lang="zh-CN" altLang="zh-CN" sz="1125" b="0" i="0" u="none" strike="noStrike" cap="none" normalizeH="0" baseline="0" dirty="0" smtClean="0">
                <a:ln>
                  <a:noFill/>
                </a:ln>
                <a:solidFill>
                  <a:srgbClr val="FFC66D"/>
                </a:solidFill>
                <a:effectLst/>
                <a:latin typeface="宋体" panose="02010600030101010101" pitchFamily="2" charset="-122"/>
                <a:ea typeface="宋体" panose="02010600030101010101" pitchFamily="2" charset="-122"/>
              </a:rPr>
              <a:t>runTest</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b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for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int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i = </a:t>
            </a:r>
            <a:r>
              <a:rPr kumimoji="0" lang="zh-CN" altLang="zh-CN" sz="1125"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0</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i &lt; </a:t>
            </a:r>
            <a:r>
              <a:rPr kumimoji="0" lang="zh-CN" altLang="zh-CN" sz="1125"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1000</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i++) {</a:t>
            </a:r>
            <a:b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new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Thread(() -&gt; {</a:t>
            </a:r>
            <a:b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Product product = </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new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Product(Thread.</a:t>
            </a:r>
            <a:r>
              <a:rPr kumimoji="0" lang="zh-CN" altLang="zh-CN" sz="1125" b="0" i="1"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currentThread</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().getId())</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this</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125"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threadLocal</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.set(product)</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System.</a:t>
            </a:r>
            <a:r>
              <a:rPr kumimoji="0" lang="zh-CN" altLang="zh-CN" sz="1125" b="0" i="1"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out</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.println(</a:t>
            </a:r>
            <a:r>
              <a:rPr kumimoji="0" lang="zh-CN" altLang="zh-CN" sz="1125"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"set.threadId:"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product.getThreadId() + </a:t>
            </a:r>
            <a:r>
              <a:rPr kumimoji="0" lang="zh-CN" altLang="zh-CN" sz="1125"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Thread.</a:t>
            </a:r>
            <a:r>
              <a:rPr kumimoji="0" lang="zh-CN" altLang="zh-CN" sz="1125" b="0" i="1"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currentThread</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().getId())</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r>
            <a:b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product = </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this</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125"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threadLocal</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.get()</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System.</a:t>
            </a:r>
            <a:r>
              <a:rPr kumimoji="0" lang="zh-CN" altLang="zh-CN" sz="1125" b="0" i="1"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out</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.println(</a:t>
            </a:r>
            <a:r>
              <a:rPr kumimoji="0" lang="zh-CN" altLang="zh-CN" sz="1125"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"get.threadId:"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product.getThreadId() + </a:t>
            </a:r>
            <a:r>
              <a:rPr kumimoji="0" lang="zh-CN" altLang="zh-CN" sz="1125"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Thread.</a:t>
            </a:r>
            <a:r>
              <a:rPr kumimoji="0" lang="zh-CN" altLang="zh-CN" sz="1125" b="0" i="1"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currentThread</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().getId())</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}).start()</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b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endParaRPr kumimoji="0" lang="zh-CN" altLang="zh-CN" sz="1125" b="0" i="0" u="none" strike="noStrike" cap="none" normalizeH="0" baseline="0" dirty="0" smtClean="0">
              <a:ln>
                <a:noFill/>
              </a:ln>
              <a:solidFill>
                <a:schemeClr val="tx1"/>
              </a:solidFill>
              <a:effectLst/>
              <a:latin typeface="Arial" panose="020B0604020202020204" pitchFamily="34" charset="0"/>
            </a:endParaRPr>
          </a:p>
        </p:txBody>
      </p:sp>
      <p:sp>
        <p:nvSpPr>
          <p:cNvPr id="5" name="文本框 3"/>
          <p:cNvSpPr txBox="1"/>
          <p:nvPr/>
        </p:nvSpPr>
        <p:spPr>
          <a:xfrm>
            <a:off x="3937032" y="363439"/>
            <a:ext cx="5234171" cy="349133"/>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35718" tIns="35718" rIns="35718" bIns="35718" numCol="1" spcCol="38100" rtlCol="0" anchor="ctr">
            <a:spAutoFit/>
          </a:bodyPr>
          <a:lstStyle/>
          <a:p>
            <a:pPr algn="l"/>
            <a:r>
              <a:rPr lang="en-US" altLang="zh-CN" b="1" dirty="0">
                <a:solidFill>
                  <a:schemeClr val="tx1"/>
                </a:solidFill>
                <a:latin typeface="+mj-ea"/>
                <a:ea typeface="+mj-ea"/>
              </a:rPr>
              <a:t>	</a:t>
            </a:r>
            <a:r>
              <a:rPr lang="zh-CN" altLang="en-US" b="1" dirty="0" smtClean="0">
                <a:solidFill>
                  <a:schemeClr val="tx1"/>
                </a:solidFill>
                <a:latin typeface="+mj-ea"/>
                <a:ea typeface="+mj-ea"/>
              </a:rPr>
              <a:t>内存</a:t>
            </a:r>
            <a:r>
              <a:rPr lang="zh-CN" altLang="en-US" b="1" dirty="0">
                <a:solidFill>
                  <a:schemeClr val="tx1"/>
                </a:solidFill>
                <a:latin typeface="+mj-ea"/>
                <a:ea typeface="+mj-ea"/>
              </a:rPr>
              <a:t>可见性、</a:t>
            </a:r>
            <a:r>
              <a:rPr lang="en-US" altLang="zh-CN" b="1" dirty="0">
                <a:solidFill>
                  <a:schemeClr val="tx1"/>
                </a:solidFill>
                <a:latin typeface="+mj-ea"/>
                <a:ea typeface="+mj-ea"/>
              </a:rPr>
              <a:t>volatile</a:t>
            </a:r>
            <a:r>
              <a:rPr lang="zh-CN" altLang="en-US" b="1" dirty="0">
                <a:solidFill>
                  <a:schemeClr val="tx1"/>
                </a:solidFill>
                <a:latin typeface="+mj-ea"/>
                <a:ea typeface="+mj-ea"/>
              </a:rPr>
              <a:t>、</a:t>
            </a:r>
            <a:r>
              <a:rPr lang="en-US" altLang="zh-CN" b="1" dirty="0" smtClean="0">
                <a:solidFill>
                  <a:schemeClr val="tx1"/>
                </a:solidFill>
                <a:latin typeface="+mj-ea"/>
                <a:ea typeface="+mj-ea"/>
              </a:rPr>
              <a:t>ThreadLocal</a:t>
            </a:r>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180800" y="273857"/>
            <a:ext cx="7487199" cy="349133"/>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35718" tIns="35718" rIns="35718" bIns="35718" numCol="1" spcCol="38100" rtlCol="0" anchor="ctr">
            <a:spAutoFit/>
          </a:bodyPr>
          <a:lstStyle/>
          <a:p>
            <a:r>
              <a:rPr lang="zh-CN" altLang="en-US" b="1" dirty="0" smtClean="0">
                <a:solidFill>
                  <a:schemeClr val="tx1"/>
                </a:solidFill>
                <a:latin typeface="+mj-ea"/>
                <a:ea typeface="+mj-ea"/>
              </a:rPr>
              <a:t>同步</a:t>
            </a:r>
            <a:r>
              <a:rPr lang="zh-CN" altLang="en-US" b="1" dirty="0" smtClean="0">
                <a:solidFill>
                  <a:schemeClr val="tx1"/>
                </a:solidFill>
                <a:latin typeface="+mj-ea"/>
                <a:ea typeface="+mj-ea"/>
              </a:rPr>
              <a:t>组件 </a:t>
            </a:r>
            <a:r>
              <a:rPr lang="en-US" altLang="zh-CN" b="1" dirty="0" err="1" smtClean="0">
                <a:solidFill>
                  <a:schemeClr val="tx1"/>
                </a:solidFill>
                <a:latin typeface="+mj-ea"/>
                <a:ea typeface="+mj-ea"/>
              </a:rPr>
              <a:t>CountDownLatch</a:t>
            </a:r>
            <a:r>
              <a:rPr lang="zh-CN" altLang="en-US" b="1" dirty="0" smtClean="0">
                <a:solidFill>
                  <a:schemeClr val="tx1"/>
                </a:solidFill>
                <a:latin typeface="+mj-ea"/>
                <a:ea typeface="+mj-ea"/>
              </a:rPr>
              <a:t>、</a:t>
            </a:r>
            <a:r>
              <a:rPr lang="en-US" altLang="zh-CN" b="1" dirty="0" smtClean="0">
                <a:solidFill>
                  <a:schemeClr val="tx1"/>
                </a:solidFill>
                <a:latin typeface="+mj-ea"/>
                <a:ea typeface="+mj-ea"/>
              </a:rPr>
              <a:t>Semaphore</a:t>
            </a:r>
            <a:r>
              <a:rPr lang="zh-CN" altLang="en-US" b="1" dirty="0">
                <a:solidFill>
                  <a:schemeClr val="tx1"/>
                </a:solidFill>
                <a:latin typeface="+mj-ea"/>
                <a:ea typeface="+mj-ea"/>
              </a:rPr>
              <a:t>、</a:t>
            </a:r>
            <a:r>
              <a:rPr lang="en-US" altLang="zh-CN" b="1" dirty="0" err="1" smtClean="0">
                <a:solidFill>
                  <a:schemeClr val="tx1"/>
                </a:solidFill>
                <a:latin typeface="+mj-ea"/>
                <a:ea typeface="+mj-ea"/>
              </a:rPr>
              <a:t>CyclicBarrier</a:t>
            </a:r>
            <a:r>
              <a:rPr lang="zh-CN" altLang="en-US" b="1" dirty="0" smtClean="0">
                <a:solidFill>
                  <a:schemeClr val="tx1"/>
                </a:solidFill>
                <a:latin typeface="+mj-ea"/>
                <a:ea typeface="+mj-ea"/>
              </a:rPr>
              <a:t>、</a:t>
            </a:r>
            <a:r>
              <a:rPr lang="en-US" altLang="zh-CN" b="1" dirty="0" err="1" smtClean="0">
                <a:latin typeface="+mj-ea"/>
                <a:ea typeface="+mj-ea"/>
              </a:rPr>
              <a:t>FutureTask</a:t>
            </a:r>
            <a:endParaRPr lang="en-US" altLang="zh-CN" b="1" dirty="0">
              <a:solidFill>
                <a:schemeClr val="tx1"/>
              </a:solidFill>
              <a:latin typeface="+mj-ea"/>
              <a:ea typeface="+mj-ea"/>
            </a:endParaRPr>
          </a:p>
        </p:txBody>
      </p:sp>
      <p:sp>
        <p:nvSpPr>
          <p:cNvPr id="22" name="文本框 21"/>
          <p:cNvSpPr txBox="1"/>
          <p:nvPr/>
        </p:nvSpPr>
        <p:spPr>
          <a:xfrm>
            <a:off x="1853711" y="983960"/>
            <a:ext cx="3725741" cy="33020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35718" tIns="35718" rIns="35718" bIns="35718" numCol="1" spcCol="38100" rtlCol="0" anchor="ctr">
            <a:spAutoFit/>
          </a:bodyPr>
          <a:lstStyle/>
          <a:p>
            <a:pPr algn="l"/>
            <a:r>
              <a:rPr lang="en-US" altLang="zh-CN" sz="1690" dirty="0" smtClean="0">
                <a:solidFill>
                  <a:schemeClr val="tx1"/>
                </a:solidFill>
              </a:rPr>
              <a:t>1.CountDownLatch demo1 </a:t>
            </a:r>
            <a:r>
              <a:rPr lang="zh-CN" altLang="en-US" sz="1690" dirty="0" smtClean="0">
                <a:solidFill>
                  <a:schemeClr val="tx1"/>
                </a:solidFill>
              </a:rPr>
              <a:t>闭锁：</a:t>
            </a:r>
          </a:p>
        </p:txBody>
      </p:sp>
      <p:sp>
        <p:nvSpPr>
          <p:cNvPr id="2" name="Rectangle 1"/>
          <p:cNvSpPr>
            <a:spLocks noChangeArrowheads="1"/>
          </p:cNvSpPr>
          <p:nvPr/>
        </p:nvSpPr>
        <p:spPr bwMode="auto">
          <a:xfrm>
            <a:off x="1853710" y="1453662"/>
            <a:ext cx="6938597" cy="475424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4293" tIns="32146" rIns="64293" bIns="32146"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public class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CountDownLatchDemo </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implements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DemoRun {</a:t>
            </a:r>
            <a:b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r>
            <a:b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private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CountDownLatch </a:t>
            </a:r>
            <a:r>
              <a:rPr kumimoji="0" lang="zh-CN" altLang="zh-CN" sz="985"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countDownLatch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new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CountDownLatch(</a:t>
            </a:r>
            <a:r>
              <a:rPr kumimoji="0" lang="zh-CN" altLang="zh-CN" sz="985"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3</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r>
            <a:b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public void </a:t>
            </a:r>
            <a:r>
              <a:rPr kumimoji="0" lang="zh-CN" altLang="zh-CN" sz="985" b="0" i="0" u="none" strike="noStrike" cap="none" normalizeH="0" baseline="0" dirty="0" smtClean="0">
                <a:ln>
                  <a:noFill/>
                </a:ln>
                <a:solidFill>
                  <a:srgbClr val="FFC66D"/>
                </a:solidFill>
                <a:effectLst/>
                <a:latin typeface="宋体" panose="02010600030101010101" pitchFamily="2" charset="-122"/>
                <a:ea typeface="宋体" panose="02010600030101010101" pitchFamily="2" charset="-122"/>
              </a:rPr>
              <a:t>runTest</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throws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InterruptedException {</a:t>
            </a:r>
            <a:b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for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int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i = </a:t>
            </a:r>
            <a:r>
              <a:rPr kumimoji="0" lang="zh-CN" altLang="zh-CN" sz="985"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0</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i &lt; </a:t>
            </a:r>
            <a:r>
              <a:rPr kumimoji="0" lang="zh-CN" altLang="zh-CN" sz="985"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3</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i++) {</a:t>
            </a:r>
            <a:b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Thread thread = </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new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Thread(() -&gt; {</a:t>
            </a:r>
            <a:b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r>
            <a:b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try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r>
            <a:b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System.</a:t>
            </a:r>
            <a:r>
              <a:rPr kumimoji="0" lang="zh-CN" altLang="zh-CN" sz="985" b="0" i="1"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out</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.println(Thread.</a:t>
            </a:r>
            <a:r>
              <a:rPr kumimoji="0" lang="zh-CN" altLang="zh-CN" sz="985" b="0" i="1"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currentThread</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().getId() + </a:t>
            </a:r>
            <a:r>
              <a:rPr kumimoji="0" lang="zh-CN" altLang="zh-CN" sz="985"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".begin run."</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Thread.</a:t>
            </a:r>
            <a:r>
              <a:rPr kumimoji="0" lang="zh-CN" altLang="zh-CN" sz="985" b="0" i="1"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sleep</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985"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1000</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System.</a:t>
            </a:r>
            <a:r>
              <a:rPr kumimoji="0" lang="zh-CN" altLang="zh-CN" sz="985" b="0" i="1"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out</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.println(Thread.</a:t>
            </a:r>
            <a:r>
              <a:rPr kumimoji="0" lang="zh-CN" altLang="zh-CN" sz="985" b="0" i="1"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currentThread</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().getId() + </a:t>
            </a:r>
            <a:r>
              <a:rPr kumimoji="0" lang="zh-CN" altLang="zh-CN" sz="985"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".end run."</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985"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countDownLatch</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.countDown()</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r>
            <a:b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catch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(InterruptedException e) {</a:t>
            </a:r>
            <a:b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e.printStackTrace()</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r>
            <a:b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thread.start()</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r>
            <a:b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985"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countDownLatch</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.await()</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r>
            <a:b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System.</a:t>
            </a:r>
            <a:r>
              <a:rPr kumimoji="0" lang="zh-CN" altLang="zh-CN" sz="985" b="0" i="1"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out</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.println(Thread.</a:t>
            </a:r>
            <a:r>
              <a:rPr kumimoji="0" lang="zh-CN" altLang="zh-CN" sz="985" b="0" i="1"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currentThread</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().getId() + </a:t>
            </a:r>
            <a:r>
              <a:rPr kumimoji="0" lang="zh-CN" altLang="zh-CN" sz="985"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"master thread run."</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r>
            <a:b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System.</a:t>
            </a:r>
            <a:r>
              <a:rPr kumimoji="0" lang="zh-CN" altLang="zh-CN" sz="985" b="0" i="1"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out</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.println(Thread.</a:t>
            </a:r>
            <a:r>
              <a:rPr kumimoji="0" lang="zh-CN" altLang="zh-CN" sz="985" b="0" i="1"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currentThread</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().getId() + </a:t>
            </a:r>
            <a:r>
              <a:rPr kumimoji="0" lang="zh-CN" altLang="zh-CN" sz="985"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"master thread end."</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endParaRPr kumimoji="0" lang="zh-CN" altLang="zh-CN" sz="985"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1837225" y="1132331"/>
            <a:ext cx="3725741" cy="33020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35718" tIns="35718" rIns="35718" bIns="35718" numCol="1" spcCol="38100" rtlCol="0" anchor="ctr">
            <a:spAutoFit/>
          </a:bodyPr>
          <a:lstStyle/>
          <a:p>
            <a:pPr algn="l"/>
            <a:r>
              <a:rPr lang="en-US" altLang="zh-CN" sz="1690" dirty="0" smtClean="0">
                <a:solidFill>
                  <a:schemeClr val="tx1"/>
                </a:solidFill>
              </a:rPr>
              <a:t>1.</a:t>
            </a:r>
            <a:r>
              <a:rPr lang="en-US" altLang="zh-CN" sz="1690" dirty="0">
                <a:solidFill>
                  <a:schemeClr val="tx1"/>
                </a:solidFill>
              </a:rPr>
              <a:t> </a:t>
            </a:r>
            <a:r>
              <a:rPr lang="en-US" altLang="zh-CN" sz="1690" dirty="0" smtClean="0">
                <a:solidFill>
                  <a:schemeClr val="tx1"/>
                </a:solidFill>
              </a:rPr>
              <a:t>Semaphore </a:t>
            </a:r>
            <a:r>
              <a:rPr lang="en-US" altLang="zh-CN" sz="1690" dirty="0" smtClean="0">
                <a:solidFill>
                  <a:schemeClr val="tx1"/>
                </a:solidFill>
              </a:rPr>
              <a:t>demo2 </a:t>
            </a:r>
            <a:r>
              <a:rPr lang="zh-CN" altLang="en-US" sz="1690" dirty="0" smtClean="0">
                <a:solidFill>
                  <a:schemeClr val="tx1"/>
                </a:solidFill>
              </a:rPr>
              <a:t>信号量：</a:t>
            </a:r>
          </a:p>
        </p:txBody>
      </p:sp>
      <p:sp>
        <p:nvSpPr>
          <p:cNvPr id="2" name="Rectangle 1"/>
          <p:cNvSpPr>
            <a:spLocks noChangeArrowheads="1"/>
          </p:cNvSpPr>
          <p:nvPr/>
        </p:nvSpPr>
        <p:spPr bwMode="auto">
          <a:xfrm>
            <a:off x="1837225" y="1914079"/>
            <a:ext cx="6227445" cy="406019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4293" tIns="32146" rIns="64293" bIns="32146"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public class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SemaphoreDemo </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implements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DemoRun {</a:t>
            </a:r>
            <a:b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r>
            <a:b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Semaphore </a:t>
            </a:r>
            <a:r>
              <a:rPr kumimoji="0" lang="zh-CN" altLang="zh-CN" sz="1125"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semaphore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new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Semaphore(</a:t>
            </a:r>
            <a:r>
              <a:rPr kumimoji="0" lang="zh-CN" altLang="zh-CN" sz="1125"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2</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int </a:t>
            </a:r>
            <a:r>
              <a:rPr kumimoji="0" lang="zh-CN" altLang="zh-CN" sz="1125"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count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0</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r>
            <a:b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t>@Override</a:t>
            </a:r>
            <a:br>
              <a:rPr kumimoji="0" lang="zh-CN" altLang="zh-CN" sz="1125"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public void </a:t>
            </a:r>
            <a:r>
              <a:rPr kumimoji="0" lang="zh-CN" altLang="zh-CN" sz="1125" b="0" i="0" u="none" strike="noStrike" cap="none" normalizeH="0" baseline="0" dirty="0" smtClean="0">
                <a:ln>
                  <a:noFill/>
                </a:ln>
                <a:solidFill>
                  <a:srgbClr val="FFC66D"/>
                </a:solidFill>
                <a:effectLst/>
                <a:latin typeface="宋体" panose="02010600030101010101" pitchFamily="2" charset="-122"/>
                <a:ea typeface="宋体" panose="02010600030101010101" pitchFamily="2" charset="-122"/>
              </a:rPr>
              <a:t>runTest</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throws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ExecutionException</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InterruptedException {</a:t>
            </a:r>
            <a:b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for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int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i = </a:t>
            </a:r>
            <a:r>
              <a:rPr kumimoji="0" lang="zh-CN" altLang="zh-CN" sz="1125"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1</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i &lt;= </a:t>
            </a:r>
            <a:r>
              <a:rPr kumimoji="0" lang="zh-CN" altLang="zh-CN" sz="1125"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10</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i++) {</a:t>
            </a:r>
            <a:b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new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Thread(() -&gt; {</a:t>
            </a:r>
            <a:b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try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this</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125"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semaphore</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.acquire()</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count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1</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System.</a:t>
            </a:r>
            <a:r>
              <a:rPr kumimoji="0" lang="zh-CN" altLang="zh-CN" sz="1125" b="0" i="1"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out</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.println(Thread.</a:t>
            </a:r>
            <a:r>
              <a:rPr kumimoji="0" lang="zh-CN" altLang="zh-CN" sz="1125" b="0" i="1"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currentThread</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().getId() + </a:t>
            </a:r>
            <a:r>
              <a:rPr kumimoji="0" lang="zh-CN" altLang="zh-CN" sz="1125"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"_"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count</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Thread.</a:t>
            </a:r>
            <a:r>
              <a:rPr kumimoji="0" lang="zh-CN" altLang="zh-CN" sz="1125" b="0" i="1"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sleep</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125"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3000</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this</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125"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semaphore</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.release()</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r>
            <a:b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catch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(InterruptedException e) {</a:t>
            </a:r>
            <a:b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e.printStackTrace()</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}).start()</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b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endParaRPr kumimoji="0" lang="zh-CN" altLang="zh-CN" sz="1125" b="0" i="0" u="none" strike="noStrike" cap="none" normalizeH="0" baseline="0" dirty="0" smtClean="0">
              <a:ln>
                <a:noFill/>
              </a:ln>
              <a:solidFill>
                <a:schemeClr val="tx1"/>
              </a:solidFill>
              <a:effectLst/>
              <a:latin typeface="Arial" panose="020B0604020202020204" pitchFamily="34" charset="0"/>
            </a:endParaRPr>
          </a:p>
        </p:txBody>
      </p:sp>
      <p:sp>
        <p:nvSpPr>
          <p:cNvPr id="6" name="文本框 3"/>
          <p:cNvSpPr txBox="1"/>
          <p:nvPr/>
        </p:nvSpPr>
        <p:spPr>
          <a:xfrm>
            <a:off x="3180800" y="273857"/>
            <a:ext cx="7487199" cy="349133"/>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35718" tIns="35718" rIns="35718" bIns="35718" numCol="1" spcCol="38100" rtlCol="0" anchor="ctr">
            <a:spAutoFit/>
          </a:bodyPr>
          <a:lstStyle/>
          <a:p>
            <a:r>
              <a:rPr lang="zh-CN" altLang="en-US" b="1" dirty="0" smtClean="0">
                <a:solidFill>
                  <a:schemeClr val="tx1"/>
                </a:solidFill>
                <a:latin typeface="+mj-ea"/>
                <a:ea typeface="+mj-ea"/>
              </a:rPr>
              <a:t>同步</a:t>
            </a:r>
            <a:r>
              <a:rPr lang="zh-CN" altLang="en-US" b="1" dirty="0" smtClean="0">
                <a:solidFill>
                  <a:schemeClr val="tx1"/>
                </a:solidFill>
                <a:latin typeface="+mj-ea"/>
                <a:ea typeface="+mj-ea"/>
              </a:rPr>
              <a:t>组件 </a:t>
            </a:r>
            <a:r>
              <a:rPr lang="en-US" altLang="zh-CN" b="1" dirty="0" err="1" smtClean="0">
                <a:solidFill>
                  <a:schemeClr val="tx1"/>
                </a:solidFill>
                <a:latin typeface="+mj-ea"/>
                <a:ea typeface="+mj-ea"/>
              </a:rPr>
              <a:t>CountDownLatch</a:t>
            </a:r>
            <a:r>
              <a:rPr lang="zh-CN" altLang="en-US" b="1" dirty="0" smtClean="0">
                <a:solidFill>
                  <a:schemeClr val="tx1"/>
                </a:solidFill>
                <a:latin typeface="+mj-ea"/>
                <a:ea typeface="+mj-ea"/>
              </a:rPr>
              <a:t>、</a:t>
            </a:r>
            <a:r>
              <a:rPr lang="en-US" altLang="zh-CN" b="1" dirty="0" smtClean="0">
                <a:solidFill>
                  <a:schemeClr val="tx1"/>
                </a:solidFill>
                <a:latin typeface="+mj-ea"/>
                <a:ea typeface="+mj-ea"/>
              </a:rPr>
              <a:t>Semaphore</a:t>
            </a:r>
            <a:r>
              <a:rPr lang="zh-CN" altLang="en-US" b="1" dirty="0">
                <a:solidFill>
                  <a:schemeClr val="tx1"/>
                </a:solidFill>
                <a:latin typeface="+mj-ea"/>
                <a:ea typeface="+mj-ea"/>
              </a:rPr>
              <a:t>、</a:t>
            </a:r>
            <a:r>
              <a:rPr lang="en-US" altLang="zh-CN" b="1" dirty="0" err="1" smtClean="0">
                <a:solidFill>
                  <a:schemeClr val="tx1"/>
                </a:solidFill>
                <a:latin typeface="+mj-ea"/>
                <a:ea typeface="+mj-ea"/>
              </a:rPr>
              <a:t>CyclicBarrier</a:t>
            </a:r>
            <a:r>
              <a:rPr lang="zh-CN" altLang="en-US" b="1" dirty="0" smtClean="0">
                <a:solidFill>
                  <a:schemeClr val="tx1"/>
                </a:solidFill>
                <a:latin typeface="+mj-ea"/>
                <a:ea typeface="+mj-ea"/>
              </a:rPr>
              <a:t>、</a:t>
            </a:r>
            <a:r>
              <a:rPr lang="en-US" altLang="zh-CN" b="1" dirty="0" err="1" smtClean="0">
                <a:latin typeface="+mj-ea"/>
                <a:ea typeface="+mj-ea"/>
              </a:rPr>
              <a:t>FutureTask</a:t>
            </a:r>
            <a:endParaRPr lang="en-US" altLang="zh-CN" b="1" dirty="0">
              <a:solidFill>
                <a:schemeClr val="tx1"/>
              </a:solidFill>
              <a:latin typeface="+mj-ea"/>
              <a:ea typeface="+mj-ea"/>
            </a:endParaRPr>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1837224" y="1952947"/>
            <a:ext cx="3725741" cy="33020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35718" tIns="35718" rIns="35718" bIns="35718" numCol="1" spcCol="38100" rtlCol="0" anchor="ctr">
            <a:spAutoFit/>
          </a:bodyPr>
          <a:lstStyle/>
          <a:p>
            <a:r>
              <a:rPr lang="en-US" altLang="zh-CN" sz="1690" dirty="0" smtClean="0">
                <a:solidFill>
                  <a:schemeClr val="tx1"/>
                </a:solidFill>
              </a:rPr>
              <a:t>1.</a:t>
            </a:r>
            <a:r>
              <a:rPr lang="en-US" altLang="zh-CN" sz="1690" dirty="0">
                <a:solidFill>
                  <a:schemeClr val="tx1"/>
                </a:solidFill>
              </a:rPr>
              <a:t> </a:t>
            </a:r>
            <a:r>
              <a:rPr lang="en-US" altLang="zh-CN" sz="1690" dirty="0" err="1" smtClean="0">
                <a:solidFill>
                  <a:schemeClr val="tx1"/>
                </a:solidFill>
              </a:rPr>
              <a:t>CyclicBarrier</a:t>
            </a:r>
            <a:r>
              <a:rPr lang="en-US" altLang="zh-CN" sz="1690" dirty="0" smtClean="0">
                <a:solidFill>
                  <a:schemeClr val="tx1"/>
                </a:solidFill>
              </a:rPr>
              <a:t> </a:t>
            </a:r>
            <a:r>
              <a:rPr lang="zh-CN" altLang="en-US" sz="1690" dirty="0" smtClean="0">
                <a:solidFill>
                  <a:schemeClr val="tx1"/>
                </a:solidFill>
              </a:rPr>
              <a:t>栅栏、</a:t>
            </a:r>
            <a:r>
              <a:rPr lang="en-US" altLang="zh-CN" sz="1690" dirty="0"/>
              <a:t> Future </a:t>
            </a:r>
            <a:endParaRPr lang="zh-CN" altLang="en-US" sz="1690" dirty="0" smtClean="0">
              <a:solidFill>
                <a:schemeClr val="tx1"/>
              </a:solidFill>
            </a:endParaRPr>
          </a:p>
        </p:txBody>
      </p:sp>
      <p:sp>
        <p:nvSpPr>
          <p:cNvPr id="7" name="文本框 3"/>
          <p:cNvSpPr txBox="1"/>
          <p:nvPr/>
        </p:nvSpPr>
        <p:spPr>
          <a:xfrm>
            <a:off x="3180799" y="286858"/>
            <a:ext cx="7487199" cy="349133"/>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35718" tIns="35718" rIns="35718" bIns="35718" numCol="1" spcCol="38100" rtlCol="0" anchor="ctr">
            <a:spAutoFit/>
          </a:bodyPr>
          <a:lstStyle/>
          <a:p>
            <a:r>
              <a:rPr lang="zh-CN" altLang="en-US" b="1" dirty="0" smtClean="0">
                <a:solidFill>
                  <a:schemeClr val="tx1"/>
                </a:solidFill>
                <a:latin typeface="+mj-ea"/>
                <a:ea typeface="+mj-ea"/>
              </a:rPr>
              <a:t>同步</a:t>
            </a:r>
            <a:r>
              <a:rPr lang="zh-CN" altLang="en-US" b="1" dirty="0" smtClean="0">
                <a:solidFill>
                  <a:schemeClr val="tx1"/>
                </a:solidFill>
                <a:latin typeface="+mj-ea"/>
                <a:ea typeface="+mj-ea"/>
              </a:rPr>
              <a:t>组件 </a:t>
            </a:r>
            <a:r>
              <a:rPr lang="en-US" altLang="zh-CN" b="1" dirty="0" err="1" smtClean="0">
                <a:solidFill>
                  <a:schemeClr val="tx1"/>
                </a:solidFill>
                <a:latin typeface="+mj-ea"/>
                <a:ea typeface="+mj-ea"/>
              </a:rPr>
              <a:t>CountDownLatch</a:t>
            </a:r>
            <a:r>
              <a:rPr lang="zh-CN" altLang="en-US" b="1" dirty="0" smtClean="0">
                <a:solidFill>
                  <a:schemeClr val="tx1"/>
                </a:solidFill>
                <a:latin typeface="+mj-ea"/>
                <a:ea typeface="+mj-ea"/>
              </a:rPr>
              <a:t>、</a:t>
            </a:r>
            <a:r>
              <a:rPr lang="en-US" altLang="zh-CN" b="1" dirty="0" smtClean="0">
                <a:solidFill>
                  <a:schemeClr val="tx1"/>
                </a:solidFill>
                <a:latin typeface="+mj-ea"/>
                <a:ea typeface="+mj-ea"/>
              </a:rPr>
              <a:t>Semaphore</a:t>
            </a:r>
            <a:r>
              <a:rPr lang="zh-CN" altLang="en-US" b="1" dirty="0">
                <a:solidFill>
                  <a:schemeClr val="tx1"/>
                </a:solidFill>
                <a:latin typeface="+mj-ea"/>
                <a:ea typeface="+mj-ea"/>
              </a:rPr>
              <a:t>、</a:t>
            </a:r>
            <a:r>
              <a:rPr lang="en-US" altLang="zh-CN" b="1" dirty="0" err="1" smtClean="0">
                <a:solidFill>
                  <a:schemeClr val="tx1"/>
                </a:solidFill>
                <a:latin typeface="+mj-ea"/>
                <a:ea typeface="+mj-ea"/>
              </a:rPr>
              <a:t>CyclicBarrier</a:t>
            </a:r>
            <a:r>
              <a:rPr lang="zh-CN" altLang="en-US" b="1" dirty="0" smtClean="0">
                <a:solidFill>
                  <a:schemeClr val="tx1"/>
                </a:solidFill>
                <a:latin typeface="+mj-ea"/>
                <a:ea typeface="+mj-ea"/>
              </a:rPr>
              <a:t>、</a:t>
            </a:r>
            <a:r>
              <a:rPr lang="en-US" altLang="zh-CN" b="1" dirty="0" err="1" smtClean="0">
                <a:latin typeface="+mj-ea"/>
                <a:ea typeface="+mj-ea"/>
              </a:rPr>
              <a:t>FutureTask</a:t>
            </a:r>
            <a:endParaRPr lang="en-US" altLang="zh-CN" b="1" dirty="0">
              <a:solidFill>
                <a:schemeClr val="tx1"/>
              </a:solidFill>
              <a:latin typeface="+mj-ea"/>
              <a:ea typeface="+mj-ea"/>
            </a:endParaRPr>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825262" y="1950900"/>
            <a:ext cx="5012715" cy="1549461"/>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35718" tIns="35718" rIns="35718" bIns="35718" numCol="1" spcCol="38100" rtlCol="0" anchor="ctr">
            <a:spAutoFit/>
          </a:bodyPr>
          <a:lstStyle/>
          <a:p>
            <a:pPr algn="l"/>
            <a:r>
              <a:rPr lang="en-US" altLang="zh-CN" sz="2400" dirty="0">
                <a:solidFill>
                  <a:schemeClr val="tx1"/>
                </a:solidFill>
              </a:rPr>
              <a:t>2.</a:t>
            </a:r>
            <a:r>
              <a:rPr lang="zh-CN" altLang="en-US" sz="2400" dirty="0">
                <a:solidFill>
                  <a:schemeClr val="tx1"/>
                </a:solidFill>
              </a:rPr>
              <a:t>进阶知识</a:t>
            </a:r>
          </a:p>
          <a:p>
            <a:pPr algn="l"/>
            <a:r>
              <a:rPr lang="en-US" altLang="zh-CN" sz="2400" dirty="0">
                <a:solidFill>
                  <a:schemeClr val="tx1"/>
                </a:solidFill>
              </a:rPr>
              <a:t>	2.1.Executor</a:t>
            </a:r>
            <a:r>
              <a:rPr lang="zh-CN" altLang="en-US" sz="2400" dirty="0">
                <a:solidFill>
                  <a:schemeClr val="tx1"/>
                </a:solidFill>
              </a:rPr>
              <a:t>线程池</a:t>
            </a:r>
          </a:p>
          <a:p>
            <a:pPr algn="l"/>
            <a:r>
              <a:rPr lang="en-US" altLang="zh-CN" sz="2400" dirty="0">
                <a:solidFill>
                  <a:schemeClr val="tx1"/>
                </a:solidFill>
              </a:rPr>
              <a:t>	2.2.BoundQueue</a:t>
            </a:r>
            <a:r>
              <a:rPr lang="zh-CN" altLang="en-US" sz="2400" dirty="0">
                <a:solidFill>
                  <a:schemeClr val="tx1"/>
                </a:solidFill>
              </a:rPr>
              <a:t>有界队列</a:t>
            </a:r>
          </a:p>
          <a:p>
            <a:pPr algn="l"/>
            <a:r>
              <a:rPr lang="en-US" altLang="zh-CN" sz="2400" dirty="0">
                <a:solidFill>
                  <a:schemeClr val="tx1"/>
                </a:solidFill>
              </a:rPr>
              <a:t>	</a:t>
            </a:r>
            <a:r>
              <a:rPr lang="en-US" altLang="zh-CN" sz="2400" dirty="0" smtClean="0">
                <a:solidFill>
                  <a:schemeClr val="tx1"/>
                </a:solidFill>
              </a:rPr>
              <a:t>2.2.</a:t>
            </a:r>
            <a:r>
              <a:rPr lang="zh-CN" altLang="en-US" sz="2400" dirty="0" smtClean="0">
                <a:solidFill>
                  <a:schemeClr val="tx1"/>
                </a:solidFill>
              </a:rPr>
              <a:t>饱和策略</a:t>
            </a:r>
          </a:p>
        </p:txBody>
      </p:sp>
      <p:sp>
        <p:nvSpPr>
          <p:cNvPr id="3" name="文本框 2"/>
          <p:cNvSpPr txBox="1"/>
          <p:nvPr/>
        </p:nvSpPr>
        <p:spPr>
          <a:xfrm>
            <a:off x="9081996" y="4065237"/>
            <a:ext cx="446405" cy="26543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35718" tIns="35718" rIns="35718" bIns="35718"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r>
              <a:rPr lang="zh-CN" altLang="en-US" sz="1265" dirty="0">
                <a:solidFill>
                  <a:schemeClr val="tx1"/>
                </a:solidFill>
              </a:rPr>
              <a:t>开始</a:t>
            </a:r>
            <a:r>
              <a:rPr lang="en-US" altLang="zh-CN" sz="1265" dirty="0" smtClean="0">
                <a:solidFill>
                  <a:schemeClr val="tx1"/>
                </a:solidFill>
              </a:rPr>
              <a:t>!</a:t>
            </a:r>
            <a:endParaRPr kumimoji="0" lang="en-US" altLang="zh-CN" sz="1265" b="0" i="0" u="none" strike="noStrike" cap="none" spc="0" normalizeH="0" baseline="0" dirty="0" smtClean="0">
              <a:ln>
                <a:noFill/>
              </a:ln>
              <a:solidFill>
                <a:schemeClr val="tx1"/>
              </a:solidFill>
              <a:effectLst/>
              <a:uFillTx/>
              <a:sym typeface="Helvetica Light"/>
            </a:endParaRP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88757" y="814345"/>
            <a:ext cx="11526254" cy="5058114"/>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35718" tIns="35718" rIns="35718" bIns="35718"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r>
              <a:rPr lang="zh-CN" altLang="en-US" sz="2000" b="1" dirty="0" smtClean="0">
                <a:solidFill>
                  <a:schemeClr val="tx1"/>
                </a:solidFill>
                <a:latin typeface="+mj-ea"/>
                <a:ea typeface="+mj-ea"/>
              </a:rPr>
              <a:t>目录</a:t>
            </a:r>
          </a:p>
          <a:p>
            <a:pPr marL="0" marR="0" indent="0" algn="l" defTabSz="584200" rtl="0" fontAlgn="auto" latinLnBrk="0" hangingPunct="0">
              <a:lnSpc>
                <a:spcPct val="100000"/>
              </a:lnSpc>
              <a:spcBef>
                <a:spcPts val="0"/>
              </a:spcBef>
              <a:spcAft>
                <a:spcPts val="0"/>
              </a:spcAft>
              <a:buClrTx/>
              <a:buSzTx/>
              <a:buFontTx/>
              <a:buNone/>
            </a:pPr>
            <a:r>
              <a:rPr lang="en-US" altLang="zh-CN" sz="1600" dirty="0" smtClean="0">
                <a:solidFill>
                  <a:schemeClr val="tx1"/>
                </a:solidFill>
                <a:latin typeface="+mn-ea"/>
              </a:rPr>
              <a:t>1.</a:t>
            </a:r>
            <a:r>
              <a:rPr lang="zh-CN" altLang="en-US" sz="1600" dirty="0" smtClean="0">
                <a:solidFill>
                  <a:schemeClr val="tx1"/>
                </a:solidFill>
                <a:latin typeface="+mn-ea"/>
              </a:rPr>
              <a:t>基础知识</a:t>
            </a:r>
          </a:p>
          <a:p>
            <a:pPr marR="0" indent="0" fontAlgn="auto">
              <a:lnSpc>
                <a:spcPct val="100000"/>
              </a:lnSpc>
              <a:spcBef>
                <a:spcPts val="0"/>
              </a:spcBef>
              <a:spcAft>
                <a:spcPts val="0"/>
              </a:spcAft>
              <a:buClrTx/>
              <a:buSzTx/>
              <a:buFontTx/>
              <a:buNone/>
            </a:pPr>
            <a:r>
              <a:rPr lang="en-US" altLang="zh-CN" sz="1600" dirty="0" smtClean="0">
                <a:latin typeface="+mn-ea"/>
              </a:rPr>
              <a:t>	1.1.JVM</a:t>
            </a:r>
            <a:r>
              <a:rPr lang="zh-CN" altLang="en-US" sz="1600" dirty="0">
                <a:latin typeface="+mn-ea"/>
              </a:rPr>
              <a:t>内存模型</a:t>
            </a:r>
            <a:endParaRPr lang="en-US" altLang="zh-CN" sz="1600" dirty="0">
              <a:latin typeface="+mn-ea"/>
            </a:endParaRPr>
          </a:p>
          <a:p>
            <a:r>
              <a:rPr lang="en-US" altLang="zh-CN" sz="1600" dirty="0" smtClean="0">
                <a:latin typeface="+mn-ea"/>
              </a:rPr>
              <a:t>	1.2</a:t>
            </a:r>
            <a:r>
              <a:rPr lang="en-US" altLang="zh-CN" sz="1600" dirty="0">
                <a:latin typeface="+mn-ea"/>
              </a:rPr>
              <a:t>.</a:t>
            </a:r>
            <a:r>
              <a:rPr lang="zh-CN" altLang="en-US" sz="1600" dirty="0">
                <a:latin typeface="+mn-ea"/>
              </a:rPr>
              <a:t>多线程三大特性</a:t>
            </a:r>
            <a:endParaRPr lang="en-US" altLang="zh-CN" sz="1600" dirty="0">
              <a:latin typeface="+mn-ea"/>
            </a:endParaRPr>
          </a:p>
          <a:p>
            <a:r>
              <a:rPr lang="en-US" altLang="zh-CN" sz="1600" dirty="0" smtClean="0">
                <a:latin typeface="+mn-ea"/>
              </a:rPr>
              <a:t>	1.3</a:t>
            </a:r>
            <a:r>
              <a:rPr lang="en-US" altLang="zh-CN" sz="1600" dirty="0">
                <a:latin typeface="+mn-ea"/>
              </a:rPr>
              <a:t>. synchronized</a:t>
            </a:r>
            <a:r>
              <a:rPr lang="zh-CN" altLang="en-US" sz="1600" dirty="0">
                <a:latin typeface="+mn-ea"/>
              </a:rPr>
              <a:t>、</a:t>
            </a:r>
            <a:r>
              <a:rPr lang="en-US" altLang="zh-CN" sz="1600" dirty="0" err="1">
                <a:latin typeface="+mn-ea"/>
              </a:rPr>
              <a:t>ReentrantLock</a:t>
            </a:r>
            <a:r>
              <a:rPr lang="zh-CN" altLang="en-US" sz="1600" dirty="0">
                <a:latin typeface="+mn-ea"/>
              </a:rPr>
              <a:t>（内置锁与显示锁）</a:t>
            </a:r>
          </a:p>
          <a:p>
            <a:pPr marR="0" indent="0" fontAlgn="auto">
              <a:lnSpc>
                <a:spcPct val="100000"/>
              </a:lnSpc>
              <a:spcBef>
                <a:spcPts val="0"/>
              </a:spcBef>
              <a:spcAft>
                <a:spcPts val="0"/>
              </a:spcAft>
              <a:buClrTx/>
              <a:buSzTx/>
              <a:buFontTx/>
              <a:buNone/>
            </a:pPr>
            <a:r>
              <a:rPr lang="en-US" altLang="zh-CN" sz="1600" dirty="0" smtClean="0">
                <a:latin typeface="+mn-ea"/>
              </a:rPr>
              <a:t>	1.4</a:t>
            </a:r>
            <a:r>
              <a:rPr lang="en-US" altLang="zh-CN" sz="1600" dirty="0">
                <a:latin typeface="+mn-ea"/>
              </a:rPr>
              <a:t>.</a:t>
            </a:r>
            <a:r>
              <a:rPr lang="zh-CN" altLang="en-US" sz="1600" dirty="0">
                <a:latin typeface="+mn-ea"/>
              </a:rPr>
              <a:t>内存可见性、</a:t>
            </a:r>
            <a:r>
              <a:rPr lang="en-US" altLang="zh-CN" sz="1600" dirty="0">
                <a:latin typeface="+mn-ea"/>
              </a:rPr>
              <a:t>volatile</a:t>
            </a:r>
            <a:r>
              <a:rPr lang="zh-CN" altLang="en-US" sz="1600" dirty="0">
                <a:latin typeface="+mn-ea"/>
              </a:rPr>
              <a:t>、</a:t>
            </a:r>
            <a:r>
              <a:rPr lang="en-US" altLang="zh-CN" sz="1600" dirty="0">
                <a:latin typeface="+mn-ea"/>
              </a:rPr>
              <a:t>ThreadLocal</a:t>
            </a:r>
          </a:p>
          <a:p>
            <a:r>
              <a:rPr lang="en-US" altLang="zh-CN" sz="1600" dirty="0" smtClean="0">
                <a:latin typeface="+mn-ea"/>
              </a:rPr>
              <a:t>	1.5</a:t>
            </a:r>
            <a:r>
              <a:rPr lang="en-US" altLang="zh-CN" sz="1600" dirty="0">
                <a:latin typeface="+mn-ea"/>
              </a:rPr>
              <a:t>.</a:t>
            </a:r>
            <a:r>
              <a:rPr lang="zh-CN" altLang="en-US" sz="1600" dirty="0">
                <a:latin typeface="+mn-ea"/>
              </a:rPr>
              <a:t>同步组件 </a:t>
            </a:r>
            <a:r>
              <a:rPr lang="en-US" altLang="zh-CN" sz="1600" dirty="0" err="1">
                <a:latin typeface="+mn-ea"/>
              </a:rPr>
              <a:t>CountDownLatch</a:t>
            </a:r>
            <a:r>
              <a:rPr lang="zh-CN" altLang="en-US" sz="1600" dirty="0">
                <a:latin typeface="+mn-ea"/>
              </a:rPr>
              <a:t>、</a:t>
            </a:r>
            <a:r>
              <a:rPr lang="en-US" altLang="zh-CN" sz="1600" dirty="0">
                <a:latin typeface="+mn-ea"/>
              </a:rPr>
              <a:t> Semaphore</a:t>
            </a:r>
            <a:r>
              <a:rPr lang="zh-CN" altLang="en-US" sz="1600" dirty="0">
                <a:latin typeface="+mn-ea"/>
              </a:rPr>
              <a:t>、 </a:t>
            </a:r>
            <a:r>
              <a:rPr lang="en-US" altLang="zh-CN" sz="1600" dirty="0" err="1">
                <a:latin typeface="+mn-ea"/>
              </a:rPr>
              <a:t>FutureTask</a:t>
            </a:r>
            <a:r>
              <a:rPr lang="zh-CN" altLang="en-US" sz="1600" dirty="0">
                <a:latin typeface="+mn-ea"/>
              </a:rPr>
              <a:t>、</a:t>
            </a:r>
            <a:r>
              <a:rPr lang="en-US" altLang="zh-CN" sz="1600" dirty="0" err="1">
                <a:latin typeface="+mn-ea"/>
              </a:rPr>
              <a:t>CyclicBarrier</a:t>
            </a:r>
            <a:endParaRPr lang="en-US" altLang="zh-CN" sz="1600" dirty="0">
              <a:latin typeface="+mn-ea"/>
            </a:endParaRPr>
          </a:p>
          <a:p>
            <a:pPr marL="0" marR="0" indent="0" algn="l" defTabSz="584200" rtl="0" fontAlgn="auto" latinLnBrk="0" hangingPunct="0">
              <a:lnSpc>
                <a:spcPct val="100000"/>
              </a:lnSpc>
              <a:spcBef>
                <a:spcPts val="0"/>
              </a:spcBef>
              <a:spcAft>
                <a:spcPts val="0"/>
              </a:spcAft>
              <a:buClrTx/>
              <a:buSzTx/>
              <a:buFontTx/>
              <a:buNone/>
            </a:pPr>
            <a:endParaRPr lang="en-US" altLang="zh-CN" sz="1600" dirty="0" smtClean="0">
              <a:solidFill>
                <a:schemeClr val="tx1"/>
              </a:solidFill>
              <a:latin typeface="+mn-ea"/>
            </a:endParaRPr>
          </a:p>
          <a:p>
            <a:pPr marL="0" marR="0" indent="0" algn="l" defTabSz="584200" rtl="0" fontAlgn="auto" latinLnBrk="0" hangingPunct="0">
              <a:lnSpc>
                <a:spcPct val="100000"/>
              </a:lnSpc>
              <a:spcBef>
                <a:spcPts val="0"/>
              </a:spcBef>
              <a:spcAft>
                <a:spcPts val="0"/>
              </a:spcAft>
              <a:buClrTx/>
              <a:buSzTx/>
              <a:buFontTx/>
              <a:buNone/>
            </a:pPr>
            <a:r>
              <a:rPr lang="en-US" altLang="zh-CN" sz="1600" dirty="0" smtClean="0">
                <a:solidFill>
                  <a:schemeClr val="tx1"/>
                </a:solidFill>
                <a:latin typeface="+mn-ea"/>
              </a:rPr>
              <a:t>2.</a:t>
            </a:r>
            <a:r>
              <a:rPr lang="zh-CN" altLang="en-US" sz="1600" dirty="0" smtClean="0">
                <a:solidFill>
                  <a:schemeClr val="tx1"/>
                </a:solidFill>
                <a:latin typeface="+mn-ea"/>
              </a:rPr>
              <a:t>进阶知识</a:t>
            </a:r>
          </a:p>
          <a:p>
            <a:pPr algn="l"/>
            <a:r>
              <a:rPr lang="en-US" altLang="zh-CN" sz="1600" dirty="0">
                <a:solidFill>
                  <a:schemeClr val="tx1"/>
                </a:solidFill>
                <a:latin typeface="+mn-ea"/>
              </a:rPr>
              <a:t>	2.1.Executor</a:t>
            </a:r>
            <a:r>
              <a:rPr lang="zh-CN" altLang="en-US" sz="1600" dirty="0">
                <a:solidFill>
                  <a:schemeClr val="tx1"/>
                </a:solidFill>
                <a:latin typeface="+mn-ea"/>
              </a:rPr>
              <a:t>线程池</a:t>
            </a:r>
          </a:p>
          <a:p>
            <a:pPr algn="l"/>
            <a:r>
              <a:rPr lang="en-US" altLang="zh-CN" sz="1600" dirty="0">
                <a:solidFill>
                  <a:schemeClr val="tx1"/>
                </a:solidFill>
                <a:latin typeface="+mn-ea"/>
              </a:rPr>
              <a:t>	2.2.BoundQueue</a:t>
            </a:r>
            <a:r>
              <a:rPr lang="zh-CN" altLang="en-US" sz="1600" dirty="0">
                <a:solidFill>
                  <a:schemeClr val="tx1"/>
                </a:solidFill>
                <a:latin typeface="+mn-ea"/>
              </a:rPr>
              <a:t>有界队列</a:t>
            </a:r>
          </a:p>
          <a:p>
            <a:pPr algn="l"/>
            <a:r>
              <a:rPr lang="en-US" altLang="zh-CN" sz="1600" dirty="0">
                <a:solidFill>
                  <a:schemeClr val="tx1"/>
                </a:solidFill>
                <a:latin typeface="+mn-ea"/>
              </a:rPr>
              <a:t>	</a:t>
            </a:r>
            <a:r>
              <a:rPr lang="en-US" altLang="zh-CN" sz="1600" dirty="0" smtClean="0">
                <a:solidFill>
                  <a:schemeClr val="tx1"/>
                </a:solidFill>
                <a:latin typeface="+mn-ea"/>
              </a:rPr>
              <a:t>2.3.</a:t>
            </a:r>
            <a:r>
              <a:rPr lang="zh-CN" altLang="en-US" sz="1600" dirty="0">
                <a:solidFill>
                  <a:schemeClr val="tx1"/>
                </a:solidFill>
                <a:latin typeface="+mn-ea"/>
              </a:rPr>
              <a:t>饱和</a:t>
            </a:r>
            <a:r>
              <a:rPr lang="zh-CN" altLang="en-US" sz="1600" dirty="0" smtClean="0">
                <a:solidFill>
                  <a:schemeClr val="tx1"/>
                </a:solidFill>
                <a:latin typeface="+mn-ea"/>
              </a:rPr>
              <a:t>策略</a:t>
            </a:r>
          </a:p>
          <a:p>
            <a:pPr marL="0" marR="0" indent="0" algn="l" defTabSz="584200" rtl="0" fontAlgn="auto" latinLnBrk="0" hangingPunct="0">
              <a:lnSpc>
                <a:spcPct val="100000"/>
              </a:lnSpc>
              <a:spcBef>
                <a:spcPts val="0"/>
              </a:spcBef>
              <a:spcAft>
                <a:spcPts val="0"/>
              </a:spcAft>
              <a:buClrTx/>
              <a:buSzTx/>
              <a:buFontTx/>
              <a:buNone/>
            </a:pPr>
            <a:endParaRPr lang="zh-CN" altLang="en-US" sz="1600" dirty="0" smtClean="0">
              <a:solidFill>
                <a:schemeClr val="tx1"/>
              </a:solidFill>
              <a:latin typeface="+mn-ea"/>
            </a:endParaRPr>
          </a:p>
          <a:p>
            <a:pPr marL="0" marR="0" indent="0" algn="l" defTabSz="584200" rtl="0" fontAlgn="auto" latinLnBrk="0" hangingPunct="0">
              <a:lnSpc>
                <a:spcPct val="100000"/>
              </a:lnSpc>
              <a:spcBef>
                <a:spcPts val="0"/>
              </a:spcBef>
              <a:spcAft>
                <a:spcPts val="0"/>
              </a:spcAft>
              <a:buClrTx/>
              <a:buSzTx/>
              <a:buFontTx/>
              <a:buNone/>
            </a:pPr>
            <a:r>
              <a:rPr lang="en-US" altLang="zh-CN" sz="1600" dirty="0" smtClean="0">
                <a:solidFill>
                  <a:schemeClr val="tx1"/>
                </a:solidFill>
                <a:latin typeface="+mn-ea"/>
              </a:rPr>
              <a:t>3.</a:t>
            </a:r>
            <a:r>
              <a:rPr lang="zh-CN" altLang="en-US" sz="1600" dirty="0" smtClean="0">
                <a:solidFill>
                  <a:schemeClr val="tx1"/>
                </a:solidFill>
                <a:latin typeface="+mn-ea"/>
              </a:rPr>
              <a:t>原理知识</a:t>
            </a:r>
            <a:endParaRPr lang="en-US" altLang="zh-CN" sz="1600" dirty="0" smtClean="0">
              <a:solidFill>
                <a:schemeClr val="tx1"/>
              </a:solidFill>
              <a:latin typeface="+mn-ea"/>
            </a:endParaRPr>
          </a:p>
          <a:p>
            <a:pPr marR="0" indent="0" fontAlgn="auto">
              <a:lnSpc>
                <a:spcPct val="100000"/>
              </a:lnSpc>
              <a:spcBef>
                <a:spcPts val="0"/>
              </a:spcBef>
              <a:spcAft>
                <a:spcPts val="0"/>
              </a:spcAft>
              <a:buClrTx/>
              <a:buSzTx/>
              <a:buFontTx/>
              <a:buNone/>
            </a:pPr>
            <a:r>
              <a:rPr lang="en-US" altLang="zh-CN" sz="1600" dirty="0" smtClean="0">
                <a:latin typeface="+mn-ea"/>
              </a:rPr>
              <a:t>	3.1</a:t>
            </a:r>
            <a:r>
              <a:rPr lang="en-US" altLang="zh-CN" sz="1600" dirty="0">
                <a:latin typeface="+mn-ea"/>
              </a:rPr>
              <a:t>.</a:t>
            </a:r>
            <a:r>
              <a:rPr lang="zh-CN" altLang="en-US" sz="1600" dirty="0">
                <a:latin typeface="+mn-ea"/>
              </a:rPr>
              <a:t>原子</a:t>
            </a:r>
            <a:r>
              <a:rPr lang="zh-CN" altLang="en-US" sz="1600" dirty="0" smtClean="0">
                <a:latin typeface="+mn-ea"/>
              </a:rPr>
              <a:t>变量</a:t>
            </a:r>
            <a:endParaRPr lang="zh-CN" altLang="en-US" sz="1600" dirty="0">
              <a:solidFill>
                <a:schemeClr val="tx1"/>
              </a:solidFill>
              <a:latin typeface="+mn-ea"/>
            </a:endParaRPr>
          </a:p>
          <a:p>
            <a:pPr algn="l"/>
            <a:r>
              <a:rPr lang="en-US" altLang="zh-CN" sz="1600" dirty="0">
                <a:solidFill>
                  <a:schemeClr val="tx1"/>
                </a:solidFill>
                <a:latin typeface="+mn-ea"/>
              </a:rPr>
              <a:t>	</a:t>
            </a:r>
            <a:r>
              <a:rPr lang="en-US" altLang="zh-CN" sz="1600" dirty="0" smtClean="0">
                <a:solidFill>
                  <a:schemeClr val="tx1"/>
                </a:solidFill>
                <a:latin typeface="+mn-ea"/>
              </a:rPr>
              <a:t>3.2.CAS</a:t>
            </a:r>
            <a:r>
              <a:rPr lang="zh-CN" altLang="en-US" sz="1600" dirty="0">
                <a:solidFill>
                  <a:schemeClr val="tx1"/>
                </a:solidFill>
                <a:latin typeface="+mn-ea"/>
              </a:rPr>
              <a:t>、自旋锁</a:t>
            </a:r>
          </a:p>
          <a:p>
            <a:pPr algn="l"/>
            <a:r>
              <a:rPr lang="en-US" altLang="zh-CN" sz="1600" dirty="0">
                <a:solidFill>
                  <a:schemeClr val="tx1"/>
                </a:solidFill>
                <a:latin typeface="+mn-ea"/>
              </a:rPr>
              <a:t>	3.3.ABA</a:t>
            </a:r>
            <a:r>
              <a:rPr lang="zh-CN" altLang="en-US" sz="1600" dirty="0">
                <a:solidFill>
                  <a:schemeClr val="tx1"/>
                </a:solidFill>
                <a:latin typeface="+mn-ea"/>
              </a:rPr>
              <a:t>问题、解决（</a:t>
            </a:r>
            <a:r>
              <a:rPr lang="en-US" altLang="zh-CN" sz="1600" dirty="0" err="1">
                <a:solidFill>
                  <a:schemeClr val="tx1"/>
                </a:solidFill>
                <a:latin typeface="+mn-ea"/>
              </a:rPr>
              <a:t>AtomicStampedReference</a:t>
            </a:r>
            <a:r>
              <a:rPr lang="zh-CN" altLang="en-US" sz="1600" dirty="0" smtClean="0">
                <a:solidFill>
                  <a:schemeClr val="tx1"/>
                </a:solidFill>
                <a:latin typeface="+mn-ea"/>
              </a:rPr>
              <a:t>）</a:t>
            </a:r>
            <a:endParaRPr lang="en-US" altLang="zh-CN" sz="1600" dirty="0" smtClean="0">
              <a:solidFill>
                <a:schemeClr val="tx1"/>
              </a:solidFill>
              <a:latin typeface="+mn-ea"/>
            </a:endParaRPr>
          </a:p>
          <a:p>
            <a:pPr algn="l"/>
            <a:r>
              <a:rPr lang="en-US" altLang="zh-CN" sz="1600" dirty="0" smtClean="0">
                <a:solidFill>
                  <a:schemeClr val="tx1"/>
                </a:solidFill>
                <a:latin typeface="+mn-ea"/>
              </a:rPr>
              <a:t>4.</a:t>
            </a:r>
            <a:r>
              <a:rPr lang="zh-CN" altLang="en-US" sz="1600" dirty="0" smtClean="0">
                <a:solidFill>
                  <a:schemeClr val="tx1"/>
                </a:solidFill>
                <a:latin typeface="+mn-ea"/>
              </a:rPr>
              <a:t>交流</a:t>
            </a:r>
          </a:p>
          <a:p>
            <a:r>
              <a:rPr lang="en-US" altLang="zh-CN" sz="1600" dirty="0" smtClean="0">
                <a:solidFill>
                  <a:schemeClr val="tx1"/>
                </a:solidFill>
                <a:latin typeface="+mn-ea"/>
              </a:rPr>
              <a:t>	</a:t>
            </a:r>
            <a:r>
              <a:rPr lang="en-US" altLang="zh-CN" sz="1600" dirty="0">
                <a:latin typeface="+mn-ea"/>
              </a:rPr>
              <a:t>4.1.DoubleCheck</a:t>
            </a:r>
            <a:r>
              <a:rPr lang="zh-CN" altLang="en-US" sz="1600" dirty="0">
                <a:latin typeface="+mn-ea"/>
              </a:rPr>
              <a:t>（双重检查锁的问题</a:t>
            </a:r>
            <a:r>
              <a:rPr lang="zh-CN" altLang="en-US" sz="1600" dirty="0" smtClean="0">
                <a:latin typeface="+mn-ea"/>
              </a:rPr>
              <a:t>）</a:t>
            </a:r>
            <a:endParaRPr lang="en-US" altLang="zh-CN" sz="1600" dirty="0" smtClean="0">
              <a:latin typeface="+mn-ea"/>
            </a:endParaRPr>
          </a:p>
          <a:p>
            <a:r>
              <a:rPr lang="en-US" altLang="zh-CN" sz="1600" dirty="0">
                <a:latin typeface="+mn-ea"/>
              </a:rPr>
              <a:t>	</a:t>
            </a:r>
            <a:r>
              <a:rPr lang="en-US" altLang="zh-CN" sz="1600" dirty="0" smtClean="0">
                <a:latin typeface="+mn-ea"/>
              </a:rPr>
              <a:t>4.2.HashMap  </a:t>
            </a:r>
            <a:r>
              <a:rPr lang="en-US" altLang="zh-CN" sz="1600" dirty="0" err="1" smtClean="0">
                <a:latin typeface="+mn-ea"/>
              </a:rPr>
              <a:t>ConcurrentHashMap</a:t>
            </a:r>
            <a:endParaRPr lang="zh-CN" altLang="en-US" sz="1600" dirty="0"/>
          </a:p>
        </p:txBody>
      </p:sp>
    </p:spTree>
    <p:extLst>
      <p:ext uri="{BB962C8B-B14F-4D97-AF65-F5344CB8AC3E}">
        <p14:creationId xmlns:p14="http://schemas.microsoft.com/office/powerpoint/2010/main" val="1323104720"/>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127580" y="259592"/>
            <a:ext cx="1510733" cy="33220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35718" tIns="35718" rIns="35718" bIns="35718" numCol="1" spcCol="38100" rtlCol="0" anchor="ctr">
            <a:spAutoFit/>
          </a:bodyPr>
          <a:lstStyle/>
          <a:p>
            <a:r>
              <a:rPr lang="en-US" altLang="zh-CN" sz="1690" b="1" dirty="0" smtClean="0">
                <a:solidFill>
                  <a:schemeClr val="tx1"/>
                </a:solidFill>
              </a:rPr>
              <a:t>Executor</a:t>
            </a:r>
            <a:r>
              <a:rPr lang="zh-CN" altLang="en-US" sz="1690" b="1" dirty="0">
                <a:solidFill>
                  <a:schemeClr val="tx1"/>
                </a:solidFill>
              </a:rPr>
              <a:t>线程池</a:t>
            </a:r>
          </a:p>
        </p:txBody>
      </p:sp>
      <p:sp>
        <p:nvSpPr>
          <p:cNvPr id="6" name="矩形 5"/>
          <p:cNvSpPr/>
          <p:nvPr/>
        </p:nvSpPr>
        <p:spPr>
          <a:xfrm>
            <a:off x="2677989" y="1622043"/>
            <a:ext cx="4269765" cy="265430"/>
          </a:xfrm>
          <a:prstGeom prst="rect">
            <a:avLst/>
          </a:prstGeom>
        </p:spPr>
        <p:style>
          <a:lnRef idx="0">
            <a:schemeClr val="accent6"/>
          </a:lnRef>
          <a:fillRef idx="3">
            <a:schemeClr val="accent6"/>
          </a:fillRef>
          <a:effectRef idx="3">
            <a:schemeClr val="accent6"/>
          </a:effectRef>
          <a:fontRef idx="minor">
            <a:schemeClr val="lt1"/>
          </a:fontRef>
        </p:style>
        <p:txBody>
          <a:bodyPr rot="0" spcFirstLastPara="1" vertOverflow="overflow" horzOverflow="overflow" vert="horz" wrap="square" lIns="35718" tIns="35718" rIns="35718" bIns="35718"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pPr>
            <a:r>
              <a:rPr kumimoji="0" lang="en-US" altLang="zh-CN" sz="1265" b="0" i="0" u="none" strike="noStrike" cap="none" spc="0" normalizeH="0" baseline="0" dirty="0" smtClean="0">
                <a:ln>
                  <a:noFill/>
                </a:ln>
                <a:solidFill>
                  <a:schemeClr val="tx1"/>
                </a:solidFill>
                <a:effectLst/>
                <a:uFillTx/>
                <a:latin typeface="+mn-lt"/>
                <a:ea typeface="+mn-ea"/>
                <a:cs typeface="+mn-cs"/>
                <a:sym typeface="Helvetica Light"/>
              </a:rPr>
              <a:t>1.</a:t>
            </a:r>
            <a:r>
              <a:rPr kumimoji="0" lang="zh-CN" altLang="en-US" sz="1265" b="0" i="0" u="none" strike="noStrike" cap="none" spc="0" normalizeH="0" baseline="0" dirty="0" smtClean="0">
                <a:ln>
                  <a:noFill/>
                </a:ln>
                <a:solidFill>
                  <a:schemeClr val="tx1"/>
                </a:solidFill>
                <a:effectLst/>
                <a:uFillTx/>
                <a:latin typeface="+mn-lt"/>
                <a:ea typeface="+mn-ea"/>
                <a:cs typeface="+mn-cs"/>
                <a:sym typeface="Helvetica Light"/>
              </a:rPr>
              <a:t>在什么线程中执行任务？</a:t>
            </a:r>
          </a:p>
        </p:txBody>
      </p:sp>
      <p:sp>
        <p:nvSpPr>
          <p:cNvPr id="7" name="矩形 6"/>
          <p:cNvSpPr/>
          <p:nvPr/>
        </p:nvSpPr>
        <p:spPr>
          <a:xfrm>
            <a:off x="2677989" y="2278843"/>
            <a:ext cx="3948296" cy="265430"/>
          </a:xfrm>
          <a:prstGeom prst="rect">
            <a:avLst/>
          </a:prstGeom>
        </p:spPr>
        <p:style>
          <a:lnRef idx="0">
            <a:schemeClr val="accent6"/>
          </a:lnRef>
          <a:fillRef idx="3">
            <a:schemeClr val="accent6"/>
          </a:fillRef>
          <a:effectRef idx="3">
            <a:schemeClr val="accent6"/>
          </a:effectRef>
          <a:fontRef idx="minor">
            <a:schemeClr val="lt1"/>
          </a:fontRef>
        </p:style>
        <p:txBody>
          <a:bodyPr rot="0" spcFirstLastPara="1" vertOverflow="overflow" horzOverflow="overflow" vert="horz" wrap="square" lIns="35718" tIns="35718" rIns="35718" bIns="35718"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pPr>
            <a:r>
              <a:rPr kumimoji="0" lang="en-US" altLang="zh-CN" sz="1265" b="0" i="0" u="none" strike="noStrike" cap="none" spc="0" normalizeH="0" baseline="0" dirty="0" smtClean="0">
                <a:ln>
                  <a:noFill/>
                </a:ln>
                <a:solidFill>
                  <a:schemeClr val="tx1"/>
                </a:solidFill>
                <a:effectLst/>
                <a:uFillTx/>
                <a:latin typeface="+mn-lt"/>
                <a:ea typeface="+mn-ea"/>
                <a:cs typeface="+mn-cs"/>
                <a:sym typeface="Helvetica Light"/>
              </a:rPr>
              <a:t>2.</a:t>
            </a:r>
            <a:r>
              <a:rPr kumimoji="0" lang="zh-CN" altLang="en-US" sz="1265" b="0" i="0" u="none" strike="noStrike" cap="none" spc="0" normalizeH="0" baseline="0" dirty="0" smtClean="0">
                <a:ln>
                  <a:noFill/>
                </a:ln>
                <a:solidFill>
                  <a:schemeClr val="tx1"/>
                </a:solidFill>
                <a:effectLst/>
                <a:uFillTx/>
                <a:latin typeface="+mn-lt"/>
                <a:ea typeface="+mn-ea"/>
                <a:cs typeface="+mn-cs"/>
                <a:sym typeface="Helvetica Light"/>
              </a:rPr>
              <a:t>任务按照什么顺序执行（</a:t>
            </a:r>
            <a:r>
              <a:rPr kumimoji="0" lang="en-US" altLang="zh-CN" sz="1265" b="0" i="0" u="none" strike="noStrike" cap="none" spc="0" normalizeH="0" baseline="0" dirty="0" smtClean="0">
                <a:ln>
                  <a:noFill/>
                </a:ln>
                <a:solidFill>
                  <a:schemeClr val="tx1"/>
                </a:solidFill>
                <a:effectLst/>
                <a:uFillTx/>
                <a:latin typeface="+mn-lt"/>
                <a:ea typeface="+mn-ea"/>
                <a:cs typeface="+mn-cs"/>
                <a:sym typeface="Helvetica Light"/>
              </a:rPr>
              <a:t>FIFO</a:t>
            </a:r>
            <a:r>
              <a:rPr kumimoji="0" lang="zh-CN" altLang="en-US" sz="1265" b="0" i="0" u="none" strike="noStrike" cap="none" spc="0" normalizeH="0" baseline="0" dirty="0" smtClean="0">
                <a:ln>
                  <a:noFill/>
                </a:ln>
                <a:solidFill>
                  <a:schemeClr val="tx1"/>
                </a:solidFill>
                <a:effectLst/>
                <a:uFillTx/>
                <a:latin typeface="+mn-lt"/>
                <a:ea typeface="+mn-ea"/>
                <a:cs typeface="+mn-cs"/>
                <a:sym typeface="Helvetica Light"/>
              </a:rPr>
              <a:t>、</a:t>
            </a:r>
            <a:r>
              <a:rPr kumimoji="0" lang="en-US" altLang="zh-CN" sz="1265" b="0" i="0" u="none" strike="noStrike" cap="none" spc="0" normalizeH="0" baseline="0" dirty="0" smtClean="0">
                <a:ln>
                  <a:noFill/>
                </a:ln>
                <a:solidFill>
                  <a:schemeClr val="tx1"/>
                </a:solidFill>
                <a:effectLst/>
                <a:uFillTx/>
                <a:latin typeface="+mn-lt"/>
                <a:ea typeface="+mn-ea"/>
                <a:cs typeface="+mn-cs"/>
                <a:sym typeface="Helvetica Light"/>
              </a:rPr>
              <a:t>LIFO</a:t>
            </a:r>
            <a:r>
              <a:rPr kumimoji="0" lang="zh-CN" altLang="en-US" sz="1265" b="0" i="0" u="none" strike="noStrike" cap="none" spc="0" normalizeH="0" baseline="0" dirty="0" smtClean="0">
                <a:ln>
                  <a:noFill/>
                </a:ln>
                <a:solidFill>
                  <a:schemeClr val="tx1"/>
                </a:solidFill>
                <a:effectLst/>
                <a:uFillTx/>
                <a:latin typeface="+mn-lt"/>
                <a:ea typeface="+mn-ea"/>
                <a:cs typeface="+mn-cs"/>
                <a:sym typeface="Helvetica Light"/>
              </a:rPr>
              <a:t>、优先级）？</a:t>
            </a:r>
          </a:p>
        </p:txBody>
      </p:sp>
      <p:sp>
        <p:nvSpPr>
          <p:cNvPr id="8" name="矩形 7"/>
          <p:cNvSpPr/>
          <p:nvPr/>
        </p:nvSpPr>
        <p:spPr>
          <a:xfrm>
            <a:off x="3762200" y="2753071"/>
            <a:ext cx="3904160" cy="265430"/>
          </a:xfrm>
          <a:prstGeom prst="rect">
            <a:avLst/>
          </a:prstGeom>
        </p:spPr>
        <p:style>
          <a:lnRef idx="0">
            <a:schemeClr val="accent6"/>
          </a:lnRef>
          <a:fillRef idx="3">
            <a:schemeClr val="accent6"/>
          </a:fillRef>
          <a:effectRef idx="3">
            <a:schemeClr val="accent6"/>
          </a:effectRef>
          <a:fontRef idx="minor">
            <a:schemeClr val="lt1"/>
          </a:fontRef>
        </p:style>
        <p:txBody>
          <a:bodyPr rot="0" spcFirstLastPara="1" vertOverflow="overflow" horzOverflow="overflow" vert="horz" wrap="square" lIns="35718" tIns="35718" rIns="35718" bIns="35718"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pPr>
            <a:r>
              <a:rPr lang="en-US" altLang="zh-CN" sz="1265" dirty="0" smtClean="0">
                <a:solidFill>
                  <a:schemeClr val="tx1"/>
                </a:solidFill>
              </a:rPr>
              <a:t>3</a:t>
            </a:r>
            <a:r>
              <a:rPr kumimoji="0" lang="en-US" altLang="zh-CN" sz="1265" b="0" i="0" u="none" strike="noStrike" cap="none" spc="0" normalizeH="0" baseline="0" dirty="0" smtClean="0">
                <a:ln>
                  <a:noFill/>
                </a:ln>
                <a:solidFill>
                  <a:schemeClr val="tx1"/>
                </a:solidFill>
                <a:effectLst/>
                <a:uFillTx/>
                <a:latin typeface="+mn-lt"/>
                <a:ea typeface="+mn-ea"/>
                <a:cs typeface="+mn-cs"/>
                <a:sym typeface="Helvetica Light"/>
              </a:rPr>
              <a:t>.</a:t>
            </a:r>
            <a:r>
              <a:rPr kumimoji="0" lang="zh-CN" altLang="en-US" sz="1265" b="0" i="0" u="none" strike="noStrike" cap="none" spc="0" normalizeH="0" baseline="0" dirty="0" smtClean="0">
                <a:ln>
                  <a:noFill/>
                </a:ln>
                <a:solidFill>
                  <a:schemeClr val="tx1"/>
                </a:solidFill>
                <a:effectLst/>
                <a:uFillTx/>
                <a:latin typeface="+mn-lt"/>
                <a:ea typeface="+mn-ea"/>
                <a:cs typeface="+mn-cs"/>
                <a:sym typeface="Helvetica Light"/>
              </a:rPr>
              <a:t>有多少个任务能并发执行？</a:t>
            </a:r>
          </a:p>
        </p:txBody>
      </p:sp>
      <p:sp>
        <p:nvSpPr>
          <p:cNvPr id="9" name="矩形 8"/>
          <p:cNvSpPr/>
          <p:nvPr/>
        </p:nvSpPr>
        <p:spPr>
          <a:xfrm>
            <a:off x="2649138" y="3262936"/>
            <a:ext cx="5675162" cy="265430"/>
          </a:xfrm>
          <a:prstGeom prst="rect">
            <a:avLst/>
          </a:prstGeom>
        </p:spPr>
        <p:style>
          <a:lnRef idx="0">
            <a:schemeClr val="accent6"/>
          </a:lnRef>
          <a:fillRef idx="3">
            <a:schemeClr val="accent6"/>
          </a:fillRef>
          <a:effectRef idx="3">
            <a:schemeClr val="accent6"/>
          </a:effectRef>
          <a:fontRef idx="minor">
            <a:schemeClr val="lt1"/>
          </a:fontRef>
        </p:style>
        <p:txBody>
          <a:bodyPr rot="0" spcFirstLastPara="1" vertOverflow="overflow" horzOverflow="overflow" vert="horz" wrap="square" lIns="35718" tIns="35718" rIns="35718" bIns="35718"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pPr>
            <a:r>
              <a:rPr lang="en-US" altLang="zh-CN" sz="1265" dirty="0" smtClean="0">
                <a:solidFill>
                  <a:schemeClr val="tx1"/>
                </a:solidFill>
              </a:rPr>
              <a:t>4.</a:t>
            </a:r>
            <a:r>
              <a:rPr lang="zh-CN" altLang="en-US" sz="1265" dirty="0">
                <a:solidFill>
                  <a:schemeClr val="tx1"/>
                </a:solidFill>
              </a:rPr>
              <a:t>在</a:t>
            </a:r>
            <a:r>
              <a:rPr lang="zh-CN" altLang="en-US" sz="1265" dirty="0" smtClean="0">
                <a:solidFill>
                  <a:schemeClr val="tx1"/>
                </a:solidFill>
              </a:rPr>
              <a:t>队列中有多少个任务在等待执行？</a:t>
            </a:r>
            <a:endParaRPr kumimoji="0" lang="zh-CN" altLang="en-US" sz="1265" b="0" i="0" u="none" strike="noStrike" cap="none" spc="0" normalizeH="0" baseline="0" dirty="0" smtClean="0">
              <a:ln>
                <a:noFill/>
              </a:ln>
              <a:solidFill>
                <a:schemeClr val="tx1"/>
              </a:solidFill>
              <a:effectLst/>
              <a:uFillTx/>
              <a:latin typeface="+mn-lt"/>
              <a:ea typeface="+mn-ea"/>
              <a:cs typeface="+mn-cs"/>
              <a:sym typeface="Helvetica Light"/>
            </a:endParaRPr>
          </a:p>
        </p:txBody>
      </p:sp>
      <p:sp>
        <p:nvSpPr>
          <p:cNvPr id="10" name="矩形 9"/>
          <p:cNvSpPr/>
          <p:nvPr/>
        </p:nvSpPr>
        <p:spPr>
          <a:xfrm>
            <a:off x="2588801" y="3833397"/>
            <a:ext cx="5077559" cy="460375"/>
          </a:xfrm>
          <a:prstGeom prst="rect">
            <a:avLst/>
          </a:prstGeom>
        </p:spPr>
        <p:style>
          <a:lnRef idx="0">
            <a:schemeClr val="accent6"/>
          </a:lnRef>
          <a:fillRef idx="3">
            <a:schemeClr val="accent6"/>
          </a:fillRef>
          <a:effectRef idx="3">
            <a:schemeClr val="accent6"/>
          </a:effectRef>
          <a:fontRef idx="minor">
            <a:schemeClr val="lt1"/>
          </a:fontRef>
        </p:style>
        <p:txBody>
          <a:bodyPr rot="0" spcFirstLastPara="1" vertOverflow="overflow" horzOverflow="overflow" vert="horz" wrap="square" lIns="35718" tIns="35718" rIns="35718" bIns="35718"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pPr>
            <a:r>
              <a:rPr lang="en-US" altLang="zh-CN" sz="1265" dirty="0" smtClean="0">
                <a:solidFill>
                  <a:schemeClr val="tx1"/>
                </a:solidFill>
              </a:rPr>
              <a:t>5</a:t>
            </a:r>
            <a:r>
              <a:rPr kumimoji="0" lang="en-US" altLang="zh-CN" sz="1265" b="0" i="0" u="none" strike="noStrike" cap="none" spc="0" normalizeH="0" baseline="0" dirty="0" smtClean="0">
                <a:ln>
                  <a:noFill/>
                </a:ln>
                <a:solidFill>
                  <a:schemeClr val="tx1"/>
                </a:solidFill>
                <a:effectLst/>
                <a:uFillTx/>
                <a:latin typeface="+mn-lt"/>
                <a:ea typeface="+mn-ea"/>
                <a:cs typeface="+mn-cs"/>
                <a:sym typeface="Helvetica Light"/>
              </a:rPr>
              <a:t>.</a:t>
            </a:r>
            <a:r>
              <a:rPr kumimoji="0" lang="zh-CN" altLang="en-US" sz="1265" b="0" i="0" u="none" strike="noStrike" cap="none" spc="0" normalizeH="0" baseline="0" dirty="0" smtClean="0">
                <a:ln>
                  <a:noFill/>
                </a:ln>
                <a:solidFill>
                  <a:schemeClr val="tx1"/>
                </a:solidFill>
                <a:effectLst/>
                <a:uFillTx/>
                <a:latin typeface="+mn-lt"/>
                <a:ea typeface="+mn-ea"/>
                <a:cs typeface="+mn-cs"/>
                <a:sym typeface="Helvetica Light"/>
              </a:rPr>
              <a:t>如果系统由于过载而需要拒绝一个任务，那么应该选择哪一个任务？另外，如何通知应用程序有任务被拒绝？</a:t>
            </a:r>
          </a:p>
        </p:txBody>
      </p:sp>
      <p:sp>
        <p:nvSpPr>
          <p:cNvPr id="11" name="矩形 10"/>
          <p:cNvSpPr/>
          <p:nvPr/>
        </p:nvSpPr>
        <p:spPr>
          <a:xfrm>
            <a:off x="5411956" y="4727598"/>
            <a:ext cx="4212066" cy="265430"/>
          </a:xfrm>
          <a:prstGeom prst="rect">
            <a:avLst/>
          </a:prstGeom>
        </p:spPr>
        <p:style>
          <a:lnRef idx="0">
            <a:schemeClr val="accent6"/>
          </a:lnRef>
          <a:fillRef idx="3">
            <a:schemeClr val="accent6"/>
          </a:fillRef>
          <a:effectRef idx="3">
            <a:schemeClr val="accent6"/>
          </a:effectRef>
          <a:fontRef idx="minor">
            <a:schemeClr val="lt1"/>
          </a:fontRef>
        </p:style>
        <p:txBody>
          <a:bodyPr rot="0" spcFirstLastPara="1" vertOverflow="overflow" horzOverflow="overflow" vert="horz" wrap="square" lIns="35718" tIns="35718" rIns="35718" bIns="35718"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pPr>
            <a:r>
              <a:rPr lang="en-US" altLang="zh-CN" sz="1265" dirty="0" smtClean="0">
                <a:solidFill>
                  <a:schemeClr val="tx1"/>
                </a:solidFill>
              </a:rPr>
              <a:t>6</a:t>
            </a:r>
            <a:r>
              <a:rPr kumimoji="0" lang="en-US" altLang="zh-CN" sz="1265" b="0" i="0" u="none" strike="noStrike" cap="none" spc="0" normalizeH="0" baseline="0" dirty="0" smtClean="0">
                <a:ln>
                  <a:noFill/>
                </a:ln>
                <a:solidFill>
                  <a:schemeClr val="tx1"/>
                </a:solidFill>
                <a:effectLst/>
                <a:uFillTx/>
                <a:latin typeface="+mn-lt"/>
                <a:ea typeface="+mn-ea"/>
                <a:cs typeface="+mn-cs"/>
                <a:sym typeface="Helvetica Light"/>
              </a:rPr>
              <a:t>.</a:t>
            </a:r>
            <a:r>
              <a:rPr kumimoji="0" lang="zh-CN" altLang="en-US" sz="1265" b="0" i="0" u="none" strike="noStrike" cap="none" spc="0" normalizeH="0" baseline="0" dirty="0" smtClean="0">
                <a:ln>
                  <a:noFill/>
                </a:ln>
                <a:solidFill>
                  <a:schemeClr val="tx1"/>
                </a:solidFill>
                <a:effectLst/>
                <a:uFillTx/>
                <a:latin typeface="+mn-lt"/>
                <a:ea typeface="+mn-ea"/>
                <a:cs typeface="+mn-cs"/>
                <a:sym typeface="Helvetica Light"/>
              </a:rPr>
              <a:t>在执行一个任务之前或之后，应该进行哪些动作？</a:t>
            </a:r>
          </a:p>
        </p:txBody>
      </p:sp>
      <p:sp>
        <p:nvSpPr>
          <p:cNvPr id="14" name="文本框 13"/>
          <p:cNvSpPr txBox="1"/>
          <p:nvPr/>
        </p:nvSpPr>
        <p:spPr>
          <a:xfrm>
            <a:off x="1433104" y="757183"/>
            <a:ext cx="1521460" cy="33020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35718" tIns="35718" rIns="35718" bIns="35718" numCol="1" spcCol="38100" rtlCol="0" anchor="ctr">
            <a:spAutoFit/>
          </a:bodyPr>
          <a:lstStyle/>
          <a:p>
            <a:r>
              <a:rPr lang="en-US" altLang="zh-CN" sz="1690" dirty="0" smtClean="0">
                <a:solidFill>
                  <a:schemeClr val="tx1"/>
                </a:solidFill>
              </a:rPr>
              <a:t>1.</a:t>
            </a:r>
            <a:r>
              <a:rPr lang="zh-CN" altLang="en-US" sz="1690" dirty="0">
                <a:solidFill>
                  <a:schemeClr val="tx1"/>
                </a:solidFill>
              </a:rPr>
              <a:t>任务执行</a:t>
            </a:r>
            <a:r>
              <a:rPr lang="zh-CN" altLang="en-US" sz="1690" dirty="0" smtClean="0">
                <a:solidFill>
                  <a:schemeClr val="tx1"/>
                </a:solidFill>
              </a:rPr>
              <a:t>策略</a:t>
            </a:r>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10021" y="269338"/>
            <a:ext cx="1510733" cy="33220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35718" tIns="35718" rIns="35718" bIns="35718" numCol="1" spcCol="38100" rtlCol="0" anchor="ctr">
            <a:spAutoFit/>
          </a:bodyPr>
          <a:lstStyle/>
          <a:p>
            <a:r>
              <a:rPr lang="en-US" altLang="zh-CN" sz="1690" b="1" dirty="0" smtClean="0">
                <a:solidFill>
                  <a:schemeClr val="tx1"/>
                </a:solidFill>
              </a:rPr>
              <a:t>Executor</a:t>
            </a:r>
            <a:r>
              <a:rPr lang="zh-CN" altLang="en-US" sz="1690" b="1" dirty="0">
                <a:solidFill>
                  <a:schemeClr val="tx1"/>
                </a:solidFill>
              </a:rPr>
              <a:t>线程池</a:t>
            </a:r>
          </a:p>
        </p:txBody>
      </p:sp>
      <p:sp>
        <p:nvSpPr>
          <p:cNvPr id="14" name="文本框 13"/>
          <p:cNvSpPr txBox="1"/>
          <p:nvPr/>
        </p:nvSpPr>
        <p:spPr>
          <a:xfrm>
            <a:off x="2011022" y="1001731"/>
            <a:ext cx="1092200" cy="33020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35718" tIns="35718" rIns="35718" bIns="35718" numCol="1" spcCol="38100" rtlCol="0" anchor="ctr">
            <a:spAutoFit/>
          </a:bodyPr>
          <a:lstStyle/>
          <a:p>
            <a:r>
              <a:rPr lang="en-US" altLang="zh-CN" sz="1690" dirty="0" smtClean="0">
                <a:solidFill>
                  <a:schemeClr val="tx1"/>
                </a:solidFill>
              </a:rPr>
              <a:t>2.</a:t>
            </a:r>
            <a:r>
              <a:rPr lang="zh-CN" altLang="en-US" sz="1690" dirty="0" smtClean="0">
                <a:solidFill>
                  <a:schemeClr val="tx1"/>
                </a:solidFill>
              </a:rPr>
              <a:t>关键属性</a:t>
            </a:r>
          </a:p>
        </p:txBody>
      </p:sp>
      <p:sp>
        <p:nvSpPr>
          <p:cNvPr id="15" name="矩形 14"/>
          <p:cNvSpPr/>
          <p:nvPr/>
        </p:nvSpPr>
        <p:spPr>
          <a:xfrm>
            <a:off x="3560838" y="1941742"/>
            <a:ext cx="2104550" cy="265430"/>
          </a:xfrm>
          <a:prstGeom prst="rect">
            <a:avLst/>
          </a:prstGeom>
        </p:spPr>
        <p:style>
          <a:lnRef idx="0">
            <a:schemeClr val="accent6"/>
          </a:lnRef>
          <a:fillRef idx="3">
            <a:schemeClr val="accent6"/>
          </a:fillRef>
          <a:effectRef idx="3">
            <a:schemeClr val="accent6"/>
          </a:effectRef>
          <a:fontRef idx="minor">
            <a:schemeClr val="lt1"/>
          </a:fontRef>
        </p:style>
        <p:txBody>
          <a:bodyPr rot="0" spcFirstLastPara="1" vertOverflow="overflow" horzOverflow="overflow" vert="horz" wrap="square" lIns="35718" tIns="35718" rIns="35718" bIns="35718"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pPr>
            <a:r>
              <a:rPr kumimoji="0" lang="en-US" altLang="zh-CN" sz="1265" b="0" i="0" u="none" strike="noStrike" cap="none" spc="0" normalizeH="0" baseline="0" dirty="0" smtClean="0">
                <a:ln>
                  <a:noFill/>
                </a:ln>
                <a:solidFill>
                  <a:schemeClr val="tx1"/>
                </a:solidFill>
                <a:effectLst/>
                <a:uFillTx/>
                <a:latin typeface="+mn-lt"/>
                <a:ea typeface="+mn-ea"/>
                <a:cs typeface="+mn-cs"/>
                <a:sym typeface="Helvetica Light"/>
              </a:rPr>
              <a:t>Core Pool Size </a:t>
            </a:r>
            <a:r>
              <a:rPr kumimoji="0" lang="zh-CN" altLang="en-US" sz="1265" b="0" i="0" u="none" strike="noStrike" cap="none" spc="0" normalizeH="0" baseline="0" dirty="0" smtClean="0">
                <a:ln>
                  <a:noFill/>
                </a:ln>
                <a:solidFill>
                  <a:schemeClr val="tx1"/>
                </a:solidFill>
                <a:effectLst/>
                <a:uFillTx/>
                <a:latin typeface="+mn-lt"/>
                <a:ea typeface="+mn-ea"/>
                <a:cs typeface="+mn-cs"/>
                <a:sym typeface="Helvetica Light"/>
              </a:rPr>
              <a:t>基本大小</a:t>
            </a:r>
          </a:p>
        </p:txBody>
      </p:sp>
      <p:sp>
        <p:nvSpPr>
          <p:cNvPr id="16" name="矩形 15"/>
          <p:cNvSpPr/>
          <p:nvPr/>
        </p:nvSpPr>
        <p:spPr>
          <a:xfrm>
            <a:off x="5964930" y="1941742"/>
            <a:ext cx="2458990" cy="265430"/>
          </a:xfrm>
          <a:prstGeom prst="rect">
            <a:avLst/>
          </a:prstGeom>
        </p:spPr>
        <p:style>
          <a:lnRef idx="0">
            <a:schemeClr val="accent6"/>
          </a:lnRef>
          <a:fillRef idx="3">
            <a:schemeClr val="accent6"/>
          </a:fillRef>
          <a:effectRef idx="3">
            <a:schemeClr val="accent6"/>
          </a:effectRef>
          <a:fontRef idx="minor">
            <a:schemeClr val="lt1"/>
          </a:fontRef>
        </p:style>
        <p:txBody>
          <a:bodyPr rot="0" spcFirstLastPara="1" vertOverflow="overflow" horzOverflow="overflow" vert="horz" wrap="square" lIns="35718" tIns="35718" rIns="35718" bIns="35718"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pPr>
            <a:r>
              <a:rPr lang="en-US" altLang="zh-CN" sz="1265" dirty="0" smtClean="0">
                <a:solidFill>
                  <a:schemeClr val="tx1"/>
                </a:solidFill>
              </a:rPr>
              <a:t>Maximum Pool Size </a:t>
            </a:r>
            <a:r>
              <a:rPr lang="zh-CN" altLang="en-US" sz="1265" dirty="0" smtClean="0">
                <a:solidFill>
                  <a:schemeClr val="tx1"/>
                </a:solidFill>
              </a:rPr>
              <a:t>最大大小</a:t>
            </a:r>
            <a:endParaRPr kumimoji="0" lang="zh-CN" altLang="en-US" sz="1265" b="0" i="0" u="none" strike="noStrike" cap="none" spc="0" normalizeH="0" baseline="0" dirty="0" smtClean="0">
              <a:ln>
                <a:noFill/>
              </a:ln>
              <a:solidFill>
                <a:schemeClr val="tx1"/>
              </a:solidFill>
              <a:effectLst/>
              <a:uFillTx/>
              <a:latin typeface="+mn-lt"/>
              <a:ea typeface="+mn-ea"/>
              <a:cs typeface="+mn-cs"/>
              <a:sym typeface="Helvetica Light"/>
            </a:endParaRPr>
          </a:p>
        </p:txBody>
      </p:sp>
      <p:sp>
        <p:nvSpPr>
          <p:cNvPr id="17" name="矩形 16"/>
          <p:cNvSpPr/>
          <p:nvPr/>
        </p:nvSpPr>
        <p:spPr>
          <a:xfrm>
            <a:off x="2455598" y="2768198"/>
            <a:ext cx="2104550" cy="265430"/>
          </a:xfrm>
          <a:prstGeom prst="rect">
            <a:avLst/>
          </a:prstGeom>
        </p:spPr>
        <p:style>
          <a:lnRef idx="0">
            <a:schemeClr val="accent6"/>
          </a:lnRef>
          <a:fillRef idx="3">
            <a:schemeClr val="accent6"/>
          </a:fillRef>
          <a:effectRef idx="3">
            <a:schemeClr val="accent6"/>
          </a:effectRef>
          <a:fontRef idx="minor">
            <a:schemeClr val="lt1"/>
          </a:fontRef>
        </p:style>
        <p:txBody>
          <a:bodyPr rot="0" spcFirstLastPara="1" vertOverflow="overflow" horzOverflow="overflow" vert="horz" wrap="square" lIns="35718" tIns="35718" rIns="35718" bIns="35718"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pPr>
            <a:r>
              <a:rPr kumimoji="0" lang="en-US" altLang="zh-CN" sz="1265" b="0" i="0" u="none" strike="noStrike" cap="none" spc="0" normalizeH="0" baseline="0" dirty="0" smtClean="0">
                <a:ln>
                  <a:noFill/>
                </a:ln>
                <a:solidFill>
                  <a:schemeClr val="tx1"/>
                </a:solidFill>
                <a:effectLst/>
                <a:uFillTx/>
                <a:latin typeface="+mn-lt"/>
                <a:ea typeface="+mn-ea"/>
                <a:cs typeface="+mn-cs"/>
                <a:sym typeface="Helvetica Light"/>
              </a:rPr>
              <a:t>Bound Queue </a:t>
            </a:r>
            <a:r>
              <a:rPr kumimoji="0" lang="zh-CN" altLang="en-US" sz="1265" b="0" i="0" u="none" strike="noStrike" cap="none" spc="0" normalizeH="0" baseline="0" dirty="0" smtClean="0">
                <a:ln>
                  <a:noFill/>
                </a:ln>
                <a:solidFill>
                  <a:schemeClr val="tx1"/>
                </a:solidFill>
                <a:effectLst/>
                <a:uFillTx/>
                <a:latin typeface="+mn-lt"/>
                <a:ea typeface="+mn-ea"/>
                <a:cs typeface="+mn-cs"/>
                <a:sym typeface="Helvetica Light"/>
              </a:rPr>
              <a:t>有界队列</a:t>
            </a:r>
          </a:p>
        </p:txBody>
      </p:sp>
      <p:sp>
        <p:nvSpPr>
          <p:cNvPr id="18" name="矩形 17"/>
          <p:cNvSpPr/>
          <p:nvPr/>
        </p:nvSpPr>
        <p:spPr>
          <a:xfrm>
            <a:off x="5571372" y="2768198"/>
            <a:ext cx="1269226" cy="265430"/>
          </a:xfrm>
          <a:prstGeom prst="rect">
            <a:avLst/>
          </a:prstGeom>
        </p:spPr>
        <p:style>
          <a:lnRef idx="0">
            <a:schemeClr val="accent6"/>
          </a:lnRef>
          <a:fillRef idx="3">
            <a:schemeClr val="accent6"/>
          </a:fillRef>
          <a:effectRef idx="3">
            <a:schemeClr val="accent6"/>
          </a:effectRef>
          <a:fontRef idx="minor">
            <a:schemeClr val="lt1"/>
          </a:fontRef>
        </p:style>
        <p:txBody>
          <a:bodyPr rot="0" spcFirstLastPara="1" vertOverflow="overflow" horzOverflow="overflow" vert="horz" wrap="square" lIns="35718" tIns="35718" rIns="35718" bIns="35718"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pPr>
            <a:r>
              <a:rPr kumimoji="0" lang="zh-CN" altLang="en-US" sz="1265" b="0" i="0" u="none" strike="noStrike" cap="none" spc="0" normalizeH="0" baseline="0" dirty="0" smtClean="0">
                <a:ln>
                  <a:noFill/>
                </a:ln>
                <a:solidFill>
                  <a:schemeClr val="tx1"/>
                </a:solidFill>
                <a:effectLst/>
                <a:uFillTx/>
                <a:latin typeface="+mn-lt"/>
                <a:ea typeface="+mn-ea"/>
                <a:cs typeface="+mn-cs"/>
                <a:sym typeface="Helvetica Light"/>
              </a:rPr>
              <a:t>饱和策略</a:t>
            </a:r>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52290" y="400270"/>
            <a:ext cx="1510733" cy="33220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35718" tIns="35718" rIns="35718" bIns="35718" numCol="1" spcCol="38100" rtlCol="0" anchor="ctr">
            <a:spAutoFit/>
          </a:bodyPr>
          <a:lstStyle/>
          <a:p>
            <a:r>
              <a:rPr lang="en-US" altLang="zh-CN" sz="1690" b="1" dirty="0" smtClean="0">
                <a:solidFill>
                  <a:schemeClr val="tx1"/>
                </a:solidFill>
              </a:rPr>
              <a:t>Executor</a:t>
            </a:r>
            <a:r>
              <a:rPr lang="zh-CN" altLang="en-US" sz="1690" b="1" dirty="0" smtClean="0">
                <a:solidFill>
                  <a:schemeClr val="tx1"/>
                </a:solidFill>
              </a:rPr>
              <a:t>线程池</a:t>
            </a:r>
            <a:endParaRPr lang="zh-CN" altLang="en-US" sz="1690" b="1" dirty="0">
              <a:solidFill>
                <a:schemeClr val="tx1"/>
              </a:solidFill>
            </a:endParaRPr>
          </a:p>
        </p:txBody>
      </p:sp>
      <p:sp>
        <p:nvSpPr>
          <p:cNvPr id="14" name="文本框 13"/>
          <p:cNvSpPr txBox="1"/>
          <p:nvPr/>
        </p:nvSpPr>
        <p:spPr>
          <a:xfrm>
            <a:off x="1779693" y="1109153"/>
            <a:ext cx="1950720" cy="33020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35718" tIns="35718" rIns="35718" bIns="35718" numCol="1" spcCol="38100" rtlCol="0" anchor="ctr">
            <a:spAutoFit/>
          </a:bodyPr>
          <a:lstStyle/>
          <a:p>
            <a:r>
              <a:rPr lang="en-US" altLang="zh-CN" sz="1690" dirty="0" smtClean="0">
                <a:solidFill>
                  <a:schemeClr val="tx1"/>
                </a:solidFill>
              </a:rPr>
              <a:t>3.</a:t>
            </a:r>
            <a:r>
              <a:rPr lang="zh-CN" altLang="en-US" sz="1690" dirty="0" smtClean="0">
                <a:solidFill>
                  <a:schemeClr val="tx1"/>
                </a:solidFill>
              </a:rPr>
              <a:t>几种常用的线程池</a:t>
            </a:r>
          </a:p>
        </p:txBody>
      </p:sp>
      <p:sp>
        <p:nvSpPr>
          <p:cNvPr id="4" name="Rectangle 2"/>
          <p:cNvSpPr>
            <a:spLocks noChangeArrowheads="1"/>
          </p:cNvSpPr>
          <p:nvPr/>
        </p:nvSpPr>
        <p:spPr bwMode="auto">
          <a:xfrm>
            <a:off x="1697265" y="1944608"/>
            <a:ext cx="8820785" cy="136144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4293" tIns="32146" rIns="64293" bIns="32146"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9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ExecutorService </a:t>
            </a:r>
            <a:r>
              <a:rPr kumimoji="0" lang="zh-CN" altLang="zh-CN" sz="1690"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newCachedExecutor </a:t>
            </a:r>
            <a:r>
              <a:rPr kumimoji="0" lang="zh-CN" altLang="zh-CN" sz="169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Executors.newCachedThreadPool()</a:t>
            </a:r>
            <a:r>
              <a:rPr kumimoji="0" lang="zh-CN" altLang="zh-CN" sz="169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69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69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ExecutorService </a:t>
            </a:r>
            <a:r>
              <a:rPr kumimoji="0" lang="zh-CN" altLang="zh-CN" sz="1690"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singleExecutor </a:t>
            </a:r>
            <a:r>
              <a:rPr kumimoji="0" lang="zh-CN" altLang="zh-CN" sz="169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Executors.</a:t>
            </a:r>
            <a:r>
              <a:rPr kumimoji="0" lang="zh-CN" altLang="zh-CN" sz="1690" b="0" i="1"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newSingleThreadExecutor</a:t>
            </a:r>
            <a:r>
              <a:rPr kumimoji="0" lang="zh-CN" altLang="zh-CN" sz="169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69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69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69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ExecutorService </a:t>
            </a:r>
            <a:r>
              <a:rPr kumimoji="0" lang="zh-CN" altLang="zh-CN" sz="1690"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workExecutor </a:t>
            </a:r>
            <a:r>
              <a:rPr kumimoji="0" lang="zh-CN" altLang="zh-CN" sz="169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Executors.</a:t>
            </a:r>
            <a:r>
              <a:rPr kumimoji="0" lang="zh-CN" altLang="zh-CN" sz="1690" b="0" i="1"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newWorkStealingPool</a:t>
            </a:r>
            <a:r>
              <a:rPr kumimoji="0" lang="zh-CN" altLang="zh-CN" sz="169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69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69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69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ExecutorService </a:t>
            </a:r>
            <a:r>
              <a:rPr kumimoji="0" lang="zh-CN" altLang="zh-CN" sz="1690"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fiexdService </a:t>
            </a:r>
            <a:r>
              <a:rPr kumimoji="0" lang="zh-CN" altLang="zh-CN" sz="169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Executors.</a:t>
            </a:r>
            <a:r>
              <a:rPr kumimoji="0" lang="zh-CN" altLang="zh-CN" sz="1690" b="0" i="1"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newFixedThreadPool</a:t>
            </a:r>
            <a:r>
              <a:rPr kumimoji="0" lang="zh-CN" altLang="zh-CN" sz="169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690"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2</a:t>
            </a:r>
            <a:r>
              <a:rPr kumimoji="0" lang="zh-CN" altLang="zh-CN" sz="169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69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69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69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ScheduledExecutorService </a:t>
            </a:r>
            <a:r>
              <a:rPr kumimoji="0" lang="zh-CN" altLang="zh-CN" sz="1690"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scheduleExecutor </a:t>
            </a:r>
            <a:r>
              <a:rPr kumimoji="0" lang="zh-CN" altLang="zh-CN" sz="169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Executors.</a:t>
            </a:r>
            <a:r>
              <a:rPr kumimoji="0" lang="zh-CN" altLang="zh-CN" sz="1690" b="0" i="1"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newScheduledThreadPool</a:t>
            </a:r>
            <a:r>
              <a:rPr kumimoji="0" lang="zh-CN" altLang="zh-CN" sz="169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690"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10</a:t>
            </a:r>
            <a:r>
              <a:rPr kumimoji="0" lang="zh-CN" altLang="zh-CN" sz="169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69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endParaRPr kumimoji="0" lang="zh-CN" altLang="zh-CN" sz="169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158859" y="374333"/>
            <a:ext cx="3937000" cy="33020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35718" tIns="35718" rIns="35718" bIns="35718" numCol="1" spcCol="38100" rtlCol="0" anchor="ctr">
            <a:spAutoFit/>
          </a:bodyPr>
          <a:lstStyle/>
          <a:p>
            <a:pPr algn="l"/>
            <a:r>
              <a:rPr lang="en-US" altLang="zh-CN" sz="1690" b="1" dirty="0" err="1" smtClean="0">
                <a:solidFill>
                  <a:schemeClr val="tx1"/>
                </a:solidFill>
              </a:rPr>
              <a:t>BoundQueue</a:t>
            </a:r>
            <a:r>
              <a:rPr lang="zh-CN" altLang="en-US" sz="1690" b="1" dirty="0">
                <a:solidFill>
                  <a:schemeClr val="tx1"/>
                </a:solidFill>
              </a:rPr>
              <a:t>有界队列</a:t>
            </a:r>
          </a:p>
        </p:txBody>
      </p:sp>
      <p:sp>
        <p:nvSpPr>
          <p:cNvPr id="14" name="文本框 13"/>
          <p:cNvSpPr txBox="1"/>
          <p:nvPr/>
        </p:nvSpPr>
        <p:spPr>
          <a:xfrm>
            <a:off x="1548300" y="1059697"/>
            <a:ext cx="2936875" cy="33020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35718" tIns="35718" rIns="35718" bIns="35718" numCol="1" spcCol="38100" rtlCol="0" anchor="ctr">
            <a:spAutoFit/>
          </a:bodyPr>
          <a:lstStyle/>
          <a:p>
            <a:r>
              <a:rPr lang="en-US" altLang="zh-CN" sz="1690" dirty="0" smtClean="0">
                <a:solidFill>
                  <a:schemeClr val="tx1"/>
                </a:solidFill>
              </a:rPr>
              <a:t>1.BoundQueue </a:t>
            </a:r>
            <a:r>
              <a:rPr lang="zh-CN" altLang="en-US" sz="1690" dirty="0" smtClean="0">
                <a:solidFill>
                  <a:schemeClr val="tx1"/>
                </a:solidFill>
              </a:rPr>
              <a:t>有界队列线程池</a:t>
            </a:r>
          </a:p>
        </p:txBody>
      </p:sp>
      <p:sp>
        <p:nvSpPr>
          <p:cNvPr id="3" name="Rectangle 1"/>
          <p:cNvSpPr>
            <a:spLocks noChangeArrowheads="1"/>
          </p:cNvSpPr>
          <p:nvPr/>
        </p:nvSpPr>
        <p:spPr bwMode="auto">
          <a:xfrm>
            <a:off x="1872907" y="2203944"/>
            <a:ext cx="8007350" cy="49657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4293" tIns="32146" rIns="64293" bIns="32146"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ThreadPoolExecutor </a:t>
            </a:r>
            <a:r>
              <a:rPr kumimoji="0" lang="zh-CN" altLang="zh-CN" sz="1405"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threadPoolExecutor </a:t>
            </a:r>
            <a:r>
              <a:rPr kumimoji="0" lang="zh-CN" altLang="zh-CN" sz="140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endParaRPr kumimoji="0" lang="en-US" altLang="zh-CN" sz="140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new </a:t>
            </a:r>
            <a:r>
              <a:rPr kumimoji="0" lang="zh-CN" altLang="zh-CN" sz="140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ThreadPoolExecutor(</a:t>
            </a:r>
            <a:r>
              <a:rPr kumimoji="0" lang="zh-CN" altLang="zh-CN" sz="1405"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1</a:t>
            </a:r>
            <a:r>
              <a:rPr kumimoji="0" lang="zh-CN" altLang="zh-CN" sz="140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405"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1</a:t>
            </a:r>
            <a:r>
              <a:rPr kumimoji="0" lang="zh-CN" altLang="zh-CN" sz="140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405"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1000</a:t>
            </a:r>
            <a:r>
              <a:rPr kumimoji="0" lang="zh-CN" altLang="zh-CN" sz="140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40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TimeUnit.</a:t>
            </a:r>
            <a:r>
              <a:rPr kumimoji="0" lang="zh-CN" altLang="zh-CN" sz="1405" b="0" i="1"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MILLISECONDS</a:t>
            </a:r>
            <a:r>
              <a:rPr kumimoji="0" lang="zh-CN" altLang="zh-CN" sz="140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new </a:t>
            </a:r>
            <a:r>
              <a:rPr kumimoji="0" lang="zh-CN" altLang="zh-CN" sz="140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LinkedBlockingQueue&lt;&gt;(</a:t>
            </a:r>
            <a:r>
              <a:rPr kumimoji="0" lang="zh-CN" altLang="zh-CN" sz="1405"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1</a:t>
            </a:r>
            <a:r>
              <a:rPr kumimoji="0" lang="zh-CN" altLang="zh-CN" sz="140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40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endParaRPr kumimoji="0" lang="zh-CN" altLang="zh-CN" sz="1405" b="0" i="0" u="none" strike="noStrike" cap="none" normalizeH="0" baseline="0" dirty="0" smtClean="0">
              <a:ln>
                <a:noFill/>
              </a:ln>
              <a:solidFill>
                <a:schemeClr val="tx1"/>
              </a:solidFill>
              <a:effectLst/>
              <a:latin typeface="Arial" panose="020B0604020202020204" pitchFamily="34" charset="0"/>
            </a:endParaRPr>
          </a:p>
        </p:txBody>
      </p:sp>
      <p:sp>
        <p:nvSpPr>
          <p:cNvPr id="5" name="矩形 4"/>
          <p:cNvSpPr/>
          <p:nvPr/>
        </p:nvSpPr>
        <p:spPr>
          <a:xfrm>
            <a:off x="3045104" y="3268160"/>
            <a:ext cx="3826247" cy="265430"/>
          </a:xfrm>
          <a:prstGeom prst="rect">
            <a:avLst/>
          </a:prstGeom>
        </p:spPr>
        <p:style>
          <a:lnRef idx="0">
            <a:schemeClr val="accent6"/>
          </a:lnRef>
          <a:fillRef idx="3">
            <a:schemeClr val="accent6"/>
          </a:fillRef>
          <a:effectRef idx="3">
            <a:schemeClr val="accent6"/>
          </a:effectRef>
          <a:fontRef idx="minor">
            <a:schemeClr val="lt1"/>
          </a:fontRef>
        </p:style>
        <p:txBody>
          <a:bodyPr rot="0" spcFirstLastPara="1" vertOverflow="overflow" horzOverflow="overflow" vert="horz" wrap="square" lIns="35718" tIns="35718" rIns="35718" bIns="35718"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pPr>
            <a:r>
              <a:rPr kumimoji="0" lang="zh-CN" altLang="en-US" sz="1265" b="0" i="0" u="none" strike="noStrike" cap="none" spc="0" normalizeH="0" baseline="0" dirty="0" smtClean="0">
                <a:ln>
                  <a:noFill/>
                </a:ln>
                <a:solidFill>
                  <a:schemeClr val="tx1"/>
                </a:solidFill>
                <a:effectLst/>
                <a:uFillTx/>
                <a:latin typeface="+mn-lt"/>
                <a:ea typeface="+mn-ea"/>
                <a:cs typeface="+mn-cs"/>
                <a:sym typeface="Helvetica Light"/>
              </a:rPr>
              <a:t>注意：</a:t>
            </a:r>
            <a:r>
              <a:rPr kumimoji="0" lang="en-US" altLang="zh-CN" sz="1265" b="0" i="0" u="none" strike="noStrike" cap="none" spc="0" normalizeH="0" baseline="0" dirty="0" smtClean="0">
                <a:ln>
                  <a:noFill/>
                </a:ln>
                <a:solidFill>
                  <a:schemeClr val="tx1"/>
                </a:solidFill>
                <a:effectLst/>
                <a:uFillTx/>
                <a:latin typeface="+mn-lt"/>
                <a:ea typeface="+mn-ea"/>
                <a:cs typeface="+mn-cs"/>
                <a:sym typeface="Helvetica Light"/>
              </a:rPr>
              <a:t>SynchronousQueue </a:t>
            </a:r>
            <a:r>
              <a:rPr kumimoji="0" lang="zh-CN" altLang="en-US" sz="1265" b="0" i="0" u="none" strike="noStrike" cap="none" spc="0" normalizeH="0" baseline="0" dirty="0" smtClean="0">
                <a:ln>
                  <a:noFill/>
                </a:ln>
                <a:solidFill>
                  <a:schemeClr val="tx1"/>
                </a:solidFill>
                <a:effectLst/>
                <a:uFillTx/>
                <a:latin typeface="+mn-lt"/>
                <a:ea typeface="+mn-ea"/>
                <a:cs typeface="+mn-cs"/>
                <a:sym typeface="Helvetica Light"/>
              </a:rPr>
              <a:t>同步移交队列</a:t>
            </a:r>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407002" y="269706"/>
            <a:ext cx="937755" cy="33220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35718" tIns="35718" rIns="35718" bIns="35718" numCol="1" spcCol="38100" rtlCol="0" anchor="ctr">
            <a:spAutoFit/>
          </a:bodyPr>
          <a:lstStyle/>
          <a:p>
            <a:pPr algn="l"/>
            <a:r>
              <a:rPr lang="zh-CN" altLang="en-US" sz="1690" b="1" dirty="0" smtClean="0">
                <a:solidFill>
                  <a:schemeClr val="tx1"/>
                </a:solidFill>
              </a:rPr>
              <a:t>饱和</a:t>
            </a:r>
            <a:r>
              <a:rPr lang="zh-CN" altLang="en-US" sz="1690" b="1" dirty="0" smtClean="0">
                <a:solidFill>
                  <a:schemeClr val="tx1"/>
                </a:solidFill>
              </a:rPr>
              <a:t>策略</a:t>
            </a:r>
          </a:p>
        </p:txBody>
      </p:sp>
      <p:sp>
        <p:nvSpPr>
          <p:cNvPr id="14" name="文本框 13"/>
          <p:cNvSpPr txBox="1"/>
          <p:nvPr/>
        </p:nvSpPr>
        <p:spPr>
          <a:xfrm>
            <a:off x="1701445" y="893786"/>
            <a:ext cx="1092200" cy="33020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35718" tIns="35718" rIns="35718" bIns="35718" numCol="1" spcCol="38100" rtlCol="0" anchor="ctr">
            <a:spAutoFit/>
          </a:bodyPr>
          <a:lstStyle/>
          <a:p>
            <a:r>
              <a:rPr lang="en-US" altLang="zh-CN" sz="1690" dirty="0" smtClean="0">
                <a:solidFill>
                  <a:schemeClr val="tx1"/>
                </a:solidFill>
              </a:rPr>
              <a:t>1.</a:t>
            </a:r>
            <a:r>
              <a:rPr lang="zh-CN" altLang="en-US" sz="1690" dirty="0" smtClean="0">
                <a:solidFill>
                  <a:schemeClr val="tx1"/>
                </a:solidFill>
              </a:rPr>
              <a:t>饱和策略</a:t>
            </a:r>
          </a:p>
        </p:txBody>
      </p:sp>
      <p:sp>
        <p:nvSpPr>
          <p:cNvPr id="4" name="Rectangle 1"/>
          <p:cNvSpPr>
            <a:spLocks noChangeArrowheads="1"/>
          </p:cNvSpPr>
          <p:nvPr/>
        </p:nvSpPr>
        <p:spPr bwMode="auto">
          <a:xfrm>
            <a:off x="2529235" y="2490600"/>
            <a:ext cx="6037580" cy="49657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4293" tIns="32146" rIns="64293" bIns="32146"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((ThreadPoolExecutor) </a:t>
            </a:r>
            <a:r>
              <a:rPr kumimoji="0" lang="zh-CN" altLang="zh-CN" sz="1405"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fiexdService</a:t>
            </a:r>
            <a:r>
              <a:rPr kumimoji="0" lang="zh-CN" altLang="zh-CN" sz="140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endParaRPr kumimoji="0" lang="en-US" altLang="zh-CN" sz="140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setRejectedExecutionHandler(</a:t>
            </a:r>
            <a:r>
              <a:rPr kumimoji="0" lang="zh-CN" altLang="zh-CN" sz="140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new </a:t>
            </a:r>
            <a:r>
              <a:rPr kumimoji="0" lang="zh-CN" altLang="zh-CN" sz="140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ThreadPoolExecutor.AbortPolicy())</a:t>
            </a:r>
            <a:r>
              <a:rPr kumimoji="0" lang="zh-CN" altLang="zh-CN" sz="140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endParaRPr kumimoji="0" lang="zh-CN" altLang="zh-CN" sz="1405" b="0" i="0" u="none" strike="noStrike" cap="none" normalizeH="0" baseline="0" dirty="0" smtClean="0">
              <a:ln>
                <a:noFill/>
              </a:ln>
              <a:solidFill>
                <a:schemeClr val="tx1"/>
              </a:solidFill>
              <a:effectLst/>
              <a:latin typeface="Arial" panose="020B0604020202020204" pitchFamily="34" charset="0"/>
            </a:endParaRPr>
          </a:p>
        </p:txBody>
      </p:sp>
      <p:sp>
        <p:nvSpPr>
          <p:cNvPr id="9" name="Rectangle 3"/>
          <p:cNvSpPr>
            <a:spLocks noChangeArrowheads="1"/>
          </p:cNvSpPr>
          <p:nvPr/>
        </p:nvSpPr>
        <p:spPr bwMode="auto">
          <a:xfrm>
            <a:off x="2855607" y="3451621"/>
            <a:ext cx="2118398" cy="280035"/>
          </a:xfrm>
          <a:prstGeom prst="rect">
            <a:avLst/>
          </a:prstGeom>
        </p:spPr>
        <p:style>
          <a:lnRef idx="0">
            <a:schemeClr val="accent6"/>
          </a:lnRef>
          <a:fillRef idx="3">
            <a:schemeClr val="accent6"/>
          </a:fillRef>
          <a:effectRef idx="3">
            <a:schemeClr val="accent6"/>
          </a:effectRef>
          <a:fontRef idx="minor">
            <a:schemeClr val="lt1"/>
          </a:fontRef>
        </p:style>
        <p:txBody>
          <a:bodyPr vert="horz" wrap="square" lIns="64293" tIns="32146" rIns="64293" bIns="32146"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5"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AbortPolicy</a:t>
            </a:r>
            <a:r>
              <a:rPr kumimoji="0" lang="en-US" altLang="zh-CN" sz="1405"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t>
            </a:r>
            <a:r>
              <a:rPr kumimoji="0" lang="zh-CN" altLang="en-US" sz="1405"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终止</a:t>
            </a:r>
            <a:r>
              <a:rPr kumimoji="0" lang="en-US" altLang="zh-CN" sz="1405"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t>
            </a:r>
          </a:p>
        </p:txBody>
      </p:sp>
      <p:sp>
        <p:nvSpPr>
          <p:cNvPr id="10" name="Rectangle 4"/>
          <p:cNvSpPr>
            <a:spLocks noChangeArrowheads="1"/>
          </p:cNvSpPr>
          <p:nvPr/>
        </p:nvSpPr>
        <p:spPr bwMode="auto">
          <a:xfrm>
            <a:off x="5875880" y="3451621"/>
            <a:ext cx="2664892" cy="280035"/>
          </a:xfrm>
          <a:prstGeom prst="rect">
            <a:avLst/>
          </a:prstGeom>
        </p:spPr>
        <p:style>
          <a:lnRef idx="0">
            <a:schemeClr val="accent6"/>
          </a:lnRef>
          <a:fillRef idx="3">
            <a:schemeClr val="accent6"/>
          </a:fillRef>
          <a:effectRef idx="3">
            <a:schemeClr val="accent6"/>
          </a:effectRef>
          <a:fontRef idx="minor">
            <a:schemeClr val="lt1"/>
          </a:fontRef>
        </p:style>
        <p:txBody>
          <a:bodyPr vert="horz" wrap="square" lIns="64293" tIns="32146" rIns="64293" bIns="32146"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5"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CallerRunsPolicy</a:t>
            </a:r>
            <a:r>
              <a:rPr lang="en-US" altLang="zh-CN" sz="1405" dirty="0" smtClean="0">
                <a:solidFill>
                  <a:schemeClr val="tx1"/>
                </a:solidFill>
                <a:latin typeface="宋体" panose="02010600030101010101" pitchFamily="2" charset="-122"/>
                <a:ea typeface="宋体" panose="02010600030101010101" pitchFamily="2" charset="-122"/>
              </a:rPr>
              <a:t>(</a:t>
            </a:r>
            <a:r>
              <a:rPr lang="zh-CN" altLang="en-US" sz="1405" dirty="0" smtClean="0">
                <a:solidFill>
                  <a:schemeClr val="tx1"/>
                </a:solidFill>
                <a:latin typeface="宋体" panose="02010600030101010101" pitchFamily="2" charset="-122"/>
                <a:ea typeface="宋体" panose="02010600030101010101" pitchFamily="2" charset="-122"/>
              </a:rPr>
              <a:t>调用者执行</a:t>
            </a:r>
            <a:r>
              <a:rPr lang="en-US" altLang="zh-CN" sz="1405" dirty="0" smtClean="0">
                <a:solidFill>
                  <a:schemeClr val="tx1"/>
                </a:solidFill>
                <a:latin typeface="宋体" panose="02010600030101010101" pitchFamily="2" charset="-122"/>
                <a:ea typeface="宋体" panose="02010600030101010101" pitchFamily="2" charset="-122"/>
              </a:rPr>
              <a:t>)</a:t>
            </a:r>
            <a:endParaRPr kumimoji="0" lang="en-US" altLang="zh-CN" sz="1405"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p:txBody>
      </p:sp>
      <p:sp>
        <p:nvSpPr>
          <p:cNvPr id="11" name="Rectangle 5"/>
          <p:cNvSpPr>
            <a:spLocks noChangeArrowheads="1"/>
          </p:cNvSpPr>
          <p:nvPr/>
        </p:nvSpPr>
        <p:spPr bwMode="auto">
          <a:xfrm>
            <a:off x="5875880" y="4089137"/>
            <a:ext cx="2814320" cy="280035"/>
          </a:xfrm>
          <a:prstGeom prst="rect">
            <a:avLst/>
          </a:prstGeom>
        </p:spPr>
        <p:style>
          <a:lnRef idx="0">
            <a:schemeClr val="accent6"/>
          </a:lnRef>
          <a:fillRef idx="3">
            <a:schemeClr val="accent6"/>
          </a:fillRef>
          <a:effectRef idx="3">
            <a:schemeClr val="accent6"/>
          </a:effectRef>
          <a:fontRef idx="minor">
            <a:schemeClr val="lt1"/>
          </a:fontRef>
        </p:style>
        <p:txBody>
          <a:bodyPr vert="horz" wrap="none" lIns="64293" tIns="32146" rIns="64293" bIns="32146"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5"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DiscardOldestPolicy</a:t>
            </a:r>
            <a:r>
              <a:rPr kumimoji="0" lang="en-US" altLang="zh-CN" sz="1405"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t>
            </a:r>
            <a:r>
              <a:rPr kumimoji="0" lang="zh-CN" altLang="en-US" sz="1405"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抛弃最旧 </a:t>
            </a:r>
            <a:r>
              <a:rPr kumimoji="0" lang="en-US" altLang="zh-CN" sz="1405"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t>
            </a:r>
          </a:p>
        </p:txBody>
      </p:sp>
      <p:sp>
        <p:nvSpPr>
          <p:cNvPr id="12" name="Rectangle 6"/>
          <p:cNvSpPr>
            <a:spLocks noChangeArrowheads="1"/>
          </p:cNvSpPr>
          <p:nvPr/>
        </p:nvSpPr>
        <p:spPr bwMode="auto">
          <a:xfrm>
            <a:off x="2855607" y="4080948"/>
            <a:ext cx="1829435" cy="280035"/>
          </a:xfrm>
          <a:prstGeom prst="rect">
            <a:avLst/>
          </a:prstGeom>
        </p:spPr>
        <p:style>
          <a:lnRef idx="0">
            <a:schemeClr val="accent6"/>
          </a:lnRef>
          <a:fillRef idx="3">
            <a:schemeClr val="accent6"/>
          </a:fillRef>
          <a:effectRef idx="3">
            <a:schemeClr val="accent6"/>
          </a:effectRef>
          <a:fontRef idx="minor">
            <a:schemeClr val="lt1"/>
          </a:fontRef>
        </p:style>
        <p:txBody>
          <a:bodyPr vert="horz" wrap="none" lIns="64293" tIns="32146" rIns="64293" bIns="32146"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5"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DiscardPolicy</a:t>
            </a:r>
            <a:r>
              <a:rPr lang="en-US" altLang="zh-CN" sz="1405" dirty="0" smtClean="0">
                <a:solidFill>
                  <a:schemeClr val="tx1"/>
                </a:solidFill>
                <a:latin typeface="宋体" panose="02010600030101010101" pitchFamily="2" charset="-122"/>
                <a:ea typeface="宋体" panose="02010600030101010101" pitchFamily="2" charset="-122"/>
              </a:rPr>
              <a:t>(</a:t>
            </a:r>
            <a:r>
              <a:rPr lang="zh-CN" altLang="en-US" sz="1405" dirty="0" smtClean="0">
                <a:solidFill>
                  <a:schemeClr val="tx1"/>
                </a:solidFill>
                <a:latin typeface="宋体" panose="02010600030101010101" pitchFamily="2" charset="-122"/>
                <a:ea typeface="宋体" panose="02010600030101010101" pitchFamily="2" charset="-122"/>
              </a:rPr>
              <a:t>抛弃</a:t>
            </a:r>
            <a:r>
              <a:rPr lang="en-US" altLang="zh-CN" sz="1405" dirty="0" smtClean="0">
                <a:solidFill>
                  <a:schemeClr val="tx1"/>
                </a:solidFill>
                <a:latin typeface="宋体" panose="02010600030101010101" pitchFamily="2" charset="-122"/>
                <a:ea typeface="宋体" panose="02010600030101010101" pitchFamily="2" charset="-122"/>
              </a:rPr>
              <a:t>)</a:t>
            </a:r>
            <a:endParaRPr kumimoji="0" lang="en-US" altLang="zh-CN" sz="1405"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p:txBody>
      </p:sp>
      <p:sp>
        <p:nvSpPr>
          <p:cNvPr id="13" name="Rectangle 7"/>
          <p:cNvSpPr>
            <a:spLocks noChangeArrowheads="1"/>
          </p:cNvSpPr>
          <p:nvPr/>
        </p:nvSpPr>
        <p:spPr bwMode="auto">
          <a:xfrm>
            <a:off x="2529235" y="1968921"/>
            <a:ext cx="5768975" cy="28003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4293" tIns="32146" rIns="64293" bIns="32146"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ExecutorService </a:t>
            </a:r>
            <a:r>
              <a:rPr kumimoji="0" lang="zh-CN" altLang="zh-CN" sz="1405"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fiexdService </a:t>
            </a:r>
            <a:r>
              <a:rPr kumimoji="0" lang="zh-CN" altLang="zh-CN" sz="140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Executors.</a:t>
            </a:r>
            <a:r>
              <a:rPr kumimoji="0" lang="zh-CN" altLang="zh-CN" sz="1405" b="0" i="1"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newFixedThreadPool</a:t>
            </a:r>
            <a:r>
              <a:rPr kumimoji="0" lang="zh-CN" altLang="zh-CN" sz="140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405"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2</a:t>
            </a:r>
            <a:r>
              <a:rPr kumimoji="0" lang="zh-CN" altLang="zh-CN" sz="140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40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endParaRPr kumimoji="0" lang="zh-CN" altLang="zh-CN" sz="1405"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051538" y="2096825"/>
            <a:ext cx="8087810" cy="1918793"/>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35718" tIns="35718" rIns="35718" bIns="35718" numCol="1" spcCol="38100" rtlCol="0" anchor="ctr">
            <a:spAutoFit/>
          </a:bodyPr>
          <a:lstStyle/>
          <a:p>
            <a:pPr algn="l"/>
            <a:r>
              <a:rPr lang="en-US" altLang="zh-CN" sz="2400" dirty="0">
                <a:solidFill>
                  <a:schemeClr val="tx1"/>
                </a:solidFill>
              </a:rPr>
              <a:t>3.</a:t>
            </a:r>
            <a:r>
              <a:rPr lang="zh-CN" altLang="en-US" sz="2400" dirty="0">
                <a:solidFill>
                  <a:schemeClr val="tx1"/>
                </a:solidFill>
              </a:rPr>
              <a:t>原理知识</a:t>
            </a:r>
          </a:p>
          <a:p>
            <a:pPr algn="l"/>
            <a:r>
              <a:rPr lang="en-US" altLang="zh-CN" sz="2400" dirty="0">
                <a:solidFill>
                  <a:schemeClr val="tx1"/>
                </a:solidFill>
              </a:rPr>
              <a:t>	3.1.</a:t>
            </a:r>
            <a:r>
              <a:rPr lang="zh-CN" altLang="en-US" sz="2400" dirty="0">
                <a:solidFill>
                  <a:schemeClr val="tx1"/>
                </a:solidFill>
              </a:rPr>
              <a:t>原子变量</a:t>
            </a:r>
          </a:p>
          <a:p>
            <a:pPr algn="l"/>
            <a:r>
              <a:rPr lang="en-US" altLang="zh-CN" sz="2400" dirty="0">
                <a:solidFill>
                  <a:schemeClr val="tx1"/>
                </a:solidFill>
              </a:rPr>
              <a:t>	</a:t>
            </a:r>
            <a:r>
              <a:rPr lang="en-US" altLang="zh-CN" sz="2400" dirty="0" smtClean="0">
                <a:solidFill>
                  <a:schemeClr val="tx1"/>
                </a:solidFill>
              </a:rPr>
              <a:t>3.2.CAS</a:t>
            </a:r>
            <a:r>
              <a:rPr lang="zh-CN" altLang="en-US" sz="2400" dirty="0" smtClean="0">
                <a:solidFill>
                  <a:schemeClr val="tx1"/>
                </a:solidFill>
              </a:rPr>
              <a:t>、</a:t>
            </a:r>
            <a:r>
              <a:rPr lang="zh-CN" altLang="en-US" sz="2400" dirty="0">
                <a:solidFill>
                  <a:schemeClr val="tx1"/>
                </a:solidFill>
              </a:rPr>
              <a:t>自旋</a:t>
            </a:r>
            <a:r>
              <a:rPr lang="zh-CN" altLang="en-US" sz="2400" dirty="0" smtClean="0">
                <a:solidFill>
                  <a:schemeClr val="tx1"/>
                </a:solidFill>
              </a:rPr>
              <a:t>锁</a:t>
            </a:r>
          </a:p>
          <a:p>
            <a:pPr algn="l"/>
            <a:r>
              <a:rPr lang="en-US" altLang="zh-CN" sz="2400" dirty="0">
                <a:solidFill>
                  <a:schemeClr val="tx1"/>
                </a:solidFill>
              </a:rPr>
              <a:t>	</a:t>
            </a:r>
            <a:r>
              <a:rPr lang="en-US" altLang="zh-CN" sz="2400" dirty="0" smtClean="0">
                <a:solidFill>
                  <a:schemeClr val="tx1"/>
                </a:solidFill>
              </a:rPr>
              <a:t>3.3.ABA</a:t>
            </a:r>
            <a:r>
              <a:rPr lang="zh-CN" altLang="en-US" sz="2400" dirty="0" smtClean="0">
                <a:solidFill>
                  <a:schemeClr val="tx1"/>
                </a:solidFill>
              </a:rPr>
              <a:t>问题</a:t>
            </a:r>
            <a:r>
              <a:rPr lang="zh-CN" altLang="en-US" sz="2400" dirty="0">
                <a:solidFill>
                  <a:schemeClr val="tx1"/>
                </a:solidFill>
              </a:rPr>
              <a:t>、解决（</a:t>
            </a:r>
            <a:r>
              <a:rPr lang="en-US" altLang="zh-CN" sz="2400" dirty="0" err="1">
                <a:solidFill>
                  <a:schemeClr val="tx1"/>
                </a:solidFill>
              </a:rPr>
              <a:t>AtomicStampedReference</a:t>
            </a:r>
            <a:r>
              <a:rPr lang="zh-CN" altLang="en-US" sz="2400" dirty="0" smtClean="0">
                <a:solidFill>
                  <a:schemeClr val="tx1"/>
                </a:solidFill>
              </a:rPr>
              <a:t>）</a:t>
            </a:r>
            <a:r>
              <a:rPr lang="en-US" altLang="zh-CN" sz="2400" dirty="0">
                <a:solidFill>
                  <a:schemeClr val="tx1"/>
                </a:solidFill>
              </a:rPr>
              <a:t>	</a:t>
            </a:r>
            <a:r>
              <a:rPr lang="en-US" altLang="zh-CN" sz="2400" dirty="0" smtClean="0">
                <a:solidFill>
                  <a:schemeClr val="tx1"/>
                </a:solidFill>
              </a:rPr>
              <a:t>3.4.AQS</a:t>
            </a:r>
            <a:endParaRPr lang="en-US" altLang="zh-CN" sz="2400" dirty="0" smtClean="0">
              <a:solidFill>
                <a:schemeClr val="tx1"/>
              </a:solidFill>
            </a:endParaRPr>
          </a:p>
        </p:txBody>
      </p:sp>
      <p:sp>
        <p:nvSpPr>
          <p:cNvPr id="3" name="文本框 2"/>
          <p:cNvSpPr txBox="1"/>
          <p:nvPr/>
        </p:nvSpPr>
        <p:spPr>
          <a:xfrm>
            <a:off x="9283100" y="4106452"/>
            <a:ext cx="446405" cy="26543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35718" tIns="35718" rIns="35718" bIns="35718"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r>
              <a:rPr lang="zh-CN" altLang="en-US" sz="1265" dirty="0">
                <a:solidFill>
                  <a:schemeClr val="tx1"/>
                </a:solidFill>
              </a:rPr>
              <a:t>开始</a:t>
            </a:r>
            <a:r>
              <a:rPr lang="en-US" altLang="zh-CN" sz="1265" dirty="0" smtClean="0">
                <a:solidFill>
                  <a:schemeClr val="tx1"/>
                </a:solidFill>
              </a:rPr>
              <a:t>!</a:t>
            </a:r>
            <a:endParaRPr kumimoji="0" lang="en-US" altLang="zh-CN" sz="1265" b="0" i="0" u="none" strike="noStrike" cap="none" spc="0" normalizeH="0" baseline="0" dirty="0" smtClean="0">
              <a:ln>
                <a:noFill/>
              </a:ln>
              <a:solidFill>
                <a:schemeClr val="tx1"/>
              </a:solidFill>
              <a:effectLst/>
              <a:uFillTx/>
              <a:sym typeface="Helvetica Light"/>
            </a:endParaRPr>
          </a:p>
        </p:txBody>
      </p: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50408" y="377823"/>
            <a:ext cx="1114408" cy="369332"/>
          </a:xfrm>
          <a:prstGeom prst="rect">
            <a:avLst/>
          </a:prstGeom>
        </p:spPr>
        <p:txBody>
          <a:bodyPr wrap="none">
            <a:spAutoFit/>
          </a:bodyPr>
          <a:lstStyle/>
          <a:p>
            <a:pPr algn="l"/>
            <a:r>
              <a:rPr lang="zh-CN" altLang="en-US" b="1" dirty="0" smtClean="0">
                <a:solidFill>
                  <a:schemeClr val="tx1"/>
                </a:solidFill>
              </a:rPr>
              <a:t>原子</a:t>
            </a:r>
            <a:r>
              <a:rPr lang="zh-CN" altLang="en-US" b="1" dirty="0">
                <a:solidFill>
                  <a:schemeClr val="tx1"/>
                </a:solidFill>
              </a:rPr>
              <a:t>变量</a:t>
            </a:r>
          </a:p>
        </p:txBody>
      </p:sp>
      <p:sp>
        <p:nvSpPr>
          <p:cNvPr id="5" name="Rectangle 1"/>
          <p:cNvSpPr>
            <a:spLocks noChangeArrowheads="1"/>
          </p:cNvSpPr>
          <p:nvPr/>
        </p:nvSpPr>
        <p:spPr bwMode="auto">
          <a:xfrm>
            <a:off x="1541145" y="1502093"/>
            <a:ext cx="2592000" cy="468000"/>
          </a:xfrm>
          <a:prstGeom prst="rect">
            <a:avLst/>
          </a:prstGeom>
        </p:spPr>
        <p:style>
          <a:lnRef idx="0">
            <a:schemeClr val="accent6"/>
          </a:lnRef>
          <a:fillRef idx="3">
            <a:schemeClr val="accent6"/>
          </a:fillRef>
          <a:effectRef idx="3">
            <a:schemeClr val="accent6"/>
          </a:effectRef>
          <a:fontRef idx="minor">
            <a:schemeClr val="lt1"/>
          </a:fontRef>
        </p:style>
        <p:txBody>
          <a:bodyPr vert="horz" wrap="square" lIns="64293" tIns="32146" rIns="64293" bIns="32146"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5"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java.util.concurrent.atomic</a:t>
            </a:r>
          </a:p>
        </p:txBody>
      </p:sp>
      <p:sp>
        <p:nvSpPr>
          <p:cNvPr id="6" name="Rectangle 2"/>
          <p:cNvSpPr>
            <a:spLocks noChangeArrowheads="1"/>
          </p:cNvSpPr>
          <p:nvPr/>
        </p:nvSpPr>
        <p:spPr bwMode="auto">
          <a:xfrm>
            <a:off x="1600200" y="2485073"/>
            <a:ext cx="1512000" cy="468000"/>
          </a:xfrm>
          <a:prstGeom prst="rect">
            <a:avLst/>
          </a:prstGeom>
        </p:spPr>
        <p:style>
          <a:lnRef idx="0">
            <a:schemeClr val="accent6"/>
          </a:lnRef>
          <a:fillRef idx="3">
            <a:schemeClr val="accent6"/>
          </a:fillRef>
          <a:effectRef idx="3">
            <a:schemeClr val="accent6"/>
          </a:effectRef>
          <a:fontRef idx="minor">
            <a:schemeClr val="lt1"/>
          </a:fontRef>
        </p:style>
        <p:txBody>
          <a:bodyPr vert="horz" wrap="square" lIns="64293" tIns="32146" rIns="64293" bIns="32146"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65"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AtomicInteger</a:t>
            </a:r>
          </a:p>
        </p:txBody>
      </p:sp>
      <p:sp>
        <p:nvSpPr>
          <p:cNvPr id="7" name="Rectangle 2"/>
          <p:cNvSpPr>
            <a:spLocks noChangeArrowheads="1"/>
          </p:cNvSpPr>
          <p:nvPr/>
        </p:nvSpPr>
        <p:spPr bwMode="auto">
          <a:xfrm>
            <a:off x="3495040" y="2485073"/>
            <a:ext cx="1512000" cy="468000"/>
          </a:xfrm>
          <a:prstGeom prst="rect">
            <a:avLst/>
          </a:prstGeom>
        </p:spPr>
        <p:style>
          <a:lnRef idx="0">
            <a:schemeClr val="accent6"/>
          </a:lnRef>
          <a:fillRef idx="3">
            <a:schemeClr val="accent6"/>
          </a:fillRef>
          <a:effectRef idx="3">
            <a:schemeClr val="accent6"/>
          </a:effectRef>
          <a:fontRef idx="minor">
            <a:schemeClr val="lt1"/>
          </a:fontRef>
        </p:style>
        <p:txBody>
          <a:bodyPr vert="horz" wrap="square" lIns="64293" tIns="32146" rIns="64293" bIns="32146"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65"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Atomic</a:t>
            </a:r>
            <a:r>
              <a:rPr kumimoji="0" lang="en-US" altLang="zh-CN" sz="1265"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Long</a:t>
            </a:r>
          </a:p>
        </p:txBody>
      </p:sp>
      <p:sp>
        <p:nvSpPr>
          <p:cNvPr id="8" name="Rectangle 2"/>
          <p:cNvSpPr>
            <a:spLocks noChangeArrowheads="1"/>
          </p:cNvSpPr>
          <p:nvPr/>
        </p:nvSpPr>
        <p:spPr bwMode="auto">
          <a:xfrm>
            <a:off x="5636260" y="2485073"/>
            <a:ext cx="1512000" cy="468000"/>
          </a:xfrm>
          <a:prstGeom prst="rect">
            <a:avLst/>
          </a:prstGeom>
        </p:spPr>
        <p:style>
          <a:lnRef idx="0">
            <a:schemeClr val="accent6"/>
          </a:lnRef>
          <a:fillRef idx="3">
            <a:schemeClr val="accent6"/>
          </a:fillRef>
          <a:effectRef idx="3">
            <a:schemeClr val="accent6"/>
          </a:effectRef>
          <a:fontRef idx="minor">
            <a:schemeClr val="lt1"/>
          </a:fontRef>
        </p:style>
        <p:txBody>
          <a:bodyPr vert="horz" wrap="square" lIns="64293" tIns="32146" rIns="64293" bIns="32146"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65"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Atomic</a:t>
            </a:r>
            <a:r>
              <a:rPr lang="en-US" altLang="zh-CN" sz="1265" dirty="0" smtClean="0">
                <a:solidFill>
                  <a:schemeClr val="tx1"/>
                </a:solidFill>
                <a:latin typeface="宋体" panose="02010600030101010101" pitchFamily="2" charset="-122"/>
                <a:ea typeface="宋体" panose="02010600030101010101" pitchFamily="2" charset="-122"/>
              </a:rPr>
              <a:t>Reference</a:t>
            </a:r>
            <a:endParaRPr kumimoji="0" lang="en-US" altLang="zh-CN" sz="1265"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p:txBody>
      </p:sp>
      <p:sp>
        <p:nvSpPr>
          <p:cNvPr id="9" name="Rectangle 2"/>
          <p:cNvSpPr>
            <a:spLocks noChangeArrowheads="1"/>
          </p:cNvSpPr>
          <p:nvPr/>
        </p:nvSpPr>
        <p:spPr bwMode="auto">
          <a:xfrm>
            <a:off x="7986395" y="2485073"/>
            <a:ext cx="1512000" cy="468000"/>
          </a:xfrm>
          <a:prstGeom prst="rect">
            <a:avLst/>
          </a:prstGeom>
        </p:spPr>
        <p:style>
          <a:lnRef idx="0">
            <a:schemeClr val="accent6"/>
          </a:lnRef>
          <a:fillRef idx="3">
            <a:schemeClr val="accent6"/>
          </a:fillRef>
          <a:effectRef idx="3">
            <a:schemeClr val="accent6"/>
          </a:effectRef>
          <a:fontRef idx="minor">
            <a:schemeClr val="lt1"/>
          </a:fontRef>
        </p:style>
        <p:txBody>
          <a:bodyPr vert="horz" wrap="square" lIns="64293" tIns="32146" rIns="64293" bIns="32146"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65"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Atomic</a:t>
            </a:r>
            <a:r>
              <a:rPr lang="en-US" altLang="zh-CN" sz="1265" dirty="0" smtClean="0">
                <a:solidFill>
                  <a:schemeClr val="tx1"/>
                </a:solidFill>
                <a:latin typeface="宋体" panose="02010600030101010101" pitchFamily="2" charset="-122"/>
                <a:ea typeface="宋体" panose="02010600030101010101" pitchFamily="2" charset="-122"/>
              </a:rPr>
              <a:t>Boolean</a:t>
            </a:r>
            <a:endParaRPr kumimoji="0" lang="en-US" altLang="zh-CN" sz="1265"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p:txBody>
      </p:sp>
      <p:sp>
        <p:nvSpPr>
          <p:cNvPr id="10" name="Rectangle 3"/>
          <p:cNvSpPr>
            <a:spLocks noChangeArrowheads="1"/>
          </p:cNvSpPr>
          <p:nvPr/>
        </p:nvSpPr>
        <p:spPr bwMode="auto">
          <a:xfrm>
            <a:off x="1541145" y="3336925"/>
            <a:ext cx="2592000" cy="468000"/>
          </a:xfrm>
          <a:prstGeom prst="rect">
            <a:avLst/>
          </a:prstGeom>
        </p:spPr>
        <p:style>
          <a:lnRef idx="0">
            <a:schemeClr val="accent6"/>
          </a:lnRef>
          <a:fillRef idx="3">
            <a:schemeClr val="accent6"/>
          </a:fillRef>
          <a:effectRef idx="3">
            <a:schemeClr val="accent6"/>
          </a:effectRef>
          <a:fontRef idx="minor">
            <a:schemeClr val="lt1"/>
          </a:fontRef>
        </p:style>
        <p:txBody>
          <a:bodyPr vert="horz" wrap="square" lIns="64293" tIns="32146" rIns="64293" bIns="32146"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65"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AtomicStampedReference</a:t>
            </a:r>
          </a:p>
        </p:txBody>
      </p:sp>
      <p:sp>
        <p:nvSpPr>
          <p:cNvPr id="11" name="Rectangle 4"/>
          <p:cNvSpPr>
            <a:spLocks noChangeArrowheads="1"/>
          </p:cNvSpPr>
          <p:nvPr/>
        </p:nvSpPr>
        <p:spPr bwMode="auto">
          <a:xfrm>
            <a:off x="4304665" y="3336925"/>
            <a:ext cx="2592000" cy="468000"/>
          </a:xfrm>
          <a:prstGeom prst="rect">
            <a:avLst/>
          </a:prstGeom>
        </p:spPr>
        <p:style>
          <a:lnRef idx="0">
            <a:schemeClr val="accent6"/>
          </a:lnRef>
          <a:fillRef idx="3">
            <a:schemeClr val="accent6"/>
          </a:fillRef>
          <a:effectRef idx="3">
            <a:schemeClr val="accent6"/>
          </a:effectRef>
          <a:fontRef idx="minor">
            <a:schemeClr val="lt1"/>
          </a:fontRef>
        </p:style>
        <p:txBody>
          <a:bodyPr vert="horz" wrap="square" lIns="64293" tIns="32146" rIns="64293" bIns="32146"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65"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AtomicMarkableReference</a:t>
            </a:r>
          </a:p>
        </p:txBody>
      </p:sp>
      <p:sp>
        <p:nvSpPr>
          <p:cNvPr id="12" name="Rectangle 5"/>
          <p:cNvSpPr>
            <a:spLocks noChangeArrowheads="1"/>
          </p:cNvSpPr>
          <p:nvPr/>
        </p:nvSpPr>
        <p:spPr bwMode="auto">
          <a:xfrm>
            <a:off x="1541145" y="4228465"/>
            <a:ext cx="2592000" cy="468000"/>
          </a:xfrm>
          <a:prstGeom prst="rect">
            <a:avLst/>
          </a:prstGeom>
        </p:spPr>
        <p:style>
          <a:lnRef idx="0">
            <a:schemeClr val="accent6"/>
          </a:lnRef>
          <a:fillRef idx="3">
            <a:schemeClr val="accent6"/>
          </a:fillRef>
          <a:effectRef idx="3">
            <a:schemeClr val="accent6"/>
          </a:effectRef>
          <a:fontRef idx="minor">
            <a:schemeClr val="lt1"/>
          </a:fontRef>
        </p:style>
        <p:txBody>
          <a:bodyPr vert="horz" wrap="square" lIns="64293" tIns="32146" rIns="64293" bIns="32146"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65"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AtomicReferenceFieldUpdater</a:t>
            </a:r>
          </a:p>
        </p:txBody>
      </p: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
          <p:cNvSpPr>
            <a:spLocks noChangeArrowheads="1"/>
          </p:cNvSpPr>
          <p:nvPr/>
        </p:nvSpPr>
        <p:spPr bwMode="auto">
          <a:xfrm>
            <a:off x="1886682" y="1493299"/>
            <a:ext cx="3880485" cy="280035"/>
          </a:xfrm>
          <a:prstGeom prst="rect">
            <a:avLst/>
          </a:prstGeom>
        </p:spPr>
        <p:style>
          <a:lnRef idx="0">
            <a:schemeClr val="accent6"/>
          </a:lnRef>
          <a:fillRef idx="3">
            <a:schemeClr val="accent6"/>
          </a:fillRef>
          <a:effectRef idx="3">
            <a:schemeClr val="accent6"/>
          </a:effectRef>
          <a:fontRef idx="minor">
            <a:schemeClr val="lt1"/>
          </a:fontRef>
        </p:style>
        <p:txBody>
          <a:bodyPr vert="horz" wrap="none" lIns="64293" tIns="32146" rIns="64293" bIns="32146"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US" altLang="zh-CN" sz="1405" dirty="0" smtClean="0">
                <a:solidFill>
                  <a:schemeClr val="tx1"/>
                </a:solidFill>
                <a:latin typeface="Arial" panose="020B0604020202020204" pitchFamily="34" charset="0"/>
              </a:rPr>
              <a:t>1.</a:t>
            </a:r>
            <a:r>
              <a:rPr lang="zh-CN" altLang="en-US" sz="1405" dirty="0" smtClean="0">
                <a:solidFill>
                  <a:schemeClr val="tx1"/>
                </a:solidFill>
                <a:latin typeface="Arial" panose="020B0604020202020204" pitchFamily="34" charset="0"/>
              </a:rPr>
              <a:t>现代操作系统提供的功能</a:t>
            </a:r>
            <a:r>
              <a:rPr lang="en-US" altLang="zh-CN" sz="1405" dirty="0" smtClean="0">
                <a:solidFill>
                  <a:schemeClr val="tx1"/>
                </a:solidFill>
                <a:latin typeface="Arial" panose="020B0604020202020204" pitchFamily="34" charset="0"/>
              </a:rPr>
              <a:t>(compare and swap)</a:t>
            </a:r>
            <a:endParaRPr kumimoji="0" lang="en-US" altLang="zh-CN" sz="1405" b="0" i="0" u="none" strike="noStrike" cap="none" normalizeH="0" baseline="0" dirty="0" smtClean="0">
              <a:ln>
                <a:noFill/>
              </a:ln>
              <a:solidFill>
                <a:schemeClr val="tx1"/>
              </a:solidFill>
              <a:effectLst/>
              <a:latin typeface="Arial" panose="020B0604020202020204" pitchFamily="34" charset="0"/>
            </a:endParaRPr>
          </a:p>
        </p:txBody>
      </p:sp>
      <p:sp>
        <p:nvSpPr>
          <p:cNvPr id="14" name="Rectangle 1"/>
          <p:cNvSpPr>
            <a:spLocks noChangeArrowheads="1"/>
          </p:cNvSpPr>
          <p:nvPr/>
        </p:nvSpPr>
        <p:spPr bwMode="auto">
          <a:xfrm>
            <a:off x="1886682" y="1985939"/>
            <a:ext cx="2766695" cy="280035"/>
          </a:xfrm>
          <a:prstGeom prst="rect">
            <a:avLst/>
          </a:prstGeom>
        </p:spPr>
        <p:style>
          <a:lnRef idx="0">
            <a:schemeClr val="accent6"/>
          </a:lnRef>
          <a:fillRef idx="3">
            <a:schemeClr val="accent6"/>
          </a:fillRef>
          <a:effectRef idx="3">
            <a:schemeClr val="accent6"/>
          </a:effectRef>
          <a:fontRef idx="minor">
            <a:schemeClr val="lt1"/>
          </a:fontRef>
        </p:style>
        <p:txBody>
          <a:bodyPr vert="horz" wrap="none" lIns="64293" tIns="32146" rIns="64293" bIns="32146"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US" altLang="zh-CN" sz="1405" dirty="0" smtClean="0">
                <a:solidFill>
                  <a:schemeClr val="tx1"/>
                </a:solidFill>
                <a:latin typeface="Arial" panose="020B0604020202020204" pitchFamily="34" charset="0"/>
              </a:rPr>
              <a:t>2.java</a:t>
            </a:r>
            <a:r>
              <a:rPr lang="zh-CN" altLang="en-US" sz="1405" dirty="0" smtClean="0">
                <a:solidFill>
                  <a:schemeClr val="tx1"/>
                </a:solidFill>
                <a:latin typeface="Arial" panose="020B0604020202020204" pitchFamily="34" charset="0"/>
              </a:rPr>
              <a:t>中的</a:t>
            </a:r>
            <a:r>
              <a:rPr lang="en-US" altLang="zh-CN" sz="1405" dirty="0" smtClean="0">
                <a:solidFill>
                  <a:schemeClr val="tx1"/>
                </a:solidFill>
                <a:latin typeface="Arial" panose="020B0604020202020204" pitchFamily="34" charset="0"/>
              </a:rPr>
              <a:t>unsafe final native</a:t>
            </a:r>
            <a:r>
              <a:rPr lang="zh-CN" altLang="en-US" sz="1405" dirty="0" smtClean="0">
                <a:solidFill>
                  <a:schemeClr val="tx1"/>
                </a:solidFill>
                <a:latin typeface="Arial" panose="020B0604020202020204" pitchFamily="34" charset="0"/>
              </a:rPr>
              <a:t>方法</a:t>
            </a:r>
            <a:endParaRPr kumimoji="0" lang="zh-CN" altLang="en-US" sz="1405" b="0" i="0" u="none" strike="noStrike" cap="none" normalizeH="0" baseline="0" dirty="0" smtClean="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1886682" y="3161586"/>
            <a:ext cx="8112125" cy="103759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4293" tIns="32146" rIns="64293" bIns="32146"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6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public final native boolean </a:t>
            </a:r>
            <a:r>
              <a:rPr kumimoji="0" lang="zh-CN" altLang="zh-CN" sz="126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compareAndSwapObject(Object var1</a:t>
            </a:r>
            <a:r>
              <a:rPr kumimoji="0" lang="zh-CN" altLang="zh-CN" sz="126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long </a:t>
            </a:r>
            <a:r>
              <a:rPr kumimoji="0" lang="zh-CN" altLang="zh-CN" sz="126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var2</a:t>
            </a:r>
            <a:r>
              <a:rPr kumimoji="0" lang="zh-CN" altLang="zh-CN" sz="126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26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Object var4</a:t>
            </a:r>
            <a:r>
              <a:rPr kumimoji="0" lang="zh-CN" altLang="zh-CN" sz="126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26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Object var5)</a:t>
            </a:r>
            <a:r>
              <a:rPr kumimoji="0" lang="zh-CN" altLang="zh-CN" sz="126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26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26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r>
            <a:br>
              <a:rPr kumimoji="0" lang="zh-CN" altLang="zh-CN" sz="126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26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public final native boolean </a:t>
            </a:r>
            <a:r>
              <a:rPr kumimoji="0" lang="zh-CN" altLang="zh-CN" sz="126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compareAndSwapInt(Object var1</a:t>
            </a:r>
            <a:r>
              <a:rPr kumimoji="0" lang="zh-CN" altLang="zh-CN" sz="126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long </a:t>
            </a:r>
            <a:r>
              <a:rPr kumimoji="0" lang="zh-CN" altLang="zh-CN" sz="126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var2</a:t>
            </a:r>
            <a:r>
              <a:rPr kumimoji="0" lang="zh-CN" altLang="zh-CN" sz="126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int </a:t>
            </a:r>
            <a:r>
              <a:rPr kumimoji="0" lang="zh-CN" altLang="zh-CN" sz="126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var4</a:t>
            </a:r>
            <a:r>
              <a:rPr kumimoji="0" lang="zh-CN" altLang="zh-CN" sz="126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int </a:t>
            </a:r>
            <a:r>
              <a:rPr kumimoji="0" lang="zh-CN" altLang="zh-CN" sz="126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var5)</a:t>
            </a:r>
            <a:r>
              <a:rPr kumimoji="0" lang="zh-CN" altLang="zh-CN" sz="126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26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26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r>
            <a:br>
              <a:rPr kumimoji="0" lang="zh-CN" altLang="zh-CN" sz="126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26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public final native boolean </a:t>
            </a:r>
            <a:r>
              <a:rPr kumimoji="0" lang="zh-CN" altLang="zh-CN" sz="126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compareAndSwapLong(Object var1</a:t>
            </a:r>
            <a:r>
              <a:rPr kumimoji="0" lang="zh-CN" altLang="zh-CN" sz="126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long </a:t>
            </a:r>
            <a:r>
              <a:rPr kumimoji="0" lang="zh-CN" altLang="zh-CN" sz="126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var2</a:t>
            </a:r>
            <a:r>
              <a:rPr kumimoji="0" lang="zh-CN" altLang="zh-CN" sz="126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long </a:t>
            </a:r>
            <a:r>
              <a:rPr kumimoji="0" lang="zh-CN" altLang="zh-CN" sz="126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var4</a:t>
            </a:r>
            <a:r>
              <a:rPr kumimoji="0" lang="zh-CN" altLang="zh-CN" sz="126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long </a:t>
            </a:r>
            <a:r>
              <a:rPr kumimoji="0" lang="zh-CN" altLang="zh-CN" sz="126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var6)</a:t>
            </a:r>
            <a:r>
              <a:rPr kumimoji="0" lang="zh-CN" altLang="zh-CN" sz="126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endParaRPr kumimoji="0" lang="zh-CN" altLang="zh-CN" sz="1265"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1886682" y="2643264"/>
            <a:ext cx="986790" cy="32258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4293" tIns="32146" rIns="64293" bIns="32146"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9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sun.misc</a:t>
            </a:r>
            <a:endParaRPr kumimoji="0" lang="zh-CN" altLang="zh-CN" sz="1690" b="0" i="0" u="none" strike="noStrike" cap="none" normalizeH="0" baseline="0" dirty="0" smtClean="0">
              <a:ln>
                <a:noFill/>
              </a:ln>
              <a:solidFill>
                <a:schemeClr val="tx1"/>
              </a:solidFill>
              <a:effectLst/>
              <a:latin typeface="Arial" panose="020B0604020202020204" pitchFamily="34" charset="0"/>
            </a:endParaRPr>
          </a:p>
        </p:txBody>
      </p:sp>
      <p:sp>
        <p:nvSpPr>
          <p:cNvPr id="7" name="矩形 6"/>
          <p:cNvSpPr/>
          <p:nvPr/>
        </p:nvSpPr>
        <p:spPr>
          <a:xfrm>
            <a:off x="5158273" y="184914"/>
            <a:ext cx="1537600" cy="369332"/>
          </a:xfrm>
          <a:prstGeom prst="rect">
            <a:avLst/>
          </a:prstGeom>
        </p:spPr>
        <p:txBody>
          <a:bodyPr wrap="none">
            <a:spAutoFit/>
          </a:bodyPr>
          <a:lstStyle/>
          <a:p>
            <a:pPr algn="l"/>
            <a:r>
              <a:rPr lang="en-US" altLang="zh-CN" b="1" dirty="0" smtClean="0">
                <a:solidFill>
                  <a:schemeClr val="tx1"/>
                </a:solidFill>
              </a:rPr>
              <a:t>CAS </a:t>
            </a:r>
            <a:r>
              <a:rPr lang="zh-CN" altLang="en-US" b="1" dirty="0" smtClean="0">
                <a:solidFill>
                  <a:schemeClr val="tx1"/>
                </a:solidFill>
              </a:rPr>
              <a:t>、自旋锁</a:t>
            </a:r>
          </a:p>
        </p:txBody>
      </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158273" y="184914"/>
            <a:ext cx="1537600" cy="369332"/>
          </a:xfrm>
          <a:prstGeom prst="rect">
            <a:avLst/>
          </a:prstGeom>
        </p:spPr>
        <p:txBody>
          <a:bodyPr wrap="none">
            <a:spAutoFit/>
          </a:bodyPr>
          <a:lstStyle/>
          <a:p>
            <a:pPr algn="l"/>
            <a:r>
              <a:rPr lang="en-US" altLang="zh-CN" b="1" dirty="0" smtClean="0">
                <a:solidFill>
                  <a:schemeClr val="tx1"/>
                </a:solidFill>
              </a:rPr>
              <a:t>CAS </a:t>
            </a:r>
            <a:r>
              <a:rPr lang="zh-CN" altLang="en-US" b="1" dirty="0" smtClean="0">
                <a:solidFill>
                  <a:schemeClr val="tx1"/>
                </a:solidFill>
              </a:rPr>
              <a:t>、自旋锁</a:t>
            </a:r>
          </a:p>
        </p:txBody>
      </p:sp>
      <p:sp>
        <p:nvSpPr>
          <p:cNvPr id="7" name="矩形 6"/>
          <p:cNvSpPr/>
          <p:nvPr/>
        </p:nvSpPr>
        <p:spPr>
          <a:xfrm>
            <a:off x="1804722" y="869065"/>
            <a:ext cx="3639185" cy="350520"/>
          </a:xfrm>
          <a:prstGeom prst="rect">
            <a:avLst/>
          </a:prstGeom>
        </p:spPr>
        <p:txBody>
          <a:bodyPr wrap="none">
            <a:spAutoFit/>
          </a:bodyPr>
          <a:lstStyle/>
          <a:p>
            <a:pPr algn="l"/>
            <a:r>
              <a:rPr lang="en-US" altLang="zh-CN" sz="1690" dirty="0" smtClean="0">
                <a:solidFill>
                  <a:schemeClr val="tx1"/>
                </a:solidFill>
              </a:rPr>
              <a:t>3.2.CAS </a:t>
            </a:r>
            <a:r>
              <a:rPr lang="zh-CN" altLang="en-US" sz="1690" dirty="0" smtClean="0">
                <a:solidFill>
                  <a:schemeClr val="tx1"/>
                </a:solidFill>
              </a:rPr>
              <a:t>、自旋锁</a:t>
            </a:r>
            <a:r>
              <a:rPr lang="en-US" altLang="zh-CN" sz="1690" dirty="0" smtClean="0">
                <a:solidFill>
                  <a:schemeClr val="tx1"/>
                </a:solidFill>
              </a:rPr>
              <a:t> demo AtomicInteger:</a:t>
            </a:r>
          </a:p>
        </p:txBody>
      </p:sp>
      <p:sp>
        <p:nvSpPr>
          <p:cNvPr id="6" name="矩形 5"/>
          <p:cNvSpPr/>
          <p:nvPr/>
        </p:nvSpPr>
        <p:spPr>
          <a:xfrm>
            <a:off x="8774906" y="2439200"/>
            <a:ext cx="1893094" cy="960120"/>
          </a:xfrm>
          <a:prstGeom prst="rect">
            <a:avLst/>
          </a:prstGeom>
        </p:spPr>
        <p:txBody>
          <a:bodyPr wrap="square">
            <a:spAutoFit/>
          </a:bodyPr>
          <a:lstStyle/>
          <a:p>
            <a:pPr algn="l"/>
            <a:r>
              <a:rPr lang="zh-CN" altLang="en-US" sz="1125" dirty="0">
                <a:solidFill>
                  <a:schemeClr val="tx1"/>
                </a:solidFill>
              </a:rPr>
              <a:t>ThreadId:13,自旋次数:1</a:t>
            </a:r>
          </a:p>
          <a:p>
            <a:pPr algn="l"/>
            <a:r>
              <a:rPr lang="zh-CN" altLang="en-US" sz="1125" dirty="0">
                <a:solidFill>
                  <a:schemeClr val="tx1"/>
                </a:solidFill>
              </a:rPr>
              <a:t>ThreadId:13,自旋次数:2</a:t>
            </a:r>
          </a:p>
          <a:p>
            <a:pPr algn="l"/>
            <a:r>
              <a:rPr lang="zh-CN" altLang="en-US" sz="1125" dirty="0">
                <a:solidFill>
                  <a:schemeClr val="tx1"/>
                </a:solidFill>
              </a:rPr>
              <a:t>ThreadId:13,自旋次数:3</a:t>
            </a:r>
          </a:p>
          <a:p>
            <a:pPr algn="l"/>
            <a:r>
              <a:rPr lang="zh-CN" altLang="en-US" sz="1125" dirty="0">
                <a:solidFill>
                  <a:schemeClr val="tx1"/>
                </a:solidFill>
              </a:rPr>
              <a:t>12</a:t>
            </a:r>
          </a:p>
          <a:p>
            <a:pPr algn="l"/>
            <a:r>
              <a:rPr lang="zh-CN" altLang="en-US" sz="1125" dirty="0">
                <a:solidFill>
                  <a:schemeClr val="tx1"/>
                </a:solidFill>
              </a:rPr>
              <a:t>13</a:t>
            </a:r>
          </a:p>
        </p:txBody>
      </p:sp>
      <p:sp>
        <p:nvSpPr>
          <p:cNvPr id="8" name="Rectangle 2"/>
          <p:cNvSpPr>
            <a:spLocks noChangeArrowheads="1"/>
          </p:cNvSpPr>
          <p:nvPr/>
        </p:nvSpPr>
        <p:spPr bwMode="auto">
          <a:xfrm>
            <a:off x="1667996" y="1676003"/>
            <a:ext cx="6980555" cy="447040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4293" tIns="32146" rIns="64293" bIns="32146"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public class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CASDemo </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implements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DemoRun {</a:t>
            </a:r>
            <a:b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private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AtomicInteger </a:t>
            </a:r>
            <a:r>
              <a:rPr kumimoji="0" lang="zh-CN" altLang="zh-CN" sz="985"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atomicInteger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new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AtomicInteger()</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985"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t>@Override</a:t>
            </a:r>
            <a:br>
              <a:rPr kumimoji="0" lang="zh-CN" altLang="zh-CN" sz="985"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t>    </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public void </a:t>
            </a:r>
            <a:r>
              <a:rPr kumimoji="0" lang="zh-CN" altLang="zh-CN" sz="985" b="0" i="0" u="none" strike="noStrike" cap="none" normalizeH="0" baseline="0" dirty="0" smtClean="0">
                <a:ln>
                  <a:noFill/>
                </a:ln>
                <a:solidFill>
                  <a:srgbClr val="FFC66D"/>
                </a:solidFill>
                <a:effectLst/>
                <a:latin typeface="宋体" panose="02010600030101010101" pitchFamily="2" charset="-122"/>
                <a:ea typeface="宋体" panose="02010600030101010101" pitchFamily="2" charset="-122"/>
              </a:rPr>
              <a:t>runTest</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b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for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int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i = </a:t>
            </a:r>
            <a:r>
              <a:rPr kumimoji="0" lang="zh-CN" altLang="zh-CN" sz="985"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1</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i &lt; </a:t>
            </a:r>
            <a:r>
              <a:rPr kumimoji="0" lang="zh-CN" altLang="zh-CN" sz="985"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3</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i++) {</a:t>
            </a:r>
            <a:b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new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Thread(() -&gt; {</a:t>
            </a:r>
            <a:b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int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count = </a:t>
            </a:r>
            <a:r>
              <a:rPr kumimoji="0" lang="zh-CN" altLang="zh-CN" sz="985"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1</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while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985"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atomicInteger</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.compareAndSet(</a:t>
            </a:r>
            <a:r>
              <a:rPr kumimoji="0" lang="zh-CN" altLang="zh-CN" sz="985"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0</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985"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1</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b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System.</a:t>
            </a:r>
            <a:r>
              <a:rPr kumimoji="0" lang="zh-CN" altLang="zh-CN" sz="985" b="0" i="1"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out</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.println(</a:t>
            </a:r>
            <a:b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String.</a:t>
            </a:r>
            <a:r>
              <a:rPr kumimoji="0" lang="zh-CN" altLang="zh-CN" sz="985" b="0" i="1"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format</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985"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"ThreadId:%s,自旋次数:%s"</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Thread.</a:t>
            </a:r>
            <a:r>
              <a:rPr kumimoji="0" lang="zh-CN" altLang="zh-CN" sz="985" b="0" i="1"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currentThread</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().getId()</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count))</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count += </a:t>
            </a:r>
            <a:r>
              <a:rPr kumimoji="0" lang="zh-CN" altLang="zh-CN" sz="985"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1</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try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Thread.</a:t>
            </a:r>
            <a:r>
              <a:rPr kumimoji="0" lang="zh-CN" altLang="zh-CN" sz="985" b="0" i="1"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sleep</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985"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1000</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catch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(InterruptedException e) {</a:t>
            </a:r>
            <a:b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e.printStackTrace()</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b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try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Thread.</a:t>
            </a:r>
            <a:r>
              <a:rPr kumimoji="0" lang="zh-CN" altLang="zh-CN" sz="985" b="0" i="1"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sleep</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985"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3000</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985"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atomicInteger</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.compareAndSet(</a:t>
            </a:r>
            <a:r>
              <a:rPr kumimoji="0" lang="zh-CN" altLang="zh-CN" sz="985"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1</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985"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0</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System.</a:t>
            </a:r>
            <a:r>
              <a:rPr kumimoji="0" lang="zh-CN" altLang="zh-CN" sz="985" b="0" i="1"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out</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.println(Thread.</a:t>
            </a:r>
            <a:r>
              <a:rPr kumimoji="0" lang="zh-CN" altLang="zh-CN" sz="985" b="0" i="1"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currentThread</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().getId())</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return;</a:t>
            </a:r>
            <a:b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catch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(InterruptedException e) {</a:t>
            </a:r>
            <a:b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e.printStackTrace()</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}).start()</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b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endParaRPr kumimoji="0" lang="zh-CN" altLang="zh-CN" sz="985"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2526277" y="2866518"/>
            <a:ext cx="807793" cy="2412000"/>
          </a:xfrm>
          <a:prstGeom prst="rect">
            <a:avLst/>
          </a:prstGeom>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35718" tIns="35718" rIns="35718" bIns="35718"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1830" b="0" i="0" u="none" strike="noStrike" cap="none" spc="0" normalizeH="0" baseline="0">
              <a:ln>
                <a:noFill/>
              </a:ln>
              <a:solidFill>
                <a:schemeClr val="tx1"/>
              </a:solidFill>
              <a:effectLst/>
              <a:uFillTx/>
              <a:latin typeface="+mn-lt"/>
              <a:ea typeface="+mn-ea"/>
              <a:cs typeface="+mn-cs"/>
              <a:sym typeface="Helvetica Light"/>
            </a:endParaRPr>
          </a:p>
        </p:txBody>
      </p:sp>
      <p:sp>
        <p:nvSpPr>
          <p:cNvPr id="2" name="矩形 1"/>
          <p:cNvSpPr/>
          <p:nvPr/>
        </p:nvSpPr>
        <p:spPr>
          <a:xfrm>
            <a:off x="4411305" y="416683"/>
            <a:ext cx="4697248" cy="369332"/>
          </a:xfrm>
          <a:prstGeom prst="rect">
            <a:avLst/>
          </a:prstGeom>
        </p:spPr>
        <p:txBody>
          <a:bodyPr wrap="none">
            <a:spAutoFit/>
          </a:bodyPr>
          <a:lstStyle/>
          <a:p>
            <a:pPr algn="l"/>
            <a:r>
              <a:rPr lang="en-US" altLang="zh-CN" b="1" dirty="0" smtClean="0">
                <a:solidFill>
                  <a:schemeClr val="tx1"/>
                </a:solidFill>
              </a:rPr>
              <a:t>ABA</a:t>
            </a:r>
            <a:r>
              <a:rPr lang="zh-CN" altLang="en-US" b="1" dirty="0">
                <a:solidFill>
                  <a:schemeClr val="tx1"/>
                </a:solidFill>
              </a:rPr>
              <a:t>问题、解决（</a:t>
            </a:r>
            <a:r>
              <a:rPr lang="en-US" altLang="zh-CN" b="1" dirty="0">
                <a:solidFill>
                  <a:schemeClr val="tx1"/>
                </a:solidFill>
              </a:rPr>
              <a:t>AtomicStampedReference</a:t>
            </a:r>
            <a:r>
              <a:rPr lang="zh-CN" altLang="en-US" b="1" dirty="0">
                <a:solidFill>
                  <a:schemeClr val="tx1"/>
                </a:solidFill>
              </a:rPr>
              <a:t>）</a:t>
            </a:r>
          </a:p>
        </p:txBody>
      </p:sp>
      <p:sp>
        <p:nvSpPr>
          <p:cNvPr id="9" name="Rectangle 1"/>
          <p:cNvSpPr>
            <a:spLocks noChangeArrowheads="1"/>
          </p:cNvSpPr>
          <p:nvPr/>
        </p:nvSpPr>
        <p:spPr bwMode="auto">
          <a:xfrm>
            <a:off x="2800870" y="2972237"/>
            <a:ext cx="247650" cy="280035"/>
          </a:xfrm>
          <a:prstGeom prst="rect">
            <a:avLst/>
          </a:prstGeom>
        </p:spPr>
        <p:style>
          <a:lnRef idx="0">
            <a:schemeClr val="accent6"/>
          </a:lnRef>
          <a:fillRef idx="3">
            <a:schemeClr val="accent6"/>
          </a:fillRef>
          <a:effectRef idx="3">
            <a:schemeClr val="accent6"/>
          </a:effectRef>
          <a:fontRef idx="minor">
            <a:schemeClr val="lt1"/>
          </a:fontRef>
        </p:style>
        <p:txBody>
          <a:bodyPr vert="horz" wrap="none" lIns="64293" tIns="32146" rIns="64293" bIns="32146" numCol="1" anchor="ctr" anchorCtr="0" compatLnSpc="1">
            <a:spAutoFit/>
          </a:bodyPr>
          <a:lstStyle/>
          <a:p>
            <a:pPr marL="0" marR="0" lvl="0" indent="0" defTabSz="914400" rtl="0" eaLnBrk="0" fontAlgn="base" latinLnBrk="0" hangingPunct="0">
              <a:lnSpc>
                <a:spcPct val="100000"/>
              </a:lnSpc>
              <a:spcBef>
                <a:spcPct val="0"/>
              </a:spcBef>
              <a:spcAft>
                <a:spcPct val="0"/>
              </a:spcAft>
              <a:buClrTx/>
              <a:buSzTx/>
              <a:buFontTx/>
              <a:buNone/>
            </a:pPr>
            <a:r>
              <a:rPr lang="en-US" altLang="zh-CN" sz="1405" dirty="0" smtClean="0">
                <a:solidFill>
                  <a:schemeClr val="tx1"/>
                </a:solidFill>
                <a:latin typeface="Arial" panose="020B0604020202020204" pitchFamily="34" charset="0"/>
              </a:rPr>
              <a:t>A</a:t>
            </a:r>
            <a:endParaRPr kumimoji="0" lang="en-US" altLang="zh-CN" sz="1405" b="0" i="0" u="none" strike="noStrike" cap="none" normalizeH="0" baseline="0" dirty="0" smtClean="0">
              <a:ln>
                <a:noFill/>
              </a:ln>
              <a:solidFill>
                <a:schemeClr val="tx1"/>
              </a:solidFill>
              <a:effectLst/>
              <a:latin typeface="Arial" panose="020B0604020202020204" pitchFamily="34" charset="0"/>
            </a:endParaRPr>
          </a:p>
        </p:txBody>
      </p:sp>
      <p:sp>
        <p:nvSpPr>
          <p:cNvPr id="10" name="Rectangle 1"/>
          <p:cNvSpPr>
            <a:spLocks noChangeArrowheads="1"/>
          </p:cNvSpPr>
          <p:nvPr/>
        </p:nvSpPr>
        <p:spPr bwMode="auto">
          <a:xfrm>
            <a:off x="2800870" y="3796514"/>
            <a:ext cx="257810" cy="280035"/>
          </a:xfrm>
          <a:prstGeom prst="rect">
            <a:avLst/>
          </a:prstGeom>
        </p:spPr>
        <p:style>
          <a:lnRef idx="0">
            <a:schemeClr val="accent6"/>
          </a:lnRef>
          <a:fillRef idx="3">
            <a:schemeClr val="accent6"/>
          </a:fillRef>
          <a:effectRef idx="3">
            <a:schemeClr val="accent6"/>
          </a:effectRef>
          <a:fontRef idx="minor">
            <a:schemeClr val="lt1"/>
          </a:fontRef>
        </p:style>
        <p:txBody>
          <a:bodyPr vert="horz" wrap="none" lIns="64293" tIns="32146" rIns="64293" bIns="32146" numCol="1" anchor="ctr" anchorCtr="0" compatLnSpc="1">
            <a:spAutoFit/>
          </a:bodyPr>
          <a:lstStyle/>
          <a:p>
            <a:pPr marL="0" marR="0" lvl="0" indent="0" defTabSz="914400" rtl="0" eaLnBrk="0" fontAlgn="base" latinLnBrk="0" hangingPunct="0">
              <a:lnSpc>
                <a:spcPct val="100000"/>
              </a:lnSpc>
              <a:spcBef>
                <a:spcPct val="0"/>
              </a:spcBef>
              <a:spcAft>
                <a:spcPct val="0"/>
              </a:spcAft>
              <a:buClrTx/>
              <a:buSzTx/>
              <a:buFontTx/>
              <a:buNone/>
            </a:pPr>
            <a:r>
              <a:rPr lang="en-US" altLang="zh-CN" sz="1405" dirty="0">
                <a:solidFill>
                  <a:schemeClr val="tx1"/>
                </a:solidFill>
                <a:latin typeface="Arial" panose="020B0604020202020204" pitchFamily="34" charset="0"/>
              </a:rPr>
              <a:t>C</a:t>
            </a:r>
            <a:endParaRPr kumimoji="0" lang="en-US" altLang="zh-CN" sz="1405" b="0" i="0" u="none" strike="noStrike" cap="none" normalizeH="0" baseline="0" dirty="0" smtClean="0">
              <a:ln>
                <a:noFill/>
              </a:ln>
              <a:solidFill>
                <a:schemeClr val="tx1"/>
              </a:solidFill>
              <a:effectLst/>
              <a:latin typeface="Arial" panose="020B0604020202020204" pitchFamily="34" charset="0"/>
            </a:endParaRPr>
          </a:p>
        </p:txBody>
      </p:sp>
      <p:cxnSp>
        <p:nvCxnSpPr>
          <p:cNvPr id="13" name="直接箭头连接符 12"/>
          <p:cNvCxnSpPr>
            <a:endCxn id="10" idx="0"/>
          </p:cNvCxnSpPr>
          <p:nvPr/>
        </p:nvCxnSpPr>
        <p:spPr>
          <a:xfrm>
            <a:off x="2922905" y="3277235"/>
            <a:ext cx="6985" cy="519430"/>
          </a:xfrm>
          <a:prstGeom prst="straightConnector1">
            <a:avLst/>
          </a:prstGeom>
          <a:ln>
            <a:tailEnd type="triangle" w="med" len="med"/>
          </a:ln>
        </p:spPr>
        <p:style>
          <a:lnRef idx="3">
            <a:schemeClr val="accent6"/>
          </a:lnRef>
          <a:fillRef idx="0">
            <a:schemeClr val="accent6"/>
          </a:fillRef>
          <a:effectRef idx="2">
            <a:schemeClr val="accent6"/>
          </a:effectRef>
          <a:fontRef idx="minor">
            <a:schemeClr val="tx1"/>
          </a:fontRef>
        </p:style>
      </p:cxnSp>
      <p:sp>
        <p:nvSpPr>
          <p:cNvPr id="15" name="文本框 14"/>
          <p:cNvSpPr txBox="1"/>
          <p:nvPr/>
        </p:nvSpPr>
        <p:spPr>
          <a:xfrm>
            <a:off x="2466052" y="1375952"/>
            <a:ext cx="787400" cy="28765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35718" tIns="35718" rIns="35718" bIns="35718"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r>
              <a:rPr lang="zh-CN" altLang="en-US" sz="1405" dirty="0">
                <a:solidFill>
                  <a:schemeClr val="tx1"/>
                </a:solidFill>
              </a:rPr>
              <a:t>单向</a:t>
            </a:r>
            <a:r>
              <a:rPr kumimoji="0" lang="zh-CN" altLang="en-US" sz="1405" b="0" i="0" u="none" strike="noStrike" cap="none" spc="0" normalizeH="0" baseline="0" dirty="0" smtClean="0">
                <a:ln>
                  <a:noFill/>
                </a:ln>
                <a:solidFill>
                  <a:schemeClr val="tx1"/>
                </a:solidFill>
                <a:effectLst/>
                <a:uFillTx/>
                <a:latin typeface="+mn-lt"/>
                <a:ea typeface="+mn-ea"/>
                <a:cs typeface="+mn-cs"/>
                <a:sym typeface="Helvetica Light"/>
              </a:rPr>
              <a:t>链表</a:t>
            </a:r>
          </a:p>
        </p:txBody>
      </p:sp>
      <p:sp>
        <p:nvSpPr>
          <p:cNvPr id="17" name="Rectangle 1"/>
          <p:cNvSpPr>
            <a:spLocks noChangeArrowheads="1"/>
          </p:cNvSpPr>
          <p:nvPr/>
        </p:nvSpPr>
        <p:spPr bwMode="auto">
          <a:xfrm>
            <a:off x="2800870" y="4684756"/>
            <a:ext cx="257810" cy="280035"/>
          </a:xfrm>
          <a:prstGeom prst="rect">
            <a:avLst/>
          </a:prstGeom>
        </p:spPr>
        <p:style>
          <a:lnRef idx="0">
            <a:schemeClr val="accent6"/>
          </a:lnRef>
          <a:fillRef idx="3">
            <a:schemeClr val="accent6"/>
          </a:fillRef>
          <a:effectRef idx="3">
            <a:schemeClr val="accent6"/>
          </a:effectRef>
          <a:fontRef idx="minor">
            <a:schemeClr val="lt1"/>
          </a:fontRef>
        </p:style>
        <p:txBody>
          <a:bodyPr vert="horz" wrap="none" lIns="64293" tIns="32146" rIns="64293" bIns="32146" numCol="1" anchor="ctr" anchorCtr="0" compatLnSpc="1">
            <a:spAutoFit/>
          </a:bodyPr>
          <a:lstStyle/>
          <a:p>
            <a:pPr marL="0" marR="0" lvl="0" indent="0" defTabSz="914400" rtl="0" eaLnBrk="0" fontAlgn="base" latinLnBrk="0" hangingPunct="0">
              <a:lnSpc>
                <a:spcPct val="100000"/>
              </a:lnSpc>
              <a:spcBef>
                <a:spcPct val="0"/>
              </a:spcBef>
              <a:spcAft>
                <a:spcPct val="0"/>
              </a:spcAft>
              <a:buClrTx/>
              <a:buSzTx/>
              <a:buFontTx/>
              <a:buNone/>
            </a:pPr>
            <a:r>
              <a:rPr lang="en-US" altLang="zh-CN" sz="1405" dirty="0" smtClean="0">
                <a:solidFill>
                  <a:schemeClr val="tx1"/>
                </a:solidFill>
                <a:latin typeface="Arial" panose="020B0604020202020204" pitchFamily="34" charset="0"/>
              </a:rPr>
              <a:t>D</a:t>
            </a:r>
            <a:endParaRPr kumimoji="0" lang="en-US" altLang="zh-CN" sz="1405" b="0" i="0" u="none" strike="noStrike" cap="none" normalizeH="0" baseline="0" dirty="0" smtClean="0">
              <a:ln>
                <a:noFill/>
              </a:ln>
              <a:solidFill>
                <a:schemeClr val="tx1"/>
              </a:solidFill>
              <a:effectLst/>
              <a:latin typeface="Arial" panose="020B0604020202020204" pitchFamily="34" charset="0"/>
            </a:endParaRPr>
          </a:p>
        </p:txBody>
      </p:sp>
      <p:cxnSp>
        <p:nvCxnSpPr>
          <p:cNvPr id="18" name="直接箭头连接符 17"/>
          <p:cNvCxnSpPr>
            <a:endCxn id="17" idx="0"/>
          </p:cNvCxnSpPr>
          <p:nvPr/>
        </p:nvCxnSpPr>
        <p:spPr>
          <a:xfrm>
            <a:off x="2929890" y="4076700"/>
            <a:ext cx="0" cy="608330"/>
          </a:xfrm>
          <a:prstGeom prst="straightConnector1">
            <a:avLst/>
          </a:prstGeom>
          <a:ln>
            <a:tailEnd type="triangle" w="med" len="med"/>
          </a:ln>
        </p:spPr>
        <p:style>
          <a:lnRef idx="3">
            <a:schemeClr val="accent6"/>
          </a:lnRef>
          <a:fillRef idx="0">
            <a:schemeClr val="accent6"/>
          </a:fillRef>
          <a:effectRef idx="2">
            <a:schemeClr val="accent6"/>
          </a:effectRef>
          <a:fontRef idx="minor">
            <a:schemeClr val="tx1"/>
          </a:fontRef>
        </p:style>
      </p:cxnSp>
      <p:sp>
        <p:nvSpPr>
          <p:cNvPr id="20" name="矩形 19"/>
          <p:cNvSpPr/>
          <p:nvPr/>
        </p:nvSpPr>
        <p:spPr>
          <a:xfrm>
            <a:off x="4920556" y="2866310"/>
            <a:ext cx="807793" cy="2412000"/>
          </a:xfrm>
          <a:prstGeom prst="rect">
            <a:avLst/>
          </a:prstGeom>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35718" tIns="35718" rIns="35718" bIns="35718"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1830" b="0" i="0" u="none" strike="noStrike" cap="none" spc="0" normalizeH="0" baseline="0">
              <a:ln>
                <a:noFill/>
              </a:ln>
              <a:solidFill>
                <a:schemeClr val="tx1"/>
              </a:solidFill>
              <a:effectLst/>
              <a:uFillTx/>
              <a:latin typeface="+mn-lt"/>
              <a:ea typeface="+mn-ea"/>
              <a:cs typeface="+mn-cs"/>
              <a:sym typeface="Helvetica Light"/>
            </a:endParaRPr>
          </a:p>
        </p:txBody>
      </p:sp>
      <p:sp>
        <p:nvSpPr>
          <p:cNvPr id="21" name="Rectangle 1"/>
          <p:cNvSpPr>
            <a:spLocks noChangeArrowheads="1"/>
          </p:cNvSpPr>
          <p:nvPr/>
        </p:nvSpPr>
        <p:spPr bwMode="auto">
          <a:xfrm>
            <a:off x="5133797" y="3277274"/>
            <a:ext cx="247650" cy="280035"/>
          </a:xfrm>
          <a:prstGeom prst="rect">
            <a:avLst/>
          </a:prstGeom>
        </p:spPr>
        <p:style>
          <a:lnRef idx="0">
            <a:schemeClr val="accent6"/>
          </a:lnRef>
          <a:fillRef idx="3">
            <a:schemeClr val="accent6"/>
          </a:fillRef>
          <a:effectRef idx="3">
            <a:schemeClr val="accent6"/>
          </a:effectRef>
          <a:fontRef idx="minor">
            <a:schemeClr val="lt1"/>
          </a:fontRef>
        </p:style>
        <p:txBody>
          <a:bodyPr vert="horz" wrap="none" lIns="64293" tIns="32146" rIns="64293" bIns="32146" numCol="1" anchor="ctr" anchorCtr="0" compatLnSpc="1">
            <a:spAutoFit/>
          </a:bodyPr>
          <a:lstStyle/>
          <a:p>
            <a:pPr marL="0" marR="0" lvl="0" indent="0" defTabSz="914400" rtl="0" eaLnBrk="0" fontAlgn="base" latinLnBrk="0" hangingPunct="0">
              <a:lnSpc>
                <a:spcPct val="100000"/>
              </a:lnSpc>
              <a:spcBef>
                <a:spcPct val="0"/>
              </a:spcBef>
              <a:spcAft>
                <a:spcPct val="0"/>
              </a:spcAft>
              <a:buClrTx/>
              <a:buSzTx/>
              <a:buFontTx/>
              <a:buNone/>
            </a:pPr>
            <a:r>
              <a:rPr kumimoji="0" lang="en-US" altLang="zh-CN" sz="1405" b="0" i="0" u="none" strike="noStrike" cap="none" normalizeH="0" baseline="0" dirty="0" smtClean="0">
                <a:ln>
                  <a:noFill/>
                </a:ln>
                <a:solidFill>
                  <a:schemeClr val="tx1"/>
                </a:solidFill>
                <a:effectLst/>
                <a:latin typeface="Arial" panose="020B0604020202020204" pitchFamily="34" charset="0"/>
              </a:rPr>
              <a:t>A</a:t>
            </a:r>
          </a:p>
        </p:txBody>
      </p:sp>
      <p:cxnSp>
        <p:nvCxnSpPr>
          <p:cNvPr id="23" name="直接箭头连接符 22"/>
          <p:cNvCxnSpPr>
            <a:stCxn id="21" idx="2"/>
            <a:endCxn id="24" idx="0"/>
          </p:cNvCxnSpPr>
          <p:nvPr/>
        </p:nvCxnSpPr>
        <p:spPr>
          <a:xfrm>
            <a:off x="5257797" y="3557061"/>
            <a:ext cx="8255" cy="666115"/>
          </a:xfrm>
          <a:prstGeom prst="straightConnector1">
            <a:avLst/>
          </a:prstGeom>
          <a:ln>
            <a:tailEnd type="triangle" w="med" len="med"/>
          </a:ln>
        </p:spPr>
        <p:style>
          <a:lnRef idx="3">
            <a:schemeClr val="accent6"/>
          </a:lnRef>
          <a:fillRef idx="0">
            <a:schemeClr val="accent6"/>
          </a:fillRef>
          <a:effectRef idx="2">
            <a:schemeClr val="accent6"/>
          </a:effectRef>
          <a:fontRef idx="minor">
            <a:schemeClr val="tx1"/>
          </a:fontRef>
        </p:style>
      </p:cxnSp>
      <p:sp>
        <p:nvSpPr>
          <p:cNvPr id="24" name="Rectangle 1"/>
          <p:cNvSpPr>
            <a:spLocks noChangeArrowheads="1"/>
          </p:cNvSpPr>
          <p:nvPr/>
        </p:nvSpPr>
        <p:spPr bwMode="auto">
          <a:xfrm>
            <a:off x="5136966" y="4223216"/>
            <a:ext cx="257810" cy="280035"/>
          </a:xfrm>
          <a:prstGeom prst="rect">
            <a:avLst/>
          </a:prstGeom>
        </p:spPr>
        <p:style>
          <a:lnRef idx="0">
            <a:schemeClr val="accent6"/>
          </a:lnRef>
          <a:fillRef idx="3">
            <a:schemeClr val="accent6"/>
          </a:fillRef>
          <a:effectRef idx="3">
            <a:schemeClr val="accent6"/>
          </a:effectRef>
          <a:fontRef idx="minor">
            <a:schemeClr val="lt1"/>
          </a:fontRef>
        </p:style>
        <p:txBody>
          <a:bodyPr vert="horz" wrap="none" lIns="64293" tIns="32146" rIns="64293" bIns="32146" numCol="1" anchor="ctr" anchorCtr="0" compatLnSpc="1">
            <a:spAutoFit/>
          </a:bodyPr>
          <a:lstStyle/>
          <a:p>
            <a:pPr marL="0" marR="0" lvl="0" indent="0" defTabSz="914400" rtl="0" eaLnBrk="0" fontAlgn="base" latinLnBrk="0" hangingPunct="0">
              <a:lnSpc>
                <a:spcPct val="100000"/>
              </a:lnSpc>
              <a:spcBef>
                <a:spcPct val="0"/>
              </a:spcBef>
              <a:spcAft>
                <a:spcPct val="0"/>
              </a:spcAft>
              <a:buClrTx/>
              <a:buSzTx/>
              <a:buFontTx/>
              <a:buNone/>
            </a:pPr>
            <a:r>
              <a:rPr lang="en-US" altLang="zh-CN" sz="1405" dirty="0" smtClean="0">
                <a:solidFill>
                  <a:schemeClr val="tx1"/>
                </a:solidFill>
                <a:latin typeface="Arial" panose="020B0604020202020204" pitchFamily="34" charset="0"/>
              </a:rPr>
              <a:t>D</a:t>
            </a:r>
            <a:endParaRPr kumimoji="0" lang="en-US" altLang="zh-CN" sz="1405" b="0" i="0" u="none" strike="noStrike" cap="none" normalizeH="0" baseline="0" dirty="0" smtClean="0">
              <a:ln>
                <a:noFill/>
              </a:ln>
              <a:solidFill>
                <a:schemeClr val="tx1"/>
              </a:solidFill>
              <a:effectLst/>
              <a:latin typeface="Arial" panose="020B0604020202020204" pitchFamily="34" charset="0"/>
            </a:endParaRPr>
          </a:p>
        </p:txBody>
      </p:sp>
      <p:sp>
        <p:nvSpPr>
          <p:cNvPr id="28" name="矩形 27"/>
          <p:cNvSpPr/>
          <p:nvPr/>
        </p:nvSpPr>
        <p:spPr>
          <a:xfrm>
            <a:off x="7242948" y="2866148"/>
            <a:ext cx="807793" cy="2448000"/>
          </a:xfrm>
          <a:prstGeom prst="rect">
            <a:avLst/>
          </a:prstGeom>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35718" tIns="35718" rIns="35718" bIns="35718"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1830" b="0" i="0" u="none" strike="noStrike" cap="none" spc="0" normalizeH="0" baseline="0">
              <a:ln>
                <a:noFill/>
              </a:ln>
              <a:solidFill>
                <a:schemeClr val="tx1"/>
              </a:solidFill>
              <a:effectLst/>
              <a:uFillTx/>
              <a:latin typeface="+mn-lt"/>
              <a:ea typeface="+mn-ea"/>
              <a:cs typeface="+mn-cs"/>
              <a:sym typeface="Helvetica Light"/>
            </a:endParaRPr>
          </a:p>
        </p:txBody>
      </p:sp>
      <p:sp>
        <p:nvSpPr>
          <p:cNvPr id="29" name="Rectangle 1"/>
          <p:cNvSpPr>
            <a:spLocks noChangeArrowheads="1"/>
          </p:cNvSpPr>
          <p:nvPr/>
        </p:nvSpPr>
        <p:spPr bwMode="auto">
          <a:xfrm>
            <a:off x="7522705" y="2934873"/>
            <a:ext cx="247650" cy="280035"/>
          </a:xfrm>
          <a:prstGeom prst="rect">
            <a:avLst/>
          </a:prstGeom>
        </p:spPr>
        <p:style>
          <a:lnRef idx="0">
            <a:schemeClr val="accent6"/>
          </a:lnRef>
          <a:fillRef idx="3">
            <a:schemeClr val="accent6"/>
          </a:fillRef>
          <a:effectRef idx="3">
            <a:schemeClr val="accent6"/>
          </a:effectRef>
          <a:fontRef idx="minor">
            <a:schemeClr val="lt1"/>
          </a:fontRef>
        </p:style>
        <p:txBody>
          <a:bodyPr vert="horz" wrap="none" lIns="64293" tIns="32146" rIns="64293" bIns="32146" numCol="1" anchor="ctr" anchorCtr="0" compatLnSpc="1">
            <a:spAutoFit/>
          </a:bodyPr>
          <a:lstStyle/>
          <a:p>
            <a:pPr marL="0" marR="0" lvl="0" indent="0" defTabSz="914400" rtl="0" eaLnBrk="0" fontAlgn="base" latinLnBrk="0" hangingPunct="0">
              <a:lnSpc>
                <a:spcPct val="100000"/>
              </a:lnSpc>
              <a:spcBef>
                <a:spcPct val="0"/>
              </a:spcBef>
              <a:spcAft>
                <a:spcPct val="0"/>
              </a:spcAft>
              <a:buClrTx/>
              <a:buSzTx/>
              <a:buFontTx/>
              <a:buNone/>
            </a:pPr>
            <a:r>
              <a:rPr lang="en-US" altLang="zh-CN" sz="1405" dirty="0" smtClean="0">
                <a:solidFill>
                  <a:schemeClr val="tx1"/>
                </a:solidFill>
                <a:latin typeface="Arial" panose="020B0604020202020204" pitchFamily="34" charset="0"/>
              </a:rPr>
              <a:t>A</a:t>
            </a:r>
            <a:endParaRPr kumimoji="0" lang="en-US" altLang="zh-CN" sz="1405" b="0" i="0" u="none" strike="noStrike" cap="none" normalizeH="0" baseline="0" dirty="0" smtClean="0">
              <a:ln>
                <a:noFill/>
              </a:ln>
              <a:solidFill>
                <a:schemeClr val="tx1"/>
              </a:solidFill>
              <a:effectLst/>
              <a:latin typeface="Arial" panose="020B0604020202020204" pitchFamily="34" charset="0"/>
            </a:endParaRPr>
          </a:p>
        </p:txBody>
      </p:sp>
      <p:cxnSp>
        <p:nvCxnSpPr>
          <p:cNvPr id="30" name="直接箭头连接符 29"/>
          <p:cNvCxnSpPr>
            <a:stCxn id="29" idx="2"/>
            <a:endCxn id="31" idx="0"/>
          </p:cNvCxnSpPr>
          <p:nvPr/>
        </p:nvCxnSpPr>
        <p:spPr>
          <a:xfrm>
            <a:off x="7646536" y="3214859"/>
            <a:ext cx="0" cy="644525"/>
          </a:xfrm>
          <a:prstGeom prst="straightConnector1">
            <a:avLst/>
          </a:prstGeom>
          <a:ln>
            <a:tailEnd type="triangle" w="med" len="med"/>
          </a:ln>
        </p:spPr>
        <p:style>
          <a:lnRef idx="3">
            <a:schemeClr val="accent6"/>
          </a:lnRef>
          <a:fillRef idx="0">
            <a:schemeClr val="accent6"/>
          </a:fillRef>
          <a:effectRef idx="2">
            <a:schemeClr val="accent6"/>
          </a:effectRef>
          <a:fontRef idx="minor">
            <a:schemeClr val="tx1"/>
          </a:fontRef>
        </p:style>
      </p:cxnSp>
      <p:sp>
        <p:nvSpPr>
          <p:cNvPr id="31" name="Rectangle 1"/>
          <p:cNvSpPr>
            <a:spLocks noChangeArrowheads="1"/>
          </p:cNvSpPr>
          <p:nvPr/>
        </p:nvSpPr>
        <p:spPr bwMode="auto">
          <a:xfrm>
            <a:off x="7522705" y="3859443"/>
            <a:ext cx="247650" cy="280035"/>
          </a:xfrm>
          <a:prstGeom prst="rect">
            <a:avLst/>
          </a:prstGeom>
        </p:spPr>
        <p:style>
          <a:lnRef idx="0">
            <a:schemeClr val="accent6"/>
          </a:lnRef>
          <a:fillRef idx="3">
            <a:schemeClr val="accent6"/>
          </a:fillRef>
          <a:effectRef idx="3">
            <a:schemeClr val="accent6"/>
          </a:effectRef>
          <a:fontRef idx="minor">
            <a:schemeClr val="lt1"/>
          </a:fontRef>
        </p:style>
        <p:txBody>
          <a:bodyPr vert="horz" wrap="none" lIns="64293" tIns="32146" rIns="64293" bIns="32146" numCol="1" anchor="ctr" anchorCtr="0" compatLnSpc="1">
            <a:spAutoFit/>
          </a:bodyPr>
          <a:lstStyle/>
          <a:p>
            <a:pPr marL="0" marR="0" lvl="0" indent="0" defTabSz="914400" rtl="0" eaLnBrk="0" fontAlgn="base" latinLnBrk="0" hangingPunct="0">
              <a:lnSpc>
                <a:spcPct val="100000"/>
              </a:lnSpc>
              <a:spcBef>
                <a:spcPct val="0"/>
              </a:spcBef>
              <a:spcAft>
                <a:spcPct val="0"/>
              </a:spcAft>
              <a:buClrTx/>
              <a:buSzTx/>
              <a:buFontTx/>
              <a:buNone/>
            </a:pPr>
            <a:r>
              <a:rPr lang="en-US" altLang="zh-CN" sz="1405" dirty="0">
                <a:solidFill>
                  <a:schemeClr val="tx1"/>
                </a:solidFill>
                <a:latin typeface="Arial" panose="020B0604020202020204" pitchFamily="34" charset="0"/>
              </a:rPr>
              <a:t>B</a:t>
            </a:r>
            <a:endParaRPr kumimoji="0" lang="en-US" altLang="zh-CN" sz="1405" b="0" i="0" u="none" strike="noStrike" cap="none" normalizeH="0" baseline="0" dirty="0" smtClean="0">
              <a:ln>
                <a:noFill/>
              </a:ln>
              <a:solidFill>
                <a:schemeClr val="tx1"/>
              </a:solidFill>
              <a:effectLst/>
              <a:latin typeface="Arial" panose="020B0604020202020204" pitchFamily="34" charset="0"/>
            </a:endParaRPr>
          </a:p>
        </p:txBody>
      </p:sp>
      <p:sp>
        <p:nvSpPr>
          <p:cNvPr id="33" name="文本框 32"/>
          <p:cNvSpPr txBox="1"/>
          <p:nvPr/>
        </p:nvSpPr>
        <p:spPr>
          <a:xfrm>
            <a:off x="2564563" y="2159084"/>
            <a:ext cx="711835" cy="28765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35718" tIns="35718" rIns="35718" bIns="35718"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r>
              <a:rPr lang="en-US" altLang="zh-CN" sz="1405" dirty="0" smtClean="0">
                <a:solidFill>
                  <a:schemeClr val="tx1"/>
                </a:solidFill>
              </a:rPr>
              <a:t>Thread 1</a:t>
            </a:r>
            <a:endParaRPr kumimoji="0" lang="en-US" altLang="zh-CN" sz="1405" b="0" i="0" u="none" strike="noStrike" cap="none" spc="0" normalizeH="0" baseline="0" dirty="0" smtClean="0">
              <a:ln>
                <a:noFill/>
              </a:ln>
              <a:solidFill>
                <a:schemeClr val="tx1"/>
              </a:solidFill>
              <a:effectLst/>
              <a:uFillTx/>
              <a:latin typeface="+mn-lt"/>
              <a:ea typeface="+mn-ea"/>
              <a:cs typeface="+mn-cs"/>
              <a:sym typeface="Helvetica Light"/>
            </a:endParaRPr>
          </a:p>
        </p:txBody>
      </p:sp>
      <p:sp>
        <p:nvSpPr>
          <p:cNvPr id="34" name="文本框 33"/>
          <p:cNvSpPr txBox="1"/>
          <p:nvPr/>
        </p:nvSpPr>
        <p:spPr>
          <a:xfrm>
            <a:off x="4920909" y="2190234"/>
            <a:ext cx="711835" cy="28765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35718" tIns="35718" rIns="35718" bIns="35718"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r>
              <a:rPr lang="en-US" altLang="zh-CN" sz="1405" dirty="0" smtClean="0">
                <a:solidFill>
                  <a:schemeClr val="tx1"/>
                </a:solidFill>
              </a:rPr>
              <a:t>Thread 2</a:t>
            </a:r>
            <a:endParaRPr kumimoji="0" lang="en-US" altLang="zh-CN" sz="1405" b="0" i="0" u="none" strike="noStrike" cap="none" spc="0" normalizeH="0" baseline="0" dirty="0" smtClean="0">
              <a:ln>
                <a:noFill/>
              </a:ln>
              <a:solidFill>
                <a:schemeClr val="tx1"/>
              </a:solidFill>
              <a:effectLst/>
              <a:uFillTx/>
              <a:latin typeface="+mn-lt"/>
              <a:ea typeface="+mn-ea"/>
              <a:cs typeface="+mn-cs"/>
              <a:sym typeface="Helvetica Light"/>
            </a:endParaRPr>
          </a:p>
        </p:txBody>
      </p:sp>
      <p:sp>
        <p:nvSpPr>
          <p:cNvPr id="35" name="文本框 34"/>
          <p:cNvSpPr txBox="1"/>
          <p:nvPr/>
        </p:nvSpPr>
        <p:spPr>
          <a:xfrm>
            <a:off x="7298715" y="2190234"/>
            <a:ext cx="711835" cy="28765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35718" tIns="35718" rIns="35718" bIns="35718"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r>
              <a:rPr lang="en-US" altLang="zh-CN" sz="1405" dirty="0" smtClean="0">
                <a:solidFill>
                  <a:schemeClr val="tx1"/>
                </a:solidFill>
              </a:rPr>
              <a:t>Thread 1</a:t>
            </a:r>
            <a:endParaRPr kumimoji="0" lang="en-US" altLang="zh-CN" sz="1405" b="0" i="0" u="none" strike="noStrike" cap="none" spc="0" normalizeH="0" baseline="0" dirty="0" smtClean="0">
              <a:ln>
                <a:noFill/>
              </a:ln>
              <a:solidFill>
                <a:schemeClr val="tx1"/>
              </a:solidFill>
              <a:effectLst/>
              <a:uFillTx/>
              <a:latin typeface="+mn-lt"/>
              <a:ea typeface="+mn-ea"/>
              <a:cs typeface="+mn-cs"/>
              <a:sym typeface="Helvetica Light"/>
            </a:endParaRPr>
          </a:p>
        </p:txBody>
      </p:sp>
      <p:sp>
        <p:nvSpPr>
          <p:cNvPr id="39" name="Rectangle 1"/>
          <p:cNvSpPr>
            <a:spLocks noChangeArrowheads="1"/>
          </p:cNvSpPr>
          <p:nvPr/>
        </p:nvSpPr>
        <p:spPr bwMode="auto">
          <a:xfrm>
            <a:off x="7522705" y="4857406"/>
            <a:ext cx="257810" cy="280035"/>
          </a:xfrm>
          <a:prstGeom prst="rect">
            <a:avLst/>
          </a:prstGeom>
        </p:spPr>
        <p:style>
          <a:lnRef idx="0">
            <a:schemeClr val="accent6"/>
          </a:lnRef>
          <a:fillRef idx="3">
            <a:schemeClr val="accent6"/>
          </a:fillRef>
          <a:effectRef idx="3">
            <a:schemeClr val="accent6"/>
          </a:effectRef>
          <a:fontRef idx="minor">
            <a:schemeClr val="lt1"/>
          </a:fontRef>
        </p:style>
        <p:txBody>
          <a:bodyPr vert="horz" wrap="none" lIns="64293" tIns="32146" rIns="64293" bIns="32146" numCol="1" anchor="ctr" anchorCtr="0" compatLnSpc="1">
            <a:spAutoFit/>
          </a:bodyPr>
          <a:lstStyle/>
          <a:p>
            <a:pPr marL="0" marR="0" lvl="0" indent="0" defTabSz="914400" rtl="0" eaLnBrk="0" fontAlgn="base" latinLnBrk="0" hangingPunct="0">
              <a:lnSpc>
                <a:spcPct val="100000"/>
              </a:lnSpc>
              <a:spcBef>
                <a:spcPct val="0"/>
              </a:spcBef>
              <a:spcAft>
                <a:spcPct val="0"/>
              </a:spcAft>
              <a:buClrTx/>
              <a:buSzTx/>
              <a:buFontTx/>
              <a:buNone/>
            </a:pPr>
            <a:r>
              <a:rPr lang="en-US" altLang="zh-CN" sz="1405" dirty="0" smtClean="0">
                <a:solidFill>
                  <a:schemeClr val="tx1"/>
                </a:solidFill>
                <a:latin typeface="Arial" panose="020B0604020202020204" pitchFamily="34" charset="0"/>
              </a:rPr>
              <a:t>D</a:t>
            </a:r>
            <a:endParaRPr kumimoji="0" lang="en-US" altLang="zh-CN" sz="1405" b="0" i="0" u="none" strike="noStrike" cap="none" normalizeH="0" baseline="0" dirty="0" smtClean="0">
              <a:ln>
                <a:noFill/>
              </a:ln>
              <a:solidFill>
                <a:schemeClr val="tx1"/>
              </a:solidFill>
              <a:effectLst/>
              <a:latin typeface="Arial" panose="020B0604020202020204" pitchFamily="34" charset="0"/>
            </a:endParaRPr>
          </a:p>
        </p:txBody>
      </p:sp>
      <p:cxnSp>
        <p:nvCxnSpPr>
          <p:cNvPr id="45" name="直接箭头连接符 44"/>
          <p:cNvCxnSpPr>
            <a:endCxn id="39" idx="0"/>
          </p:cNvCxnSpPr>
          <p:nvPr/>
        </p:nvCxnSpPr>
        <p:spPr>
          <a:xfrm>
            <a:off x="7649845" y="4140835"/>
            <a:ext cx="1905" cy="716280"/>
          </a:xfrm>
          <a:prstGeom prst="straightConnector1">
            <a:avLst/>
          </a:prstGeom>
          <a:ln>
            <a:tailEnd type="triangle" w="med" len="med"/>
          </a:ln>
        </p:spPr>
        <p:style>
          <a:lnRef idx="3">
            <a:schemeClr val="accent6"/>
          </a:lnRef>
          <a:fillRef idx="0">
            <a:schemeClr val="accent6"/>
          </a:fillRef>
          <a:effectRef idx="2">
            <a:schemeClr val="accent6"/>
          </a:effectRef>
          <a:fontRef idx="minor">
            <a:schemeClr val="tx1"/>
          </a:fontRef>
        </p:style>
      </p:cxnSp>
      <p:sp>
        <p:nvSpPr>
          <p:cNvPr id="58" name="右箭头 57"/>
          <p:cNvSpPr/>
          <p:nvPr/>
        </p:nvSpPr>
        <p:spPr>
          <a:xfrm>
            <a:off x="3905055" y="3649373"/>
            <a:ext cx="506250" cy="491643"/>
          </a:xfrm>
          <a:prstGeom prst="rightArrow">
            <a:avLst/>
          </a:prstGeom>
        </p:spPr>
        <p:style>
          <a:lnRef idx="0">
            <a:schemeClr val="accent4"/>
          </a:lnRef>
          <a:fillRef idx="3">
            <a:schemeClr val="accent4"/>
          </a:fillRef>
          <a:effectRef idx="3">
            <a:schemeClr val="accent4"/>
          </a:effectRef>
          <a:fontRef idx="minor">
            <a:schemeClr val="lt1"/>
          </a:fontRef>
        </p:style>
        <p:txBody>
          <a:bodyPr rot="0" spcFirstLastPara="1" vertOverflow="overflow" horzOverflow="overflow" vert="horz" wrap="square" lIns="35718" tIns="35718" rIns="35718" bIns="35718"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1830" b="0" i="0" u="none" strike="noStrike" cap="none" spc="0" normalizeH="0" baseline="0">
              <a:ln>
                <a:noFill/>
              </a:ln>
              <a:solidFill>
                <a:schemeClr val="tx1"/>
              </a:solidFill>
              <a:effectLst/>
              <a:uFillTx/>
              <a:latin typeface="+mn-lt"/>
              <a:ea typeface="+mn-ea"/>
              <a:cs typeface="+mn-cs"/>
              <a:sym typeface="Helvetica Light"/>
            </a:endParaRPr>
          </a:p>
        </p:txBody>
      </p:sp>
      <p:sp>
        <p:nvSpPr>
          <p:cNvPr id="59" name="右箭头 58"/>
          <p:cNvSpPr/>
          <p:nvPr/>
        </p:nvSpPr>
        <p:spPr>
          <a:xfrm>
            <a:off x="6355776" y="3395271"/>
            <a:ext cx="506250" cy="491643"/>
          </a:xfrm>
          <a:prstGeom prst="rightArrow">
            <a:avLst/>
          </a:prstGeom>
        </p:spPr>
        <p:style>
          <a:lnRef idx="0">
            <a:schemeClr val="accent4"/>
          </a:lnRef>
          <a:fillRef idx="3">
            <a:schemeClr val="accent4"/>
          </a:fillRef>
          <a:effectRef idx="3">
            <a:schemeClr val="accent4"/>
          </a:effectRef>
          <a:fontRef idx="minor">
            <a:schemeClr val="lt1"/>
          </a:fontRef>
        </p:style>
        <p:txBody>
          <a:bodyPr rot="0" spcFirstLastPara="1" vertOverflow="overflow" horzOverflow="overflow" vert="horz" wrap="square" lIns="35718" tIns="35718" rIns="35718" bIns="35718"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1830" b="0" i="0" u="none" strike="noStrike" cap="none" spc="0" normalizeH="0" baseline="0">
              <a:ln>
                <a:noFill/>
              </a:ln>
              <a:solidFill>
                <a:schemeClr val="tx1"/>
              </a:solidFill>
              <a:effectLst/>
              <a:uFillTx/>
              <a:latin typeface="+mn-lt"/>
              <a:ea typeface="+mn-ea"/>
              <a:cs typeface="+mn-cs"/>
              <a:sym typeface="Helvetica Light"/>
            </a:endParaRP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358189" y="1723041"/>
            <a:ext cx="7882025" cy="228812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35718" tIns="35718" rIns="35718" bIns="35718" numCol="1" spcCol="38100" rtlCol="0" anchor="ctr">
            <a:spAutoFit/>
          </a:bodyPr>
          <a:lstStyle/>
          <a:p>
            <a:pPr defTabSz="584200" hangingPunct="0">
              <a:lnSpc>
                <a:spcPct val="150000"/>
              </a:lnSpc>
            </a:pPr>
            <a:r>
              <a:rPr lang="en-US" altLang="zh-CN" sz="1600" dirty="0"/>
              <a:t>1.</a:t>
            </a:r>
            <a:r>
              <a:rPr lang="zh-CN" altLang="en-US" sz="1600" dirty="0"/>
              <a:t>基础知识</a:t>
            </a:r>
          </a:p>
          <a:p>
            <a:pPr algn="just" defTabSz="584200" hangingPunct="0">
              <a:lnSpc>
                <a:spcPct val="150000"/>
              </a:lnSpc>
            </a:pPr>
            <a:r>
              <a:rPr lang="en-US" altLang="zh-CN" sz="1600" dirty="0"/>
              <a:t>	1.1.JVM</a:t>
            </a:r>
            <a:r>
              <a:rPr lang="zh-CN" altLang="en-US" sz="1600" dirty="0"/>
              <a:t>内存模型</a:t>
            </a:r>
            <a:endParaRPr lang="en-US" altLang="zh-CN" sz="1600" dirty="0"/>
          </a:p>
          <a:p>
            <a:pPr defTabSz="584200" hangingPunct="0">
              <a:lnSpc>
                <a:spcPct val="150000"/>
              </a:lnSpc>
            </a:pPr>
            <a:r>
              <a:rPr lang="en-US" altLang="zh-CN" sz="1600" dirty="0"/>
              <a:t>	1.2.</a:t>
            </a:r>
            <a:r>
              <a:rPr lang="zh-CN" altLang="en-US" sz="1600" dirty="0"/>
              <a:t>多线程三大特性</a:t>
            </a:r>
            <a:endParaRPr lang="en-US" altLang="zh-CN" sz="1600" dirty="0"/>
          </a:p>
          <a:p>
            <a:pPr defTabSz="584200" hangingPunct="0">
              <a:lnSpc>
                <a:spcPct val="150000"/>
              </a:lnSpc>
            </a:pPr>
            <a:r>
              <a:rPr lang="en-US" altLang="zh-CN" sz="1600" dirty="0"/>
              <a:t>	1.3. synchronized</a:t>
            </a:r>
            <a:r>
              <a:rPr lang="zh-CN" altLang="en-US" sz="1600" dirty="0"/>
              <a:t>、</a:t>
            </a:r>
            <a:r>
              <a:rPr lang="en-US" altLang="zh-CN" sz="1600" dirty="0" err="1"/>
              <a:t>ReentrantLock</a:t>
            </a:r>
            <a:r>
              <a:rPr lang="zh-CN" altLang="en-US" sz="1600" dirty="0"/>
              <a:t>（内置锁与显示锁）</a:t>
            </a:r>
          </a:p>
          <a:p>
            <a:pPr defTabSz="584200" hangingPunct="0">
              <a:lnSpc>
                <a:spcPct val="150000"/>
              </a:lnSpc>
            </a:pPr>
            <a:r>
              <a:rPr lang="en-US" altLang="zh-CN" sz="1600" dirty="0"/>
              <a:t>	1.4.</a:t>
            </a:r>
            <a:r>
              <a:rPr lang="zh-CN" altLang="en-US" sz="1600" dirty="0"/>
              <a:t>内存可见性、</a:t>
            </a:r>
            <a:r>
              <a:rPr lang="en-US" altLang="zh-CN" sz="1600" dirty="0"/>
              <a:t>volatile</a:t>
            </a:r>
            <a:r>
              <a:rPr lang="zh-CN" altLang="en-US" sz="1600" dirty="0"/>
              <a:t>、</a:t>
            </a:r>
            <a:r>
              <a:rPr lang="en-US" altLang="zh-CN" sz="1600" dirty="0" err="1"/>
              <a:t>ThreadLocal</a:t>
            </a:r>
            <a:endParaRPr lang="en-US" altLang="zh-CN" sz="1600" dirty="0"/>
          </a:p>
          <a:p>
            <a:pPr defTabSz="584200" hangingPunct="0">
              <a:lnSpc>
                <a:spcPct val="150000"/>
              </a:lnSpc>
            </a:pPr>
            <a:r>
              <a:rPr lang="en-US" altLang="zh-CN" sz="1600" dirty="0"/>
              <a:t>	1.5.</a:t>
            </a:r>
            <a:r>
              <a:rPr lang="zh-CN" altLang="en-US" sz="1600" dirty="0"/>
              <a:t>同步组件 </a:t>
            </a:r>
            <a:r>
              <a:rPr lang="en-US" altLang="zh-CN" sz="1600" dirty="0" err="1"/>
              <a:t>CountDownLatch</a:t>
            </a:r>
            <a:r>
              <a:rPr lang="zh-CN" altLang="en-US" sz="1600" dirty="0"/>
              <a:t>、</a:t>
            </a:r>
            <a:r>
              <a:rPr lang="en-US" altLang="zh-CN" sz="1600" dirty="0"/>
              <a:t> Semaphore</a:t>
            </a:r>
            <a:r>
              <a:rPr lang="zh-CN" altLang="en-US" sz="1600" dirty="0"/>
              <a:t>、 </a:t>
            </a:r>
            <a:r>
              <a:rPr lang="en-US" altLang="zh-CN" sz="1600" dirty="0" err="1"/>
              <a:t>FutureTask</a:t>
            </a:r>
            <a:r>
              <a:rPr lang="zh-CN" altLang="en-US" sz="1600" dirty="0"/>
              <a:t>、</a:t>
            </a:r>
            <a:r>
              <a:rPr lang="en-US" altLang="zh-CN" sz="1600" dirty="0" err="1"/>
              <a:t>CyclicBarrier</a:t>
            </a:r>
            <a:endParaRPr lang="en-US" altLang="zh-CN" sz="1600" dirty="0"/>
          </a:p>
        </p:txBody>
      </p:sp>
      <p:sp>
        <p:nvSpPr>
          <p:cNvPr id="5" name="文本框 4"/>
          <p:cNvSpPr txBox="1"/>
          <p:nvPr/>
        </p:nvSpPr>
        <p:spPr>
          <a:xfrm>
            <a:off x="9388812" y="4498006"/>
            <a:ext cx="446405" cy="26543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35718" tIns="35718" rIns="35718" bIns="35718"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r>
              <a:rPr lang="zh-CN" altLang="en-US" sz="1265" dirty="0">
                <a:solidFill>
                  <a:schemeClr val="tx1"/>
                </a:solidFill>
              </a:rPr>
              <a:t>开始</a:t>
            </a:r>
            <a:r>
              <a:rPr lang="en-US" altLang="zh-CN" sz="1265" dirty="0" smtClean="0">
                <a:solidFill>
                  <a:schemeClr val="tx1"/>
                </a:solidFill>
              </a:rPr>
              <a:t>!</a:t>
            </a:r>
            <a:endParaRPr kumimoji="0" lang="en-US" altLang="zh-CN" sz="1265" b="0" i="0" u="none" strike="noStrike" cap="none" spc="0" normalizeH="0" baseline="0" dirty="0" smtClean="0">
              <a:ln>
                <a:noFill/>
              </a:ln>
              <a:solidFill>
                <a:schemeClr val="tx1"/>
              </a:solidFill>
              <a:effectLst/>
              <a:uFillTx/>
              <a:sym typeface="Helvetica Light"/>
            </a:endParaRPr>
          </a:p>
        </p:txBody>
      </p:sp>
    </p:spTree>
    <p:extLst>
      <p:ext uri="{BB962C8B-B14F-4D97-AF65-F5344CB8AC3E}">
        <p14:creationId xmlns:p14="http://schemas.microsoft.com/office/powerpoint/2010/main" val="1671371564"/>
      </p:ext>
    </p:extLst>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12910" y="197330"/>
            <a:ext cx="5620578" cy="369332"/>
          </a:xfrm>
          <a:prstGeom prst="rect">
            <a:avLst/>
          </a:prstGeom>
        </p:spPr>
        <p:txBody>
          <a:bodyPr wrap="none">
            <a:spAutoFit/>
          </a:bodyPr>
          <a:lstStyle/>
          <a:p>
            <a:pPr algn="l"/>
            <a:r>
              <a:rPr lang="en-US" altLang="zh-CN" b="1" dirty="0">
                <a:solidFill>
                  <a:schemeClr val="tx1"/>
                </a:solidFill>
              </a:rPr>
              <a:t>	</a:t>
            </a:r>
            <a:r>
              <a:rPr lang="en-US" altLang="zh-CN" b="1" dirty="0" smtClean="0">
                <a:solidFill>
                  <a:schemeClr val="tx1"/>
                </a:solidFill>
              </a:rPr>
              <a:t>ABA</a:t>
            </a:r>
            <a:r>
              <a:rPr lang="zh-CN" altLang="en-US" b="1" dirty="0">
                <a:solidFill>
                  <a:schemeClr val="tx1"/>
                </a:solidFill>
              </a:rPr>
              <a:t>问题、解决（</a:t>
            </a:r>
            <a:r>
              <a:rPr lang="en-US" altLang="zh-CN" b="1" dirty="0">
                <a:solidFill>
                  <a:schemeClr val="tx1"/>
                </a:solidFill>
              </a:rPr>
              <a:t>AtomicStampedReference</a:t>
            </a:r>
            <a:r>
              <a:rPr lang="zh-CN" altLang="en-US" b="1" dirty="0">
                <a:solidFill>
                  <a:schemeClr val="tx1"/>
                </a:solidFill>
              </a:rPr>
              <a:t>）</a:t>
            </a:r>
          </a:p>
        </p:txBody>
      </p:sp>
      <p:sp>
        <p:nvSpPr>
          <p:cNvPr id="3" name="Rectangle 1"/>
          <p:cNvSpPr>
            <a:spLocks noChangeArrowheads="1"/>
          </p:cNvSpPr>
          <p:nvPr/>
        </p:nvSpPr>
        <p:spPr bwMode="auto">
          <a:xfrm>
            <a:off x="1721827" y="1084147"/>
            <a:ext cx="8552180" cy="507809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4293" tIns="32146" rIns="64293" bIns="32146"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public class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ABA_AtomicStampedReferenceDemo </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implements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DemoRun {</a:t>
            </a:r>
            <a:b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r>
            <a:b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private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AtomicInteger </a:t>
            </a:r>
            <a:r>
              <a:rPr kumimoji="0" lang="zh-CN" altLang="zh-CN" sz="985"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atomicInteger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new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AtomicInteger(</a:t>
            </a:r>
            <a:r>
              <a:rPr kumimoji="0" lang="zh-CN" altLang="zh-CN" sz="985"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100</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private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AtomicStampedReference </a:t>
            </a:r>
            <a:r>
              <a:rPr kumimoji="0" lang="zh-CN" altLang="zh-CN" sz="985"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atomicStampedReference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new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AtomicStampedReference(</a:t>
            </a:r>
            <a:r>
              <a:rPr kumimoji="0" lang="zh-CN" altLang="zh-CN" sz="985"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100</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985"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0</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r>
            <a:b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985"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t>@Override</a:t>
            </a:r>
            <a:br>
              <a:rPr kumimoji="0" lang="zh-CN" altLang="zh-CN" sz="985"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t>    </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public void </a:t>
            </a:r>
            <a:r>
              <a:rPr kumimoji="0" lang="zh-CN" altLang="zh-CN" sz="985" b="0" i="0" u="none" strike="noStrike" cap="none" normalizeH="0" baseline="0" dirty="0" smtClean="0">
                <a:ln>
                  <a:noFill/>
                </a:ln>
                <a:solidFill>
                  <a:srgbClr val="FFC66D"/>
                </a:solidFill>
                <a:effectLst/>
                <a:latin typeface="宋体" panose="02010600030101010101" pitchFamily="2" charset="-122"/>
                <a:ea typeface="宋体" panose="02010600030101010101" pitchFamily="2" charset="-122"/>
              </a:rPr>
              <a:t>runTest</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throws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ExecutionException</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InterruptedException</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CustomException</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BrokenBarrierException {</a:t>
            </a:r>
            <a:b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985"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t>/**修改atomicInteger值*/</a:t>
            </a:r>
            <a:br>
              <a:rPr kumimoji="0" lang="zh-CN" altLang="zh-CN" sz="985"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br>
            <a:r>
              <a:rPr kumimoji="0" lang="zh-CN" altLang="zh-CN" sz="985"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t>        </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this</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985"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atomicInteger</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.compareAndSet(</a:t>
            </a:r>
            <a:r>
              <a:rPr kumimoji="0" lang="zh-CN" altLang="zh-CN" sz="985"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100</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985"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100</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985"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t>/**修改atomicStampedReference值*/</a:t>
            </a:r>
            <a:br>
              <a:rPr kumimoji="0" lang="zh-CN" altLang="zh-CN" sz="985"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br>
            <a:r>
              <a:rPr kumimoji="0" lang="zh-CN" altLang="zh-CN" sz="985"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t>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Integer stamp = </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this</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985"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atomicStampedReference</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.getStamp()</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this</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985"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atomicStampedReference</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.compareAndSet(</a:t>
            </a:r>
            <a:r>
              <a:rPr kumimoji="0" lang="zh-CN" altLang="zh-CN" sz="985"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100</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985"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100</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985"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atomicStampedReference</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.getStamp()</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985"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atomicStampedReference</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.getStamp() + </a:t>
            </a:r>
            <a:r>
              <a:rPr kumimoji="0" lang="zh-CN" altLang="zh-CN" sz="985"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1</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r>
            <a:b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Thread thread = </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new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Thread(() -&gt; {</a:t>
            </a:r>
            <a:b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boolean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isOk = </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this</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985"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atomicInteger</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.compareAndSet(</a:t>
            </a:r>
            <a:r>
              <a:rPr kumimoji="0" lang="zh-CN" altLang="zh-CN" sz="985"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100</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985"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200</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if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(isOk) {</a:t>
            </a:r>
            <a:b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System.</a:t>
            </a:r>
            <a:r>
              <a:rPr kumimoji="0" lang="zh-CN" altLang="zh-CN" sz="985" b="0" i="1"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out</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.println(</a:t>
            </a:r>
            <a:r>
              <a:rPr kumimoji="0" lang="zh-CN" altLang="zh-CN" sz="985"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"atomic integer ok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thread.start()</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r>
            <a:b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Thread thread2 = </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new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Thread(() -&gt; {</a:t>
            </a:r>
            <a:b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boolean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isOk =</a:t>
            </a:r>
            <a:b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this</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985"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atomicStampedReference</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.compareAndSet(</a:t>
            </a:r>
            <a:r>
              <a:rPr kumimoji="0" lang="zh-CN" altLang="zh-CN" sz="985"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101</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985"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200</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stamp</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stamp + </a:t>
            </a:r>
            <a:r>
              <a:rPr kumimoji="0" lang="zh-CN" altLang="zh-CN" sz="985"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1</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if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(isOk) {</a:t>
            </a:r>
            <a:b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System.</a:t>
            </a:r>
            <a:r>
              <a:rPr kumimoji="0" lang="zh-CN" altLang="zh-CN" sz="985" b="0" i="1"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out</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.println(</a:t>
            </a:r>
            <a:r>
              <a:rPr kumimoji="0" lang="zh-CN" altLang="zh-CN" sz="985"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"atomic stamped reference ok."</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else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System.</a:t>
            </a:r>
            <a:r>
              <a:rPr kumimoji="0" lang="zh-CN" altLang="zh-CN" sz="985" b="0" i="1"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out</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.println(</a:t>
            </a:r>
            <a:r>
              <a:rPr kumimoji="0" lang="zh-CN" altLang="zh-CN" sz="985"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"atomic stamped reference fail."</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thread2.start()</a:t>
            </a: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98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endParaRPr kumimoji="0" lang="zh-CN" altLang="zh-CN" sz="985" b="0" i="0" u="none" strike="noStrike" cap="none" normalizeH="0" baseline="0" dirty="0" smtClean="0">
              <a:ln>
                <a:noFill/>
              </a:ln>
              <a:solidFill>
                <a:schemeClr val="tx1"/>
              </a:solidFill>
              <a:effectLst/>
              <a:latin typeface="Arial" panose="020B0604020202020204" pitchFamily="34" charset="0"/>
            </a:endParaRPr>
          </a:p>
        </p:txBody>
      </p:sp>
      <p:sp>
        <p:nvSpPr>
          <p:cNvPr id="26" name="矩形 25"/>
          <p:cNvSpPr/>
          <p:nvPr/>
        </p:nvSpPr>
        <p:spPr>
          <a:xfrm>
            <a:off x="1392116" y="624819"/>
            <a:ext cx="6158230" cy="350520"/>
          </a:xfrm>
          <a:prstGeom prst="rect">
            <a:avLst/>
          </a:prstGeom>
        </p:spPr>
        <p:txBody>
          <a:bodyPr wrap="none">
            <a:spAutoFit/>
          </a:bodyPr>
          <a:lstStyle/>
          <a:p>
            <a:pPr algn="l"/>
            <a:r>
              <a:rPr lang="en-US" altLang="zh-CN" sz="1690" dirty="0">
                <a:solidFill>
                  <a:schemeClr val="tx1"/>
                </a:solidFill>
              </a:rPr>
              <a:t>	3.3.ABA</a:t>
            </a:r>
            <a:r>
              <a:rPr lang="zh-CN" altLang="en-US" sz="1690" dirty="0">
                <a:solidFill>
                  <a:schemeClr val="tx1"/>
                </a:solidFill>
              </a:rPr>
              <a:t>问题、解决（</a:t>
            </a:r>
            <a:r>
              <a:rPr lang="en-US" altLang="zh-CN" sz="1690" dirty="0">
                <a:solidFill>
                  <a:schemeClr val="tx1"/>
                </a:solidFill>
              </a:rPr>
              <a:t>AtomicStampedReference</a:t>
            </a:r>
            <a:r>
              <a:rPr lang="zh-CN" altLang="en-US" sz="1690" dirty="0" smtClean="0">
                <a:solidFill>
                  <a:schemeClr val="tx1"/>
                </a:solidFill>
              </a:rPr>
              <a:t>） </a:t>
            </a:r>
            <a:r>
              <a:rPr lang="en-US" altLang="zh-CN" sz="1690" dirty="0" smtClean="0">
                <a:solidFill>
                  <a:schemeClr val="tx1"/>
                </a:solidFill>
              </a:rPr>
              <a:t>demo:</a:t>
            </a:r>
          </a:p>
        </p:txBody>
      </p:sp>
      <p:sp>
        <p:nvSpPr>
          <p:cNvPr id="4" name="矩形 3"/>
          <p:cNvSpPr/>
          <p:nvPr/>
        </p:nvSpPr>
        <p:spPr>
          <a:xfrm>
            <a:off x="2029391" y="6238346"/>
            <a:ext cx="4572000" cy="438785"/>
          </a:xfrm>
          <a:prstGeom prst="rect">
            <a:avLst/>
          </a:prstGeom>
        </p:spPr>
        <p:txBody>
          <a:bodyPr>
            <a:spAutoFit/>
          </a:bodyPr>
          <a:lstStyle/>
          <a:p>
            <a:pPr algn="l"/>
            <a:r>
              <a:rPr lang="zh-CN" altLang="en-US" sz="1125" dirty="0">
                <a:solidFill>
                  <a:schemeClr val="tx1"/>
                </a:solidFill>
              </a:rPr>
              <a:t>atomic integer ok .</a:t>
            </a:r>
          </a:p>
          <a:p>
            <a:pPr algn="l"/>
            <a:r>
              <a:rPr lang="zh-CN" altLang="en-US" sz="1125" dirty="0">
                <a:solidFill>
                  <a:schemeClr val="tx1"/>
                </a:solidFill>
              </a:rPr>
              <a:t>atomic stamped reference fail.</a:t>
            </a:r>
          </a:p>
        </p:txBody>
      </p:sp>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419925" y="170169"/>
            <a:ext cx="588687" cy="369332"/>
          </a:xfrm>
          <a:prstGeom prst="rect">
            <a:avLst/>
          </a:prstGeom>
        </p:spPr>
        <p:txBody>
          <a:bodyPr wrap="none">
            <a:spAutoFit/>
          </a:bodyPr>
          <a:lstStyle/>
          <a:p>
            <a:pPr algn="l"/>
            <a:r>
              <a:rPr lang="en-US" altLang="zh-CN" b="1" dirty="0" smtClean="0">
                <a:solidFill>
                  <a:schemeClr val="tx1"/>
                </a:solidFill>
              </a:rPr>
              <a:t>AQS</a:t>
            </a:r>
            <a:endParaRPr lang="en-US" altLang="zh-CN" b="1" dirty="0" smtClean="0">
              <a:solidFill>
                <a:schemeClr val="tx1"/>
              </a:solidFill>
            </a:endParaRPr>
          </a:p>
        </p:txBody>
      </p:sp>
      <p:sp>
        <p:nvSpPr>
          <p:cNvPr id="48" name="矩形 47"/>
          <p:cNvSpPr/>
          <p:nvPr/>
        </p:nvSpPr>
        <p:spPr>
          <a:xfrm>
            <a:off x="3362142" y="1015789"/>
            <a:ext cx="1236419" cy="287655"/>
          </a:xfrm>
          <a:prstGeom prst="rect">
            <a:avLst/>
          </a:prstGeom>
        </p:spPr>
        <p:style>
          <a:lnRef idx="0">
            <a:schemeClr val="accent6"/>
          </a:lnRef>
          <a:fillRef idx="3">
            <a:schemeClr val="accent6"/>
          </a:fillRef>
          <a:effectRef idx="3">
            <a:schemeClr val="accent6"/>
          </a:effectRef>
          <a:fontRef idx="minor">
            <a:schemeClr val="lt1"/>
          </a:fontRef>
        </p:style>
        <p:txBody>
          <a:bodyPr rot="0" spcFirstLastPara="1" vertOverflow="overflow" horzOverflow="overflow" vert="horz" wrap="square" lIns="35718" tIns="35718" rIns="35718" bIns="35718"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pPr>
            <a:r>
              <a:rPr lang="zh-CN" altLang="en-US" sz="1405" dirty="0" smtClean="0">
                <a:solidFill>
                  <a:schemeClr val="tx1"/>
                </a:solidFill>
              </a:rPr>
              <a:t>维护一个</a:t>
            </a:r>
            <a:r>
              <a:rPr lang="en-US" altLang="zh-CN" sz="1405" dirty="0" smtClean="0">
                <a:solidFill>
                  <a:schemeClr val="tx1"/>
                </a:solidFill>
              </a:rPr>
              <a:t>state</a:t>
            </a:r>
            <a:endParaRPr kumimoji="0" lang="en-US" altLang="zh-CN" sz="1405" b="0" i="0" u="none" strike="noStrike" cap="none" spc="0" normalizeH="0" baseline="0" dirty="0" smtClean="0">
              <a:ln>
                <a:noFill/>
              </a:ln>
              <a:solidFill>
                <a:schemeClr val="tx1"/>
              </a:solidFill>
              <a:effectLst/>
              <a:uFillTx/>
              <a:latin typeface="+mn-lt"/>
              <a:ea typeface="+mn-ea"/>
              <a:cs typeface="+mn-cs"/>
              <a:sym typeface="Helvetica Light"/>
            </a:endParaRPr>
          </a:p>
        </p:txBody>
      </p:sp>
      <p:sp>
        <p:nvSpPr>
          <p:cNvPr id="52" name="矩形 51"/>
          <p:cNvSpPr/>
          <p:nvPr/>
        </p:nvSpPr>
        <p:spPr>
          <a:xfrm>
            <a:off x="5183797" y="1015789"/>
            <a:ext cx="2218942" cy="287655"/>
          </a:xfrm>
          <a:prstGeom prst="rect">
            <a:avLst/>
          </a:prstGeom>
        </p:spPr>
        <p:style>
          <a:lnRef idx="0">
            <a:schemeClr val="accent6"/>
          </a:lnRef>
          <a:fillRef idx="3">
            <a:schemeClr val="accent6"/>
          </a:fillRef>
          <a:effectRef idx="3">
            <a:schemeClr val="accent6"/>
          </a:effectRef>
          <a:fontRef idx="minor">
            <a:schemeClr val="lt1"/>
          </a:fontRef>
        </p:style>
        <p:txBody>
          <a:bodyPr rot="0" spcFirstLastPara="1" vertOverflow="overflow" horzOverflow="overflow" vert="horz" wrap="square" lIns="35718" tIns="35718" rIns="35718" bIns="35718"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pPr>
            <a:r>
              <a:rPr lang="zh-CN" altLang="en-US" sz="1405" dirty="0" smtClean="0">
                <a:solidFill>
                  <a:schemeClr val="tx1"/>
                </a:solidFill>
              </a:rPr>
              <a:t>双向链表保存</a:t>
            </a:r>
            <a:r>
              <a:rPr lang="en-US" altLang="zh-CN" sz="1405" dirty="0" smtClean="0">
                <a:solidFill>
                  <a:schemeClr val="tx1"/>
                </a:solidFill>
              </a:rPr>
              <a:t>Thread</a:t>
            </a:r>
            <a:endParaRPr kumimoji="0" lang="en-US" altLang="zh-CN" sz="1405" b="0" i="0" u="none" strike="noStrike" cap="none" spc="0" normalizeH="0" baseline="0" dirty="0" smtClean="0">
              <a:ln>
                <a:noFill/>
              </a:ln>
              <a:solidFill>
                <a:schemeClr val="tx1"/>
              </a:solidFill>
              <a:effectLst/>
              <a:uFillTx/>
              <a:latin typeface="+mn-lt"/>
              <a:ea typeface="+mn-ea"/>
              <a:cs typeface="+mn-cs"/>
              <a:sym typeface="Helvetica Light"/>
            </a:endParaRPr>
          </a:p>
        </p:txBody>
      </p:sp>
      <p:sp>
        <p:nvSpPr>
          <p:cNvPr id="3" name="Rectangle 1"/>
          <p:cNvSpPr>
            <a:spLocks noChangeArrowheads="1"/>
          </p:cNvSpPr>
          <p:nvPr/>
        </p:nvSpPr>
        <p:spPr bwMode="auto">
          <a:xfrm>
            <a:off x="2397738" y="1764562"/>
            <a:ext cx="4433570" cy="475488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4293" tIns="32146" rIns="64293" bIns="32146"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private class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sync </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extends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AbstractQueuedSynchronizer {</a:t>
            </a:r>
            <a:b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t>@Override</a:t>
            </a:r>
            <a:br>
              <a:rPr kumimoji="0" lang="zh-CN" altLang="zh-CN" sz="1125"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protected boolean </a:t>
            </a:r>
            <a:r>
              <a:rPr kumimoji="0" lang="zh-CN" altLang="zh-CN" sz="1125" b="0" i="0" u="none" strike="noStrike" cap="none" normalizeH="0" baseline="0" dirty="0" smtClean="0">
                <a:ln>
                  <a:noFill/>
                </a:ln>
                <a:solidFill>
                  <a:srgbClr val="FFC66D"/>
                </a:solidFill>
                <a:effectLst/>
                <a:latin typeface="宋体" panose="02010600030101010101" pitchFamily="2" charset="-122"/>
                <a:ea typeface="宋体" panose="02010600030101010101" pitchFamily="2" charset="-122"/>
              </a:rPr>
              <a:t>isHeldExclusively</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b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return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getState() == </a:t>
            </a:r>
            <a:r>
              <a:rPr kumimoji="0" lang="zh-CN" altLang="zh-CN" sz="1125"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1</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r>
            <a:b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t>@Override</a:t>
            </a:r>
            <a:br>
              <a:rPr kumimoji="0" lang="zh-CN" altLang="zh-CN" sz="1125"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protected boolean </a:t>
            </a:r>
            <a:r>
              <a:rPr kumimoji="0" lang="zh-CN" altLang="zh-CN" sz="1125" b="0" i="0" u="none" strike="noStrike" cap="none" normalizeH="0" baseline="0" dirty="0" smtClean="0">
                <a:ln>
                  <a:noFill/>
                </a:ln>
                <a:solidFill>
                  <a:srgbClr val="FFC66D"/>
                </a:solidFill>
                <a:effectLst/>
                <a:latin typeface="宋体" panose="02010600030101010101" pitchFamily="2" charset="-122"/>
                <a:ea typeface="宋体" panose="02010600030101010101" pitchFamily="2" charset="-122"/>
              </a:rPr>
              <a:t>tryAcquire</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int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arg) {</a:t>
            </a:r>
            <a:b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assert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arg == </a:t>
            </a:r>
            <a:r>
              <a:rPr kumimoji="0" lang="zh-CN" altLang="zh-CN" sz="1125"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1</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if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(compareAndSetState(</a:t>
            </a:r>
            <a:r>
              <a:rPr kumimoji="0" lang="zh-CN" altLang="zh-CN" sz="1125"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0</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1</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b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setExclusiveOwnerThread(Thread.</a:t>
            </a:r>
            <a:r>
              <a:rPr kumimoji="0" lang="zh-CN" altLang="zh-CN" sz="1125" b="0" i="1"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currentThread</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return true;</a:t>
            </a:r>
            <a:b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return false;</a:t>
            </a:r>
            <a:b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r>
            <a:b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t>@Override</a:t>
            </a:r>
            <a:br>
              <a:rPr kumimoji="0" lang="zh-CN" altLang="zh-CN" sz="1125"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protected boolean </a:t>
            </a:r>
            <a:r>
              <a:rPr kumimoji="0" lang="zh-CN" altLang="zh-CN" sz="1125" b="0" i="0" u="none" strike="noStrike" cap="none" normalizeH="0" baseline="0" dirty="0" smtClean="0">
                <a:ln>
                  <a:noFill/>
                </a:ln>
                <a:solidFill>
                  <a:srgbClr val="FFC66D"/>
                </a:solidFill>
                <a:effectLst/>
                <a:latin typeface="宋体" panose="02010600030101010101" pitchFamily="2" charset="-122"/>
                <a:ea typeface="宋体" panose="02010600030101010101" pitchFamily="2" charset="-122"/>
              </a:rPr>
              <a:t>tryRelease</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int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arg) {</a:t>
            </a:r>
            <a:b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assert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arg == </a:t>
            </a:r>
            <a:r>
              <a:rPr kumimoji="0" lang="zh-CN" altLang="zh-CN" sz="1125"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1</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if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(getState() == </a:t>
            </a:r>
            <a:r>
              <a:rPr kumimoji="0" lang="zh-CN" altLang="zh-CN" sz="1125"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0</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b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throw new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IllegalMonitorStateException()</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setExclusiveOwnerThread(</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null</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setState(</a:t>
            </a:r>
            <a:r>
              <a:rPr kumimoji="0" lang="zh-CN" altLang="zh-CN" sz="1125"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0</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return true;</a:t>
            </a:r>
            <a:b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endParaRPr kumimoji="0" lang="zh-CN" altLang="zh-CN" sz="1125" b="0" i="0" u="none" strike="noStrike" cap="none" normalizeH="0" baseline="0" dirty="0" smtClean="0">
              <a:ln>
                <a:noFill/>
              </a:ln>
              <a:solidFill>
                <a:schemeClr val="tx1"/>
              </a:solidFill>
              <a:effectLst/>
              <a:latin typeface="Arial" panose="020B0604020202020204" pitchFamily="34" charset="0"/>
            </a:endParaRPr>
          </a:p>
        </p:txBody>
      </p:sp>
      <p:sp>
        <p:nvSpPr>
          <p:cNvPr id="4" name="文本框 3"/>
          <p:cNvSpPr txBox="1"/>
          <p:nvPr/>
        </p:nvSpPr>
        <p:spPr>
          <a:xfrm>
            <a:off x="2093573" y="1015789"/>
            <a:ext cx="608330" cy="28765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35718" tIns="35718" rIns="35718" bIns="35718"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r>
              <a:rPr lang="zh-CN" altLang="en-US" sz="1405" dirty="0" smtClean="0">
                <a:solidFill>
                  <a:schemeClr val="tx1"/>
                </a:solidFill>
              </a:rPr>
              <a:t>重点：</a:t>
            </a:r>
            <a:endParaRPr kumimoji="0" lang="zh-CN" altLang="en-US" sz="1405" b="0" i="0" u="none" strike="noStrike" cap="none" spc="0" normalizeH="0" baseline="0" dirty="0" smtClean="0">
              <a:ln>
                <a:noFill/>
              </a:ln>
              <a:solidFill>
                <a:schemeClr val="tx1"/>
              </a:solidFill>
              <a:effectLst/>
              <a:uFillTx/>
              <a:sym typeface="Helvetica Light"/>
            </a:endParaRPr>
          </a:p>
        </p:txBody>
      </p:sp>
    </p:spTree>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702844" y="2507261"/>
            <a:ext cx="4572000" cy="1132618"/>
          </a:xfrm>
          <a:prstGeom prst="rect">
            <a:avLst/>
          </a:prstGeom>
        </p:spPr>
        <p:txBody>
          <a:bodyPr>
            <a:spAutoFit/>
          </a:bodyPr>
          <a:lstStyle/>
          <a:p>
            <a:pPr algn="l"/>
            <a:r>
              <a:rPr lang="en-US" altLang="zh-CN" sz="1690" b="1" dirty="0">
                <a:solidFill>
                  <a:schemeClr val="tx1"/>
                </a:solidFill>
              </a:rPr>
              <a:t>4.</a:t>
            </a:r>
            <a:r>
              <a:rPr lang="zh-CN" altLang="en-US" sz="1690" b="1" dirty="0">
                <a:solidFill>
                  <a:schemeClr val="tx1"/>
                </a:solidFill>
              </a:rPr>
              <a:t>交流</a:t>
            </a:r>
          </a:p>
          <a:p>
            <a:r>
              <a:rPr lang="en-US" altLang="zh-CN" sz="1690" b="1" dirty="0"/>
              <a:t>	</a:t>
            </a:r>
            <a:r>
              <a:rPr lang="en-US" altLang="zh-CN" sz="1690" b="1" dirty="0" smtClean="0"/>
              <a:t>4.1.DoubleCheck</a:t>
            </a:r>
          </a:p>
          <a:p>
            <a:r>
              <a:rPr lang="en-US" altLang="zh-CN" sz="1690" b="1" dirty="0"/>
              <a:t>	</a:t>
            </a:r>
            <a:r>
              <a:rPr lang="en-US" altLang="zh-CN" sz="1690" b="1" dirty="0" smtClean="0"/>
              <a:t>4.2.HashMap </a:t>
            </a:r>
            <a:r>
              <a:rPr lang="en-US" altLang="zh-CN" sz="1690" b="1" dirty="0" err="1" smtClean="0"/>
              <a:t>ConCurrentHashMap</a:t>
            </a:r>
            <a:endParaRPr lang="en-US" altLang="zh-CN" sz="1690" b="1" dirty="0"/>
          </a:p>
          <a:p>
            <a:endParaRPr lang="en-US" altLang="zh-CN" sz="1690" b="1" dirty="0"/>
          </a:p>
        </p:txBody>
      </p:sp>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261118" y="229518"/>
            <a:ext cx="2488182" cy="395493"/>
          </a:xfrm>
          <a:prstGeom prst="rect">
            <a:avLst/>
          </a:prstGeom>
        </p:spPr>
        <p:txBody>
          <a:bodyPr wrap="none">
            <a:spAutoFit/>
          </a:bodyPr>
          <a:lstStyle/>
          <a:p>
            <a:pPr algn="l"/>
            <a:r>
              <a:rPr lang="en-US" altLang="zh-CN" sz="1970" b="1" dirty="0">
                <a:solidFill>
                  <a:schemeClr val="tx1"/>
                </a:solidFill>
              </a:rPr>
              <a:t>	</a:t>
            </a:r>
            <a:r>
              <a:rPr lang="en-US" altLang="zh-CN" sz="1970" b="1" dirty="0" err="1" smtClean="0">
                <a:solidFill>
                  <a:schemeClr val="tx1"/>
                </a:solidFill>
              </a:rPr>
              <a:t>DoubleCheck</a:t>
            </a:r>
            <a:endParaRPr lang="en-US" altLang="zh-CN" sz="1970" b="1" dirty="0">
              <a:solidFill>
                <a:schemeClr val="tx1"/>
              </a:solidFill>
            </a:endParaRPr>
          </a:p>
        </p:txBody>
      </p:sp>
      <p:sp>
        <p:nvSpPr>
          <p:cNvPr id="4" name="文本框 3"/>
          <p:cNvSpPr txBox="1"/>
          <p:nvPr/>
        </p:nvSpPr>
        <p:spPr>
          <a:xfrm>
            <a:off x="2099291" y="901358"/>
            <a:ext cx="2311400" cy="37338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35718" tIns="35718" rIns="35718" bIns="35718"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r>
              <a:rPr lang="en-US" altLang="zh-CN" sz="1970" dirty="0" smtClean="0">
                <a:solidFill>
                  <a:schemeClr val="tx1"/>
                </a:solidFill>
              </a:rPr>
              <a:t>1.DoubleCheck demo:</a:t>
            </a:r>
            <a:endParaRPr kumimoji="0" lang="en-US" altLang="zh-CN" sz="1970" b="0" i="0" u="none" strike="noStrike" cap="none" spc="0" normalizeH="0" baseline="0" dirty="0" smtClean="0">
              <a:ln>
                <a:noFill/>
              </a:ln>
              <a:solidFill>
                <a:schemeClr val="tx1"/>
              </a:solidFill>
              <a:effectLst/>
              <a:uFillTx/>
              <a:sym typeface="Helvetica Light"/>
            </a:endParaRPr>
          </a:p>
        </p:txBody>
      </p:sp>
      <p:sp>
        <p:nvSpPr>
          <p:cNvPr id="5" name="Rectangle 1"/>
          <p:cNvSpPr>
            <a:spLocks noChangeArrowheads="1"/>
          </p:cNvSpPr>
          <p:nvPr/>
        </p:nvSpPr>
        <p:spPr bwMode="auto">
          <a:xfrm>
            <a:off x="2982973" y="1900524"/>
            <a:ext cx="4290060" cy="266954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4293" tIns="32146" rIns="64293" bIns="32146"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public class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DoubleCheckedLocking {</a:t>
            </a:r>
            <a:b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private static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DoubleCheckedLocking </a:t>
            </a:r>
            <a:r>
              <a:rPr kumimoji="0" lang="zh-CN" altLang="zh-CN" sz="1125" b="0" i="1"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resource</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r>
            <a:b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public static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DoubleCheckedLocking </a:t>
            </a:r>
            <a:r>
              <a:rPr kumimoji="0" lang="zh-CN" altLang="zh-CN" sz="1125" b="0" i="0" u="none" strike="noStrike" cap="none" normalizeH="0" baseline="0" dirty="0" smtClean="0">
                <a:ln>
                  <a:noFill/>
                </a:ln>
                <a:solidFill>
                  <a:srgbClr val="FFC66D"/>
                </a:solidFill>
                <a:effectLst/>
                <a:latin typeface="宋体" panose="02010600030101010101" pitchFamily="2" charset="-122"/>
                <a:ea typeface="宋体" panose="02010600030101010101" pitchFamily="2" charset="-122"/>
              </a:rPr>
              <a:t>getResource</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b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if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125" b="0" i="1"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resource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null</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b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synchronized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(DoubleCheckedLocking.</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class</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b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if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125" b="0" i="1"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resource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null</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b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125" b="0" i="1"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resource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new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DoubleCheckedLocking()</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b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b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r>
            <a:b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return </a:t>
            </a:r>
            <a:r>
              <a:rPr kumimoji="0" lang="zh-CN" altLang="zh-CN" sz="1125" b="0" i="1"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resource</a:t>
            </a: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25"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endParaRPr kumimoji="0" lang="zh-CN" altLang="zh-CN" sz="1125" b="0" i="0" u="none" strike="noStrike" cap="none" normalizeH="0" baseline="0" dirty="0" smtClean="0">
              <a:ln>
                <a:noFill/>
              </a:ln>
              <a:solidFill>
                <a:schemeClr val="tx1"/>
              </a:solidFill>
              <a:effectLst/>
              <a:latin typeface="Arial" panose="020B0604020202020204" pitchFamily="34" charset="0"/>
            </a:endParaRPr>
          </a:p>
        </p:txBody>
      </p:sp>
      <p:sp>
        <p:nvSpPr>
          <p:cNvPr id="6" name="文本框 5"/>
          <p:cNvSpPr txBox="1"/>
          <p:nvPr/>
        </p:nvSpPr>
        <p:spPr>
          <a:xfrm>
            <a:off x="7737058" y="2834291"/>
            <a:ext cx="1438275" cy="37338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35718" tIns="35718" rIns="35718" bIns="35718"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r>
              <a:rPr lang="zh-CN" altLang="en-US" sz="1970" dirty="0">
                <a:solidFill>
                  <a:schemeClr val="tx1"/>
                </a:solidFill>
              </a:rPr>
              <a:t>有</a:t>
            </a:r>
            <a:r>
              <a:rPr lang="zh-CN" altLang="en-US" sz="1970" dirty="0" smtClean="0">
                <a:solidFill>
                  <a:schemeClr val="tx1"/>
                </a:solidFill>
              </a:rPr>
              <a:t>什么问题</a:t>
            </a:r>
            <a:r>
              <a:rPr lang="en-US" altLang="zh-CN" sz="1970" dirty="0" smtClean="0">
                <a:solidFill>
                  <a:schemeClr val="tx1"/>
                </a:solidFill>
              </a:rPr>
              <a:t>?</a:t>
            </a:r>
            <a:endParaRPr kumimoji="0" lang="en-US" altLang="zh-CN" sz="1970" b="0" i="0" u="none" strike="noStrike" cap="none" spc="0" normalizeH="0" baseline="0" dirty="0" smtClean="0">
              <a:ln>
                <a:noFill/>
              </a:ln>
              <a:solidFill>
                <a:schemeClr val="tx1"/>
              </a:solidFill>
              <a:effectLst/>
              <a:uFillTx/>
              <a:sym typeface="Helvetica Light"/>
            </a:endParaRPr>
          </a:p>
        </p:txBody>
      </p:sp>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kumimoji="1" lang="zh-CN" altLang="en-US" sz="2400" b="1" dirty="0" smtClean="0"/>
              <a:t>线程</a:t>
            </a:r>
            <a:r>
              <a:rPr kumimoji="1" lang="zh-CN" altLang="en-US" sz="2400" b="1" dirty="0" smtClean="0"/>
              <a:t>安全策略总结</a:t>
            </a:r>
            <a:endParaRPr kumimoji="1" lang="zh-CN" altLang="en-US" sz="2400" b="1" dirty="0"/>
          </a:p>
        </p:txBody>
      </p:sp>
      <p:sp>
        <p:nvSpPr>
          <p:cNvPr id="3" name="内容占位符 2"/>
          <p:cNvSpPr>
            <a:spLocks noGrp="1"/>
          </p:cNvSpPr>
          <p:nvPr>
            <p:ph idx="1"/>
          </p:nvPr>
        </p:nvSpPr>
        <p:spPr>
          <a:xfrm>
            <a:off x="896815" y="1661502"/>
            <a:ext cx="10515600" cy="4351338"/>
          </a:xfrm>
        </p:spPr>
        <p:txBody>
          <a:bodyPr>
            <a:noAutofit/>
          </a:bodyPr>
          <a:lstStyle/>
          <a:p>
            <a:r>
              <a:rPr kumimoji="1" lang="zh-CN" altLang="en-US" sz="2000" dirty="0" smtClean="0"/>
              <a:t>不可变类</a:t>
            </a:r>
            <a:endParaRPr kumimoji="1" lang="en-US" altLang="zh-CN" sz="2000" dirty="0" smtClean="0"/>
          </a:p>
          <a:p>
            <a:pPr lvl="1"/>
            <a:r>
              <a:rPr kumimoji="1" lang="zh-CN" altLang="en-US" sz="2000" dirty="0" smtClean="0"/>
              <a:t>如果一个类初始化后，所有属性和类都是</a:t>
            </a:r>
            <a:r>
              <a:rPr kumimoji="1" lang="en-US" altLang="zh-CN" sz="2000" dirty="0" smtClean="0"/>
              <a:t>final</a:t>
            </a:r>
            <a:r>
              <a:rPr kumimoji="1" lang="zh-CN" altLang="en-US" sz="2000" dirty="0" smtClean="0"/>
              <a:t>不可变的，则它是线程安全，不需要任何同步，活性高。</a:t>
            </a:r>
            <a:endParaRPr kumimoji="1" lang="en-US" altLang="zh-CN" sz="2000" dirty="0" smtClean="0"/>
          </a:p>
          <a:p>
            <a:r>
              <a:rPr kumimoji="1" lang="zh-CN" altLang="en-US" sz="2000" dirty="0" smtClean="0"/>
              <a:t>线程栈内使用</a:t>
            </a:r>
            <a:endParaRPr kumimoji="1" lang="en-US" altLang="zh-CN" sz="2000" dirty="0" smtClean="0"/>
          </a:p>
          <a:p>
            <a:pPr lvl="1"/>
            <a:r>
              <a:rPr kumimoji="1" lang="zh-CN" altLang="en-US" sz="2000" dirty="0" smtClean="0"/>
              <a:t>方法内局部变量使用</a:t>
            </a:r>
            <a:endParaRPr kumimoji="1" lang="en-US" altLang="zh-CN" sz="2000" dirty="0" smtClean="0"/>
          </a:p>
          <a:p>
            <a:pPr lvl="1"/>
            <a:r>
              <a:rPr kumimoji="1" lang="zh-CN" altLang="en-US" sz="2000" dirty="0" smtClean="0"/>
              <a:t>线程内参数传递</a:t>
            </a:r>
            <a:endParaRPr kumimoji="1" lang="en-US" altLang="zh-CN" sz="2000" dirty="0" smtClean="0"/>
          </a:p>
          <a:p>
            <a:pPr lvl="1"/>
            <a:r>
              <a:rPr kumimoji="1" lang="en-US" altLang="zh-CN" sz="2000" dirty="0" err="1" smtClean="0"/>
              <a:t>ThreadLocal</a:t>
            </a:r>
            <a:r>
              <a:rPr kumimoji="1" lang="zh-CN" altLang="en-US" sz="2000" dirty="0" smtClean="0"/>
              <a:t>持有</a:t>
            </a:r>
            <a:endParaRPr kumimoji="1" lang="en-US" altLang="zh-CN" sz="2000" dirty="0" smtClean="0"/>
          </a:p>
          <a:p>
            <a:r>
              <a:rPr kumimoji="1" lang="zh-CN" altLang="en-US" sz="2000" dirty="0" smtClean="0"/>
              <a:t>同步锁</a:t>
            </a:r>
            <a:endParaRPr kumimoji="1" lang="en-US" altLang="zh-CN" sz="2000" dirty="0" smtClean="0"/>
          </a:p>
          <a:p>
            <a:pPr lvl="1"/>
            <a:r>
              <a:rPr kumimoji="1" lang="en-US" altLang="zh-CN" sz="2000" dirty="0"/>
              <a:t>synchronized</a:t>
            </a:r>
            <a:r>
              <a:rPr kumimoji="1" lang="zh-CN" altLang="en-US" sz="2000" dirty="0" smtClean="0"/>
              <a:t>的代码串行执行，线程安全，但活性低。</a:t>
            </a:r>
            <a:endParaRPr kumimoji="1" lang="en-US" altLang="zh-CN" sz="2000" dirty="0" smtClean="0"/>
          </a:p>
          <a:p>
            <a:pPr lvl="1"/>
            <a:r>
              <a:rPr kumimoji="1" lang="en-US" altLang="zh-CN" sz="2000" dirty="0" smtClean="0"/>
              <a:t>volatile</a:t>
            </a:r>
            <a:r>
              <a:rPr kumimoji="1" lang="zh-CN" altLang="en-US" sz="2000" dirty="0" smtClean="0"/>
              <a:t>变量锁外双重检测</a:t>
            </a:r>
            <a:r>
              <a:rPr kumimoji="1" lang="en-US" altLang="zh-CN" sz="2000" dirty="0" smtClean="0"/>
              <a:t>(JDK1.5+)</a:t>
            </a:r>
            <a:r>
              <a:rPr kumimoji="1" lang="zh-CN" altLang="zh-CN" sz="2000" dirty="0" smtClean="0"/>
              <a:t>，</a:t>
            </a:r>
            <a:r>
              <a:rPr kumimoji="1" lang="zh-CN" altLang="en-US" sz="2000" dirty="0" smtClean="0"/>
              <a:t>降低锁竞争。</a:t>
            </a:r>
            <a:endParaRPr kumimoji="1" lang="en-US" altLang="zh-CN" sz="2000" dirty="0" smtClean="0"/>
          </a:p>
          <a:p>
            <a:pPr lvl="1"/>
            <a:r>
              <a:rPr kumimoji="1" lang="zh-CN" altLang="en-US" sz="2000" dirty="0" smtClean="0"/>
              <a:t>读写条件分离，锁粒度分级，排序锁。</a:t>
            </a:r>
            <a:endParaRPr kumimoji="1" lang="en-US" altLang="zh-CN" sz="2000" dirty="0" smtClean="0"/>
          </a:p>
          <a:p>
            <a:r>
              <a:rPr kumimoji="1" lang="en-US" altLang="zh-CN" sz="2000" dirty="0" smtClean="0"/>
              <a:t>CAS </a:t>
            </a:r>
            <a:r>
              <a:rPr kumimoji="1" lang="en-US" altLang="zh-CN" sz="2000" dirty="0" smtClean="0"/>
              <a:t>(</a:t>
            </a:r>
            <a:r>
              <a:rPr lang="en-US" altLang="zh-CN" sz="2000" b="1" dirty="0"/>
              <a:t>Compare and Swap</a:t>
            </a:r>
            <a:r>
              <a:rPr kumimoji="1" lang="en-US" altLang="zh-CN" sz="2000" dirty="0" smtClean="0"/>
              <a:t>)</a:t>
            </a:r>
            <a:endParaRPr kumimoji="1" lang="en-US" altLang="zh-CN" sz="2000" dirty="0" smtClean="0"/>
          </a:p>
          <a:p>
            <a:pPr lvl="1"/>
            <a:r>
              <a:rPr kumimoji="1" lang="zh-CN" altLang="en-US" sz="2000" dirty="0" smtClean="0"/>
              <a:t>循环设新值，如果旧值变化，则重设，乐观并发。</a:t>
            </a:r>
            <a:endParaRPr kumimoji="1" lang="en-US" altLang="zh-CN" sz="2000" dirty="0" smtClean="0"/>
          </a:p>
          <a:p>
            <a:endParaRPr kumimoji="1" lang="en-US" altLang="zh-CN" sz="2000" dirty="0" smtClean="0"/>
          </a:p>
        </p:txBody>
      </p:sp>
    </p:spTree>
    <p:extLst>
      <p:ext uri="{BB962C8B-B14F-4D97-AF65-F5344CB8AC3E}">
        <p14:creationId xmlns:p14="http://schemas.microsoft.com/office/powerpoint/2010/main" val="26202221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1043352" y="562708"/>
            <a:ext cx="8229600" cy="8432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kumimoji="1" lang="zh-CN" altLang="en-US" sz="2800" b="1" dirty="0" smtClean="0"/>
              <a:t>习惯</a:t>
            </a:r>
            <a:endParaRPr kumimoji="1" lang="zh-CN" altLang="en-US" sz="2800" b="1" dirty="0"/>
          </a:p>
        </p:txBody>
      </p:sp>
      <p:sp>
        <p:nvSpPr>
          <p:cNvPr id="8" name="内容占位符 2"/>
          <p:cNvSpPr txBox="1">
            <a:spLocks/>
          </p:cNvSpPr>
          <p:nvPr/>
        </p:nvSpPr>
        <p:spPr>
          <a:xfrm>
            <a:off x="750275" y="1717430"/>
            <a:ext cx="8229600" cy="45259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kumimoji="1" lang="zh-CN" altLang="en-US" dirty="0" smtClean="0"/>
              <a:t>敲每个点号时，考虑：</a:t>
            </a:r>
            <a:endParaRPr kumimoji="1" lang="en-US" altLang="zh-CN" dirty="0" smtClean="0"/>
          </a:p>
          <a:p>
            <a:pPr lvl="1" algn="l"/>
            <a:r>
              <a:rPr kumimoji="1" lang="zh-CN" altLang="en-US" dirty="0" smtClean="0"/>
              <a:t>会不会出现空指针？</a:t>
            </a:r>
            <a:endParaRPr kumimoji="1" lang="en-US" altLang="zh-CN" dirty="0" smtClean="0"/>
          </a:p>
          <a:p>
            <a:pPr lvl="1" algn="l"/>
            <a:r>
              <a:rPr kumimoji="1" lang="zh-CN" altLang="en-US" dirty="0" smtClean="0"/>
              <a:t>有没有异常抛出？</a:t>
            </a:r>
            <a:endParaRPr kumimoji="1" lang="en-US" altLang="zh-CN" dirty="0" smtClean="0"/>
          </a:p>
          <a:p>
            <a:pPr lvl="1" algn="l"/>
            <a:r>
              <a:rPr kumimoji="1" lang="zh-CN" altLang="en-US" dirty="0" smtClean="0"/>
              <a:t>是不是在热点区域</a:t>
            </a:r>
            <a:r>
              <a:rPr kumimoji="1" lang="zh-CN" altLang="zh-CN" dirty="0" smtClean="0"/>
              <a:t>？</a:t>
            </a:r>
            <a:endParaRPr kumimoji="1" lang="en-US" altLang="zh-CN" dirty="0" smtClean="0"/>
          </a:p>
          <a:p>
            <a:pPr lvl="1" algn="l"/>
            <a:r>
              <a:rPr kumimoji="1" lang="zh-CN" altLang="en-US" dirty="0" smtClean="0"/>
              <a:t>在哪个线程执行？</a:t>
            </a:r>
            <a:endParaRPr kumimoji="1" lang="en-US" altLang="zh-CN" dirty="0" smtClean="0"/>
          </a:p>
          <a:p>
            <a:pPr lvl="1" algn="l"/>
            <a:r>
              <a:rPr kumimoji="1" lang="zh-CN" altLang="en-US" dirty="0" smtClean="0"/>
              <a:t>有没有并发锁间隙？</a:t>
            </a:r>
            <a:endParaRPr kumimoji="1" lang="en-US" altLang="zh-CN" dirty="0" smtClean="0"/>
          </a:p>
          <a:p>
            <a:pPr lvl="1" algn="l"/>
            <a:r>
              <a:rPr kumimoji="1" lang="zh-CN" altLang="en-US" dirty="0" smtClean="0"/>
              <a:t>会不会并发修改不可见？</a:t>
            </a:r>
            <a:endParaRPr kumimoji="1" lang="en-US" altLang="zh-CN" dirty="0" smtClean="0"/>
          </a:p>
        </p:txBody>
      </p:sp>
    </p:spTree>
    <p:extLst>
      <p:ext uri="{BB962C8B-B14F-4D97-AF65-F5344CB8AC3E}">
        <p14:creationId xmlns:p14="http://schemas.microsoft.com/office/powerpoint/2010/main" val="2933059362"/>
      </p:ext>
    </p:extLst>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670307" y="2635054"/>
            <a:ext cx="1646555" cy="44005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35718" tIns="35718" rIns="35718" bIns="35718"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r>
              <a:rPr lang="en-US" altLang="zh-CN" sz="2400" dirty="0" smtClean="0">
                <a:solidFill>
                  <a:schemeClr val="tx1"/>
                </a:solidFill>
              </a:rPr>
              <a:t>End Thanks !</a:t>
            </a:r>
            <a:endParaRPr kumimoji="0" lang="en-US" altLang="zh-CN" sz="2400" b="0" i="0" u="none" strike="noStrike" cap="none" spc="0" normalizeH="0" baseline="0" dirty="0" smtClean="0">
              <a:ln>
                <a:noFill/>
              </a:ln>
              <a:solidFill>
                <a:schemeClr val="tx1"/>
              </a:solidFill>
              <a:effectLst/>
              <a:uFillTx/>
              <a:sym typeface="Helvetica Light"/>
            </a:endParaRPr>
          </a:p>
        </p:txBody>
      </p:sp>
      <p:sp>
        <p:nvSpPr>
          <p:cNvPr id="3" name="文本框 2"/>
          <p:cNvSpPr txBox="1"/>
          <p:nvPr/>
        </p:nvSpPr>
        <p:spPr>
          <a:xfrm>
            <a:off x="6141206" y="5651011"/>
            <a:ext cx="3779520" cy="33020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35718" tIns="35718" rIns="35718" bIns="35718" numCol="1" spcCol="38100" rtlCol="0" anchor="ctr">
            <a:spAutoFit/>
          </a:bodyPr>
          <a:lstStyle/>
          <a:p>
            <a:r>
              <a:rPr kumimoji="0" lang="zh-CN" altLang="en-US" sz="1690" b="0" i="0" u="none" strike="noStrike" cap="none" spc="0" normalizeH="0" baseline="0" dirty="0" smtClean="0">
                <a:ln>
                  <a:noFill/>
                </a:ln>
                <a:solidFill>
                  <a:schemeClr val="tx1"/>
                </a:solidFill>
                <a:effectLst/>
                <a:uFillTx/>
                <a:sym typeface="Helvetica Light"/>
              </a:rPr>
              <a:t>参考资料：</a:t>
            </a:r>
            <a:r>
              <a:rPr lang="en-US" altLang="zh-CN" sz="1690" dirty="0">
                <a:solidFill>
                  <a:schemeClr val="tx1"/>
                </a:solidFill>
                <a:hlinkClick r:id="rId2"/>
              </a:rPr>
              <a:t>http://ifeve.com</a:t>
            </a:r>
            <a:r>
              <a:rPr lang="en-US" altLang="zh-CN" sz="1690" dirty="0" smtClean="0">
                <a:solidFill>
                  <a:schemeClr val="tx1"/>
                </a:solidFill>
                <a:hlinkClick r:id="rId2"/>
              </a:rPr>
              <a:t>/</a:t>
            </a:r>
            <a:r>
              <a:rPr lang="en-US" altLang="zh-CN" sz="1690" dirty="0" smtClean="0">
                <a:solidFill>
                  <a:schemeClr val="tx1"/>
                </a:solidFill>
              </a:rPr>
              <a:t> </a:t>
            </a:r>
            <a:r>
              <a:rPr lang="zh-CN" altLang="en-US" sz="1690" dirty="0" smtClean="0">
                <a:solidFill>
                  <a:schemeClr val="tx1"/>
                </a:solidFill>
              </a:rPr>
              <a:t>并发编程网</a:t>
            </a:r>
            <a:endParaRPr kumimoji="0" lang="zh-CN" altLang="en-US" sz="1690" b="0" i="0" u="none" strike="noStrike" cap="none" spc="0" normalizeH="0" baseline="0" dirty="0" smtClean="0">
              <a:ln>
                <a:noFill/>
              </a:ln>
              <a:solidFill>
                <a:schemeClr val="tx1"/>
              </a:solidFill>
              <a:effectLst/>
              <a:uFillTx/>
              <a:sym typeface="Helvetica Light"/>
            </a:endParaRPr>
          </a:p>
        </p:txBody>
      </p:sp>
      <p:sp>
        <p:nvSpPr>
          <p:cNvPr id="5" name="文本框 4"/>
          <p:cNvSpPr txBox="1"/>
          <p:nvPr/>
        </p:nvSpPr>
        <p:spPr>
          <a:xfrm>
            <a:off x="6140898" y="6252288"/>
            <a:ext cx="4610100" cy="33020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35718" tIns="35718" rIns="35718" bIns="35718" numCol="1" spcCol="38100" rtlCol="0" anchor="ctr">
            <a:spAutoFit/>
          </a:bodyPr>
          <a:lstStyle/>
          <a:p>
            <a:r>
              <a:rPr kumimoji="0" lang="zh-CN" altLang="en-US" sz="1690" b="0" i="0" u="none" strike="noStrike" cap="none" spc="0" normalizeH="0" baseline="0" dirty="0" smtClean="0">
                <a:ln>
                  <a:noFill/>
                </a:ln>
                <a:solidFill>
                  <a:schemeClr val="tx1"/>
                </a:solidFill>
                <a:effectLst/>
                <a:uFillTx/>
                <a:sym typeface="Helvetica Light"/>
              </a:rPr>
              <a:t>参考书籍：</a:t>
            </a:r>
            <a:r>
              <a:rPr kumimoji="0" lang="en-US" altLang="zh-CN" sz="1690" b="0" i="0" u="none" strike="noStrike" cap="none" spc="0" normalizeH="0" baseline="0" dirty="0" smtClean="0">
                <a:ln>
                  <a:noFill/>
                </a:ln>
                <a:solidFill>
                  <a:schemeClr val="tx1"/>
                </a:solidFill>
                <a:effectLst/>
                <a:uFillTx/>
                <a:sym typeface="Helvetica Light"/>
              </a:rPr>
              <a:t>《JAVA</a:t>
            </a:r>
            <a:r>
              <a:rPr kumimoji="0" lang="zh-CN" altLang="en-US" sz="1690" b="0" i="0" u="none" strike="noStrike" cap="none" spc="0" normalizeH="0" baseline="0" dirty="0" smtClean="0">
                <a:ln>
                  <a:noFill/>
                </a:ln>
                <a:solidFill>
                  <a:schemeClr val="tx1"/>
                </a:solidFill>
                <a:effectLst/>
                <a:uFillTx/>
                <a:sym typeface="Helvetica Light"/>
              </a:rPr>
              <a:t>并发编程实战</a:t>
            </a:r>
            <a:r>
              <a:rPr kumimoji="0" lang="en-US" altLang="zh-CN" sz="1690" b="0" i="0" u="none" strike="noStrike" cap="none" spc="0" normalizeH="0" baseline="0" dirty="0" smtClean="0">
                <a:ln>
                  <a:noFill/>
                </a:ln>
                <a:solidFill>
                  <a:schemeClr val="tx1"/>
                </a:solidFill>
                <a:effectLst/>
                <a:uFillTx/>
                <a:sym typeface="Helvetica Light"/>
              </a:rPr>
              <a:t>》Doug</a:t>
            </a:r>
            <a:r>
              <a:rPr kumimoji="0" lang="en-US" altLang="zh-CN" sz="1690" b="0" i="0" u="none" strike="noStrike" cap="none" spc="0" normalizeH="0" dirty="0" smtClean="0">
                <a:ln>
                  <a:noFill/>
                </a:ln>
                <a:solidFill>
                  <a:schemeClr val="tx1"/>
                </a:solidFill>
                <a:effectLst/>
                <a:uFillTx/>
                <a:sym typeface="Helvetica Light"/>
              </a:rPr>
              <a:t> Lea  </a:t>
            </a:r>
            <a:r>
              <a:rPr kumimoji="0" lang="zh-CN" altLang="zh-CN" sz="1690" b="0" i="0" u="none" strike="noStrike" cap="none" spc="0" normalizeH="0" dirty="0" smtClean="0">
                <a:ln>
                  <a:noFill/>
                </a:ln>
                <a:solidFill>
                  <a:schemeClr val="tx1"/>
                </a:solidFill>
                <a:effectLst/>
                <a:uFillTx/>
                <a:sym typeface="Helvetica Light"/>
              </a:rPr>
              <a:t>必看</a:t>
            </a:r>
            <a:endParaRPr kumimoji="0" lang="zh-CN" altLang="zh-CN" sz="1690" b="0" i="0" u="none" strike="noStrike" cap="none" spc="0" normalizeH="0" baseline="0" dirty="0" smtClean="0">
              <a:ln>
                <a:noFill/>
              </a:ln>
              <a:solidFill>
                <a:schemeClr val="tx1"/>
              </a:solidFill>
              <a:effectLst/>
              <a:uFillTx/>
              <a:sym typeface="Helvetica Light"/>
            </a:endParaRP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32"/>
          <p:cNvSpPr txBox="1">
            <a:spLocks/>
          </p:cNvSpPr>
          <p:nvPr/>
        </p:nvSpPr>
        <p:spPr>
          <a:xfrm>
            <a:off x="436880" y="1600200"/>
            <a:ext cx="6410960" cy="45259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pPr>
            <a:r>
              <a:rPr lang="zh-CN" altLang="en-US" sz="1800" dirty="0" smtClean="0">
                <a:latin typeface="+mn-ea"/>
              </a:rPr>
              <a:t>     在写并发程序的时候，对于线程间可以共享的变量，我们在线程中拿过来就用了，就像在同一个池子里捞同一条鱼一样。然而，在实际内存模型中可不是这么直接。为了提升程序性能，</a:t>
            </a:r>
            <a:r>
              <a:rPr lang="en-US" altLang="zh-CN" sz="1800" dirty="0" smtClean="0">
                <a:latin typeface="+mn-ea"/>
              </a:rPr>
              <a:t>Java</a:t>
            </a:r>
            <a:r>
              <a:rPr lang="zh-CN" altLang="en-US" sz="1800" dirty="0" smtClean="0">
                <a:latin typeface="+mn-ea"/>
              </a:rPr>
              <a:t>引入了缓存机制。线程间共享的变量都被储存在“主内存”中，主内存对所有有关线程均可见。每个线程都有自己的缓存（工作内存），且对其它线程不可见。当线程需要用到共享的变量时，会从主内存中</a:t>
            </a:r>
            <a:r>
              <a:rPr lang="en-US" altLang="zh-CN" sz="1800" dirty="0" smtClean="0">
                <a:latin typeface="+mn-ea"/>
              </a:rPr>
              <a:t>copy</a:t>
            </a:r>
            <a:r>
              <a:rPr lang="zh-CN" altLang="en-US" sz="1800" dirty="0" smtClean="0">
                <a:latin typeface="+mn-ea"/>
              </a:rPr>
              <a:t>一份，放到自己的缓存（工作内存）中，然后再对变量进行操作。</a:t>
            </a:r>
            <a:endParaRPr kumimoji="1" lang="zh-CN" altLang="en-US" sz="1800" dirty="0">
              <a:latin typeface="+mn-ea"/>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7501" y="1600200"/>
            <a:ext cx="4137379" cy="379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文本框 3"/>
          <p:cNvSpPr txBox="1"/>
          <p:nvPr/>
        </p:nvSpPr>
        <p:spPr>
          <a:xfrm>
            <a:off x="4441947" y="578187"/>
            <a:ext cx="6226053" cy="37991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35718" tIns="35718" rIns="35718" bIns="35718" numCol="1" spcCol="38100" rtlCol="0" anchor="ctr">
            <a:spAutoFit/>
          </a:bodyPr>
          <a:lstStyle/>
          <a:p>
            <a:pPr algn="l"/>
            <a:r>
              <a:rPr lang="en-US" altLang="zh-CN" sz="2000" b="1" dirty="0" smtClean="0">
                <a:solidFill>
                  <a:schemeClr val="tx1"/>
                </a:solidFill>
                <a:latin typeface="+mj-ea"/>
                <a:ea typeface="+mj-ea"/>
              </a:rPr>
              <a:t>java</a:t>
            </a:r>
            <a:r>
              <a:rPr lang="zh-CN" altLang="en-US" sz="2000" b="1" dirty="0" smtClean="0">
                <a:solidFill>
                  <a:schemeClr val="tx1"/>
                </a:solidFill>
                <a:latin typeface="+mj-ea"/>
                <a:ea typeface="+mj-ea"/>
              </a:rPr>
              <a:t>内存模型</a:t>
            </a: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32"/>
          <p:cNvSpPr txBox="1">
            <a:spLocks/>
          </p:cNvSpPr>
          <p:nvPr/>
        </p:nvSpPr>
        <p:spPr>
          <a:xfrm>
            <a:off x="467360" y="1532890"/>
            <a:ext cx="6969760" cy="48879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latinLnBrk="1"/>
            <a:r>
              <a:rPr lang="zh-CN" altLang="en-US" sz="1800" dirty="0" smtClean="0"/>
              <a:t>虚拟机对主内存和工作内存的操作有如下</a:t>
            </a:r>
            <a:r>
              <a:rPr lang="en-US" altLang="zh-CN" sz="1800" dirty="0" smtClean="0"/>
              <a:t>8</a:t>
            </a:r>
            <a:r>
              <a:rPr lang="zh-CN" altLang="en-US" sz="1800" dirty="0" smtClean="0"/>
              <a:t>个（每个操作都具备原子性）：</a:t>
            </a:r>
          </a:p>
          <a:p>
            <a:pPr algn="l" latinLnBrk="1"/>
            <a:r>
              <a:rPr lang="zh-CN" altLang="en-US" sz="1800" b="1" dirty="0" smtClean="0"/>
              <a:t> </a:t>
            </a:r>
            <a:r>
              <a:rPr lang="en-US" altLang="zh-CN" sz="1800" b="1" dirty="0" smtClean="0"/>
              <a:t>lock</a:t>
            </a:r>
            <a:r>
              <a:rPr lang="zh-CN" altLang="en-US" sz="1800" dirty="0" smtClean="0"/>
              <a:t>：锁定主内存中某变量的内存区域；</a:t>
            </a:r>
            <a:endParaRPr lang="en-US" altLang="zh-CN" sz="1800" dirty="0" smtClean="0"/>
          </a:p>
          <a:p>
            <a:pPr algn="l" latinLnBrk="1"/>
            <a:r>
              <a:rPr lang="en-US" altLang="zh-CN" sz="1800" b="1" dirty="0" smtClean="0"/>
              <a:t>unlock</a:t>
            </a:r>
            <a:r>
              <a:rPr lang="zh-CN" altLang="en-US" sz="1800" dirty="0" smtClean="0"/>
              <a:t>：和</a:t>
            </a:r>
            <a:r>
              <a:rPr lang="en-US" altLang="zh-CN" sz="1800" dirty="0" smtClean="0"/>
              <a:t>lock</a:t>
            </a:r>
            <a:r>
              <a:rPr lang="zh-CN" altLang="en-US" sz="1800" dirty="0" smtClean="0"/>
              <a:t>对应的解锁；</a:t>
            </a:r>
            <a:endParaRPr lang="en-US" altLang="zh-CN" sz="1800" dirty="0" smtClean="0"/>
          </a:p>
          <a:p>
            <a:pPr algn="l" latinLnBrk="1"/>
            <a:r>
              <a:rPr lang="en-US" altLang="zh-CN" sz="1800" b="1" dirty="0" smtClean="0"/>
              <a:t>read</a:t>
            </a:r>
            <a:r>
              <a:rPr lang="zh-CN" altLang="en-US" sz="1800" dirty="0" smtClean="0"/>
              <a:t>：从主内存中度变量的值；</a:t>
            </a:r>
            <a:endParaRPr lang="en-US" altLang="zh-CN" sz="1800" dirty="0" smtClean="0"/>
          </a:p>
          <a:p>
            <a:pPr algn="l" latinLnBrk="1"/>
            <a:r>
              <a:rPr lang="en-US" altLang="zh-CN" sz="1800" b="1" dirty="0" smtClean="0"/>
              <a:t>load</a:t>
            </a:r>
            <a:r>
              <a:rPr lang="zh-CN" altLang="en-US" sz="1800" dirty="0" smtClean="0"/>
              <a:t>：将</a:t>
            </a:r>
            <a:r>
              <a:rPr lang="en-US" altLang="zh-CN" sz="1800" dirty="0" smtClean="0"/>
              <a:t>read</a:t>
            </a:r>
            <a:r>
              <a:rPr lang="zh-CN" altLang="en-US" sz="1800" dirty="0" smtClean="0"/>
              <a:t>操作读来的值加载到工作内存；</a:t>
            </a:r>
            <a:endParaRPr lang="en-US" altLang="zh-CN" sz="1800" dirty="0" smtClean="0"/>
          </a:p>
          <a:p>
            <a:pPr algn="l" latinLnBrk="1"/>
            <a:r>
              <a:rPr lang="en-US" altLang="zh-CN" sz="1800" b="1" dirty="0" smtClean="0"/>
              <a:t>use</a:t>
            </a:r>
            <a:r>
              <a:rPr lang="zh-CN" altLang="en-US" sz="1800" dirty="0" smtClean="0"/>
              <a:t>：将工作内存中变量的值传入执行引擎（</a:t>
            </a:r>
            <a:r>
              <a:rPr lang="zh-CN" altLang="en-US" sz="1800" b="1" dirty="0" smtClean="0"/>
              <a:t>注意</a:t>
            </a:r>
            <a:r>
              <a:rPr lang="zh-CN" altLang="en-US" sz="1800" dirty="0" smtClean="0"/>
              <a:t>：只是指这个传输动作，不包括计算，这和代码层面的“使用”不同）；</a:t>
            </a:r>
            <a:endParaRPr lang="en-US" altLang="zh-CN" sz="1800" dirty="0" smtClean="0"/>
          </a:p>
          <a:p>
            <a:pPr algn="l" latinLnBrk="1"/>
            <a:r>
              <a:rPr lang="en-US" altLang="zh-CN" sz="1800" b="1" dirty="0" smtClean="0"/>
              <a:t>assign</a:t>
            </a:r>
            <a:r>
              <a:rPr lang="zh-CN" altLang="en-US" sz="1800" dirty="0" smtClean="0"/>
              <a:t>：将执行引擎计算的结果写到工作内存；</a:t>
            </a:r>
            <a:endParaRPr lang="en-US" altLang="zh-CN" sz="1800" dirty="0" smtClean="0"/>
          </a:p>
          <a:p>
            <a:pPr algn="l" latinLnBrk="1"/>
            <a:r>
              <a:rPr lang="en-US" altLang="zh-CN" sz="1800" b="1" dirty="0" smtClean="0"/>
              <a:t>store</a:t>
            </a:r>
            <a:r>
              <a:rPr lang="zh-CN" altLang="en-US" sz="1800" dirty="0" smtClean="0"/>
              <a:t>：将变量的值从工作内存中拿出；</a:t>
            </a:r>
            <a:endParaRPr lang="en-US" altLang="zh-CN" sz="1800" dirty="0" smtClean="0"/>
          </a:p>
          <a:p>
            <a:pPr algn="l" latinLnBrk="1"/>
            <a:r>
              <a:rPr lang="en-US" altLang="zh-CN" sz="1800" b="1" dirty="0" smtClean="0"/>
              <a:t>write</a:t>
            </a:r>
            <a:r>
              <a:rPr lang="zh-CN" altLang="en-US" sz="1800" dirty="0" smtClean="0"/>
              <a:t>：将</a:t>
            </a:r>
            <a:r>
              <a:rPr lang="en-US" altLang="zh-CN" sz="1800" dirty="0" smtClean="0"/>
              <a:t>store</a:t>
            </a:r>
            <a:r>
              <a:rPr lang="zh-CN" altLang="en-US" sz="1800" dirty="0" smtClean="0"/>
              <a:t>拿出的值写到主内存</a:t>
            </a:r>
            <a:r>
              <a:rPr lang="en-US" altLang="zh-CN" sz="1800" dirty="0" smtClean="0"/>
              <a:t>.</a:t>
            </a:r>
            <a:endParaRPr lang="en-US" altLang="zh-CN" sz="1800" dirty="0"/>
          </a:p>
        </p:txBody>
      </p:sp>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9761" y="2375533"/>
            <a:ext cx="3322320" cy="3419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27662" y="1434783"/>
            <a:ext cx="125730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文本框 3"/>
          <p:cNvSpPr txBox="1"/>
          <p:nvPr/>
        </p:nvSpPr>
        <p:spPr>
          <a:xfrm>
            <a:off x="2640797" y="578858"/>
            <a:ext cx="6226053" cy="37991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35718" tIns="35718" rIns="35718" bIns="35718" numCol="1" spcCol="38100" rtlCol="0" anchor="ctr">
            <a:spAutoFit/>
          </a:bodyPr>
          <a:lstStyle/>
          <a:p>
            <a:pPr algn="ctr"/>
            <a:r>
              <a:rPr lang="en-US" altLang="zh-CN" sz="2000" b="1" dirty="0" smtClean="0">
                <a:solidFill>
                  <a:schemeClr val="tx1"/>
                </a:solidFill>
                <a:latin typeface="+mj-ea"/>
                <a:ea typeface="+mj-ea"/>
              </a:rPr>
              <a:t>Java</a:t>
            </a:r>
            <a:r>
              <a:rPr lang="zh-CN" altLang="en-US" sz="2000" b="1" dirty="0" smtClean="0">
                <a:solidFill>
                  <a:schemeClr val="tx1"/>
                </a:solidFill>
                <a:latin typeface="+mj-ea"/>
                <a:ea typeface="+mj-ea"/>
              </a:rPr>
              <a:t>内存</a:t>
            </a:r>
            <a:r>
              <a:rPr lang="zh-CN" altLang="en-US" sz="2000" b="1" dirty="0" smtClean="0">
                <a:solidFill>
                  <a:schemeClr val="tx1"/>
                </a:solidFill>
                <a:latin typeface="+mj-ea"/>
                <a:ea typeface="+mj-ea"/>
              </a:rPr>
              <a:t>模型</a:t>
            </a:r>
          </a:p>
        </p:txBody>
      </p:sp>
    </p:spTree>
    <p:extLst>
      <p:ext uri="{BB962C8B-B14F-4D97-AF65-F5344CB8AC3E}">
        <p14:creationId xmlns:p14="http://schemas.microsoft.com/office/powerpoint/2010/main" val="2810655052"/>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kumimoji="1" lang="en-US" altLang="zh-CN" dirty="0"/>
          </a:p>
          <a:p>
            <a:endParaRPr kumimoji="1" lang="zh-CN" altLang="en-US" dirty="0"/>
          </a:p>
        </p:txBody>
      </p:sp>
      <p:sp>
        <p:nvSpPr>
          <p:cNvPr id="5" name="内容占位符 2"/>
          <p:cNvSpPr txBox="1">
            <a:spLocks/>
          </p:cNvSpPr>
          <p:nvPr/>
        </p:nvSpPr>
        <p:spPr>
          <a:xfrm>
            <a:off x="812800" y="274321"/>
            <a:ext cx="10972800" cy="600424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kumimoji="1" lang="zh-CN" altLang="en-US" dirty="0"/>
          </a:p>
        </p:txBody>
      </p:sp>
      <p:sp>
        <p:nvSpPr>
          <p:cNvPr id="7" name="内容占位符 32"/>
          <p:cNvSpPr txBox="1">
            <a:spLocks/>
          </p:cNvSpPr>
          <p:nvPr/>
        </p:nvSpPr>
        <p:spPr>
          <a:xfrm>
            <a:off x="609600" y="1"/>
            <a:ext cx="10972800" cy="6126163"/>
          </a:xfrm>
          <a:prstGeom prst="rect">
            <a:avLst/>
          </a:prstGeom>
        </p:spPr>
        <p:txBody>
          <a:bodyPr vert="horz" lIns="91440" tIns="45720" rIns="91440" bIns="45720" rtlCol="0">
            <a:normAutofit fontScale="925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latinLnBrk="1">
              <a:lnSpc>
                <a:spcPct val="160000"/>
              </a:lnSpc>
              <a:buNone/>
            </a:pPr>
            <a:r>
              <a:rPr lang="zh-CN" altLang="en-US" sz="2400" dirty="0" smtClean="0">
                <a:latin typeface="+mn-ea"/>
              </a:rPr>
              <a:t>代码示例</a:t>
            </a:r>
            <a:r>
              <a:rPr lang="en-US" altLang="zh-CN" sz="2400" dirty="0" smtClean="0">
                <a:latin typeface="+mn-ea"/>
              </a:rPr>
              <a:t>1</a:t>
            </a:r>
          </a:p>
          <a:p>
            <a:pPr marL="0" indent="0" latinLnBrk="1">
              <a:lnSpc>
                <a:spcPct val="160000"/>
              </a:lnSpc>
              <a:buNone/>
            </a:pPr>
            <a:r>
              <a:rPr lang="zh-CN" altLang="en-US" sz="2100" dirty="0" smtClean="0">
                <a:latin typeface="+mn-ea"/>
              </a:rPr>
              <a:t>这里</a:t>
            </a:r>
            <a:r>
              <a:rPr lang="en-US" altLang="zh-CN" sz="2100" dirty="0" err="1" smtClean="0">
                <a:latin typeface="+mn-ea"/>
              </a:rPr>
              <a:t>num</a:t>
            </a:r>
            <a:r>
              <a:rPr lang="en-US" altLang="zh-CN" sz="2100" dirty="0" smtClean="0">
                <a:latin typeface="+mn-ea"/>
              </a:rPr>
              <a:t>++</a:t>
            </a:r>
            <a:r>
              <a:rPr lang="zh-CN" altLang="en-US" sz="2100" dirty="0">
                <a:latin typeface="+mn-ea"/>
              </a:rPr>
              <a:t>在</a:t>
            </a:r>
            <a:r>
              <a:rPr lang="en-US" altLang="zh-CN" sz="2100" dirty="0">
                <a:latin typeface="+mn-ea"/>
              </a:rPr>
              <a:t>Java</a:t>
            </a:r>
            <a:r>
              <a:rPr lang="zh-CN" altLang="en-US" sz="2100" dirty="0">
                <a:latin typeface="+mn-ea"/>
              </a:rPr>
              <a:t>代码上来看，只有一个动作，但是</a:t>
            </a:r>
            <a:r>
              <a:rPr lang="zh-CN" altLang="en-US" sz="2100" dirty="0" smtClean="0">
                <a:latin typeface="+mn-ea"/>
              </a:rPr>
              <a:t>当</a:t>
            </a:r>
            <a:r>
              <a:rPr lang="en-US" altLang="zh-CN" sz="2100" dirty="0" err="1">
                <a:latin typeface="+mn-ea"/>
              </a:rPr>
              <a:t>num</a:t>
            </a:r>
            <a:r>
              <a:rPr lang="en-US" altLang="zh-CN" sz="2100" dirty="0">
                <a:latin typeface="+mn-ea"/>
              </a:rPr>
              <a:t> </a:t>
            </a:r>
            <a:r>
              <a:rPr lang="en-US" altLang="zh-CN" sz="2100" dirty="0" smtClean="0">
                <a:latin typeface="+mn-ea"/>
              </a:rPr>
              <a:t>++</a:t>
            </a:r>
            <a:r>
              <a:rPr lang="zh-CN" altLang="en-US" sz="2100" dirty="0">
                <a:latin typeface="+mn-ea"/>
              </a:rPr>
              <a:t>被翻译成成机器指令之后，它会被分解：</a:t>
            </a:r>
          </a:p>
          <a:p>
            <a:pPr latinLnBrk="1">
              <a:lnSpc>
                <a:spcPct val="160000"/>
              </a:lnSpc>
            </a:pPr>
            <a:r>
              <a:rPr lang="en-US" altLang="zh-CN" sz="2100" dirty="0" smtClean="0">
                <a:latin typeface="+mn-ea"/>
              </a:rPr>
              <a:t>1</a:t>
            </a:r>
            <a:r>
              <a:rPr lang="en-US" altLang="zh-CN" sz="2100" dirty="0">
                <a:latin typeface="+mn-ea"/>
              </a:rPr>
              <a:t>.</a:t>
            </a:r>
            <a:r>
              <a:rPr lang="zh-CN" altLang="en-US" sz="2100" dirty="0">
                <a:latin typeface="+mn-ea"/>
              </a:rPr>
              <a:t>将主内存</a:t>
            </a:r>
            <a:r>
              <a:rPr lang="zh-CN" altLang="en-US" sz="2100" dirty="0" smtClean="0">
                <a:latin typeface="+mn-ea"/>
              </a:rPr>
              <a:t>的</a:t>
            </a:r>
            <a:r>
              <a:rPr lang="en-US" altLang="zh-CN" sz="2100" dirty="0" err="1">
                <a:latin typeface="+mn-ea"/>
              </a:rPr>
              <a:t>num</a:t>
            </a:r>
            <a:r>
              <a:rPr lang="zh-CN" altLang="en-US" sz="2100" dirty="0" smtClean="0">
                <a:latin typeface="+mn-ea"/>
              </a:rPr>
              <a:t>值</a:t>
            </a:r>
            <a:r>
              <a:rPr lang="en-US" altLang="zh-CN" sz="2100" dirty="0">
                <a:latin typeface="+mn-ea"/>
              </a:rPr>
              <a:t>copy</a:t>
            </a:r>
            <a:r>
              <a:rPr lang="zh-CN" altLang="en-US" sz="2100" dirty="0">
                <a:latin typeface="+mn-ea"/>
              </a:rPr>
              <a:t>到工作内存；</a:t>
            </a:r>
          </a:p>
          <a:p>
            <a:pPr latinLnBrk="1">
              <a:lnSpc>
                <a:spcPct val="160000"/>
              </a:lnSpc>
            </a:pPr>
            <a:r>
              <a:rPr lang="zh-CN" altLang="en-US" sz="2100" dirty="0" smtClean="0">
                <a:latin typeface="+mn-ea"/>
              </a:rPr>
              <a:t> </a:t>
            </a:r>
            <a:r>
              <a:rPr lang="en-US" altLang="zh-CN" sz="2100" dirty="0" smtClean="0">
                <a:latin typeface="+mn-ea"/>
              </a:rPr>
              <a:t>2</a:t>
            </a:r>
            <a:r>
              <a:rPr lang="en-US" altLang="zh-CN" sz="2100" dirty="0">
                <a:latin typeface="+mn-ea"/>
              </a:rPr>
              <a:t>.</a:t>
            </a:r>
            <a:r>
              <a:rPr lang="zh-CN" altLang="en-US" sz="2100" dirty="0">
                <a:latin typeface="+mn-ea"/>
              </a:rPr>
              <a:t>将工作内存中</a:t>
            </a:r>
            <a:r>
              <a:rPr lang="zh-CN" altLang="en-US" sz="2100" dirty="0" smtClean="0">
                <a:latin typeface="+mn-ea"/>
              </a:rPr>
              <a:t>的</a:t>
            </a:r>
            <a:r>
              <a:rPr lang="en-US" altLang="zh-CN" sz="2100" dirty="0" err="1">
                <a:latin typeface="+mn-ea"/>
              </a:rPr>
              <a:t>num</a:t>
            </a:r>
            <a:r>
              <a:rPr lang="zh-CN" altLang="en-US" sz="2100" dirty="0" smtClean="0">
                <a:latin typeface="+mn-ea"/>
              </a:rPr>
              <a:t>值</a:t>
            </a:r>
            <a:r>
              <a:rPr lang="zh-CN" altLang="en-US" sz="2100" dirty="0">
                <a:latin typeface="+mn-ea"/>
              </a:rPr>
              <a:t>传到执行引擎；</a:t>
            </a:r>
          </a:p>
          <a:p>
            <a:pPr latinLnBrk="1">
              <a:lnSpc>
                <a:spcPct val="160000"/>
              </a:lnSpc>
            </a:pPr>
            <a:r>
              <a:rPr lang="zh-CN" altLang="en-US" sz="2100" dirty="0">
                <a:latin typeface="+mn-ea"/>
              </a:rPr>
              <a:t> </a:t>
            </a:r>
            <a:r>
              <a:rPr lang="en-US" altLang="zh-CN" sz="2100" dirty="0" smtClean="0">
                <a:latin typeface="+mn-ea"/>
              </a:rPr>
              <a:t>3</a:t>
            </a:r>
            <a:r>
              <a:rPr lang="en-US" altLang="zh-CN" sz="2100" dirty="0">
                <a:latin typeface="+mn-ea"/>
              </a:rPr>
              <a:t>.</a:t>
            </a:r>
            <a:r>
              <a:rPr lang="zh-CN" altLang="en-US" sz="2100" dirty="0">
                <a:latin typeface="+mn-ea"/>
              </a:rPr>
              <a:t>执行引擎</a:t>
            </a:r>
            <a:r>
              <a:rPr lang="zh-CN" altLang="en-US" sz="2100" dirty="0" smtClean="0">
                <a:latin typeface="+mn-ea"/>
              </a:rPr>
              <a:t>计算</a:t>
            </a:r>
            <a:r>
              <a:rPr lang="en-US" altLang="zh-CN" sz="2100" dirty="0" err="1">
                <a:latin typeface="+mn-ea"/>
              </a:rPr>
              <a:t>num</a:t>
            </a:r>
            <a:r>
              <a:rPr lang="en-US" altLang="zh-CN" sz="2100" dirty="0">
                <a:latin typeface="+mn-ea"/>
              </a:rPr>
              <a:t> </a:t>
            </a:r>
            <a:r>
              <a:rPr lang="en-US" altLang="zh-CN" sz="2100" dirty="0" smtClean="0">
                <a:latin typeface="+mn-ea"/>
              </a:rPr>
              <a:t>+</a:t>
            </a:r>
            <a:r>
              <a:rPr lang="en-US" altLang="zh-CN" sz="2100" dirty="0">
                <a:latin typeface="+mn-ea"/>
              </a:rPr>
              <a:t>1</a:t>
            </a:r>
            <a:r>
              <a:rPr lang="zh-CN" altLang="en-US" sz="2100" dirty="0">
                <a:latin typeface="+mn-ea"/>
              </a:rPr>
              <a:t>的值；</a:t>
            </a:r>
          </a:p>
          <a:p>
            <a:pPr latinLnBrk="1">
              <a:lnSpc>
                <a:spcPct val="160000"/>
              </a:lnSpc>
            </a:pPr>
            <a:r>
              <a:rPr lang="zh-CN" altLang="en-US" sz="2100" dirty="0" smtClean="0">
                <a:latin typeface="+mn-ea"/>
              </a:rPr>
              <a:t> </a:t>
            </a:r>
            <a:r>
              <a:rPr lang="en-US" altLang="zh-CN" sz="2100" dirty="0" smtClean="0">
                <a:latin typeface="+mn-ea"/>
              </a:rPr>
              <a:t>4</a:t>
            </a:r>
            <a:r>
              <a:rPr lang="en-US" altLang="zh-CN" sz="2100" dirty="0">
                <a:latin typeface="+mn-ea"/>
              </a:rPr>
              <a:t>.</a:t>
            </a:r>
            <a:r>
              <a:rPr lang="zh-CN" altLang="en-US" sz="2100" dirty="0">
                <a:latin typeface="+mn-ea"/>
              </a:rPr>
              <a:t>将执行引擎的计算结果写到工作内存；</a:t>
            </a:r>
          </a:p>
          <a:p>
            <a:pPr latinLnBrk="1">
              <a:lnSpc>
                <a:spcPct val="160000"/>
              </a:lnSpc>
            </a:pPr>
            <a:r>
              <a:rPr lang="zh-CN" altLang="en-US" sz="2100" dirty="0">
                <a:latin typeface="+mn-ea"/>
              </a:rPr>
              <a:t> </a:t>
            </a:r>
            <a:r>
              <a:rPr lang="en-US" altLang="zh-CN" sz="2100" dirty="0" smtClean="0">
                <a:latin typeface="+mn-ea"/>
              </a:rPr>
              <a:t>5</a:t>
            </a:r>
            <a:r>
              <a:rPr lang="en-US" altLang="zh-CN" sz="2100" dirty="0">
                <a:latin typeface="+mn-ea"/>
              </a:rPr>
              <a:t>.</a:t>
            </a:r>
            <a:r>
              <a:rPr lang="zh-CN" altLang="en-US" sz="2100" dirty="0">
                <a:latin typeface="+mn-ea"/>
              </a:rPr>
              <a:t>将工作内存中</a:t>
            </a:r>
            <a:r>
              <a:rPr lang="zh-CN" altLang="en-US" sz="2100" dirty="0" smtClean="0">
                <a:latin typeface="+mn-ea"/>
              </a:rPr>
              <a:t>的</a:t>
            </a:r>
            <a:r>
              <a:rPr lang="en-US" altLang="zh-CN" sz="2100" dirty="0" err="1">
                <a:latin typeface="+mn-ea"/>
              </a:rPr>
              <a:t>num</a:t>
            </a:r>
            <a:r>
              <a:rPr lang="zh-CN" altLang="en-US" sz="2100" dirty="0" smtClean="0">
                <a:latin typeface="+mn-ea"/>
              </a:rPr>
              <a:t>写</a:t>
            </a:r>
            <a:r>
              <a:rPr lang="zh-CN" altLang="en-US" sz="2100" dirty="0">
                <a:latin typeface="+mn-ea"/>
              </a:rPr>
              <a:t>到</a:t>
            </a:r>
            <a:r>
              <a:rPr lang="zh-CN" altLang="en-US" sz="2100" dirty="0" smtClean="0">
                <a:latin typeface="+mn-ea"/>
              </a:rPr>
              <a:t>主内存</a:t>
            </a:r>
            <a:r>
              <a:rPr lang="en-US" altLang="zh-CN" sz="2100" dirty="0" smtClean="0">
                <a:latin typeface="+mn-ea"/>
              </a:rPr>
              <a:t>.</a:t>
            </a:r>
          </a:p>
          <a:p>
            <a:pPr marL="0" indent="0">
              <a:lnSpc>
                <a:spcPct val="160000"/>
              </a:lnSpc>
              <a:buNone/>
            </a:pPr>
            <a:endParaRPr lang="en-US" altLang="zh-CN" sz="2100" dirty="0" smtClean="0">
              <a:latin typeface="+mn-ea"/>
            </a:endParaRPr>
          </a:p>
          <a:p>
            <a:pPr marL="0" indent="0">
              <a:lnSpc>
                <a:spcPct val="160000"/>
              </a:lnSpc>
              <a:buNone/>
            </a:pPr>
            <a:r>
              <a:rPr lang="zh-CN" altLang="en-US" sz="2100" dirty="0" smtClean="0">
                <a:latin typeface="+mn-ea"/>
              </a:rPr>
              <a:t>所谓</a:t>
            </a:r>
            <a:r>
              <a:rPr lang="zh-CN" altLang="en-US" sz="2100" dirty="0">
                <a:latin typeface="+mn-ea"/>
              </a:rPr>
              <a:t>并发，并不是真正的同时，而是各线程的快速切换，每个线程的指令流可能不会被连续</a:t>
            </a:r>
            <a:r>
              <a:rPr lang="zh-CN" altLang="en-US" sz="2100" dirty="0" smtClean="0">
                <a:latin typeface="+mn-ea"/>
              </a:rPr>
              <a:t>执行：</a:t>
            </a:r>
            <a:endParaRPr lang="en-US" altLang="zh-CN" sz="2100" dirty="0" smtClean="0">
              <a:latin typeface="+mn-ea"/>
            </a:endParaRPr>
          </a:p>
          <a:p>
            <a:pPr latinLnBrk="1">
              <a:lnSpc>
                <a:spcPct val="160000"/>
              </a:lnSpc>
            </a:pPr>
            <a:r>
              <a:rPr lang="en-US" altLang="zh-CN" sz="2100" dirty="0">
                <a:latin typeface="+mn-ea"/>
              </a:rPr>
              <a:t>A</a:t>
            </a:r>
            <a:r>
              <a:rPr lang="zh-CN" altLang="en-US" sz="2100" dirty="0">
                <a:latin typeface="+mn-ea"/>
              </a:rPr>
              <a:t>代表</a:t>
            </a:r>
            <a:r>
              <a:rPr lang="en-US" altLang="zh-CN" sz="2100" dirty="0">
                <a:latin typeface="+mn-ea"/>
              </a:rPr>
              <a:t>thread0</a:t>
            </a:r>
            <a:r>
              <a:rPr lang="zh-CN" altLang="en-US" sz="2100" dirty="0">
                <a:latin typeface="+mn-ea"/>
              </a:rPr>
              <a:t>，</a:t>
            </a:r>
            <a:r>
              <a:rPr lang="en-US" altLang="zh-CN" sz="2100" dirty="0">
                <a:latin typeface="+mn-ea"/>
              </a:rPr>
              <a:t>B</a:t>
            </a:r>
            <a:r>
              <a:rPr lang="zh-CN" altLang="en-US" sz="2100" dirty="0">
                <a:latin typeface="+mn-ea"/>
              </a:rPr>
              <a:t>代表</a:t>
            </a:r>
            <a:r>
              <a:rPr lang="en-US" altLang="zh-CN" sz="2100" dirty="0">
                <a:latin typeface="+mn-ea"/>
              </a:rPr>
              <a:t>thread1</a:t>
            </a:r>
            <a:r>
              <a:rPr lang="zh-CN" altLang="en-US" sz="2100" dirty="0">
                <a:latin typeface="+mn-ea"/>
              </a:rPr>
              <a:t>，操作序号参照上面的</a:t>
            </a:r>
            <a:r>
              <a:rPr lang="en-US" altLang="zh-CN" sz="2100" dirty="0">
                <a:latin typeface="+mn-ea"/>
              </a:rPr>
              <a:t>5</a:t>
            </a:r>
            <a:r>
              <a:rPr lang="zh-CN" altLang="en-US" sz="2100" dirty="0">
                <a:latin typeface="+mn-ea"/>
              </a:rPr>
              <a:t>条描述）：</a:t>
            </a:r>
          </a:p>
          <a:p>
            <a:pPr latinLnBrk="1">
              <a:lnSpc>
                <a:spcPct val="160000"/>
              </a:lnSpc>
            </a:pPr>
            <a:r>
              <a:rPr lang="zh-CN" altLang="en-US" sz="2100" dirty="0">
                <a:latin typeface="+mn-ea"/>
              </a:rPr>
              <a:t>    </a:t>
            </a:r>
            <a:r>
              <a:rPr lang="zh-CN" altLang="en-US" sz="2100" dirty="0">
                <a:solidFill>
                  <a:srgbClr val="FF0000"/>
                </a:solidFill>
                <a:latin typeface="+mn-ea"/>
              </a:rPr>
              <a:t>操作</a:t>
            </a:r>
            <a:r>
              <a:rPr lang="en-US" altLang="zh-CN" sz="2100" dirty="0">
                <a:solidFill>
                  <a:srgbClr val="FF0000"/>
                </a:solidFill>
                <a:latin typeface="+mn-ea"/>
              </a:rPr>
              <a:t>A1</a:t>
            </a:r>
            <a:r>
              <a:rPr lang="zh-CN" altLang="en-US" sz="2100" dirty="0">
                <a:solidFill>
                  <a:srgbClr val="FF0000"/>
                </a:solidFill>
                <a:latin typeface="+mn-ea"/>
              </a:rPr>
              <a:t>，</a:t>
            </a:r>
            <a:r>
              <a:rPr lang="zh-CN" altLang="en-US" sz="2100" dirty="0">
                <a:latin typeface="+mn-ea"/>
              </a:rPr>
              <a:t>操作</a:t>
            </a:r>
            <a:r>
              <a:rPr lang="en-US" altLang="zh-CN" sz="2100" dirty="0">
                <a:latin typeface="+mn-ea"/>
              </a:rPr>
              <a:t>B1</a:t>
            </a:r>
            <a:r>
              <a:rPr lang="zh-CN" altLang="en-US" sz="2100" dirty="0">
                <a:solidFill>
                  <a:srgbClr val="FF0000"/>
                </a:solidFill>
                <a:latin typeface="+mn-ea"/>
              </a:rPr>
              <a:t>，操作</a:t>
            </a:r>
            <a:r>
              <a:rPr lang="en-US" altLang="zh-CN" sz="2100" dirty="0">
                <a:solidFill>
                  <a:srgbClr val="FF0000"/>
                </a:solidFill>
                <a:latin typeface="+mn-ea"/>
              </a:rPr>
              <a:t>A2</a:t>
            </a:r>
            <a:r>
              <a:rPr lang="zh-CN" altLang="en-US" sz="2100" dirty="0">
                <a:solidFill>
                  <a:srgbClr val="FF0000"/>
                </a:solidFill>
                <a:latin typeface="+mn-ea"/>
              </a:rPr>
              <a:t>，操作</a:t>
            </a:r>
            <a:r>
              <a:rPr lang="en-US" altLang="zh-CN" sz="2100" dirty="0">
                <a:solidFill>
                  <a:srgbClr val="FF0000"/>
                </a:solidFill>
                <a:latin typeface="+mn-ea"/>
              </a:rPr>
              <a:t>A3</a:t>
            </a:r>
            <a:r>
              <a:rPr lang="zh-CN" altLang="en-US" sz="2100" dirty="0">
                <a:solidFill>
                  <a:srgbClr val="FF0000"/>
                </a:solidFill>
                <a:latin typeface="+mn-ea"/>
              </a:rPr>
              <a:t>，操作</a:t>
            </a:r>
            <a:r>
              <a:rPr lang="en-US" altLang="zh-CN" sz="2100" dirty="0">
                <a:solidFill>
                  <a:srgbClr val="FF0000"/>
                </a:solidFill>
                <a:latin typeface="+mn-ea"/>
              </a:rPr>
              <a:t>A4</a:t>
            </a:r>
            <a:r>
              <a:rPr lang="zh-CN" altLang="en-US" sz="2100" dirty="0">
                <a:solidFill>
                  <a:srgbClr val="FF0000"/>
                </a:solidFill>
                <a:latin typeface="+mn-ea"/>
              </a:rPr>
              <a:t>，操作</a:t>
            </a:r>
            <a:r>
              <a:rPr lang="en-US" altLang="zh-CN" sz="2100" dirty="0">
                <a:solidFill>
                  <a:srgbClr val="FF0000"/>
                </a:solidFill>
                <a:latin typeface="+mn-ea"/>
              </a:rPr>
              <a:t>A5</a:t>
            </a:r>
            <a:r>
              <a:rPr lang="zh-CN" altLang="en-US" sz="2100" dirty="0">
                <a:solidFill>
                  <a:srgbClr val="FF0000"/>
                </a:solidFill>
                <a:latin typeface="+mn-ea"/>
              </a:rPr>
              <a:t>，</a:t>
            </a:r>
            <a:r>
              <a:rPr lang="zh-CN" altLang="en-US" sz="2100" dirty="0">
                <a:latin typeface="+mn-ea"/>
              </a:rPr>
              <a:t>操作</a:t>
            </a:r>
            <a:r>
              <a:rPr lang="en-US" altLang="zh-CN" sz="2100" dirty="0">
                <a:latin typeface="+mn-ea"/>
              </a:rPr>
              <a:t>B2</a:t>
            </a:r>
            <a:r>
              <a:rPr lang="zh-CN" altLang="en-US" sz="2100" dirty="0">
                <a:latin typeface="+mn-ea"/>
              </a:rPr>
              <a:t>，操作</a:t>
            </a:r>
            <a:r>
              <a:rPr lang="en-US" altLang="zh-CN" sz="2100" dirty="0">
                <a:latin typeface="+mn-ea"/>
              </a:rPr>
              <a:t>B3</a:t>
            </a:r>
            <a:r>
              <a:rPr lang="zh-CN" altLang="en-US" sz="2100" dirty="0">
                <a:latin typeface="+mn-ea"/>
              </a:rPr>
              <a:t>，操作</a:t>
            </a:r>
            <a:r>
              <a:rPr lang="en-US" altLang="zh-CN" sz="2100" dirty="0">
                <a:latin typeface="+mn-ea"/>
              </a:rPr>
              <a:t>B4</a:t>
            </a:r>
            <a:r>
              <a:rPr lang="zh-CN" altLang="en-US" sz="2100" dirty="0">
                <a:latin typeface="+mn-ea"/>
              </a:rPr>
              <a:t>，操作</a:t>
            </a:r>
            <a:r>
              <a:rPr lang="en-US" altLang="zh-CN" sz="2100" dirty="0">
                <a:latin typeface="+mn-ea"/>
              </a:rPr>
              <a:t>B5</a:t>
            </a:r>
            <a:r>
              <a:rPr lang="zh-CN" altLang="en-US" sz="2100" dirty="0">
                <a:latin typeface="+mn-ea"/>
              </a:rPr>
              <a:t>。</a:t>
            </a:r>
          </a:p>
          <a:p>
            <a:pPr>
              <a:lnSpc>
                <a:spcPct val="160000"/>
              </a:lnSpc>
            </a:pPr>
            <a:endParaRPr lang="en-US" altLang="zh-CN" sz="1800" dirty="0">
              <a:latin typeface="+mn-ea"/>
            </a:endParaRPr>
          </a:p>
        </p:txBody>
      </p:sp>
    </p:spTree>
    <p:extLst>
      <p:ext uri="{BB962C8B-B14F-4D97-AF65-F5344CB8AC3E}">
        <p14:creationId xmlns:p14="http://schemas.microsoft.com/office/powerpoint/2010/main" val="13238662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kumimoji="1" lang="en-US" altLang="zh-CN" dirty="0"/>
          </a:p>
          <a:p>
            <a:endParaRPr kumimoji="1" lang="zh-CN" altLang="en-US" dirty="0"/>
          </a:p>
        </p:txBody>
      </p:sp>
      <p:sp>
        <p:nvSpPr>
          <p:cNvPr id="5" name="内容占位符 2"/>
          <p:cNvSpPr txBox="1">
            <a:spLocks/>
          </p:cNvSpPr>
          <p:nvPr/>
        </p:nvSpPr>
        <p:spPr>
          <a:xfrm>
            <a:off x="812800" y="274321"/>
            <a:ext cx="10972800" cy="600424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kumimoji="1" lang="zh-CN" altLang="en-US" dirty="0"/>
          </a:p>
        </p:txBody>
      </p:sp>
      <p:sp>
        <p:nvSpPr>
          <p:cNvPr id="7" name="内容占位符 32"/>
          <p:cNvSpPr txBox="1">
            <a:spLocks/>
          </p:cNvSpPr>
          <p:nvPr/>
        </p:nvSpPr>
        <p:spPr>
          <a:xfrm>
            <a:off x="609600" y="167641"/>
            <a:ext cx="10972800" cy="595852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latinLnBrk="1">
              <a:lnSpc>
                <a:spcPct val="150000"/>
              </a:lnSpc>
              <a:buNone/>
            </a:pPr>
            <a:r>
              <a:rPr lang="zh-CN" altLang="en-US" sz="2400" dirty="0" smtClean="0">
                <a:latin typeface="+mn-ea"/>
              </a:rPr>
              <a:t>代码示例</a:t>
            </a:r>
            <a:r>
              <a:rPr lang="en-US" altLang="zh-CN" sz="2400" dirty="0">
                <a:latin typeface="+mn-ea"/>
              </a:rPr>
              <a:t>2</a:t>
            </a:r>
            <a:endParaRPr lang="en-US" altLang="zh-CN" sz="2400" dirty="0" smtClean="0">
              <a:latin typeface="+mn-ea"/>
            </a:endParaRPr>
          </a:p>
          <a:p>
            <a:pPr marL="0" indent="0" latinLnBrk="1">
              <a:lnSpc>
                <a:spcPct val="150000"/>
              </a:lnSpc>
              <a:buNone/>
            </a:pPr>
            <a:r>
              <a:rPr lang="en-US" altLang="zh-CN" sz="2100" dirty="0" smtClean="0">
                <a:latin typeface="+mn-ea"/>
              </a:rPr>
              <a:t>volatile</a:t>
            </a:r>
            <a:r>
              <a:rPr lang="zh-CN" altLang="en-US" sz="2100" dirty="0">
                <a:latin typeface="+mn-ea"/>
              </a:rPr>
              <a:t>关键字通过使其修饰的变量的读与写具有原子性，保证了当需要用到某共享变量时，工作内存中的数据是最新的（普通变量的读会被分成</a:t>
            </a:r>
            <a:r>
              <a:rPr lang="en-US" altLang="zh-CN" sz="2100" dirty="0" err="1">
                <a:latin typeface="+mn-ea"/>
              </a:rPr>
              <a:t>read,load,use</a:t>
            </a:r>
            <a:r>
              <a:rPr lang="zh-CN" altLang="en-US" sz="2100" dirty="0">
                <a:latin typeface="+mn-ea"/>
              </a:rPr>
              <a:t>三个操作，写会被分成</a:t>
            </a:r>
            <a:r>
              <a:rPr lang="en-US" altLang="zh-CN" sz="2100" dirty="0" err="1">
                <a:latin typeface="+mn-ea"/>
              </a:rPr>
              <a:t>assign,store,write</a:t>
            </a:r>
            <a:r>
              <a:rPr lang="zh-CN" altLang="en-US" sz="2100" dirty="0">
                <a:latin typeface="+mn-ea"/>
              </a:rPr>
              <a:t>三个操作）。用前文提到的</a:t>
            </a:r>
            <a:r>
              <a:rPr lang="en-US" altLang="zh-CN" sz="2100" dirty="0">
                <a:latin typeface="+mn-ea"/>
              </a:rPr>
              <a:t>5</a:t>
            </a:r>
            <a:r>
              <a:rPr lang="zh-CN" altLang="en-US" sz="2100" dirty="0">
                <a:latin typeface="+mn-ea"/>
              </a:rPr>
              <a:t>个描述来说话就是在指令流中，操作</a:t>
            </a:r>
            <a:r>
              <a:rPr lang="en-US" altLang="zh-CN" sz="2100" dirty="0">
                <a:latin typeface="+mn-ea"/>
              </a:rPr>
              <a:t>1</a:t>
            </a:r>
            <a:r>
              <a:rPr lang="zh-CN" altLang="en-US" sz="2100" dirty="0">
                <a:latin typeface="+mn-ea"/>
              </a:rPr>
              <a:t>和操作</a:t>
            </a:r>
            <a:r>
              <a:rPr lang="en-US" altLang="zh-CN" sz="2100" dirty="0">
                <a:latin typeface="+mn-ea"/>
              </a:rPr>
              <a:t>2</a:t>
            </a:r>
            <a:r>
              <a:rPr lang="zh-CN" altLang="en-US" sz="2100" dirty="0">
                <a:latin typeface="+mn-ea"/>
              </a:rPr>
              <a:t>必须连续排列，操作</a:t>
            </a:r>
            <a:r>
              <a:rPr lang="en-US" altLang="zh-CN" sz="2100" dirty="0">
                <a:latin typeface="+mn-ea"/>
              </a:rPr>
              <a:t>4</a:t>
            </a:r>
            <a:r>
              <a:rPr lang="zh-CN" altLang="en-US" sz="2100" dirty="0">
                <a:latin typeface="+mn-ea"/>
              </a:rPr>
              <a:t>和操作</a:t>
            </a:r>
            <a:r>
              <a:rPr lang="en-US" altLang="zh-CN" sz="2100" dirty="0">
                <a:latin typeface="+mn-ea"/>
              </a:rPr>
              <a:t>5</a:t>
            </a:r>
            <a:r>
              <a:rPr lang="zh-CN" altLang="en-US" sz="2100" dirty="0">
                <a:latin typeface="+mn-ea"/>
              </a:rPr>
              <a:t>必须连续排列，</a:t>
            </a:r>
            <a:r>
              <a:rPr lang="en-US" altLang="zh-CN" sz="2100" dirty="0">
                <a:latin typeface="+mn-ea"/>
              </a:rPr>
              <a:t>thread1</a:t>
            </a:r>
            <a:r>
              <a:rPr lang="zh-CN" altLang="en-US" sz="2100" dirty="0">
                <a:latin typeface="+mn-ea"/>
              </a:rPr>
              <a:t>的操作也是同理。</a:t>
            </a:r>
          </a:p>
          <a:p>
            <a:pPr marL="0" indent="0">
              <a:lnSpc>
                <a:spcPct val="150000"/>
              </a:lnSpc>
              <a:buNone/>
            </a:pPr>
            <a:endParaRPr lang="en-US" altLang="zh-CN" sz="2100" dirty="0" smtClean="0">
              <a:latin typeface="+mn-ea"/>
            </a:endParaRPr>
          </a:p>
          <a:p>
            <a:pPr latinLnBrk="1">
              <a:lnSpc>
                <a:spcPct val="150000"/>
              </a:lnSpc>
            </a:pPr>
            <a:r>
              <a:rPr lang="zh-CN" altLang="en-US" sz="1800" dirty="0" smtClean="0"/>
              <a:t>更改</a:t>
            </a:r>
            <a:r>
              <a:rPr lang="zh-CN" altLang="en-US" sz="1800" dirty="0"/>
              <a:t>后的程序已经不存在工作内存和主内存之间的数据一致性问题了，绝大多数时候可以</a:t>
            </a:r>
            <a:r>
              <a:rPr lang="zh-CN" altLang="en-US" sz="1800" dirty="0" smtClean="0"/>
              <a:t>得到</a:t>
            </a:r>
            <a:r>
              <a:rPr lang="en-US" altLang="zh-CN" sz="1800" dirty="0" err="1" smtClean="0"/>
              <a:t>num</a:t>
            </a:r>
            <a:r>
              <a:rPr lang="en-US" altLang="zh-CN" sz="1800" dirty="0" smtClean="0"/>
              <a:t>=2</a:t>
            </a:r>
            <a:r>
              <a:rPr lang="zh-CN" altLang="en-US" sz="1800" dirty="0"/>
              <a:t>这个结果。注意，是绝大多数时候。我们发现，有时候同样还会</a:t>
            </a:r>
            <a:r>
              <a:rPr lang="zh-CN" altLang="en-US" sz="1800" dirty="0" smtClean="0"/>
              <a:t>出现</a:t>
            </a:r>
            <a:r>
              <a:rPr lang="en-US" altLang="zh-CN" sz="1800" dirty="0" err="1" smtClean="0"/>
              <a:t>num</a:t>
            </a:r>
            <a:r>
              <a:rPr lang="en-US" altLang="zh-CN" sz="1800" dirty="0" smtClean="0"/>
              <a:t>=1</a:t>
            </a:r>
            <a:r>
              <a:rPr lang="zh-CN" altLang="en-US" sz="1800" dirty="0"/>
              <a:t>这个“非期望”结果。那是为啥呢？因为虽然工作内存中的数据和主内存一致了，但是正在执行引擎中“翻滚”的数据却可能和主内存中不一致。如在添加了</a:t>
            </a:r>
            <a:r>
              <a:rPr lang="en-US" altLang="zh-CN" sz="1800" dirty="0"/>
              <a:t>volatile</a:t>
            </a:r>
            <a:r>
              <a:rPr lang="zh-CN" altLang="en-US" sz="1800" dirty="0"/>
              <a:t>之后，指令流可能是这样的排列：</a:t>
            </a:r>
          </a:p>
          <a:p>
            <a:pPr latinLnBrk="1">
              <a:lnSpc>
                <a:spcPct val="150000"/>
              </a:lnSpc>
            </a:pPr>
            <a:r>
              <a:rPr lang="zh-CN" altLang="en-US" sz="1800" dirty="0"/>
              <a:t>    </a:t>
            </a:r>
            <a:r>
              <a:rPr lang="zh-CN" altLang="en-US" sz="1800" dirty="0">
                <a:solidFill>
                  <a:srgbClr val="FF0000"/>
                </a:solidFill>
              </a:rPr>
              <a:t>操作</a:t>
            </a:r>
            <a:r>
              <a:rPr lang="en-US" altLang="zh-CN" sz="1800" dirty="0">
                <a:solidFill>
                  <a:srgbClr val="FF0000"/>
                </a:solidFill>
              </a:rPr>
              <a:t>1</a:t>
            </a:r>
            <a:r>
              <a:rPr lang="zh-CN" altLang="en-US" sz="1800" dirty="0">
                <a:solidFill>
                  <a:srgbClr val="FF0000"/>
                </a:solidFill>
              </a:rPr>
              <a:t>，操作</a:t>
            </a:r>
            <a:r>
              <a:rPr lang="en-US" altLang="zh-CN" sz="1800" dirty="0">
                <a:solidFill>
                  <a:srgbClr val="FF0000"/>
                </a:solidFill>
              </a:rPr>
              <a:t>2</a:t>
            </a:r>
            <a:r>
              <a:rPr lang="zh-CN" altLang="en-US" sz="1800" dirty="0"/>
              <a:t>，操作</a:t>
            </a:r>
            <a:r>
              <a:rPr lang="en-US" altLang="zh-CN" sz="1800" dirty="0"/>
              <a:t>1</a:t>
            </a:r>
            <a:r>
              <a:rPr lang="zh-CN" altLang="en-US" sz="1800" dirty="0"/>
              <a:t>，操作</a:t>
            </a:r>
            <a:r>
              <a:rPr lang="en-US" altLang="zh-CN" sz="1800" dirty="0"/>
              <a:t>2</a:t>
            </a:r>
            <a:r>
              <a:rPr lang="zh-CN" altLang="en-US" sz="1800" dirty="0"/>
              <a:t>，操作</a:t>
            </a:r>
            <a:r>
              <a:rPr lang="en-US" altLang="zh-CN" sz="1800" dirty="0"/>
              <a:t>3</a:t>
            </a:r>
            <a:r>
              <a:rPr lang="zh-CN" altLang="en-US" sz="1800" dirty="0"/>
              <a:t>，操作</a:t>
            </a:r>
            <a:r>
              <a:rPr lang="en-US" altLang="zh-CN" sz="1800" dirty="0"/>
              <a:t>4</a:t>
            </a:r>
            <a:r>
              <a:rPr lang="zh-CN" altLang="en-US" sz="1800" dirty="0"/>
              <a:t>，操作</a:t>
            </a:r>
            <a:r>
              <a:rPr lang="en-US" altLang="zh-CN" sz="1800" dirty="0"/>
              <a:t>5</a:t>
            </a:r>
            <a:r>
              <a:rPr lang="zh-CN" altLang="en-US" sz="1800" dirty="0"/>
              <a:t>，</a:t>
            </a:r>
            <a:r>
              <a:rPr lang="zh-CN" altLang="en-US" sz="1800" dirty="0">
                <a:solidFill>
                  <a:srgbClr val="FF0000"/>
                </a:solidFill>
              </a:rPr>
              <a:t>操作</a:t>
            </a:r>
            <a:r>
              <a:rPr lang="en-US" altLang="zh-CN" sz="1800" dirty="0">
                <a:solidFill>
                  <a:srgbClr val="FF0000"/>
                </a:solidFill>
              </a:rPr>
              <a:t>3</a:t>
            </a:r>
            <a:r>
              <a:rPr lang="zh-CN" altLang="en-US" sz="1800" dirty="0">
                <a:solidFill>
                  <a:srgbClr val="FF0000"/>
                </a:solidFill>
              </a:rPr>
              <a:t>，操作</a:t>
            </a:r>
            <a:r>
              <a:rPr lang="en-US" altLang="zh-CN" sz="1800" dirty="0">
                <a:solidFill>
                  <a:srgbClr val="FF0000"/>
                </a:solidFill>
              </a:rPr>
              <a:t>4</a:t>
            </a:r>
            <a:r>
              <a:rPr lang="zh-CN" altLang="en-US" sz="1800" dirty="0">
                <a:solidFill>
                  <a:srgbClr val="FF0000"/>
                </a:solidFill>
              </a:rPr>
              <a:t>，操作</a:t>
            </a:r>
            <a:r>
              <a:rPr lang="en-US" altLang="zh-CN" sz="1800" dirty="0">
                <a:solidFill>
                  <a:srgbClr val="FF0000"/>
                </a:solidFill>
              </a:rPr>
              <a:t>5</a:t>
            </a:r>
            <a:r>
              <a:rPr lang="zh-CN" altLang="en-US" sz="1800" dirty="0" smtClean="0"/>
              <a:t>。</a:t>
            </a:r>
            <a:endParaRPr lang="zh-CN" altLang="en-US" sz="1800" dirty="0"/>
          </a:p>
        </p:txBody>
      </p:sp>
    </p:spTree>
    <p:extLst>
      <p:ext uri="{BB962C8B-B14F-4D97-AF65-F5344CB8AC3E}">
        <p14:creationId xmlns:p14="http://schemas.microsoft.com/office/powerpoint/2010/main" val="14839621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664369" y="570290"/>
            <a:ext cx="7222213" cy="349133"/>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35718" tIns="35718" rIns="35718" bIns="35718" numCol="1" spcCol="38100" rtlCol="0" anchor="ctr">
            <a:spAutoFit/>
          </a:bodyPr>
          <a:lstStyle/>
          <a:p>
            <a:pPr algn="l"/>
            <a:r>
              <a:rPr lang="zh-CN" altLang="en-US" b="1" dirty="0" smtClean="0">
                <a:solidFill>
                  <a:schemeClr val="tx1"/>
                </a:solidFill>
                <a:latin typeface="+mj-ea"/>
                <a:ea typeface="+mj-ea"/>
              </a:rPr>
              <a:t>多</a:t>
            </a:r>
            <a:r>
              <a:rPr lang="zh-CN" altLang="en-US" b="1" dirty="0" smtClean="0">
                <a:solidFill>
                  <a:schemeClr val="tx1"/>
                </a:solidFill>
                <a:latin typeface="+mj-ea"/>
                <a:ea typeface="+mj-ea"/>
              </a:rPr>
              <a:t>线程三大特性</a:t>
            </a:r>
          </a:p>
        </p:txBody>
      </p:sp>
      <p:sp>
        <p:nvSpPr>
          <p:cNvPr id="2" name="文本框 1"/>
          <p:cNvSpPr txBox="1"/>
          <p:nvPr/>
        </p:nvSpPr>
        <p:spPr>
          <a:xfrm>
            <a:off x="2771944" y="1989420"/>
            <a:ext cx="4988423" cy="214962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35718" tIns="35718" rIns="35718" bIns="35718" numCol="1" spcCol="38100" rtlCol="0" anchor="ctr">
            <a:spAutoFit/>
          </a:bodyPr>
          <a:lstStyle/>
          <a:p>
            <a:pPr marL="0" marR="0" indent="0" defTabSz="584200" rtl="0" fontAlgn="auto" latinLnBrk="0" hangingPunct="0">
              <a:lnSpc>
                <a:spcPct val="150000"/>
              </a:lnSpc>
              <a:spcBef>
                <a:spcPts val="0"/>
              </a:spcBef>
              <a:spcAft>
                <a:spcPts val="0"/>
              </a:spcAft>
              <a:buClrTx/>
              <a:buSzTx/>
              <a:buFontTx/>
              <a:buNone/>
            </a:pPr>
            <a:r>
              <a:rPr lang="en-US" altLang="zh-CN" dirty="0" smtClean="0">
                <a:latin typeface="+mn-ea"/>
                <a:sym typeface="Helvetica Light"/>
              </a:rPr>
              <a:t>1</a:t>
            </a:r>
            <a:r>
              <a:rPr lang="en-US" altLang="zh-CN" dirty="0">
                <a:latin typeface="+mn-ea"/>
                <a:sym typeface="Helvetica Light"/>
              </a:rPr>
              <a:t>.</a:t>
            </a:r>
            <a:r>
              <a:rPr lang="zh-CN" altLang="en-US" dirty="0" smtClean="0">
                <a:latin typeface="+mn-ea"/>
                <a:sym typeface="Helvetica Light"/>
              </a:rPr>
              <a:t>原子性</a:t>
            </a:r>
            <a:endParaRPr lang="en-US" altLang="zh-CN" dirty="0" smtClean="0">
              <a:latin typeface="+mn-ea"/>
              <a:sym typeface="Helvetica Light"/>
            </a:endParaRPr>
          </a:p>
          <a:p>
            <a:pPr marL="0" marR="0" indent="0" defTabSz="584200" rtl="0" fontAlgn="auto" latinLnBrk="0" hangingPunct="0">
              <a:lnSpc>
                <a:spcPct val="150000"/>
              </a:lnSpc>
              <a:spcBef>
                <a:spcPts val="0"/>
              </a:spcBef>
              <a:spcAft>
                <a:spcPts val="0"/>
              </a:spcAft>
              <a:buClrTx/>
              <a:buSzTx/>
              <a:buFontTx/>
              <a:buNone/>
            </a:pPr>
            <a:endParaRPr lang="en-US" altLang="zh-CN" dirty="0" smtClean="0">
              <a:latin typeface="+mn-ea"/>
              <a:sym typeface="Helvetica Light"/>
            </a:endParaRPr>
          </a:p>
          <a:p>
            <a:pPr marL="0" marR="0" indent="0" defTabSz="584200" rtl="0" fontAlgn="auto" latinLnBrk="0" hangingPunct="0">
              <a:lnSpc>
                <a:spcPct val="150000"/>
              </a:lnSpc>
              <a:spcBef>
                <a:spcPts val="0"/>
              </a:spcBef>
              <a:spcAft>
                <a:spcPts val="0"/>
              </a:spcAft>
              <a:buClrTx/>
              <a:buSzTx/>
              <a:buFontTx/>
              <a:buNone/>
            </a:pPr>
            <a:r>
              <a:rPr kumimoji="0" lang="en-US" altLang="zh-CN" b="0" i="0" u="none" strike="noStrike" cap="none" spc="0" normalizeH="0" baseline="0" dirty="0" smtClean="0">
                <a:ln>
                  <a:noFill/>
                </a:ln>
                <a:solidFill>
                  <a:schemeClr val="tx1"/>
                </a:solidFill>
                <a:effectLst/>
                <a:uFillTx/>
                <a:latin typeface="+mn-ea"/>
                <a:sym typeface="Helvetica Light"/>
              </a:rPr>
              <a:t>2.</a:t>
            </a:r>
            <a:r>
              <a:rPr kumimoji="0" lang="zh-CN" altLang="en-US" b="0" i="0" u="none" strike="noStrike" cap="none" spc="0" normalizeH="0" baseline="0" dirty="0" smtClean="0">
                <a:ln>
                  <a:noFill/>
                </a:ln>
                <a:solidFill>
                  <a:schemeClr val="tx1"/>
                </a:solidFill>
                <a:effectLst/>
                <a:uFillTx/>
                <a:latin typeface="+mn-ea"/>
                <a:sym typeface="Helvetica Light"/>
              </a:rPr>
              <a:t>可见性</a:t>
            </a:r>
            <a:endParaRPr kumimoji="0" lang="en-US" altLang="zh-CN" b="0" i="0" u="none" strike="noStrike" cap="none" spc="0" normalizeH="0" baseline="0" dirty="0" smtClean="0">
              <a:ln>
                <a:noFill/>
              </a:ln>
              <a:solidFill>
                <a:schemeClr val="tx1"/>
              </a:solidFill>
              <a:effectLst/>
              <a:uFillTx/>
              <a:latin typeface="+mn-ea"/>
              <a:sym typeface="Helvetica Light"/>
            </a:endParaRPr>
          </a:p>
          <a:p>
            <a:pPr marL="0" marR="0" indent="0" defTabSz="584200" rtl="0" fontAlgn="auto" latinLnBrk="0" hangingPunct="0">
              <a:lnSpc>
                <a:spcPct val="150000"/>
              </a:lnSpc>
              <a:spcBef>
                <a:spcPts val="0"/>
              </a:spcBef>
              <a:spcAft>
                <a:spcPts val="0"/>
              </a:spcAft>
              <a:buClrTx/>
              <a:buSzTx/>
              <a:buFontTx/>
              <a:buNone/>
            </a:pPr>
            <a:endParaRPr kumimoji="0" lang="en-US" altLang="zh-CN" b="0" i="0" u="none" strike="noStrike" cap="none" spc="0" normalizeH="0" baseline="0" dirty="0" smtClean="0">
              <a:ln>
                <a:noFill/>
              </a:ln>
              <a:solidFill>
                <a:schemeClr val="tx1"/>
              </a:solidFill>
              <a:effectLst/>
              <a:uFillTx/>
              <a:latin typeface="+mn-ea"/>
              <a:sym typeface="Helvetica Light"/>
            </a:endParaRPr>
          </a:p>
          <a:p>
            <a:pPr marL="0" marR="0" indent="0" defTabSz="584200" rtl="0" fontAlgn="auto" latinLnBrk="0" hangingPunct="0">
              <a:lnSpc>
                <a:spcPct val="150000"/>
              </a:lnSpc>
              <a:spcBef>
                <a:spcPts val="0"/>
              </a:spcBef>
              <a:spcAft>
                <a:spcPts val="0"/>
              </a:spcAft>
              <a:buClrTx/>
              <a:buSzTx/>
              <a:buFontTx/>
              <a:buNone/>
            </a:pPr>
            <a:r>
              <a:rPr lang="en-US" altLang="zh-CN" dirty="0" smtClean="0">
                <a:latin typeface="+mn-ea"/>
                <a:sym typeface="Helvetica Light"/>
              </a:rPr>
              <a:t>3.</a:t>
            </a:r>
            <a:r>
              <a:rPr lang="zh-CN" altLang="en-US" dirty="0" smtClean="0">
                <a:latin typeface="+mn-ea"/>
                <a:sym typeface="Helvetica Light"/>
              </a:rPr>
              <a:t>可排序性</a:t>
            </a:r>
            <a:endParaRPr kumimoji="0" lang="en-US" altLang="zh-CN" b="0" i="0" u="none" strike="noStrike" cap="none" spc="0" normalizeH="0" baseline="0" dirty="0" smtClean="0">
              <a:ln>
                <a:noFill/>
              </a:ln>
              <a:solidFill>
                <a:schemeClr val="tx1"/>
              </a:solidFill>
              <a:effectLst/>
              <a:uFillTx/>
              <a:latin typeface="+mn-ea"/>
              <a:sym typeface="Helvetica Light"/>
            </a:endParaRPr>
          </a:p>
        </p:txBody>
      </p:sp>
    </p:spTree>
    <p:extLst>
      <p:ext uri="{BB962C8B-B14F-4D97-AF65-F5344CB8AC3E}">
        <p14:creationId xmlns:p14="http://schemas.microsoft.com/office/powerpoint/2010/main" val="76013621"/>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825262" y="212846"/>
            <a:ext cx="7338646" cy="349133"/>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35718" tIns="35718" rIns="35718" bIns="35718" numCol="1" spcCol="38100" rtlCol="0" anchor="ctr">
            <a:spAutoFit/>
          </a:bodyPr>
          <a:lstStyle/>
          <a:p>
            <a:pPr algn="l"/>
            <a:r>
              <a:rPr lang="en-US" altLang="zh-CN" b="1" dirty="0" smtClean="0">
                <a:solidFill>
                  <a:schemeClr val="tx1"/>
                </a:solidFill>
                <a:latin typeface="+mj-ea"/>
                <a:ea typeface="+mj-ea"/>
              </a:rPr>
              <a:t>	</a:t>
            </a:r>
            <a:r>
              <a:rPr lang="en-US" altLang="zh-CN" b="1" dirty="0" smtClean="0">
                <a:solidFill>
                  <a:schemeClr val="tx1"/>
                </a:solidFill>
                <a:latin typeface="+mj-ea"/>
                <a:ea typeface="+mj-ea"/>
              </a:rPr>
              <a:t>synchronized</a:t>
            </a:r>
            <a:r>
              <a:rPr lang="zh-CN" altLang="en-US" b="1" dirty="0" smtClean="0">
                <a:solidFill>
                  <a:schemeClr val="tx1"/>
                </a:solidFill>
                <a:latin typeface="+mj-ea"/>
                <a:ea typeface="+mj-ea"/>
              </a:rPr>
              <a:t>、</a:t>
            </a:r>
            <a:r>
              <a:rPr lang="en-US" altLang="zh-CN" b="1" dirty="0">
                <a:solidFill>
                  <a:schemeClr val="tx1"/>
                </a:solidFill>
                <a:latin typeface="+mj-ea"/>
                <a:ea typeface="+mj-ea"/>
              </a:rPr>
              <a:t> ReentrantLock </a:t>
            </a:r>
            <a:r>
              <a:rPr lang="zh-CN" altLang="en-US" b="1" dirty="0" smtClean="0">
                <a:solidFill>
                  <a:schemeClr val="tx1"/>
                </a:solidFill>
                <a:latin typeface="+mj-ea"/>
                <a:ea typeface="+mj-ea"/>
              </a:rPr>
              <a:t>（内置锁与显示锁）</a:t>
            </a:r>
          </a:p>
        </p:txBody>
      </p:sp>
      <p:sp>
        <p:nvSpPr>
          <p:cNvPr id="2" name="文本框 1"/>
          <p:cNvSpPr txBox="1"/>
          <p:nvPr/>
        </p:nvSpPr>
        <p:spPr>
          <a:xfrm>
            <a:off x="1898524" y="734330"/>
            <a:ext cx="3289935" cy="28765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35718" tIns="35718" rIns="35718" bIns="35718"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r>
              <a:rPr lang="en-US" altLang="zh-CN" sz="1405" dirty="0" smtClean="0">
                <a:solidFill>
                  <a:schemeClr val="tx1"/>
                </a:solidFill>
              </a:rPr>
              <a:t>1.synchronized(</a:t>
            </a:r>
            <a:r>
              <a:rPr lang="zh-CN" altLang="en-US" sz="1405" dirty="0" smtClean="0">
                <a:solidFill>
                  <a:schemeClr val="tx1"/>
                </a:solidFill>
              </a:rPr>
              <a:t>内置锁</a:t>
            </a:r>
            <a:r>
              <a:rPr lang="en-US" altLang="zh-CN" sz="1405" dirty="0" smtClean="0">
                <a:solidFill>
                  <a:schemeClr val="tx1"/>
                </a:solidFill>
              </a:rPr>
              <a:t>) demo1 </a:t>
            </a:r>
            <a:r>
              <a:rPr lang="zh-CN" altLang="en-US" sz="1405" dirty="0" smtClean="0">
                <a:solidFill>
                  <a:schemeClr val="tx1"/>
                </a:solidFill>
              </a:rPr>
              <a:t>锁的方式：</a:t>
            </a:r>
            <a:endParaRPr kumimoji="0" lang="zh-CN" altLang="en-US" sz="1405" b="0" i="0" u="none" strike="noStrike" cap="none" spc="0" normalizeH="0" baseline="0" dirty="0" smtClean="0">
              <a:ln>
                <a:noFill/>
              </a:ln>
              <a:solidFill>
                <a:schemeClr val="tx1"/>
              </a:solidFill>
              <a:effectLst/>
              <a:uFillTx/>
              <a:sym typeface="Helvetica Light"/>
            </a:endParaRPr>
          </a:p>
        </p:txBody>
      </p:sp>
      <p:sp>
        <p:nvSpPr>
          <p:cNvPr id="12" name="矩形 11"/>
          <p:cNvSpPr/>
          <p:nvPr/>
        </p:nvSpPr>
        <p:spPr>
          <a:xfrm>
            <a:off x="2319428" y="1309665"/>
            <a:ext cx="4031296" cy="265430"/>
          </a:xfrm>
          <a:prstGeom prst="rect">
            <a:avLst/>
          </a:prstGeom>
        </p:spPr>
        <p:style>
          <a:lnRef idx="0">
            <a:schemeClr val="accent6"/>
          </a:lnRef>
          <a:fillRef idx="3">
            <a:schemeClr val="accent6"/>
          </a:fillRef>
          <a:effectRef idx="3">
            <a:schemeClr val="accent6"/>
          </a:effectRef>
          <a:fontRef idx="minor">
            <a:schemeClr val="lt1"/>
          </a:fontRef>
        </p:style>
        <p:txBody>
          <a:bodyPr rot="0" spcFirstLastPara="1" vertOverflow="overflow" horzOverflow="overflow" vert="horz" wrap="square" lIns="35718" tIns="35718" rIns="35718" bIns="35718"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pPr>
            <a:r>
              <a:rPr lang="zh-CN" altLang="en-US" sz="1265" dirty="0" smtClean="0">
                <a:solidFill>
                  <a:schemeClr val="tx1"/>
                </a:solidFill>
              </a:rPr>
              <a:t>锁定当前对象中的方法</a:t>
            </a:r>
            <a:r>
              <a:rPr lang="en-US" altLang="zh-CN" sz="1265" dirty="0" smtClean="0">
                <a:solidFill>
                  <a:schemeClr val="tx1"/>
                </a:solidFill>
              </a:rPr>
              <a:t>-&gt;</a:t>
            </a:r>
            <a:r>
              <a:rPr lang="zh-CN" altLang="en-US" sz="1265" dirty="0" smtClean="0">
                <a:solidFill>
                  <a:schemeClr val="tx1"/>
                </a:solidFill>
              </a:rPr>
              <a:t>锁定的是当前对象实例</a:t>
            </a:r>
            <a:endParaRPr kumimoji="0" lang="zh-CN" altLang="en-US" sz="1265" b="0" i="0" u="none" strike="noStrike" cap="none" spc="0" normalizeH="0" baseline="0" dirty="0" smtClean="0">
              <a:ln>
                <a:noFill/>
              </a:ln>
              <a:solidFill>
                <a:schemeClr val="tx1"/>
              </a:solidFill>
              <a:effectLst/>
              <a:uFillTx/>
              <a:sym typeface="Helvetica Light"/>
            </a:endParaRPr>
          </a:p>
        </p:txBody>
      </p:sp>
      <p:sp>
        <p:nvSpPr>
          <p:cNvPr id="13" name="矩形 12"/>
          <p:cNvSpPr/>
          <p:nvPr/>
        </p:nvSpPr>
        <p:spPr>
          <a:xfrm>
            <a:off x="3695516" y="2941301"/>
            <a:ext cx="4451678" cy="265430"/>
          </a:xfrm>
          <a:prstGeom prst="rect">
            <a:avLst/>
          </a:prstGeom>
        </p:spPr>
        <p:style>
          <a:lnRef idx="0">
            <a:schemeClr val="accent6"/>
          </a:lnRef>
          <a:fillRef idx="3">
            <a:schemeClr val="accent6"/>
          </a:fillRef>
          <a:effectRef idx="3">
            <a:schemeClr val="accent6"/>
          </a:effectRef>
          <a:fontRef idx="minor">
            <a:schemeClr val="lt1"/>
          </a:fontRef>
        </p:style>
        <p:txBody>
          <a:bodyPr rot="0" spcFirstLastPara="1" vertOverflow="overflow" horzOverflow="overflow" vert="horz" wrap="square" lIns="35718" tIns="35718" rIns="35718" bIns="35718"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pPr>
            <a:r>
              <a:rPr lang="zh-CN" altLang="en-US" sz="1265" dirty="0" smtClean="0">
                <a:solidFill>
                  <a:schemeClr val="tx1"/>
                </a:solidFill>
              </a:rPr>
              <a:t>锁定静态方法</a:t>
            </a:r>
            <a:r>
              <a:rPr lang="en-US" altLang="zh-CN" sz="1265" dirty="0" smtClean="0">
                <a:solidFill>
                  <a:schemeClr val="tx1"/>
                </a:solidFill>
              </a:rPr>
              <a:t>-&gt;</a:t>
            </a:r>
            <a:r>
              <a:rPr lang="zh-CN" altLang="en-US" sz="1265" dirty="0" smtClean="0">
                <a:solidFill>
                  <a:schemeClr val="tx1"/>
                </a:solidFill>
              </a:rPr>
              <a:t>锁定的是当前</a:t>
            </a:r>
            <a:r>
              <a:rPr lang="en-US" altLang="zh-CN" sz="1265" dirty="0" smtClean="0">
                <a:solidFill>
                  <a:schemeClr val="tx1"/>
                </a:solidFill>
              </a:rPr>
              <a:t>class</a:t>
            </a:r>
            <a:r>
              <a:rPr lang="zh-CN" altLang="en-US" sz="1265" dirty="0" smtClean="0">
                <a:solidFill>
                  <a:schemeClr val="tx1"/>
                </a:solidFill>
              </a:rPr>
              <a:t>对象</a:t>
            </a:r>
            <a:endParaRPr kumimoji="0" lang="zh-CN" altLang="en-US" sz="1265" b="0" i="0" u="none" strike="noStrike" cap="none" spc="0" normalizeH="0" baseline="0" dirty="0" smtClean="0">
              <a:ln>
                <a:noFill/>
              </a:ln>
              <a:solidFill>
                <a:schemeClr val="tx1"/>
              </a:solidFill>
              <a:effectLst/>
              <a:uFillTx/>
              <a:sym typeface="Helvetica Light"/>
            </a:endParaRPr>
          </a:p>
        </p:txBody>
      </p:sp>
      <p:sp>
        <p:nvSpPr>
          <p:cNvPr id="15" name="Rectangle 1"/>
          <p:cNvSpPr>
            <a:spLocks noChangeArrowheads="1"/>
          </p:cNvSpPr>
          <p:nvPr/>
        </p:nvSpPr>
        <p:spPr bwMode="auto">
          <a:xfrm>
            <a:off x="2319428" y="1738282"/>
            <a:ext cx="5275385" cy="71125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4293" tIns="32146" rIns="64293" bIns="32146"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public synchronized void </a:t>
            </a:r>
            <a:r>
              <a:rPr kumimoji="0" lang="zh-CN" altLang="zh-CN" sz="1400" b="0" i="0" u="none" strike="noStrike" cap="none" normalizeH="0" baseline="0" dirty="0" smtClean="0">
                <a:ln>
                  <a:noFill/>
                </a:ln>
                <a:solidFill>
                  <a:srgbClr val="FFC66D"/>
                </a:solidFill>
                <a:effectLst/>
                <a:latin typeface="宋体" panose="02010600030101010101" pitchFamily="2" charset="-122"/>
                <a:ea typeface="宋体" panose="02010600030101010101" pitchFamily="2" charset="-122"/>
              </a:rPr>
              <a:t>method</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System.</a:t>
            </a:r>
            <a:r>
              <a:rPr kumimoji="0" lang="zh-CN" altLang="zh-CN" sz="1400" b="0" i="1"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out</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.println(Thread.</a:t>
            </a:r>
            <a:r>
              <a:rPr kumimoji="0" lang="zh-CN" altLang="zh-CN" sz="1400" b="0" i="1"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currentThread</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().getId())</a:t>
            </a: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2"/>
          <p:cNvSpPr>
            <a:spLocks noChangeArrowheads="1"/>
          </p:cNvSpPr>
          <p:nvPr/>
        </p:nvSpPr>
        <p:spPr bwMode="auto">
          <a:xfrm>
            <a:off x="3695516" y="3422965"/>
            <a:ext cx="5310416" cy="71125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4293" tIns="32146" rIns="64293" bIns="32146"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public synchronized static void </a:t>
            </a:r>
            <a:r>
              <a:rPr kumimoji="0" lang="zh-CN" altLang="zh-CN" sz="1400" b="0" i="0" u="none" strike="noStrike" cap="none" normalizeH="0" baseline="0" dirty="0" smtClean="0">
                <a:ln>
                  <a:noFill/>
                </a:ln>
                <a:solidFill>
                  <a:srgbClr val="FFC66D"/>
                </a:solidFill>
                <a:effectLst/>
                <a:latin typeface="宋体" panose="02010600030101010101" pitchFamily="2" charset="-122"/>
                <a:ea typeface="宋体" panose="02010600030101010101" pitchFamily="2" charset="-122"/>
              </a:rPr>
              <a:t>statisMethod</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System.</a:t>
            </a:r>
            <a:r>
              <a:rPr kumimoji="0" lang="zh-CN" altLang="zh-CN" sz="1400" b="0" i="1"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out</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.println(Thread.</a:t>
            </a:r>
            <a:r>
              <a:rPr kumimoji="0" lang="zh-CN" altLang="zh-CN" sz="1400" b="0" i="1"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currentThread</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().getId())</a:t>
            </a: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3"/>
          <p:cNvSpPr>
            <a:spLocks noChangeArrowheads="1"/>
          </p:cNvSpPr>
          <p:nvPr/>
        </p:nvSpPr>
        <p:spPr bwMode="auto">
          <a:xfrm>
            <a:off x="2429872" y="5191315"/>
            <a:ext cx="5517173" cy="135758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4293" tIns="32146" rIns="64293" bIns="32146"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private </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Object </a:t>
            </a:r>
            <a:r>
              <a:rPr lang="en-US" altLang="zh-CN" sz="1400" dirty="0" err="1">
                <a:solidFill>
                  <a:srgbClr val="9876AA"/>
                </a:solidFill>
                <a:latin typeface="宋体" panose="02010600030101010101" pitchFamily="2" charset="-122"/>
                <a:ea typeface="宋体" panose="02010600030101010101" pitchFamily="2" charset="-122"/>
              </a:rPr>
              <a:t>obj</a:t>
            </a:r>
            <a:r>
              <a:rPr kumimoji="0" lang="zh-CN" altLang="zh-CN" sz="1400"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new </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Object()</a:t>
            </a: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public void </a:t>
            </a:r>
            <a:r>
              <a:rPr kumimoji="0" lang="zh-CN" altLang="zh-CN" sz="1400" b="0" i="0" u="none" strike="noStrike" cap="none" normalizeH="0" baseline="0" dirty="0" smtClean="0">
                <a:ln>
                  <a:noFill/>
                </a:ln>
                <a:solidFill>
                  <a:srgbClr val="FFC66D"/>
                </a:solidFill>
                <a:effectLst/>
                <a:latin typeface="宋体" panose="02010600030101010101" pitchFamily="2" charset="-122"/>
                <a:ea typeface="宋体" panose="02010600030101010101" pitchFamily="2" charset="-122"/>
              </a:rPr>
              <a:t>method1</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synchronized </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en-US" altLang="zh-CN" sz="1400" b="0" i="0" u="none" strike="noStrike" cap="none" normalizeH="0" baseline="0" dirty="0" err="1" smtClean="0">
                <a:ln>
                  <a:noFill/>
                </a:ln>
                <a:solidFill>
                  <a:srgbClr val="9876AA"/>
                </a:solidFill>
                <a:effectLst/>
                <a:latin typeface="宋体" panose="02010600030101010101" pitchFamily="2" charset="-122"/>
                <a:ea typeface="宋体" panose="02010600030101010101" pitchFamily="2" charset="-122"/>
              </a:rPr>
              <a:t>obj</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22" name="矩形 21"/>
          <p:cNvSpPr/>
          <p:nvPr/>
        </p:nvSpPr>
        <p:spPr>
          <a:xfrm>
            <a:off x="2450627" y="4644476"/>
            <a:ext cx="4622832" cy="265430"/>
          </a:xfrm>
          <a:prstGeom prst="rect">
            <a:avLst/>
          </a:prstGeom>
        </p:spPr>
        <p:style>
          <a:lnRef idx="0">
            <a:schemeClr val="accent6"/>
          </a:lnRef>
          <a:fillRef idx="3">
            <a:schemeClr val="accent6"/>
          </a:fillRef>
          <a:effectRef idx="3">
            <a:schemeClr val="accent6"/>
          </a:effectRef>
          <a:fontRef idx="minor">
            <a:schemeClr val="lt1"/>
          </a:fontRef>
        </p:style>
        <p:txBody>
          <a:bodyPr rot="0" spcFirstLastPara="1" vertOverflow="overflow" horzOverflow="overflow" vert="horz" wrap="square" lIns="35718" tIns="35718" rIns="35718" bIns="35718"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pPr>
            <a:r>
              <a:rPr lang="zh-CN" altLang="en-US" sz="1265" dirty="0" smtClean="0">
                <a:solidFill>
                  <a:schemeClr val="tx1"/>
                </a:solidFill>
              </a:rPr>
              <a:t>锁定代码块</a:t>
            </a:r>
            <a:r>
              <a:rPr lang="en-US" altLang="zh-CN" sz="1265" dirty="0" smtClean="0">
                <a:solidFill>
                  <a:schemeClr val="tx1"/>
                </a:solidFill>
              </a:rPr>
              <a:t>-&gt;</a:t>
            </a:r>
            <a:r>
              <a:rPr lang="zh-CN" altLang="en-US" sz="1265" dirty="0" smtClean="0">
                <a:solidFill>
                  <a:schemeClr val="tx1"/>
                </a:solidFill>
              </a:rPr>
              <a:t>锁定的是</a:t>
            </a:r>
            <a:r>
              <a:rPr lang="en-US" altLang="zh-CN" sz="1265" dirty="0" err="1" smtClean="0">
                <a:solidFill>
                  <a:schemeClr val="tx1"/>
                </a:solidFill>
              </a:rPr>
              <a:t>obj</a:t>
            </a:r>
            <a:r>
              <a:rPr lang="zh-CN" altLang="en-US" sz="1265" dirty="0" smtClean="0">
                <a:solidFill>
                  <a:schemeClr val="tx1"/>
                </a:solidFill>
              </a:rPr>
              <a:t>对象</a:t>
            </a:r>
            <a:endParaRPr kumimoji="0" lang="zh-CN" altLang="en-US" sz="1265" b="0" i="0" u="none" strike="noStrike" cap="none" spc="0" normalizeH="0" baseline="0" dirty="0" smtClean="0">
              <a:ln>
                <a:noFill/>
              </a:ln>
              <a:solidFill>
                <a:schemeClr val="tx1"/>
              </a:solidFill>
              <a:effectLst/>
              <a:uFillTx/>
              <a:sym typeface="Helvetica Light"/>
            </a:endParaRPr>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6375</TotalTime>
  <Words>2237</Words>
  <Application>Microsoft Office PowerPoint</Application>
  <PresentationFormat>自定义</PresentationFormat>
  <Paragraphs>360</Paragraphs>
  <Slides>36</Slides>
  <Notes>11</Notes>
  <HiddenSlides>0</HiddenSlides>
  <MMClips>0</MMClips>
  <ScaleCrop>false</ScaleCrop>
  <HeadingPairs>
    <vt:vector size="4" baseType="variant">
      <vt:variant>
        <vt:lpstr>主题</vt:lpstr>
      </vt:variant>
      <vt:variant>
        <vt:i4>1</vt:i4>
      </vt:variant>
      <vt:variant>
        <vt:lpstr>幻灯片标题</vt:lpstr>
      </vt:variant>
      <vt:variant>
        <vt:i4>36</vt:i4>
      </vt:variant>
    </vt:vector>
  </HeadingPairs>
  <TitlesOfParts>
    <vt:vector size="37"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线程安全策略总结</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fengjian</cp:lastModifiedBy>
  <cp:revision>185</cp:revision>
  <dcterms:created xsi:type="dcterms:W3CDTF">2015-05-05T08:02:00Z</dcterms:created>
  <dcterms:modified xsi:type="dcterms:W3CDTF">2018-05-28T05:17:47Z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2052-10.1.0.6638</vt:lpwstr>
  </property>
</Properties>
</file>