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1"/>
  </p:notesMasterIdLst>
  <p:sldIdLst>
    <p:sldId id="2611" r:id="rId5"/>
    <p:sldId id="2613" r:id="rId6"/>
    <p:sldId id="2641" r:id="rId7"/>
    <p:sldId id="2621" r:id="rId8"/>
    <p:sldId id="2622" r:id="rId9"/>
    <p:sldId id="2623" r:id="rId1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6B25"/>
    <a:srgbClr val="0E208E"/>
    <a:srgbClr val="003399"/>
    <a:srgbClr val="FF3300"/>
    <a:srgbClr val="008000"/>
    <a:srgbClr val="CC0000"/>
    <a:srgbClr val="DDDDD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07"/>
    <p:restoredTop sz="94660"/>
  </p:normalViewPr>
  <p:slideViewPr>
    <p:cSldViewPr showGuides="1">
      <p:cViewPr>
        <p:scale>
          <a:sx n="82" d="100"/>
          <a:sy n="82" d="100"/>
        </p:scale>
        <p:origin x="-1344" y="-138"/>
      </p:cViewPr>
      <p:guideLst>
        <p:guide orient="horz" pos="2203"/>
        <p:guide pos="29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200" noProof="1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Arial" panose="020B0604020202020204" pitchFamily="34" charset="0"/>
              <a:buNone/>
              <a:defRPr sz="1200" noProof="1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50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buFont typeface="Arial" panose="020B0604020202020204" pitchFamily="34" charset="0"/>
              <a:buNone/>
              <a:defRPr sz="1200" noProof="1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073" descr="bg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2051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2051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2052"/>
          <p:cNvSpPr>
            <a:spLocks noGrp="1"/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2053"/>
          <p:cNvSpPr>
            <a:spLocks noGrp="1"/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" name="日期占位符 2051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" name="日期占位符 2051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7475" y="188913"/>
            <a:ext cx="2047875" cy="59880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88913"/>
            <a:ext cx="6024908" cy="598805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31" name="图片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2" name="Picture 8" descr="老鹰ppt模板-0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2049" descr="bg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title"/>
          </p:nvPr>
        </p:nvSpPr>
        <p:spPr>
          <a:xfrm>
            <a:off x="323850" y="188913"/>
            <a:ext cx="3924300" cy="8366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个人基本信息</a:t>
            </a:r>
            <a:endParaRPr lang="zh-CN" altLang="en-US" dirty="0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400" noProof="1">
                <a:latin typeface="Comic Sans MS" panose="030F0702030302020204" pitchFamily="66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lvl="0" algn="r" fontAlgn="base"/>
            <a:fld id="{9A0DB2DC-4C9A-4742-B13C-FB6460FD3503}" type="slidenum">
              <a:rPr lang="zh-CN" altLang="en-US" sz="1400" strike="noStrike" noProof="1" dirty="0"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 dirty="0">
              <a:latin typeface="Comic Sans MS" panose="030F0702030302020204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矩形 4"/>
          <p:cNvSpPr>
            <a:spLocks noChangeArrowheads="1"/>
          </p:cNvSpPr>
          <p:nvPr/>
        </p:nvSpPr>
        <p:spPr bwMode="auto"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9pPr>
    </p:titleStyle>
    <p:bodyStyle>
      <a:lvl1pPr marL="341630" indent="-3416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1pPr>
      <a:lvl2pPr marL="741680" indent="-28448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2pPr>
      <a:lvl3pPr marL="11417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3pPr>
      <a:lvl4pPr marL="15989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4pPr>
      <a:lvl5pPr marL="20561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5pPr>
      <a:lvl6pPr marL="25133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6pPr>
      <a:lvl7pPr marL="29705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7pPr>
      <a:lvl8pPr marL="34277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8pPr>
      <a:lvl9pPr marL="38849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6" name="矩形 1"/>
          <p:cNvSpPr/>
          <p:nvPr/>
        </p:nvSpPr>
        <p:spPr>
          <a:xfrm>
            <a:off x="431800" y="4292600"/>
            <a:ext cx="8712200" cy="2835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课程体系发布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800" dirty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前端开发（</a:t>
            </a:r>
            <a:r>
              <a:rPr lang="en-US" altLang="zh-CN" sz="4800" dirty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4800" dirty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800" dirty="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4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Box 3"/>
          <p:cNvSpPr txBox="1">
            <a:spLocks noChangeArrowheads="1"/>
          </p:cNvSpPr>
          <p:nvPr/>
        </p:nvSpPr>
        <p:spPr bwMode="auto">
          <a:xfrm>
            <a:off x="684213" y="1484313"/>
            <a:ext cx="791845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渐进增强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：针对低版本浏览器进行构建页面，保证最基本的功能，然后再针对高级浏览器进行效果、交互等改进和追加功能达到更好的用户体验。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5"/>
          <p:cNvSpPr/>
          <p:nvPr/>
        </p:nvSpPr>
        <p:spPr>
          <a:xfrm>
            <a:off x="827088" y="765175"/>
            <a:ext cx="7632700" cy="400050"/>
          </a:xfrm>
          <a:prstGeom prst="rect">
            <a:avLst/>
          </a:prstGeom>
          <a:gradFill rotWithShape="1">
            <a:gsLst>
              <a:gs pos="0">
                <a:srgbClr val="99B9F9">
                  <a:alpha val="100000"/>
                </a:srgbClr>
              </a:gs>
              <a:gs pos="45999">
                <a:srgbClr val="4D92FB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</a:gsLst>
            <a:path path="rect">
              <a:fillToRect l="50000" t="-54999" r="50000" b="154999"/>
            </a:path>
            <a:tileRect/>
          </a:gra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渐进增强和优雅降级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7411" name="Picture 4" descr="C:\Users\Administrator\Desktop\004iWrFWgy6K76NXtE763&amp;69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388" y="2947988"/>
            <a:ext cx="2447925" cy="3206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2" name="Picture 5" descr="C:\Users\Administrator\Desktop\13259459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813" y="2855913"/>
            <a:ext cx="2847975" cy="329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3" name="TextBox 5"/>
          <p:cNvSpPr txBox="1"/>
          <p:nvPr/>
        </p:nvSpPr>
        <p:spPr>
          <a:xfrm>
            <a:off x="4089400" y="3071813"/>
            <a:ext cx="554038" cy="3786187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长大后我    就成了你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3267075" y="4391025"/>
            <a:ext cx="2232025" cy="185738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accent2"/>
            </a:solidFill>
            <a:miter lim="800000"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extBox 1"/>
          <p:cNvSpPr txBox="1"/>
          <p:nvPr/>
        </p:nvSpPr>
        <p:spPr>
          <a:xfrm>
            <a:off x="684213" y="981075"/>
            <a:ext cx="7848600" cy="5578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优雅降级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：一开始就构建完整的功能，然后再针对低版本浏览器进行兼容。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区别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优雅降级是从复杂的现状开始，并试图减少用户体验的供给，而渐进增强则是从一个非常基础的，能够起作用的版本开始，并不断扩充，以适应未来环境的需要。降级（功能衰减）意味着往回看；而渐进增强则意味着朝前看，同时保证其根基处于安全地带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8434" name="Picture 2" descr="C:\Users\Administrator\Desktop\u=4053865378,3611326569&amp;fm=11&amp;gp=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0425" y="1916113"/>
            <a:ext cx="2552700" cy="2705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" name="Picture 3" descr="C:\Users\Administrator\Desktop\a6efce1b9d16fdfac666d143b08f8c5494ee7b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63" y="1916113"/>
            <a:ext cx="2200275" cy="2701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TextBox 4"/>
          <p:cNvSpPr txBox="1"/>
          <p:nvPr/>
        </p:nvSpPr>
        <p:spPr>
          <a:xfrm>
            <a:off x="4138613" y="1700213"/>
            <a:ext cx="554037" cy="3786187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为了生存，只有这样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3302000" y="3059113"/>
            <a:ext cx="2232025" cy="185738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accent2"/>
            </a:solidFill>
            <a:miter lim="800000"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 Box 3"/>
          <p:cNvSpPr txBox="1"/>
          <p:nvPr/>
        </p:nvSpPr>
        <p:spPr>
          <a:xfrm>
            <a:off x="1052513" y="2530475"/>
            <a:ext cx="7016750" cy="9223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5400" b="1" dirty="0">
                <a:solidFill>
                  <a:srgbClr val="0E208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CSS3</a:t>
            </a:r>
            <a:r>
              <a:rPr lang="zh-CN" altLang="en-US" sz="5400" b="1" dirty="0">
                <a:solidFill>
                  <a:srgbClr val="0E208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文本属性</a:t>
            </a:r>
            <a:endParaRPr lang="zh-CN" altLang="en-US" sz="5400" b="1" dirty="0">
              <a:solidFill>
                <a:srgbClr val="0E208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5"/>
          <p:cNvSpPr/>
          <p:nvPr/>
        </p:nvSpPr>
        <p:spPr>
          <a:xfrm>
            <a:off x="784225" y="1412875"/>
            <a:ext cx="7632700" cy="461963"/>
          </a:xfrm>
          <a:prstGeom prst="rect">
            <a:avLst/>
          </a:prstGeom>
          <a:gradFill rotWithShape="1">
            <a:gsLst>
              <a:gs pos="0">
                <a:srgbClr val="99B9F9">
                  <a:alpha val="100000"/>
                </a:srgbClr>
              </a:gs>
              <a:gs pos="45999">
                <a:srgbClr val="4D92FB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  <a:gs pos="100000">
                <a:srgbClr val="0054A8">
                  <a:alpha val="100000"/>
                </a:srgbClr>
              </a:gs>
            </a:gsLst>
            <a:path path="rect">
              <a:fillToRect l="50000" t="-54999" r="50000" b="154999"/>
            </a:path>
            <a:tileRect/>
          </a:gra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浏览器前缀的简介及应用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TextBox 2"/>
          <p:cNvSpPr txBox="1"/>
          <p:nvPr/>
        </p:nvSpPr>
        <p:spPr>
          <a:xfrm>
            <a:off x="636588" y="2781300"/>
            <a:ext cx="7920037" cy="21161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某些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CSS3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属性还只是最新版的预览版，并未发布成最终的正式版，而大部分浏览器已经为这些属性提供了支持，但这些属性是小部分浏览器专有的；有些时候，有些浏览器为了扩展某方面的功能，它们会选择新增的一些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CSS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属性，这些自行扩展的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CSS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属性也是浏览器专属的。为了让这些浏览器识别这些专属属性，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CSS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规范允许在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CSS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属性前增加各自的浏览器前缀。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12613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前缀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实例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说明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12613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-ms-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-ms-box-shadow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IE</a:t>
                      </a:r>
                      <a:r>
                        <a:rPr lang="zh-CN" altLang="zh-CN" sz="1800" dirty="0" smtClean="0"/>
                        <a:t>浏览器专属的</a:t>
                      </a:r>
                      <a:r>
                        <a:rPr lang="en-US" altLang="zh-CN" sz="1800" dirty="0" smtClean="0"/>
                        <a:t>CSS</a:t>
                      </a:r>
                      <a:r>
                        <a:rPr lang="zh-CN" altLang="zh-CN" sz="1800" dirty="0" smtClean="0"/>
                        <a:t>属性需添加</a:t>
                      </a:r>
                      <a:r>
                        <a:rPr lang="en-US" altLang="zh-CN" sz="1800" dirty="0" smtClean="0"/>
                        <a:t>-ms-</a:t>
                      </a:r>
                      <a:r>
                        <a:rPr lang="zh-CN" altLang="zh-CN" sz="1800" dirty="0" smtClean="0"/>
                        <a:t>前缀</a:t>
                      </a:r>
                      <a:br>
                        <a:rPr lang="zh-CN" altLang="zh-CN" sz="1800" dirty="0" smtClean="0"/>
                      </a:br>
                      <a:endParaRPr lang="zh-CN" altLang="zh-CN" sz="1800" dirty="0" smtClean="0"/>
                    </a:p>
                  </a:txBody>
                  <a:tcPr anchor="ctr"/>
                </a:tc>
              </a:tr>
              <a:tr h="13348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-moz-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-moz-box-shadow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dirty="0" smtClean="0"/>
                        <a:t>所有基于</a:t>
                      </a:r>
                      <a:r>
                        <a:rPr lang="en-US" altLang="zh-CN" sz="1800" dirty="0" smtClean="0"/>
                        <a:t>Gecko</a:t>
                      </a:r>
                      <a:r>
                        <a:rPr lang="zh-CN" altLang="zh-CN" sz="1800" dirty="0" smtClean="0"/>
                        <a:t>引擎的浏览器（如</a:t>
                      </a:r>
                      <a:r>
                        <a:rPr lang="en-US" altLang="zh-CN" sz="1800" dirty="0" smtClean="0"/>
                        <a:t>Firefox）</a:t>
                      </a:r>
                      <a:r>
                        <a:rPr lang="zh-CN" altLang="zh-CN" sz="1800" dirty="0" smtClean="0"/>
                        <a:t>专属的</a:t>
                      </a:r>
                      <a:r>
                        <a:rPr lang="en-US" altLang="zh-CN" sz="1800" dirty="0" smtClean="0"/>
                        <a:t>CSS</a:t>
                      </a:r>
                      <a:r>
                        <a:rPr lang="zh-CN" altLang="zh-CN" sz="1800" dirty="0" smtClean="0"/>
                        <a:t>属性需添加</a:t>
                      </a:r>
                      <a:r>
                        <a:rPr lang="en-US" altLang="zh-CN" sz="1800" dirty="0" smtClean="0"/>
                        <a:t>-moz-</a:t>
                      </a:r>
                      <a:r>
                        <a:rPr lang="zh-CN" altLang="zh-CN" sz="1800" dirty="0" smtClean="0"/>
                        <a:t>前缀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12613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-o-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-o-box-shadow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Opera</a:t>
                      </a:r>
                      <a:r>
                        <a:rPr lang="zh-CN" altLang="zh-CN" sz="1800" dirty="0" smtClean="0"/>
                        <a:t>浏览器专属的</a:t>
                      </a:r>
                      <a:r>
                        <a:rPr lang="en-US" altLang="zh-CN" sz="1800" dirty="0" smtClean="0"/>
                        <a:t>CSS</a:t>
                      </a:r>
                      <a:r>
                        <a:rPr lang="zh-CN" altLang="zh-CN" sz="1800" dirty="0" smtClean="0"/>
                        <a:t>属性需添加</a:t>
                      </a:r>
                      <a:r>
                        <a:rPr lang="en-US" altLang="zh-CN" sz="1800" dirty="0" smtClean="0"/>
                        <a:t>-o-</a:t>
                      </a:r>
                      <a:r>
                        <a:rPr lang="zh-CN" altLang="zh-CN" sz="1800" dirty="0" smtClean="0"/>
                        <a:t>前缀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173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-webkit-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-webkit-box-shadow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dirty="0" smtClean="0"/>
                        <a:t>所有基于</a:t>
                      </a:r>
                      <a:r>
                        <a:rPr lang="en-US" altLang="zh-CN" sz="1800" dirty="0" smtClean="0"/>
                        <a:t>Webkit</a:t>
                      </a:r>
                      <a:r>
                        <a:rPr lang="zh-CN" altLang="zh-CN" sz="1800" dirty="0" smtClean="0"/>
                        <a:t>引擎的浏览器（如</a:t>
                      </a:r>
                      <a:r>
                        <a:rPr lang="en-US" altLang="zh-CN" sz="1800" dirty="0" smtClean="0"/>
                        <a:t>Chrome、Safari）</a:t>
                      </a:r>
                      <a:r>
                        <a:rPr lang="zh-CN" altLang="zh-CN" sz="1800" dirty="0" smtClean="0"/>
                        <a:t>专属的</a:t>
                      </a:r>
                      <a:r>
                        <a:rPr lang="en-US" altLang="zh-CN" sz="1800" dirty="0" smtClean="0"/>
                        <a:t>CSS</a:t>
                      </a:r>
                      <a:r>
                        <a:rPr lang="zh-CN" altLang="zh-CN" sz="1800" dirty="0" smtClean="0"/>
                        <a:t>需添加</a:t>
                      </a:r>
                      <a:r>
                        <a:rPr lang="en-US" altLang="zh-CN" sz="1800" dirty="0" smtClean="0"/>
                        <a:t>-webkit-</a:t>
                      </a:r>
                      <a:r>
                        <a:rPr lang="zh-CN" altLang="zh-CN" sz="1800" dirty="0" smtClean="0"/>
                        <a:t>前缀</a:t>
                      </a:r>
                      <a:endParaRPr lang="zh-CN" altLang="zh-CN" sz="1800" dirty="0" smtClean="0"/>
                    </a:p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56B9B"/>
      </a:accent1>
      <a:accent2>
        <a:srgbClr val="003366"/>
      </a:accent2>
      <a:accent3>
        <a:srgbClr val="FFFFFF"/>
      </a:accent3>
      <a:accent4>
        <a:srgbClr val="000000"/>
      </a:accent4>
      <a:accent5>
        <a:srgbClr val="ABBACB"/>
      </a:accent5>
      <a:accent6>
        <a:srgbClr val="002D5B"/>
      </a:accent6>
      <a:hlink>
        <a:srgbClr val="0066CC"/>
      </a:hlink>
      <a:folHlink>
        <a:srgbClr val="808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56B9B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CBACB"/>
        </a:accent5>
        <a:accent6>
          <a:srgbClr val="002D5C"/>
        </a:accent6>
        <a:hlink>
          <a:srgbClr val="0066C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>
            <a:lumMod val="75000"/>
          </a:schemeClr>
        </a:solidFill>
        <a:ln w="9525">
          <a:solidFill>
            <a:schemeClr val="accent2"/>
          </a:solidFill>
          <a:miter lim="800000"/>
        </a:ln>
      </a:spPr>
      <a:bodyPr wrap="square">
        <a:spAutoFit/>
      </a:bodyPr>
      <a:lstStyle>
        <a:defPPr eaLnBrk="1" hangingPunct="1">
          <a:defRPr sz="2000" b="1" dirty="0" smtClean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0</TotalTime>
  <Words>681</Words>
  <Application>WPS 演示</Application>
  <PresentationFormat>全屏显示(4:3)</PresentationFormat>
  <Paragraphs>70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Comic Sans MS</vt:lpstr>
      <vt:lpstr>Times New Roman</vt:lpstr>
      <vt:lpstr>黑体</vt:lpstr>
      <vt:lpstr>微软雅黑</vt:lpstr>
      <vt:lpstr>Arial Unicode MS</vt:lpstr>
      <vt:lpstr>自定义设计方案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网络基础</dc:title>
  <dc:creator>wutao</dc:creator>
  <cp:lastModifiedBy>qianfeng</cp:lastModifiedBy>
  <cp:revision>1178</cp:revision>
  <dcterms:created xsi:type="dcterms:W3CDTF">2001-06-18T12:28:14Z</dcterms:created>
  <dcterms:modified xsi:type="dcterms:W3CDTF">2018-03-01T01:31:24Z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