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366" r:id="rId2"/>
    <p:sldId id="258" r:id="rId3"/>
    <p:sldId id="376" r:id="rId4"/>
    <p:sldId id="299" r:id="rId5"/>
    <p:sldId id="300" r:id="rId6"/>
    <p:sldId id="301" r:id="rId7"/>
    <p:sldId id="259" r:id="rId8"/>
    <p:sldId id="304" r:id="rId9"/>
    <p:sldId id="385" r:id="rId10"/>
    <p:sldId id="260" r:id="rId11"/>
    <p:sldId id="386" r:id="rId12"/>
    <p:sldId id="401" r:id="rId13"/>
    <p:sldId id="402" r:id="rId14"/>
    <p:sldId id="387" r:id="rId15"/>
    <p:sldId id="388" r:id="rId16"/>
    <p:sldId id="389" r:id="rId17"/>
    <p:sldId id="381" r:id="rId18"/>
    <p:sldId id="283" r:id="rId19"/>
    <p:sldId id="284" r:id="rId20"/>
    <p:sldId id="285" r:id="rId21"/>
    <p:sldId id="306" r:id="rId22"/>
    <p:sldId id="309" r:id="rId23"/>
    <p:sldId id="391" r:id="rId24"/>
    <p:sldId id="390" r:id="rId25"/>
    <p:sldId id="392" r:id="rId26"/>
    <p:sldId id="307" r:id="rId27"/>
    <p:sldId id="403" r:id="rId28"/>
    <p:sldId id="394" r:id="rId29"/>
    <p:sldId id="312" r:id="rId30"/>
    <p:sldId id="313" r:id="rId31"/>
    <p:sldId id="404" r:id="rId32"/>
    <p:sldId id="316" r:id="rId33"/>
    <p:sldId id="319" r:id="rId34"/>
    <p:sldId id="315" r:id="rId35"/>
    <p:sldId id="317" r:id="rId36"/>
    <p:sldId id="318" r:id="rId37"/>
    <p:sldId id="395" r:id="rId38"/>
    <p:sldId id="396" r:id="rId39"/>
    <p:sldId id="397" r:id="rId40"/>
    <p:sldId id="320" r:id="rId41"/>
    <p:sldId id="321" r:id="rId42"/>
    <p:sldId id="383" r:id="rId43"/>
    <p:sldId id="323" r:id="rId44"/>
    <p:sldId id="398" r:id="rId45"/>
    <p:sldId id="399" r:id="rId46"/>
    <p:sldId id="400" r:id="rId47"/>
    <p:sldId id="297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16E"/>
    <a:srgbClr val="59B3C0"/>
    <a:srgbClr val="9A7BB6"/>
    <a:srgbClr val="438792"/>
    <a:srgbClr val="4B97A4"/>
    <a:srgbClr val="E68585"/>
    <a:srgbClr val="569BCD"/>
    <a:srgbClr val="71AEE6"/>
    <a:srgbClr val="6FC1E6"/>
    <a:srgbClr val="72C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6" autoAdjust="0"/>
    <p:restoredTop sz="79094" autoAdjust="0"/>
  </p:normalViewPr>
  <p:slideViewPr>
    <p:cSldViewPr snapToGrid="0" snapToObjects="1">
      <p:cViewPr varScale="1">
        <p:scale>
          <a:sx n="61" d="100"/>
          <a:sy n="61" d="100"/>
        </p:scale>
        <p:origin x="10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367AA-9433-4942-904E-08EB41FF4AE5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8E799-EDA9-C040-A19A-A3AE2A76A4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116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http://ithelp.ithome.com.tw/articles/10080201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66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C#</a:t>
            </a:r>
            <a:r>
              <a:rPr lang="zh-TW" altLang="en-US" dirty="0" smtClean="0"/>
              <a:t> </a:t>
            </a:r>
            <a:r>
              <a:rPr lang="en-US" altLang="zh-TW" dirty="0" smtClean="0"/>
              <a:t>destructor?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Q1 </a:t>
            </a:r>
          </a:p>
          <a:p>
            <a:r>
              <a:rPr lang="zh-TW" altLang="en-US" dirty="0" smtClean="0"/>
              <a:t>如何讓物件所占記憶體釋放</a:t>
            </a:r>
            <a:r>
              <a:rPr lang="en-US" altLang="zh-TW" dirty="0" smtClean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799-EDA9-C040-A19A-A3AE2A76A4E7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7823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智慧指標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C++</a:t>
            </a:r>
            <a:r>
              <a:rPr lang="zh-TW" altLang="en-US" dirty="0" smtClean="0"/>
              <a:t>最新的</a:t>
            </a:r>
            <a:r>
              <a:rPr lang="en-US" altLang="zh-TW" dirty="0" err="1" smtClean="0"/>
              <a:t>guardline</a:t>
            </a:r>
            <a:r>
              <a:rPr lang="en-US" altLang="zh-TW" dirty="0" smtClean="0"/>
              <a:t>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說明 盡可能不要使用指標</a:t>
            </a:r>
            <a:r>
              <a:rPr lang="en-US" altLang="zh-TW" baseline="0" dirty="0" smtClean="0"/>
              <a:t>.</a:t>
            </a:r>
          </a:p>
          <a:p>
            <a:r>
              <a:rPr lang="zh-TW" altLang="en-US" dirty="0" smtClean="0"/>
              <a:t>使用智慧指標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和 </a:t>
            </a:r>
            <a:r>
              <a:rPr lang="en-US" altLang="zh-TW" dirty="0" smtClean="0"/>
              <a:t>STL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那麼在</a:t>
            </a:r>
            <a:r>
              <a:rPr lang="en-US" altLang="zh-TW" dirty="0" smtClean="0"/>
              <a:t>C#</a:t>
            </a:r>
            <a:r>
              <a:rPr lang="zh-TW" altLang="en-US" dirty="0" smtClean="0"/>
              <a:t>當中就是使用</a:t>
            </a:r>
            <a:r>
              <a:rPr lang="en-US" altLang="zh-TW" dirty="0" smtClean="0"/>
              <a:t>LINQ.</a:t>
            </a:r>
            <a:r>
              <a:rPr lang="zh-TW" altLang="en-US" dirty="0" smtClean="0"/>
              <a:t>這也是為什麼 開發程式碼都是用</a:t>
            </a:r>
            <a:r>
              <a:rPr lang="en-US" altLang="zh-TW" dirty="0" smtClean="0"/>
              <a:t>LINQ.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799-EDA9-C040-A19A-A3AE2A76A4E7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3172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#include &lt;iostream&gt;</a:t>
            </a:r>
          </a:p>
          <a:p>
            <a:r>
              <a:rPr lang="en-US" altLang="zh-TW" dirty="0"/>
              <a:t>using namespace std;</a:t>
            </a:r>
          </a:p>
          <a:p>
            <a:endParaRPr lang="en-US" altLang="zh-TW" dirty="0"/>
          </a:p>
          <a:p>
            <a:r>
              <a:rPr lang="en-US" altLang="zh-TW" dirty="0"/>
              <a:t>class rectangle{</a:t>
            </a:r>
          </a:p>
          <a:p>
            <a:r>
              <a:rPr lang="en-US" altLang="zh-TW" dirty="0"/>
              <a:t>    friend ostream&amp; operator&lt;&lt;(ostream&amp;,rectangle);</a:t>
            </a:r>
          </a:p>
          <a:p>
            <a:r>
              <a:rPr lang="en-US" altLang="zh-TW" dirty="0"/>
              <a:t>    private:</a:t>
            </a:r>
          </a:p>
          <a:p>
            <a:r>
              <a:rPr lang="en-US" altLang="zh-TW" dirty="0"/>
              <a:t>        float width;</a:t>
            </a:r>
          </a:p>
          <a:p>
            <a:r>
              <a:rPr lang="en-US" altLang="zh-TW" dirty="0"/>
              <a:t>        float height;</a:t>
            </a:r>
          </a:p>
          <a:p>
            <a:r>
              <a:rPr lang="en-US" altLang="zh-TW" dirty="0"/>
              <a:t>    public:</a:t>
            </a:r>
          </a:p>
          <a:p>
            <a:r>
              <a:rPr lang="en-US" altLang="zh-TW" dirty="0"/>
              <a:t>        rectangle();</a:t>
            </a:r>
          </a:p>
          <a:p>
            <a:r>
              <a:rPr lang="en-US" altLang="zh-TW" dirty="0"/>
              <a:t>};</a:t>
            </a:r>
          </a:p>
          <a:p>
            <a:endParaRPr lang="en-US" altLang="zh-TW" dirty="0"/>
          </a:p>
          <a:p>
            <a:r>
              <a:rPr lang="en-US" altLang="zh-TW" dirty="0"/>
              <a:t>ostream&amp; operator&lt;&lt;(ostream&amp; os,rectangle r){</a:t>
            </a:r>
          </a:p>
          <a:p>
            <a:r>
              <a:rPr lang="en-US" altLang="zh-TW" dirty="0"/>
              <a:t>    os &lt;&lt; "Width: " &lt;&lt; r.width &lt;&lt; endl;</a:t>
            </a:r>
          </a:p>
          <a:p>
            <a:r>
              <a:rPr lang="en-US" altLang="zh-TW" dirty="0"/>
              <a:t>    os &lt;&lt; "Height: " &lt;&lt; r.height &lt;&lt; endl;</a:t>
            </a:r>
          </a:p>
          <a:p>
            <a:r>
              <a:rPr lang="en-US" altLang="zh-TW" dirty="0"/>
              <a:t>    return os;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rectangle::rectangle(){</a:t>
            </a:r>
          </a:p>
          <a:p>
            <a:r>
              <a:rPr lang="en-US" altLang="zh-TW" dirty="0"/>
              <a:t>    width = height = 0;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int main()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rectangle rectangleInstance;</a:t>
            </a:r>
          </a:p>
          <a:p>
            <a:r>
              <a:rPr lang="en-US" altLang="zh-TW" dirty="0"/>
              <a:t>    cout &lt;&lt; rectangleInstance;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689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#include &lt;iostream&gt;</a:t>
            </a:r>
          </a:p>
          <a:p>
            <a:r>
              <a:rPr lang="en-US" altLang="zh-TW" dirty="0"/>
              <a:t>using namespace std;</a:t>
            </a:r>
          </a:p>
          <a:p>
            <a:endParaRPr lang="en-US" altLang="zh-TW" dirty="0"/>
          </a:p>
          <a:p>
            <a:r>
              <a:rPr lang="en-US" altLang="zh-TW" dirty="0"/>
              <a:t>class rectangle{</a:t>
            </a:r>
          </a:p>
          <a:p>
            <a:r>
              <a:rPr lang="en-US" altLang="zh-TW" dirty="0"/>
              <a:t>    friend ostream&amp; operator&lt;&lt;(ostream&amp;,rectangle);</a:t>
            </a:r>
          </a:p>
          <a:p>
            <a:r>
              <a:rPr lang="en-US" altLang="zh-TW" dirty="0"/>
              <a:t>    private:</a:t>
            </a:r>
          </a:p>
          <a:p>
            <a:r>
              <a:rPr lang="en-US" altLang="zh-TW" dirty="0"/>
              <a:t>        float width;</a:t>
            </a:r>
          </a:p>
          <a:p>
            <a:r>
              <a:rPr lang="en-US" altLang="zh-TW" dirty="0"/>
              <a:t>        float height;</a:t>
            </a:r>
          </a:p>
          <a:p>
            <a:r>
              <a:rPr lang="en-US" altLang="zh-TW" dirty="0"/>
              <a:t>    public:</a:t>
            </a:r>
          </a:p>
          <a:p>
            <a:r>
              <a:rPr lang="en-US" altLang="zh-TW" dirty="0"/>
              <a:t>        rectangle(float,float);</a:t>
            </a:r>
          </a:p>
          <a:p>
            <a:r>
              <a:rPr lang="en-US" altLang="zh-TW" dirty="0"/>
              <a:t>};</a:t>
            </a:r>
          </a:p>
          <a:p>
            <a:endParaRPr lang="en-US" altLang="zh-TW" dirty="0"/>
          </a:p>
          <a:p>
            <a:r>
              <a:rPr lang="en-US" altLang="zh-TW" dirty="0"/>
              <a:t>ostream&amp; operator&lt;&lt;(ostream&amp; os,rectangle r){</a:t>
            </a:r>
          </a:p>
          <a:p>
            <a:r>
              <a:rPr lang="en-US" altLang="zh-TW" dirty="0"/>
              <a:t>    os &lt;&lt; "Width: " &lt;&lt; r.width &lt;&lt; endl;</a:t>
            </a:r>
          </a:p>
          <a:p>
            <a:r>
              <a:rPr lang="en-US" altLang="zh-TW" dirty="0"/>
              <a:t>    os &lt;&lt; "Height: " &lt;&lt; r.height &lt;&lt; endl;</a:t>
            </a:r>
          </a:p>
          <a:p>
            <a:r>
              <a:rPr lang="en-US" altLang="zh-TW" dirty="0"/>
              <a:t>    return os;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rectangle::rectangle(float w,float h){</a:t>
            </a:r>
          </a:p>
          <a:p>
            <a:r>
              <a:rPr lang="en-US" altLang="zh-TW" dirty="0"/>
              <a:t>    width = w;</a:t>
            </a:r>
          </a:p>
          <a:p>
            <a:r>
              <a:rPr lang="en-US" altLang="zh-TW" dirty="0"/>
              <a:t>    height = h;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int main()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rectangle rectangleInstance(3,5);</a:t>
            </a:r>
          </a:p>
          <a:p>
            <a:r>
              <a:rPr lang="en-US" altLang="zh-TW" dirty="0"/>
              <a:t>    cout &lt;&lt; rectangleInstance;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107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#include &lt;iostream&gt;</a:t>
            </a:r>
          </a:p>
          <a:p>
            <a:r>
              <a:rPr lang="en-US" altLang="zh-TW" dirty="0"/>
              <a:t>using namespace std;</a:t>
            </a:r>
          </a:p>
          <a:p>
            <a:endParaRPr lang="en-US" altLang="zh-TW" dirty="0"/>
          </a:p>
          <a:p>
            <a:r>
              <a:rPr lang="en-US" altLang="zh-TW" dirty="0"/>
              <a:t>class rectangle{</a:t>
            </a:r>
          </a:p>
          <a:p>
            <a:r>
              <a:rPr lang="en-US" altLang="zh-TW" dirty="0"/>
              <a:t>    friend ostream&amp; operator&lt;&lt;(ostream&amp;,rectangle);</a:t>
            </a:r>
          </a:p>
          <a:p>
            <a:r>
              <a:rPr lang="en-US" altLang="zh-TW" dirty="0"/>
              <a:t>    private:</a:t>
            </a:r>
          </a:p>
          <a:p>
            <a:r>
              <a:rPr lang="en-US" altLang="zh-TW" dirty="0"/>
              <a:t>        float width;</a:t>
            </a:r>
          </a:p>
          <a:p>
            <a:r>
              <a:rPr lang="en-US" altLang="zh-TW" dirty="0"/>
              <a:t>        float height;</a:t>
            </a:r>
          </a:p>
          <a:p>
            <a:r>
              <a:rPr lang="en-US" altLang="zh-TW" dirty="0"/>
              <a:t>    public:</a:t>
            </a:r>
          </a:p>
          <a:p>
            <a:r>
              <a:rPr lang="en-US" altLang="zh-TW" dirty="0"/>
              <a:t>        rectangle(float,float);</a:t>
            </a:r>
          </a:p>
          <a:p>
            <a:r>
              <a:rPr lang="en-US" altLang="zh-TW" dirty="0"/>
              <a:t>};</a:t>
            </a:r>
          </a:p>
          <a:p>
            <a:endParaRPr lang="en-US" altLang="zh-TW" dirty="0"/>
          </a:p>
          <a:p>
            <a:r>
              <a:rPr lang="en-US" altLang="zh-TW" dirty="0"/>
              <a:t>ostream&amp; operator&lt;&lt;(ostream&amp; os,rectangle r){</a:t>
            </a:r>
          </a:p>
          <a:p>
            <a:r>
              <a:rPr lang="en-US" altLang="zh-TW" dirty="0"/>
              <a:t>    os &lt;&lt; "Width: " &lt;&lt; r.width &lt;&lt; endl;</a:t>
            </a:r>
          </a:p>
          <a:p>
            <a:r>
              <a:rPr lang="en-US" altLang="zh-TW" dirty="0"/>
              <a:t>    os &lt;&lt; "Height: " &lt;&lt; r.height &lt;&lt; endl;</a:t>
            </a:r>
          </a:p>
          <a:p>
            <a:r>
              <a:rPr lang="en-US" altLang="zh-TW" dirty="0"/>
              <a:t>    return os;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rectangle::rectangle(float w,float h){</a:t>
            </a:r>
          </a:p>
          <a:p>
            <a:r>
              <a:rPr lang="en-US" altLang="zh-TW" dirty="0"/>
              <a:t>    width = w;</a:t>
            </a:r>
          </a:p>
          <a:p>
            <a:r>
              <a:rPr lang="en-US" altLang="zh-TW" dirty="0"/>
              <a:t>    height = h;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int main()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rectangle rectangleInstance(3,5);</a:t>
            </a:r>
          </a:p>
          <a:p>
            <a:r>
              <a:rPr lang="en-US" altLang="zh-TW" dirty="0"/>
              <a:t>    cout &lt;&lt; rectangleInstance;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722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#include &lt;iostream&gt;</a:t>
            </a:r>
          </a:p>
          <a:p>
            <a:r>
              <a:rPr lang="en-US" altLang="zh-TW" dirty="0"/>
              <a:t>using namespace std;</a:t>
            </a:r>
          </a:p>
          <a:p>
            <a:endParaRPr lang="en-US" altLang="zh-TW" dirty="0"/>
          </a:p>
          <a:p>
            <a:r>
              <a:rPr lang="en-US" altLang="zh-TW" dirty="0"/>
              <a:t>class rectangle{</a:t>
            </a:r>
          </a:p>
          <a:p>
            <a:r>
              <a:rPr lang="en-US" altLang="zh-TW" dirty="0"/>
              <a:t>    friend ostream&amp; operator&lt;&lt;(ostream&amp;,rectangle);</a:t>
            </a:r>
          </a:p>
          <a:p>
            <a:r>
              <a:rPr lang="en-US" altLang="zh-TW" dirty="0"/>
              <a:t>    private:</a:t>
            </a:r>
          </a:p>
          <a:p>
            <a:r>
              <a:rPr lang="en-US" altLang="zh-TW" dirty="0"/>
              <a:t>        float width;</a:t>
            </a:r>
          </a:p>
          <a:p>
            <a:r>
              <a:rPr lang="en-US" altLang="zh-TW" dirty="0"/>
              <a:t>        float height;</a:t>
            </a:r>
          </a:p>
          <a:p>
            <a:r>
              <a:rPr lang="en-US" altLang="zh-TW" dirty="0"/>
              <a:t>    public:</a:t>
            </a:r>
          </a:p>
          <a:p>
            <a:r>
              <a:rPr lang="en-US" altLang="zh-TW" dirty="0"/>
              <a:t>        rectangle(float,float);</a:t>
            </a:r>
          </a:p>
          <a:p>
            <a:r>
              <a:rPr lang="en-US" altLang="zh-TW" dirty="0"/>
              <a:t>};</a:t>
            </a:r>
          </a:p>
          <a:p>
            <a:endParaRPr lang="en-US" altLang="zh-TW" dirty="0"/>
          </a:p>
          <a:p>
            <a:r>
              <a:rPr lang="en-US" altLang="zh-TW" dirty="0"/>
              <a:t>ostream&amp; operator&lt;&lt;(ostream&amp; os,rectangle r){</a:t>
            </a:r>
          </a:p>
          <a:p>
            <a:r>
              <a:rPr lang="en-US" altLang="zh-TW" dirty="0"/>
              <a:t>    os &lt;&lt; "Width: " &lt;&lt; r.width &lt;&lt; endl;</a:t>
            </a:r>
          </a:p>
          <a:p>
            <a:r>
              <a:rPr lang="en-US" altLang="zh-TW" dirty="0"/>
              <a:t>    os &lt;&lt; "Height: " &lt;&lt; r.height &lt;&lt; endl;</a:t>
            </a:r>
          </a:p>
          <a:p>
            <a:r>
              <a:rPr lang="en-US" altLang="zh-TW" dirty="0"/>
              <a:t>    return os;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rectangle::rectangle(float w,float h){</a:t>
            </a:r>
          </a:p>
          <a:p>
            <a:r>
              <a:rPr lang="en-US" altLang="zh-TW" dirty="0"/>
              <a:t>    width = w;</a:t>
            </a:r>
          </a:p>
          <a:p>
            <a:r>
              <a:rPr lang="en-US" altLang="zh-TW" dirty="0"/>
              <a:t>    height = h;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int main()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rectangle rectangleInstance(3,5);</a:t>
            </a:r>
          </a:p>
          <a:p>
            <a:r>
              <a:rPr lang="en-US" altLang="zh-TW" dirty="0"/>
              <a:t>    cout &lt;&lt; rectangleInstance;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527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#include &lt;iostream&gt;</a:t>
            </a:r>
          </a:p>
          <a:p>
            <a:r>
              <a:rPr lang="en-US" altLang="zh-TW" dirty="0"/>
              <a:t>using namespace std;</a:t>
            </a:r>
          </a:p>
          <a:p>
            <a:endParaRPr lang="en-US" altLang="zh-TW" dirty="0"/>
          </a:p>
          <a:p>
            <a:r>
              <a:rPr lang="en-US" altLang="zh-TW" dirty="0"/>
              <a:t>class rectangle{</a:t>
            </a:r>
          </a:p>
          <a:p>
            <a:r>
              <a:rPr lang="en-US" altLang="zh-TW" dirty="0"/>
              <a:t>    friend ostream&amp; operator&lt;&lt;(ostream&amp;,rectangle);</a:t>
            </a:r>
          </a:p>
          <a:p>
            <a:r>
              <a:rPr lang="en-US" altLang="zh-TW" dirty="0"/>
              <a:t>    private:</a:t>
            </a:r>
          </a:p>
          <a:p>
            <a:r>
              <a:rPr lang="en-US" altLang="zh-TW" dirty="0"/>
              <a:t>        float width;</a:t>
            </a:r>
          </a:p>
          <a:p>
            <a:r>
              <a:rPr lang="en-US" altLang="zh-TW" dirty="0"/>
              <a:t>        float height;</a:t>
            </a:r>
          </a:p>
          <a:p>
            <a:r>
              <a:rPr lang="en-US" altLang="zh-TW" dirty="0"/>
              <a:t>    public:</a:t>
            </a:r>
          </a:p>
          <a:p>
            <a:r>
              <a:rPr lang="en-US" altLang="zh-TW" dirty="0"/>
              <a:t>        ~rectangle();</a:t>
            </a:r>
          </a:p>
          <a:p>
            <a:r>
              <a:rPr lang="en-US" altLang="zh-TW" dirty="0"/>
              <a:t>};</a:t>
            </a:r>
          </a:p>
          <a:p>
            <a:endParaRPr lang="en-US" altLang="zh-TW" dirty="0"/>
          </a:p>
          <a:p>
            <a:r>
              <a:rPr lang="en-US" altLang="zh-TW" dirty="0"/>
              <a:t>ostream&amp; operator&lt;&lt;(ostream&amp; os,rectangle r){</a:t>
            </a:r>
          </a:p>
          <a:p>
            <a:r>
              <a:rPr lang="en-US" altLang="zh-TW" dirty="0"/>
              <a:t>    os &lt;&lt; "Width: " &lt;&lt; r.width &lt;&lt; endl;</a:t>
            </a:r>
          </a:p>
          <a:p>
            <a:r>
              <a:rPr lang="en-US" altLang="zh-TW" dirty="0"/>
              <a:t>    os &lt;&lt; "Height: " &lt;&lt; r.height &lt;&lt; endl;</a:t>
            </a:r>
          </a:p>
          <a:p>
            <a:r>
              <a:rPr lang="en-US" altLang="zh-TW" dirty="0"/>
              <a:t>    return os;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rectangle::~rectangle(){</a:t>
            </a:r>
          </a:p>
          <a:p>
            <a:r>
              <a:rPr lang="en-US" altLang="zh-TW" dirty="0"/>
              <a:t>    cout &lt;&lt; "Bye" &lt;&lt; endl;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int main()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rectangle rectangleInstance;</a:t>
            </a:r>
          </a:p>
          <a:p>
            <a:r>
              <a:rPr lang="en-US" altLang="zh-TW" dirty="0"/>
              <a:t>    cout &lt;&lt; rectangleInstance;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85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#include &lt;iostream&gt;</a:t>
            </a:r>
          </a:p>
          <a:p>
            <a:r>
              <a:rPr lang="en-US" altLang="zh-TW" dirty="0"/>
              <a:t>using namespace std;</a:t>
            </a:r>
          </a:p>
          <a:p>
            <a:endParaRPr lang="en-US" altLang="zh-TW" dirty="0"/>
          </a:p>
          <a:p>
            <a:r>
              <a:rPr lang="en-US" altLang="zh-TW" dirty="0"/>
              <a:t>class rectangle{</a:t>
            </a:r>
          </a:p>
          <a:p>
            <a:r>
              <a:rPr lang="en-US" altLang="zh-TW" dirty="0"/>
              <a:t>    friend ostream&amp; operator&lt;&lt;(ostream&amp;,rectangle);</a:t>
            </a:r>
          </a:p>
          <a:p>
            <a:r>
              <a:rPr lang="en-US" altLang="zh-TW" dirty="0"/>
              <a:t>    friend float area(rectangle);</a:t>
            </a:r>
          </a:p>
          <a:p>
            <a:r>
              <a:rPr lang="en-US" altLang="zh-TW" dirty="0"/>
              <a:t>    private:</a:t>
            </a:r>
          </a:p>
          <a:p>
            <a:r>
              <a:rPr lang="en-US" altLang="zh-TW" dirty="0"/>
              <a:t>        float width;</a:t>
            </a:r>
          </a:p>
          <a:p>
            <a:r>
              <a:rPr lang="en-US" altLang="zh-TW" dirty="0"/>
              <a:t>        float height;</a:t>
            </a:r>
          </a:p>
          <a:p>
            <a:r>
              <a:rPr lang="en-US" altLang="zh-TW" dirty="0"/>
              <a:t>    public:</a:t>
            </a:r>
          </a:p>
          <a:p>
            <a:r>
              <a:rPr lang="en-US" altLang="zh-TW" dirty="0"/>
              <a:t>        rectangle();</a:t>
            </a:r>
          </a:p>
          <a:p>
            <a:r>
              <a:rPr lang="en-US" altLang="zh-TW" dirty="0"/>
              <a:t>        rectangle(float,float);</a:t>
            </a:r>
          </a:p>
          <a:p>
            <a:r>
              <a:rPr lang="en-US" altLang="zh-TW" dirty="0"/>
              <a:t>        ~rectangle();</a:t>
            </a:r>
          </a:p>
          <a:p>
            <a:r>
              <a:rPr lang="en-US" altLang="zh-TW" dirty="0"/>
              <a:t>};</a:t>
            </a:r>
          </a:p>
          <a:p>
            <a:endParaRPr lang="en-US" altLang="zh-TW" dirty="0"/>
          </a:p>
          <a:p>
            <a:r>
              <a:rPr lang="en-US" altLang="zh-TW" dirty="0"/>
              <a:t>ostream&amp; operator&lt;&lt;(ostream&amp; os,rectangle r){</a:t>
            </a:r>
          </a:p>
          <a:p>
            <a:r>
              <a:rPr lang="en-US" altLang="zh-TW" dirty="0"/>
              <a:t>    os &lt;&lt; "Width: " &lt;&lt; r.width &lt;&lt; endl;</a:t>
            </a:r>
          </a:p>
          <a:p>
            <a:r>
              <a:rPr lang="en-US" altLang="zh-TW" dirty="0"/>
              <a:t>    os &lt;&lt; "Height: " &lt;&lt; r.height &lt;&lt; endl;</a:t>
            </a:r>
          </a:p>
          <a:p>
            <a:r>
              <a:rPr lang="en-US" altLang="zh-TW" dirty="0"/>
              <a:t>    return os;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rectangle::rectangle(float w,float h){</a:t>
            </a:r>
          </a:p>
          <a:p>
            <a:r>
              <a:rPr lang="en-US" altLang="zh-TW" dirty="0"/>
              <a:t>    width = w;</a:t>
            </a:r>
          </a:p>
          <a:p>
            <a:r>
              <a:rPr lang="en-US" altLang="zh-TW" dirty="0"/>
              <a:t>    height = h;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rectangle::rectangle(){</a:t>
            </a:r>
          </a:p>
          <a:p>
            <a:r>
              <a:rPr lang="en-US" altLang="zh-TW" dirty="0"/>
              <a:t>    width = height = 0;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rectangle::~rectangle(){</a:t>
            </a:r>
          </a:p>
          <a:p>
            <a:r>
              <a:rPr lang="en-US" altLang="zh-TW" dirty="0"/>
              <a:t>    cout &lt;&lt; "Bye" &lt;&lt; endl;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float area(rectangle r){</a:t>
            </a:r>
          </a:p>
          <a:p>
            <a:r>
              <a:rPr lang="en-US" altLang="zh-TW" dirty="0"/>
              <a:t>    return r.width*r.height;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int main()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rectangle rectangleInstance(3,5);</a:t>
            </a:r>
          </a:p>
          <a:p>
            <a:r>
              <a:rPr lang="en-US" altLang="zh-TW" dirty="0"/>
              <a:t>    cout &lt;&lt; area(rectangleInstance) &lt;&lt; endl;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170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#include &lt;iostream&gt;</a:t>
            </a:r>
          </a:p>
          <a:p>
            <a:r>
              <a:rPr lang="en-US" altLang="zh-TW" dirty="0"/>
              <a:t>using namespace std;</a:t>
            </a:r>
          </a:p>
          <a:p>
            <a:endParaRPr lang="en-US" altLang="zh-TW" dirty="0"/>
          </a:p>
          <a:p>
            <a:r>
              <a:rPr lang="en-US" altLang="zh-TW" dirty="0"/>
              <a:t>class rectangle{</a:t>
            </a:r>
          </a:p>
          <a:p>
            <a:r>
              <a:rPr lang="en-US" altLang="zh-TW" dirty="0"/>
              <a:t>    friend ostream&amp; operator&lt;&lt;(ostream&amp;,rectangle);</a:t>
            </a:r>
          </a:p>
          <a:p>
            <a:r>
              <a:rPr lang="en-US" altLang="zh-TW" dirty="0"/>
              <a:t>    friend float area(rectangle);</a:t>
            </a:r>
          </a:p>
          <a:p>
            <a:r>
              <a:rPr lang="en-US" altLang="zh-TW" dirty="0"/>
              <a:t>    private:</a:t>
            </a:r>
          </a:p>
          <a:p>
            <a:r>
              <a:rPr lang="en-US" altLang="zh-TW" dirty="0"/>
              <a:t>        float width;</a:t>
            </a:r>
          </a:p>
          <a:p>
            <a:r>
              <a:rPr lang="en-US" altLang="zh-TW" dirty="0"/>
              <a:t>        float height;</a:t>
            </a:r>
          </a:p>
          <a:p>
            <a:r>
              <a:rPr lang="en-US" altLang="zh-TW" dirty="0"/>
              <a:t>    public:</a:t>
            </a:r>
          </a:p>
          <a:p>
            <a:r>
              <a:rPr lang="en-US" altLang="zh-TW" dirty="0"/>
              <a:t>        rectangle();</a:t>
            </a:r>
          </a:p>
          <a:p>
            <a:r>
              <a:rPr lang="en-US" altLang="zh-TW" dirty="0"/>
              <a:t>        rectangle(float,float);</a:t>
            </a:r>
          </a:p>
          <a:p>
            <a:r>
              <a:rPr lang="en-US" altLang="zh-TW" dirty="0"/>
              <a:t>        ~rectangle();</a:t>
            </a:r>
          </a:p>
          <a:p>
            <a:r>
              <a:rPr lang="en-US" altLang="zh-TW" dirty="0"/>
              <a:t>};</a:t>
            </a:r>
          </a:p>
          <a:p>
            <a:endParaRPr lang="en-US" altLang="zh-TW" dirty="0"/>
          </a:p>
          <a:p>
            <a:r>
              <a:rPr lang="en-US" altLang="zh-TW" dirty="0"/>
              <a:t>ostream&amp; operator&lt;&lt;(ostream&amp; os,rectangle r){</a:t>
            </a:r>
          </a:p>
          <a:p>
            <a:r>
              <a:rPr lang="en-US" altLang="zh-TW" dirty="0"/>
              <a:t>    os &lt;&lt; "Width: " &lt;&lt; r.width &lt;&lt; endl;</a:t>
            </a:r>
          </a:p>
          <a:p>
            <a:r>
              <a:rPr lang="en-US" altLang="zh-TW" dirty="0"/>
              <a:t>    os &lt;&lt; "Height: " &lt;&lt; r.height &lt;&lt; endl;</a:t>
            </a:r>
          </a:p>
          <a:p>
            <a:r>
              <a:rPr lang="en-US" altLang="zh-TW" dirty="0"/>
              <a:t>    return os;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rectangle::rectangle(float w,float h){</a:t>
            </a:r>
          </a:p>
          <a:p>
            <a:r>
              <a:rPr lang="en-US" altLang="zh-TW" dirty="0"/>
              <a:t>    width = w;</a:t>
            </a:r>
          </a:p>
          <a:p>
            <a:r>
              <a:rPr lang="en-US" altLang="zh-TW" dirty="0"/>
              <a:t>    height = h;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rectangle::rectangle(){</a:t>
            </a:r>
          </a:p>
          <a:p>
            <a:r>
              <a:rPr lang="en-US" altLang="zh-TW" dirty="0"/>
              <a:t>    width = height = 0;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rectangle::~rectangle(){</a:t>
            </a:r>
          </a:p>
          <a:p>
            <a:r>
              <a:rPr lang="en-US" altLang="zh-TW" dirty="0"/>
              <a:t>    cout &lt;&lt; "Bye" &lt;&lt; endl;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float area(rectangle r){</a:t>
            </a:r>
          </a:p>
          <a:p>
            <a:r>
              <a:rPr lang="en-US" altLang="zh-TW" dirty="0"/>
              <a:t>    return r.width*r.height;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int main()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rectangle rectangleInstance(3,5);</a:t>
            </a:r>
          </a:p>
          <a:p>
            <a:r>
              <a:rPr lang="en-US" altLang="zh-TW" dirty="0"/>
              <a:t>    cout &lt;&lt; area(rectangleInstance) &lt;&lt; endl;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032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#include &lt;iostream&gt;</a:t>
            </a:r>
          </a:p>
          <a:p>
            <a:r>
              <a:rPr lang="en-US" altLang="zh-TW" dirty="0"/>
              <a:t>using namespace std;</a:t>
            </a:r>
          </a:p>
          <a:p>
            <a:endParaRPr lang="en-US" altLang="zh-TW" dirty="0"/>
          </a:p>
          <a:p>
            <a:r>
              <a:rPr lang="en-US" altLang="zh-TW" dirty="0"/>
              <a:t>class rectangle{</a:t>
            </a:r>
          </a:p>
          <a:p>
            <a:r>
              <a:rPr lang="en-US" altLang="zh-TW" dirty="0"/>
              <a:t>    friend ostream&amp; operator&lt;&lt;(ostream&amp;,rectangle);</a:t>
            </a:r>
          </a:p>
          <a:p>
            <a:r>
              <a:rPr lang="en-US" altLang="zh-TW" dirty="0"/>
              <a:t>    friend float area(rectangle&amp;);</a:t>
            </a:r>
          </a:p>
          <a:p>
            <a:r>
              <a:rPr lang="en-US" altLang="zh-TW" dirty="0"/>
              <a:t>    private:</a:t>
            </a:r>
          </a:p>
          <a:p>
            <a:r>
              <a:rPr lang="en-US" altLang="zh-TW" dirty="0"/>
              <a:t>        float width;</a:t>
            </a:r>
          </a:p>
          <a:p>
            <a:r>
              <a:rPr lang="en-US" altLang="zh-TW" dirty="0"/>
              <a:t>        float height;</a:t>
            </a:r>
          </a:p>
          <a:p>
            <a:r>
              <a:rPr lang="en-US" altLang="zh-TW" dirty="0"/>
              <a:t>    public:</a:t>
            </a:r>
          </a:p>
          <a:p>
            <a:r>
              <a:rPr lang="en-US" altLang="zh-TW" dirty="0"/>
              <a:t>        rectangle();</a:t>
            </a:r>
          </a:p>
          <a:p>
            <a:r>
              <a:rPr lang="en-US" altLang="zh-TW" dirty="0"/>
              <a:t>        rectangle(float,float);</a:t>
            </a:r>
          </a:p>
          <a:p>
            <a:r>
              <a:rPr lang="en-US" altLang="zh-TW" dirty="0"/>
              <a:t>        ~rectangle();</a:t>
            </a:r>
          </a:p>
          <a:p>
            <a:r>
              <a:rPr lang="en-US" altLang="zh-TW" dirty="0"/>
              <a:t>};</a:t>
            </a:r>
          </a:p>
          <a:p>
            <a:endParaRPr lang="en-US" altLang="zh-TW" dirty="0"/>
          </a:p>
          <a:p>
            <a:r>
              <a:rPr lang="en-US" altLang="zh-TW" dirty="0"/>
              <a:t>ostream&amp; operator&lt;&lt;(ostream&amp; os,rectangle r){</a:t>
            </a:r>
          </a:p>
          <a:p>
            <a:r>
              <a:rPr lang="en-US" altLang="zh-TW" dirty="0"/>
              <a:t>    os &lt;&lt; "Width: " &lt;&lt; r.width &lt;&lt; endl;</a:t>
            </a:r>
          </a:p>
          <a:p>
            <a:r>
              <a:rPr lang="en-US" altLang="zh-TW" dirty="0"/>
              <a:t>    os &lt;&lt; "Height: " &lt;&lt; r.height &lt;&lt; endl;</a:t>
            </a:r>
          </a:p>
          <a:p>
            <a:r>
              <a:rPr lang="en-US" altLang="zh-TW" dirty="0"/>
              <a:t>    return os;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rectangle::rectangle(float w,float h){</a:t>
            </a:r>
          </a:p>
          <a:p>
            <a:r>
              <a:rPr lang="en-US" altLang="zh-TW" dirty="0"/>
              <a:t>    width = w;</a:t>
            </a:r>
          </a:p>
          <a:p>
            <a:r>
              <a:rPr lang="en-US" altLang="zh-TW" dirty="0"/>
              <a:t>    height = h;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rectangle::rectangle(){</a:t>
            </a:r>
          </a:p>
          <a:p>
            <a:r>
              <a:rPr lang="en-US" altLang="zh-TW" dirty="0"/>
              <a:t>    width = height = 0;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rectangle::~rectangle(){</a:t>
            </a:r>
          </a:p>
          <a:p>
            <a:r>
              <a:rPr lang="en-US" altLang="zh-TW" dirty="0"/>
              <a:t>    cout &lt;&lt; "Bye" &lt;&lt; endl;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float area(rectangle&amp; r){</a:t>
            </a:r>
          </a:p>
          <a:p>
            <a:r>
              <a:rPr lang="en-US" altLang="zh-TW" dirty="0"/>
              <a:t>    return r.width*r.height;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int main()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rectangle rectangleInstance(3,5);</a:t>
            </a:r>
          </a:p>
          <a:p>
            <a:r>
              <a:rPr lang="en-US" altLang="zh-TW" dirty="0"/>
              <a:t>    cout &lt;&lt; area(rectangleInstance) &lt;&lt; endl;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68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http://ithelp.ithome.com.tw/articles/10080201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972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傳大量值時 或是 傳入物件時</a:t>
            </a:r>
            <a:endParaRPr lang="en-US" altLang="zh-TW" dirty="0" smtClean="0"/>
          </a:p>
          <a:p>
            <a:r>
              <a:rPr lang="zh-TW" altLang="en-US" dirty="0" smtClean="0"/>
              <a:t>請使用參考 可以減去複製值</a:t>
            </a:r>
            <a:r>
              <a:rPr lang="en-US" altLang="zh-TW" dirty="0" smtClean="0"/>
              <a:t>(address</a:t>
            </a:r>
            <a:r>
              <a:rPr lang="en-US" altLang="zh-TW" baseline="0" dirty="0" smtClean="0"/>
              <a:t> or an object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的時間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Constructor</a:t>
            </a:r>
            <a:r>
              <a:rPr lang="en-US" altLang="zh-TW" baseline="0" dirty="0" smtClean="0"/>
              <a:t> </a:t>
            </a:r>
          </a:p>
          <a:p>
            <a:r>
              <a:rPr lang="zh-TW" altLang="en-US" baseline="0" dirty="0" smtClean="0"/>
              <a:t>不是初始化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而是賦值</a:t>
            </a:r>
            <a:r>
              <a:rPr lang="en-US" altLang="zh-TW" baseline="0" dirty="0" smtClean="0"/>
              <a:t>.</a:t>
            </a:r>
          </a:p>
          <a:p>
            <a:r>
              <a:rPr lang="zh-TW" altLang="en-US" baseline="0" dirty="0" smtClean="0"/>
              <a:t>會按照</a:t>
            </a:r>
            <a:r>
              <a:rPr lang="en-US" altLang="zh-TW" baseline="0" dirty="0" smtClean="0"/>
              <a:t>class,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data member</a:t>
            </a:r>
            <a:r>
              <a:rPr lang="zh-TW" altLang="en-US" baseline="0" dirty="0" smtClean="0"/>
              <a:t>順序給值</a:t>
            </a:r>
            <a:r>
              <a:rPr lang="en-US" altLang="zh-TW" baseline="0" dirty="0" smtClean="0"/>
              <a:t>.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Member list initialize </a:t>
            </a:r>
            <a:r>
              <a:rPr lang="zh-TW" altLang="en-US" baseline="0" dirty="0" smtClean="0"/>
              <a:t>才是</a:t>
            </a:r>
            <a:endParaRPr lang="en-US" altLang="zh-TW" baseline="0" dirty="0" smtClean="0"/>
          </a:p>
          <a:p>
            <a:r>
              <a:rPr lang="en-US" altLang="zh-TW" baseline="0" dirty="0" smtClean="0"/>
              <a:t>Class Test{</a:t>
            </a:r>
          </a:p>
          <a:p>
            <a:r>
              <a:rPr lang="en-US" altLang="zh-TW" baseline="0" dirty="0" smtClean="0"/>
              <a:t>   public</a:t>
            </a:r>
          </a:p>
          <a:p>
            <a:r>
              <a:rPr lang="en-US" altLang="zh-TW" baseline="0" dirty="0" smtClean="0"/>
              <a:t>}</a:t>
            </a:r>
          </a:p>
          <a:p>
            <a:endParaRPr lang="en-US" altLang="zh-TW" baseline="0" dirty="0" smtClean="0"/>
          </a:p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799-EDA9-C040-A19A-A3AE2A76A4E7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0388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799-EDA9-C040-A19A-A3AE2A76A4E7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7747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#include &lt;iostream&gt;</a:t>
            </a:r>
          </a:p>
          <a:p>
            <a:r>
              <a:rPr lang="en-US" altLang="zh-TW" dirty="0"/>
              <a:t>using namespace std;</a:t>
            </a:r>
          </a:p>
          <a:p>
            <a:endParaRPr lang="en-US" altLang="zh-TW" dirty="0"/>
          </a:p>
          <a:p>
            <a:r>
              <a:rPr lang="en-US" altLang="zh-TW" dirty="0"/>
              <a:t>class rectangle{</a:t>
            </a:r>
          </a:p>
          <a:p>
            <a:r>
              <a:rPr lang="en-US" altLang="zh-TW" dirty="0"/>
              <a:t>    friend ostream&amp; operator&lt;&lt;(ostream&amp;,rectangle);</a:t>
            </a:r>
          </a:p>
          <a:p>
            <a:r>
              <a:rPr lang="en-US" altLang="zh-TW" dirty="0"/>
              <a:t>    friend float area(rectangle&amp;);</a:t>
            </a:r>
          </a:p>
          <a:p>
            <a:r>
              <a:rPr lang="en-US" altLang="zh-TW" dirty="0"/>
              <a:t>    private:</a:t>
            </a:r>
          </a:p>
          <a:p>
            <a:r>
              <a:rPr lang="en-US" altLang="zh-TW" dirty="0"/>
              <a:t>        float width;</a:t>
            </a:r>
          </a:p>
          <a:p>
            <a:r>
              <a:rPr lang="en-US" altLang="zh-TW" dirty="0"/>
              <a:t>        float height;</a:t>
            </a:r>
          </a:p>
          <a:p>
            <a:r>
              <a:rPr lang="en-US" altLang="zh-TW" dirty="0"/>
              <a:t>    public:</a:t>
            </a:r>
          </a:p>
          <a:p>
            <a:r>
              <a:rPr lang="en-US" altLang="zh-TW" dirty="0"/>
              <a:t>        rectangle();</a:t>
            </a:r>
          </a:p>
          <a:p>
            <a:r>
              <a:rPr lang="en-US" altLang="zh-TW" dirty="0"/>
              <a:t>        rectangle(float,float);</a:t>
            </a:r>
          </a:p>
          <a:p>
            <a:r>
              <a:rPr lang="en-US" altLang="zh-TW" dirty="0"/>
              <a:t>        ~rectangle();</a:t>
            </a:r>
          </a:p>
          <a:p>
            <a:r>
              <a:rPr lang="en-US" altLang="zh-TW" dirty="0"/>
              <a:t>        rectangle operator*(float);</a:t>
            </a:r>
          </a:p>
          <a:p>
            <a:r>
              <a:rPr lang="en-US" altLang="zh-TW" dirty="0"/>
              <a:t>};</a:t>
            </a:r>
          </a:p>
          <a:p>
            <a:endParaRPr lang="en-US" altLang="zh-TW" dirty="0"/>
          </a:p>
          <a:p>
            <a:r>
              <a:rPr lang="en-US" altLang="zh-TW" dirty="0"/>
              <a:t>rectangle rectangle::operator*(float r){</a:t>
            </a:r>
          </a:p>
          <a:p>
            <a:r>
              <a:rPr lang="en-US" altLang="zh-TW" dirty="0"/>
              <a:t>    rectangle rec(width*r,height*r);</a:t>
            </a:r>
          </a:p>
          <a:p>
            <a:r>
              <a:rPr lang="en-US" altLang="zh-TW" dirty="0"/>
              <a:t>    return rec;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ostream&amp; operator&lt;&lt;(ostream&amp; os,rectangle r){</a:t>
            </a:r>
          </a:p>
          <a:p>
            <a:r>
              <a:rPr lang="en-US" altLang="zh-TW" dirty="0"/>
              <a:t>    os &lt;&lt; "Width: " &lt;&lt; r.width &lt;&lt; endl;</a:t>
            </a:r>
          </a:p>
          <a:p>
            <a:r>
              <a:rPr lang="en-US" altLang="zh-TW" dirty="0"/>
              <a:t>    os &lt;&lt; "Height: " &lt;&lt; r.height &lt;&lt; endl;</a:t>
            </a:r>
          </a:p>
          <a:p>
            <a:r>
              <a:rPr lang="en-US" altLang="zh-TW" dirty="0"/>
              <a:t>    return os;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rectangle::rectangle(float w,float h){</a:t>
            </a:r>
          </a:p>
          <a:p>
            <a:r>
              <a:rPr lang="en-US" altLang="zh-TW" dirty="0"/>
              <a:t>    width = w;</a:t>
            </a:r>
          </a:p>
          <a:p>
            <a:r>
              <a:rPr lang="en-US" altLang="zh-TW" dirty="0"/>
              <a:t>    height = h;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rectangle::rectangle(){</a:t>
            </a:r>
          </a:p>
          <a:p>
            <a:r>
              <a:rPr lang="en-US" altLang="zh-TW" dirty="0"/>
              <a:t>    width = height = 0;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rectangle::~rectangle(){</a:t>
            </a:r>
          </a:p>
          <a:p>
            <a:r>
              <a:rPr lang="en-US" altLang="zh-TW" dirty="0"/>
              <a:t>    cout &lt;&lt; "Bye" &lt;&lt; endl;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float area(rectangle&amp; r){</a:t>
            </a:r>
          </a:p>
          <a:p>
            <a:r>
              <a:rPr lang="en-US" altLang="zh-TW" dirty="0"/>
              <a:t>    return r.width*r.height;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int main()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rectangle rectangleInstance(3,5);</a:t>
            </a:r>
          </a:p>
          <a:p>
            <a:r>
              <a:rPr lang="en-US" altLang="zh-TW" dirty="0"/>
              <a:t>    cout &lt;&lt; rectangleInstance*2 &lt;&lt; endl;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429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#include &lt;iostream&gt;</a:t>
            </a:r>
          </a:p>
          <a:p>
            <a:r>
              <a:rPr lang="en-US" altLang="zh-TW" dirty="0"/>
              <a:t>using namespace std;</a:t>
            </a:r>
          </a:p>
          <a:p>
            <a:endParaRPr lang="en-US" altLang="zh-TW" dirty="0"/>
          </a:p>
          <a:p>
            <a:r>
              <a:rPr lang="en-US" altLang="zh-TW" dirty="0"/>
              <a:t>class rectangle{</a:t>
            </a:r>
          </a:p>
          <a:p>
            <a:r>
              <a:rPr lang="en-US" altLang="zh-TW" dirty="0"/>
              <a:t>    friend ostream&amp; operator&lt;&lt;(ostream&amp;,rectangle);</a:t>
            </a:r>
          </a:p>
          <a:p>
            <a:r>
              <a:rPr lang="en-US" altLang="zh-TW" dirty="0"/>
              <a:t>    friend float area(rectangle&amp;);</a:t>
            </a:r>
          </a:p>
          <a:p>
            <a:r>
              <a:rPr lang="en-US" altLang="zh-TW" dirty="0"/>
              <a:t>    private:</a:t>
            </a:r>
          </a:p>
          <a:p>
            <a:r>
              <a:rPr lang="en-US" altLang="zh-TW" dirty="0"/>
              <a:t>        float width;</a:t>
            </a:r>
          </a:p>
          <a:p>
            <a:r>
              <a:rPr lang="en-US" altLang="zh-TW" dirty="0"/>
              <a:t>        float height;</a:t>
            </a:r>
          </a:p>
          <a:p>
            <a:r>
              <a:rPr lang="en-US" altLang="zh-TW" dirty="0"/>
              <a:t>    public:</a:t>
            </a:r>
          </a:p>
          <a:p>
            <a:r>
              <a:rPr lang="en-US" altLang="zh-TW" dirty="0"/>
              <a:t>        rectangle();</a:t>
            </a:r>
          </a:p>
          <a:p>
            <a:r>
              <a:rPr lang="en-US" altLang="zh-TW" dirty="0"/>
              <a:t>        rectangle(float,float);</a:t>
            </a:r>
          </a:p>
          <a:p>
            <a:r>
              <a:rPr lang="en-US" altLang="zh-TW" dirty="0"/>
              <a:t>        ~rectangle();</a:t>
            </a:r>
          </a:p>
          <a:p>
            <a:r>
              <a:rPr lang="en-US" altLang="zh-TW" dirty="0"/>
              <a:t>        rectangle operator*(float);</a:t>
            </a:r>
          </a:p>
          <a:p>
            <a:r>
              <a:rPr lang="en-US" altLang="zh-TW" dirty="0"/>
              <a:t>};</a:t>
            </a:r>
          </a:p>
          <a:p>
            <a:endParaRPr lang="en-US" altLang="zh-TW" dirty="0"/>
          </a:p>
          <a:p>
            <a:r>
              <a:rPr lang="en-US" altLang="zh-TW" dirty="0"/>
              <a:t>rectangle rectangle::operator*(float r){</a:t>
            </a:r>
          </a:p>
          <a:p>
            <a:r>
              <a:rPr lang="en-US" altLang="zh-TW" dirty="0"/>
              <a:t>    rectangle rec(width*r,height*r);</a:t>
            </a:r>
          </a:p>
          <a:p>
            <a:r>
              <a:rPr lang="en-US" altLang="zh-TW" dirty="0"/>
              <a:t>    return rec;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ostream&amp; operator&lt;&lt;(ostream&amp; os,rectangle r){</a:t>
            </a:r>
          </a:p>
          <a:p>
            <a:r>
              <a:rPr lang="en-US" altLang="zh-TW" dirty="0"/>
              <a:t>    os &lt;&lt; "Width: " &lt;&lt; r.width &lt;&lt; endl;</a:t>
            </a:r>
          </a:p>
          <a:p>
            <a:r>
              <a:rPr lang="en-US" altLang="zh-TW" dirty="0"/>
              <a:t>    os &lt;&lt; "Height: " &lt;&lt; r.height &lt;&lt; endl;</a:t>
            </a:r>
          </a:p>
          <a:p>
            <a:r>
              <a:rPr lang="en-US" altLang="zh-TW" dirty="0"/>
              <a:t>    return os;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rectangle::rectangle(float w,float h){</a:t>
            </a:r>
          </a:p>
          <a:p>
            <a:r>
              <a:rPr lang="en-US" altLang="zh-TW" dirty="0"/>
              <a:t>    width = w;</a:t>
            </a:r>
          </a:p>
          <a:p>
            <a:r>
              <a:rPr lang="en-US" altLang="zh-TW" dirty="0"/>
              <a:t>    height = h;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rectangle::rectangle(){</a:t>
            </a:r>
          </a:p>
          <a:p>
            <a:r>
              <a:rPr lang="en-US" altLang="zh-TW" dirty="0"/>
              <a:t>    width = height = 0;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rectangle::~rectangle(){</a:t>
            </a:r>
          </a:p>
          <a:p>
            <a:r>
              <a:rPr lang="en-US" altLang="zh-TW" dirty="0"/>
              <a:t>    cout &lt;&lt; "Bye" &lt;&lt; endl;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float area(rectangle&amp; r){</a:t>
            </a:r>
          </a:p>
          <a:p>
            <a:r>
              <a:rPr lang="en-US" altLang="zh-TW" dirty="0"/>
              <a:t>    return r.width*r.height;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int main()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rectangle rectangleInstance(3,5);</a:t>
            </a:r>
          </a:p>
          <a:p>
            <a:r>
              <a:rPr lang="en-US" altLang="zh-TW" dirty="0"/>
              <a:t>    cout &lt;&lt; rectangleInstance*2 &lt;&lt; endl;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1315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Cout</a:t>
            </a:r>
            <a:r>
              <a:rPr lang="en-US" altLang="zh-TW" dirty="0" smtClean="0"/>
              <a:t> </a:t>
            </a:r>
            <a:r>
              <a:rPr lang="zh-TW" altLang="en-US" dirty="0" smtClean="0"/>
              <a:t>串接呼叫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799-EDA9-C040-A19A-A3AE2A76A4E7}" type="slidenum">
              <a:rPr kumimoji="1" lang="zh-TW" altLang="en-US" smtClean="0"/>
              <a:t>44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03502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</a:p>
          <a:p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zh-TW" altLang="en-US" dirty="0" smtClean="0"/>
              <a:t>可以看作</a:t>
            </a:r>
            <a:r>
              <a:rPr lang="en-US" altLang="zh-TW" dirty="0" smtClean="0"/>
              <a:t>class.,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預設權限</a:t>
            </a:r>
            <a:r>
              <a:rPr lang="en-US" altLang="zh-TW" baseline="0" dirty="0" smtClean="0"/>
              <a:t>public.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799-EDA9-C040-A19A-A3AE2A76A4E7}" type="slidenum">
              <a:rPr kumimoji="1" lang="zh-TW" altLang="en-US" smtClean="0"/>
              <a:t>45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747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#include &lt;</a:t>
            </a:r>
            <a:r>
              <a:rPr lang="en-US" altLang="zh-TW" dirty="0" err="1"/>
              <a:t>iostream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using namespace </a:t>
            </a:r>
            <a:r>
              <a:rPr lang="en-US" altLang="zh-TW" dirty="0" err="1"/>
              <a:t>std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class Square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public:</a:t>
            </a:r>
          </a:p>
          <a:p>
            <a:r>
              <a:rPr lang="en-US" altLang="zh-TW" dirty="0"/>
              <a:t>        Square(</a:t>
            </a:r>
            <a:r>
              <a:rPr lang="en-US" altLang="zh-TW" dirty="0" err="1"/>
              <a:t>int</a:t>
            </a:r>
            <a:r>
              <a:rPr lang="en-US" altLang="zh-TW" dirty="0"/>
              <a:t> n)</a:t>
            </a:r>
          </a:p>
          <a:p>
            <a:r>
              <a:rPr lang="en-US" altLang="zh-TW" dirty="0"/>
              <a:t>        {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len</a:t>
            </a:r>
            <a:r>
              <a:rPr lang="en-US" altLang="zh-TW" dirty="0"/>
              <a:t> = n;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getLen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        {</a:t>
            </a:r>
          </a:p>
          <a:p>
            <a:r>
              <a:rPr lang="en-US" altLang="zh-TW" dirty="0"/>
              <a:t>            return </a:t>
            </a:r>
            <a:r>
              <a:rPr lang="en-US" altLang="zh-TW" dirty="0" err="1"/>
              <a:t>len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int</a:t>
            </a:r>
            <a:r>
              <a:rPr lang="en-US" altLang="zh-TW" dirty="0"/>
              <a:t> area()</a:t>
            </a:r>
          </a:p>
          <a:p>
            <a:r>
              <a:rPr lang="en-US" altLang="zh-TW" dirty="0"/>
              <a:t>        {</a:t>
            </a:r>
          </a:p>
          <a:p>
            <a:r>
              <a:rPr lang="en-US" altLang="zh-TW" dirty="0"/>
              <a:t>            return </a:t>
            </a:r>
            <a:r>
              <a:rPr lang="en-US" altLang="zh-TW" dirty="0" err="1"/>
              <a:t>len</a:t>
            </a:r>
            <a:r>
              <a:rPr lang="en-US" altLang="zh-TW" dirty="0"/>
              <a:t>*</a:t>
            </a:r>
            <a:r>
              <a:rPr lang="en-US" altLang="zh-TW" dirty="0" err="1"/>
              <a:t>len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    friend </a:t>
            </a:r>
            <a:r>
              <a:rPr lang="en-US" altLang="zh-TW" dirty="0" err="1"/>
              <a:t>int</a:t>
            </a:r>
            <a:r>
              <a:rPr lang="en-US" altLang="zh-TW" dirty="0"/>
              <a:t> compare(Square &amp;s1, Square &amp;s2);</a:t>
            </a:r>
          </a:p>
          <a:p>
            <a:endParaRPr lang="en-US" altLang="zh-TW" dirty="0"/>
          </a:p>
          <a:p>
            <a:r>
              <a:rPr lang="en-US" altLang="zh-TW" dirty="0"/>
              <a:t>    private: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len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};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compare(Square &amp;s1, Square &amp;s2)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// </a:t>
            </a:r>
            <a:r>
              <a:rPr lang="zh-TW" altLang="en-US" dirty="0"/>
              <a:t>可直接存取私有成員    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if(s1.len == s2.len)        </a:t>
            </a:r>
          </a:p>
          <a:p>
            <a:r>
              <a:rPr lang="en-US" altLang="zh-TW" dirty="0"/>
              <a:t>        return 0;    </a:t>
            </a:r>
          </a:p>
          <a:p>
            <a:r>
              <a:rPr lang="en-US" altLang="zh-TW" dirty="0"/>
              <a:t>    else if(s1.len &gt; s2.len)        </a:t>
            </a:r>
          </a:p>
          <a:p>
            <a:r>
              <a:rPr lang="en-US" altLang="zh-TW" dirty="0"/>
              <a:t>        return 1;    </a:t>
            </a:r>
          </a:p>
          <a:p>
            <a:r>
              <a:rPr lang="en-US" altLang="zh-TW" dirty="0"/>
              <a:t>    else        </a:t>
            </a:r>
          </a:p>
          <a:p>
            <a:r>
              <a:rPr lang="en-US" altLang="zh-TW" dirty="0"/>
              <a:t>        return -1;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799-EDA9-C040-A19A-A3AE2A76A4E7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7589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dirty="0"/>
              <a:t>#include &lt;iostream&gt;</a:t>
            </a:r>
          </a:p>
          <a:p>
            <a:r>
              <a:rPr lang="en-US" altLang="zh-TW" sz="1200" b="1" dirty="0"/>
              <a:t>#include &lt;math.h&gt;</a:t>
            </a:r>
          </a:p>
          <a:p>
            <a:r>
              <a:rPr lang="en-US" altLang="zh-TW" sz="1200" b="1" dirty="0"/>
              <a:t>using namespace std;</a:t>
            </a:r>
          </a:p>
          <a:p>
            <a:endParaRPr lang="en-US" altLang="zh-TW" sz="1200" b="1" dirty="0"/>
          </a:p>
          <a:p>
            <a:r>
              <a:rPr lang="en-US" altLang="zh-TW" sz="1200" b="1" dirty="0"/>
              <a:t>class rectangle{</a:t>
            </a:r>
          </a:p>
          <a:p>
            <a:r>
              <a:rPr lang="en-US" altLang="zh-TW" sz="1200" b="1" dirty="0"/>
              <a:t>    friend float area(rectangle&amp;);</a:t>
            </a:r>
          </a:p>
          <a:p>
            <a:r>
              <a:rPr lang="en-US" altLang="zh-TW" sz="1200" b="1" dirty="0"/>
              <a:t>    friend void setLen(rectangle&amp;,float,float);</a:t>
            </a:r>
          </a:p>
          <a:p>
            <a:r>
              <a:rPr lang="en-US" altLang="zh-TW" sz="1200" b="1" dirty="0"/>
              <a:t>    private:</a:t>
            </a:r>
          </a:p>
          <a:p>
            <a:r>
              <a:rPr lang="en-US" altLang="zh-TW" sz="1200" b="1" dirty="0"/>
              <a:t>        float width;</a:t>
            </a:r>
          </a:p>
          <a:p>
            <a:r>
              <a:rPr lang="en-US" altLang="zh-TW" sz="1200" b="1" dirty="0"/>
              <a:t>        float height;</a:t>
            </a:r>
          </a:p>
          <a:p>
            <a:r>
              <a:rPr lang="en-US" altLang="zh-TW" sz="1200" b="1" dirty="0"/>
              <a:t>};</a:t>
            </a:r>
          </a:p>
          <a:p>
            <a:endParaRPr lang="en-US" altLang="zh-TW" sz="1200" b="1" dirty="0"/>
          </a:p>
          <a:p>
            <a:r>
              <a:rPr lang="en-US" altLang="zh-TW" sz="1200" b="1" dirty="0"/>
              <a:t>float area(rectangle&amp; r){</a:t>
            </a:r>
          </a:p>
          <a:p>
            <a:r>
              <a:rPr lang="en-US" altLang="zh-TW" sz="1200" b="1" dirty="0"/>
              <a:t>    return r.width*r.height;</a:t>
            </a:r>
          </a:p>
          <a:p>
            <a:r>
              <a:rPr lang="en-US" altLang="zh-TW" sz="1200" b="1" dirty="0"/>
              <a:t>}</a:t>
            </a:r>
          </a:p>
          <a:p>
            <a:endParaRPr lang="en-US" altLang="zh-TW" sz="1200" b="1" dirty="0"/>
          </a:p>
          <a:p>
            <a:r>
              <a:rPr lang="en-US" altLang="zh-TW" sz="1200" b="1" dirty="0"/>
              <a:t>void setLen(rectangle&amp; r, float w,float h){</a:t>
            </a:r>
          </a:p>
          <a:p>
            <a:r>
              <a:rPr lang="en-US" altLang="zh-TW" sz="1200" b="1" dirty="0"/>
              <a:t>    r.width = w;</a:t>
            </a:r>
          </a:p>
          <a:p>
            <a:r>
              <a:rPr lang="en-US" altLang="zh-TW" sz="1200" b="1" dirty="0"/>
              <a:t>    r.height = h;</a:t>
            </a:r>
          </a:p>
          <a:p>
            <a:r>
              <a:rPr lang="en-US" altLang="zh-TW" sz="1200" b="1" dirty="0"/>
              <a:t>}</a:t>
            </a:r>
          </a:p>
          <a:p>
            <a:endParaRPr lang="en-US" altLang="zh-TW" sz="1200" b="1" dirty="0"/>
          </a:p>
          <a:p>
            <a:r>
              <a:rPr lang="en-US" altLang="zh-TW" sz="1200" b="1" dirty="0"/>
              <a:t>int main()</a:t>
            </a:r>
          </a:p>
          <a:p>
            <a:r>
              <a:rPr lang="en-US" altLang="zh-TW" sz="1200" b="1" dirty="0"/>
              <a:t>{</a:t>
            </a:r>
          </a:p>
          <a:p>
            <a:r>
              <a:rPr lang="en-US" altLang="zh-TW" sz="1200" b="1" dirty="0"/>
              <a:t>    rectangle r;</a:t>
            </a:r>
          </a:p>
          <a:p>
            <a:r>
              <a:rPr lang="en-US" altLang="zh-TW" sz="1200" b="1" dirty="0"/>
              <a:t>    setLen(r,7.5,2.5);</a:t>
            </a:r>
          </a:p>
          <a:p>
            <a:r>
              <a:rPr lang="en-US" altLang="zh-TW" sz="1200" b="1" dirty="0"/>
              <a:t>    cout &lt;&lt; area(r) &lt;&lt; endl;</a:t>
            </a:r>
          </a:p>
          <a:p>
            <a:r>
              <a:rPr lang="en-US" altLang="zh-TW" sz="1200" b="1" dirty="0"/>
              <a:t>    return 0;</a:t>
            </a:r>
          </a:p>
          <a:p>
            <a:r>
              <a:rPr lang="en-US" altLang="zh-TW" sz="1200" b="1" dirty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504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#include &lt;iostream&gt;</a:t>
            </a:r>
          </a:p>
          <a:p>
            <a:r>
              <a:rPr lang="en-US" altLang="zh-TW" dirty="0"/>
              <a:t>#include &lt;math.h&gt;</a:t>
            </a:r>
          </a:p>
          <a:p>
            <a:r>
              <a:rPr lang="en-US" altLang="zh-TW" dirty="0"/>
              <a:t>using namespace std;</a:t>
            </a:r>
          </a:p>
          <a:p>
            <a:endParaRPr lang="en-US" altLang="zh-TW" dirty="0"/>
          </a:p>
          <a:p>
            <a:r>
              <a:rPr lang="en-US" altLang="zh-TW" dirty="0"/>
              <a:t>class rectangle{</a:t>
            </a:r>
          </a:p>
          <a:p>
            <a:r>
              <a:rPr lang="en-US" altLang="zh-TW" dirty="0"/>
              <a:t>    friend class ruler;</a:t>
            </a:r>
          </a:p>
          <a:p>
            <a:r>
              <a:rPr lang="en-US" altLang="zh-TW" dirty="0"/>
              <a:t>    private:</a:t>
            </a:r>
          </a:p>
          <a:p>
            <a:r>
              <a:rPr lang="en-US" altLang="zh-TW" dirty="0"/>
              <a:t>        float width;</a:t>
            </a:r>
          </a:p>
          <a:p>
            <a:r>
              <a:rPr lang="en-US" altLang="zh-TW" dirty="0"/>
              <a:t>        float height;</a:t>
            </a:r>
          </a:p>
          <a:p>
            <a:r>
              <a:rPr lang="en-US" altLang="zh-TW" dirty="0"/>
              <a:t>};</a:t>
            </a:r>
          </a:p>
          <a:p>
            <a:endParaRPr lang="en-US" altLang="zh-TW" dirty="0"/>
          </a:p>
          <a:p>
            <a:r>
              <a:rPr lang="en-US" altLang="zh-TW" dirty="0"/>
              <a:t>class ruler{</a:t>
            </a:r>
          </a:p>
          <a:p>
            <a:r>
              <a:rPr lang="en-US" altLang="zh-TW" dirty="0"/>
              <a:t>    public:</a:t>
            </a:r>
          </a:p>
          <a:p>
            <a:r>
              <a:rPr lang="en-US" altLang="zh-TW" dirty="0"/>
              <a:t>        void print(rectangle);</a:t>
            </a:r>
          </a:p>
          <a:p>
            <a:r>
              <a:rPr lang="en-US" altLang="zh-TW" dirty="0"/>
              <a:t>};</a:t>
            </a:r>
          </a:p>
          <a:p>
            <a:endParaRPr lang="en-US" altLang="zh-TW" dirty="0"/>
          </a:p>
          <a:p>
            <a:r>
              <a:rPr lang="en-US" altLang="zh-TW" dirty="0"/>
              <a:t>void ruler::print(rectangle r){</a:t>
            </a:r>
          </a:p>
          <a:p>
            <a:r>
              <a:rPr lang="en-US" altLang="zh-TW" dirty="0"/>
              <a:t>    cout &lt;&lt; "Width: " &lt;&lt; r.width &lt;&lt; endl;</a:t>
            </a:r>
          </a:p>
          <a:p>
            <a:r>
              <a:rPr lang="en-US" altLang="zh-TW" dirty="0"/>
              <a:t>    cout &lt;&lt; "Height: " &lt;&lt; r.height &lt;&lt; endl;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int main()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ruler rulerInstance;</a:t>
            </a:r>
          </a:p>
          <a:p>
            <a:r>
              <a:rPr lang="en-US" altLang="zh-TW" dirty="0"/>
              <a:t>    rectangle rectangleInstance;</a:t>
            </a:r>
          </a:p>
          <a:p>
            <a:r>
              <a:rPr lang="en-US" altLang="zh-TW" dirty="0"/>
              <a:t>    rulerInstance.print(rectangleInstance);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681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#include &lt;iostream&gt;</a:t>
            </a:r>
          </a:p>
          <a:p>
            <a:r>
              <a:rPr lang="en-US" altLang="zh-TW" dirty="0"/>
              <a:t>using namespace std;</a:t>
            </a:r>
          </a:p>
          <a:p>
            <a:endParaRPr lang="en-US" altLang="zh-TW" dirty="0"/>
          </a:p>
          <a:p>
            <a:r>
              <a:rPr lang="en-US" altLang="zh-TW" dirty="0"/>
              <a:t>class rectangle{</a:t>
            </a:r>
          </a:p>
          <a:p>
            <a:r>
              <a:rPr lang="en-US" altLang="zh-TW" dirty="0"/>
              <a:t>    friend ostream&amp; operator&lt;&lt;(ostream&amp;,rectangle);</a:t>
            </a:r>
          </a:p>
          <a:p>
            <a:r>
              <a:rPr lang="en-US" altLang="zh-TW" dirty="0"/>
              <a:t>    private:</a:t>
            </a:r>
          </a:p>
          <a:p>
            <a:r>
              <a:rPr lang="en-US" altLang="zh-TW" dirty="0"/>
              <a:t>        float width;</a:t>
            </a:r>
          </a:p>
          <a:p>
            <a:r>
              <a:rPr lang="en-US" altLang="zh-TW" dirty="0"/>
              <a:t>        float height;</a:t>
            </a:r>
          </a:p>
          <a:p>
            <a:r>
              <a:rPr lang="en-US" altLang="zh-TW" dirty="0"/>
              <a:t>};</a:t>
            </a:r>
          </a:p>
          <a:p>
            <a:endParaRPr lang="en-US" altLang="zh-TW" dirty="0"/>
          </a:p>
          <a:p>
            <a:r>
              <a:rPr lang="en-US" altLang="zh-TW" dirty="0"/>
              <a:t>ostream&amp; operator&lt;&lt;(ostream&amp; os,rectangle r){</a:t>
            </a:r>
          </a:p>
          <a:p>
            <a:r>
              <a:rPr lang="en-US" altLang="zh-TW" dirty="0"/>
              <a:t>    os &lt;&lt; "Width: " &lt;&lt; r.width &lt;&lt; endl;</a:t>
            </a:r>
          </a:p>
          <a:p>
            <a:r>
              <a:rPr lang="en-US" altLang="zh-TW" dirty="0"/>
              <a:t>    os &lt;&lt; "Height: " &lt;&lt; r.height &lt;&lt; endl;</a:t>
            </a:r>
          </a:p>
          <a:p>
            <a:r>
              <a:rPr lang="en-US" altLang="zh-TW" dirty="0"/>
              <a:t>    return os;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int main()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rectangle rectangleInstance;</a:t>
            </a:r>
          </a:p>
          <a:p>
            <a:r>
              <a:rPr lang="en-US" altLang="zh-TW" dirty="0"/>
              <a:t>    cout &lt;&lt; rectangleInstance;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254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#include &lt;iostream&gt;</a:t>
            </a:r>
          </a:p>
          <a:p>
            <a:r>
              <a:rPr lang="en-US" altLang="zh-TW" dirty="0"/>
              <a:t>using namespace std;</a:t>
            </a:r>
          </a:p>
          <a:p>
            <a:endParaRPr lang="en-US" altLang="zh-TW" dirty="0"/>
          </a:p>
          <a:p>
            <a:r>
              <a:rPr lang="en-US" altLang="zh-TW" dirty="0"/>
              <a:t>class rectangle{</a:t>
            </a:r>
          </a:p>
          <a:p>
            <a:r>
              <a:rPr lang="en-US" altLang="zh-TW" dirty="0"/>
              <a:t>    friend istream&amp; operator&gt;&gt;(istream&amp;,rectangle);</a:t>
            </a:r>
          </a:p>
          <a:p>
            <a:r>
              <a:rPr lang="en-US" altLang="zh-TW" dirty="0"/>
              <a:t>    private:</a:t>
            </a:r>
          </a:p>
          <a:p>
            <a:r>
              <a:rPr lang="en-US" altLang="zh-TW" dirty="0"/>
              <a:t>        float width;</a:t>
            </a:r>
          </a:p>
          <a:p>
            <a:r>
              <a:rPr lang="en-US" altLang="zh-TW" dirty="0"/>
              <a:t>        float height;</a:t>
            </a:r>
          </a:p>
          <a:p>
            <a:r>
              <a:rPr lang="en-US" altLang="zh-TW" dirty="0"/>
              <a:t>};</a:t>
            </a:r>
          </a:p>
          <a:p>
            <a:endParaRPr lang="en-US" altLang="zh-TW" dirty="0"/>
          </a:p>
          <a:p>
            <a:r>
              <a:rPr lang="en-US" altLang="zh-TW" dirty="0"/>
              <a:t>istream&amp; operator&gt;&gt;(istream&amp; is,rectangle r){</a:t>
            </a:r>
          </a:p>
          <a:p>
            <a:r>
              <a:rPr lang="en-US" altLang="zh-TW" dirty="0"/>
              <a:t>    is &gt;&gt; r.width &gt;&gt; r.height;</a:t>
            </a:r>
          </a:p>
          <a:p>
            <a:r>
              <a:rPr lang="en-US" altLang="zh-TW" dirty="0"/>
              <a:t>    return is;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int main()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rectangle rectangleInstance;</a:t>
            </a:r>
          </a:p>
          <a:p>
            <a:r>
              <a:rPr lang="en-US" altLang="zh-TW" dirty="0"/>
              <a:t>    cin &gt;&gt; rectangleInstance;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486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Debug</a:t>
            </a:r>
            <a:r>
              <a:rPr lang="en-US" altLang="zh-TW" baseline="0" dirty="0" smtClean="0"/>
              <a:t> mode:</a:t>
            </a:r>
          </a:p>
          <a:p>
            <a:r>
              <a:rPr lang="en-US" altLang="zh-TW" baseline="0" dirty="0" smtClean="0"/>
              <a:t>	</a:t>
            </a:r>
            <a:r>
              <a:rPr lang="zh-TW" altLang="en-US" baseline="0" dirty="0" smtClean="0"/>
              <a:t>通常不會初始化</a:t>
            </a:r>
            <a:endParaRPr lang="en-US" altLang="zh-TW" dirty="0" smtClean="0"/>
          </a:p>
          <a:p>
            <a:r>
              <a:rPr lang="en-US" altLang="zh-TW" dirty="0" smtClean="0"/>
              <a:t>Release mode: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通常會初始化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799-EDA9-C040-A19A-A3AE2A76A4E7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027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7ECB9-A5EF-0543-914D-F7DCF7FCD5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dirty="0"/>
              <a:t>物件導向概論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5E1872-FCF3-3E40-8C09-1F05200714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TW" dirty="0"/>
              <a:t>C/C++</a:t>
            </a:r>
            <a:r>
              <a:rPr kumimoji="1" lang="zh-CN" altLang="en-US" dirty="0"/>
              <a:t>基礎程式設計班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A8B1CD-310B-5744-8A4C-826C0080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D66EE1-F5A4-734A-8AC5-7438ABCB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BD4CE5-5A10-E641-8CE7-A5110AC9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5199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DE678-1348-A141-A933-F7C82E73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BE9798-78AF-6744-A229-AC8378F89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5B57AB-8429-DB4D-A6AF-68DCC99F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641922-81B8-6348-BAAA-BF0763F6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32DF97-0634-904A-8FE2-E5A29078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628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8A3B99-203D-9541-9D8E-D43578816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C686A0-A90A-0B4F-8237-E1ECB2FBD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B9FF53-413A-C44B-893C-C8E0E605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E6BF52-3239-1E43-9358-9EA2E3F3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436297-1299-FF47-8CF8-0B38DB9D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084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A2425C-92FF-824D-AEAA-AE981C5DF90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kumimoji="1" lang="zh-TW" altLang="en-US" dirty="0"/>
              <a:t>中文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C70B4E-3B59-BD47-9A94-1A8EA0B7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BDBA98-DB17-A148-9569-13B93DF8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A8F93E-4E11-F342-BC6A-C471BEAE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13ED94-1E26-A642-A40A-F521486065C0}"/>
              </a:ext>
            </a:extLst>
          </p:cNvPr>
          <p:cNvGrpSpPr/>
          <p:nvPr userDrawn="1"/>
        </p:nvGrpSpPr>
        <p:grpSpPr>
          <a:xfrm>
            <a:off x="2792052" y="271045"/>
            <a:ext cx="6607896" cy="1046213"/>
            <a:chOff x="2514069" y="370198"/>
            <a:chExt cx="6607896" cy="1046213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4A539909-BC97-9049-A847-B4F04C875AB9}"/>
                </a:ext>
              </a:extLst>
            </p:cNvPr>
            <p:cNvSpPr/>
            <p:nvPr userDrawn="1"/>
          </p:nvSpPr>
          <p:spPr>
            <a:xfrm>
              <a:off x="2514069" y="370198"/>
              <a:ext cx="1046213" cy="1046213"/>
            </a:xfrm>
            <a:prstGeom prst="ellipse">
              <a:avLst/>
            </a:prstGeom>
            <a:solidFill>
              <a:srgbClr val="59B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+mn-lt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6569443-34FD-534D-BD15-698113B1E8EA}"/>
                </a:ext>
              </a:extLst>
            </p:cNvPr>
            <p:cNvSpPr/>
            <p:nvPr userDrawn="1"/>
          </p:nvSpPr>
          <p:spPr>
            <a:xfrm>
              <a:off x="8075752" y="370198"/>
              <a:ext cx="1046213" cy="1046213"/>
            </a:xfrm>
            <a:prstGeom prst="ellipse">
              <a:avLst/>
            </a:prstGeom>
            <a:solidFill>
              <a:srgbClr val="59B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9A582C5-2B86-BF41-A520-D64A38FEF2EA}"/>
                </a:ext>
              </a:extLst>
            </p:cNvPr>
            <p:cNvSpPr/>
            <p:nvPr userDrawn="1"/>
          </p:nvSpPr>
          <p:spPr>
            <a:xfrm>
              <a:off x="2974555" y="370199"/>
              <a:ext cx="5636046" cy="1046212"/>
            </a:xfrm>
            <a:prstGeom prst="rect">
              <a:avLst/>
            </a:prstGeom>
            <a:solidFill>
              <a:srgbClr val="59B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+mn-lt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B424FB7-7B77-8146-A5CC-E7452EA6535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271045"/>
            <a:ext cx="10515600" cy="1046212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zh-CN" altLang="en-US" dirty="0"/>
              <a:t>中文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273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4F5A20DB-AE76-2B4A-9EE2-BC38CE6176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471C4A-9EE9-E549-92D4-A380A557CB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kumimoji="1" lang="en-US" altLang="zh-TW" dirty="0" err="1"/>
              <a:t>english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17C2EF-5DD2-DA4B-B08D-AC9A88531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F47A1-0BAC-8944-A291-7EE93E98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995927-CBF7-F34D-9D33-70463673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6C95D5-9CA8-B04F-BB56-C3E5A4EE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777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1253D-584C-8943-80C7-C5BEB9DF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232ED-B786-E34A-902E-7FBC1A7AE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B79AF7-8969-A34C-86C4-B215659B1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41552-107E-E049-B7B6-782505A4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972DFC-D789-8C4A-9D49-3C68E673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33DCC1-A818-124B-887B-6DE5B71F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207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86003-BD14-8B41-96F3-34F36E91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A3720B-A831-E74E-A173-328C0F0B7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61FFE9-3892-B74E-AC8C-42A3C6E80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85C9C5-A0AF-884A-AC90-D624D0140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99CFABC-9F08-E34A-990B-C39237060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3D2B8A-A4E8-E642-BE18-FDA89974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239FBD-7E63-E048-81A9-FAE45661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E9AC67-7A91-0F41-A312-4608E7F7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146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rgbClr val="59B3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6C49F-00A3-724D-9DF0-0307ECB3E9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99870"/>
            <a:ext cx="10515600" cy="1325563"/>
          </a:xfrm>
        </p:spPr>
        <p:txBody>
          <a:bodyPr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kumimoji="1" lang="en-US" altLang="zh-TW" dirty="0" err="1"/>
              <a:t>english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CAAA61-8AE3-6442-BE30-86BC2ADC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8710E2-4EB8-8C48-88E6-F35F2F2A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9A8EF8-A3C8-A240-9941-7455FA59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EE4DB65-97E0-0E4A-ACF9-11E4D3967E4C}"/>
              </a:ext>
            </a:extLst>
          </p:cNvPr>
          <p:cNvCxnSpPr/>
          <p:nvPr userDrawn="1"/>
        </p:nvCxnSpPr>
        <p:spPr>
          <a:xfrm>
            <a:off x="4300251" y="1255920"/>
            <a:ext cx="3591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74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DF3765-8923-8E43-A0BB-779BB5F8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C6CA64-BECD-A745-8F8D-4CE229DD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EC75C7-7837-F74C-8D97-128A7945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643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FFE7E-0116-AE4F-B99C-6C27183C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442CDA-2369-9A49-9D16-A45C109A1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A06BFB-7B07-1341-ACC2-B133992D5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41916C-B082-104C-8693-B24CA5CE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293EC7-EE82-3F4F-AF7B-B569810E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555927-0E97-8D47-8D52-6EA667B7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760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F3590-78DE-4940-ADE7-968824FE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7FB831-90CA-A440-8E4E-58980A62A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DFCCF4-83D7-B942-B8BA-79E338F88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92EE44-8903-564B-8FB8-04F23064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0DAFC0-20D2-A44B-BA56-E37D343E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D87379-EDB4-6249-A305-FB63277B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339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A4140C-7ACA-B549-BE7C-ABAD905A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D590F8-F1C4-3446-8E0D-13777CDC9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21E62A-BC14-B84A-8A7A-D4F7C1709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</a:defRPr>
            </a:lvl1pPr>
          </a:lstStyle>
          <a:p>
            <a:fld id="{CB13EA76-AEAE-2949-9F9D-09BB677585A3}" type="datetimeFigureOut">
              <a:rPr kumimoji="1" lang="zh-TW" altLang="en-US" smtClean="0"/>
              <a:pPr/>
              <a:t>2021/4/18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A4B63F-392F-FA41-AD12-1C3D387DB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3F4342-4D00-AE49-8AB0-B970F3570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</a:defRPr>
            </a:lvl1pPr>
          </a:lstStyle>
          <a:p>
            <a:fld id="{6B51B1B2-873C-C04A-AA54-8B9FC4FE2964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073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Helvetica" pitchFamily="2" charset="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>
            <a:extLst>
              <a:ext uri="{FF2B5EF4-FFF2-40B4-BE49-F238E27FC236}">
                <a16:creationId xmlns:a16="http://schemas.microsoft.com/office/drawing/2014/main" id="{7B713005-EB98-1A43-8D4F-1520867E2F49}"/>
              </a:ext>
            </a:extLst>
          </p:cNvPr>
          <p:cNvSpPr/>
          <p:nvPr/>
        </p:nvSpPr>
        <p:spPr>
          <a:xfrm>
            <a:off x="2443908" y="1994829"/>
            <a:ext cx="7304183" cy="238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F7E5937-721B-4347-80F1-FD9A8151F78D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Helvetica" pitchFamily="2" charset="0"/>
                <a:ea typeface="Microsoft JhengHei" panose="020B0604030504040204" pitchFamily="34" charset="-120"/>
                <a:cs typeface="+mj-cs"/>
              </a:defRPr>
            </a:lvl1pPr>
          </a:lstStyle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類別的權限管理</a:t>
            </a:r>
            <a:endParaRPr kumimoji="1" lang="zh-TW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06B8697A-A262-B24F-B629-A06C2ABB384D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C/C++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基礎程式設計班</a:t>
            </a:r>
            <a:endParaRPr kumimoji="1"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9C3FE6F-296B-4A6A-A84F-FD6A96E6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B1263B7-E86C-498B-BB1E-7C21BA7D91D5}" type="datetime1">
              <a:rPr lang="zh-TW" altLang="en-US" smtClean="0">
                <a:solidFill>
                  <a:schemeClr val="bg1"/>
                </a:solidFill>
              </a:rPr>
              <a:t>2021/4/18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81CD23C7-2DB1-4AAC-B839-8A073BFB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>
                <a:solidFill>
                  <a:schemeClr val="bg1"/>
                </a:solidFill>
              </a:rPr>
              <a:t>李耕銘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0A8CDA5-36AA-4AFF-9C17-ADEE80FC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>
                <a:solidFill>
                  <a:schemeClr val="bg1"/>
                </a:solidFill>
              </a:rPr>
              <a:t>1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3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物件的權限管理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64668" y="1488597"/>
            <a:ext cx="6062663" cy="11652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透過</a:t>
            </a:r>
            <a:r>
              <a:rPr lang="en-US" altLang="zh-TW" b="1" dirty="0">
                <a:solidFill>
                  <a:srgbClr val="E6716E"/>
                </a:solidFill>
                <a:latin typeface="Microsoft JhengHei" panose="020B0604030504040204" pitchFamily="34" charset="-120"/>
              </a:rPr>
              <a:t>Private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來達到資訊隱藏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透過</a:t>
            </a:r>
            <a:r>
              <a:rPr lang="en-US" altLang="zh-TW" b="1" dirty="0">
                <a:solidFill>
                  <a:srgbClr val="E6716E"/>
                </a:solidFill>
                <a:latin typeface="Microsoft JhengHei" panose="020B0604030504040204" pitchFamily="34" charset="-120"/>
              </a:rPr>
              <a:t>Public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創建給外界用的通道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2267000" y="2715488"/>
            <a:ext cx="7715200" cy="297730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class rectangle{</a:t>
            </a:r>
          </a:p>
          <a:p>
            <a:pPr lvl="1"/>
            <a:r>
              <a:rPr lang="zh-TW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E6716E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private: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width;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height;</a:t>
            </a:r>
          </a:p>
          <a:p>
            <a:pPr lvl="1"/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E6716E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public: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area();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void setLen(float,float);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void rectangle();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980584" y="2956491"/>
            <a:ext cx="3827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9A7BB6"/>
                </a:solidFill>
                <a:ea typeface="Adobe 繁黑體 Std B" panose="020B0700000000000000"/>
              </a:rPr>
              <a:t>可省略，預設值即為</a:t>
            </a:r>
            <a:r>
              <a:rPr lang="en-US" altLang="zh-TW" sz="2400" b="1" dirty="0">
                <a:solidFill>
                  <a:srgbClr val="9A7BB6"/>
                </a:solidFill>
                <a:ea typeface="Adobe 繁黑體 Std B" panose="020B0700000000000000"/>
              </a:rPr>
              <a:t>private</a:t>
            </a:r>
            <a:endParaRPr lang="zh-TW" altLang="en-US" sz="2400" b="1" dirty="0">
              <a:solidFill>
                <a:srgbClr val="9A7BB6"/>
              </a:solidFill>
              <a:ea typeface="Adobe 繁黑體 Std B" panose="020B070000000000000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4676800" y="3172514"/>
            <a:ext cx="1303784" cy="144016"/>
          </a:xfrm>
          <a:prstGeom prst="straightConnector1">
            <a:avLst/>
          </a:prstGeom>
          <a:ln w="38100">
            <a:solidFill>
              <a:srgbClr val="9A7B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719835A0-AB5B-4901-ADB2-0602C8BB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5DE838D-FCD2-42FC-AF45-5C0D31435B9F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89604589-FE29-48C2-BD38-F6F5392D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1E1293A4-58A4-461C-AE46-E16B497D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圓角矩形 9">
            <a:extLst>
              <a:ext uri="{FF2B5EF4-FFF2-40B4-BE49-F238E27FC236}">
                <a16:creationId xmlns:a16="http://schemas.microsoft.com/office/drawing/2014/main" id="{3F169EA5-2A0A-49AB-B712-6373CE837FC5}"/>
              </a:ext>
            </a:extLst>
          </p:cNvPr>
          <p:cNvSpPr/>
          <p:nvPr/>
        </p:nvSpPr>
        <p:spPr>
          <a:xfrm>
            <a:off x="1987785" y="1052736"/>
            <a:ext cx="5616624" cy="492152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14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class rectangle{</a:t>
            </a:r>
          </a:p>
          <a:p>
            <a:pPr lvl="1"/>
            <a:r>
              <a:rPr lang="zh-TW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</a:t>
            </a:r>
            <a:r>
              <a:rPr lang="en-US" altLang="zh-TW" sz="1400" b="1" dirty="0">
                <a:solidFill>
                  <a:srgbClr val="E6716E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private:</a:t>
            </a:r>
          </a:p>
          <a:p>
            <a:pPr lvl="1"/>
            <a:r>
              <a:rPr lang="en-US" altLang="zh-TW" sz="14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width;</a:t>
            </a:r>
          </a:p>
          <a:p>
            <a:pPr lvl="1"/>
            <a:r>
              <a:rPr lang="en-US" altLang="zh-TW" sz="14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height;</a:t>
            </a:r>
          </a:p>
          <a:p>
            <a:pPr lvl="1"/>
            <a:r>
              <a:rPr lang="en-US" altLang="zh-TW" sz="1400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</a:t>
            </a:r>
            <a:r>
              <a:rPr lang="en-US" altLang="zh-TW" sz="1400" b="1" dirty="0">
                <a:solidFill>
                  <a:srgbClr val="E6716E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public:</a:t>
            </a:r>
          </a:p>
          <a:p>
            <a:pPr lvl="1"/>
            <a:r>
              <a:rPr lang="en-US" altLang="zh-TW" sz="14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area();</a:t>
            </a:r>
          </a:p>
          <a:p>
            <a:pPr lvl="1"/>
            <a:r>
              <a:rPr lang="en-US" altLang="zh-TW" sz="14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void setLen(float,float);</a:t>
            </a:r>
          </a:p>
          <a:p>
            <a:pPr lvl="1"/>
            <a:r>
              <a:rPr lang="en-US" altLang="zh-TW" sz="14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void rectangle();</a:t>
            </a:r>
          </a:p>
          <a:p>
            <a:pPr lvl="1"/>
            <a:r>
              <a:rPr lang="en-US" altLang="zh-TW" sz="14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};</a:t>
            </a:r>
          </a:p>
          <a:p>
            <a:pPr lvl="1"/>
            <a:endParaRPr lang="en-US" altLang="zh-TW" sz="1400" b="1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 lvl="1"/>
            <a:r>
              <a:rPr lang="en-US" altLang="zh-TW" sz="14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main(){</a:t>
            </a:r>
          </a:p>
          <a:p>
            <a:pPr lvl="1"/>
            <a:r>
              <a:rPr lang="en-US" altLang="zh-TW" sz="14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float w,h;</a:t>
            </a:r>
          </a:p>
          <a:p>
            <a:pPr lvl="1"/>
            <a:r>
              <a:rPr lang="en-US" altLang="zh-TW" sz="14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“Please enter width and height:”;</a:t>
            </a:r>
          </a:p>
          <a:p>
            <a:pPr lvl="1"/>
            <a:r>
              <a:rPr lang="en-US" altLang="zh-TW" sz="14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cin &gt;&gt; w &gt;&gt; h;</a:t>
            </a:r>
          </a:p>
          <a:p>
            <a:pPr lvl="1"/>
            <a:endParaRPr lang="en-US" altLang="zh-TW" sz="1400" b="1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 lvl="1"/>
            <a:r>
              <a:rPr lang="en-US" altLang="zh-TW" sz="14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rectangle t;</a:t>
            </a:r>
          </a:p>
          <a:p>
            <a:pPr lvl="1"/>
            <a:r>
              <a:rPr lang="en-US" altLang="zh-TW" sz="1400" b="1" dirty="0">
                <a:solidFill>
                  <a:schemeClr val="accent6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t.setLen(w,h);</a:t>
            </a:r>
          </a:p>
          <a:p>
            <a:pPr lvl="1"/>
            <a:r>
              <a:rPr lang="en-US" altLang="zh-TW" sz="1400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</a:t>
            </a:r>
            <a:r>
              <a:rPr lang="en-US" altLang="zh-TW" sz="1400" b="1" strike="sngStrike" dirty="0">
                <a:solidFill>
                  <a:srgbClr val="E6716E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t.width = w;</a:t>
            </a:r>
          </a:p>
          <a:p>
            <a:pPr lvl="1"/>
            <a:r>
              <a:rPr lang="en-US" altLang="zh-TW" sz="1400" b="1" dirty="0">
                <a:solidFill>
                  <a:srgbClr val="E6716E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</a:t>
            </a:r>
            <a:r>
              <a:rPr lang="en-US" altLang="zh-TW" sz="1400" b="1" strike="sngStrike" dirty="0">
                <a:solidFill>
                  <a:srgbClr val="E6716E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t.height = h;</a:t>
            </a:r>
          </a:p>
          <a:p>
            <a:pPr lvl="1"/>
            <a:r>
              <a:rPr lang="en-US" altLang="zh-TW" sz="14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5B0B97-FF8B-4B4B-8C00-9E91C8E5C4F5}"/>
              </a:ext>
            </a:extLst>
          </p:cNvPr>
          <p:cNvSpPr txBox="1"/>
          <p:nvPr/>
        </p:nvSpPr>
        <p:spPr>
          <a:xfrm>
            <a:off x="5895632" y="2892129"/>
            <a:ext cx="463941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Public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成員能夠直接在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裏頭被呼叫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6CBB3B8-C881-4D6A-8E52-05F88078FC26}"/>
              </a:ext>
            </a:extLst>
          </p:cNvPr>
          <p:cNvCxnSpPr>
            <a:stCxn id="6" idx="2"/>
          </p:cNvCxnSpPr>
          <p:nvPr/>
        </p:nvCxnSpPr>
        <p:spPr>
          <a:xfrm flipH="1">
            <a:off x="4727850" y="3292239"/>
            <a:ext cx="3487488" cy="164893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5F73D50-B1DA-438E-BFFB-FE7D4EE287D6}"/>
              </a:ext>
            </a:extLst>
          </p:cNvPr>
          <p:cNvSpPr txBox="1"/>
          <p:nvPr/>
        </p:nvSpPr>
        <p:spPr>
          <a:xfrm>
            <a:off x="6106472" y="5069215"/>
            <a:ext cx="4734886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Private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成員不能直接在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裏頭被呼叫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200A08E-9AFE-4596-9D7C-A0C0A8343A83}"/>
              </a:ext>
            </a:extLst>
          </p:cNvPr>
          <p:cNvCxnSpPr>
            <a:stCxn id="8" idx="1"/>
          </p:cNvCxnSpPr>
          <p:nvPr/>
        </p:nvCxnSpPr>
        <p:spPr>
          <a:xfrm flipH="1">
            <a:off x="4648200" y="5269270"/>
            <a:ext cx="145827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物件的權限管理</a:t>
            </a:r>
            <a:r>
              <a:rPr lang="en-US" altLang="zh-TW" dirty="0"/>
              <a:t>(Review)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23C8-23A7-4346-8DE8-92F33DF7239A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D786756-3936-4ABE-8821-E27A8D4A1FE2}"/>
              </a:ext>
            </a:extLst>
          </p:cNvPr>
          <p:cNvSpPr txBox="1"/>
          <p:nvPr/>
        </p:nvSpPr>
        <p:spPr>
          <a:xfrm>
            <a:off x="1404782" y="53424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對外通道</a:t>
            </a:r>
          </a:p>
        </p:txBody>
      </p:sp>
      <p:sp>
        <p:nvSpPr>
          <p:cNvPr id="33" name="左大括弧 32">
            <a:extLst>
              <a:ext uri="{FF2B5EF4-FFF2-40B4-BE49-F238E27FC236}">
                <a16:creationId xmlns:a16="http://schemas.microsoft.com/office/drawing/2014/main" id="{5FB37AF0-C583-4705-B37B-C96FF887A504}"/>
              </a:ext>
            </a:extLst>
          </p:cNvPr>
          <p:cNvSpPr/>
          <p:nvPr/>
        </p:nvSpPr>
        <p:spPr>
          <a:xfrm>
            <a:off x="2820554" y="2359164"/>
            <a:ext cx="363464" cy="2538663"/>
          </a:xfrm>
          <a:prstGeom prst="leftBrace">
            <a:avLst/>
          </a:prstGeom>
          <a:ln w="38100">
            <a:solidFill>
              <a:srgbClr val="43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1BDCD23-E371-45BF-870B-A4A640FB55FF}"/>
              </a:ext>
            </a:extLst>
          </p:cNvPr>
          <p:cNvSpPr txBox="1"/>
          <p:nvPr/>
        </p:nvSpPr>
        <p:spPr>
          <a:xfrm>
            <a:off x="1798917" y="33976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封裝</a:t>
            </a:r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5391045D-5DE0-4A96-AA95-76AB8E8C31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77805" y="1572511"/>
          <a:ext cx="1853013" cy="4561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013">
                  <a:extLst>
                    <a:ext uri="{9D8B030D-6E8A-4147-A177-3AD203B41FA5}">
                      <a16:colId xmlns:a16="http://schemas.microsoft.com/office/drawing/2014/main" val="4160561227"/>
                    </a:ext>
                  </a:extLst>
                </a:gridCol>
              </a:tblGrid>
              <a:tr h="7298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類別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387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03682"/>
                  </a:ext>
                </a:extLst>
              </a:tr>
              <a:tr h="547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ea typeface="Adobe 繁黑體 Std B" panose="020B0700000000000000"/>
                        </a:rPr>
                        <a:t>屬性</a:t>
                      </a:r>
                      <a:r>
                        <a:rPr lang="en-US" altLang="zh-TW" sz="2400" dirty="0">
                          <a:ea typeface="Adobe 繁黑體 Std B" panose="020B070000000000000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51347"/>
                  </a:ext>
                </a:extLst>
              </a:tr>
              <a:tr h="547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ea typeface="Adobe 繁黑體 Std B" panose="020B0700000000000000"/>
                        </a:rPr>
                        <a:t>屬性</a:t>
                      </a:r>
                      <a:r>
                        <a:rPr lang="en-US" altLang="zh-TW" sz="2400" dirty="0">
                          <a:ea typeface="Adobe 繁黑體 Std B" panose="020B0700000000000000"/>
                        </a:rPr>
                        <a:t>2</a:t>
                      </a:r>
                      <a:endParaRPr lang="zh-TW" altLang="en-US" sz="2400" dirty="0">
                        <a:ea typeface="Adobe 繁黑體 Std B" panose="020B070000000000000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12574"/>
                  </a:ext>
                </a:extLst>
              </a:tr>
              <a:tr h="547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ea typeface="Adobe 繁黑體 Std B" panose="020B0700000000000000"/>
                        </a:rPr>
                        <a:t>屬性</a:t>
                      </a:r>
                      <a:r>
                        <a:rPr lang="en-US" altLang="zh-TW" sz="2400" dirty="0">
                          <a:ea typeface="Adobe 繁黑體 Std B" panose="020B0700000000000000"/>
                        </a:rPr>
                        <a:t>3</a:t>
                      </a:r>
                      <a:endParaRPr lang="zh-TW" altLang="en-US" sz="2400" dirty="0">
                        <a:ea typeface="Adobe 繁黑體 Std B" panose="020B070000000000000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62795"/>
                  </a:ext>
                </a:extLst>
              </a:tr>
              <a:tr h="547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ea typeface="Adobe 繁黑體 Std B" panose="020B0700000000000000"/>
                        </a:rPr>
                        <a:t>函式</a:t>
                      </a:r>
                      <a:r>
                        <a:rPr lang="en-US" altLang="zh-TW" sz="2400" dirty="0">
                          <a:ea typeface="Adobe 繁黑體 Std B" panose="020B0700000000000000"/>
                        </a:rPr>
                        <a:t>1</a:t>
                      </a:r>
                      <a:endParaRPr lang="zh-TW" altLang="en-US" sz="2400" dirty="0">
                        <a:ea typeface="Adobe 繁黑體 Std B" panose="020B070000000000000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443109"/>
                  </a:ext>
                </a:extLst>
              </a:tr>
              <a:tr h="547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ea typeface="Adobe 繁黑體 Std B" panose="020B0700000000000000"/>
                        </a:rPr>
                        <a:t>函式</a:t>
                      </a:r>
                      <a:r>
                        <a:rPr lang="en-US" altLang="zh-TW" sz="2400" dirty="0">
                          <a:ea typeface="Adobe 繁黑體 Std B" panose="020B0700000000000000"/>
                        </a:rPr>
                        <a:t>2</a:t>
                      </a:r>
                      <a:endParaRPr lang="zh-TW" altLang="en-US" sz="2400" dirty="0">
                        <a:ea typeface="Adobe 繁黑體 Std B" panose="020B070000000000000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589007"/>
                  </a:ext>
                </a:extLst>
              </a:tr>
              <a:tr h="547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ea typeface="Adobe 繁黑體 Std B" panose="020B0700000000000000"/>
                        </a:rPr>
                        <a:t>函式</a:t>
                      </a:r>
                      <a:r>
                        <a:rPr lang="en-US" altLang="zh-TW" sz="2400" dirty="0">
                          <a:ea typeface="Adobe 繁黑體 Std B" panose="020B0700000000000000"/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37798"/>
                  </a:ext>
                </a:extLst>
              </a:tr>
              <a:tr h="547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ea typeface="Adobe 繁黑體 Std B" panose="020B0700000000000000"/>
                        </a:rPr>
                        <a:t>函式</a:t>
                      </a:r>
                      <a:r>
                        <a:rPr lang="en-US" altLang="zh-TW" sz="2400" dirty="0">
                          <a:ea typeface="Adobe 繁黑體 Std B" panose="020B0700000000000000"/>
                        </a:rPr>
                        <a:t>4</a:t>
                      </a:r>
                      <a:endParaRPr lang="zh-TW" altLang="en-US" sz="2400" dirty="0">
                        <a:ea typeface="Adobe 繁黑體 Std B" panose="020B070000000000000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697510"/>
                  </a:ext>
                </a:extLst>
              </a:tr>
            </a:tbl>
          </a:graphicData>
        </a:graphic>
      </p:graphicFrame>
      <p:sp>
        <p:nvSpPr>
          <p:cNvPr id="36" name="左大括弧 35">
            <a:extLst>
              <a:ext uri="{FF2B5EF4-FFF2-40B4-BE49-F238E27FC236}">
                <a16:creationId xmlns:a16="http://schemas.microsoft.com/office/drawing/2014/main" id="{247DD984-CEBE-4602-B41E-11A8FFD17CD4}"/>
              </a:ext>
            </a:extLst>
          </p:cNvPr>
          <p:cNvSpPr/>
          <p:nvPr/>
        </p:nvSpPr>
        <p:spPr>
          <a:xfrm>
            <a:off x="2820554" y="5117819"/>
            <a:ext cx="363464" cy="910976"/>
          </a:xfrm>
          <a:prstGeom prst="leftBrace">
            <a:avLst/>
          </a:prstGeom>
          <a:ln w="38100">
            <a:solidFill>
              <a:srgbClr val="43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74484C6D-A8E8-4BAC-A651-96BDC633FBD7}"/>
              </a:ext>
            </a:extLst>
          </p:cNvPr>
          <p:cNvGrpSpPr/>
          <p:nvPr/>
        </p:nvGrpSpPr>
        <p:grpSpPr>
          <a:xfrm>
            <a:off x="5424605" y="1794468"/>
            <a:ext cx="5880735" cy="4009671"/>
            <a:chOff x="5844693" y="1794468"/>
            <a:chExt cx="5880735" cy="4009671"/>
          </a:xfrm>
        </p:grpSpPr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8AF3749F-BF08-4564-80A1-31D696C81BC6}"/>
                </a:ext>
              </a:extLst>
            </p:cNvPr>
            <p:cNvSpPr txBox="1"/>
            <p:nvPr/>
          </p:nvSpPr>
          <p:spPr>
            <a:xfrm>
              <a:off x="6704723" y="179446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外界</a:t>
              </a:r>
            </a:p>
          </p:txBody>
        </p: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01EFF07-A126-4538-85A3-6BB0C7A1C887}"/>
                </a:ext>
              </a:extLst>
            </p:cNvPr>
            <p:cNvCxnSpPr/>
            <p:nvPr/>
          </p:nvCxnSpPr>
          <p:spPr>
            <a:xfrm flipH="1">
              <a:off x="5844693" y="5804139"/>
              <a:ext cx="2520280" cy="0"/>
            </a:xfrm>
            <a:prstGeom prst="straightConnector1">
              <a:avLst/>
            </a:prstGeom>
            <a:ln w="38100">
              <a:solidFill>
                <a:srgbClr val="59B3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CFFF1EF2-FA44-45A9-85DF-F74092FED84A}"/>
                </a:ext>
              </a:extLst>
            </p:cNvPr>
            <p:cNvCxnSpPr/>
            <p:nvPr/>
          </p:nvCxnSpPr>
          <p:spPr>
            <a:xfrm flipH="1">
              <a:off x="5844693" y="5304647"/>
              <a:ext cx="2520280" cy="0"/>
            </a:xfrm>
            <a:prstGeom prst="straightConnector1">
              <a:avLst/>
            </a:prstGeom>
            <a:ln w="38100">
              <a:solidFill>
                <a:srgbClr val="59B3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6402DBC6-A938-4A60-88E5-2B587086A02E}"/>
                </a:ext>
              </a:extLst>
            </p:cNvPr>
            <p:cNvGrpSpPr/>
            <p:nvPr/>
          </p:nvGrpSpPr>
          <p:grpSpPr>
            <a:xfrm>
              <a:off x="5844693" y="2350751"/>
              <a:ext cx="2520280" cy="418171"/>
              <a:chOff x="7216293" y="2289619"/>
              <a:chExt cx="2520280" cy="418171"/>
            </a:xfrm>
          </p:grpSpPr>
          <p:cxnSp>
            <p:nvCxnSpPr>
              <p:cNvPr id="55" name="直線單箭頭接點 54">
                <a:extLst>
                  <a:ext uri="{FF2B5EF4-FFF2-40B4-BE49-F238E27FC236}">
                    <a16:creationId xmlns:a16="http://schemas.microsoft.com/office/drawing/2014/main" id="{68EB066E-0957-46F4-88AA-333EF5D0938D}"/>
                  </a:ext>
                </a:extLst>
              </p:cNvPr>
              <p:cNvCxnSpPr/>
              <p:nvPr/>
            </p:nvCxnSpPr>
            <p:spPr>
              <a:xfrm flipH="1">
                <a:off x="7216293" y="2491765"/>
                <a:ext cx="2520280" cy="0"/>
              </a:xfrm>
              <a:prstGeom prst="straightConnector1">
                <a:avLst/>
              </a:prstGeom>
              <a:ln w="38100">
                <a:solidFill>
                  <a:srgbClr val="E6716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乘號 55">
                <a:extLst>
                  <a:ext uri="{FF2B5EF4-FFF2-40B4-BE49-F238E27FC236}">
                    <a16:creationId xmlns:a16="http://schemas.microsoft.com/office/drawing/2014/main" id="{6A034484-85CA-4AE5-AB29-4794EF11CE0D}"/>
                  </a:ext>
                </a:extLst>
              </p:cNvPr>
              <p:cNvSpPr/>
              <p:nvPr/>
            </p:nvSpPr>
            <p:spPr>
              <a:xfrm>
                <a:off x="8248589" y="2289619"/>
                <a:ext cx="567161" cy="418171"/>
              </a:xfrm>
              <a:prstGeom prst="mathMultiply">
                <a:avLst/>
              </a:prstGeom>
              <a:solidFill>
                <a:srgbClr val="E67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12C94042-CFBA-4D9E-95C4-D8E0F5F92B97}"/>
                </a:ext>
              </a:extLst>
            </p:cNvPr>
            <p:cNvSpPr txBox="1"/>
            <p:nvPr/>
          </p:nvSpPr>
          <p:spPr>
            <a:xfrm>
              <a:off x="8770773" y="5342474"/>
              <a:ext cx="2954655" cy="461665"/>
            </a:xfrm>
            <a:prstGeom prst="rect">
              <a:avLst/>
            </a:prstGeom>
            <a:noFill/>
            <a:ln w="25400">
              <a:solidFill>
                <a:srgbClr val="59B3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59B3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唯二可以使用的通道</a:t>
              </a:r>
            </a:p>
          </p:txBody>
        </p: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9DD9BB26-4FAF-4F5A-A591-EE1E494E73E9}"/>
                </a:ext>
              </a:extLst>
            </p:cNvPr>
            <p:cNvGrpSpPr/>
            <p:nvPr/>
          </p:nvGrpSpPr>
          <p:grpSpPr>
            <a:xfrm>
              <a:off x="5844693" y="2900785"/>
              <a:ext cx="2520280" cy="418171"/>
              <a:chOff x="7216293" y="2289619"/>
              <a:chExt cx="2520280" cy="418171"/>
            </a:xfrm>
          </p:grpSpPr>
          <p:cxnSp>
            <p:nvCxnSpPr>
              <p:cNvPr id="53" name="直線單箭頭接點 16">
                <a:extLst>
                  <a:ext uri="{FF2B5EF4-FFF2-40B4-BE49-F238E27FC236}">
                    <a16:creationId xmlns:a16="http://schemas.microsoft.com/office/drawing/2014/main" id="{9A2A0ED7-3D68-4D15-9CCE-68D1944CD82D}"/>
                  </a:ext>
                </a:extLst>
              </p:cNvPr>
              <p:cNvCxnSpPr/>
              <p:nvPr/>
            </p:nvCxnSpPr>
            <p:spPr>
              <a:xfrm flipH="1">
                <a:off x="7216293" y="2491765"/>
                <a:ext cx="2520280" cy="0"/>
              </a:xfrm>
              <a:prstGeom prst="straightConnector1">
                <a:avLst/>
              </a:prstGeom>
              <a:ln w="38100">
                <a:solidFill>
                  <a:srgbClr val="E6716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乘號 53">
                <a:extLst>
                  <a:ext uri="{FF2B5EF4-FFF2-40B4-BE49-F238E27FC236}">
                    <a16:creationId xmlns:a16="http://schemas.microsoft.com/office/drawing/2014/main" id="{2A0634FE-770E-4AF8-8469-891A876192ED}"/>
                  </a:ext>
                </a:extLst>
              </p:cNvPr>
              <p:cNvSpPr/>
              <p:nvPr/>
            </p:nvSpPr>
            <p:spPr>
              <a:xfrm>
                <a:off x="8248589" y="2289619"/>
                <a:ext cx="567161" cy="418171"/>
              </a:xfrm>
              <a:prstGeom prst="mathMultiply">
                <a:avLst/>
              </a:prstGeom>
              <a:solidFill>
                <a:srgbClr val="E67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99294C0D-D28F-4B53-9212-E67BDD8A7965}"/>
                </a:ext>
              </a:extLst>
            </p:cNvPr>
            <p:cNvGrpSpPr/>
            <p:nvPr/>
          </p:nvGrpSpPr>
          <p:grpSpPr>
            <a:xfrm>
              <a:off x="5844693" y="3450819"/>
              <a:ext cx="2520280" cy="418171"/>
              <a:chOff x="7216293" y="2289619"/>
              <a:chExt cx="2520280" cy="418171"/>
            </a:xfrm>
          </p:grpSpPr>
          <p:cxnSp>
            <p:nvCxnSpPr>
              <p:cNvPr id="51" name="直線單箭頭接點 16">
                <a:extLst>
                  <a:ext uri="{FF2B5EF4-FFF2-40B4-BE49-F238E27FC236}">
                    <a16:creationId xmlns:a16="http://schemas.microsoft.com/office/drawing/2014/main" id="{EC34BC48-2878-43FA-919A-C1007911977E}"/>
                  </a:ext>
                </a:extLst>
              </p:cNvPr>
              <p:cNvCxnSpPr/>
              <p:nvPr/>
            </p:nvCxnSpPr>
            <p:spPr>
              <a:xfrm flipH="1">
                <a:off x="7216293" y="2491765"/>
                <a:ext cx="2520280" cy="0"/>
              </a:xfrm>
              <a:prstGeom prst="straightConnector1">
                <a:avLst/>
              </a:prstGeom>
              <a:ln w="38100">
                <a:solidFill>
                  <a:srgbClr val="E6716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乘號 51">
                <a:extLst>
                  <a:ext uri="{FF2B5EF4-FFF2-40B4-BE49-F238E27FC236}">
                    <a16:creationId xmlns:a16="http://schemas.microsoft.com/office/drawing/2014/main" id="{76804D2B-095E-4178-945B-5BA3BFCF283D}"/>
                  </a:ext>
                </a:extLst>
              </p:cNvPr>
              <p:cNvSpPr/>
              <p:nvPr/>
            </p:nvSpPr>
            <p:spPr>
              <a:xfrm>
                <a:off x="8248589" y="2289619"/>
                <a:ext cx="567161" cy="418171"/>
              </a:xfrm>
              <a:prstGeom prst="mathMultiply">
                <a:avLst/>
              </a:prstGeom>
              <a:solidFill>
                <a:srgbClr val="E67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31F1161D-6FA5-4792-8DD7-48BAABADE6D0}"/>
                </a:ext>
              </a:extLst>
            </p:cNvPr>
            <p:cNvGrpSpPr/>
            <p:nvPr/>
          </p:nvGrpSpPr>
          <p:grpSpPr>
            <a:xfrm>
              <a:off x="5844693" y="4000853"/>
              <a:ext cx="2520280" cy="418171"/>
              <a:chOff x="7216293" y="2289619"/>
              <a:chExt cx="2520280" cy="418171"/>
            </a:xfrm>
          </p:grpSpPr>
          <p:cxnSp>
            <p:nvCxnSpPr>
              <p:cNvPr id="49" name="直線單箭頭接點 16">
                <a:extLst>
                  <a:ext uri="{FF2B5EF4-FFF2-40B4-BE49-F238E27FC236}">
                    <a16:creationId xmlns:a16="http://schemas.microsoft.com/office/drawing/2014/main" id="{A9D1A061-C4E2-4286-9AAA-53270C46A251}"/>
                  </a:ext>
                </a:extLst>
              </p:cNvPr>
              <p:cNvCxnSpPr/>
              <p:nvPr/>
            </p:nvCxnSpPr>
            <p:spPr>
              <a:xfrm flipH="1">
                <a:off x="7216293" y="2491765"/>
                <a:ext cx="2520280" cy="0"/>
              </a:xfrm>
              <a:prstGeom prst="straightConnector1">
                <a:avLst/>
              </a:prstGeom>
              <a:ln w="38100">
                <a:solidFill>
                  <a:srgbClr val="E6716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乘號 49">
                <a:extLst>
                  <a:ext uri="{FF2B5EF4-FFF2-40B4-BE49-F238E27FC236}">
                    <a16:creationId xmlns:a16="http://schemas.microsoft.com/office/drawing/2014/main" id="{0BEF9E6B-3D74-4ED4-9F6A-CB44335F7BC2}"/>
                  </a:ext>
                </a:extLst>
              </p:cNvPr>
              <p:cNvSpPr/>
              <p:nvPr/>
            </p:nvSpPr>
            <p:spPr>
              <a:xfrm>
                <a:off x="8248589" y="2289619"/>
                <a:ext cx="567161" cy="418171"/>
              </a:xfrm>
              <a:prstGeom prst="mathMultiply">
                <a:avLst/>
              </a:prstGeom>
              <a:solidFill>
                <a:srgbClr val="E67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C2C5EEF3-6BDC-4E5F-9030-391FC0DED8DB}"/>
                </a:ext>
              </a:extLst>
            </p:cNvPr>
            <p:cNvGrpSpPr/>
            <p:nvPr/>
          </p:nvGrpSpPr>
          <p:grpSpPr>
            <a:xfrm>
              <a:off x="5844693" y="4550886"/>
              <a:ext cx="2520280" cy="418171"/>
              <a:chOff x="7216293" y="2289619"/>
              <a:chExt cx="2520280" cy="418171"/>
            </a:xfrm>
          </p:grpSpPr>
          <p:cxnSp>
            <p:nvCxnSpPr>
              <p:cNvPr id="47" name="直線單箭頭接點 16">
                <a:extLst>
                  <a:ext uri="{FF2B5EF4-FFF2-40B4-BE49-F238E27FC236}">
                    <a16:creationId xmlns:a16="http://schemas.microsoft.com/office/drawing/2014/main" id="{58F5B059-D97E-477E-A98D-08CA126E1452}"/>
                  </a:ext>
                </a:extLst>
              </p:cNvPr>
              <p:cNvCxnSpPr/>
              <p:nvPr/>
            </p:nvCxnSpPr>
            <p:spPr>
              <a:xfrm flipH="1">
                <a:off x="7216293" y="2491765"/>
                <a:ext cx="2520280" cy="0"/>
              </a:xfrm>
              <a:prstGeom prst="straightConnector1">
                <a:avLst/>
              </a:prstGeom>
              <a:ln w="38100">
                <a:solidFill>
                  <a:srgbClr val="E6716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乘號 47">
                <a:extLst>
                  <a:ext uri="{FF2B5EF4-FFF2-40B4-BE49-F238E27FC236}">
                    <a16:creationId xmlns:a16="http://schemas.microsoft.com/office/drawing/2014/main" id="{1548E194-FA27-4FFF-B1AF-BD5F82EFC0DE}"/>
                  </a:ext>
                </a:extLst>
              </p:cNvPr>
              <p:cNvSpPr/>
              <p:nvPr/>
            </p:nvSpPr>
            <p:spPr>
              <a:xfrm>
                <a:off x="8248589" y="2289619"/>
                <a:ext cx="567161" cy="418171"/>
              </a:xfrm>
              <a:prstGeom prst="mathMultiply">
                <a:avLst/>
              </a:prstGeom>
              <a:solidFill>
                <a:srgbClr val="E67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88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物件的權限管理</a:t>
            </a:r>
            <a:r>
              <a:rPr lang="en-US" altLang="zh-TW" dirty="0"/>
              <a:t>(Review)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23C8-23A7-4346-8DE8-92F33DF7239A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03D0F54-58A2-475E-AA46-590C8069B68F}"/>
              </a:ext>
            </a:extLst>
          </p:cNvPr>
          <p:cNvSpPr txBox="1"/>
          <p:nvPr/>
        </p:nvSpPr>
        <p:spPr>
          <a:xfrm>
            <a:off x="1402647" y="53428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對外通道</a:t>
            </a:r>
          </a:p>
        </p:txBody>
      </p:sp>
      <p:sp>
        <p:nvSpPr>
          <p:cNvPr id="19" name="左大括弧 18">
            <a:extLst>
              <a:ext uri="{FF2B5EF4-FFF2-40B4-BE49-F238E27FC236}">
                <a16:creationId xmlns:a16="http://schemas.microsoft.com/office/drawing/2014/main" id="{D50EA0D5-8361-454E-80A6-9EA591CA67B7}"/>
              </a:ext>
            </a:extLst>
          </p:cNvPr>
          <p:cNvSpPr/>
          <p:nvPr/>
        </p:nvSpPr>
        <p:spPr>
          <a:xfrm>
            <a:off x="2818419" y="2359579"/>
            <a:ext cx="363464" cy="2538663"/>
          </a:xfrm>
          <a:prstGeom prst="leftBrace">
            <a:avLst/>
          </a:prstGeom>
          <a:ln w="38100">
            <a:solidFill>
              <a:srgbClr val="43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8B9A70A-A1BE-4C82-BFD7-3A65907BA684}"/>
              </a:ext>
            </a:extLst>
          </p:cNvPr>
          <p:cNvSpPr txBox="1"/>
          <p:nvPr/>
        </p:nvSpPr>
        <p:spPr>
          <a:xfrm>
            <a:off x="1796782" y="339807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封裝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B3494E7-70AA-4FFA-9B77-783557338C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75670" y="1572926"/>
          <a:ext cx="1853013" cy="4561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013">
                  <a:extLst>
                    <a:ext uri="{9D8B030D-6E8A-4147-A177-3AD203B41FA5}">
                      <a16:colId xmlns:a16="http://schemas.microsoft.com/office/drawing/2014/main" val="4160561227"/>
                    </a:ext>
                  </a:extLst>
                </a:gridCol>
              </a:tblGrid>
              <a:tr h="7298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類別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387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03682"/>
                  </a:ext>
                </a:extLst>
              </a:tr>
              <a:tr h="547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ea typeface="Adobe 繁黑體 Std B" panose="020B0700000000000000"/>
                        </a:rPr>
                        <a:t>屬性</a:t>
                      </a:r>
                      <a:r>
                        <a:rPr lang="en-US" altLang="zh-TW" sz="2400" dirty="0">
                          <a:ea typeface="Adobe 繁黑體 Std B" panose="020B070000000000000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51347"/>
                  </a:ext>
                </a:extLst>
              </a:tr>
              <a:tr h="547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ea typeface="Adobe 繁黑體 Std B" panose="020B0700000000000000"/>
                        </a:rPr>
                        <a:t>屬性</a:t>
                      </a:r>
                      <a:r>
                        <a:rPr lang="en-US" altLang="zh-TW" sz="2400" dirty="0">
                          <a:ea typeface="Adobe 繁黑體 Std B" panose="020B0700000000000000"/>
                        </a:rPr>
                        <a:t>2</a:t>
                      </a:r>
                      <a:endParaRPr lang="zh-TW" altLang="en-US" sz="2400" dirty="0">
                        <a:ea typeface="Adobe 繁黑體 Std B" panose="020B070000000000000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12574"/>
                  </a:ext>
                </a:extLst>
              </a:tr>
              <a:tr h="547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ea typeface="Adobe 繁黑體 Std B" panose="020B0700000000000000"/>
                        </a:rPr>
                        <a:t>屬性</a:t>
                      </a:r>
                      <a:r>
                        <a:rPr lang="en-US" altLang="zh-TW" sz="2400" dirty="0">
                          <a:ea typeface="Adobe 繁黑體 Std B" panose="020B0700000000000000"/>
                        </a:rPr>
                        <a:t>3</a:t>
                      </a:r>
                      <a:endParaRPr lang="zh-TW" altLang="en-US" sz="2400" dirty="0">
                        <a:ea typeface="Adobe 繁黑體 Std B" panose="020B070000000000000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62795"/>
                  </a:ext>
                </a:extLst>
              </a:tr>
              <a:tr h="547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ea typeface="Adobe 繁黑體 Std B" panose="020B0700000000000000"/>
                        </a:rPr>
                        <a:t>函式</a:t>
                      </a:r>
                      <a:r>
                        <a:rPr lang="en-US" altLang="zh-TW" sz="2400" dirty="0">
                          <a:ea typeface="Adobe 繁黑體 Std B" panose="020B0700000000000000"/>
                        </a:rPr>
                        <a:t>1</a:t>
                      </a:r>
                      <a:endParaRPr lang="zh-TW" altLang="en-US" sz="2400" dirty="0">
                        <a:ea typeface="Adobe 繁黑體 Std B" panose="020B070000000000000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443109"/>
                  </a:ext>
                </a:extLst>
              </a:tr>
              <a:tr h="547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ea typeface="Adobe 繁黑體 Std B" panose="020B0700000000000000"/>
                        </a:rPr>
                        <a:t>函式</a:t>
                      </a:r>
                      <a:r>
                        <a:rPr lang="en-US" altLang="zh-TW" sz="2400" dirty="0">
                          <a:ea typeface="Adobe 繁黑體 Std B" panose="020B0700000000000000"/>
                        </a:rPr>
                        <a:t>2</a:t>
                      </a:r>
                      <a:endParaRPr lang="zh-TW" altLang="en-US" sz="2400" dirty="0">
                        <a:ea typeface="Adobe 繁黑體 Std B" panose="020B070000000000000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589007"/>
                  </a:ext>
                </a:extLst>
              </a:tr>
              <a:tr h="547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ea typeface="Adobe 繁黑體 Std B" panose="020B0700000000000000"/>
                        </a:rPr>
                        <a:t>函式</a:t>
                      </a:r>
                      <a:r>
                        <a:rPr lang="en-US" altLang="zh-TW" sz="2400" dirty="0">
                          <a:ea typeface="Adobe 繁黑體 Std B" panose="020B0700000000000000"/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37798"/>
                  </a:ext>
                </a:extLst>
              </a:tr>
              <a:tr h="547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ea typeface="Adobe 繁黑體 Std B" panose="020B0700000000000000"/>
                        </a:rPr>
                        <a:t>函式</a:t>
                      </a:r>
                      <a:r>
                        <a:rPr lang="en-US" altLang="zh-TW" sz="2400" dirty="0">
                          <a:ea typeface="Adobe 繁黑體 Std B" panose="020B0700000000000000"/>
                        </a:rPr>
                        <a:t>4</a:t>
                      </a:r>
                      <a:endParaRPr lang="zh-TW" altLang="en-US" sz="2400" dirty="0">
                        <a:ea typeface="Adobe 繁黑體 Std B" panose="020B070000000000000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438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697510"/>
                  </a:ext>
                </a:extLst>
              </a:tr>
            </a:tbl>
          </a:graphicData>
        </a:graphic>
      </p:graphicFrame>
      <p:sp>
        <p:nvSpPr>
          <p:cNvPr id="22" name="左大括弧 21">
            <a:extLst>
              <a:ext uri="{FF2B5EF4-FFF2-40B4-BE49-F238E27FC236}">
                <a16:creationId xmlns:a16="http://schemas.microsoft.com/office/drawing/2014/main" id="{7C43F46A-4190-48A8-B1D6-38361C748E76}"/>
              </a:ext>
            </a:extLst>
          </p:cNvPr>
          <p:cNvSpPr/>
          <p:nvPr/>
        </p:nvSpPr>
        <p:spPr>
          <a:xfrm>
            <a:off x="2818419" y="5118234"/>
            <a:ext cx="363464" cy="910976"/>
          </a:xfrm>
          <a:prstGeom prst="leftBrace">
            <a:avLst/>
          </a:prstGeom>
          <a:ln w="38100">
            <a:solidFill>
              <a:srgbClr val="43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33B887E-3E6D-4A2B-AAA0-82B8D7186B15}"/>
              </a:ext>
            </a:extLst>
          </p:cNvPr>
          <p:cNvCxnSpPr/>
          <p:nvPr/>
        </p:nvCxnSpPr>
        <p:spPr>
          <a:xfrm flipH="1">
            <a:off x="5422470" y="5804554"/>
            <a:ext cx="2520280" cy="0"/>
          </a:xfrm>
          <a:prstGeom prst="straightConnector1">
            <a:avLst/>
          </a:prstGeom>
          <a:ln w="38100">
            <a:solidFill>
              <a:srgbClr val="59B3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29B5702-5E79-4C43-AF2A-5D20BAD07A15}"/>
              </a:ext>
            </a:extLst>
          </p:cNvPr>
          <p:cNvCxnSpPr/>
          <p:nvPr/>
        </p:nvCxnSpPr>
        <p:spPr>
          <a:xfrm flipH="1">
            <a:off x="5422470" y="5305062"/>
            <a:ext cx="2520280" cy="0"/>
          </a:xfrm>
          <a:prstGeom prst="straightConnector1">
            <a:avLst/>
          </a:prstGeom>
          <a:ln w="38100">
            <a:solidFill>
              <a:srgbClr val="59B3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DB6B19F-0E8B-442A-AF32-E68372218059}"/>
              </a:ext>
            </a:extLst>
          </p:cNvPr>
          <p:cNvSpPr txBox="1"/>
          <p:nvPr/>
        </p:nvSpPr>
        <p:spPr>
          <a:xfrm>
            <a:off x="8348550" y="5342889"/>
            <a:ext cx="3262432" cy="461665"/>
          </a:xfrm>
          <a:prstGeom prst="rect">
            <a:avLst/>
          </a:prstGeom>
          <a:noFill/>
          <a:ln w="25400">
            <a:solidFill>
              <a:srgbClr val="59B3C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59B3C0"/>
                </a:solidFill>
                <a:ea typeface="Adobe 繁黑體 Std B" panose="020B0700000000000000"/>
              </a:rPr>
              <a:t>最後只要檢查這個通道</a:t>
            </a:r>
            <a:endParaRPr lang="en-US" altLang="zh-TW" sz="2400" b="1" dirty="0">
              <a:solidFill>
                <a:srgbClr val="59B3C0"/>
              </a:solidFill>
              <a:ea typeface="Adobe 繁黑體 Std B" panose="020B0700000000000000"/>
            </a:endParaRPr>
          </a:p>
        </p:txBody>
      </p:sp>
      <p:sp>
        <p:nvSpPr>
          <p:cNvPr id="28" name="左大括弧 27">
            <a:extLst>
              <a:ext uri="{FF2B5EF4-FFF2-40B4-BE49-F238E27FC236}">
                <a16:creationId xmlns:a16="http://schemas.microsoft.com/office/drawing/2014/main" id="{7681BBC9-D545-4DFF-8C34-EDE7D8A5AB10}"/>
              </a:ext>
            </a:extLst>
          </p:cNvPr>
          <p:cNvSpPr/>
          <p:nvPr/>
        </p:nvSpPr>
        <p:spPr>
          <a:xfrm flipH="1">
            <a:off x="5441129" y="2359577"/>
            <a:ext cx="385997" cy="2538663"/>
          </a:xfrm>
          <a:prstGeom prst="leftBrace">
            <a:avLst/>
          </a:prstGeom>
          <a:ln w="38100">
            <a:solidFill>
              <a:srgbClr val="E67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566950C-E1A0-44FB-8DE9-E1B45BC0D12D}"/>
              </a:ext>
            </a:extLst>
          </p:cNvPr>
          <p:cNvSpPr txBox="1"/>
          <p:nvPr/>
        </p:nvSpPr>
        <p:spPr>
          <a:xfrm>
            <a:off x="6028686" y="342941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E6716E"/>
                </a:solidFill>
                <a:ea typeface="Adobe 繁黑體 Std B" panose="020B0700000000000000"/>
              </a:rPr>
              <a:t>改寫也沒關係！</a:t>
            </a:r>
          </a:p>
        </p:txBody>
      </p:sp>
    </p:spTree>
    <p:extLst>
      <p:ext uri="{BB962C8B-B14F-4D97-AF65-F5344CB8AC3E}">
        <p14:creationId xmlns:p14="http://schemas.microsoft.com/office/powerpoint/2010/main" val="42750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D2DE3-52CF-49D2-A908-21BE6A27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Code</a:t>
            </a:r>
            <a:endParaRPr lang="zh-TW" altLang="en-US" dirty="0"/>
          </a:p>
        </p:txBody>
      </p:sp>
      <p:sp>
        <p:nvSpPr>
          <p:cNvPr id="4" name="圓角矩形 18">
            <a:extLst>
              <a:ext uri="{FF2B5EF4-FFF2-40B4-BE49-F238E27FC236}">
                <a16:creationId xmlns:a16="http://schemas.microsoft.com/office/drawing/2014/main" id="{C768FC41-0C6E-4CD7-8737-BAD72D6F309E}"/>
              </a:ext>
            </a:extLst>
          </p:cNvPr>
          <p:cNvSpPr/>
          <p:nvPr/>
        </p:nvSpPr>
        <p:spPr>
          <a:xfrm>
            <a:off x="2079336" y="1577200"/>
            <a:ext cx="8033327" cy="23617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006E4C6-7088-403F-9689-E637C01D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B86C793-B75B-4972-9DE8-B7AC196A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85102E7-EBD4-40D6-A4AF-46DE1565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329BE61E-50D5-48BB-B553-933360DDD129}"/>
              </a:ext>
            </a:extLst>
          </p:cNvPr>
          <p:cNvSpPr txBox="1">
            <a:spLocks/>
          </p:cNvSpPr>
          <p:nvPr/>
        </p:nvSpPr>
        <p:spPr>
          <a:xfrm>
            <a:off x="2336627" y="1745703"/>
            <a:ext cx="7518744" cy="2572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b="1" dirty="0">
                <a:ea typeface="Adobe 繁黑體 Std B" pitchFamily="34" charset="-120"/>
              </a:rPr>
              <a:t>Mission 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zh-TW" altLang="en-US" dirty="0">
                <a:ea typeface="Adobe 繁黑體 Std B" pitchFamily="34" charset="-120"/>
              </a:rPr>
              <a:t>把類別下的函式設定相對應的權限，所有的屬性成員應設定成 </a:t>
            </a:r>
            <a:r>
              <a:rPr lang="en-US" altLang="zh-TW" dirty="0">
                <a:ea typeface="Adobe 繁黑體 Std B" pitchFamily="34" charset="-120"/>
              </a:rPr>
              <a:t>private</a:t>
            </a:r>
            <a:r>
              <a:rPr lang="zh-TW" altLang="en-US" dirty="0" smtClean="0">
                <a:ea typeface="Adobe 繁黑體 Std B" pitchFamily="34" charset="-120"/>
              </a:rPr>
              <a:t>。並補足相關的 </a:t>
            </a:r>
            <a:r>
              <a:rPr lang="en-US" altLang="zh-TW" dirty="0" smtClean="0">
                <a:ea typeface="Adobe 繁黑體 Std B" pitchFamily="34" charset="-120"/>
              </a:rPr>
              <a:t>set/get </a:t>
            </a:r>
            <a:r>
              <a:rPr lang="zh-TW" altLang="en-US" dirty="0" smtClean="0">
                <a:ea typeface="Adobe 繁黑體 Std B" pitchFamily="34" charset="-120"/>
              </a:rPr>
              <a:t>函式。</a:t>
            </a:r>
            <a:endParaRPr lang="en-US" altLang="zh-TW" dirty="0"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04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D2DE3-52CF-49D2-A908-21BE6A27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Practice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" name="圓角矩形 18">
            <a:extLst>
              <a:ext uri="{FF2B5EF4-FFF2-40B4-BE49-F238E27FC236}">
                <a16:creationId xmlns:a16="http://schemas.microsoft.com/office/drawing/2014/main" id="{C768FC41-0C6E-4CD7-8737-BAD72D6F309E}"/>
              </a:ext>
            </a:extLst>
          </p:cNvPr>
          <p:cNvSpPr/>
          <p:nvPr/>
        </p:nvSpPr>
        <p:spPr>
          <a:xfrm>
            <a:off x="2079336" y="1577200"/>
            <a:ext cx="8033327" cy="24811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329BE61E-50D5-48BB-B553-933360DDD129}"/>
              </a:ext>
            </a:extLst>
          </p:cNvPr>
          <p:cNvSpPr txBox="1">
            <a:spLocks/>
          </p:cNvSpPr>
          <p:nvPr/>
        </p:nvSpPr>
        <p:spPr>
          <a:xfrm>
            <a:off x="2336627" y="1745703"/>
            <a:ext cx="7518744" cy="2572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b="1" dirty="0">
                <a:ea typeface="Adobe 繁黑體 Std B" pitchFamily="34" charset="-120"/>
              </a:rPr>
              <a:t>Mission 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zh-TW" altLang="en-US" dirty="0">
                <a:ea typeface="Adobe 繁黑體 Std B" pitchFamily="34" charset="-120"/>
              </a:rPr>
              <a:t>把類別下的函式設定相對應的權限，所有的屬性成員應設定成 </a:t>
            </a:r>
            <a:r>
              <a:rPr lang="en-US" altLang="zh-TW" dirty="0">
                <a:ea typeface="Adobe 繁黑體 Std B" pitchFamily="34" charset="-120"/>
              </a:rPr>
              <a:t>private</a:t>
            </a:r>
            <a:r>
              <a:rPr lang="zh-TW" altLang="en-US" dirty="0" smtClean="0">
                <a:ea typeface="Adobe 繁黑體 Std B" pitchFamily="34" charset="-120"/>
              </a:rPr>
              <a:t>。並補足相關的 </a:t>
            </a:r>
            <a:r>
              <a:rPr lang="en-US" altLang="zh-TW" dirty="0" smtClean="0">
                <a:ea typeface="Adobe 繁黑體 Std B" pitchFamily="34" charset="-120"/>
              </a:rPr>
              <a:t>set/get </a:t>
            </a:r>
            <a:r>
              <a:rPr lang="zh-TW" altLang="en-US" dirty="0" smtClean="0">
                <a:ea typeface="Adobe 繁黑體 Std B" pitchFamily="34" charset="-120"/>
              </a:rPr>
              <a:t>函式。</a:t>
            </a:r>
            <a:endParaRPr lang="en-US" altLang="zh-TW" dirty="0">
              <a:ea typeface="Adobe 繁黑體 Std B" pitchFamily="34" charset="-120"/>
            </a:endParaRPr>
          </a:p>
        </p:txBody>
      </p:sp>
      <p:sp>
        <p:nvSpPr>
          <p:cNvPr id="8" name="日期版面配置區 3">
            <a:extLst>
              <a:ext uri="{FF2B5EF4-FFF2-40B4-BE49-F238E27FC236}">
                <a16:creationId xmlns:a16="http://schemas.microsoft.com/office/drawing/2014/main" id="{647D5CF4-E38E-4EB6-B9D0-DB7AFA6E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9BCD6737-4883-4772-978C-7C8FB057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8BF1A529-86A9-404E-B9A0-4AB809FD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05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</a:rPr>
              <a:t>學習大綱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3B7-E86C-498B-BB1E-7C21BA7D91D5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4BB7B380-C0C8-874D-8415-EE970C6F4888}"/>
              </a:ext>
            </a:extLst>
          </p:cNvPr>
          <p:cNvSpPr/>
          <p:nvPr/>
        </p:nvSpPr>
        <p:spPr>
          <a:xfrm>
            <a:off x="1380096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24FA850A-AB4C-2C41-B1A1-2C1822BC9123}"/>
              </a:ext>
            </a:extLst>
          </p:cNvPr>
          <p:cNvSpPr/>
          <p:nvPr/>
        </p:nvSpPr>
        <p:spPr>
          <a:xfrm>
            <a:off x="1380096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1A2FDD8A-04D0-464E-9353-C536F8FFDDCF}"/>
              </a:ext>
            </a:extLst>
          </p:cNvPr>
          <p:cNvSpPr/>
          <p:nvPr/>
        </p:nvSpPr>
        <p:spPr>
          <a:xfrm>
            <a:off x="6272938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5D9C41B3-C271-704F-BB31-021ADCE614D0}"/>
              </a:ext>
            </a:extLst>
          </p:cNvPr>
          <p:cNvSpPr/>
          <p:nvPr/>
        </p:nvSpPr>
        <p:spPr>
          <a:xfrm>
            <a:off x="6272938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635D0AC-A1E3-E64B-B7FC-C6064884BD2B}"/>
              </a:ext>
            </a:extLst>
          </p:cNvPr>
          <p:cNvSpPr txBox="1"/>
          <p:nvPr/>
        </p:nvSpPr>
        <p:spPr>
          <a:xfrm>
            <a:off x="1516457" y="2852051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1.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A3313A9-0D70-D54E-930E-54D20F7087B9}"/>
              </a:ext>
            </a:extLst>
          </p:cNvPr>
          <p:cNvSpPr txBox="1"/>
          <p:nvPr/>
        </p:nvSpPr>
        <p:spPr>
          <a:xfrm>
            <a:off x="1516514" y="4243594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2.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88CBF65-BE45-A04F-AFA4-85A1EACFF36F}"/>
              </a:ext>
            </a:extLst>
          </p:cNvPr>
          <p:cNvSpPr txBox="1"/>
          <p:nvPr/>
        </p:nvSpPr>
        <p:spPr>
          <a:xfrm>
            <a:off x="6397267" y="2847750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3.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16DA7F9-65F8-CE44-8C0E-B754EB538A54}"/>
              </a:ext>
            </a:extLst>
          </p:cNvPr>
          <p:cNvSpPr txBox="1"/>
          <p:nvPr/>
        </p:nvSpPr>
        <p:spPr>
          <a:xfrm>
            <a:off x="6397266" y="4241372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4.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864A0E-0B3A-E249-8113-4553F487E1C1}"/>
              </a:ext>
            </a:extLst>
          </p:cNvPr>
          <p:cNvSpPr/>
          <p:nvPr/>
        </p:nvSpPr>
        <p:spPr>
          <a:xfrm>
            <a:off x="7021955" y="4367801"/>
            <a:ext cx="198002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重載運算子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0375A0D-71BC-E547-A73D-96668C5B7AEF}"/>
              </a:ext>
            </a:extLst>
          </p:cNvPr>
          <p:cNvSpPr/>
          <p:nvPr/>
        </p:nvSpPr>
        <p:spPr>
          <a:xfrm>
            <a:off x="7021955" y="2978987"/>
            <a:ext cx="2698175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建構式與解構式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545489-753D-8144-BFB0-E2BCC11DF864}"/>
              </a:ext>
            </a:extLst>
          </p:cNvPr>
          <p:cNvSpPr/>
          <p:nvPr/>
        </p:nvSpPr>
        <p:spPr>
          <a:xfrm>
            <a:off x="2109838" y="4375505"/>
            <a:ext cx="12186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friend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0C2A33D-DE49-DC49-A569-1B29347C6AD5}"/>
              </a:ext>
            </a:extLst>
          </p:cNvPr>
          <p:cNvSpPr/>
          <p:nvPr/>
        </p:nvSpPr>
        <p:spPr>
          <a:xfrm>
            <a:off x="2109838" y="2967030"/>
            <a:ext cx="2698175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物件的權限管理</a:t>
            </a:r>
            <a:endParaRPr lang="en-US" altLang="zh-TW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15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064536" y="1464275"/>
            <a:ext cx="8062928" cy="21839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TW" b="1" dirty="0">
                <a:solidFill>
                  <a:srgbClr val="E6716E"/>
                </a:solidFill>
                <a:latin typeface="Microsoft JhengHei" panose="020B0604030504040204" pitchFamily="34" charset="-120"/>
              </a:rPr>
              <a:t>private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成員不能被物件外部呼叫：只限於物件內部間呼叫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TW" b="1" dirty="0">
                <a:solidFill>
                  <a:srgbClr val="E6716E"/>
                </a:solidFill>
                <a:latin typeface="Microsoft JhengHei" panose="020B0604030504040204" pitchFamily="34" charset="-120"/>
              </a:rPr>
              <a:t>friend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可讓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private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成員被外部函式呼叫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外部函式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(function)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、類別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(class)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都可設定成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friend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2390"/>
            <a:ext cx="8229600" cy="1143000"/>
          </a:xfrm>
        </p:spPr>
        <p:txBody>
          <a:bodyPr/>
          <a:lstStyle/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friend</a:t>
            </a:r>
          </a:p>
        </p:txBody>
      </p:sp>
      <p:sp>
        <p:nvSpPr>
          <p:cNvPr id="16388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7FE8C9B6-D7A9-4578-9A71-94972078961F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17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6274-42CA-4844-AA2A-4CCED3CA7E0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681" y="3564238"/>
            <a:ext cx="3874638" cy="258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9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18">
            <a:extLst>
              <a:ext uri="{FF2B5EF4-FFF2-40B4-BE49-F238E27FC236}">
                <a16:creationId xmlns:a16="http://schemas.microsoft.com/office/drawing/2014/main" id="{C0AE8E2A-B76E-4085-B48A-E8E80A392560}"/>
              </a:ext>
            </a:extLst>
          </p:cNvPr>
          <p:cNvSpPr/>
          <p:nvPr/>
        </p:nvSpPr>
        <p:spPr>
          <a:xfrm>
            <a:off x="2968615" y="3480854"/>
            <a:ext cx="6254767" cy="25859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182982" y="3770381"/>
            <a:ext cx="5826035" cy="200691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前面不須加權限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基於效率的考量，透過直接存取私有成員而非間接透過公開函式存取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friend</a:t>
            </a:r>
          </a:p>
        </p:txBody>
      </p:sp>
      <p:sp>
        <p:nvSpPr>
          <p:cNvPr id="15364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16426DD6-23D6-42BF-BDF4-AE0EC7784F42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18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3429-5571-46DB-9352-33C25BE81D28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3960101" y="1514154"/>
            <a:ext cx="4271794" cy="176980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class </a:t>
            </a:r>
            <a:r>
              <a:rPr lang="zh-TW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類別名稱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zh-TW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friend </a:t>
            </a:r>
            <a:r>
              <a:rPr lang="zh-TW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函式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zh-TW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friend </a:t>
            </a:r>
            <a:r>
              <a:rPr lang="zh-TW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類別名稱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2067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13792"/>
            <a:ext cx="8229600" cy="1143000"/>
          </a:xfrm>
        </p:spPr>
        <p:txBody>
          <a:bodyPr/>
          <a:lstStyle/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friend-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函式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411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5ECD2010-99CC-499D-9516-FD27D0E72715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19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C532-9D86-4239-AF8C-1AE488EFECCA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2136209" y="1578988"/>
            <a:ext cx="7715200" cy="228113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class rectangle{</a:t>
            </a:r>
          </a:p>
          <a:p>
            <a:pPr lvl="1"/>
            <a:r>
              <a:rPr lang="zh-TW" altLang="en-US" sz="2000" b="1" dirty="0">
                <a:solidFill>
                  <a:srgbClr val="56A828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56A828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friend float area(rectangle);</a:t>
            </a:r>
          </a:p>
          <a:p>
            <a:pPr lvl="1"/>
            <a:r>
              <a:rPr lang="zh-TW" altLang="en-US" sz="2000" b="1" dirty="0">
                <a:solidFill>
                  <a:srgbClr val="56A828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56A828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friend</a:t>
            </a:r>
            <a:r>
              <a:rPr lang="zh-TW" altLang="en-US" sz="2000" b="1" dirty="0">
                <a:solidFill>
                  <a:srgbClr val="56A828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56A828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setLen(rectangle);</a:t>
            </a:r>
          </a:p>
          <a:p>
            <a:pPr lvl="1"/>
            <a:r>
              <a:rPr lang="zh-TW" altLang="en-US" sz="2000" b="1" dirty="0">
                <a:solidFill>
                  <a:srgbClr val="9A7BB6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9A7BB6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private: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width;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height;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2136209" y="4075218"/>
            <a:ext cx="7715200" cy="228113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float area(rectangle&amp; r){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</a:t>
            </a:r>
            <a:r>
              <a:rPr lang="en-US" altLang="zh-TW" sz="2000" b="1" dirty="0">
                <a:solidFill>
                  <a:srgbClr val="E6716E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r.width*r.height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setLen(rectangle&amp; r, float w,float h){</a:t>
            </a:r>
          </a:p>
          <a:p>
            <a:pPr lvl="1"/>
            <a:r>
              <a:rPr lang="en-US" altLang="zh-TW" sz="2000" b="1" dirty="0">
                <a:solidFill>
                  <a:srgbClr val="E6716E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r.width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= w;</a:t>
            </a:r>
          </a:p>
          <a:p>
            <a:pPr lvl="1"/>
            <a:r>
              <a:rPr lang="en-US" altLang="zh-TW" sz="2000" b="1" dirty="0">
                <a:solidFill>
                  <a:srgbClr val="E6716E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r.height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= h;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897876" y="4310140"/>
            <a:ext cx="34147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E6716E"/>
                </a:solidFill>
                <a:highlight>
                  <a:srgbClr val="FFFF00"/>
                </a:highlight>
                <a:ea typeface="Adobe 繁黑體 Std B" panose="020B0700000000000000"/>
              </a:rPr>
              <a:t>透過</a:t>
            </a:r>
            <a:r>
              <a:rPr lang="en-US" altLang="zh-TW" sz="2400" b="1" dirty="0">
                <a:solidFill>
                  <a:srgbClr val="E6716E"/>
                </a:solidFill>
                <a:highlight>
                  <a:srgbClr val="FFFF00"/>
                </a:highlight>
                <a:ea typeface="Adobe 繁黑體 Std B" panose="020B0700000000000000"/>
              </a:rPr>
              <a:t>friend</a:t>
            </a:r>
            <a:r>
              <a:rPr lang="zh-TW" altLang="en-US" sz="2400" b="1" dirty="0">
                <a:solidFill>
                  <a:srgbClr val="E6716E"/>
                </a:solidFill>
                <a:highlight>
                  <a:srgbClr val="FFFF00"/>
                </a:highlight>
                <a:ea typeface="Adobe 繁黑體 Std B" panose="020B0700000000000000"/>
              </a:rPr>
              <a:t>取用私有成員</a:t>
            </a:r>
          </a:p>
        </p:txBody>
      </p:sp>
      <p:cxnSp>
        <p:nvCxnSpPr>
          <p:cNvPr id="7" name="直線單箭頭接點 6"/>
          <p:cNvCxnSpPr>
            <a:cxnSpLocks/>
          </p:cNvCxnSpPr>
          <p:nvPr/>
        </p:nvCxnSpPr>
        <p:spPr>
          <a:xfrm flipH="1">
            <a:off x="6871063" y="4492576"/>
            <a:ext cx="780637" cy="96795"/>
          </a:xfrm>
          <a:prstGeom prst="straightConnector1">
            <a:avLst/>
          </a:prstGeom>
          <a:ln w="38100">
            <a:solidFill>
              <a:srgbClr val="E671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cxnSpLocks/>
          </p:cNvCxnSpPr>
          <p:nvPr/>
        </p:nvCxnSpPr>
        <p:spPr>
          <a:xfrm flipH="1">
            <a:off x="5405795" y="4888987"/>
            <a:ext cx="4103965" cy="1002166"/>
          </a:xfrm>
          <a:prstGeom prst="straightConnector1">
            <a:avLst/>
          </a:prstGeom>
          <a:ln w="38100">
            <a:solidFill>
              <a:srgbClr val="E671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65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</a:rPr>
              <a:t>學習大綱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3B7-E86C-498B-BB1E-7C21BA7D91D5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4BB7B380-C0C8-874D-8415-EE970C6F4888}"/>
              </a:ext>
            </a:extLst>
          </p:cNvPr>
          <p:cNvSpPr/>
          <p:nvPr/>
        </p:nvSpPr>
        <p:spPr>
          <a:xfrm>
            <a:off x="1380096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24FA850A-AB4C-2C41-B1A1-2C1822BC9123}"/>
              </a:ext>
            </a:extLst>
          </p:cNvPr>
          <p:cNvSpPr/>
          <p:nvPr/>
        </p:nvSpPr>
        <p:spPr>
          <a:xfrm>
            <a:off x="1380096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1A2FDD8A-04D0-464E-9353-C536F8FFDDCF}"/>
              </a:ext>
            </a:extLst>
          </p:cNvPr>
          <p:cNvSpPr/>
          <p:nvPr/>
        </p:nvSpPr>
        <p:spPr>
          <a:xfrm>
            <a:off x="6272938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5D9C41B3-C271-704F-BB31-021ADCE614D0}"/>
              </a:ext>
            </a:extLst>
          </p:cNvPr>
          <p:cNvSpPr/>
          <p:nvPr/>
        </p:nvSpPr>
        <p:spPr>
          <a:xfrm>
            <a:off x="6272938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635D0AC-A1E3-E64B-B7FC-C6064884BD2B}"/>
              </a:ext>
            </a:extLst>
          </p:cNvPr>
          <p:cNvSpPr txBox="1"/>
          <p:nvPr/>
        </p:nvSpPr>
        <p:spPr>
          <a:xfrm>
            <a:off x="1516457" y="2852051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1.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A3313A9-0D70-D54E-930E-54D20F7087B9}"/>
              </a:ext>
            </a:extLst>
          </p:cNvPr>
          <p:cNvSpPr txBox="1"/>
          <p:nvPr/>
        </p:nvSpPr>
        <p:spPr>
          <a:xfrm>
            <a:off x="1516514" y="4243594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2.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88CBF65-BE45-A04F-AFA4-85A1EACFF36F}"/>
              </a:ext>
            </a:extLst>
          </p:cNvPr>
          <p:cNvSpPr txBox="1"/>
          <p:nvPr/>
        </p:nvSpPr>
        <p:spPr>
          <a:xfrm>
            <a:off x="6397267" y="2847750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3.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16DA7F9-65F8-CE44-8C0E-B754EB538A54}"/>
              </a:ext>
            </a:extLst>
          </p:cNvPr>
          <p:cNvSpPr txBox="1"/>
          <p:nvPr/>
        </p:nvSpPr>
        <p:spPr>
          <a:xfrm>
            <a:off x="6397266" y="4241372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4.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864A0E-0B3A-E249-8113-4553F487E1C1}"/>
              </a:ext>
            </a:extLst>
          </p:cNvPr>
          <p:cNvSpPr/>
          <p:nvPr/>
        </p:nvSpPr>
        <p:spPr>
          <a:xfrm>
            <a:off x="7021955" y="4367801"/>
            <a:ext cx="198002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重載運算子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0375A0D-71BC-E547-A73D-96668C5B7AEF}"/>
              </a:ext>
            </a:extLst>
          </p:cNvPr>
          <p:cNvSpPr/>
          <p:nvPr/>
        </p:nvSpPr>
        <p:spPr>
          <a:xfrm>
            <a:off x="7021955" y="2978987"/>
            <a:ext cx="2698175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建構式與解構式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545489-753D-8144-BFB0-E2BCC11DF864}"/>
              </a:ext>
            </a:extLst>
          </p:cNvPr>
          <p:cNvSpPr/>
          <p:nvPr/>
        </p:nvSpPr>
        <p:spPr>
          <a:xfrm>
            <a:off x="2109838" y="4375505"/>
            <a:ext cx="12186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friend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0C2A33D-DE49-DC49-A569-1B29347C6AD5}"/>
              </a:ext>
            </a:extLst>
          </p:cNvPr>
          <p:cNvSpPr/>
          <p:nvPr/>
        </p:nvSpPr>
        <p:spPr>
          <a:xfrm>
            <a:off x="2109838" y="2967030"/>
            <a:ext cx="2698175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物件的權限管理</a:t>
            </a:r>
            <a:endParaRPr lang="en-US" altLang="zh-TW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50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32656"/>
            <a:ext cx="8229600" cy="1143000"/>
          </a:xfrm>
        </p:spPr>
        <p:txBody>
          <a:bodyPr/>
          <a:lstStyle/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friend-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類別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436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545EC013-7F16-4E7D-84D0-DC84102AA58E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20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E7FD-3BE6-4C8A-B43A-D4E275DAA902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2238400" y="1439126"/>
            <a:ext cx="7715200" cy="194421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class rectangle{</a:t>
            </a:r>
          </a:p>
          <a:p>
            <a:pPr lvl="1"/>
            <a:r>
              <a:rPr lang="en-US" altLang="zh-TW" sz="2000" b="1" dirty="0">
                <a:solidFill>
                  <a:srgbClr val="56A828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friend class ruler;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private: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width;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height;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2238400" y="3515381"/>
            <a:ext cx="7715200" cy="266429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class ruler{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public: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void print(rectangle);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ruler::print(rectangle r){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"Width: " &lt;&lt; </a:t>
            </a:r>
            <a:r>
              <a:rPr lang="en-US" altLang="zh-TW" sz="2000" b="1" dirty="0">
                <a:solidFill>
                  <a:srgbClr val="E6716E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r.width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&lt;&lt; endl;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"Height: " &lt;&lt;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E6716E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r.height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&lt;&lt; endl;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7939083" y="4085357"/>
            <a:ext cx="34147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E6716E"/>
                </a:solidFill>
                <a:highlight>
                  <a:srgbClr val="FFFF00"/>
                </a:highlight>
                <a:ea typeface="Adobe 繁黑體 Std B" panose="020B0700000000000000"/>
              </a:rPr>
              <a:t>透過</a:t>
            </a:r>
            <a:r>
              <a:rPr lang="en-US" altLang="zh-TW" sz="2400" b="1" dirty="0">
                <a:solidFill>
                  <a:srgbClr val="E6716E"/>
                </a:solidFill>
                <a:highlight>
                  <a:srgbClr val="FFFF00"/>
                </a:highlight>
                <a:ea typeface="Adobe 繁黑體 Std B" panose="020B0700000000000000"/>
              </a:rPr>
              <a:t>friend</a:t>
            </a:r>
            <a:r>
              <a:rPr lang="zh-TW" altLang="en-US" sz="2400" b="1" dirty="0">
                <a:solidFill>
                  <a:srgbClr val="E6716E"/>
                </a:solidFill>
                <a:highlight>
                  <a:srgbClr val="FFFF00"/>
                </a:highlight>
                <a:ea typeface="Adobe 繁黑體 Std B" panose="020B0700000000000000"/>
              </a:rPr>
              <a:t>取用私有成員</a:t>
            </a:r>
          </a:p>
        </p:txBody>
      </p:sp>
      <p:cxnSp>
        <p:nvCxnSpPr>
          <p:cNvPr id="13" name="直線單箭頭接點 12"/>
          <p:cNvCxnSpPr>
            <a:cxnSpLocks/>
            <a:stCxn id="12" idx="2"/>
          </p:cNvCxnSpPr>
          <p:nvPr/>
        </p:nvCxnSpPr>
        <p:spPr>
          <a:xfrm flipH="1">
            <a:off x="7680960" y="4547022"/>
            <a:ext cx="1965482" cy="469115"/>
          </a:xfrm>
          <a:prstGeom prst="straightConnector1">
            <a:avLst/>
          </a:prstGeom>
          <a:ln w="38100">
            <a:solidFill>
              <a:srgbClr val="E671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31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friend-</a:t>
            </a:r>
            <a:r>
              <a:rPr lang="zh-TW" altLang="en-US" dirty="0">
                <a:ea typeface="Adobe 繁黑體 Std B"/>
              </a:rPr>
              <a:t>輸出運算子的重載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F4FB-B91A-484A-8629-6EA8CEFB905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1981200" y="1484784"/>
            <a:ext cx="8363272" cy="208823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class rectangle{</a:t>
            </a:r>
          </a:p>
          <a:p>
            <a:pPr lvl="1"/>
            <a:r>
              <a:rPr lang="en-US" altLang="zh-TW" sz="2000" b="1" dirty="0">
                <a:solidFill>
                  <a:srgbClr val="56A828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friend ostream&amp; operator&lt;&lt;(ostream&amp;,rectangle);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private: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width;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height;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1981200" y="4299843"/>
            <a:ext cx="8363272" cy="178771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ostream&amp; operator&lt;&lt;(ostream&amp; os,rectangle r){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os &lt;&lt; "Width: " &lt;&lt; </a:t>
            </a:r>
            <a:r>
              <a:rPr lang="en-US" altLang="zh-TW" sz="2000" b="1" dirty="0">
                <a:solidFill>
                  <a:srgbClr val="E6716E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r.width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&lt;&lt; endl;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os &lt;&lt; "Height: " &lt;&lt; </a:t>
            </a:r>
            <a:r>
              <a:rPr lang="en-US" altLang="zh-TW" sz="2000" b="1" dirty="0">
                <a:solidFill>
                  <a:srgbClr val="E6716E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r.height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&lt;&lt; endl;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os;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886406" y="3705598"/>
            <a:ext cx="241918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E6716E"/>
                </a:solidFill>
                <a:ea typeface="Adobe 繁黑體 Std B" panose="020B0700000000000000"/>
              </a:rPr>
              <a:t>cout &lt;&lt; rectangle</a:t>
            </a:r>
            <a:endParaRPr lang="zh-TW" altLang="en-US" sz="2400" b="1" dirty="0">
              <a:solidFill>
                <a:srgbClr val="E6716E"/>
              </a:solidFill>
              <a:ea typeface="Adobe 繁黑體 Std B" panose="020B07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446977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friend-</a:t>
            </a:r>
            <a:r>
              <a:rPr lang="zh-TW" altLang="en-US" dirty="0">
                <a:ea typeface="Adobe 繁黑體 Std B"/>
              </a:rPr>
              <a:t>輸入運算子的重載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F4FB-B91A-484A-8629-6EA8CEFB905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1981200" y="1484784"/>
            <a:ext cx="8363272" cy="208823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class rectangle{</a:t>
            </a:r>
          </a:p>
          <a:p>
            <a:pPr lvl="1"/>
            <a:r>
              <a:rPr lang="en-US" altLang="zh-TW" sz="2000" b="1" dirty="0">
                <a:solidFill>
                  <a:srgbClr val="56A828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friend istream&amp; operator&gt;&gt;(istream&amp;,rectangle);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private: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width;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height;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1981200" y="4237471"/>
            <a:ext cx="8363272" cy="178771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istream&amp; operator&gt;&gt;(istream&amp; is,rectangle r){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is &gt;&gt;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E6716E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r.width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&gt;&gt; </a:t>
            </a:r>
            <a:r>
              <a:rPr lang="en-US" altLang="zh-TW" sz="2000" b="1" dirty="0">
                <a:solidFill>
                  <a:srgbClr val="E6716E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r.height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is;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002624" y="3687416"/>
            <a:ext cx="218675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E6716E"/>
                </a:solidFill>
                <a:ea typeface="Adobe 繁黑體 Std B" panose="020B0700000000000000"/>
              </a:rPr>
              <a:t>cin &gt;&gt; rectangle</a:t>
            </a:r>
            <a:endParaRPr lang="zh-TW" altLang="en-US" sz="2400" b="1" dirty="0">
              <a:solidFill>
                <a:srgbClr val="E6716E"/>
              </a:solidFill>
              <a:ea typeface="Adobe 繁黑體 Std B" panose="020B07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70320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D2DE3-52CF-49D2-A908-21BE6A27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Code</a:t>
            </a:r>
            <a:endParaRPr lang="zh-TW" altLang="en-US" dirty="0"/>
          </a:p>
        </p:txBody>
      </p:sp>
      <p:sp>
        <p:nvSpPr>
          <p:cNvPr id="4" name="圓角矩形 18">
            <a:extLst>
              <a:ext uri="{FF2B5EF4-FFF2-40B4-BE49-F238E27FC236}">
                <a16:creationId xmlns:a16="http://schemas.microsoft.com/office/drawing/2014/main" id="{C768FC41-0C6E-4CD7-8737-BAD72D6F309E}"/>
              </a:ext>
            </a:extLst>
          </p:cNvPr>
          <p:cNvSpPr/>
          <p:nvPr/>
        </p:nvSpPr>
        <p:spPr>
          <a:xfrm>
            <a:off x="2079336" y="1802422"/>
            <a:ext cx="8033327" cy="225591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006E4C6-7088-403F-9689-E637C01D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B86C793-B75B-4972-9DE8-B7AC196A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85102E7-EBD4-40D6-A4AF-46DE1565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329BE61E-50D5-48BB-B553-933360DDD129}"/>
              </a:ext>
            </a:extLst>
          </p:cNvPr>
          <p:cNvSpPr txBox="1">
            <a:spLocks/>
          </p:cNvSpPr>
          <p:nvPr/>
        </p:nvSpPr>
        <p:spPr>
          <a:xfrm>
            <a:off x="2336627" y="2103610"/>
            <a:ext cx="7518744" cy="1428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b="1" dirty="0">
                <a:ea typeface="Adobe 繁黑體 Std B" pitchFamily="34" charset="-120"/>
              </a:rPr>
              <a:t>Mission 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zh-TW" altLang="en-US" dirty="0" smtClean="0">
                <a:ea typeface="Adobe 繁黑體 Std B" pitchFamily="34" charset="-120"/>
              </a:rPr>
              <a:t>宣告一個 </a:t>
            </a:r>
            <a:r>
              <a:rPr lang="en-US" altLang="zh-TW" dirty="0" smtClean="0">
                <a:ea typeface="Adobe 繁黑體 Std B" pitchFamily="34" charset="-120"/>
              </a:rPr>
              <a:t>Boss </a:t>
            </a:r>
            <a:r>
              <a:rPr lang="zh-TW" altLang="en-US" dirty="0" smtClean="0">
                <a:ea typeface="Adobe 繁黑體 Std B" pitchFamily="34" charset="-120"/>
              </a:rPr>
              <a:t>類別，並</a:t>
            </a:r>
            <a:r>
              <a:rPr lang="zh-TW" altLang="en-US" dirty="0">
                <a:ea typeface="Adobe 繁黑體 Std B" pitchFamily="34" charset="-120"/>
              </a:rPr>
              <a:t>利用 </a:t>
            </a:r>
            <a:r>
              <a:rPr lang="en-US" altLang="zh-TW" dirty="0">
                <a:ea typeface="Adobe 繁黑體 Std B" pitchFamily="34" charset="-120"/>
              </a:rPr>
              <a:t>friend </a:t>
            </a:r>
            <a:r>
              <a:rPr lang="zh-TW" altLang="en-US" dirty="0" smtClean="0">
                <a:ea typeface="Adobe 繁黑體 Std B" pitchFamily="34" charset="-120"/>
              </a:rPr>
              <a:t>在 </a:t>
            </a:r>
            <a:r>
              <a:rPr lang="en-US" altLang="zh-TW" dirty="0" smtClean="0">
                <a:ea typeface="Adobe 繁黑體 Std B" pitchFamily="34" charset="-120"/>
              </a:rPr>
              <a:t>Boss </a:t>
            </a:r>
            <a:r>
              <a:rPr lang="zh-TW" altLang="en-US" dirty="0" smtClean="0">
                <a:ea typeface="Adobe 繁黑體 Std B" pitchFamily="34" charset="-120"/>
              </a:rPr>
              <a:t>類別下可以取出 </a:t>
            </a:r>
            <a:r>
              <a:rPr lang="en-US" altLang="zh-TW" dirty="0" smtClean="0">
                <a:ea typeface="Adobe 繁黑體 Std B" pitchFamily="34" charset="-120"/>
              </a:rPr>
              <a:t>Worker </a:t>
            </a:r>
            <a:r>
              <a:rPr lang="zh-TW" altLang="en-US" dirty="0" smtClean="0">
                <a:ea typeface="Adobe 繁黑體 Std B" pitchFamily="34" charset="-120"/>
              </a:rPr>
              <a:t>的 </a:t>
            </a:r>
            <a:r>
              <a:rPr lang="en-US" altLang="zh-TW" dirty="0" smtClean="0">
                <a:ea typeface="Adobe 繁黑體 Std B" pitchFamily="34" charset="-120"/>
              </a:rPr>
              <a:t>private </a:t>
            </a:r>
            <a:r>
              <a:rPr lang="zh-TW" altLang="en-US" dirty="0" smtClean="0">
                <a:ea typeface="Adobe 繁黑體 Std B" pitchFamily="34" charset="-120"/>
              </a:rPr>
              <a:t>成員。</a:t>
            </a:r>
            <a:endParaRPr lang="en-US" altLang="zh-TW" dirty="0"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935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D2DE3-52CF-49D2-A908-21BE6A27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Practice 3</a:t>
            </a:r>
            <a:endParaRPr lang="zh-TW" altLang="en-US" dirty="0"/>
          </a:p>
        </p:txBody>
      </p:sp>
      <p:sp>
        <p:nvSpPr>
          <p:cNvPr id="4" name="圓角矩形 18">
            <a:extLst>
              <a:ext uri="{FF2B5EF4-FFF2-40B4-BE49-F238E27FC236}">
                <a16:creationId xmlns:a16="http://schemas.microsoft.com/office/drawing/2014/main" id="{C768FC41-0C6E-4CD7-8737-BAD72D6F309E}"/>
              </a:ext>
            </a:extLst>
          </p:cNvPr>
          <p:cNvSpPr/>
          <p:nvPr/>
        </p:nvSpPr>
        <p:spPr>
          <a:xfrm>
            <a:off x="2079336" y="1577199"/>
            <a:ext cx="8033327" cy="23245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329BE61E-50D5-48BB-B553-933360DDD129}"/>
              </a:ext>
            </a:extLst>
          </p:cNvPr>
          <p:cNvSpPr txBox="1">
            <a:spLocks/>
          </p:cNvSpPr>
          <p:nvPr/>
        </p:nvSpPr>
        <p:spPr>
          <a:xfrm>
            <a:off x="2379616" y="1802546"/>
            <a:ext cx="7432766" cy="196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b="1" dirty="0">
                <a:ea typeface="Adobe 繁黑體 Std B" pitchFamily="34" charset="-120"/>
              </a:rPr>
              <a:t>Mission 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zh-TW" altLang="en-US" dirty="0">
                <a:ea typeface="Adobe 繁黑體 Std B" pitchFamily="34" charset="-120"/>
              </a:rPr>
              <a:t>宣告一個 </a:t>
            </a:r>
            <a:r>
              <a:rPr lang="en-US" altLang="zh-TW" dirty="0" smtClean="0">
                <a:ea typeface="Adobe 繁黑體 Std B" pitchFamily="34" charset="-120"/>
              </a:rPr>
              <a:t>Player </a:t>
            </a:r>
            <a:r>
              <a:rPr lang="zh-TW" altLang="en-US" dirty="0">
                <a:ea typeface="Adobe 繁黑體 Std B" pitchFamily="34" charset="-120"/>
              </a:rPr>
              <a:t>類別，並利用 </a:t>
            </a:r>
            <a:r>
              <a:rPr lang="en-US" altLang="zh-TW" dirty="0">
                <a:ea typeface="Adobe 繁黑體 Std B" pitchFamily="34" charset="-120"/>
              </a:rPr>
              <a:t>friend </a:t>
            </a:r>
            <a:r>
              <a:rPr lang="zh-TW" altLang="en-US" dirty="0">
                <a:ea typeface="Adobe 繁黑體 Std B" pitchFamily="34" charset="-120"/>
              </a:rPr>
              <a:t>在 </a:t>
            </a:r>
            <a:r>
              <a:rPr lang="en-US" altLang="zh-TW" dirty="0">
                <a:ea typeface="Adobe 繁黑體 Std B" pitchFamily="34" charset="-120"/>
              </a:rPr>
              <a:t>Player</a:t>
            </a:r>
            <a:r>
              <a:rPr lang="en-US" altLang="zh-TW" dirty="0" smtClean="0">
                <a:ea typeface="Adobe 繁黑體 Std B" pitchFamily="34" charset="-120"/>
              </a:rPr>
              <a:t> </a:t>
            </a:r>
            <a:r>
              <a:rPr lang="zh-TW" altLang="en-US" dirty="0">
                <a:ea typeface="Adobe 繁黑體 Std B" pitchFamily="34" charset="-120"/>
              </a:rPr>
              <a:t>類別下可以取出 </a:t>
            </a:r>
            <a:r>
              <a:rPr lang="en-US" altLang="zh-TW" dirty="0" smtClean="0">
                <a:ea typeface="Adobe 繁黑體 Std B" pitchFamily="34" charset="-120"/>
              </a:rPr>
              <a:t>Pokemon </a:t>
            </a:r>
            <a:r>
              <a:rPr lang="zh-TW" altLang="en-US" dirty="0">
                <a:ea typeface="Adobe 繁黑體 Std B" pitchFamily="34" charset="-120"/>
              </a:rPr>
              <a:t>的 </a:t>
            </a:r>
            <a:r>
              <a:rPr lang="en-US" altLang="zh-TW" dirty="0">
                <a:ea typeface="Adobe 繁黑體 Std B" pitchFamily="34" charset="-120"/>
              </a:rPr>
              <a:t>private </a:t>
            </a:r>
            <a:r>
              <a:rPr lang="zh-TW" altLang="en-US" dirty="0">
                <a:ea typeface="Adobe 繁黑體 Std B" pitchFamily="34" charset="-120"/>
              </a:rPr>
              <a:t>成員。</a:t>
            </a:r>
            <a:endParaRPr lang="en-US" altLang="zh-TW" dirty="0">
              <a:ea typeface="Adobe 繁黑體 Std B" pitchFamily="34" charset="-120"/>
            </a:endParaRP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006E4C6-7088-403F-9689-E637C01D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B86C793-B75B-4972-9DE8-B7AC196A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85102E7-EBD4-40D6-A4AF-46DE1565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5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</a:rPr>
              <a:t>學習大綱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3B7-E86C-498B-BB1E-7C21BA7D91D5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4BB7B380-C0C8-874D-8415-EE970C6F4888}"/>
              </a:ext>
            </a:extLst>
          </p:cNvPr>
          <p:cNvSpPr/>
          <p:nvPr/>
        </p:nvSpPr>
        <p:spPr>
          <a:xfrm>
            <a:off x="1380096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24FA850A-AB4C-2C41-B1A1-2C1822BC9123}"/>
              </a:ext>
            </a:extLst>
          </p:cNvPr>
          <p:cNvSpPr/>
          <p:nvPr/>
        </p:nvSpPr>
        <p:spPr>
          <a:xfrm>
            <a:off x="1380096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1A2FDD8A-04D0-464E-9353-C536F8FFDDCF}"/>
              </a:ext>
            </a:extLst>
          </p:cNvPr>
          <p:cNvSpPr/>
          <p:nvPr/>
        </p:nvSpPr>
        <p:spPr>
          <a:xfrm>
            <a:off x="6272938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5D9C41B3-C271-704F-BB31-021ADCE614D0}"/>
              </a:ext>
            </a:extLst>
          </p:cNvPr>
          <p:cNvSpPr/>
          <p:nvPr/>
        </p:nvSpPr>
        <p:spPr>
          <a:xfrm>
            <a:off x="6272938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635D0AC-A1E3-E64B-B7FC-C6064884BD2B}"/>
              </a:ext>
            </a:extLst>
          </p:cNvPr>
          <p:cNvSpPr txBox="1"/>
          <p:nvPr/>
        </p:nvSpPr>
        <p:spPr>
          <a:xfrm>
            <a:off x="1516457" y="2852051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1.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A3313A9-0D70-D54E-930E-54D20F7087B9}"/>
              </a:ext>
            </a:extLst>
          </p:cNvPr>
          <p:cNvSpPr txBox="1"/>
          <p:nvPr/>
        </p:nvSpPr>
        <p:spPr>
          <a:xfrm>
            <a:off x="1516514" y="4243594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2.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88CBF65-BE45-A04F-AFA4-85A1EACFF36F}"/>
              </a:ext>
            </a:extLst>
          </p:cNvPr>
          <p:cNvSpPr txBox="1"/>
          <p:nvPr/>
        </p:nvSpPr>
        <p:spPr>
          <a:xfrm>
            <a:off x="6397267" y="2847750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3.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16DA7F9-65F8-CE44-8C0E-B754EB538A54}"/>
              </a:ext>
            </a:extLst>
          </p:cNvPr>
          <p:cNvSpPr txBox="1"/>
          <p:nvPr/>
        </p:nvSpPr>
        <p:spPr>
          <a:xfrm>
            <a:off x="6397266" y="4241372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4.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864A0E-0B3A-E249-8113-4553F487E1C1}"/>
              </a:ext>
            </a:extLst>
          </p:cNvPr>
          <p:cNvSpPr/>
          <p:nvPr/>
        </p:nvSpPr>
        <p:spPr>
          <a:xfrm>
            <a:off x="7021955" y="4367801"/>
            <a:ext cx="198002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重載運算子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0375A0D-71BC-E547-A73D-96668C5B7AEF}"/>
              </a:ext>
            </a:extLst>
          </p:cNvPr>
          <p:cNvSpPr/>
          <p:nvPr/>
        </p:nvSpPr>
        <p:spPr>
          <a:xfrm>
            <a:off x="7021955" y="2978987"/>
            <a:ext cx="2698175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建構式與解構式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545489-753D-8144-BFB0-E2BCC11DF864}"/>
              </a:ext>
            </a:extLst>
          </p:cNvPr>
          <p:cNvSpPr/>
          <p:nvPr/>
        </p:nvSpPr>
        <p:spPr>
          <a:xfrm>
            <a:off x="2109838" y="4375505"/>
            <a:ext cx="12186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friend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0C2A33D-DE49-DC49-A569-1B29347C6AD5}"/>
              </a:ext>
            </a:extLst>
          </p:cNvPr>
          <p:cNvSpPr/>
          <p:nvPr/>
        </p:nvSpPr>
        <p:spPr>
          <a:xfrm>
            <a:off x="2109838" y="2967030"/>
            <a:ext cx="2698175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物件的權限管理</a:t>
            </a:r>
            <a:endParaRPr lang="en-US" altLang="zh-TW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6734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建構式與解構式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16" name="標題 4">
            <a:extLst>
              <a:ext uri="{FF2B5EF4-FFF2-40B4-BE49-F238E27FC236}">
                <a16:creationId xmlns:a16="http://schemas.microsoft.com/office/drawing/2014/main" id="{72839B6D-FAA2-486E-833E-8EB59B3E5B36}"/>
              </a:ext>
            </a:extLst>
          </p:cNvPr>
          <p:cNvSpPr txBox="1">
            <a:spLocks/>
          </p:cNvSpPr>
          <p:nvPr/>
        </p:nvSpPr>
        <p:spPr>
          <a:xfrm>
            <a:off x="3535239" y="2557075"/>
            <a:ext cx="5121522" cy="5567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物件的初始值怎麼長這樣？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C96972BC-2D2E-4350-86B3-DAF95AEF5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295" y="4172917"/>
            <a:ext cx="4783410" cy="1062980"/>
          </a:xfrm>
          <a:prstGeom prst="rect">
            <a:avLst/>
          </a:prstGeom>
        </p:spPr>
      </p:pic>
      <p:sp>
        <p:nvSpPr>
          <p:cNvPr id="18" name="矩形: 圓角 6">
            <a:extLst>
              <a:ext uri="{FF2B5EF4-FFF2-40B4-BE49-F238E27FC236}">
                <a16:creationId xmlns:a16="http://schemas.microsoft.com/office/drawing/2014/main" id="{188C1904-9529-43DF-9C6D-A7E81710D84C}"/>
              </a:ext>
            </a:extLst>
          </p:cNvPr>
          <p:cNvSpPr/>
          <p:nvPr/>
        </p:nvSpPr>
        <p:spPr>
          <a:xfrm>
            <a:off x="3012941" y="2024618"/>
            <a:ext cx="6166118" cy="1615842"/>
          </a:xfrm>
          <a:prstGeom prst="roundRect">
            <a:avLst/>
          </a:prstGeom>
          <a:noFill/>
          <a:ln w="57150">
            <a:solidFill>
              <a:srgbClr val="59B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705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建構式與解構式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80014" y="5040240"/>
            <a:ext cx="5431971" cy="583452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透過建構式給定實體化後的初始值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7" name="圓角矩形 10">
            <a:extLst>
              <a:ext uri="{FF2B5EF4-FFF2-40B4-BE49-F238E27FC236}">
                <a16:creationId xmlns:a16="http://schemas.microsoft.com/office/drawing/2014/main" id="{839C6642-79ED-4694-A158-3779E86797FD}"/>
              </a:ext>
            </a:extLst>
          </p:cNvPr>
          <p:cNvSpPr/>
          <p:nvPr/>
        </p:nvSpPr>
        <p:spPr>
          <a:xfrm>
            <a:off x="1070998" y="2109532"/>
            <a:ext cx="4479756" cy="25290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圓角矩形 11">
            <a:extLst>
              <a:ext uri="{FF2B5EF4-FFF2-40B4-BE49-F238E27FC236}">
                <a16:creationId xmlns:a16="http://schemas.microsoft.com/office/drawing/2014/main" id="{22CCDAAD-CFBD-4512-89F0-72FE40F91402}"/>
              </a:ext>
            </a:extLst>
          </p:cNvPr>
          <p:cNvSpPr/>
          <p:nvPr/>
        </p:nvSpPr>
        <p:spPr>
          <a:xfrm>
            <a:off x="1070998" y="2109533"/>
            <a:ext cx="4479756" cy="587460"/>
          </a:xfrm>
          <a:prstGeom prst="roundRect">
            <a:avLst/>
          </a:prstGeom>
          <a:solidFill>
            <a:srgbClr val="E6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EAFA0C-AD57-4544-8EF2-3750B2A65C66}"/>
              </a:ext>
            </a:extLst>
          </p:cNvPr>
          <p:cNvSpPr/>
          <p:nvPr/>
        </p:nvSpPr>
        <p:spPr>
          <a:xfrm>
            <a:off x="1766700" y="2197344"/>
            <a:ext cx="3088346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建構式</a:t>
            </a:r>
            <a:r>
              <a:rPr lang="en-US" altLang="zh-TW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(Constructor)</a:t>
            </a:r>
          </a:p>
          <a:p>
            <a:pPr algn="ctr">
              <a:lnSpc>
                <a:spcPct val="90000"/>
              </a:lnSpc>
            </a:pPr>
            <a:endParaRPr lang="en-US" altLang="zh-TW" sz="2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EA62BD-2E50-4766-B830-6C229663C039}"/>
              </a:ext>
            </a:extLst>
          </p:cNvPr>
          <p:cNvSpPr/>
          <p:nvPr/>
        </p:nvSpPr>
        <p:spPr>
          <a:xfrm>
            <a:off x="735028" y="2699641"/>
            <a:ext cx="4728267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物件被實體化時執行，通常用作</a:t>
            </a:r>
            <a:r>
              <a:rPr lang="zh-TW" altLang="en-US" sz="2400" b="1" dirty="0">
                <a:solidFill>
                  <a:srgbClr val="E6716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初始化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圓角矩形 14">
            <a:extLst>
              <a:ext uri="{FF2B5EF4-FFF2-40B4-BE49-F238E27FC236}">
                <a16:creationId xmlns:a16="http://schemas.microsoft.com/office/drawing/2014/main" id="{4A00526F-9E08-4104-A3EC-78EA0B1FA3AF}"/>
              </a:ext>
            </a:extLst>
          </p:cNvPr>
          <p:cNvSpPr/>
          <p:nvPr/>
        </p:nvSpPr>
        <p:spPr>
          <a:xfrm>
            <a:off x="6526918" y="2109532"/>
            <a:ext cx="4479756" cy="25290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圓角矩形 15">
            <a:extLst>
              <a:ext uri="{FF2B5EF4-FFF2-40B4-BE49-F238E27FC236}">
                <a16:creationId xmlns:a16="http://schemas.microsoft.com/office/drawing/2014/main" id="{14E746DD-673F-49E5-8B9F-8582BF9DD354}"/>
              </a:ext>
            </a:extLst>
          </p:cNvPr>
          <p:cNvSpPr/>
          <p:nvPr/>
        </p:nvSpPr>
        <p:spPr>
          <a:xfrm>
            <a:off x="6526918" y="2109533"/>
            <a:ext cx="4479756" cy="587460"/>
          </a:xfrm>
          <a:prstGeom prst="roundRect">
            <a:avLst/>
          </a:prstGeom>
          <a:solidFill>
            <a:srgbClr val="E6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D525A5-8CD3-4EE2-BF2D-751200B9CDC3}"/>
              </a:ext>
            </a:extLst>
          </p:cNvPr>
          <p:cNvSpPr/>
          <p:nvPr/>
        </p:nvSpPr>
        <p:spPr>
          <a:xfrm>
            <a:off x="7280009" y="2186122"/>
            <a:ext cx="298254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解構式</a:t>
            </a:r>
            <a:r>
              <a:rPr lang="en-US" altLang="zh-TW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(Destructor)</a:t>
            </a:r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altLang="zh-TW" sz="2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E28D7B-7164-4B08-90C6-5D026E3A0A74}"/>
              </a:ext>
            </a:extLst>
          </p:cNvPr>
          <p:cNvSpPr/>
          <p:nvPr/>
        </p:nvSpPr>
        <p:spPr>
          <a:xfrm>
            <a:off x="6190948" y="2699641"/>
            <a:ext cx="4728267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物件從記憶體被釋放時執行，通常用作</a:t>
            </a:r>
            <a:r>
              <a:rPr lang="zh-TW" altLang="en-US" sz="2400" b="1" dirty="0">
                <a:solidFill>
                  <a:srgbClr val="E6716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清理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4078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建構式與解構式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48692" y="4856957"/>
            <a:ext cx="5894615" cy="1237424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建構式與解構式都不需要回傳資料型別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需設定</a:t>
            </a: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成 </a:t>
            </a:r>
            <a:r>
              <a:rPr lang="en-US" altLang="zh-TW" b="1" dirty="0" smtClean="0">
                <a:solidFill>
                  <a:srgbClr val="E6716E"/>
                </a:solidFill>
              </a:rPr>
              <a:t>public</a:t>
            </a:r>
            <a:endParaRPr lang="en-US" altLang="zh-TW" b="1" dirty="0">
              <a:solidFill>
                <a:srgbClr val="E6716E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7" name="圓角矩形 10">
            <a:extLst>
              <a:ext uri="{FF2B5EF4-FFF2-40B4-BE49-F238E27FC236}">
                <a16:creationId xmlns:a16="http://schemas.microsoft.com/office/drawing/2014/main" id="{839C6642-79ED-4694-A158-3779E86797FD}"/>
              </a:ext>
            </a:extLst>
          </p:cNvPr>
          <p:cNvSpPr/>
          <p:nvPr/>
        </p:nvSpPr>
        <p:spPr>
          <a:xfrm>
            <a:off x="1070998" y="2109532"/>
            <a:ext cx="4479756" cy="25290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圓角矩形 11">
            <a:extLst>
              <a:ext uri="{FF2B5EF4-FFF2-40B4-BE49-F238E27FC236}">
                <a16:creationId xmlns:a16="http://schemas.microsoft.com/office/drawing/2014/main" id="{22CCDAAD-CFBD-4512-89F0-72FE40F91402}"/>
              </a:ext>
            </a:extLst>
          </p:cNvPr>
          <p:cNvSpPr/>
          <p:nvPr/>
        </p:nvSpPr>
        <p:spPr>
          <a:xfrm>
            <a:off x="1070998" y="2109533"/>
            <a:ext cx="4479756" cy="587460"/>
          </a:xfrm>
          <a:prstGeom prst="roundRect">
            <a:avLst/>
          </a:prstGeom>
          <a:solidFill>
            <a:srgbClr val="E6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EAFA0C-AD57-4544-8EF2-3750B2A65C66}"/>
              </a:ext>
            </a:extLst>
          </p:cNvPr>
          <p:cNvSpPr/>
          <p:nvPr/>
        </p:nvSpPr>
        <p:spPr>
          <a:xfrm>
            <a:off x="1766700" y="2197344"/>
            <a:ext cx="3088346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建構式</a:t>
            </a:r>
            <a:r>
              <a:rPr lang="en-US" altLang="zh-TW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(Constructor)</a:t>
            </a:r>
          </a:p>
          <a:p>
            <a:pPr algn="ctr">
              <a:lnSpc>
                <a:spcPct val="90000"/>
              </a:lnSpc>
            </a:pPr>
            <a:endParaRPr lang="en-US" altLang="zh-TW" sz="2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EA62BD-2E50-4766-B830-6C229663C039}"/>
              </a:ext>
            </a:extLst>
          </p:cNvPr>
          <p:cNvSpPr/>
          <p:nvPr/>
        </p:nvSpPr>
        <p:spPr>
          <a:xfrm>
            <a:off x="735028" y="2699641"/>
            <a:ext cx="4728267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</a:t>
            </a:r>
            <a:r>
              <a:rPr lang="zh-TW" altLang="en-US" sz="2400" b="1" dirty="0">
                <a:solidFill>
                  <a:srgbClr val="E6716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類別名稱</a:t>
            </a:r>
            <a:r>
              <a:rPr lang="en-US" altLang="zh-TW" sz="2400" b="1" dirty="0">
                <a:solidFill>
                  <a:srgbClr val="E6716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400" b="1" dirty="0">
              <a:solidFill>
                <a:srgbClr val="E6716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圓角矩形 14">
            <a:extLst>
              <a:ext uri="{FF2B5EF4-FFF2-40B4-BE49-F238E27FC236}">
                <a16:creationId xmlns:a16="http://schemas.microsoft.com/office/drawing/2014/main" id="{4A00526F-9E08-4104-A3EC-78EA0B1FA3AF}"/>
              </a:ext>
            </a:extLst>
          </p:cNvPr>
          <p:cNvSpPr/>
          <p:nvPr/>
        </p:nvSpPr>
        <p:spPr>
          <a:xfrm>
            <a:off x="6526918" y="2109532"/>
            <a:ext cx="4479756" cy="25290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圓角矩形 15">
            <a:extLst>
              <a:ext uri="{FF2B5EF4-FFF2-40B4-BE49-F238E27FC236}">
                <a16:creationId xmlns:a16="http://schemas.microsoft.com/office/drawing/2014/main" id="{14E746DD-673F-49E5-8B9F-8582BF9DD354}"/>
              </a:ext>
            </a:extLst>
          </p:cNvPr>
          <p:cNvSpPr/>
          <p:nvPr/>
        </p:nvSpPr>
        <p:spPr>
          <a:xfrm>
            <a:off x="6526918" y="2109533"/>
            <a:ext cx="4479756" cy="587460"/>
          </a:xfrm>
          <a:prstGeom prst="roundRect">
            <a:avLst/>
          </a:prstGeom>
          <a:solidFill>
            <a:srgbClr val="E6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D525A5-8CD3-4EE2-BF2D-751200B9CDC3}"/>
              </a:ext>
            </a:extLst>
          </p:cNvPr>
          <p:cNvSpPr/>
          <p:nvPr/>
        </p:nvSpPr>
        <p:spPr>
          <a:xfrm>
            <a:off x="7280009" y="2186122"/>
            <a:ext cx="298254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解構式</a:t>
            </a:r>
            <a:r>
              <a:rPr lang="en-US" altLang="zh-TW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(Destructor)</a:t>
            </a:r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altLang="zh-TW" sz="2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E28D7B-7164-4B08-90C6-5D026E3A0A74}"/>
              </a:ext>
            </a:extLst>
          </p:cNvPr>
          <p:cNvSpPr/>
          <p:nvPr/>
        </p:nvSpPr>
        <p:spPr>
          <a:xfrm>
            <a:off x="6190948" y="2699641"/>
            <a:ext cx="4728267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~</a:t>
            </a:r>
            <a:r>
              <a:rPr lang="zh-TW" altLang="en-US" sz="2400" b="1" dirty="0">
                <a:solidFill>
                  <a:srgbClr val="E6716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類別名稱</a:t>
            </a:r>
            <a:r>
              <a:rPr lang="en-US" altLang="zh-TW" sz="2400" b="1" dirty="0">
                <a:solidFill>
                  <a:srgbClr val="E6716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8924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1981200" y="1759103"/>
            <a:ext cx="8363272" cy="266429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class rectangle{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friend ostream&amp; operator&lt;&lt;(ostream&amp;,rectangle);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private: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width;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height;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public: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</a:t>
            </a:r>
            <a:r>
              <a:rPr lang="en-US" altLang="zh-TW" sz="2000" b="1" dirty="0">
                <a:solidFill>
                  <a:srgbClr val="E6716E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rectangle();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1981200" y="4653136"/>
            <a:ext cx="8363272" cy="126072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rectangle::rectangle(){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width = height = 0;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53200" y="3629889"/>
            <a:ext cx="36004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E6716E"/>
                </a:solidFill>
                <a:ea typeface="Adobe 繁黑體 Std B" panose="020B0700000000000000"/>
              </a:rPr>
              <a:t>建構式名稱就是類別名稱</a:t>
            </a:r>
          </a:p>
        </p:txBody>
      </p:sp>
      <p:cxnSp>
        <p:nvCxnSpPr>
          <p:cNvPr id="10" name="直線單箭頭接點 9"/>
          <p:cNvCxnSpPr>
            <a:cxnSpLocks/>
          </p:cNvCxnSpPr>
          <p:nvPr/>
        </p:nvCxnSpPr>
        <p:spPr>
          <a:xfrm flipH="1">
            <a:off x="5519939" y="3860722"/>
            <a:ext cx="697981" cy="0"/>
          </a:xfrm>
          <a:prstGeom prst="straightConnector1">
            <a:avLst/>
          </a:prstGeom>
          <a:ln w="38100">
            <a:solidFill>
              <a:srgbClr val="E671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960096" y="5247286"/>
            <a:ext cx="273630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E6716E"/>
                </a:solidFill>
                <a:ea typeface="Adobe 繁黑體 Std B" panose="020B0700000000000000"/>
              </a:rPr>
              <a:t>不需回傳資料型別</a:t>
            </a:r>
          </a:p>
        </p:txBody>
      </p:sp>
      <p:cxnSp>
        <p:nvCxnSpPr>
          <p:cNvPr id="15" name="直線單箭頭接點 14"/>
          <p:cNvCxnSpPr>
            <a:cxnSpLocks/>
            <a:stCxn id="14" idx="1"/>
          </p:cNvCxnSpPr>
          <p:nvPr/>
        </p:nvCxnSpPr>
        <p:spPr>
          <a:xfrm flipH="1" flipV="1">
            <a:off x="6096001" y="5478118"/>
            <a:ext cx="864095" cy="1"/>
          </a:xfrm>
          <a:prstGeom prst="straightConnector1">
            <a:avLst/>
          </a:prstGeom>
          <a:ln w="38100">
            <a:solidFill>
              <a:srgbClr val="E671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42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</a:rPr>
              <a:t>學習大綱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3B7-E86C-498B-BB1E-7C21BA7D91D5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4BB7B380-C0C8-874D-8415-EE970C6F4888}"/>
              </a:ext>
            </a:extLst>
          </p:cNvPr>
          <p:cNvSpPr/>
          <p:nvPr/>
        </p:nvSpPr>
        <p:spPr>
          <a:xfrm>
            <a:off x="1380096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24FA850A-AB4C-2C41-B1A1-2C1822BC9123}"/>
              </a:ext>
            </a:extLst>
          </p:cNvPr>
          <p:cNvSpPr/>
          <p:nvPr/>
        </p:nvSpPr>
        <p:spPr>
          <a:xfrm>
            <a:off x="1380096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1A2FDD8A-04D0-464E-9353-C536F8FFDDCF}"/>
              </a:ext>
            </a:extLst>
          </p:cNvPr>
          <p:cNvSpPr/>
          <p:nvPr/>
        </p:nvSpPr>
        <p:spPr>
          <a:xfrm>
            <a:off x="6272938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5D9C41B3-C271-704F-BB31-021ADCE614D0}"/>
              </a:ext>
            </a:extLst>
          </p:cNvPr>
          <p:cNvSpPr/>
          <p:nvPr/>
        </p:nvSpPr>
        <p:spPr>
          <a:xfrm>
            <a:off x="6272938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635D0AC-A1E3-E64B-B7FC-C6064884BD2B}"/>
              </a:ext>
            </a:extLst>
          </p:cNvPr>
          <p:cNvSpPr txBox="1"/>
          <p:nvPr/>
        </p:nvSpPr>
        <p:spPr>
          <a:xfrm>
            <a:off x="1516457" y="2852051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1.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A3313A9-0D70-D54E-930E-54D20F7087B9}"/>
              </a:ext>
            </a:extLst>
          </p:cNvPr>
          <p:cNvSpPr txBox="1"/>
          <p:nvPr/>
        </p:nvSpPr>
        <p:spPr>
          <a:xfrm>
            <a:off x="1516514" y="4243594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2.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88CBF65-BE45-A04F-AFA4-85A1EACFF36F}"/>
              </a:ext>
            </a:extLst>
          </p:cNvPr>
          <p:cNvSpPr txBox="1"/>
          <p:nvPr/>
        </p:nvSpPr>
        <p:spPr>
          <a:xfrm>
            <a:off x="6397267" y="2847750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3.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16DA7F9-65F8-CE44-8C0E-B754EB538A54}"/>
              </a:ext>
            </a:extLst>
          </p:cNvPr>
          <p:cNvSpPr txBox="1"/>
          <p:nvPr/>
        </p:nvSpPr>
        <p:spPr>
          <a:xfrm>
            <a:off x="6397266" y="4241372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4.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864A0E-0B3A-E249-8113-4553F487E1C1}"/>
              </a:ext>
            </a:extLst>
          </p:cNvPr>
          <p:cNvSpPr/>
          <p:nvPr/>
        </p:nvSpPr>
        <p:spPr>
          <a:xfrm>
            <a:off x="7021955" y="4367801"/>
            <a:ext cx="198002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重載運算子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0375A0D-71BC-E547-A73D-96668C5B7AEF}"/>
              </a:ext>
            </a:extLst>
          </p:cNvPr>
          <p:cNvSpPr/>
          <p:nvPr/>
        </p:nvSpPr>
        <p:spPr>
          <a:xfrm>
            <a:off x="7021955" y="2978987"/>
            <a:ext cx="2698175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建構式與解構式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545489-753D-8144-BFB0-E2BCC11DF864}"/>
              </a:ext>
            </a:extLst>
          </p:cNvPr>
          <p:cNvSpPr/>
          <p:nvPr/>
        </p:nvSpPr>
        <p:spPr>
          <a:xfrm>
            <a:off x="2109838" y="4375505"/>
            <a:ext cx="12186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friend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0C2A33D-DE49-DC49-A569-1B29347C6AD5}"/>
              </a:ext>
            </a:extLst>
          </p:cNvPr>
          <p:cNvSpPr/>
          <p:nvPr/>
        </p:nvSpPr>
        <p:spPr>
          <a:xfrm>
            <a:off x="2109838" y="2967030"/>
            <a:ext cx="2698175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物件的權限管理</a:t>
            </a:r>
            <a:endParaRPr lang="en-US" altLang="zh-TW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30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13463" y="1480653"/>
            <a:ext cx="5765074" cy="572056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建構式可以帶入引數方便使用者建構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1914364" y="2027155"/>
            <a:ext cx="8363272" cy="255790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class rectangle{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friend ostream&amp; operator&lt;&lt;(ostream&amp;,rectangle);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private: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width;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height;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public: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rectangle</a:t>
            </a:r>
            <a:r>
              <a:rPr lang="en-US" altLang="zh-TW" sz="2000" b="1" dirty="0">
                <a:solidFill>
                  <a:srgbClr val="E6716E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(float,float);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1914364" y="4806602"/>
            <a:ext cx="8363272" cy="130681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rectangle::rectangle(float w,float h){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width = w;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height = h;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4475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13463" y="1480653"/>
            <a:ext cx="5765074" cy="572056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建構</a:t>
            </a: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式也可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以帶入引</a:t>
            </a: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數初始值</a:t>
            </a:r>
            <a:endParaRPr lang="zh-TW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1914364" y="2027155"/>
            <a:ext cx="8363272" cy="255790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class rectangle{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friend ostream&amp; operator&lt;&lt;(ostream&amp;,rectangle);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private: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width;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height;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public: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rectangle</a:t>
            </a:r>
            <a:r>
              <a:rPr lang="en-US" altLang="zh-TW" sz="2000" b="1" dirty="0">
                <a:solidFill>
                  <a:srgbClr val="E6716E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(float=1.0,float=1.0);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1914364" y="4806602"/>
            <a:ext cx="8363272" cy="130681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rectangle::rectangle(float w,float h){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width = w;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height = h;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1046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34640" y="1357450"/>
            <a:ext cx="6522720" cy="705926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建構式可以帶入引數方便使用者建構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3009900" y="2058891"/>
            <a:ext cx="6172200" cy="203037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main()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rectangle </a:t>
            </a:r>
            <a:r>
              <a:rPr lang="en-US" altLang="zh-TW" sz="2000" b="1" dirty="0">
                <a:solidFill>
                  <a:srgbClr val="E6716E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rectangleInstance(3,5);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rectangleInstance;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0;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4330457"/>
            <a:ext cx="3312368" cy="149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46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解構式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1981200" y="1628477"/>
            <a:ext cx="8363272" cy="266429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class rectangle{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friend ostream&amp; operator&lt;&lt;(ostream&amp;,rectangle);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private: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width;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height;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public:</a:t>
            </a:r>
          </a:p>
          <a:p>
            <a:pPr lvl="1"/>
            <a:r>
              <a:rPr lang="en-US" altLang="zh-TW" sz="2000" b="1" dirty="0">
                <a:solidFill>
                  <a:srgbClr val="E6716E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~rectangle();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1981200" y="4457193"/>
            <a:ext cx="8363272" cy="126072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rectangle::~rectangle(){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"Bye" &lt;&lt; endl;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431767" y="3462362"/>
            <a:ext cx="381642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E6716E"/>
                </a:solidFill>
                <a:ea typeface="Adobe 繁黑體 Std B" panose="020B0700000000000000"/>
              </a:rPr>
              <a:t>解構式名稱就是</a:t>
            </a:r>
            <a:r>
              <a:rPr lang="en-US" altLang="zh-TW" sz="2400" b="1" dirty="0">
                <a:solidFill>
                  <a:srgbClr val="E6716E"/>
                </a:solidFill>
                <a:ea typeface="Adobe 繁黑體 Std B" panose="020B0700000000000000"/>
              </a:rPr>
              <a:t>~</a:t>
            </a:r>
            <a:r>
              <a:rPr lang="zh-TW" altLang="en-US" sz="2400" b="1" dirty="0">
                <a:solidFill>
                  <a:srgbClr val="E6716E"/>
                </a:solidFill>
                <a:ea typeface="Adobe 繁黑體 Std B" panose="020B0700000000000000"/>
              </a:rPr>
              <a:t>類別名稱</a:t>
            </a:r>
          </a:p>
        </p:txBody>
      </p:sp>
      <p:cxnSp>
        <p:nvCxnSpPr>
          <p:cNvPr id="12" name="直線單箭頭接點 11"/>
          <p:cNvCxnSpPr>
            <a:cxnSpLocks/>
          </p:cNvCxnSpPr>
          <p:nvPr/>
        </p:nvCxnSpPr>
        <p:spPr>
          <a:xfrm flipH="1">
            <a:off x="5663952" y="3716710"/>
            <a:ext cx="671534" cy="0"/>
          </a:xfrm>
          <a:prstGeom prst="straightConnector1">
            <a:avLst/>
          </a:prstGeom>
          <a:ln w="38100">
            <a:solidFill>
              <a:srgbClr val="E671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474495" y="4812464"/>
            <a:ext cx="273630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E6716E"/>
                </a:solidFill>
                <a:ea typeface="Adobe 繁黑體 Std B" panose="020B0700000000000000"/>
              </a:rPr>
              <a:t>不需回傳資料型別</a:t>
            </a:r>
          </a:p>
        </p:txBody>
      </p:sp>
      <p:cxnSp>
        <p:nvCxnSpPr>
          <p:cNvPr id="14" name="直線單箭頭接點 13"/>
          <p:cNvCxnSpPr>
            <a:cxnSpLocks/>
            <a:stCxn id="13" idx="1"/>
          </p:cNvCxnSpPr>
          <p:nvPr/>
        </p:nvCxnSpPr>
        <p:spPr>
          <a:xfrm flipH="1" flipV="1">
            <a:off x="6675120" y="5043296"/>
            <a:ext cx="799375" cy="1"/>
          </a:xfrm>
          <a:prstGeom prst="straightConnector1">
            <a:avLst/>
          </a:prstGeom>
          <a:ln w="38100">
            <a:solidFill>
              <a:srgbClr val="E671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16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Adobe 繁黑體 Std B"/>
              </a:rPr>
              <a:t>參考與解構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838D-FCD2-42FC-AF45-5C0D31435B9F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1994556" y="1916832"/>
            <a:ext cx="8363272" cy="354254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class rectangle{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friend ostream&amp; operator&lt;&lt;(ostream&amp;,rectangle);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friend float area(rectangle);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private: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width;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height;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public: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rectangle();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rectangle(float,float);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~rectangle();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54296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Adobe 繁黑體 Std B"/>
              </a:rPr>
              <a:t>參考與解構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838D-FCD2-42FC-AF45-5C0D31435B9F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2011005" y="1440541"/>
            <a:ext cx="8363272" cy="108012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float area(rectangle r){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r.width*r.height;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1994556" y="3988645"/>
            <a:ext cx="8363272" cy="216680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main()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rectangle rectangleInstance(3,5);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area(rectangleInstance) &lt;&lt;</a:t>
            </a:r>
            <a:r>
              <a:rPr lang="zh-TW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endl;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0;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1981200" y="2714593"/>
            <a:ext cx="8363272" cy="108012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rectangle::~rectangle(){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"Bye" &lt;&lt; endl;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5053" b="16969"/>
          <a:stretch/>
        </p:blipFill>
        <p:spPr>
          <a:xfrm>
            <a:off x="8997001" y="4294721"/>
            <a:ext cx="1200472" cy="151216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725030" y="3143110"/>
            <a:ext cx="374441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E6716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為什麼會觸發兩次解構式？</a:t>
            </a:r>
          </a:p>
        </p:txBody>
      </p:sp>
      <p:cxnSp>
        <p:nvCxnSpPr>
          <p:cNvPr id="12" name="直線單箭頭接點 11"/>
          <p:cNvCxnSpPr>
            <a:stCxn id="11" idx="2"/>
            <a:endCxn id="3" idx="0"/>
          </p:cNvCxnSpPr>
          <p:nvPr/>
        </p:nvCxnSpPr>
        <p:spPr>
          <a:xfrm flipH="1">
            <a:off x="9597237" y="3604775"/>
            <a:ext cx="1" cy="689946"/>
          </a:xfrm>
          <a:prstGeom prst="straightConnector1">
            <a:avLst/>
          </a:prstGeom>
          <a:ln w="38100">
            <a:solidFill>
              <a:srgbClr val="E671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61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Adobe 繁黑體 Std B"/>
              </a:rPr>
              <a:t>參考與解構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838D-FCD2-42FC-AF45-5C0D31435B9F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2011005" y="1440541"/>
            <a:ext cx="8363272" cy="108012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float area(rectangle</a:t>
            </a:r>
            <a:r>
              <a:rPr lang="en-US" altLang="zh-TW" sz="2000" b="1" dirty="0">
                <a:solidFill>
                  <a:srgbClr val="E6716E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&amp;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r){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r.width*r.height;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1994556" y="3988645"/>
            <a:ext cx="8363272" cy="216680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main()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rectangle rectangleInstance(3,5);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area(rectangleInstance) &lt;&lt;</a:t>
            </a:r>
            <a:r>
              <a:rPr lang="zh-TW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endl;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0;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1981200" y="2714593"/>
            <a:ext cx="8363272" cy="108012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rectangle::~rectangle(){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"Bye" &lt;&lt; endl;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5053" b="43046"/>
          <a:stretch/>
        </p:blipFill>
        <p:spPr>
          <a:xfrm>
            <a:off x="8997001" y="4294721"/>
            <a:ext cx="1200472" cy="10064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0657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D2DE3-52CF-49D2-A908-21BE6A27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Code</a:t>
            </a:r>
            <a:endParaRPr lang="zh-TW" altLang="en-US" dirty="0"/>
          </a:p>
        </p:txBody>
      </p:sp>
      <p:sp>
        <p:nvSpPr>
          <p:cNvPr id="4" name="圓角矩形 18">
            <a:extLst>
              <a:ext uri="{FF2B5EF4-FFF2-40B4-BE49-F238E27FC236}">
                <a16:creationId xmlns:a16="http://schemas.microsoft.com/office/drawing/2014/main" id="{C768FC41-0C6E-4CD7-8737-BAD72D6F309E}"/>
              </a:ext>
            </a:extLst>
          </p:cNvPr>
          <p:cNvSpPr/>
          <p:nvPr/>
        </p:nvSpPr>
        <p:spPr>
          <a:xfrm>
            <a:off x="2079336" y="1577200"/>
            <a:ext cx="8033327" cy="19080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329BE61E-50D5-48BB-B553-933360DDD129}"/>
              </a:ext>
            </a:extLst>
          </p:cNvPr>
          <p:cNvSpPr txBox="1">
            <a:spLocks/>
          </p:cNvSpPr>
          <p:nvPr/>
        </p:nvSpPr>
        <p:spPr>
          <a:xfrm>
            <a:off x="3041150" y="1672592"/>
            <a:ext cx="6109698" cy="2515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3200" b="1" dirty="0">
                <a:ea typeface="Adobe 繁黑體 Std B" pitchFamily="34" charset="-120"/>
              </a:rPr>
              <a:t>Mission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TW" altLang="en-US" dirty="0" smtClean="0">
                <a:latin typeface="+mn-lt"/>
                <a:ea typeface="Adobe 繁黑體 Std B" pitchFamily="34" charset="-120"/>
              </a:rPr>
              <a:t>利用建構式給定初始值，並</a:t>
            </a:r>
            <a:r>
              <a:rPr lang="zh-TW" altLang="en-US" dirty="0">
                <a:latin typeface="+mn-lt"/>
                <a:ea typeface="Adobe 繁黑體 Std B" pitchFamily="34" charset="-120"/>
              </a:rPr>
              <a:t>讓使用者在實體化的時候就可以帶入</a:t>
            </a:r>
            <a:r>
              <a:rPr lang="zh-TW" altLang="en-US" dirty="0" smtClean="0">
                <a:latin typeface="+mn-lt"/>
                <a:ea typeface="Adobe 繁黑體 Std B" pitchFamily="34" charset="-120"/>
              </a:rPr>
              <a:t>引數。</a:t>
            </a:r>
            <a:endParaRPr lang="en-US" altLang="zh-TW" dirty="0">
              <a:latin typeface="+mn-lt"/>
              <a:ea typeface="Adobe 繁黑體 Std B" pitchFamily="34" charset="-120"/>
            </a:endParaRP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006E4C6-7088-403F-9689-E637C01D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B86C793-B75B-4972-9DE8-B7AC196A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85102E7-EBD4-40D6-A4AF-46DE1565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439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D2DE3-52CF-49D2-A908-21BE6A27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Practice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006E4C6-7088-403F-9689-E637C01D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B86C793-B75B-4972-9DE8-B7AC196A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85102E7-EBD4-40D6-A4AF-46DE1565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10" name="圓角矩形 18">
            <a:extLst>
              <a:ext uri="{FF2B5EF4-FFF2-40B4-BE49-F238E27FC236}">
                <a16:creationId xmlns:a16="http://schemas.microsoft.com/office/drawing/2014/main" id="{C768FC41-0C6E-4CD7-8737-BAD72D6F309E}"/>
              </a:ext>
            </a:extLst>
          </p:cNvPr>
          <p:cNvSpPr/>
          <p:nvPr/>
        </p:nvSpPr>
        <p:spPr>
          <a:xfrm>
            <a:off x="2079336" y="1577200"/>
            <a:ext cx="8033327" cy="19080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329BE61E-50D5-48BB-B553-933360DDD129}"/>
              </a:ext>
            </a:extLst>
          </p:cNvPr>
          <p:cNvSpPr txBox="1">
            <a:spLocks/>
          </p:cNvSpPr>
          <p:nvPr/>
        </p:nvSpPr>
        <p:spPr>
          <a:xfrm>
            <a:off x="3041150" y="1672592"/>
            <a:ext cx="6109698" cy="2515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3200" b="1" dirty="0">
                <a:ea typeface="Adobe 繁黑體 Std B" pitchFamily="34" charset="-120"/>
              </a:rPr>
              <a:t>Mission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TW" altLang="en-US" dirty="0" smtClean="0">
                <a:latin typeface="+mn-lt"/>
                <a:ea typeface="Adobe 繁黑體 Std B" pitchFamily="34" charset="-120"/>
              </a:rPr>
              <a:t>利用建構式給定初始值，並</a:t>
            </a:r>
            <a:r>
              <a:rPr lang="zh-TW" altLang="en-US" dirty="0">
                <a:latin typeface="+mn-lt"/>
                <a:ea typeface="Adobe 繁黑體 Std B" pitchFamily="34" charset="-120"/>
              </a:rPr>
              <a:t>讓使用者在實體化的時候就可以帶入</a:t>
            </a:r>
            <a:r>
              <a:rPr lang="zh-TW" altLang="en-US" dirty="0" smtClean="0">
                <a:latin typeface="+mn-lt"/>
                <a:ea typeface="Adobe 繁黑體 Std B" pitchFamily="34" charset="-120"/>
              </a:rPr>
              <a:t>引數。</a:t>
            </a:r>
            <a:endParaRPr lang="en-US" altLang="zh-TW" dirty="0">
              <a:latin typeface="+mn-lt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5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</a:rPr>
              <a:t>學習大綱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3B7-E86C-498B-BB1E-7C21BA7D91D5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4BB7B380-C0C8-874D-8415-EE970C6F4888}"/>
              </a:ext>
            </a:extLst>
          </p:cNvPr>
          <p:cNvSpPr/>
          <p:nvPr/>
        </p:nvSpPr>
        <p:spPr>
          <a:xfrm>
            <a:off x="1380096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24FA850A-AB4C-2C41-B1A1-2C1822BC9123}"/>
              </a:ext>
            </a:extLst>
          </p:cNvPr>
          <p:cNvSpPr/>
          <p:nvPr/>
        </p:nvSpPr>
        <p:spPr>
          <a:xfrm>
            <a:off x="1380096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1A2FDD8A-04D0-464E-9353-C536F8FFDDCF}"/>
              </a:ext>
            </a:extLst>
          </p:cNvPr>
          <p:cNvSpPr/>
          <p:nvPr/>
        </p:nvSpPr>
        <p:spPr>
          <a:xfrm>
            <a:off x="6272938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5D9C41B3-C271-704F-BB31-021ADCE614D0}"/>
              </a:ext>
            </a:extLst>
          </p:cNvPr>
          <p:cNvSpPr/>
          <p:nvPr/>
        </p:nvSpPr>
        <p:spPr>
          <a:xfrm>
            <a:off x="6272938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635D0AC-A1E3-E64B-B7FC-C6064884BD2B}"/>
              </a:ext>
            </a:extLst>
          </p:cNvPr>
          <p:cNvSpPr txBox="1"/>
          <p:nvPr/>
        </p:nvSpPr>
        <p:spPr>
          <a:xfrm>
            <a:off x="1516457" y="2852051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1.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A3313A9-0D70-D54E-930E-54D20F7087B9}"/>
              </a:ext>
            </a:extLst>
          </p:cNvPr>
          <p:cNvSpPr txBox="1"/>
          <p:nvPr/>
        </p:nvSpPr>
        <p:spPr>
          <a:xfrm>
            <a:off x="1516514" y="4243594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2.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88CBF65-BE45-A04F-AFA4-85A1EACFF36F}"/>
              </a:ext>
            </a:extLst>
          </p:cNvPr>
          <p:cNvSpPr txBox="1"/>
          <p:nvPr/>
        </p:nvSpPr>
        <p:spPr>
          <a:xfrm>
            <a:off x="6397267" y="2847750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3.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16DA7F9-65F8-CE44-8C0E-B754EB538A54}"/>
              </a:ext>
            </a:extLst>
          </p:cNvPr>
          <p:cNvSpPr txBox="1"/>
          <p:nvPr/>
        </p:nvSpPr>
        <p:spPr>
          <a:xfrm>
            <a:off x="6397266" y="4241372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4.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864A0E-0B3A-E249-8113-4553F487E1C1}"/>
              </a:ext>
            </a:extLst>
          </p:cNvPr>
          <p:cNvSpPr/>
          <p:nvPr/>
        </p:nvSpPr>
        <p:spPr>
          <a:xfrm>
            <a:off x="7021955" y="4367801"/>
            <a:ext cx="198002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重載運算子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0375A0D-71BC-E547-A73D-96668C5B7AEF}"/>
              </a:ext>
            </a:extLst>
          </p:cNvPr>
          <p:cNvSpPr/>
          <p:nvPr/>
        </p:nvSpPr>
        <p:spPr>
          <a:xfrm>
            <a:off x="7021955" y="2978987"/>
            <a:ext cx="2698175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建構式與解構式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545489-753D-8144-BFB0-E2BCC11DF864}"/>
              </a:ext>
            </a:extLst>
          </p:cNvPr>
          <p:cNvSpPr/>
          <p:nvPr/>
        </p:nvSpPr>
        <p:spPr>
          <a:xfrm>
            <a:off x="2109838" y="4375505"/>
            <a:ext cx="12186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friend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0C2A33D-DE49-DC49-A569-1B29347C6AD5}"/>
              </a:ext>
            </a:extLst>
          </p:cNvPr>
          <p:cNvSpPr/>
          <p:nvPr/>
        </p:nvSpPr>
        <p:spPr>
          <a:xfrm>
            <a:off x="2109838" y="2967030"/>
            <a:ext cx="2698175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物件的權限管理</a:t>
            </a:r>
            <a:endParaRPr lang="en-US" altLang="zh-TW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557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7DBBDC52-7CAD-4C1D-B3F9-8D08C16F0BB6}" type="datetime1">
              <a:rPr lang="zh-TW" altLang="en-US" smtClean="0"/>
              <a:t>2021/4/18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P-</a:t>
            </a:r>
            <a:fld id="{6AA01401-A3BE-44A1-8567-6C56621FBBF9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物件的權限管理</a:t>
            </a:r>
            <a:r>
              <a:rPr lang="en-US" altLang="zh-TW" dirty="0"/>
              <a:t>(Review)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4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81927" y="1455043"/>
            <a:ext cx="7028146" cy="45574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降低物件與介面的複雜度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透過封裝來達到資訊隱藏，限制外界使用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減少物件間的互相干擾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確保修改物件時，不會影響牽一髮動全身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小而美的對外通道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小：只開啟必要的對外通道，預設是關閉的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美：方便使用者使用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23712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>
            <a:extLst>
              <a:ext uri="{FF2B5EF4-FFF2-40B4-BE49-F238E27FC236}">
                <a16:creationId xmlns:a16="http://schemas.microsoft.com/office/drawing/2014/main" id="{4A046F4E-76A8-694A-9714-D4F94E1BD41C}"/>
              </a:ext>
            </a:extLst>
          </p:cNvPr>
          <p:cNvSpPr/>
          <p:nvPr/>
        </p:nvSpPr>
        <p:spPr>
          <a:xfrm>
            <a:off x="3092779" y="2239981"/>
            <a:ext cx="6006441" cy="27108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59B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35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F7EDE4-D471-AC4E-9AA9-18504AC3764B}"/>
              </a:ext>
            </a:extLst>
          </p:cNvPr>
          <p:cNvSpPr/>
          <p:nvPr/>
        </p:nvSpPr>
        <p:spPr>
          <a:xfrm>
            <a:off x="4977745" y="52863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重載運算子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32C0E6-D562-594C-9F58-EB795FA9894B}"/>
              </a:ext>
            </a:extLst>
          </p:cNvPr>
          <p:cNvSpPr/>
          <p:nvPr/>
        </p:nvSpPr>
        <p:spPr>
          <a:xfrm>
            <a:off x="3397200" y="2475158"/>
            <a:ext cx="5397597" cy="2240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運算子：+-*/%&amp;|&gt;&gt;&lt;&lt;.....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運算子的行為都是由人類定義出來的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C/C++支援</a:t>
            </a:r>
            <a:r>
              <a:rPr lang="zh-TW" altLang="en-US" sz="2400" b="1" dirty="0">
                <a:solidFill>
                  <a:srgbClr val="E6716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運算子重載</a:t>
            </a:r>
            <a:endParaRPr lang="en-US" altLang="zh-TW" sz="2400" b="1" dirty="0">
              <a:solidFill>
                <a:srgbClr val="E6716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重新/追加定義運算子的功能</a:t>
            </a:r>
          </a:p>
        </p:txBody>
      </p:sp>
      <p:sp>
        <p:nvSpPr>
          <p:cNvPr id="8" name="日期版面配置區 3">
            <a:extLst>
              <a:ext uri="{FF2B5EF4-FFF2-40B4-BE49-F238E27FC236}">
                <a16:creationId xmlns:a16="http://schemas.microsoft.com/office/drawing/2014/main" id="{5E0897F0-A254-4154-A8AB-738D554D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B1263B7-E86C-498B-BB1E-7C21BA7D91D5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715BE35F-5EE1-4296-BB11-4AFBEB59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7361D5EE-CA06-4554-BC6F-2EA26294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169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FE68DE3-D6CE-9347-8B7B-DAE5E14F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109" y="1452999"/>
            <a:ext cx="4948628" cy="1676647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運算子重載是函式重載的延伸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函式名稱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=&gt;</a:t>
            </a:r>
            <a:r>
              <a:rPr lang="en-US" altLang="zh-TW" b="1" dirty="0">
                <a:solidFill>
                  <a:srgbClr val="E6716E"/>
                </a:solidFill>
                <a:latin typeface="Microsoft JhengHei" panose="020B0604030504040204" pitchFamily="34" charset="-120"/>
              </a:rPr>
              <a:t>operator</a:t>
            </a:r>
            <a:r>
              <a:rPr lang="zh-TW" altLang="en-US" b="1" dirty="0">
                <a:solidFill>
                  <a:srgbClr val="E6716E"/>
                </a:solidFill>
                <a:latin typeface="Microsoft JhengHei" panose="020B0604030504040204" pitchFamily="34" charset="-120"/>
              </a:rPr>
              <a:t>運算子符號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09486010-05E8-6D4F-B7E2-7840A108A50C}"/>
              </a:ext>
            </a:extLst>
          </p:cNvPr>
          <p:cNvSpPr/>
          <p:nvPr/>
        </p:nvSpPr>
        <p:spPr>
          <a:xfrm>
            <a:off x="2491798" y="3166400"/>
            <a:ext cx="7208404" cy="223860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回傳資料型態 </a:t>
            </a:r>
            <a:r>
              <a:rPr lang="en-US" altLang="zh-TW" sz="2400" b="1" dirty="0">
                <a:solidFill>
                  <a:srgbClr val="E6716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operator</a:t>
            </a:r>
            <a:r>
              <a:rPr lang="zh-TW" altLang="en-US" sz="2400" b="1" dirty="0">
                <a:solidFill>
                  <a:srgbClr val="E6716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運算子符號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引數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1,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引數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2){</a:t>
            </a:r>
          </a:p>
          <a:p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          ......</a:t>
            </a:r>
          </a:p>
          <a:p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          ......</a:t>
            </a:r>
          </a:p>
          <a:p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          return 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回傳值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760E64-CBBB-49FC-ACA8-2C280116ACC5}"/>
              </a:ext>
            </a:extLst>
          </p:cNvPr>
          <p:cNvSpPr/>
          <p:nvPr/>
        </p:nvSpPr>
        <p:spPr>
          <a:xfrm>
            <a:off x="4977745" y="52863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重載運算子</a:t>
            </a: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D05C2E3A-79A2-48F0-94BA-BAB4E245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B1263B7-E86C-498B-BB1E-7C21BA7D91D5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12" name="頁尾版面配置區 4">
            <a:extLst>
              <a:ext uri="{FF2B5EF4-FFF2-40B4-BE49-F238E27FC236}">
                <a16:creationId xmlns:a16="http://schemas.microsoft.com/office/drawing/2014/main" id="{7D4D9CDC-8EE7-4C8D-9E22-1C0C9957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2B174393-E09D-4AF1-A672-1C9D15E7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942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重載運算子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8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460623"/>
                <a:ext cx="8229600" cy="612714"/>
              </a:xfrm>
            </p:spPr>
            <p:txBody>
              <a:bodyPr anchor="ctr">
                <a:norm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JhengHei" panose="020B0604030504040204" pitchFamily="34" charset="-120"/>
                  </a:rPr>
                  <a:t>定義：</a:t>
                </a:r>
                <a:r>
                  <a:rPr lang="en-US" altLang="zh-TW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JhengHei" panose="020B0604030504040204" pitchFamily="34" charset="-120"/>
                  </a:rPr>
                  <a:t>rectangle</a:t>
                </a:r>
                <a:r>
                  <a:rPr lang="zh-TW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TW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JhengHei" panose="020B0604030504040204" pitchFamily="34" charset="-120"/>
                  </a:rPr>
                  <a:t> </a:t>
                </a:r>
                <a:r>
                  <a:rPr lang="en-US" altLang="zh-TW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JhengHei" panose="020B0604030504040204" pitchFamily="34" charset="-120"/>
                  </a:rPr>
                  <a:t>N = </a:t>
                </a:r>
                <a:r>
                  <a:rPr lang="zh-TW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JhengHei" panose="020B0604030504040204" pitchFamily="34" charset="-120"/>
                  </a:rPr>
                  <a:t>長寬伸縮</a:t>
                </a:r>
                <a:r>
                  <a:rPr lang="en-US" altLang="zh-TW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JhengHei" panose="020B0604030504040204" pitchFamily="34" charset="-120"/>
                  </a:rPr>
                  <a:t>N</a:t>
                </a:r>
                <a:r>
                  <a:rPr lang="zh-TW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JhengHei" panose="020B0604030504040204" pitchFamily="34" charset="-120"/>
                  </a:rPr>
                  <a:t>倍</a:t>
                </a:r>
                <a:endPara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460623"/>
                <a:ext cx="8229600" cy="612714"/>
              </a:xfr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1981200" y="2204864"/>
            <a:ext cx="8363272" cy="388843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class rectangle{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friend ostream&amp; operator&lt;&lt;(ostream&amp;,rectangle);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friend float area(rectangle&amp;);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private: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width;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float height;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public: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rectangle();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rectangle(float,float);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~rectangle();</a:t>
            </a:r>
          </a:p>
          <a:p>
            <a:pPr lvl="1"/>
            <a:r>
              <a:rPr lang="en-US" altLang="zh-TW" sz="2000" b="1" dirty="0">
                <a:solidFill>
                  <a:srgbClr val="E6716E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rectangle operator*(float);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83300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2011745" y="2168049"/>
            <a:ext cx="8363272" cy="144854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rectangle rectangle::operator*(float r){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rectangle rec(width*r,height*r);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rec;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8"/>
              <p:cNvSpPr txBox="1">
                <a:spLocks/>
              </p:cNvSpPr>
              <p:nvPr/>
            </p:nvSpPr>
            <p:spPr>
              <a:xfrm>
                <a:off x="1981200" y="1460623"/>
                <a:ext cx="8229600" cy="612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Adobe 繁黑體 Std B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Adobe 繁黑體 Std B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Adobe 繁黑體 Std B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Adobe 繁黑體 Std B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Adobe 繁黑體 Std B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zh-TW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定義：</a:t>
                </a:r>
                <a:r>
                  <a:rPr lang="en-US" altLang="zh-TW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rectangle</a:t>
                </a:r>
                <a:r>
                  <a:rPr lang="zh-TW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TW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en-US" altLang="zh-TW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N = </a:t>
                </a:r>
                <a:r>
                  <a:rPr lang="zh-TW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長寬伸縮</a:t>
                </a:r>
                <a:r>
                  <a:rPr lang="en-US" altLang="zh-TW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N</a:t>
                </a:r>
                <a:r>
                  <a:rPr lang="zh-TW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倍</a:t>
                </a:r>
                <a:endParaRPr lang="en-US" altLang="zh-TW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8" name="內容版面配置區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460623"/>
                <a:ext cx="8229600" cy="612714"/>
              </a:xfrm>
              <a:prstGeom prst="rect">
                <a:avLst/>
              </a:prstGeom>
              <a:blipFill>
                <a:blip r:embed="rId3"/>
                <a:stretch>
                  <a:fillRect t="-7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圓角矩形 8">
            <a:extLst>
              <a:ext uri="{FF2B5EF4-FFF2-40B4-BE49-F238E27FC236}">
                <a16:creationId xmlns:a16="http://schemas.microsoft.com/office/drawing/2014/main" id="{8E5B136D-797B-E749-A893-1F5922E3D3D4}"/>
              </a:ext>
            </a:extLst>
          </p:cNvPr>
          <p:cNvSpPr/>
          <p:nvPr/>
        </p:nvSpPr>
        <p:spPr>
          <a:xfrm>
            <a:off x="1981200" y="3871977"/>
            <a:ext cx="8363272" cy="188223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9B3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main()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rectangle rectangleInstance(3,5);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rectangleInstance*2 &lt;&lt; endl;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0;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560" y="5326114"/>
            <a:ext cx="2160240" cy="801739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658C4E9C-1EE7-42C1-B13D-37FF1A98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045"/>
            <a:ext cx="10515600" cy="1046212"/>
          </a:xfrm>
        </p:spPr>
        <p:txBody>
          <a:bodyPr>
            <a:normAutofit/>
          </a:bodyPr>
          <a:lstStyle/>
          <a:p>
            <a:r>
              <a:rPr lang="zh-TW" altLang="en-US" dirty="0"/>
              <a:t>重載運算子</a:t>
            </a:r>
          </a:p>
        </p:txBody>
      </p:sp>
    </p:spTree>
    <p:extLst>
      <p:ext uri="{BB962C8B-B14F-4D97-AF65-F5344CB8AC3E}">
        <p14:creationId xmlns:p14="http://schemas.microsoft.com/office/powerpoint/2010/main" val="1565714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D2DE3-52CF-49D2-A908-21BE6A27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Code</a:t>
            </a:r>
            <a:endParaRPr lang="zh-TW" altLang="en-US" dirty="0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006E4C6-7088-403F-9689-E637C01D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B86C793-B75B-4972-9DE8-B7AC196A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85102E7-EBD4-40D6-A4AF-46DE1565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10" name="圓角矩形 18">
            <a:extLst>
              <a:ext uri="{FF2B5EF4-FFF2-40B4-BE49-F238E27FC236}">
                <a16:creationId xmlns:a16="http://schemas.microsoft.com/office/drawing/2014/main" id="{C768FC41-0C6E-4CD7-8737-BAD72D6F309E}"/>
              </a:ext>
            </a:extLst>
          </p:cNvPr>
          <p:cNvSpPr/>
          <p:nvPr/>
        </p:nvSpPr>
        <p:spPr>
          <a:xfrm>
            <a:off x="2079336" y="1577200"/>
            <a:ext cx="8033327" cy="14649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329BE61E-50D5-48BB-B553-933360DDD129}"/>
              </a:ext>
            </a:extLst>
          </p:cNvPr>
          <p:cNvSpPr txBox="1">
            <a:spLocks/>
          </p:cNvSpPr>
          <p:nvPr/>
        </p:nvSpPr>
        <p:spPr>
          <a:xfrm>
            <a:off x="3041150" y="1672592"/>
            <a:ext cx="6109698" cy="2515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3200" b="1" dirty="0">
                <a:ea typeface="Adobe 繁黑體 Std B" pitchFamily="34" charset="-120"/>
              </a:rPr>
              <a:t>Mission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TW" altLang="en-US" dirty="0" smtClean="0">
                <a:latin typeface="+mn-lt"/>
                <a:ea typeface="Adobe 繁黑體 Std B" pitchFamily="34" charset="-120"/>
              </a:rPr>
              <a:t>利用 </a:t>
            </a:r>
            <a:r>
              <a:rPr lang="en-US" altLang="zh-TW" dirty="0" smtClean="0">
                <a:latin typeface="+mn-lt"/>
                <a:ea typeface="Adobe 繁黑體 Std B" pitchFamily="34" charset="-120"/>
              </a:rPr>
              <a:t>friend</a:t>
            </a:r>
            <a:r>
              <a:rPr lang="zh-TW" altLang="en-US" dirty="0" smtClean="0">
                <a:latin typeface="+mn-lt"/>
                <a:ea typeface="Adobe 繁黑體 Std B" pitchFamily="34" charset="-120"/>
              </a:rPr>
              <a:t> 撰寫</a:t>
            </a:r>
            <a:r>
              <a:rPr lang="zh-TW" altLang="en-US" dirty="0">
                <a:latin typeface="+mn-lt"/>
                <a:ea typeface="Adobe 繁黑體 Std B" pitchFamily="34" charset="-120"/>
              </a:rPr>
              <a:t>輸出</a:t>
            </a:r>
            <a:r>
              <a:rPr lang="zh-TW" altLang="en-US" dirty="0" smtClean="0">
                <a:latin typeface="+mn-lt"/>
                <a:ea typeface="Adobe 繁黑體 Std B" pitchFamily="34" charset="-120"/>
              </a:rPr>
              <a:t>運算子重載。</a:t>
            </a:r>
            <a:endParaRPr lang="en-US" altLang="zh-TW" dirty="0">
              <a:latin typeface="+mn-lt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5475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D2DE3-52CF-49D2-A908-21BE6A27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Practice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006E4C6-7088-403F-9689-E637C01D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B86C793-B75B-4972-9DE8-B7AC196A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85102E7-EBD4-40D6-A4AF-46DE1565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13" name="圓角矩形 18">
            <a:extLst>
              <a:ext uri="{FF2B5EF4-FFF2-40B4-BE49-F238E27FC236}">
                <a16:creationId xmlns:a16="http://schemas.microsoft.com/office/drawing/2014/main" id="{C768FC41-0C6E-4CD7-8737-BAD72D6F309E}"/>
              </a:ext>
            </a:extLst>
          </p:cNvPr>
          <p:cNvSpPr/>
          <p:nvPr/>
        </p:nvSpPr>
        <p:spPr>
          <a:xfrm>
            <a:off x="2079336" y="1577199"/>
            <a:ext cx="8033327" cy="33464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內容版面配置區 1">
            <a:extLst>
              <a:ext uri="{FF2B5EF4-FFF2-40B4-BE49-F238E27FC236}">
                <a16:creationId xmlns:a16="http://schemas.microsoft.com/office/drawing/2014/main" id="{329BE61E-50D5-48BB-B553-933360DDD129}"/>
              </a:ext>
            </a:extLst>
          </p:cNvPr>
          <p:cNvSpPr txBox="1">
            <a:spLocks/>
          </p:cNvSpPr>
          <p:nvPr/>
        </p:nvSpPr>
        <p:spPr>
          <a:xfrm>
            <a:off x="1780486" y="1672592"/>
            <a:ext cx="8384931" cy="3479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3200" b="1" dirty="0">
                <a:ea typeface="Adobe 繁黑體 Std B" pitchFamily="34" charset="-120"/>
              </a:rPr>
              <a:t>Mission 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 smtClean="0">
                <a:latin typeface="+mn-lt"/>
                <a:ea typeface="Adobe 繁黑體 Std B" pitchFamily="34" charset="-120"/>
              </a:rPr>
              <a:t>利用 </a:t>
            </a:r>
            <a:r>
              <a:rPr lang="en-US" altLang="zh-TW" dirty="0" smtClean="0">
                <a:latin typeface="+mn-lt"/>
                <a:ea typeface="Adobe 繁黑體 Std B" pitchFamily="34" charset="-120"/>
              </a:rPr>
              <a:t>friend</a:t>
            </a:r>
            <a:r>
              <a:rPr lang="zh-TW" altLang="en-US" dirty="0" smtClean="0">
                <a:latin typeface="+mn-lt"/>
                <a:ea typeface="Adobe 繁黑體 Std B" pitchFamily="34" charset="-120"/>
              </a:rPr>
              <a:t> 撰寫</a:t>
            </a:r>
            <a:r>
              <a:rPr lang="zh-TW" altLang="en-US" dirty="0">
                <a:latin typeface="+mn-lt"/>
                <a:ea typeface="Adobe 繁黑體 Std B" pitchFamily="34" charset="-120"/>
              </a:rPr>
              <a:t>輸出</a:t>
            </a:r>
            <a:r>
              <a:rPr lang="zh-TW" altLang="en-US" dirty="0" smtClean="0">
                <a:latin typeface="+mn-lt"/>
                <a:ea typeface="Adobe 繁黑體 Std B" pitchFamily="34" charset="-120"/>
              </a:rPr>
              <a:t>運算子重載。</a:t>
            </a:r>
            <a:endParaRPr lang="en-US" altLang="zh-TW" dirty="0" smtClean="0">
              <a:latin typeface="+mn-lt"/>
              <a:ea typeface="Adobe 繁黑體 Std B" pitchFamily="34" charset="-120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>
                <a:latin typeface="+mn-lt"/>
                <a:ea typeface="Adobe 繁黑體 Std B" pitchFamily="34" charset="-120"/>
              </a:rPr>
              <a:t>定</a:t>
            </a:r>
            <a:r>
              <a:rPr lang="zh-TW" altLang="en-US" dirty="0" smtClean="0">
                <a:latin typeface="+mn-lt"/>
                <a:ea typeface="Adobe 繁黑體 Std B" pitchFamily="34" charset="-120"/>
              </a:rPr>
              <a:t>義 </a:t>
            </a:r>
            <a:r>
              <a:rPr lang="en-US" altLang="zh-TW" dirty="0" smtClean="0">
                <a:latin typeface="+mn-lt"/>
                <a:ea typeface="Adobe 繁黑體 Std B" pitchFamily="34" charset="-120"/>
              </a:rPr>
              <a:t>Pokemon1 – Pokemon 2</a:t>
            </a:r>
          </a:p>
          <a:p>
            <a:pPr lvl="2">
              <a:lnSpc>
                <a:spcPct val="110000"/>
              </a:lnSpc>
            </a:pPr>
            <a:r>
              <a:rPr lang="zh-TW" altLang="en-US" dirty="0">
                <a:latin typeface="+mn-lt"/>
                <a:ea typeface="Adobe 繁黑體 Std B" pitchFamily="34" charset="-120"/>
              </a:rPr>
              <a:t>寶可夢 </a:t>
            </a:r>
            <a:r>
              <a:rPr lang="en-US" altLang="zh-TW" dirty="0">
                <a:latin typeface="+mn-lt"/>
                <a:ea typeface="Adobe 繁黑體 Std B" pitchFamily="34" charset="-120"/>
              </a:rPr>
              <a:t>1 </a:t>
            </a:r>
            <a:r>
              <a:rPr lang="zh-TW" altLang="en-US" dirty="0">
                <a:latin typeface="+mn-lt"/>
                <a:ea typeface="Adobe 繁黑體 Std B" pitchFamily="34" charset="-120"/>
              </a:rPr>
              <a:t>攻擊了 寶可夢 </a:t>
            </a:r>
            <a:r>
              <a:rPr lang="en-US" altLang="zh-TW" dirty="0" smtClean="0">
                <a:latin typeface="+mn-lt"/>
                <a:ea typeface="Adobe 繁黑體 Std B" pitchFamily="34" charset="-120"/>
              </a:rPr>
              <a:t>2</a:t>
            </a:r>
          </a:p>
          <a:p>
            <a:pPr lvl="2">
              <a:lnSpc>
                <a:spcPct val="110000"/>
              </a:lnSpc>
            </a:pPr>
            <a:r>
              <a:rPr lang="zh-TW" altLang="en-US" dirty="0">
                <a:latin typeface="+mn-lt"/>
                <a:ea typeface="Adobe 繁黑體 Std B" pitchFamily="34" charset="-120"/>
              </a:rPr>
              <a:t>受到的傷害為寶可夢 </a:t>
            </a:r>
            <a:r>
              <a:rPr lang="en-US" altLang="zh-TW" dirty="0" smtClean="0">
                <a:latin typeface="+mn-lt"/>
                <a:ea typeface="Adobe 繁黑體 Std B" pitchFamily="34" charset="-120"/>
              </a:rPr>
              <a:t>1</a:t>
            </a:r>
            <a:r>
              <a:rPr lang="zh-TW" altLang="en-US" dirty="0" smtClean="0">
                <a:latin typeface="+mn-lt"/>
                <a:ea typeface="Adobe 繁黑體 Std B" pitchFamily="34" charset="-120"/>
              </a:rPr>
              <a:t> 的攻擊力 </a:t>
            </a:r>
            <a:r>
              <a:rPr lang="en-US" altLang="zh-TW" dirty="0" smtClean="0">
                <a:latin typeface="+mn-lt"/>
                <a:ea typeface="Adobe 繁黑體 Std B" pitchFamily="34" charset="-120"/>
              </a:rPr>
              <a:t>-</a:t>
            </a:r>
            <a:r>
              <a:rPr lang="zh-TW" altLang="en-US" dirty="0">
                <a:latin typeface="+mn-lt"/>
                <a:ea typeface="Adobe 繁黑體 Std B" pitchFamily="34" charset="-120"/>
              </a:rPr>
              <a:t>寶可夢 </a:t>
            </a:r>
            <a:r>
              <a:rPr lang="en-US" altLang="zh-TW" dirty="0" smtClean="0">
                <a:latin typeface="+mn-lt"/>
                <a:ea typeface="Adobe 繁黑體 Std B" pitchFamily="34" charset="-120"/>
              </a:rPr>
              <a:t>2 </a:t>
            </a:r>
            <a:r>
              <a:rPr lang="zh-TW" altLang="en-US" dirty="0" smtClean="0">
                <a:latin typeface="+mn-lt"/>
                <a:ea typeface="Adobe 繁黑體 Std B" pitchFamily="34" charset="-120"/>
              </a:rPr>
              <a:t>的防禦力</a:t>
            </a:r>
            <a:endParaRPr lang="en-US" altLang="zh-TW" dirty="0" smtClean="0">
              <a:latin typeface="+mn-lt"/>
              <a:ea typeface="Adobe 繁黑體 Std B" pitchFamily="34" charset="-120"/>
            </a:endParaRPr>
          </a:p>
          <a:p>
            <a:pPr lvl="2">
              <a:lnSpc>
                <a:spcPct val="110000"/>
              </a:lnSpc>
            </a:pPr>
            <a:r>
              <a:rPr lang="zh-TW" altLang="en-US" dirty="0">
                <a:latin typeface="+mn-lt"/>
                <a:ea typeface="Adobe 繁黑體 Std B" pitchFamily="34" charset="-120"/>
              </a:rPr>
              <a:t>注意可能有負號</a:t>
            </a:r>
            <a:endParaRPr lang="en-US" altLang="zh-TW" dirty="0" smtClean="0">
              <a:latin typeface="+mn-lt"/>
              <a:ea typeface="Adobe 繁黑體 Std B" pitchFamily="34" charset="-12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zh-TW" dirty="0">
              <a:latin typeface="+mn-lt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0630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Struct/Class </a:t>
            </a:r>
            <a:r>
              <a:rPr lang="zh-TW" altLang="en-US" dirty="0"/>
              <a:t>差異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9FE68DE3-D6CE-9347-8B7B-DAE5E14F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667" y="1352426"/>
            <a:ext cx="8078665" cy="4519246"/>
          </a:xfrm>
        </p:spPr>
        <p:txBody>
          <a:bodyPr anchor="ctr"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struct </a:t>
            </a:r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或 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class </a:t>
            </a:r>
            <a:r>
              <a:rPr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都是自訂資料型別</a:t>
            </a:r>
            <a:endParaRPr lang="en-US" altLang="zh-TW" b="1" dirty="0" smtClean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C++ </a:t>
            </a:r>
            <a:r>
              <a:rPr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的結構跟 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C </a:t>
            </a:r>
            <a:r>
              <a:rPr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的結構已經完全不同</a:t>
            </a:r>
            <a:endParaRPr lang="en-US" altLang="zh-TW" b="1" dirty="0" smtClean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</a:endParaRP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C</a:t>
            </a:r>
            <a:r>
              <a:rPr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 的結構只能放變數成員</a:t>
            </a:r>
            <a:endParaRPr lang="en-US" altLang="zh-TW" b="1" dirty="0" smtClean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</a:endParaRPr>
          </a:p>
          <a:p>
            <a:pPr marL="1485900" lvl="2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無繼</a:t>
            </a:r>
            <a:r>
              <a:rPr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承</a:t>
            </a:r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、</a:t>
            </a:r>
            <a:r>
              <a:rPr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初</a:t>
            </a:r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始</a:t>
            </a:r>
            <a:r>
              <a:rPr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化、函式</a:t>
            </a:r>
            <a:endParaRPr lang="en-US" altLang="zh-TW" b="1" dirty="0" smtClean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</a:endParaRP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C++ </a:t>
            </a:r>
            <a:r>
              <a:rPr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的結構跟 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Class </a:t>
            </a:r>
            <a:r>
              <a:rPr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幾乎一樣</a:t>
            </a:r>
            <a:endParaRPr lang="en-US" altLang="zh-TW" b="1" dirty="0" smtClean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</a:endParaRPr>
          </a:p>
          <a:p>
            <a:pPr marL="1485900" lvl="2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支援函式、多重繼</a:t>
            </a:r>
            <a:r>
              <a:rPr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承、多形、建</a:t>
            </a:r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構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/</a:t>
            </a:r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解</a:t>
            </a:r>
            <a:r>
              <a:rPr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構式</a:t>
            </a:r>
            <a:endParaRPr lang="en-US" altLang="zh-TW" b="1" dirty="0" smtClean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</a:endParaRPr>
          </a:p>
          <a:p>
            <a:pPr marL="1485900" lvl="2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struct </a:t>
            </a:r>
            <a:r>
              <a:rPr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通常用</a:t>
            </a:r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在 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data 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aggregation</a:t>
            </a:r>
          </a:p>
          <a:p>
            <a:pPr marL="1485900" lvl="2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c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lass </a:t>
            </a:r>
            <a:r>
              <a:rPr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通</a:t>
            </a:r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常</a:t>
            </a:r>
            <a:r>
              <a:rPr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用</a:t>
            </a:r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在 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object oriented</a:t>
            </a:r>
          </a:p>
          <a:p>
            <a:pPr marL="1485900" lvl="2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只差在 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default access 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level</a:t>
            </a:r>
            <a:endParaRPr lang="en-US" altLang="zh-TW" b="1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</a:endParaRPr>
          </a:p>
          <a:p>
            <a:pPr marL="1943100" lvl="3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struct </a:t>
            </a:r>
            <a:r>
              <a:rPr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為 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public</a:t>
            </a:r>
            <a:r>
              <a:rPr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，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class</a:t>
            </a:r>
            <a:r>
              <a:rPr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 為 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</a:rPr>
              <a:t>private</a:t>
            </a:r>
            <a:endParaRPr lang="zh-TW" altLang="en-US" b="1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1665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Take Home Message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3F71AB1A-39AA-4736-8086-6071FA8022A2}"/>
              </a:ext>
            </a:extLst>
          </p:cNvPr>
          <p:cNvSpPr/>
          <p:nvPr/>
        </p:nvSpPr>
        <p:spPr>
          <a:xfrm>
            <a:off x="3005890" y="1925053"/>
            <a:ext cx="6180219" cy="37354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78199" y="2013065"/>
            <a:ext cx="5448301" cy="364747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如何進行權限的管理？有哪些權限？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權限管理的基本原則是？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friend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的使用時機與功能為何？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如何讓物件在實體化時便有初始值？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如何讓物件彼此可以做運算？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結構與類別有甚麼差異？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16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物件的權限管理</a:t>
            </a:r>
            <a:r>
              <a:rPr lang="en-US" altLang="zh-TW" dirty="0"/>
              <a:t>(Review)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299559" y="5049931"/>
            <a:ext cx="3592882" cy="896962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沒有封裝的後果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......</a:t>
            </a:r>
            <a:endParaRPr lang="zh-TW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872" y="1666450"/>
            <a:ext cx="4590256" cy="30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物件的權限管理</a:t>
            </a:r>
            <a:r>
              <a:rPr lang="en-US" altLang="zh-TW" dirty="0"/>
              <a:t>(Review)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5FEC19A-0EB1-46DF-8384-5D2E585F4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2060848"/>
            <a:ext cx="2756967" cy="36759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1AA061-64EE-4468-8FBF-416806168BAB}"/>
              </a:ext>
            </a:extLst>
          </p:cNvPr>
          <p:cNvSpPr txBox="1"/>
          <p:nvPr/>
        </p:nvSpPr>
        <p:spPr>
          <a:xfrm>
            <a:off x="2134929" y="227651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rgbClr val="E68585"/>
                </a:solidFill>
                <a:ea typeface="Adobe 繁黑體 Std B" panose="020B0700000000000000"/>
              </a:rPr>
              <a:t>封裝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EEAAA6E-1C1E-4A15-89CB-742233FB2746}"/>
              </a:ext>
            </a:extLst>
          </p:cNvPr>
          <p:cNvSpPr txBox="1"/>
          <p:nvPr/>
        </p:nvSpPr>
        <p:spPr>
          <a:xfrm>
            <a:off x="8230930" y="24208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Adobe 繁黑體 Std B" panose="020B0700000000000000"/>
              </a:rPr>
              <a:t>對外通道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6D58D05-3137-4843-A1BA-E372B202A0B1}"/>
              </a:ext>
            </a:extLst>
          </p:cNvPr>
          <p:cNvCxnSpPr>
            <a:stCxn id="16" idx="3"/>
          </p:cNvCxnSpPr>
          <p:nvPr/>
        </p:nvCxnSpPr>
        <p:spPr>
          <a:xfrm flipV="1">
            <a:off x="3140332" y="2568897"/>
            <a:ext cx="2955037" cy="1"/>
          </a:xfrm>
          <a:prstGeom prst="straightConnector1">
            <a:avLst/>
          </a:prstGeom>
          <a:ln w="38100">
            <a:solidFill>
              <a:srgbClr val="E6858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ECECEF6-95AF-4FD4-8AEE-6E7BE4DD6562}"/>
              </a:ext>
            </a:extLst>
          </p:cNvPr>
          <p:cNvCxnSpPr>
            <a:stCxn id="16" idx="3"/>
          </p:cNvCxnSpPr>
          <p:nvPr/>
        </p:nvCxnSpPr>
        <p:spPr>
          <a:xfrm>
            <a:off x="3140332" y="2568897"/>
            <a:ext cx="1946925" cy="619546"/>
          </a:xfrm>
          <a:prstGeom prst="straightConnector1">
            <a:avLst/>
          </a:prstGeom>
          <a:ln w="38100">
            <a:solidFill>
              <a:srgbClr val="E6858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977A44DD-C584-40D2-932D-014871268534}"/>
              </a:ext>
            </a:extLst>
          </p:cNvPr>
          <p:cNvCxnSpPr>
            <a:stCxn id="16" idx="3"/>
          </p:cNvCxnSpPr>
          <p:nvPr/>
        </p:nvCxnSpPr>
        <p:spPr>
          <a:xfrm>
            <a:off x="3140332" y="2568898"/>
            <a:ext cx="1946925" cy="1581757"/>
          </a:xfrm>
          <a:prstGeom prst="straightConnector1">
            <a:avLst/>
          </a:prstGeom>
          <a:ln w="38100">
            <a:solidFill>
              <a:srgbClr val="E6858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8B8221B-46C2-4B67-BDDC-BBBCE8792D93}"/>
              </a:ext>
            </a:extLst>
          </p:cNvPr>
          <p:cNvCxnSpPr>
            <a:stCxn id="16" idx="3"/>
          </p:cNvCxnSpPr>
          <p:nvPr/>
        </p:nvCxnSpPr>
        <p:spPr>
          <a:xfrm>
            <a:off x="3140332" y="2568897"/>
            <a:ext cx="2234957" cy="2587932"/>
          </a:xfrm>
          <a:prstGeom prst="straightConnector1">
            <a:avLst/>
          </a:prstGeom>
          <a:ln w="38100">
            <a:solidFill>
              <a:srgbClr val="E6858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545B3BC-550E-4D76-A8B0-35A3E9BF9522}"/>
              </a:ext>
            </a:extLst>
          </p:cNvPr>
          <p:cNvCxnSpPr>
            <a:stCxn id="17" idx="2"/>
          </p:cNvCxnSpPr>
          <p:nvPr/>
        </p:nvCxnSpPr>
        <p:spPr>
          <a:xfrm flipH="1">
            <a:off x="6417706" y="3005662"/>
            <a:ext cx="2726294" cy="107141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70C597F-24F3-4F25-8AEA-D60342452E3D}"/>
              </a:ext>
            </a:extLst>
          </p:cNvPr>
          <p:cNvSpPr/>
          <p:nvPr/>
        </p:nvSpPr>
        <p:spPr>
          <a:xfrm>
            <a:off x="5807968" y="3140968"/>
            <a:ext cx="864096" cy="187220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60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高內聚 低耦合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10807" y="1797869"/>
            <a:ext cx="5791200" cy="1043630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物件裡複雜的運算只留在物件內部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供外界呼叫使用的通道是少量且單純的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5DE838D-FCD2-42FC-AF45-5C0D31435B9F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DE44B43-9B44-4530-BB48-EEC1D62C16E5}"/>
              </a:ext>
            </a:extLst>
          </p:cNvPr>
          <p:cNvGrpSpPr/>
          <p:nvPr/>
        </p:nvGrpSpPr>
        <p:grpSpPr>
          <a:xfrm>
            <a:off x="2351584" y="3423736"/>
            <a:ext cx="7468534" cy="2198372"/>
            <a:chOff x="2351584" y="3423736"/>
            <a:chExt cx="7468534" cy="2198372"/>
          </a:xfrm>
        </p:grpSpPr>
        <p:sp>
          <p:nvSpPr>
            <p:cNvPr id="7" name="橢圓 6"/>
            <p:cNvSpPr/>
            <p:nvPr/>
          </p:nvSpPr>
          <p:spPr>
            <a:xfrm>
              <a:off x="2351584" y="3501009"/>
              <a:ext cx="2160240" cy="212109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" name="左-右雙向箭號 7"/>
            <p:cNvSpPr/>
            <p:nvPr/>
          </p:nvSpPr>
          <p:spPr>
            <a:xfrm>
              <a:off x="4697760" y="4283311"/>
              <a:ext cx="2808312" cy="556493"/>
            </a:xfrm>
            <a:prstGeom prst="leftRightArrow">
              <a:avLst/>
            </a:prstGeom>
            <a:solidFill>
              <a:srgbClr val="59B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470974" y="390266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低耦合</a:t>
              </a: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800762" y="364105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高內聚</a:t>
              </a:r>
            </a:p>
          </p:txBody>
        </p:sp>
        <p:sp>
          <p:nvSpPr>
            <p:cNvPr id="11" name="橢圓 10"/>
            <p:cNvSpPr/>
            <p:nvPr/>
          </p:nvSpPr>
          <p:spPr>
            <a:xfrm>
              <a:off x="2577053" y="4283310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2840604" y="4850311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solidFill>
                <a:srgbClr val="E671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3187459" y="5229200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solidFill>
                <a:srgbClr val="E671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3380664" y="4794219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solidFill>
                <a:srgbClr val="E671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3547563" y="4283310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solidFill>
                <a:srgbClr val="E671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4038498" y="4201919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solidFill>
                <a:srgbClr val="E671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>
              <a:off x="4015778" y="4545454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solidFill>
                <a:srgbClr val="E671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1" name="橢圓 20"/>
            <p:cNvSpPr/>
            <p:nvPr/>
          </p:nvSpPr>
          <p:spPr>
            <a:xfrm>
              <a:off x="3812712" y="4926636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solidFill>
                <a:srgbClr val="E671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24" name="直線接點 23"/>
            <p:cNvCxnSpPr>
              <a:endCxn id="17" idx="2"/>
            </p:cNvCxnSpPr>
            <p:nvPr/>
          </p:nvCxnSpPr>
          <p:spPr>
            <a:xfrm>
              <a:off x="2800763" y="4385708"/>
              <a:ext cx="315497" cy="102397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1" idx="5"/>
              <a:endCxn id="14" idx="0"/>
            </p:cNvCxnSpPr>
            <p:nvPr/>
          </p:nvCxnSpPr>
          <p:spPr>
            <a:xfrm>
              <a:off x="2761442" y="4458113"/>
              <a:ext cx="187175" cy="39219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endCxn id="15" idx="0"/>
            </p:cNvCxnSpPr>
            <p:nvPr/>
          </p:nvCxnSpPr>
          <p:spPr>
            <a:xfrm>
              <a:off x="3242177" y="4577678"/>
              <a:ext cx="53294" cy="651522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17" idx="6"/>
              <a:endCxn id="18" idx="2"/>
            </p:cNvCxnSpPr>
            <p:nvPr/>
          </p:nvCxnSpPr>
          <p:spPr>
            <a:xfrm flipV="1">
              <a:off x="3332283" y="4385708"/>
              <a:ext cx="215280" cy="102397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endCxn id="16" idx="2"/>
            </p:cNvCxnSpPr>
            <p:nvPr/>
          </p:nvCxnSpPr>
          <p:spPr>
            <a:xfrm flipV="1">
              <a:off x="3040950" y="4896616"/>
              <a:ext cx="339714" cy="56092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endCxn id="20" idx="1"/>
            </p:cNvCxnSpPr>
            <p:nvPr/>
          </p:nvCxnSpPr>
          <p:spPr>
            <a:xfrm>
              <a:off x="3758476" y="4379399"/>
              <a:ext cx="288938" cy="196046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endCxn id="19" idx="2"/>
            </p:cNvCxnSpPr>
            <p:nvPr/>
          </p:nvCxnSpPr>
          <p:spPr>
            <a:xfrm flipV="1">
              <a:off x="3762844" y="4304316"/>
              <a:ext cx="275655" cy="7776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endCxn id="21" idx="0"/>
            </p:cNvCxnSpPr>
            <p:nvPr/>
          </p:nvCxnSpPr>
          <p:spPr>
            <a:xfrm>
              <a:off x="3676124" y="4484286"/>
              <a:ext cx="244600" cy="44235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16" idx="6"/>
              <a:endCxn id="20" idx="2"/>
            </p:cNvCxnSpPr>
            <p:nvPr/>
          </p:nvCxnSpPr>
          <p:spPr>
            <a:xfrm flipV="1">
              <a:off x="3596688" y="4647852"/>
              <a:ext cx="419090" cy="248765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16" idx="0"/>
              <a:endCxn id="18" idx="3"/>
            </p:cNvCxnSpPr>
            <p:nvPr/>
          </p:nvCxnSpPr>
          <p:spPr>
            <a:xfrm flipV="1">
              <a:off x="3488677" y="4458113"/>
              <a:ext cx="90523" cy="336106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15" idx="6"/>
              <a:endCxn id="21" idx="3"/>
            </p:cNvCxnSpPr>
            <p:nvPr/>
          </p:nvCxnSpPr>
          <p:spPr>
            <a:xfrm flipV="1">
              <a:off x="3403484" y="5101439"/>
              <a:ext cx="440865" cy="23015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4" idx="5"/>
              <a:endCxn id="15" idx="1"/>
            </p:cNvCxnSpPr>
            <p:nvPr/>
          </p:nvCxnSpPr>
          <p:spPr>
            <a:xfrm>
              <a:off x="3024993" y="5025115"/>
              <a:ext cx="194103" cy="234077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橢圓 59"/>
            <p:cNvSpPr/>
            <p:nvPr/>
          </p:nvSpPr>
          <p:spPr>
            <a:xfrm>
              <a:off x="7659878" y="3423736"/>
              <a:ext cx="2160240" cy="212109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8109056" y="356377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高內聚</a:t>
              </a:r>
            </a:p>
          </p:txBody>
        </p:sp>
        <p:sp>
          <p:nvSpPr>
            <p:cNvPr id="62" name="橢圓 61"/>
            <p:cNvSpPr/>
            <p:nvPr/>
          </p:nvSpPr>
          <p:spPr>
            <a:xfrm>
              <a:off x="7885347" y="4206037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3" name="橢圓 62"/>
            <p:cNvSpPr/>
            <p:nvPr/>
          </p:nvSpPr>
          <p:spPr>
            <a:xfrm>
              <a:off x="8148898" y="4773038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4" name="橢圓 63"/>
            <p:cNvSpPr/>
            <p:nvPr/>
          </p:nvSpPr>
          <p:spPr>
            <a:xfrm>
              <a:off x="8495753" y="5151927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5" name="橢圓 64"/>
            <p:cNvSpPr/>
            <p:nvPr/>
          </p:nvSpPr>
          <p:spPr>
            <a:xfrm>
              <a:off x="8688958" y="4716946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6" name="橢圓 65"/>
            <p:cNvSpPr/>
            <p:nvPr/>
          </p:nvSpPr>
          <p:spPr>
            <a:xfrm>
              <a:off x="8424553" y="4308434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7" name="橢圓 66"/>
            <p:cNvSpPr/>
            <p:nvPr/>
          </p:nvSpPr>
          <p:spPr>
            <a:xfrm>
              <a:off x="8855857" y="4206037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8" name="橢圓 67"/>
            <p:cNvSpPr/>
            <p:nvPr/>
          </p:nvSpPr>
          <p:spPr>
            <a:xfrm>
              <a:off x="9346792" y="4124646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9" name="橢圓 68"/>
            <p:cNvSpPr/>
            <p:nvPr/>
          </p:nvSpPr>
          <p:spPr>
            <a:xfrm>
              <a:off x="9324072" y="4468181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0" name="橢圓 69"/>
            <p:cNvSpPr/>
            <p:nvPr/>
          </p:nvSpPr>
          <p:spPr>
            <a:xfrm>
              <a:off x="9121006" y="4849363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71" name="直線接點 70"/>
            <p:cNvCxnSpPr>
              <a:endCxn id="66" idx="2"/>
            </p:cNvCxnSpPr>
            <p:nvPr/>
          </p:nvCxnSpPr>
          <p:spPr>
            <a:xfrm>
              <a:off x="8109057" y="4308435"/>
              <a:ext cx="315497" cy="102397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62" idx="5"/>
              <a:endCxn id="63" idx="0"/>
            </p:cNvCxnSpPr>
            <p:nvPr/>
          </p:nvCxnSpPr>
          <p:spPr>
            <a:xfrm>
              <a:off x="8069736" y="4380840"/>
              <a:ext cx="187175" cy="39219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>
              <a:endCxn id="64" idx="0"/>
            </p:cNvCxnSpPr>
            <p:nvPr/>
          </p:nvCxnSpPr>
          <p:spPr>
            <a:xfrm>
              <a:off x="8550471" y="4500405"/>
              <a:ext cx="53294" cy="651522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>
              <a:stCxn id="66" idx="6"/>
              <a:endCxn id="67" idx="2"/>
            </p:cNvCxnSpPr>
            <p:nvPr/>
          </p:nvCxnSpPr>
          <p:spPr>
            <a:xfrm flipV="1">
              <a:off x="8640577" y="4308435"/>
              <a:ext cx="215280" cy="102397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>
              <a:endCxn id="65" idx="2"/>
            </p:cNvCxnSpPr>
            <p:nvPr/>
          </p:nvCxnSpPr>
          <p:spPr>
            <a:xfrm flipV="1">
              <a:off x="8349244" y="4819343"/>
              <a:ext cx="339714" cy="56092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>
              <a:endCxn id="69" idx="1"/>
            </p:cNvCxnSpPr>
            <p:nvPr/>
          </p:nvCxnSpPr>
          <p:spPr>
            <a:xfrm>
              <a:off x="9066770" y="4302126"/>
              <a:ext cx="288938" cy="196046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>
              <a:endCxn id="68" idx="2"/>
            </p:cNvCxnSpPr>
            <p:nvPr/>
          </p:nvCxnSpPr>
          <p:spPr>
            <a:xfrm flipV="1">
              <a:off x="9071138" y="4227043"/>
              <a:ext cx="275655" cy="7776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endCxn id="70" idx="0"/>
            </p:cNvCxnSpPr>
            <p:nvPr/>
          </p:nvCxnSpPr>
          <p:spPr>
            <a:xfrm>
              <a:off x="8984418" y="4407013"/>
              <a:ext cx="244600" cy="44235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>
              <a:stCxn id="65" idx="6"/>
              <a:endCxn id="69" idx="2"/>
            </p:cNvCxnSpPr>
            <p:nvPr/>
          </p:nvCxnSpPr>
          <p:spPr>
            <a:xfrm flipV="1">
              <a:off x="8904982" y="4570579"/>
              <a:ext cx="419090" cy="248765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>
              <a:stCxn id="65" idx="0"/>
              <a:endCxn id="67" idx="3"/>
            </p:cNvCxnSpPr>
            <p:nvPr/>
          </p:nvCxnSpPr>
          <p:spPr>
            <a:xfrm flipV="1">
              <a:off x="8796971" y="4380840"/>
              <a:ext cx="90523" cy="336106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64" idx="6"/>
              <a:endCxn id="70" idx="3"/>
            </p:cNvCxnSpPr>
            <p:nvPr/>
          </p:nvCxnSpPr>
          <p:spPr>
            <a:xfrm flipV="1">
              <a:off x="8711778" y="5024166"/>
              <a:ext cx="440865" cy="23015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>
              <a:stCxn id="63" idx="5"/>
              <a:endCxn id="64" idx="1"/>
            </p:cNvCxnSpPr>
            <p:nvPr/>
          </p:nvCxnSpPr>
          <p:spPr>
            <a:xfrm>
              <a:off x="8333287" y="4947842"/>
              <a:ext cx="194103" cy="234077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橢圓 16"/>
            <p:cNvSpPr/>
            <p:nvPr/>
          </p:nvSpPr>
          <p:spPr>
            <a:xfrm>
              <a:off x="3116259" y="4385707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solidFill>
                <a:srgbClr val="E671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4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物件的權限管理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DE66AB-217D-4E8C-ADDA-9FF1481A0396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圓角矩形 10">
            <a:extLst>
              <a:ext uri="{FF2B5EF4-FFF2-40B4-BE49-F238E27FC236}">
                <a16:creationId xmlns:a16="http://schemas.microsoft.com/office/drawing/2014/main" id="{474462C8-B993-4FEE-81BE-7C13CDB6FFAE}"/>
              </a:ext>
            </a:extLst>
          </p:cNvPr>
          <p:cNvSpPr/>
          <p:nvPr/>
        </p:nvSpPr>
        <p:spPr>
          <a:xfrm>
            <a:off x="701796" y="1978004"/>
            <a:ext cx="2843777" cy="25290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圓角矩形 11">
            <a:extLst>
              <a:ext uri="{FF2B5EF4-FFF2-40B4-BE49-F238E27FC236}">
                <a16:creationId xmlns:a16="http://schemas.microsoft.com/office/drawing/2014/main" id="{49E07B14-8B06-44A5-BD69-86CC895A20D6}"/>
              </a:ext>
            </a:extLst>
          </p:cNvPr>
          <p:cNvSpPr/>
          <p:nvPr/>
        </p:nvSpPr>
        <p:spPr>
          <a:xfrm>
            <a:off x="701796" y="1978005"/>
            <a:ext cx="2843777" cy="587460"/>
          </a:xfrm>
          <a:prstGeom prst="roundRect">
            <a:avLst/>
          </a:prstGeom>
          <a:solidFill>
            <a:srgbClr val="E6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1AC588-BB74-455C-997B-92A77FF8ACF3}"/>
              </a:ext>
            </a:extLst>
          </p:cNvPr>
          <p:cNvSpPr/>
          <p:nvPr/>
        </p:nvSpPr>
        <p:spPr>
          <a:xfrm>
            <a:off x="850739" y="2065816"/>
            <a:ext cx="254589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public(</a:t>
            </a:r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公開成員</a:t>
            </a:r>
            <a:r>
              <a:rPr lang="en-US" altLang="zh-TW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85D68F-67AE-4780-8845-C5A35621FCB5}"/>
              </a:ext>
            </a:extLst>
          </p:cNvPr>
          <p:cNvSpPr/>
          <p:nvPr/>
        </p:nvSpPr>
        <p:spPr>
          <a:xfrm>
            <a:off x="365826" y="2568113"/>
            <a:ext cx="3179747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可以透過物件名稱被外界呼叫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圓角矩形 14">
            <a:extLst>
              <a:ext uri="{FF2B5EF4-FFF2-40B4-BE49-F238E27FC236}">
                <a16:creationId xmlns:a16="http://schemas.microsoft.com/office/drawing/2014/main" id="{715B430F-D566-45EC-97DB-07454BE0B035}"/>
              </a:ext>
            </a:extLst>
          </p:cNvPr>
          <p:cNvSpPr/>
          <p:nvPr/>
        </p:nvSpPr>
        <p:spPr>
          <a:xfrm>
            <a:off x="4365073" y="1980652"/>
            <a:ext cx="7091899" cy="41102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圓角矩形 15">
            <a:extLst>
              <a:ext uri="{FF2B5EF4-FFF2-40B4-BE49-F238E27FC236}">
                <a16:creationId xmlns:a16="http://schemas.microsoft.com/office/drawing/2014/main" id="{BCC1E0B2-EFBC-4310-A049-FB9DF480047D}"/>
              </a:ext>
            </a:extLst>
          </p:cNvPr>
          <p:cNvSpPr/>
          <p:nvPr/>
        </p:nvSpPr>
        <p:spPr>
          <a:xfrm>
            <a:off x="4365074" y="1980653"/>
            <a:ext cx="7091898" cy="587460"/>
          </a:xfrm>
          <a:prstGeom prst="roundRect">
            <a:avLst/>
          </a:prstGeom>
          <a:solidFill>
            <a:srgbClr val="E6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5B0B17-9B1C-404A-93E7-AD735F4BA928}"/>
              </a:ext>
            </a:extLst>
          </p:cNvPr>
          <p:cNvSpPr/>
          <p:nvPr/>
        </p:nvSpPr>
        <p:spPr>
          <a:xfrm>
            <a:off x="6579856" y="2083768"/>
            <a:ext cx="266233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private(</a:t>
            </a:r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私有成員</a:t>
            </a:r>
            <a:r>
              <a:rPr lang="en-US" altLang="zh-TW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F73244-194C-44E0-853F-0F0A08219776}"/>
              </a:ext>
            </a:extLst>
          </p:cNvPr>
          <p:cNvSpPr/>
          <p:nvPr/>
        </p:nvSpPr>
        <p:spPr>
          <a:xfrm>
            <a:off x="4141504" y="2507803"/>
            <a:ext cx="75390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不可以透過物件名稱被外界呼叫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類別封裝的原則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能不公開就不公開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取得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(get)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或設定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(set)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屬性儘量透過方法來進行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最小化公開的資訊，只公開給外界呼叫的部分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如果沒有寫權限，預設為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private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10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高內聚 低耦合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10807" y="1797869"/>
            <a:ext cx="5791200" cy="1043630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物件裡複雜的運算只留在物件內部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供外界呼叫使用的通道是少量且單純的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5DE838D-FCD2-42FC-AF45-5C0D31435B9F}" type="datetime1">
              <a:rPr lang="zh-TW" altLang="en-US" smtClean="0"/>
              <a:t>2021/4/18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DE44B43-9B44-4530-BB48-EEC1D62C16E5}"/>
              </a:ext>
            </a:extLst>
          </p:cNvPr>
          <p:cNvGrpSpPr/>
          <p:nvPr/>
        </p:nvGrpSpPr>
        <p:grpSpPr>
          <a:xfrm>
            <a:off x="2351584" y="3423736"/>
            <a:ext cx="7468534" cy="2198372"/>
            <a:chOff x="2351584" y="3423736"/>
            <a:chExt cx="7468534" cy="2198372"/>
          </a:xfrm>
        </p:grpSpPr>
        <p:sp>
          <p:nvSpPr>
            <p:cNvPr id="7" name="橢圓 6"/>
            <p:cNvSpPr/>
            <p:nvPr/>
          </p:nvSpPr>
          <p:spPr>
            <a:xfrm>
              <a:off x="2351584" y="3501009"/>
              <a:ext cx="2160240" cy="212109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" name="左-右雙向箭號 7"/>
            <p:cNvSpPr/>
            <p:nvPr/>
          </p:nvSpPr>
          <p:spPr>
            <a:xfrm>
              <a:off x="4697760" y="4283311"/>
              <a:ext cx="2808312" cy="556493"/>
            </a:xfrm>
            <a:prstGeom prst="leftRightArrow">
              <a:avLst/>
            </a:prstGeom>
            <a:solidFill>
              <a:srgbClr val="59B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470974" y="3902662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Public</a:t>
              </a: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800762" y="3641052"/>
              <a:ext cx="13785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Private</a:t>
              </a:r>
            </a:p>
          </p:txBody>
        </p:sp>
        <p:sp>
          <p:nvSpPr>
            <p:cNvPr id="11" name="橢圓 10"/>
            <p:cNvSpPr/>
            <p:nvPr/>
          </p:nvSpPr>
          <p:spPr>
            <a:xfrm>
              <a:off x="2577053" y="4283310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2840604" y="4850311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solidFill>
                <a:srgbClr val="E671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3187459" y="5229200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solidFill>
                <a:srgbClr val="E671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3380664" y="4794219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solidFill>
                <a:srgbClr val="E671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3547563" y="4283310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solidFill>
                <a:srgbClr val="E671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4038498" y="4201919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solidFill>
                <a:srgbClr val="E671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>
              <a:off x="4015778" y="4545454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solidFill>
                <a:srgbClr val="E671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1" name="橢圓 20"/>
            <p:cNvSpPr/>
            <p:nvPr/>
          </p:nvSpPr>
          <p:spPr>
            <a:xfrm>
              <a:off x="3812712" y="4926636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solidFill>
                <a:srgbClr val="E671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24" name="直線接點 23"/>
            <p:cNvCxnSpPr>
              <a:endCxn id="17" idx="2"/>
            </p:cNvCxnSpPr>
            <p:nvPr/>
          </p:nvCxnSpPr>
          <p:spPr>
            <a:xfrm>
              <a:off x="2800763" y="4385708"/>
              <a:ext cx="315497" cy="102397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1" idx="5"/>
              <a:endCxn id="14" idx="0"/>
            </p:cNvCxnSpPr>
            <p:nvPr/>
          </p:nvCxnSpPr>
          <p:spPr>
            <a:xfrm>
              <a:off x="2761442" y="4458113"/>
              <a:ext cx="187175" cy="39219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endCxn id="15" idx="0"/>
            </p:cNvCxnSpPr>
            <p:nvPr/>
          </p:nvCxnSpPr>
          <p:spPr>
            <a:xfrm>
              <a:off x="3242177" y="4577678"/>
              <a:ext cx="53294" cy="651522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17" idx="6"/>
              <a:endCxn id="18" idx="2"/>
            </p:cNvCxnSpPr>
            <p:nvPr/>
          </p:nvCxnSpPr>
          <p:spPr>
            <a:xfrm flipV="1">
              <a:off x="3332283" y="4385708"/>
              <a:ext cx="215280" cy="102397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endCxn id="16" idx="2"/>
            </p:cNvCxnSpPr>
            <p:nvPr/>
          </p:nvCxnSpPr>
          <p:spPr>
            <a:xfrm flipV="1">
              <a:off x="3040950" y="4896616"/>
              <a:ext cx="339714" cy="56092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endCxn id="20" idx="1"/>
            </p:cNvCxnSpPr>
            <p:nvPr/>
          </p:nvCxnSpPr>
          <p:spPr>
            <a:xfrm>
              <a:off x="3758476" y="4379399"/>
              <a:ext cx="288938" cy="196046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endCxn id="19" idx="2"/>
            </p:cNvCxnSpPr>
            <p:nvPr/>
          </p:nvCxnSpPr>
          <p:spPr>
            <a:xfrm flipV="1">
              <a:off x="3762844" y="4304316"/>
              <a:ext cx="275655" cy="7776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endCxn id="21" idx="0"/>
            </p:cNvCxnSpPr>
            <p:nvPr/>
          </p:nvCxnSpPr>
          <p:spPr>
            <a:xfrm>
              <a:off x="3676124" y="4484286"/>
              <a:ext cx="244600" cy="44235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16" idx="6"/>
              <a:endCxn id="20" idx="2"/>
            </p:cNvCxnSpPr>
            <p:nvPr/>
          </p:nvCxnSpPr>
          <p:spPr>
            <a:xfrm flipV="1">
              <a:off x="3596688" y="4647852"/>
              <a:ext cx="419090" cy="248765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16" idx="0"/>
              <a:endCxn id="18" idx="3"/>
            </p:cNvCxnSpPr>
            <p:nvPr/>
          </p:nvCxnSpPr>
          <p:spPr>
            <a:xfrm flipV="1">
              <a:off x="3488677" y="4458113"/>
              <a:ext cx="90523" cy="336106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15" idx="6"/>
              <a:endCxn id="21" idx="3"/>
            </p:cNvCxnSpPr>
            <p:nvPr/>
          </p:nvCxnSpPr>
          <p:spPr>
            <a:xfrm flipV="1">
              <a:off x="3403484" y="5101439"/>
              <a:ext cx="440865" cy="23015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4" idx="5"/>
              <a:endCxn id="15" idx="1"/>
            </p:cNvCxnSpPr>
            <p:nvPr/>
          </p:nvCxnSpPr>
          <p:spPr>
            <a:xfrm>
              <a:off x="3024993" y="5025115"/>
              <a:ext cx="194103" cy="234077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橢圓 59"/>
            <p:cNvSpPr/>
            <p:nvPr/>
          </p:nvSpPr>
          <p:spPr>
            <a:xfrm>
              <a:off x="7659878" y="3423736"/>
              <a:ext cx="2160240" cy="212109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8109056" y="3563779"/>
              <a:ext cx="13785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Private</a:t>
              </a:r>
            </a:p>
          </p:txBody>
        </p:sp>
        <p:sp>
          <p:nvSpPr>
            <p:cNvPr id="62" name="橢圓 61"/>
            <p:cNvSpPr/>
            <p:nvPr/>
          </p:nvSpPr>
          <p:spPr>
            <a:xfrm>
              <a:off x="7885347" y="4206037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3" name="橢圓 62"/>
            <p:cNvSpPr/>
            <p:nvPr/>
          </p:nvSpPr>
          <p:spPr>
            <a:xfrm>
              <a:off x="8148898" y="4773038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4" name="橢圓 63"/>
            <p:cNvSpPr/>
            <p:nvPr/>
          </p:nvSpPr>
          <p:spPr>
            <a:xfrm>
              <a:off x="8495753" y="5151927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5" name="橢圓 64"/>
            <p:cNvSpPr/>
            <p:nvPr/>
          </p:nvSpPr>
          <p:spPr>
            <a:xfrm>
              <a:off x="8688958" y="4716946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6" name="橢圓 65"/>
            <p:cNvSpPr/>
            <p:nvPr/>
          </p:nvSpPr>
          <p:spPr>
            <a:xfrm>
              <a:off x="8424553" y="4308434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7" name="橢圓 66"/>
            <p:cNvSpPr/>
            <p:nvPr/>
          </p:nvSpPr>
          <p:spPr>
            <a:xfrm>
              <a:off x="8855857" y="4206037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8" name="橢圓 67"/>
            <p:cNvSpPr/>
            <p:nvPr/>
          </p:nvSpPr>
          <p:spPr>
            <a:xfrm>
              <a:off x="9346792" y="4124646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9" name="橢圓 68"/>
            <p:cNvSpPr/>
            <p:nvPr/>
          </p:nvSpPr>
          <p:spPr>
            <a:xfrm>
              <a:off x="9324072" y="4468181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0" name="橢圓 69"/>
            <p:cNvSpPr/>
            <p:nvPr/>
          </p:nvSpPr>
          <p:spPr>
            <a:xfrm>
              <a:off x="9121006" y="4849363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71" name="直線接點 70"/>
            <p:cNvCxnSpPr>
              <a:endCxn id="66" idx="2"/>
            </p:cNvCxnSpPr>
            <p:nvPr/>
          </p:nvCxnSpPr>
          <p:spPr>
            <a:xfrm>
              <a:off x="8109057" y="4308435"/>
              <a:ext cx="315497" cy="102397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62" idx="5"/>
              <a:endCxn id="63" idx="0"/>
            </p:cNvCxnSpPr>
            <p:nvPr/>
          </p:nvCxnSpPr>
          <p:spPr>
            <a:xfrm>
              <a:off x="8069736" y="4380840"/>
              <a:ext cx="187175" cy="39219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>
              <a:endCxn id="64" idx="0"/>
            </p:cNvCxnSpPr>
            <p:nvPr/>
          </p:nvCxnSpPr>
          <p:spPr>
            <a:xfrm>
              <a:off x="8550471" y="4500405"/>
              <a:ext cx="53294" cy="651522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>
              <a:stCxn id="66" idx="6"/>
              <a:endCxn id="67" idx="2"/>
            </p:cNvCxnSpPr>
            <p:nvPr/>
          </p:nvCxnSpPr>
          <p:spPr>
            <a:xfrm flipV="1">
              <a:off x="8640577" y="4308435"/>
              <a:ext cx="215280" cy="102397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>
              <a:endCxn id="65" idx="2"/>
            </p:cNvCxnSpPr>
            <p:nvPr/>
          </p:nvCxnSpPr>
          <p:spPr>
            <a:xfrm flipV="1">
              <a:off x="8349244" y="4819343"/>
              <a:ext cx="339714" cy="56092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>
              <a:endCxn id="69" idx="1"/>
            </p:cNvCxnSpPr>
            <p:nvPr/>
          </p:nvCxnSpPr>
          <p:spPr>
            <a:xfrm>
              <a:off x="9066770" y="4302126"/>
              <a:ext cx="288938" cy="196046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>
              <a:endCxn id="68" idx="2"/>
            </p:cNvCxnSpPr>
            <p:nvPr/>
          </p:nvCxnSpPr>
          <p:spPr>
            <a:xfrm flipV="1">
              <a:off x="9071138" y="4227043"/>
              <a:ext cx="275655" cy="7776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endCxn id="70" idx="0"/>
            </p:cNvCxnSpPr>
            <p:nvPr/>
          </p:nvCxnSpPr>
          <p:spPr>
            <a:xfrm>
              <a:off x="8984418" y="4407013"/>
              <a:ext cx="244600" cy="44235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>
              <a:stCxn id="65" idx="6"/>
              <a:endCxn id="69" idx="2"/>
            </p:cNvCxnSpPr>
            <p:nvPr/>
          </p:nvCxnSpPr>
          <p:spPr>
            <a:xfrm flipV="1">
              <a:off x="8904982" y="4570579"/>
              <a:ext cx="419090" cy="248765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>
              <a:stCxn id="65" idx="0"/>
              <a:endCxn id="67" idx="3"/>
            </p:cNvCxnSpPr>
            <p:nvPr/>
          </p:nvCxnSpPr>
          <p:spPr>
            <a:xfrm flipV="1">
              <a:off x="8796971" y="4380840"/>
              <a:ext cx="90523" cy="336106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64" idx="6"/>
              <a:endCxn id="70" idx="3"/>
            </p:cNvCxnSpPr>
            <p:nvPr/>
          </p:nvCxnSpPr>
          <p:spPr>
            <a:xfrm flipV="1">
              <a:off x="8711778" y="5024166"/>
              <a:ext cx="440865" cy="23015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>
              <a:stCxn id="63" idx="5"/>
              <a:endCxn id="64" idx="1"/>
            </p:cNvCxnSpPr>
            <p:nvPr/>
          </p:nvCxnSpPr>
          <p:spPr>
            <a:xfrm>
              <a:off x="8333287" y="4947842"/>
              <a:ext cx="194103" cy="234077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橢圓 16"/>
            <p:cNvSpPr/>
            <p:nvPr/>
          </p:nvSpPr>
          <p:spPr>
            <a:xfrm>
              <a:off x="3116259" y="4385707"/>
              <a:ext cx="216024" cy="204794"/>
            </a:xfrm>
            <a:prstGeom prst="ellipse">
              <a:avLst/>
            </a:prstGeom>
            <a:solidFill>
              <a:srgbClr val="E6716E"/>
            </a:solidFill>
            <a:ln>
              <a:solidFill>
                <a:srgbClr val="E671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27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4329</TotalTime>
  <Words>4322</Words>
  <Application>Microsoft Office PowerPoint</Application>
  <PresentationFormat>寬螢幕</PresentationFormat>
  <Paragraphs>1116</Paragraphs>
  <Slides>47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9" baseType="lpstr">
      <vt:lpstr>Adobe 繁黑體 Std B</vt:lpstr>
      <vt:lpstr>Quixley LET</vt:lpstr>
      <vt:lpstr>微軟正黑體</vt:lpstr>
      <vt:lpstr>微軟正黑體</vt:lpstr>
      <vt:lpstr>新細明體</vt:lpstr>
      <vt:lpstr>Arial</vt:lpstr>
      <vt:lpstr>Calibri</vt:lpstr>
      <vt:lpstr>Cambria Math</vt:lpstr>
      <vt:lpstr>Consolas</vt:lpstr>
      <vt:lpstr>Helvetica</vt:lpstr>
      <vt:lpstr>Wingdings</vt:lpstr>
      <vt:lpstr>Office 佈景主題</vt:lpstr>
      <vt:lpstr>PowerPoint 簡報</vt:lpstr>
      <vt:lpstr>學習大綱</vt:lpstr>
      <vt:lpstr>學習大綱</vt:lpstr>
      <vt:lpstr>物件的權限管理(Review)</vt:lpstr>
      <vt:lpstr>物件的權限管理(Review)</vt:lpstr>
      <vt:lpstr>物件的權限管理(Review)</vt:lpstr>
      <vt:lpstr>高內聚 低耦合</vt:lpstr>
      <vt:lpstr>物件的權限管理</vt:lpstr>
      <vt:lpstr>高內聚 低耦合</vt:lpstr>
      <vt:lpstr>物件的權限管理</vt:lpstr>
      <vt:lpstr>PowerPoint 簡報</vt:lpstr>
      <vt:lpstr>物件的權限管理(Review)</vt:lpstr>
      <vt:lpstr>物件的權限管理(Review)</vt:lpstr>
      <vt:lpstr>Example Code</vt:lpstr>
      <vt:lpstr>Practice 1</vt:lpstr>
      <vt:lpstr>學習大綱</vt:lpstr>
      <vt:lpstr>friend</vt:lpstr>
      <vt:lpstr>friend</vt:lpstr>
      <vt:lpstr>friend-函式</vt:lpstr>
      <vt:lpstr>friend-類別</vt:lpstr>
      <vt:lpstr>friend-輸出運算子的重載</vt:lpstr>
      <vt:lpstr>friend-輸入運算子的重載</vt:lpstr>
      <vt:lpstr>Example Code</vt:lpstr>
      <vt:lpstr>Practice 3</vt:lpstr>
      <vt:lpstr>學習大綱</vt:lpstr>
      <vt:lpstr>建構式與解構式</vt:lpstr>
      <vt:lpstr>建構式與解構式</vt:lpstr>
      <vt:lpstr>建構式與解構式</vt:lpstr>
      <vt:lpstr>建構式</vt:lpstr>
      <vt:lpstr>建構式</vt:lpstr>
      <vt:lpstr>建構式</vt:lpstr>
      <vt:lpstr>建構式</vt:lpstr>
      <vt:lpstr>解構式</vt:lpstr>
      <vt:lpstr>參考與解構</vt:lpstr>
      <vt:lpstr>參考與解構</vt:lpstr>
      <vt:lpstr>參考與解構</vt:lpstr>
      <vt:lpstr>Example Code</vt:lpstr>
      <vt:lpstr>Practice 2</vt:lpstr>
      <vt:lpstr>學習大綱</vt:lpstr>
      <vt:lpstr>PowerPoint 簡報</vt:lpstr>
      <vt:lpstr>PowerPoint 簡報</vt:lpstr>
      <vt:lpstr>重載運算子</vt:lpstr>
      <vt:lpstr>重載運算子</vt:lpstr>
      <vt:lpstr>Example Code</vt:lpstr>
      <vt:lpstr>Practice 3</vt:lpstr>
      <vt:lpstr>Struct/Class 差異</vt:lpstr>
      <vt:lpstr>Take Home Message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judytsaitpe@yahoo.com.tw</dc:creator>
  <cp:lastModifiedBy>admin</cp:lastModifiedBy>
  <cp:revision>98</cp:revision>
  <dcterms:created xsi:type="dcterms:W3CDTF">2020-02-11T15:23:59Z</dcterms:created>
  <dcterms:modified xsi:type="dcterms:W3CDTF">2021-04-18T10:33:04Z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Judy.Tsai1@tw.nestle.com</vt:lpwstr>
  </property>
  <property fmtid="{D5CDD505-2E9C-101B-9397-08002B2CF9AE}" pid="5" name="MSIP_Label_1ada0a2f-b917-4d51-b0d0-d418a10c8b23_SetDate">
    <vt:lpwstr>2020-02-21T15:07:29.0059680Z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47f81105-5614-4edf-a6b5-b9d7184fd332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</Properties>
</file>