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366" r:id="rId2"/>
    <p:sldId id="258" r:id="rId3"/>
    <p:sldId id="376" r:id="rId4"/>
    <p:sldId id="481" r:id="rId5"/>
    <p:sldId id="440" r:id="rId6"/>
    <p:sldId id="441" r:id="rId7"/>
    <p:sldId id="442" r:id="rId8"/>
    <p:sldId id="443" r:id="rId9"/>
    <p:sldId id="444" r:id="rId10"/>
    <p:sldId id="445" r:id="rId11"/>
    <p:sldId id="446" r:id="rId12"/>
    <p:sldId id="447" r:id="rId13"/>
    <p:sldId id="448" r:id="rId14"/>
    <p:sldId id="449" r:id="rId15"/>
    <p:sldId id="450" r:id="rId16"/>
    <p:sldId id="452" r:id="rId17"/>
    <p:sldId id="453" r:id="rId18"/>
    <p:sldId id="474" r:id="rId19"/>
    <p:sldId id="475" r:id="rId20"/>
    <p:sldId id="391" r:id="rId21"/>
    <p:sldId id="483" r:id="rId22"/>
    <p:sldId id="396" r:id="rId23"/>
    <p:sldId id="482" r:id="rId24"/>
    <p:sldId id="484" r:id="rId25"/>
    <p:sldId id="457" r:id="rId26"/>
    <p:sldId id="454" r:id="rId27"/>
    <p:sldId id="455" r:id="rId28"/>
    <p:sldId id="456" r:id="rId29"/>
    <p:sldId id="485" r:id="rId30"/>
    <p:sldId id="489" r:id="rId31"/>
    <p:sldId id="458" r:id="rId32"/>
    <p:sldId id="465" r:id="rId33"/>
    <p:sldId id="429" r:id="rId34"/>
    <p:sldId id="430" r:id="rId35"/>
    <p:sldId id="491" r:id="rId36"/>
    <p:sldId id="492" r:id="rId37"/>
    <p:sldId id="493" r:id="rId38"/>
    <p:sldId id="494" r:id="rId39"/>
    <p:sldId id="495" r:id="rId40"/>
    <p:sldId id="497" r:id="rId41"/>
    <p:sldId id="502" r:id="rId42"/>
    <p:sldId id="499" r:id="rId43"/>
    <p:sldId id="500" r:id="rId44"/>
    <p:sldId id="504" r:id="rId45"/>
    <p:sldId id="503" r:id="rId46"/>
    <p:sldId id="469" r:id="rId47"/>
    <p:sldId id="478" r:id="rId48"/>
    <p:sldId id="479" r:id="rId49"/>
    <p:sldId id="480" r:id="rId50"/>
    <p:sldId id="507" r:id="rId51"/>
    <p:sldId id="505" r:id="rId52"/>
    <p:sldId id="506" r:id="rId53"/>
    <p:sldId id="508" r:id="rId54"/>
    <p:sldId id="439"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16E"/>
    <a:srgbClr val="59B3C0"/>
    <a:srgbClr val="9A7BB6"/>
    <a:srgbClr val="438792"/>
    <a:srgbClr val="4B97A4"/>
    <a:srgbClr val="E68585"/>
    <a:srgbClr val="569BCD"/>
    <a:srgbClr val="71AEE6"/>
    <a:srgbClr val="6FC1E6"/>
    <a:srgbClr val="72CD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6" autoAdjust="0"/>
    <p:restoredTop sz="94646"/>
  </p:normalViewPr>
  <p:slideViewPr>
    <p:cSldViewPr snapToGrid="0" snapToObjects="1">
      <p:cViewPr varScale="1">
        <p:scale>
          <a:sx n="109" d="100"/>
          <a:sy n="109" d="100"/>
        </p:scale>
        <p:origin x="768"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367AA-9433-4942-904E-08EB41FF4AE5}" type="datetimeFigureOut">
              <a:rPr kumimoji="1" lang="zh-TW" altLang="en-US" smtClean="0"/>
              <a:t>2021/4/24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8E799-EDA9-C040-A19A-A3AE2A76A4E7}" type="slidenum">
              <a:rPr kumimoji="1" lang="zh-TW" altLang="en-US" smtClean="0"/>
              <a:t>‹#›</a:t>
            </a:fld>
            <a:endParaRPr kumimoji="1" lang="zh-TW" altLang="en-US"/>
          </a:p>
        </p:txBody>
      </p:sp>
    </p:spTree>
    <p:extLst>
      <p:ext uri="{BB962C8B-B14F-4D97-AF65-F5344CB8AC3E}">
        <p14:creationId xmlns:p14="http://schemas.microsoft.com/office/powerpoint/2010/main" val="23811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DRY</a:t>
            </a:r>
            <a:r>
              <a:rPr lang="zh-TW" altLang="en-US" dirty="0"/>
              <a:t>的原則是「系統中的每一部分，都必須有一個單一的、明確的、權威的代表」，指的是（由人編寫而非機器生成的）代碼和測試所構成的系統，必須能夠表達所應表達的內容，但是不能含有任何重複代碼。當</a:t>
            </a:r>
            <a:r>
              <a:rPr lang="en-US" altLang="zh-TW" dirty="0"/>
              <a:t>DRY</a:t>
            </a:r>
            <a:r>
              <a:rPr lang="zh-TW" altLang="en-US" dirty="0"/>
              <a:t>原則被成功應用時，一個系統中任何單個元素的修改都不需要與其邏輯無關的其他元素發生改變。此外，與之邏輯上相關的其他元素的變化均爲可預見的、均勻的，並如此保持同步。</a:t>
            </a:r>
          </a:p>
          <a:p>
            <a:endParaRPr lang="zh-TW" altLang="en-US" dirty="0"/>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a:t>
            </a:fld>
            <a:endParaRPr lang="zh-TW" altLang="en-US"/>
          </a:p>
        </p:txBody>
      </p:sp>
    </p:spTree>
    <p:extLst>
      <p:ext uri="{BB962C8B-B14F-4D97-AF65-F5344CB8AC3E}">
        <p14:creationId xmlns:p14="http://schemas.microsoft.com/office/powerpoint/2010/main" val="29062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13</a:t>
            </a:fld>
            <a:endParaRPr lang="zh-TW" altLang="en-US"/>
          </a:p>
        </p:txBody>
      </p:sp>
    </p:spTree>
    <p:extLst>
      <p:ext uri="{BB962C8B-B14F-4D97-AF65-F5344CB8AC3E}">
        <p14:creationId xmlns:p14="http://schemas.microsoft.com/office/powerpoint/2010/main" val="333631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using namespace std;</a:t>
            </a:r>
          </a:p>
          <a:p>
            <a:endParaRPr lang="en-US" altLang="zh-TW" dirty="0" smtClean="0"/>
          </a:p>
          <a:p>
            <a:r>
              <a:rPr lang="en-US" altLang="zh-TW" dirty="0" smtClean="0"/>
              <a:t>class parent</a:t>
            </a:r>
          </a:p>
          <a:p>
            <a:r>
              <a:rPr lang="en-US" altLang="zh-TW" dirty="0" smtClean="0"/>
              <a:t>{</a:t>
            </a:r>
          </a:p>
          <a:p>
            <a:r>
              <a:rPr lang="en-US" altLang="zh-TW" dirty="0" smtClean="0"/>
              <a:t>    private:</a:t>
            </a:r>
          </a:p>
          <a:p>
            <a:r>
              <a:rPr lang="en-US" altLang="zh-TW" dirty="0" smtClean="0"/>
              <a:t>        int privateInt;</a:t>
            </a:r>
          </a:p>
          <a:p>
            <a:r>
              <a:rPr lang="en-US" altLang="zh-TW" dirty="0" smtClean="0"/>
              <a:t>    protected:</a:t>
            </a:r>
          </a:p>
          <a:p>
            <a:r>
              <a:rPr lang="en-US" altLang="zh-TW" dirty="0" smtClean="0"/>
              <a:t>        int protectedInt;</a:t>
            </a:r>
          </a:p>
          <a:p>
            <a:r>
              <a:rPr lang="en-US" altLang="zh-TW" dirty="0" smtClean="0"/>
              <a:t>    public:</a:t>
            </a:r>
          </a:p>
          <a:p>
            <a:r>
              <a:rPr lang="en-US" altLang="zh-TW" dirty="0" smtClean="0"/>
              <a:t>        int publicInt;</a:t>
            </a:r>
          </a:p>
          <a:p>
            <a:r>
              <a:rPr lang="en-US" altLang="zh-TW" dirty="0" smtClean="0"/>
              <a:t>};</a:t>
            </a:r>
          </a:p>
          <a:p>
            <a:endParaRPr lang="en-US" altLang="zh-TW" dirty="0" smtClean="0"/>
          </a:p>
          <a:p>
            <a:r>
              <a:rPr lang="en-US" altLang="zh-TW" dirty="0" smtClean="0"/>
              <a:t>class child:parent{</a:t>
            </a:r>
          </a:p>
          <a:p>
            <a:r>
              <a:rPr lang="en-US" altLang="zh-TW" dirty="0" smtClean="0"/>
              <a:t>};</a:t>
            </a:r>
          </a:p>
          <a:p>
            <a:endParaRPr lang="en-US" altLang="zh-TW" dirty="0" smtClean="0"/>
          </a:p>
          <a:p>
            <a:r>
              <a:rPr lang="en-US" altLang="zh-TW" dirty="0" smtClean="0"/>
              <a:t>int main()</a:t>
            </a:r>
          </a:p>
          <a:p>
            <a:r>
              <a:rPr lang="en-US" altLang="zh-TW" dirty="0" smtClean="0"/>
              <a:t>{</a:t>
            </a:r>
          </a:p>
          <a:p>
            <a:r>
              <a:rPr lang="en-US" altLang="zh-TW" dirty="0" smtClean="0"/>
              <a:t>    child c;</a:t>
            </a:r>
          </a:p>
          <a:p>
            <a:r>
              <a:rPr lang="en-US" altLang="zh-TW" dirty="0" smtClean="0"/>
              <a:t>    cout &lt;&lt; c.privateInt &lt;&lt; endl;</a:t>
            </a:r>
          </a:p>
          <a:p>
            <a:r>
              <a:rPr lang="en-US" altLang="zh-TW" dirty="0" smtClean="0"/>
              <a:t>    cout &lt;&lt; c.protectedInt &lt;&lt; endl;</a:t>
            </a:r>
          </a:p>
          <a:p>
            <a:r>
              <a:rPr lang="en-US" altLang="zh-TW" dirty="0" smtClean="0"/>
              <a:t>    cout &lt;&lt; c.publicInt &lt;&lt; endl;</a:t>
            </a:r>
          </a:p>
          <a:p>
            <a:r>
              <a:rPr lang="en-US" altLang="zh-TW" dirty="0" smtClean="0"/>
              <a:t>    return 0;</a:t>
            </a:r>
          </a:p>
          <a:p>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17</a:t>
            </a:fld>
            <a:endParaRPr lang="zh-TW" altLang="en-US"/>
          </a:p>
        </p:txBody>
      </p:sp>
    </p:spTree>
    <p:extLst>
      <p:ext uri="{BB962C8B-B14F-4D97-AF65-F5344CB8AC3E}">
        <p14:creationId xmlns:p14="http://schemas.microsoft.com/office/powerpoint/2010/main" val="169372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基底類別是衍生類別的基礎，一些基礎的參數或 初始狀態必須先完成，再來再完成衍生類別中的建構函式。</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若基底類別的解構函式如果先執行， 則衍生類別相依於基底類別的一些狀態也會被解構</a:t>
            </a:r>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26</a:t>
            </a:fld>
            <a:endParaRPr lang="zh-TW" altLang="en-US"/>
          </a:p>
        </p:txBody>
      </p:sp>
    </p:spTree>
    <p:extLst>
      <p:ext uri="{BB962C8B-B14F-4D97-AF65-F5344CB8AC3E}">
        <p14:creationId xmlns:p14="http://schemas.microsoft.com/office/powerpoint/2010/main" val="39691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using namespace std;</a:t>
            </a:r>
          </a:p>
          <a:p>
            <a:endParaRPr lang="en-US" altLang="zh-TW" dirty="0" smtClean="0"/>
          </a:p>
          <a:p>
            <a:r>
              <a:rPr lang="en-US" altLang="zh-TW" dirty="0" smtClean="0"/>
              <a:t>class rectangle{</a:t>
            </a:r>
          </a:p>
          <a:p>
            <a:r>
              <a:rPr lang="en-US" altLang="zh-TW" dirty="0" smtClean="0"/>
              <a:t>    friend ostream&amp; operator&lt;&lt;(ostream&amp;,rectangle);</a:t>
            </a:r>
          </a:p>
          <a:p>
            <a:r>
              <a:rPr lang="en-US" altLang="zh-TW" dirty="0" smtClean="0"/>
              <a:t>    private:</a:t>
            </a:r>
          </a:p>
          <a:p>
            <a:r>
              <a:rPr lang="en-US" altLang="zh-TW" dirty="0" smtClean="0"/>
              <a:t>        float width;</a:t>
            </a:r>
          </a:p>
          <a:p>
            <a:r>
              <a:rPr lang="en-US" altLang="zh-TW" dirty="0" smtClean="0"/>
              <a:t>        float height;</a:t>
            </a:r>
          </a:p>
          <a:p>
            <a:r>
              <a:rPr lang="en-US" altLang="zh-TW" dirty="0" smtClean="0"/>
              <a:t>    public:</a:t>
            </a:r>
          </a:p>
          <a:p>
            <a:r>
              <a:rPr lang="en-US" altLang="zh-TW" dirty="0" smtClean="0"/>
              <a:t>        rectangle(float,float);</a:t>
            </a:r>
          </a:p>
          <a:p>
            <a:r>
              <a:rPr lang="en-US" altLang="zh-TW" dirty="0" smtClean="0"/>
              <a:t>};</a:t>
            </a:r>
          </a:p>
          <a:p>
            <a:endParaRPr lang="en-US" altLang="zh-TW" dirty="0" smtClean="0"/>
          </a:p>
          <a:p>
            <a:r>
              <a:rPr lang="en-US" altLang="zh-TW" dirty="0" smtClean="0"/>
              <a:t>ostream&amp; operator&lt;&lt;(ostream&amp; os,rectangle r){</a:t>
            </a:r>
          </a:p>
          <a:p>
            <a:r>
              <a:rPr lang="en-US" altLang="zh-TW" dirty="0" smtClean="0"/>
              <a:t>    os &lt;&lt; "Width: " &lt;&lt; r.width &lt;&lt; endl;</a:t>
            </a:r>
          </a:p>
          <a:p>
            <a:r>
              <a:rPr lang="en-US" altLang="zh-TW" dirty="0" smtClean="0"/>
              <a:t>    os &lt;&lt; "Height: " &lt;&lt; r.height &lt;&lt; endl;</a:t>
            </a:r>
          </a:p>
          <a:p>
            <a:r>
              <a:rPr lang="en-US" altLang="zh-TW" dirty="0" smtClean="0"/>
              <a:t>    return os;</a:t>
            </a:r>
          </a:p>
          <a:p>
            <a:r>
              <a:rPr lang="en-US" altLang="zh-TW" dirty="0" smtClean="0"/>
              <a:t>}</a:t>
            </a:r>
          </a:p>
          <a:p>
            <a:endParaRPr lang="en-US" altLang="zh-TW" dirty="0" smtClean="0"/>
          </a:p>
          <a:p>
            <a:r>
              <a:rPr lang="en-US" altLang="zh-TW" dirty="0" smtClean="0"/>
              <a:t>rectangle::rectangle(float w,float h){</a:t>
            </a:r>
          </a:p>
          <a:p>
            <a:r>
              <a:rPr lang="en-US" altLang="zh-TW" dirty="0" smtClean="0"/>
              <a:t>    width = w;</a:t>
            </a:r>
          </a:p>
          <a:p>
            <a:r>
              <a:rPr lang="en-US" altLang="zh-TW" dirty="0" smtClean="0"/>
              <a:t>    height = h;</a:t>
            </a:r>
          </a:p>
          <a:p>
            <a:r>
              <a:rPr lang="en-US" altLang="zh-TW" dirty="0" smtClean="0"/>
              <a:t>}</a:t>
            </a:r>
          </a:p>
          <a:p>
            <a:endParaRPr lang="en-US" altLang="zh-TW" dirty="0" smtClean="0"/>
          </a:p>
          <a:p>
            <a:r>
              <a:rPr lang="en-US" altLang="zh-TW" dirty="0" smtClean="0"/>
              <a:t>int main()</a:t>
            </a:r>
          </a:p>
          <a:p>
            <a:r>
              <a:rPr lang="en-US" altLang="zh-TW" dirty="0" smtClean="0"/>
              <a:t>{</a:t>
            </a:r>
          </a:p>
          <a:p>
            <a:r>
              <a:rPr lang="en-US" altLang="zh-TW" dirty="0" smtClean="0"/>
              <a:t>    rectangle rectangleInstance(3,5);</a:t>
            </a:r>
          </a:p>
          <a:p>
            <a:r>
              <a:rPr lang="en-US" altLang="zh-TW" dirty="0" smtClean="0"/>
              <a:t>    cout &lt;&lt; rectangleInstance;</a:t>
            </a:r>
          </a:p>
          <a:p>
            <a:r>
              <a:rPr lang="en-US" altLang="zh-TW" dirty="0" smtClean="0"/>
              <a:t>    return 0;</a:t>
            </a:r>
          </a:p>
          <a:p>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28</a:t>
            </a:fld>
            <a:endParaRPr lang="zh-TW" altLang="en-US"/>
          </a:p>
        </p:txBody>
      </p:sp>
    </p:spTree>
    <p:extLst>
      <p:ext uri="{BB962C8B-B14F-4D97-AF65-F5344CB8AC3E}">
        <p14:creationId xmlns:p14="http://schemas.microsoft.com/office/powerpoint/2010/main" val="224157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33</a:t>
            </a:fld>
            <a:endParaRPr lang="zh-TW" altLang="en-US"/>
          </a:p>
        </p:txBody>
      </p:sp>
    </p:spTree>
    <p:extLst>
      <p:ext uri="{BB962C8B-B14F-4D97-AF65-F5344CB8AC3E}">
        <p14:creationId xmlns:p14="http://schemas.microsoft.com/office/powerpoint/2010/main" val="370126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#include &lt;iostream&gt;</a:t>
            </a:r>
          </a:p>
          <a:p>
            <a:r>
              <a:rPr lang="en-US" altLang="zh-TW" sz="1200" b="1" dirty="0"/>
              <a:t>#include &lt;math.h&gt;</a:t>
            </a:r>
          </a:p>
          <a:p>
            <a:r>
              <a:rPr lang="en-US" altLang="zh-TW" sz="1200" b="1" dirty="0"/>
              <a:t>using namespace std;</a:t>
            </a:r>
          </a:p>
          <a:p>
            <a:endParaRPr lang="en-US" altLang="zh-TW" sz="1200" b="1" dirty="0"/>
          </a:p>
          <a:p>
            <a:r>
              <a:rPr lang="en-US" altLang="zh-TW" sz="1200" b="1" dirty="0"/>
              <a:t>class rectangle{</a:t>
            </a:r>
          </a:p>
          <a:p>
            <a:r>
              <a:rPr lang="en-US" altLang="zh-TW" sz="1200" b="1" dirty="0"/>
              <a:t>    friend float area(rectangle&amp;);</a:t>
            </a:r>
          </a:p>
          <a:p>
            <a:r>
              <a:rPr lang="en-US" altLang="zh-TW" sz="1200" b="1" dirty="0"/>
              <a:t>    friend void setLen(rectangle&amp;,float,float);</a:t>
            </a:r>
          </a:p>
          <a:p>
            <a:r>
              <a:rPr lang="en-US" altLang="zh-TW" sz="1200" b="1" dirty="0"/>
              <a:t>    private:</a:t>
            </a:r>
          </a:p>
          <a:p>
            <a:r>
              <a:rPr lang="en-US" altLang="zh-TW" sz="1200" b="1" dirty="0"/>
              <a:t>        float width;</a:t>
            </a:r>
          </a:p>
          <a:p>
            <a:r>
              <a:rPr lang="en-US" altLang="zh-TW" sz="1200" b="1" dirty="0"/>
              <a:t>        float height;</a:t>
            </a:r>
          </a:p>
          <a:p>
            <a:r>
              <a:rPr lang="en-US" altLang="zh-TW" sz="1200" b="1" dirty="0"/>
              <a:t>};</a:t>
            </a:r>
          </a:p>
          <a:p>
            <a:endParaRPr lang="en-US" altLang="zh-TW" sz="1200" b="1" dirty="0"/>
          </a:p>
          <a:p>
            <a:r>
              <a:rPr lang="en-US" altLang="zh-TW" sz="1200" b="1" dirty="0"/>
              <a:t>float area(rectangle&amp; r){</a:t>
            </a:r>
          </a:p>
          <a:p>
            <a:r>
              <a:rPr lang="en-US" altLang="zh-TW" sz="1200" b="1" dirty="0"/>
              <a:t>    return r.width*r.height;</a:t>
            </a:r>
          </a:p>
          <a:p>
            <a:r>
              <a:rPr lang="en-US" altLang="zh-TW" sz="1200" b="1" dirty="0"/>
              <a:t>}</a:t>
            </a:r>
          </a:p>
          <a:p>
            <a:endParaRPr lang="en-US" altLang="zh-TW" sz="1200" b="1" dirty="0"/>
          </a:p>
          <a:p>
            <a:r>
              <a:rPr lang="en-US" altLang="zh-TW" sz="1200" b="1" dirty="0"/>
              <a:t>void setLen(rectangle&amp; r, float w,float h){</a:t>
            </a:r>
          </a:p>
          <a:p>
            <a:r>
              <a:rPr lang="en-US" altLang="zh-TW" sz="1200" b="1" dirty="0"/>
              <a:t>    r.width = w;</a:t>
            </a:r>
          </a:p>
          <a:p>
            <a:r>
              <a:rPr lang="en-US" altLang="zh-TW" sz="1200" b="1" dirty="0"/>
              <a:t>    r.height = h;</a:t>
            </a:r>
          </a:p>
          <a:p>
            <a:r>
              <a:rPr lang="en-US" altLang="zh-TW" sz="1200" b="1" dirty="0"/>
              <a:t>}</a:t>
            </a:r>
          </a:p>
          <a:p>
            <a:endParaRPr lang="en-US" altLang="zh-TW" sz="1200" b="1" dirty="0"/>
          </a:p>
          <a:p>
            <a:r>
              <a:rPr lang="en-US" altLang="zh-TW" sz="1200" b="1" dirty="0"/>
              <a:t>int main()</a:t>
            </a:r>
          </a:p>
          <a:p>
            <a:r>
              <a:rPr lang="en-US" altLang="zh-TW" sz="1200" b="1" dirty="0"/>
              <a:t>{</a:t>
            </a:r>
          </a:p>
          <a:p>
            <a:r>
              <a:rPr lang="en-US" altLang="zh-TW" sz="1200" b="1" dirty="0"/>
              <a:t>    rectangle r;</a:t>
            </a:r>
          </a:p>
          <a:p>
            <a:r>
              <a:rPr lang="en-US" altLang="zh-TW" sz="1200" b="1" dirty="0"/>
              <a:t>    setLen(r,7.5,2.5);</a:t>
            </a:r>
          </a:p>
          <a:p>
            <a:r>
              <a:rPr lang="en-US" altLang="zh-TW" sz="1200" b="1" dirty="0"/>
              <a:t>    cout &lt;&lt; area(r) &lt;&lt; endl;</a:t>
            </a:r>
          </a:p>
          <a:p>
            <a:r>
              <a:rPr lang="en-US" altLang="zh-TW" sz="1200" b="1" dirty="0"/>
              <a:t>    return 0;</a:t>
            </a:r>
          </a:p>
          <a:p>
            <a:r>
              <a:rPr lang="en-US" altLang="zh-TW" sz="1200" b="1" dirty="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49</a:t>
            </a:fld>
            <a:endParaRPr lang="zh-TW" altLang="en-US"/>
          </a:p>
        </p:txBody>
      </p:sp>
    </p:spTree>
    <p:extLst>
      <p:ext uri="{BB962C8B-B14F-4D97-AF65-F5344CB8AC3E}">
        <p14:creationId xmlns:p14="http://schemas.microsoft.com/office/powerpoint/2010/main" val="175154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#include &lt;iostream&gt;</a:t>
            </a:r>
          </a:p>
          <a:p>
            <a:r>
              <a:rPr lang="en-US" altLang="zh-TW" sz="1200" b="1" dirty="0"/>
              <a:t>#include &lt;math.h&gt;</a:t>
            </a:r>
          </a:p>
          <a:p>
            <a:r>
              <a:rPr lang="en-US" altLang="zh-TW" sz="1200" b="1" dirty="0"/>
              <a:t>using namespace std;</a:t>
            </a:r>
          </a:p>
          <a:p>
            <a:endParaRPr lang="en-US" altLang="zh-TW" sz="1200" b="1" dirty="0"/>
          </a:p>
          <a:p>
            <a:r>
              <a:rPr lang="en-US" altLang="zh-TW" sz="1200" b="1" dirty="0"/>
              <a:t>class rectangle{</a:t>
            </a:r>
          </a:p>
          <a:p>
            <a:r>
              <a:rPr lang="en-US" altLang="zh-TW" sz="1200" b="1" dirty="0"/>
              <a:t>    friend float area(rectangle&amp;);</a:t>
            </a:r>
          </a:p>
          <a:p>
            <a:r>
              <a:rPr lang="en-US" altLang="zh-TW" sz="1200" b="1" dirty="0"/>
              <a:t>    friend void setLen(rectangle&amp;,float,float);</a:t>
            </a:r>
          </a:p>
          <a:p>
            <a:r>
              <a:rPr lang="en-US" altLang="zh-TW" sz="1200" b="1" dirty="0"/>
              <a:t>    private:</a:t>
            </a:r>
          </a:p>
          <a:p>
            <a:r>
              <a:rPr lang="en-US" altLang="zh-TW" sz="1200" b="1" dirty="0"/>
              <a:t>        float width;</a:t>
            </a:r>
          </a:p>
          <a:p>
            <a:r>
              <a:rPr lang="en-US" altLang="zh-TW" sz="1200" b="1" dirty="0"/>
              <a:t>        float height;</a:t>
            </a:r>
          </a:p>
          <a:p>
            <a:r>
              <a:rPr lang="en-US" altLang="zh-TW" sz="1200" b="1" dirty="0"/>
              <a:t>};</a:t>
            </a:r>
          </a:p>
          <a:p>
            <a:endParaRPr lang="en-US" altLang="zh-TW" sz="1200" b="1" dirty="0"/>
          </a:p>
          <a:p>
            <a:r>
              <a:rPr lang="en-US" altLang="zh-TW" sz="1200" b="1" dirty="0"/>
              <a:t>float area(rectangle&amp; r){</a:t>
            </a:r>
          </a:p>
          <a:p>
            <a:r>
              <a:rPr lang="en-US" altLang="zh-TW" sz="1200" b="1" dirty="0"/>
              <a:t>    return r.width*r.height;</a:t>
            </a:r>
          </a:p>
          <a:p>
            <a:r>
              <a:rPr lang="en-US" altLang="zh-TW" sz="1200" b="1" dirty="0"/>
              <a:t>}</a:t>
            </a:r>
          </a:p>
          <a:p>
            <a:endParaRPr lang="en-US" altLang="zh-TW" sz="1200" b="1" dirty="0"/>
          </a:p>
          <a:p>
            <a:r>
              <a:rPr lang="en-US" altLang="zh-TW" sz="1200" b="1" dirty="0"/>
              <a:t>void setLen(rectangle&amp; r, float w,float h){</a:t>
            </a:r>
          </a:p>
          <a:p>
            <a:r>
              <a:rPr lang="en-US" altLang="zh-TW" sz="1200" b="1" dirty="0"/>
              <a:t>    r.width = w;</a:t>
            </a:r>
          </a:p>
          <a:p>
            <a:r>
              <a:rPr lang="en-US" altLang="zh-TW" sz="1200" b="1" dirty="0"/>
              <a:t>    r.height = h;</a:t>
            </a:r>
          </a:p>
          <a:p>
            <a:r>
              <a:rPr lang="en-US" altLang="zh-TW" sz="1200" b="1" dirty="0"/>
              <a:t>}</a:t>
            </a:r>
          </a:p>
          <a:p>
            <a:endParaRPr lang="en-US" altLang="zh-TW" sz="1200" b="1" dirty="0"/>
          </a:p>
          <a:p>
            <a:r>
              <a:rPr lang="en-US" altLang="zh-TW" sz="1200" b="1" dirty="0"/>
              <a:t>int main()</a:t>
            </a:r>
          </a:p>
          <a:p>
            <a:r>
              <a:rPr lang="en-US" altLang="zh-TW" sz="1200" b="1" dirty="0"/>
              <a:t>{</a:t>
            </a:r>
          </a:p>
          <a:p>
            <a:r>
              <a:rPr lang="en-US" altLang="zh-TW" sz="1200" b="1" dirty="0"/>
              <a:t>    rectangle r;</a:t>
            </a:r>
          </a:p>
          <a:p>
            <a:r>
              <a:rPr lang="en-US" altLang="zh-TW" sz="1200" b="1" dirty="0"/>
              <a:t>    setLen(r,7.5,2.5);</a:t>
            </a:r>
          </a:p>
          <a:p>
            <a:r>
              <a:rPr lang="en-US" altLang="zh-TW" sz="1200" b="1" dirty="0"/>
              <a:t>    cout &lt;&lt; area(r) &lt;&lt; endl;</a:t>
            </a:r>
          </a:p>
          <a:p>
            <a:r>
              <a:rPr lang="en-US" altLang="zh-TW" sz="1200" b="1" dirty="0"/>
              <a:t>    return 0;</a:t>
            </a:r>
          </a:p>
          <a:p>
            <a:r>
              <a:rPr lang="en-US" altLang="zh-TW" sz="1200" b="1" dirty="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51</a:t>
            </a:fld>
            <a:endParaRPr lang="zh-TW" altLang="en-US"/>
          </a:p>
        </p:txBody>
      </p:sp>
    </p:spTree>
    <p:extLst>
      <p:ext uri="{BB962C8B-B14F-4D97-AF65-F5344CB8AC3E}">
        <p14:creationId xmlns:p14="http://schemas.microsoft.com/office/powerpoint/2010/main" val="53521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A7ECB9-A5EF-0543-914D-F7DCF7FCD501}"/>
              </a:ext>
            </a:extLst>
          </p:cNvPr>
          <p:cNvSpPr>
            <a:spLocks noGrp="1"/>
          </p:cNvSpPr>
          <p:nvPr>
            <p:ph type="ctrTitle" hasCustomPrompt="1"/>
          </p:nvPr>
        </p:nvSpPr>
        <p:spPr>
          <a:xfrm>
            <a:off x="1524000" y="1122363"/>
            <a:ext cx="9144000" cy="2387600"/>
          </a:xfrm>
        </p:spPr>
        <p:txBody>
          <a:bodyPr anchor="b"/>
          <a:lstStyle>
            <a:lvl1pPr algn="ctr">
              <a:defRPr sz="6000"/>
            </a:lvl1pPr>
          </a:lstStyle>
          <a:p>
            <a:r>
              <a:rPr kumimoji="1" lang="zh-TW" altLang="en-US" dirty="0"/>
              <a:t>物件導向概論</a:t>
            </a:r>
          </a:p>
        </p:txBody>
      </p:sp>
      <p:sp>
        <p:nvSpPr>
          <p:cNvPr id="3" name="副標題 2">
            <a:extLst>
              <a:ext uri="{FF2B5EF4-FFF2-40B4-BE49-F238E27FC236}">
                <a16:creationId xmlns:a16="http://schemas.microsoft.com/office/drawing/2014/main" id="{555E1872-FCF3-3E40-8C09-1F0520071458}"/>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TW" dirty="0"/>
              <a:t>C/C++</a:t>
            </a:r>
            <a:r>
              <a:rPr kumimoji="1" lang="zh-CN" altLang="en-US" dirty="0"/>
              <a:t>基礎程式設計班</a:t>
            </a:r>
            <a:endParaRPr kumimoji="1" lang="zh-TW" altLang="en-US" dirty="0"/>
          </a:p>
        </p:txBody>
      </p:sp>
      <p:sp>
        <p:nvSpPr>
          <p:cNvPr id="4" name="日期版面配置區 3">
            <a:extLst>
              <a:ext uri="{FF2B5EF4-FFF2-40B4-BE49-F238E27FC236}">
                <a16:creationId xmlns:a16="http://schemas.microsoft.com/office/drawing/2014/main" id="{02A8B1CD-310B-5744-8A4C-826C0080528C}"/>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5" name="頁尾版面配置區 4">
            <a:extLst>
              <a:ext uri="{FF2B5EF4-FFF2-40B4-BE49-F238E27FC236}">
                <a16:creationId xmlns:a16="http://schemas.microsoft.com/office/drawing/2014/main" id="{EAD66EE1-F5A4-734A-8AC5-7438ABCBFD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BD4CE5-5A10-E641-8CE7-A5110AC9D167}"/>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355199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DE678-1348-A141-A933-F7C82E73450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6BE9798-78AF-6744-A229-AC8378F89457}"/>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C5B57AB-8429-DB4D-A6AF-68DCC99F49D8}"/>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5" name="頁尾版面配置區 4">
            <a:extLst>
              <a:ext uri="{FF2B5EF4-FFF2-40B4-BE49-F238E27FC236}">
                <a16:creationId xmlns:a16="http://schemas.microsoft.com/office/drawing/2014/main" id="{34641922-81B8-6348-BAAA-BF0763F6A38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32DF97-0634-904A-8FE2-E5A290780E8F}"/>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299628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18A3B99-203D-9541-9D8E-D43578816E0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4C686A0-A90A-0B4F-8237-E1ECB2FBD300}"/>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4B9FF53-413A-C44B-893C-C8E0E605D950}"/>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5" name="頁尾版面配置區 4">
            <a:extLst>
              <a:ext uri="{FF2B5EF4-FFF2-40B4-BE49-F238E27FC236}">
                <a16:creationId xmlns:a16="http://schemas.microsoft.com/office/drawing/2014/main" id="{A3E6BF52-3239-1E43-9358-9EA2E3F3259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3436297-1299-FF47-8CF8-0B38DB9DC958}"/>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127084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A2425C-92FF-824D-AEAA-AE981C5DF900}"/>
              </a:ext>
            </a:extLst>
          </p:cNvPr>
          <p:cNvSpPr>
            <a:spLocks noGrp="1"/>
          </p:cNvSpPr>
          <p:nvPr>
            <p:ph idx="1" hasCustomPrompt="1"/>
          </p:nvPr>
        </p:nvSpPr>
        <p:spPr/>
        <p:txBody>
          <a:bodyPr/>
          <a:lstStyle>
            <a:lvl1pPr marL="0" indent="0">
              <a:buNone/>
              <a:defRPr>
                <a:latin typeface="+mn-lt"/>
              </a:defRPr>
            </a:lvl1pPr>
          </a:lstStyle>
          <a:p>
            <a:pPr lvl="0"/>
            <a:r>
              <a:rPr kumimoji="1" lang="zh-TW" altLang="en-US" dirty="0"/>
              <a:t>中文</a:t>
            </a:r>
          </a:p>
        </p:txBody>
      </p:sp>
      <p:sp>
        <p:nvSpPr>
          <p:cNvPr id="4" name="日期版面配置區 3">
            <a:extLst>
              <a:ext uri="{FF2B5EF4-FFF2-40B4-BE49-F238E27FC236}">
                <a16:creationId xmlns:a16="http://schemas.microsoft.com/office/drawing/2014/main" id="{B5C70B4E-3B59-BD47-9A94-1A8EA0B719B1}"/>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5" name="頁尾版面配置區 4">
            <a:extLst>
              <a:ext uri="{FF2B5EF4-FFF2-40B4-BE49-F238E27FC236}">
                <a16:creationId xmlns:a16="http://schemas.microsoft.com/office/drawing/2014/main" id="{D5BDBA98-DB17-A148-9569-13B93DF8C30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2A8F93E-4E11-F342-BC6A-C471BEAEAEC6}"/>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grpSp>
        <p:nvGrpSpPr>
          <p:cNvPr id="14" name="群組 13">
            <a:extLst>
              <a:ext uri="{FF2B5EF4-FFF2-40B4-BE49-F238E27FC236}">
                <a16:creationId xmlns:a16="http://schemas.microsoft.com/office/drawing/2014/main" id="{F913ED94-1E26-A642-A40A-F521486065C0}"/>
              </a:ext>
            </a:extLst>
          </p:cNvPr>
          <p:cNvGrpSpPr/>
          <p:nvPr userDrawn="1"/>
        </p:nvGrpSpPr>
        <p:grpSpPr>
          <a:xfrm>
            <a:off x="2792052" y="271045"/>
            <a:ext cx="6607896" cy="1046213"/>
            <a:chOff x="2514069" y="370198"/>
            <a:chExt cx="6607896" cy="1046213"/>
          </a:xfrm>
        </p:grpSpPr>
        <p:sp>
          <p:nvSpPr>
            <p:cNvPr id="9" name="橢圓 8">
              <a:extLst>
                <a:ext uri="{FF2B5EF4-FFF2-40B4-BE49-F238E27FC236}">
                  <a16:creationId xmlns:a16="http://schemas.microsoft.com/office/drawing/2014/main" id="{4A539909-BC97-9049-A847-B4F04C875AB9}"/>
                </a:ext>
              </a:extLst>
            </p:cNvPr>
            <p:cNvSpPr/>
            <p:nvPr userDrawn="1"/>
          </p:nvSpPr>
          <p:spPr>
            <a:xfrm>
              <a:off x="2514069" y="370198"/>
              <a:ext cx="1046213" cy="1046213"/>
            </a:xfrm>
            <a:prstGeom prst="ellipse">
              <a:avLst/>
            </a:prstGeom>
            <a:solidFill>
              <a:srgbClr val="59B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n-lt"/>
              </a:endParaRPr>
            </a:p>
          </p:txBody>
        </p:sp>
        <p:sp>
          <p:nvSpPr>
            <p:cNvPr id="11" name="橢圓 10">
              <a:extLst>
                <a:ext uri="{FF2B5EF4-FFF2-40B4-BE49-F238E27FC236}">
                  <a16:creationId xmlns:a16="http://schemas.microsoft.com/office/drawing/2014/main" id="{96569443-34FD-534D-BD15-698113B1E8EA}"/>
                </a:ext>
              </a:extLst>
            </p:cNvPr>
            <p:cNvSpPr/>
            <p:nvPr userDrawn="1"/>
          </p:nvSpPr>
          <p:spPr>
            <a:xfrm>
              <a:off x="8075752" y="370198"/>
              <a:ext cx="1046213" cy="1046213"/>
            </a:xfrm>
            <a:prstGeom prst="ellipse">
              <a:avLst/>
            </a:prstGeom>
            <a:solidFill>
              <a:srgbClr val="59B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n-lt"/>
              </a:endParaRPr>
            </a:p>
          </p:txBody>
        </p:sp>
        <p:sp>
          <p:nvSpPr>
            <p:cNvPr id="12" name="矩形 11">
              <a:extLst>
                <a:ext uri="{FF2B5EF4-FFF2-40B4-BE49-F238E27FC236}">
                  <a16:creationId xmlns:a16="http://schemas.microsoft.com/office/drawing/2014/main" id="{E9A582C5-2B86-BF41-A520-D64A38FEF2EA}"/>
                </a:ext>
              </a:extLst>
            </p:cNvPr>
            <p:cNvSpPr/>
            <p:nvPr userDrawn="1"/>
          </p:nvSpPr>
          <p:spPr>
            <a:xfrm>
              <a:off x="2974555" y="370199"/>
              <a:ext cx="5636046" cy="1046212"/>
            </a:xfrm>
            <a:prstGeom prst="rect">
              <a:avLst/>
            </a:prstGeom>
            <a:solidFill>
              <a:srgbClr val="59B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n-lt"/>
              </a:endParaRPr>
            </a:p>
          </p:txBody>
        </p:sp>
      </p:grpSp>
      <p:sp>
        <p:nvSpPr>
          <p:cNvPr id="2" name="標題 1">
            <a:extLst>
              <a:ext uri="{FF2B5EF4-FFF2-40B4-BE49-F238E27FC236}">
                <a16:creationId xmlns:a16="http://schemas.microsoft.com/office/drawing/2014/main" id="{BB424FB7-7B77-8146-A5CC-E7452EA6535C}"/>
              </a:ext>
            </a:extLst>
          </p:cNvPr>
          <p:cNvSpPr>
            <a:spLocks noGrp="1"/>
          </p:cNvSpPr>
          <p:nvPr userDrawn="1">
            <p:ph type="title" hasCustomPrompt="1"/>
          </p:nvPr>
        </p:nvSpPr>
        <p:spPr>
          <a:xfrm>
            <a:off x="838200" y="271045"/>
            <a:ext cx="10515600" cy="1046212"/>
          </a:xfrm>
        </p:spPr>
        <p:txBody>
          <a:bodyPr anchor="ctr">
            <a:normAutofit/>
          </a:bodyPr>
          <a:lstStyle>
            <a:lvl1pPr algn="ctr">
              <a:lnSpc>
                <a:spcPct val="100000"/>
              </a:lnSpc>
              <a:defRPr sz="3200" b="1">
                <a:solidFill>
                  <a:schemeClr val="bg1"/>
                </a:solidFill>
                <a:latin typeface="+mn-lt"/>
              </a:defRPr>
            </a:lvl1pPr>
          </a:lstStyle>
          <a:p>
            <a:r>
              <a:rPr kumimoji="1" lang="zh-CN" altLang="en-US" dirty="0"/>
              <a:t>中文</a:t>
            </a:r>
            <a:endParaRPr kumimoji="1" lang="zh-TW" altLang="en-US" dirty="0"/>
          </a:p>
        </p:txBody>
      </p:sp>
    </p:spTree>
    <p:extLst>
      <p:ext uri="{BB962C8B-B14F-4D97-AF65-F5344CB8AC3E}">
        <p14:creationId xmlns:p14="http://schemas.microsoft.com/office/powerpoint/2010/main" val="339273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4F5A20DB-AE76-2B4A-9EE2-BC38CE6176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21471C4A-9EE9-E549-92D4-A380A557CBB8}"/>
              </a:ext>
            </a:extLst>
          </p:cNvPr>
          <p:cNvSpPr>
            <a:spLocks noGrp="1"/>
          </p:cNvSpPr>
          <p:nvPr>
            <p:ph type="title" hasCustomPrompt="1"/>
          </p:nvPr>
        </p:nvSpPr>
        <p:spPr>
          <a:xfrm>
            <a:off x="831850" y="1709738"/>
            <a:ext cx="10515600" cy="2852737"/>
          </a:xfrm>
        </p:spPr>
        <p:txBody>
          <a:bodyPr anchor="b"/>
          <a:lstStyle>
            <a:lvl1pPr algn="ctr">
              <a:defRPr sz="6000" b="1">
                <a:solidFill>
                  <a:schemeClr val="bg1"/>
                </a:solidFill>
                <a:latin typeface="Helvetica" pitchFamily="2" charset="0"/>
              </a:defRPr>
            </a:lvl1pPr>
          </a:lstStyle>
          <a:p>
            <a:r>
              <a:rPr kumimoji="1" lang="en-US" altLang="zh-TW" dirty="0" err="1"/>
              <a:t>english</a:t>
            </a:r>
            <a:endParaRPr kumimoji="1" lang="zh-TW" altLang="en-US" dirty="0"/>
          </a:p>
        </p:txBody>
      </p:sp>
      <p:sp>
        <p:nvSpPr>
          <p:cNvPr id="3" name="文字版面配置區 2">
            <a:extLst>
              <a:ext uri="{FF2B5EF4-FFF2-40B4-BE49-F238E27FC236}">
                <a16:creationId xmlns:a16="http://schemas.microsoft.com/office/drawing/2014/main" id="{9017C2EF-5DD2-DA4B-B08D-AC9A88531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215F47A1-0BAC-8944-A291-7EE93E98E0CC}"/>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5" name="頁尾版面配置區 4">
            <a:extLst>
              <a:ext uri="{FF2B5EF4-FFF2-40B4-BE49-F238E27FC236}">
                <a16:creationId xmlns:a16="http://schemas.microsoft.com/office/drawing/2014/main" id="{68995927-CBF7-F34D-9D33-70463673EDF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6C95D5-9CA8-B04F-BB56-C3E5A4EE0EC7}"/>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290777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91253D-584C-8943-80C7-C5BEB9DF746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AA232ED-B786-E34A-902E-7FBC1A7AE2DE}"/>
              </a:ext>
            </a:extLst>
          </p:cNvPr>
          <p:cNvSpPr>
            <a:spLocks noGrp="1"/>
          </p:cNvSpPr>
          <p:nvPr>
            <p:ph sz="half" idx="1"/>
          </p:nvPr>
        </p:nvSpPr>
        <p:spPr>
          <a:xfrm>
            <a:off x="838200" y="1825625"/>
            <a:ext cx="5181600" cy="4351338"/>
          </a:xfrm>
        </p:spPr>
        <p:txBody>
          <a:body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內容版面配置區 3">
            <a:extLst>
              <a:ext uri="{FF2B5EF4-FFF2-40B4-BE49-F238E27FC236}">
                <a16:creationId xmlns:a16="http://schemas.microsoft.com/office/drawing/2014/main" id="{3AB79AF7-8969-A34C-86C4-B215659B1DA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14641552-107E-E049-B7B6-782505A4B70A}"/>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6" name="頁尾版面配置區 5">
            <a:extLst>
              <a:ext uri="{FF2B5EF4-FFF2-40B4-BE49-F238E27FC236}">
                <a16:creationId xmlns:a16="http://schemas.microsoft.com/office/drawing/2014/main" id="{1F972DFC-D789-8C4A-9D49-3C68E67367A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F33DCC1-A818-124B-887B-6DE5B71F01E5}"/>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165207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F86003-BD14-8B41-96F3-34F36E91D2F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FA3720B-A831-E74E-A173-328C0F0B7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1761FFE9-3892-B74E-AC8C-42A3C6E8086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FF85C9C5-A0AF-884A-AC90-D624D0140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99CFABC-9F08-E34A-990B-C39237060B77}"/>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0D3D2B8A-A4E8-E642-BE18-FDA89974E815}"/>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8" name="頁尾版面配置區 7">
            <a:extLst>
              <a:ext uri="{FF2B5EF4-FFF2-40B4-BE49-F238E27FC236}">
                <a16:creationId xmlns:a16="http://schemas.microsoft.com/office/drawing/2014/main" id="{EB239FBD-7E63-E048-81A9-FAE45661CE49}"/>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81E9AC67-7A91-0F41-A312-4608E7F781C1}"/>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80146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rgbClr val="59B3C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36C49F-00A3-724D-9DF0-0307ECB3E9AF}"/>
              </a:ext>
            </a:extLst>
          </p:cNvPr>
          <p:cNvSpPr>
            <a:spLocks noGrp="1"/>
          </p:cNvSpPr>
          <p:nvPr>
            <p:ph type="title" hasCustomPrompt="1"/>
          </p:nvPr>
        </p:nvSpPr>
        <p:spPr>
          <a:xfrm>
            <a:off x="838200" y="199870"/>
            <a:ext cx="10515600" cy="1325563"/>
          </a:xfrm>
        </p:spPr>
        <p:txBody>
          <a:bodyPr/>
          <a:lstStyle>
            <a:lvl1pPr algn="ctr">
              <a:lnSpc>
                <a:spcPct val="100000"/>
              </a:lnSpc>
              <a:defRPr/>
            </a:lvl1pPr>
          </a:lstStyle>
          <a:p>
            <a:r>
              <a:rPr kumimoji="1" lang="en-US" altLang="zh-TW" dirty="0" err="1"/>
              <a:t>english</a:t>
            </a:r>
            <a:endParaRPr kumimoji="1" lang="zh-TW" altLang="en-US" dirty="0"/>
          </a:p>
        </p:txBody>
      </p:sp>
      <p:sp>
        <p:nvSpPr>
          <p:cNvPr id="3" name="日期版面配置區 2">
            <a:extLst>
              <a:ext uri="{FF2B5EF4-FFF2-40B4-BE49-F238E27FC236}">
                <a16:creationId xmlns:a16="http://schemas.microsoft.com/office/drawing/2014/main" id="{5FCAAA61-8AE3-6442-BE30-86BC2ADC5E18}"/>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4" name="頁尾版面配置區 3">
            <a:extLst>
              <a:ext uri="{FF2B5EF4-FFF2-40B4-BE49-F238E27FC236}">
                <a16:creationId xmlns:a16="http://schemas.microsoft.com/office/drawing/2014/main" id="{048710E2-4EB8-8C48-88E6-F35F2F2A3D97}"/>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99A8EF8-A3C8-A240-9941-7455FA5901DD}"/>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cxnSp>
        <p:nvCxnSpPr>
          <p:cNvPr id="7" name="直線接點 6">
            <a:extLst>
              <a:ext uri="{FF2B5EF4-FFF2-40B4-BE49-F238E27FC236}">
                <a16:creationId xmlns:a16="http://schemas.microsoft.com/office/drawing/2014/main" id="{DEE4DB65-97E0-0E4A-ACF9-11E4D3967E4C}"/>
              </a:ext>
            </a:extLst>
          </p:cNvPr>
          <p:cNvCxnSpPr/>
          <p:nvPr userDrawn="1"/>
        </p:nvCxnSpPr>
        <p:spPr>
          <a:xfrm>
            <a:off x="4300251" y="1255920"/>
            <a:ext cx="35914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741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5DF3765-8923-8E43-A0BB-779BB5F8CB0C}"/>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3" name="頁尾版面配置區 2">
            <a:extLst>
              <a:ext uri="{FF2B5EF4-FFF2-40B4-BE49-F238E27FC236}">
                <a16:creationId xmlns:a16="http://schemas.microsoft.com/office/drawing/2014/main" id="{8AC6CA64-BECD-A745-8F8D-4CE229DD4A1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33EC75C7-7837-F74C-8D97-128A794555DB}"/>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260643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FFE7E-0116-AE4F-B99C-6C27183CC887}"/>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7442CDA-2369-9A49-9D16-A45C109A1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B2A06BFB-7B07-1341-ACC2-B133992D5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D141916C-B082-104C-8693-B24CA5CEE678}"/>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6" name="頁尾版面配置區 5">
            <a:extLst>
              <a:ext uri="{FF2B5EF4-FFF2-40B4-BE49-F238E27FC236}">
                <a16:creationId xmlns:a16="http://schemas.microsoft.com/office/drawing/2014/main" id="{2C293EC7-EE82-3F4F-AF7B-B569810E4F8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F555927-0E97-8D47-8D52-6EA667B7E2B9}"/>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392760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F3590-78DE-4940-ADE7-968824FEC60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7C7FB831-90CA-A440-8E4E-58980A62A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6DFCCF4-83D7-B942-B8BA-79E338F88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D92EE44-8903-564B-8FB8-04F2306429EC}"/>
              </a:ext>
            </a:extLst>
          </p:cNvPr>
          <p:cNvSpPr>
            <a:spLocks noGrp="1"/>
          </p:cNvSpPr>
          <p:nvPr>
            <p:ph type="dt" sz="half" idx="10"/>
          </p:nvPr>
        </p:nvSpPr>
        <p:spPr/>
        <p:txBody>
          <a:bodyPr/>
          <a:lstStyle/>
          <a:p>
            <a:fld id="{CB13EA76-AEAE-2949-9F9D-09BB677585A3}" type="datetimeFigureOut">
              <a:rPr kumimoji="1" lang="zh-TW" altLang="en-US" smtClean="0"/>
              <a:t>2021/4/24</a:t>
            </a:fld>
            <a:endParaRPr kumimoji="1" lang="zh-TW" altLang="en-US"/>
          </a:p>
        </p:txBody>
      </p:sp>
      <p:sp>
        <p:nvSpPr>
          <p:cNvPr id="6" name="頁尾版面配置區 5">
            <a:extLst>
              <a:ext uri="{FF2B5EF4-FFF2-40B4-BE49-F238E27FC236}">
                <a16:creationId xmlns:a16="http://schemas.microsoft.com/office/drawing/2014/main" id="{B20DAFC0-20D2-A44B-BA56-E37D343EF475}"/>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2D87379-EDB4-6249-A305-FB63277B0121}"/>
              </a:ext>
            </a:extLst>
          </p:cNvPr>
          <p:cNvSpPr>
            <a:spLocks noGrp="1"/>
          </p:cNvSpPr>
          <p:nvPr>
            <p:ph type="sldNum" sz="quarter" idx="12"/>
          </p:nvPr>
        </p:nvSpPr>
        <p:spPr/>
        <p:txBody>
          <a:bodyPr/>
          <a:lstStyle/>
          <a:p>
            <a:fld id="{6B51B1B2-873C-C04A-AA54-8B9FC4FE2964}" type="slidenum">
              <a:rPr kumimoji="1" lang="zh-TW" altLang="en-US" smtClean="0"/>
              <a:t>‹#›</a:t>
            </a:fld>
            <a:endParaRPr kumimoji="1" lang="zh-TW" altLang="en-US"/>
          </a:p>
        </p:txBody>
      </p:sp>
    </p:spTree>
    <p:extLst>
      <p:ext uri="{BB962C8B-B14F-4D97-AF65-F5344CB8AC3E}">
        <p14:creationId xmlns:p14="http://schemas.microsoft.com/office/powerpoint/2010/main" val="359339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A4140C-7ACA-B549-BE7C-ABAD905AE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版面配置區 2">
            <a:extLst>
              <a:ext uri="{FF2B5EF4-FFF2-40B4-BE49-F238E27FC236}">
                <a16:creationId xmlns:a16="http://schemas.microsoft.com/office/drawing/2014/main" id="{B5D590F8-F1C4-3446-8E0D-13777CDC9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日期版面配置區 3">
            <a:extLst>
              <a:ext uri="{FF2B5EF4-FFF2-40B4-BE49-F238E27FC236}">
                <a16:creationId xmlns:a16="http://schemas.microsoft.com/office/drawing/2014/main" id="{5921E62A-BC14-B84A-8A7A-D4F7C1709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pitchFamily="2" charset="0"/>
                <a:ea typeface="Microsoft JhengHei" panose="020B0604030504040204" pitchFamily="34" charset="-120"/>
              </a:defRPr>
            </a:lvl1pPr>
          </a:lstStyle>
          <a:p>
            <a:fld id="{CB13EA76-AEAE-2949-9F9D-09BB677585A3}" type="datetimeFigureOut">
              <a:rPr kumimoji="1" lang="zh-TW" altLang="en-US" smtClean="0"/>
              <a:pPr/>
              <a:t>2021/4/24</a:t>
            </a:fld>
            <a:endParaRPr kumimoji="1" lang="zh-TW" altLang="en-US"/>
          </a:p>
        </p:txBody>
      </p:sp>
      <p:sp>
        <p:nvSpPr>
          <p:cNvPr id="5" name="頁尾版面配置區 4">
            <a:extLst>
              <a:ext uri="{FF2B5EF4-FFF2-40B4-BE49-F238E27FC236}">
                <a16:creationId xmlns:a16="http://schemas.microsoft.com/office/drawing/2014/main" id="{6FA4B63F-392F-FA41-AD12-1C3D387DB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2" charset="0"/>
                <a:ea typeface="Microsoft JhengHei" panose="020B0604030504040204" pitchFamily="34" charset="-120"/>
              </a:defRPr>
            </a:lvl1pPr>
          </a:lstStyle>
          <a:p>
            <a:endParaRPr kumimoji="1" lang="zh-TW" altLang="en-US"/>
          </a:p>
        </p:txBody>
      </p:sp>
      <p:sp>
        <p:nvSpPr>
          <p:cNvPr id="6" name="投影片編號版面配置區 5">
            <a:extLst>
              <a:ext uri="{FF2B5EF4-FFF2-40B4-BE49-F238E27FC236}">
                <a16:creationId xmlns:a16="http://schemas.microsoft.com/office/drawing/2014/main" id="{1A3F4342-4D00-AE49-8AB0-B970F3570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itchFamily="2" charset="0"/>
                <a:ea typeface="Microsoft JhengHei" panose="020B0604030504040204" pitchFamily="34" charset="-120"/>
              </a:defRPr>
            </a:lvl1pPr>
          </a:lstStyle>
          <a:p>
            <a:fld id="{6B51B1B2-873C-C04A-AA54-8B9FC4FE2964}" type="slidenum">
              <a:rPr kumimoji="1" lang="zh-TW" altLang="en-US" smtClean="0"/>
              <a:pPr/>
              <a:t>‹#›</a:t>
            </a:fld>
            <a:endParaRPr kumimoji="1" lang="zh-TW" altLang="en-US"/>
          </a:p>
        </p:txBody>
      </p:sp>
    </p:spTree>
    <p:extLst>
      <p:ext uri="{BB962C8B-B14F-4D97-AF65-F5344CB8AC3E}">
        <p14:creationId xmlns:p14="http://schemas.microsoft.com/office/powerpoint/2010/main" val="1080734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a:extLst>
              <a:ext uri="{FF2B5EF4-FFF2-40B4-BE49-F238E27FC236}">
                <a16:creationId xmlns:a16="http://schemas.microsoft.com/office/drawing/2014/main" id="{7B713005-EB98-1A43-8D4F-1520867E2F49}"/>
              </a:ext>
            </a:extLst>
          </p:cNvPr>
          <p:cNvSpPr/>
          <p:nvPr/>
        </p:nvSpPr>
        <p:spPr>
          <a:xfrm>
            <a:off x="2443908" y="1994829"/>
            <a:ext cx="7304183" cy="2387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5" name="標題 1">
            <a:extLst>
              <a:ext uri="{FF2B5EF4-FFF2-40B4-BE49-F238E27FC236}">
                <a16:creationId xmlns:a16="http://schemas.microsoft.com/office/drawing/2014/main" id="{CF7E5937-721B-4347-80F1-FD9A8151F78D}"/>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Helvetica" pitchFamily="2" charset="0"/>
                <a:ea typeface="Microsoft JhengHei" panose="020B0604030504040204" pitchFamily="34" charset="-120"/>
                <a:cs typeface="+mj-cs"/>
              </a:defRPr>
            </a:lvl1pPr>
          </a:lstStyle>
          <a:p>
            <a:r>
              <a:rPr lang="zh-TW" altLang="en-US" dirty="0">
                <a:solidFill>
                  <a:schemeClr val="tx1">
                    <a:lumMod val="65000"/>
                    <a:lumOff val="35000"/>
                  </a:schemeClr>
                </a:solidFill>
                <a:latin typeface="Microsoft JhengHei" panose="020B0604030504040204" pitchFamily="34" charset="-120"/>
              </a:rPr>
              <a:t>類別間的繼承</a:t>
            </a:r>
            <a:r>
              <a:rPr lang="zh-TW" altLang="en-US" dirty="0" smtClean="0">
                <a:solidFill>
                  <a:schemeClr val="tx1">
                    <a:lumMod val="65000"/>
                    <a:lumOff val="35000"/>
                  </a:schemeClr>
                </a:solidFill>
                <a:latin typeface="Microsoft JhengHei" panose="020B0604030504040204" pitchFamily="34" charset="-120"/>
              </a:rPr>
              <a:t>與覆寫</a:t>
            </a:r>
            <a:endParaRPr kumimoji="1" lang="zh-TW" altLang="en-US" dirty="0">
              <a:solidFill>
                <a:schemeClr val="tx1">
                  <a:lumMod val="65000"/>
                  <a:lumOff val="35000"/>
                </a:schemeClr>
              </a:solidFill>
              <a:latin typeface="Microsoft JhengHei" panose="020B0604030504040204" pitchFamily="34" charset="-120"/>
            </a:endParaRPr>
          </a:p>
        </p:txBody>
      </p:sp>
      <p:sp>
        <p:nvSpPr>
          <p:cNvPr id="6" name="副標題 2">
            <a:extLst>
              <a:ext uri="{FF2B5EF4-FFF2-40B4-BE49-F238E27FC236}">
                <a16:creationId xmlns:a16="http://schemas.microsoft.com/office/drawing/2014/main" id="{06B8697A-A262-B24F-B629-A06C2ABB384D}"/>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Helvetica" pitchFamily="2" charset="0"/>
                <a:ea typeface="Microsoft JhengHei" panose="020B0604030504040204" pitchFamily="34" charset="-12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Helvetica" pitchFamily="2" charset="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Helvetica" pitchFamily="2" charset="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Helvetica" pitchFamily="2" charset="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Helvetica" pitchFamily="2" charset="0"/>
                <a:ea typeface="Microsoft JhengHei" panose="020B0604030504040204" pitchFamily="34" charset="-12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kumimoji="1" lang="en-US" altLang="zh-TW" dirty="0" smtClean="0">
                <a:solidFill>
                  <a:schemeClr val="tx1">
                    <a:lumMod val="75000"/>
                    <a:lumOff val="25000"/>
                  </a:schemeClr>
                </a:solidFill>
              </a:rPr>
              <a:t>C++</a:t>
            </a:r>
            <a:r>
              <a:rPr kumimoji="1" lang="zh-TW" altLang="en-US" dirty="0" smtClean="0">
                <a:solidFill>
                  <a:schemeClr val="tx1">
                    <a:lumMod val="75000"/>
                    <a:lumOff val="25000"/>
                  </a:schemeClr>
                </a:solidFill>
              </a:rPr>
              <a:t> 物件導向</a:t>
            </a:r>
            <a:r>
              <a:rPr kumimoji="1" lang="zh-CN" altLang="en-US" dirty="0" smtClean="0">
                <a:solidFill>
                  <a:schemeClr val="tx1">
                    <a:lumMod val="75000"/>
                    <a:lumOff val="25000"/>
                  </a:schemeClr>
                </a:solidFill>
              </a:rPr>
              <a:t>程</a:t>
            </a:r>
            <a:r>
              <a:rPr kumimoji="1" lang="zh-CN" altLang="en-US" dirty="0">
                <a:solidFill>
                  <a:schemeClr val="tx1">
                    <a:lumMod val="75000"/>
                    <a:lumOff val="25000"/>
                  </a:schemeClr>
                </a:solidFill>
              </a:rPr>
              <a:t>式設計班</a:t>
            </a:r>
            <a:endParaRPr kumimoji="1" lang="en-US" altLang="zh-TW" dirty="0">
              <a:solidFill>
                <a:schemeClr val="tx1">
                  <a:lumMod val="75000"/>
                  <a:lumOff val="25000"/>
                </a:schemeClr>
              </a:solidFill>
            </a:endParaRPr>
          </a:p>
        </p:txBody>
      </p:sp>
      <p:sp>
        <p:nvSpPr>
          <p:cNvPr id="7" name="日期版面配置區 3">
            <a:extLst>
              <a:ext uri="{FF2B5EF4-FFF2-40B4-BE49-F238E27FC236}">
                <a16:creationId xmlns:a16="http://schemas.microsoft.com/office/drawing/2014/main" id="{59C3FE6F-296B-4A6A-A84F-FD6A96E6C545}"/>
              </a:ext>
            </a:extLst>
          </p:cNvPr>
          <p:cNvSpPr>
            <a:spLocks noGrp="1"/>
          </p:cNvSpPr>
          <p:nvPr>
            <p:ph type="dt" sz="half" idx="10"/>
          </p:nvPr>
        </p:nvSpPr>
        <p:spPr>
          <a:xfrm>
            <a:off x="838200" y="6356350"/>
            <a:ext cx="2743200" cy="365125"/>
          </a:xfrm>
        </p:spPr>
        <p:txBody>
          <a:bodyPr/>
          <a:lstStyle/>
          <a:p>
            <a:fld id="{6B1263B7-E86C-498B-BB1E-7C21BA7D91D5}" type="datetime1">
              <a:rPr lang="zh-TW" altLang="en-US" smtClean="0">
                <a:solidFill>
                  <a:schemeClr val="bg1"/>
                </a:solidFill>
              </a:rPr>
              <a:t>2021/4/24</a:t>
            </a:fld>
            <a:endParaRPr lang="zh-TW" altLang="en-US" dirty="0">
              <a:solidFill>
                <a:schemeClr val="bg1"/>
              </a:solidFill>
            </a:endParaRPr>
          </a:p>
        </p:txBody>
      </p:sp>
      <p:sp>
        <p:nvSpPr>
          <p:cNvPr id="8" name="頁尾版面配置區 4">
            <a:extLst>
              <a:ext uri="{FF2B5EF4-FFF2-40B4-BE49-F238E27FC236}">
                <a16:creationId xmlns:a16="http://schemas.microsoft.com/office/drawing/2014/main" id="{81CD23C7-2DB1-4AAC-B839-8A073BFBCD59}"/>
              </a:ext>
            </a:extLst>
          </p:cNvPr>
          <p:cNvSpPr>
            <a:spLocks noGrp="1"/>
          </p:cNvSpPr>
          <p:nvPr>
            <p:ph type="ftr" sz="quarter" idx="11"/>
          </p:nvPr>
        </p:nvSpPr>
        <p:spPr>
          <a:xfrm>
            <a:off x="4038600" y="6356350"/>
            <a:ext cx="4114800" cy="365125"/>
          </a:xfrm>
        </p:spPr>
        <p:txBody>
          <a:bodyPr/>
          <a:lstStyle/>
          <a:p>
            <a:r>
              <a:rPr lang="zh-TW" altLang="en-US">
                <a:solidFill>
                  <a:schemeClr val="bg1"/>
                </a:solidFill>
              </a:rPr>
              <a:t>李耕銘</a:t>
            </a:r>
          </a:p>
        </p:txBody>
      </p:sp>
      <p:sp>
        <p:nvSpPr>
          <p:cNvPr id="9" name="投影片編號版面配置區 5">
            <a:extLst>
              <a:ext uri="{FF2B5EF4-FFF2-40B4-BE49-F238E27FC236}">
                <a16:creationId xmlns:a16="http://schemas.microsoft.com/office/drawing/2014/main" id="{60A8CDA5-36AA-4AFF-9C17-ADEE80FC02B2}"/>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solidFill>
                  <a:schemeClr val="bg1"/>
                </a:solidFill>
              </a:rPr>
              <a:t>1</a:t>
            </a:fld>
            <a:endParaRPr lang="zh-TW" altLang="en-US">
              <a:solidFill>
                <a:schemeClr val="bg1"/>
              </a:solidFill>
            </a:endParaRPr>
          </a:p>
        </p:txBody>
      </p:sp>
    </p:spTree>
    <p:extLst>
      <p:ext uri="{BB962C8B-B14F-4D97-AF65-F5344CB8AC3E}">
        <p14:creationId xmlns:p14="http://schemas.microsoft.com/office/powerpoint/2010/main" val="2363536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18">
            <a:extLst>
              <a:ext uri="{FF2B5EF4-FFF2-40B4-BE49-F238E27FC236}">
                <a16:creationId xmlns:a16="http://schemas.microsoft.com/office/drawing/2014/main" id="{C0AE8E2A-B76E-4085-B48A-E8E80A392560}"/>
              </a:ext>
            </a:extLst>
          </p:cNvPr>
          <p:cNvSpPr/>
          <p:nvPr/>
        </p:nvSpPr>
        <p:spPr>
          <a:xfrm>
            <a:off x="2496711" y="3480854"/>
            <a:ext cx="7227734" cy="2585969"/>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a:t>
            </a:r>
            <a:endParaRPr lang="zh-TW" altLang="en-US" dirty="0"/>
          </a:p>
        </p:txBody>
      </p:sp>
      <p:sp>
        <p:nvSpPr>
          <p:cNvPr id="3" name="內容版面配置區 2"/>
          <p:cNvSpPr>
            <a:spLocks noGrp="1"/>
          </p:cNvSpPr>
          <p:nvPr>
            <p:ph idx="1"/>
          </p:nvPr>
        </p:nvSpPr>
        <p:spPr>
          <a:xfrm>
            <a:off x="2983805" y="3691952"/>
            <a:ext cx="6518004" cy="2080695"/>
          </a:xfrm>
        </p:spPr>
        <p:txBody>
          <a:bodyPr/>
          <a:lstStyle/>
          <a:p>
            <a:pPr marL="342900" indent="-342900">
              <a:lnSpc>
                <a:spcPct val="150000"/>
              </a:lnSpc>
              <a:buFont typeface="Arial" panose="020B0604020202020204" pitchFamily="34" charset="0"/>
              <a:buChar char="•"/>
            </a:pPr>
            <a:r>
              <a:rPr lang="zh-TW" altLang="en-US" b="1" dirty="0"/>
              <a:t>子類</a:t>
            </a:r>
            <a:r>
              <a:rPr lang="zh-TW" altLang="en-US" b="1" dirty="0" smtClean="0"/>
              <a:t>別繼承了父</a:t>
            </a:r>
            <a:r>
              <a:rPr lang="zh-TW" altLang="en-US" b="1" dirty="0"/>
              <a:t>類</a:t>
            </a:r>
            <a:r>
              <a:rPr lang="zh-TW" altLang="en-US" b="1" dirty="0" smtClean="0"/>
              <a:t>別</a:t>
            </a:r>
            <a:r>
              <a:rPr lang="zh-TW" altLang="en-US" b="1" dirty="0"/>
              <a:t>除</a:t>
            </a:r>
            <a:r>
              <a:rPr lang="en-US" altLang="zh-TW" b="1" dirty="0" smtClean="0"/>
              <a:t>private</a:t>
            </a:r>
            <a:r>
              <a:rPr lang="zh-TW" altLang="en-US" b="1" dirty="0" smtClean="0"/>
              <a:t>外的成員</a:t>
            </a:r>
            <a:endParaRPr lang="zh-TW" altLang="en-US" b="1" dirty="0"/>
          </a:p>
          <a:p>
            <a:pPr marL="342900" indent="-342900">
              <a:lnSpc>
                <a:spcPct val="150000"/>
              </a:lnSpc>
              <a:buFont typeface="Arial" panose="020B0604020202020204" pitchFamily="34" charset="0"/>
              <a:buChar char="•"/>
            </a:pPr>
            <a:r>
              <a:rPr lang="zh-TW" altLang="en-US" b="1" dirty="0"/>
              <a:t>子類別</a:t>
            </a:r>
            <a:r>
              <a:rPr lang="zh-TW" altLang="en-US" b="1" dirty="0" smtClean="0"/>
              <a:t>可擴寫父</a:t>
            </a:r>
            <a:r>
              <a:rPr lang="zh-TW" altLang="en-US" b="1" dirty="0"/>
              <a:t>類別沒有的屬性和方法</a:t>
            </a:r>
          </a:p>
          <a:p>
            <a:pPr marL="342900" indent="-342900">
              <a:lnSpc>
                <a:spcPct val="150000"/>
              </a:lnSpc>
              <a:buFont typeface="Arial" panose="020B0604020202020204" pitchFamily="34" charset="0"/>
              <a:buChar char="•"/>
            </a:pPr>
            <a:r>
              <a:rPr lang="zh-TW" altLang="en-US" b="1" dirty="0"/>
              <a:t>子類別</a:t>
            </a:r>
            <a:r>
              <a:rPr lang="zh-TW" altLang="en-US" b="1" dirty="0" smtClean="0"/>
              <a:t>能覆寫</a:t>
            </a:r>
            <a:r>
              <a:rPr lang="zh-TW" altLang="en-US" b="1" dirty="0"/>
              <a:t>父類別的方法</a:t>
            </a:r>
          </a:p>
          <a:p>
            <a:pPr marL="342900" indent="-342900">
              <a:lnSpc>
                <a:spcPct val="150000"/>
              </a:lnSpc>
              <a:buFont typeface="Arial" panose="020B0604020202020204" pitchFamily="34" charset="0"/>
              <a:buChar char="•"/>
            </a:pPr>
            <a:endParaRPr lang="zh-TW" altLang="en-US" b="1"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10</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238400" y="1709418"/>
            <a:ext cx="7715200" cy="1471335"/>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a:t>
            </a:r>
            <a:r>
              <a:rPr lang="en-US" altLang="zh-TW" sz="2000" b="1" dirty="0">
                <a:solidFill>
                  <a:srgbClr val="FF0000"/>
                </a:solidFill>
                <a:latin typeface="Consolas" panose="020B0609020204030204" pitchFamily="49" charset="0"/>
                <a:ea typeface="Adobe 繁黑體 Std B" panose="020B0700000000000000"/>
                <a:cs typeface="Consolas" panose="020B0609020204030204" pitchFamily="49" charset="0"/>
              </a:rPr>
              <a:t>rectangle</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r>
              <a:rPr lang="en-US" altLang="zh-TW" sz="2000" b="1" dirty="0">
                <a:solidFill>
                  <a:srgbClr val="0070C0"/>
                </a:solidFill>
                <a:latin typeface="Consolas" panose="020B0609020204030204" pitchFamily="49" charset="0"/>
                <a:ea typeface="Adobe 繁黑體 Std B" panose="020B0700000000000000"/>
                <a:cs typeface="Consolas" panose="020B0609020204030204" pitchFamily="49" charset="0"/>
              </a:rPr>
              <a:t>Polygon </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程式碼</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Tree>
    <p:extLst>
      <p:ext uri="{BB962C8B-B14F-4D97-AF65-F5344CB8AC3E}">
        <p14:creationId xmlns:p14="http://schemas.microsoft.com/office/powerpoint/2010/main" val="1648427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11</a:t>
            </a:fld>
            <a:endParaRPr lang="zh-TW" altLang="en-US"/>
          </a:p>
        </p:txBody>
      </p:sp>
      <p:sp>
        <p:nvSpPr>
          <p:cNvPr id="9" name="矩形 8"/>
          <p:cNvSpPr/>
          <p:nvPr/>
        </p:nvSpPr>
        <p:spPr>
          <a:xfrm>
            <a:off x="5091703" y="2000733"/>
            <a:ext cx="2016224" cy="6480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商店</a:t>
            </a:r>
          </a:p>
        </p:txBody>
      </p:sp>
      <p:sp>
        <p:nvSpPr>
          <p:cNvPr id="10" name="矩形 9"/>
          <p:cNvSpPr/>
          <p:nvPr/>
        </p:nvSpPr>
        <p:spPr>
          <a:xfrm>
            <a:off x="2057838" y="3209335"/>
            <a:ext cx="2016224" cy="6480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餐廳</a:t>
            </a:r>
          </a:p>
        </p:txBody>
      </p:sp>
      <p:cxnSp>
        <p:nvCxnSpPr>
          <p:cNvPr id="11" name="直線單箭頭接點 10"/>
          <p:cNvCxnSpPr>
            <a:stCxn id="9" idx="2"/>
            <a:endCxn id="10" idx="0"/>
          </p:cNvCxnSpPr>
          <p:nvPr/>
        </p:nvCxnSpPr>
        <p:spPr>
          <a:xfrm flipH="1">
            <a:off x="3065951" y="2648805"/>
            <a:ext cx="3033865" cy="56053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3427086" y="2643240"/>
            <a:ext cx="646331" cy="369332"/>
          </a:xfrm>
          <a:prstGeom prst="rect">
            <a:avLst/>
          </a:prstGeom>
          <a:noFill/>
        </p:spPr>
        <p:txBody>
          <a:bodyPr wrap="none" rtlCol="0">
            <a:spAutoFit/>
          </a:bodyPr>
          <a:lstStyle/>
          <a:p>
            <a:r>
              <a:rPr lang="zh-TW" altLang="en-US" b="1" dirty="0">
                <a:solidFill>
                  <a:srgbClr val="7030A0"/>
                </a:solidFill>
                <a:ea typeface="Adobe 繁黑體 Std B" panose="020B0700000000000000"/>
              </a:rPr>
              <a:t>繼承</a:t>
            </a:r>
          </a:p>
        </p:txBody>
      </p:sp>
      <p:sp>
        <p:nvSpPr>
          <p:cNvPr id="13" name="文字方塊 12"/>
          <p:cNvSpPr txBox="1"/>
          <p:nvPr/>
        </p:nvSpPr>
        <p:spPr>
          <a:xfrm>
            <a:off x="7176740" y="1990377"/>
            <a:ext cx="873957" cy="646331"/>
          </a:xfrm>
          <a:prstGeom prst="rect">
            <a:avLst/>
          </a:prstGeom>
          <a:noFill/>
        </p:spPr>
        <p:txBody>
          <a:bodyPr wrap="none" rtlCol="0">
            <a:spAutoFit/>
          </a:bodyPr>
          <a:lstStyle/>
          <a:p>
            <a:r>
              <a:rPr lang="en-US" altLang="zh-TW" b="1" dirty="0">
                <a:ea typeface="Adobe 繁黑體 Std B" panose="020B0700000000000000"/>
              </a:rPr>
              <a:t>1.</a:t>
            </a:r>
            <a:r>
              <a:rPr lang="zh-TW" altLang="en-US" b="1" dirty="0">
                <a:ea typeface="Adobe 繁黑體 Std B" panose="020B0700000000000000"/>
              </a:rPr>
              <a:t> 報稅</a:t>
            </a:r>
            <a:endParaRPr lang="en-US" altLang="zh-TW" b="1" dirty="0">
              <a:ea typeface="Adobe 繁黑體 Std B" panose="020B0700000000000000"/>
            </a:endParaRPr>
          </a:p>
          <a:p>
            <a:r>
              <a:rPr lang="en-US" altLang="zh-TW" b="1" dirty="0">
                <a:ea typeface="Adobe 繁黑體 Std B" panose="020B0700000000000000"/>
              </a:rPr>
              <a:t>2.</a:t>
            </a:r>
            <a:r>
              <a:rPr lang="zh-TW" altLang="en-US" b="1" dirty="0">
                <a:ea typeface="Adobe 繁黑體 Std B" panose="020B0700000000000000"/>
              </a:rPr>
              <a:t> 結帳</a:t>
            </a:r>
          </a:p>
        </p:txBody>
      </p:sp>
      <p:sp>
        <p:nvSpPr>
          <p:cNvPr id="14" name="文字方塊 13"/>
          <p:cNvSpPr txBox="1"/>
          <p:nvPr/>
        </p:nvSpPr>
        <p:spPr>
          <a:xfrm>
            <a:off x="8355649" y="2647064"/>
            <a:ext cx="646331" cy="369332"/>
          </a:xfrm>
          <a:prstGeom prst="rect">
            <a:avLst/>
          </a:prstGeom>
          <a:noFill/>
        </p:spPr>
        <p:txBody>
          <a:bodyPr wrap="none" rtlCol="0">
            <a:spAutoFit/>
          </a:bodyPr>
          <a:lstStyle/>
          <a:p>
            <a:r>
              <a:rPr lang="zh-TW" altLang="en-US" b="1" dirty="0">
                <a:solidFill>
                  <a:srgbClr val="7030A0"/>
                </a:solidFill>
                <a:ea typeface="Adobe 繁黑體 Std B" panose="020B0700000000000000"/>
              </a:rPr>
              <a:t>繼承</a:t>
            </a:r>
          </a:p>
        </p:txBody>
      </p:sp>
      <p:sp>
        <p:nvSpPr>
          <p:cNvPr id="15" name="矩形 14"/>
          <p:cNvSpPr/>
          <p:nvPr/>
        </p:nvSpPr>
        <p:spPr>
          <a:xfrm>
            <a:off x="5101879" y="3209335"/>
            <a:ext cx="2016224" cy="6480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鎖匠</a:t>
            </a:r>
          </a:p>
        </p:txBody>
      </p:sp>
      <p:sp>
        <p:nvSpPr>
          <p:cNvPr id="16" name="文字方塊 15"/>
          <p:cNvSpPr txBox="1"/>
          <p:nvPr/>
        </p:nvSpPr>
        <p:spPr>
          <a:xfrm>
            <a:off x="6153371" y="2827906"/>
            <a:ext cx="646331" cy="369332"/>
          </a:xfrm>
          <a:prstGeom prst="rect">
            <a:avLst/>
          </a:prstGeom>
          <a:noFill/>
        </p:spPr>
        <p:txBody>
          <a:bodyPr wrap="none" rtlCol="0">
            <a:spAutoFit/>
          </a:bodyPr>
          <a:lstStyle/>
          <a:p>
            <a:r>
              <a:rPr lang="zh-TW" altLang="en-US" b="1" dirty="0">
                <a:solidFill>
                  <a:srgbClr val="7030A0"/>
                </a:solidFill>
                <a:ea typeface="Adobe 繁黑體 Std B" panose="020B0700000000000000"/>
              </a:rPr>
              <a:t>繼承</a:t>
            </a:r>
          </a:p>
        </p:txBody>
      </p:sp>
      <p:sp>
        <p:nvSpPr>
          <p:cNvPr id="17" name="文字方塊 16"/>
          <p:cNvSpPr txBox="1"/>
          <p:nvPr/>
        </p:nvSpPr>
        <p:spPr>
          <a:xfrm>
            <a:off x="2000566" y="4094772"/>
            <a:ext cx="873957" cy="646331"/>
          </a:xfrm>
          <a:prstGeom prst="rect">
            <a:avLst/>
          </a:prstGeom>
          <a:noFill/>
        </p:spPr>
        <p:txBody>
          <a:bodyPr wrap="none" rtlCol="0">
            <a:spAutoFit/>
          </a:bodyPr>
          <a:lstStyle/>
          <a:p>
            <a:r>
              <a:rPr lang="en-US" altLang="zh-TW" b="1" dirty="0">
                <a:ea typeface="Adobe 繁黑體 Std B" panose="020B0700000000000000"/>
              </a:rPr>
              <a:t>1.</a:t>
            </a:r>
            <a:r>
              <a:rPr lang="zh-TW" altLang="en-US" b="1" dirty="0">
                <a:ea typeface="Adobe 繁黑體 Std B" panose="020B0700000000000000"/>
              </a:rPr>
              <a:t> 報稅</a:t>
            </a:r>
            <a:endParaRPr lang="en-US" altLang="zh-TW" b="1" dirty="0">
              <a:ea typeface="Adobe 繁黑體 Std B" panose="020B0700000000000000"/>
            </a:endParaRPr>
          </a:p>
          <a:p>
            <a:r>
              <a:rPr lang="en-US" altLang="zh-TW" b="1" dirty="0">
                <a:ea typeface="Adobe 繁黑體 Std B" panose="020B0700000000000000"/>
              </a:rPr>
              <a:t>2.</a:t>
            </a:r>
            <a:r>
              <a:rPr lang="zh-TW" altLang="en-US" b="1" dirty="0">
                <a:ea typeface="Adobe 繁黑體 Std B" panose="020B0700000000000000"/>
              </a:rPr>
              <a:t> 結帳</a:t>
            </a:r>
          </a:p>
        </p:txBody>
      </p:sp>
      <p:sp>
        <p:nvSpPr>
          <p:cNvPr id="18" name="文字方塊 17"/>
          <p:cNvSpPr txBox="1"/>
          <p:nvPr/>
        </p:nvSpPr>
        <p:spPr>
          <a:xfrm>
            <a:off x="2854058" y="4118966"/>
            <a:ext cx="1383712" cy="523220"/>
          </a:xfrm>
          <a:prstGeom prst="rect">
            <a:avLst/>
          </a:prstGeom>
          <a:noFill/>
        </p:spPr>
        <p:txBody>
          <a:bodyPr wrap="none" rtlCol="0">
            <a:spAutoFit/>
          </a:bodyPr>
          <a:lstStyle/>
          <a:p>
            <a:r>
              <a:rPr lang="en-US" altLang="zh-TW" sz="2400" b="1" dirty="0">
                <a:ea typeface="Adobe 繁黑體 Std B" panose="020B0700000000000000"/>
              </a:rPr>
              <a:t>+</a:t>
            </a:r>
            <a:r>
              <a:rPr lang="zh-TW" altLang="en-US" sz="2400" b="1" dirty="0">
                <a:ea typeface="Adobe 繁黑體 Std B" panose="020B0700000000000000"/>
              </a:rPr>
              <a:t> </a:t>
            </a:r>
            <a:r>
              <a:rPr lang="en-US" altLang="zh-TW" sz="2800" b="1" dirty="0">
                <a:solidFill>
                  <a:srgbClr val="FF0000"/>
                </a:solidFill>
                <a:ea typeface="Adobe 繁黑體 Std B" panose="020B0700000000000000"/>
              </a:rPr>
              <a:t>3.</a:t>
            </a:r>
            <a:r>
              <a:rPr lang="zh-TW" altLang="en-US" sz="2800" b="1" dirty="0">
                <a:solidFill>
                  <a:srgbClr val="FF0000"/>
                </a:solidFill>
                <a:ea typeface="Adobe 繁黑體 Std B" panose="020B0700000000000000"/>
              </a:rPr>
              <a:t> </a:t>
            </a:r>
            <a:r>
              <a:rPr lang="zh-TW" altLang="en-US" sz="2400" b="1" dirty="0">
                <a:solidFill>
                  <a:srgbClr val="FF0000"/>
                </a:solidFill>
                <a:ea typeface="Adobe 繁黑體 Std B" panose="020B0700000000000000"/>
              </a:rPr>
              <a:t>做菜</a:t>
            </a:r>
          </a:p>
        </p:txBody>
      </p:sp>
      <p:sp>
        <p:nvSpPr>
          <p:cNvPr id="19" name="文字方塊 18"/>
          <p:cNvSpPr txBox="1"/>
          <p:nvPr/>
        </p:nvSpPr>
        <p:spPr>
          <a:xfrm>
            <a:off x="4963238" y="4094772"/>
            <a:ext cx="873957" cy="646331"/>
          </a:xfrm>
          <a:prstGeom prst="rect">
            <a:avLst/>
          </a:prstGeom>
          <a:noFill/>
        </p:spPr>
        <p:txBody>
          <a:bodyPr wrap="none" rtlCol="0">
            <a:spAutoFit/>
          </a:bodyPr>
          <a:lstStyle/>
          <a:p>
            <a:r>
              <a:rPr lang="en-US" altLang="zh-TW" b="1" dirty="0">
                <a:ea typeface="Adobe 繁黑體 Std B" panose="020B0700000000000000"/>
              </a:rPr>
              <a:t>1.</a:t>
            </a:r>
            <a:r>
              <a:rPr lang="zh-TW" altLang="en-US" b="1" dirty="0">
                <a:ea typeface="Adobe 繁黑體 Std B" panose="020B0700000000000000"/>
              </a:rPr>
              <a:t> 報稅</a:t>
            </a:r>
            <a:endParaRPr lang="en-US" altLang="zh-TW" b="1" dirty="0">
              <a:ea typeface="Adobe 繁黑體 Std B" panose="020B0700000000000000"/>
            </a:endParaRPr>
          </a:p>
          <a:p>
            <a:r>
              <a:rPr lang="en-US" altLang="zh-TW" b="1" dirty="0">
                <a:ea typeface="Adobe 繁黑體 Std B" panose="020B0700000000000000"/>
              </a:rPr>
              <a:t>2.</a:t>
            </a:r>
            <a:r>
              <a:rPr lang="zh-TW" altLang="en-US" b="1" dirty="0">
                <a:ea typeface="Adobe 繁黑體 Std B" panose="020B0700000000000000"/>
              </a:rPr>
              <a:t> 結帳</a:t>
            </a:r>
          </a:p>
        </p:txBody>
      </p:sp>
      <p:sp>
        <p:nvSpPr>
          <p:cNvPr id="20" name="文字方塊 19"/>
          <p:cNvSpPr txBox="1"/>
          <p:nvPr/>
        </p:nvSpPr>
        <p:spPr>
          <a:xfrm>
            <a:off x="5816730" y="4118966"/>
            <a:ext cx="1383712" cy="523220"/>
          </a:xfrm>
          <a:prstGeom prst="rect">
            <a:avLst/>
          </a:prstGeom>
          <a:noFill/>
        </p:spPr>
        <p:txBody>
          <a:bodyPr wrap="none" rtlCol="0">
            <a:spAutoFit/>
          </a:bodyPr>
          <a:lstStyle/>
          <a:p>
            <a:r>
              <a:rPr lang="en-US" altLang="zh-TW" sz="2400" b="1" dirty="0">
                <a:ea typeface="Adobe 繁黑體 Std B" panose="020B0700000000000000"/>
              </a:rPr>
              <a:t>+</a:t>
            </a:r>
            <a:r>
              <a:rPr lang="zh-TW" altLang="en-US" sz="2400" b="1" dirty="0">
                <a:ea typeface="Adobe 繁黑體 Std B" panose="020B0700000000000000"/>
              </a:rPr>
              <a:t> </a:t>
            </a:r>
            <a:r>
              <a:rPr lang="en-US" altLang="zh-TW" sz="2800" b="1" dirty="0">
                <a:solidFill>
                  <a:srgbClr val="FF0000"/>
                </a:solidFill>
                <a:ea typeface="Adobe 繁黑體 Std B" panose="020B0700000000000000"/>
              </a:rPr>
              <a:t>3.</a:t>
            </a:r>
            <a:r>
              <a:rPr lang="zh-TW" altLang="en-US" sz="2800" b="1" dirty="0">
                <a:solidFill>
                  <a:srgbClr val="FF0000"/>
                </a:solidFill>
                <a:ea typeface="Adobe 繁黑體 Std B" panose="020B0700000000000000"/>
              </a:rPr>
              <a:t> </a:t>
            </a:r>
            <a:r>
              <a:rPr lang="zh-TW" altLang="en-US" sz="2400" b="1" dirty="0">
                <a:solidFill>
                  <a:srgbClr val="FF0000"/>
                </a:solidFill>
                <a:ea typeface="Adobe 繁黑體 Std B" panose="020B0700000000000000"/>
              </a:rPr>
              <a:t>開鎖</a:t>
            </a:r>
          </a:p>
        </p:txBody>
      </p:sp>
      <p:cxnSp>
        <p:nvCxnSpPr>
          <p:cNvPr id="21" name="直線單箭頭接點 20"/>
          <p:cNvCxnSpPr/>
          <p:nvPr/>
        </p:nvCxnSpPr>
        <p:spPr>
          <a:xfrm>
            <a:off x="6099815" y="2648806"/>
            <a:ext cx="0" cy="62371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145920" y="3209335"/>
            <a:ext cx="2016224"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車行</a:t>
            </a:r>
          </a:p>
        </p:txBody>
      </p:sp>
      <p:cxnSp>
        <p:nvCxnSpPr>
          <p:cNvPr id="23" name="直線單箭頭接點 22"/>
          <p:cNvCxnSpPr>
            <a:stCxn id="9" idx="2"/>
            <a:endCxn id="22" idx="0"/>
          </p:cNvCxnSpPr>
          <p:nvPr/>
        </p:nvCxnSpPr>
        <p:spPr>
          <a:xfrm>
            <a:off x="6099816" y="2648805"/>
            <a:ext cx="3054217" cy="56053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8050697" y="4115437"/>
            <a:ext cx="873957" cy="646331"/>
          </a:xfrm>
          <a:prstGeom prst="rect">
            <a:avLst/>
          </a:prstGeom>
          <a:noFill/>
        </p:spPr>
        <p:txBody>
          <a:bodyPr wrap="none" rtlCol="0">
            <a:spAutoFit/>
          </a:bodyPr>
          <a:lstStyle/>
          <a:p>
            <a:r>
              <a:rPr lang="en-US" altLang="zh-TW" b="1" dirty="0">
                <a:ea typeface="Adobe 繁黑體 Std B" panose="020B0700000000000000"/>
              </a:rPr>
              <a:t>1.</a:t>
            </a:r>
            <a:r>
              <a:rPr lang="zh-TW" altLang="en-US" b="1" dirty="0">
                <a:ea typeface="Adobe 繁黑體 Std B" panose="020B0700000000000000"/>
              </a:rPr>
              <a:t> 報稅</a:t>
            </a:r>
            <a:endParaRPr lang="en-US" altLang="zh-TW" b="1" dirty="0">
              <a:ea typeface="Adobe 繁黑體 Std B" panose="020B0700000000000000"/>
            </a:endParaRPr>
          </a:p>
          <a:p>
            <a:r>
              <a:rPr lang="en-US" altLang="zh-TW" b="1" dirty="0">
                <a:ea typeface="Adobe 繁黑體 Std B" panose="020B0700000000000000"/>
              </a:rPr>
              <a:t>2.</a:t>
            </a:r>
            <a:r>
              <a:rPr lang="zh-TW" altLang="en-US" b="1" dirty="0">
                <a:ea typeface="Adobe 繁黑體 Std B" panose="020B0700000000000000"/>
              </a:rPr>
              <a:t> 結帳</a:t>
            </a:r>
          </a:p>
        </p:txBody>
      </p:sp>
      <p:sp>
        <p:nvSpPr>
          <p:cNvPr id="25" name="文字方塊 24"/>
          <p:cNvSpPr txBox="1"/>
          <p:nvPr/>
        </p:nvSpPr>
        <p:spPr>
          <a:xfrm>
            <a:off x="8904189" y="4139631"/>
            <a:ext cx="1486304" cy="523220"/>
          </a:xfrm>
          <a:prstGeom prst="rect">
            <a:avLst/>
          </a:prstGeom>
          <a:noFill/>
        </p:spPr>
        <p:txBody>
          <a:bodyPr wrap="none" rtlCol="0">
            <a:spAutoFit/>
          </a:bodyPr>
          <a:lstStyle/>
          <a:p>
            <a:r>
              <a:rPr lang="en-US" altLang="zh-TW" sz="2400" b="1" dirty="0">
                <a:ea typeface="Adobe 繁黑體 Std B" panose="020B0700000000000000"/>
              </a:rPr>
              <a:t>+</a:t>
            </a:r>
            <a:r>
              <a:rPr lang="zh-TW" altLang="en-US" sz="2400" b="1" dirty="0">
                <a:ea typeface="Adobe 繁黑體 Std B" panose="020B0700000000000000"/>
              </a:rPr>
              <a:t> </a:t>
            </a:r>
            <a:r>
              <a:rPr lang="en-US" altLang="zh-TW" sz="2800" b="1" dirty="0">
                <a:solidFill>
                  <a:srgbClr val="FF0000"/>
                </a:solidFill>
                <a:ea typeface="Adobe 繁黑體 Std B" panose="020B0700000000000000"/>
              </a:rPr>
              <a:t>3.</a:t>
            </a:r>
            <a:r>
              <a:rPr lang="zh-TW" altLang="en-US" sz="2800" b="1" dirty="0">
                <a:solidFill>
                  <a:srgbClr val="FF0000"/>
                </a:solidFill>
                <a:ea typeface="Adobe 繁黑體 Std B" panose="020B0700000000000000"/>
              </a:rPr>
              <a:t> 修車</a:t>
            </a:r>
            <a:endParaRPr lang="zh-TW" altLang="en-US" sz="2400" b="1" dirty="0">
              <a:solidFill>
                <a:srgbClr val="FF0000"/>
              </a:solidFill>
              <a:ea typeface="Adobe 繁黑體 Std B" panose="020B0700000000000000"/>
            </a:endParaRPr>
          </a:p>
        </p:txBody>
      </p:sp>
    </p:spTree>
    <p:extLst>
      <p:ext uri="{BB962C8B-B14F-4D97-AF65-F5344CB8AC3E}">
        <p14:creationId xmlns:p14="http://schemas.microsoft.com/office/powerpoint/2010/main" val="231022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12</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238400" y="1554801"/>
            <a:ext cx="7715200" cy="2648834"/>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store</a:t>
            </a:r>
            <a:endParaRPr lang="zh-TW" altLang="en-US" sz="2000" b="1" dirty="0">
              <a:solidFill>
                <a:srgbClr val="0070C0"/>
              </a:solidFill>
              <a:latin typeface="Consolas" panose="020B0609020204030204" pitchFamily="49" charset="0"/>
              <a:ea typeface="Adobe 繁黑體 Std B" panose="020B0700000000000000"/>
              <a:cs typeface="Consolas" panose="020B0609020204030204" pitchFamily="49" charset="0"/>
            </a:endParaRP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private: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int turnover;</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taxReturn();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checkout();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8" name="圓角矩形 7">
            <a:extLst>
              <a:ext uri="{FF2B5EF4-FFF2-40B4-BE49-F238E27FC236}">
                <a16:creationId xmlns:a16="http://schemas.microsoft.com/office/drawing/2014/main" id="{8E5B136D-797B-E749-A893-1F5922E3D3D4}"/>
              </a:ext>
            </a:extLst>
          </p:cNvPr>
          <p:cNvSpPr/>
          <p:nvPr/>
        </p:nvSpPr>
        <p:spPr>
          <a:xfrm>
            <a:off x="2238400" y="4562372"/>
            <a:ext cx="7715200" cy="1252826"/>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restaurant: store{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cook();</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Tree>
    <p:extLst>
      <p:ext uri="{BB962C8B-B14F-4D97-AF65-F5344CB8AC3E}">
        <p14:creationId xmlns:p14="http://schemas.microsoft.com/office/powerpoint/2010/main" val="2123183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13</a:t>
            </a:fld>
            <a:endParaRPr lang="zh-TW" altLang="en-US"/>
          </a:p>
        </p:txBody>
      </p:sp>
      <p:sp>
        <p:nvSpPr>
          <p:cNvPr id="12" name="圓角矩形 11">
            <a:extLst>
              <a:ext uri="{FF2B5EF4-FFF2-40B4-BE49-F238E27FC236}">
                <a16:creationId xmlns:a16="http://schemas.microsoft.com/office/drawing/2014/main" id="{8E5B136D-797B-E749-A893-1F5922E3D3D4}"/>
              </a:ext>
            </a:extLst>
          </p:cNvPr>
          <p:cNvSpPr/>
          <p:nvPr/>
        </p:nvSpPr>
        <p:spPr>
          <a:xfrm>
            <a:off x="2238400" y="1556792"/>
            <a:ext cx="7715200" cy="1296144"/>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restaurant: store{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cook();</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13" name="圓角矩形 12">
            <a:extLst>
              <a:ext uri="{FF2B5EF4-FFF2-40B4-BE49-F238E27FC236}">
                <a16:creationId xmlns:a16="http://schemas.microsoft.com/office/drawing/2014/main" id="{8E5B136D-797B-E749-A893-1F5922E3D3D4}"/>
              </a:ext>
            </a:extLst>
          </p:cNvPr>
          <p:cNvSpPr/>
          <p:nvPr/>
        </p:nvSpPr>
        <p:spPr>
          <a:xfrm>
            <a:off x="2238400" y="3192005"/>
            <a:ext cx="7715200" cy="1296144"/>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locksmith: store{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unlock();</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14" name="圓角矩形 13">
            <a:extLst>
              <a:ext uri="{FF2B5EF4-FFF2-40B4-BE49-F238E27FC236}">
                <a16:creationId xmlns:a16="http://schemas.microsoft.com/office/drawing/2014/main" id="{8E5B136D-797B-E749-A893-1F5922E3D3D4}"/>
              </a:ext>
            </a:extLst>
          </p:cNvPr>
          <p:cNvSpPr/>
          <p:nvPr/>
        </p:nvSpPr>
        <p:spPr>
          <a:xfrm>
            <a:off x="2238400" y="4776630"/>
            <a:ext cx="7715200" cy="1296144"/>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garage: store{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void repair();</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Tree>
    <p:extLst>
      <p:ext uri="{BB962C8B-B14F-4D97-AF65-F5344CB8AC3E}">
        <p14:creationId xmlns:p14="http://schemas.microsoft.com/office/powerpoint/2010/main" val="404417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權限管理</a:t>
            </a:r>
            <a:endParaRPr lang="en-US" altLang="zh-TW" dirty="0">
              <a:latin typeface="Adobe 繁黑體 Std B" pitchFamily="34" charset="-120"/>
              <a:ea typeface="Adobe 繁黑體 Std B" pitchFamily="34" charset="-120"/>
            </a:endParaRPr>
          </a:p>
        </p:txBody>
      </p:sp>
      <p:sp>
        <p:nvSpPr>
          <p:cNvPr id="10" name="內容版面配置區 9"/>
          <p:cNvSpPr>
            <a:spLocks noGrp="1"/>
          </p:cNvSpPr>
          <p:nvPr>
            <p:ph idx="1"/>
          </p:nvPr>
        </p:nvSpPr>
        <p:spPr>
          <a:xfrm>
            <a:off x="1981200" y="4512166"/>
            <a:ext cx="8229600" cy="1613997"/>
          </a:xfrm>
        </p:spPr>
        <p:txBody>
          <a:bodyPr/>
          <a:lstStyle/>
          <a:p>
            <a:pPr algn="ctr"/>
            <a:r>
              <a:rPr lang="en-US" altLang="zh-TW" b="1" dirty="0" smtClean="0"/>
              <a:t>private</a:t>
            </a:r>
            <a:r>
              <a:rPr lang="zh-TW" altLang="en-US" b="1" dirty="0" smtClean="0"/>
              <a:t>只能在類別內部被使用！</a:t>
            </a:r>
            <a:endParaRPr lang="en-US" altLang="zh-TW" b="1" dirty="0" smtClean="0"/>
          </a:p>
          <a:p>
            <a:pPr algn="ctr"/>
            <a:r>
              <a:rPr lang="en-US" altLang="zh-TW" b="1" dirty="0" smtClean="0"/>
              <a:t>public</a:t>
            </a:r>
            <a:r>
              <a:rPr lang="zh-TW" altLang="en-US" b="1" dirty="0" smtClean="0"/>
              <a:t>都可以！</a:t>
            </a:r>
            <a:endParaRPr lang="zh-TW" altLang="en-US" b="1"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14</a:t>
            </a:fld>
            <a:endParaRPr lang="zh-TW" altLang="en-US"/>
          </a:p>
        </p:txBody>
      </p:sp>
      <p:graphicFrame>
        <p:nvGraphicFramePr>
          <p:cNvPr id="7" name="表格 6"/>
          <p:cNvGraphicFramePr>
            <a:graphicFrameLocks noGrp="1"/>
          </p:cNvGraphicFramePr>
          <p:nvPr>
            <p:extLst/>
          </p:nvPr>
        </p:nvGraphicFramePr>
        <p:xfrm>
          <a:off x="2639616" y="2060848"/>
          <a:ext cx="6912768" cy="2103120"/>
        </p:xfrm>
        <a:graphic>
          <a:graphicData uri="http://schemas.openxmlformats.org/drawingml/2006/table">
            <a:tbl>
              <a:tblPr firstRow="1" bandRow="1">
                <a:tableStyleId>{85BE263C-DBD7-4A20-BB59-AAB30ACAA65A}</a:tableStyleId>
              </a:tblPr>
              <a:tblGrid>
                <a:gridCol w="2304256">
                  <a:extLst>
                    <a:ext uri="{9D8B030D-6E8A-4147-A177-3AD203B41FA5}">
                      <a16:colId xmlns:a16="http://schemas.microsoft.com/office/drawing/2014/main" val="4070032114"/>
                    </a:ext>
                  </a:extLst>
                </a:gridCol>
                <a:gridCol w="2304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tblGrid>
              <a:tr h="525780">
                <a:tc>
                  <a:txBody>
                    <a:bodyPr/>
                    <a:lstStyle/>
                    <a:p>
                      <a:pPr algn="ctr"/>
                      <a:endParaRPr lang="zh-TW" alt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public</a:t>
                      </a:r>
                      <a:endParaRPr lang="zh-TW" alt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private</a:t>
                      </a:r>
                      <a:endParaRPr lang="zh-TW" altLang="en-US" sz="3200" dirty="0">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0"/>
                  </a:ext>
                </a:extLst>
              </a:tr>
              <a:tr h="370840">
                <a:tc>
                  <a:txBody>
                    <a:bodyPr/>
                    <a:lstStyle/>
                    <a:p>
                      <a:pPr algn="ctr"/>
                      <a:r>
                        <a:rPr lang="zh-TW" altLang="en-US" sz="3200" dirty="0" smtClean="0">
                          <a:effectLst/>
                          <a:latin typeface="Adobe 繁黑體 Std B" pitchFamily="34" charset="-120"/>
                          <a:ea typeface="Adobe 繁黑體 Std B" panose="020B0700000000000000"/>
                        </a:rPr>
                        <a:t>類別內使用</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latin typeface="Adobe 繁黑體 Std B" pitchFamily="34" charset="-120"/>
                          <a:ea typeface="Adobe 繁黑體 Std B" panose="020B0700000000000000"/>
                        </a:rPr>
                        <a:t>O</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solidFill>
                            <a:schemeClr val="tx1"/>
                          </a:solidFill>
                          <a:effectLst/>
                          <a:latin typeface="Adobe 繁黑體 Std B" pitchFamily="34" charset="-120"/>
                          <a:ea typeface="Adobe 繁黑體 Std B" panose="020B0700000000000000"/>
                        </a:rPr>
                        <a:t>O</a:t>
                      </a:r>
                      <a:endParaRPr lang="en-US" altLang="zh-TW" sz="3200" dirty="0">
                        <a:solidFill>
                          <a:schemeClr val="tx1"/>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2358208177"/>
                  </a:ext>
                </a:extLst>
              </a:tr>
              <a:tr h="370840">
                <a:tc>
                  <a:txBody>
                    <a:bodyPr/>
                    <a:lstStyle/>
                    <a:p>
                      <a:pPr algn="ctr"/>
                      <a:r>
                        <a:rPr lang="zh-TW" altLang="en-US" sz="3200" dirty="0" smtClean="0">
                          <a:effectLst/>
                          <a:ea typeface="Adobe 繁黑體 Std B" panose="020B0700000000000000"/>
                        </a:rPr>
                        <a:t>被外界呼叫</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latin typeface="+mn-lt"/>
                          <a:ea typeface="Adobe 繁黑體 Std B" panose="020B0700000000000000"/>
                        </a:rPr>
                        <a:t>O</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X</a:t>
                      </a:r>
                      <a:endParaRPr lang="en-US" altLang="zh-TW" sz="3200" dirty="0">
                        <a:solidFill>
                          <a:srgbClr val="C00000"/>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1"/>
                  </a:ext>
                </a:extLst>
              </a:tr>
              <a:tr h="370840">
                <a:tc>
                  <a:txBody>
                    <a:bodyPr/>
                    <a:lstStyle/>
                    <a:p>
                      <a:pPr algn="ctr"/>
                      <a:r>
                        <a:rPr lang="zh-TW" altLang="en-US" sz="3200" dirty="0" smtClean="0">
                          <a:effectLst/>
                          <a:ea typeface="Adobe 繁黑體 Std B" panose="020B0700000000000000"/>
                        </a:rPr>
                        <a:t>被繼承</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solidFill>
                            <a:schemeClr val="dk1"/>
                          </a:solidFill>
                          <a:effectLst/>
                          <a:latin typeface="+mn-lt"/>
                          <a:ea typeface="Adobe 繁黑體 Std B" panose="020B0700000000000000"/>
                        </a:rPr>
                        <a:t>O</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ea typeface="Adobe 繁黑體 Std B" panose="020B0700000000000000"/>
                        </a:rPr>
                        <a:t>X</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29775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繁黑體 Std B" pitchFamily="34" charset="-120"/>
                <a:ea typeface="Adobe 繁黑體 Std B" pitchFamily="34" charset="-120"/>
              </a:rPr>
              <a:t>Protected</a:t>
            </a:r>
          </a:p>
        </p:txBody>
      </p:sp>
      <p:sp>
        <p:nvSpPr>
          <p:cNvPr id="3" name="內容版面配置區 2"/>
          <p:cNvSpPr>
            <a:spLocks noGrp="1"/>
          </p:cNvSpPr>
          <p:nvPr>
            <p:ph idx="1"/>
          </p:nvPr>
        </p:nvSpPr>
        <p:spPr>
          <a:xfrm>
            <a:off x="1994992" y="1673216"/>
            <a:ext cx="8229600" cy="1080120"/>
          </a:xfrm>
        </p:spPr>
        <p:txBody>
          <a:bodyPr>
            <a:normAutofit fontScale="77500" lnSpcReduction="20000"/>
          </a:bodyPr>
          <a:lstStyle/>
          <a:p>
            <a:pPr algn="ctr">
              <a:lnSpc>
                <a:spcPct val="160000"/>
              </a:lnSpc>
            </a:pPr>
            <a:r>
              <a:rPr lang="zh-TW" altLang="en-US" sz="3000" dirty="0"/>
              <a:t>想要讓成員不能夠被外界呼叫但可以被繼承？</a:t>
            </a:r>
            <a:endParaRPr lang="en-US" altLang="zh-TW" sz="3000" dirty="0"/>
          </a:p>
          <a:p>
            <a:pPr algn="ctr"/>
            <a:r>
              <a:rPr lang="zh-TW" altLang="en-US" sz="4000" b="1" u="sng" dirty="0" smtClean="0">
                <a:solidFill>
                  <a:srgbClr val="FF0000"/>
                </a:solidFill>
              </a:rPr>
              <a:t>你需要：</a:t>
            </a:r>
            <a:r>
              <a:rPr lang="en-US" altLang="zh-TW" sz="4000" b="1" u="sng" dirty="0" smtClean="0">
                <a:solidFill>
                  <a:srgbClr val="FF0000"/>
                </a:solidFill>
              </a:rPr>
              <a:t>protected</a:t>
            </a:r>
            <a:endParaRPr lang="en-US" altLang="zh-TW" sz="4000" b="1" u="sng" dirty="0">
              <a:solidFill>
                <a:srgbClr val="FF0000"/>
              </a:solidFill>
            </a:endParaRPr>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15</a:t>
            </a:fld>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874572654"/>
              </p:ext>
            </p:extLst>
          </p:nvPr>
        </p:nvGraphicFramePr>
        <p:xfrm>
          <a:off x="1981641" y="3140968"/>
          <a:ext cx="8229600" cy="2103120"/>
        </p:xfrm>
        <a:graphic>
          <a:graphicData uri="http://schemas.openxmlformats.org/drawingml/2006/table">
            <a:tbl>
              <a:tblPr firstRow="1" bandRow="1">
                <a:tableStyleId>{85BE263C-DBD7-4A20-BB59-AAB30ACAA65A}</a:tableStyleId>
              </a:tblPr>
              <a:tblGrid>
                <a:gridCol w="2445265">
                  <a:extLst>
                    <a:ext uri="{9D8B030D-6E8A-4147-A177-3AD203B41FA5}">
                      <a16:colId xmlns:a16="http://schemas.microsoft.com/office/drawing/2014/main" val="4070032114"/>
                    </a:ext>
                  </a:extLst>
                </a:gridCol>
                <a:gridCol w="2085212">
                  <a:extLst>
                    <a:ext uri="{9D8B030D-6E8A-4147-A177-3AD203B41FA5}">
                      <a16:colId xmlns:a16="http://schemas.microsoft.com/office/drawing/2014/main" val="20000"/>
                    </a:ext>
                  </a:extLst>
                </a:gridCol>
                <a:gridCol w="1868557">
                  <a:extLst>
                    <a:ext uri="{9D8B030D-6E8A-4147-A177-3AD203B41FA5}">
                      <a16:colId xmlns:a16="http://schemas.microsoft.com/office/drawing/2014/main" val="3286606226"/>
                    </a:ext>
                  </a:extLst>
                </a:gridCol>
                <a:gridCol w="1830566">
                  <a:extLst>
                    <a:ext uri="{9D8B030D-6E8A-4147-A177-3AD203B41FA5}">
                      <a16:colId xmlns:a16="http://schemas.microsoft.com/office/drawing/2014/main" val="20001"/>
                    </a:ext>
                  </a:extLst>
                </a:gridCol>
              </a:tblGrid>
              <a:tr h="525780">
                <a:tc>
                  <a:txBody>
                    <a:bodyPr/>
                    <a:lstStyle/>
                    <a:p>
                      <a:pPr algn="ctr"/>
                      <a:endParaRPr lang="zh-TW" alt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public</a:t>
                      </a:r>
                      <a:endParaRPr lang="zh-TW" alt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b="1" dirty="0" smtClean="0">
                          <a:solidFill>
                            <a:srgbClr val="7030A0"/>
                          </a:solidFill>
                          <a:effectLst/>
                          <a:latin typeface="Adobe 繁黑體 Std B" pitchFamily="34" charset="-120"/>
                          <a:ea typeface="Adobe 繁黑體 Std B" panose="020B0700000000000000"/>
                        </a:rPr>
                        <a:t>protected</a:t>
                      </a:r>
                      <a:endParaRPr lang="zh-TW" altLang="en-US" sz="3200" b="1" dirty="0">
                        <a:solidFill>
                          <a:srgbClr val="7030A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private</a:t>
                      </a:r>
                      <a:endParaRPr lang="zh-TW" altLang="en-US" sz="3200" dirty="0">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0"/>
                  </a:ext>
                </a:extLst>
              </a:tr>
              <a:tr h="370840">
                <a:tc>
                  <a:txBody>
                    <a:bodyPr/>
                    <a:lstStyle/>
                    <a:p>
                      <a:pPr algn="ctr"/>
                      <a:r>
                        <a:rPr lang="zh-TW" altLang="en-US" sz="3200" dirty="0" smtClean="0">
                          <a:effectLst/>
                          <a:latin typeface="Adobe 繁黑體 Std B" pitchFamily="34" charset="-120"/>
                          <a:ea typeface="Adobe 繁黑體 Std B" panose="020B0700000000000000"/>
                        </a:rPr>
                        <a:t>類別內使用</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latin typeface="Adobe 繁黑體 Std B" pitchFamily="34" charset="-120"/>
                          <a:ea typeface="Adobe 繁黑體 Std B" panose="020B0700000000000000"/>
                        </a:rPr>
                        <a:t>O</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b="1" dirty="0" smtClean="0">
                          <a:solidFill>
                            <a:srgbClr val="7030A0"/>
                          </a:solidFill>
                          <a:effectLst/>
                          <a:latin typeface="Adobe 繁黑體 Std B" pitchFamily="34" charset="-120"/>
                          <a:ea typeface="Adobe 繁黑體 Std B" panose="020B0700000000000000"/>
                        </a:rPr>
                        <a:t>O</a:t>
                      </a:r>
                      <a:endParaRPr lang="en-US" altLang="zh-TW" sz="3200" b="1" dirty="0">
                        <a:solidFill>
                          <a:srgbClr val="7030A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solidFill>
                            <a:schemeClr val="tx1"/>
                          </a:solidFill>
                          <a:effectLst/>
                          <a:latin typeface="Adobe 繁黑體 Std B" pitchFamily="34" charset="-120"/>
                          <a:ea typeface="Adobe 繁黑體 Std B" panose="020B0700000000000000"/>
                        </a:rPr>
                        <a:t>O</a:t>
                      </a:r>
                      <a:endParaRPr lang="en-US" altLang="zh-TW" sz="3200" dirty="0">
                        <a:solidFill>
                          <a:schemeClr val="tx1"/>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4007770000"/>
                  </a:ext>
                </a:extLst>
              </a:tr>
              <a:tr h="370840">
                <a:tc>
                  <a:txBody>
                    <a:bodyPr/>
                    <a:lstStyle/>
                    <a:p>
                      <a:pPr algn="ctr"/>
                      <a:r>
                        <a:rPr lang="zh-TW" altLang="en-US" sz="3200" dirty="0" smtClean="0">
                          <a:effectLst/>
                          <a:ea typeface="Adobe 繁黑體 Std B" panose="020B0700000000000000"/>
                        </a:rPr>
                        <a:t>被外界呼叫</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latin typeface="+mn-lt"/>
                          <a:ea typeface="Adobe 繁黑體 Std B" panose="020B0700000000000000"/>
                        </a:rPr>
                        <a:t>O</a:t>
                      </a:r>
                      <a:endParaRPr lang="en-US" sz="3200" dirty="0">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b="1" dirty="0" smtClean="0">
                          <a:solidFill>
                            <a:srgbClr val="7030A0"/>
                          </a:solidFill>
                          <a:effectLst/>
                          <a:latin typeface="Adobe 繁黑體 Std B" pitchFamily="34" charset="-120"/>
                          <a:ea typeface="Adobe 繁黑體 Std B" panose="020B0700000000000000"/>
                        </a:rPr>
                        <a:t>X</a:t>
                      </a:r>
                      <a:endParaRPr lang="en-US" sz="3200" b="1" dirty="0">
                        <a:solidFill>
                          <a:srgbClr val="7030A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altLang="zh-TW" sz="3200" dirty="0" smtClean="0">
                          <a:effectLst/>
                          <a:ea typeface="Adobe 繁黑體 Std B" panose="020B0700000000000000"/>
                        </a:rPr>
                        <a:t>X</a:t>
                      </a:r>
                      <a:endParaRPr lang="en-US" altLang="zh-TW" sz="3200" dirty="0">
                        <a:solidFill>
                          <a:srgbClr val="C00000"/>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1"/>
                  </a:ext>
                </a:extLst>
              </a:tr>
              <a:tr h="370840">
                <a:tc>
                  <a:txBody>
                    <a:bodyPr/>
                    <a:lstStyle/>
                    <a:p>
                      <a:pPr algn="ctr"/>
                      <a:r>
                        <a:rPr lang="zh-TW" altLang="en-US" sz="3200" dirty="0" smtClean="0">
                          <a:effectLst/>
                          <a:ea typeface="Adobe 繁黑體 Std B" panose="020B0700000000000000"/>
                        </a:rPr>
                        <a:t>被繼承</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solidFill>
                            <a:schemeClr val="dk1"/>
                          </a:solidFill>
                          <a:effectLst/>
                          <a:latin typeface="+mn-lt"/>
                          <a:ea typeface="Adobe 繁黑體 Std B" panose="020B0700000000000000"/>
                        </a:rPr>
                        <a:t>O</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b="1" dirty="0" smtClean="0">
                          <a:solidFill>
                            <a:srgbClr val="7030A0"/>
                          </a:solidFill>
                          <a:effectLst/>
                          <a:latin typeface="Adobe 繁黑體 Std B" pitchFamily="34" charset="-120"/>
                          <a:ea typeface="Adobe 繁黑體 Std B" panose="020B0700000000000000"/>
                        </a:rPr>
                        <a:t>O</a:t>
                      </a:r>
                      <a:endParaRPr lang="en-US" sz="3200" b="1" dirty="0">
                        <a:solidFill>
                          <a:srgbClr val="7030A0"/>
                        </a:solidFill>
                        <a:effectLst/>
                        <a:latin typeface="Adobe 繁黑體 Std B" pitchFamily="34" charset="-120"/>
                        <a:ea typeface="Adobe 繁黑體 Std B" panose="020B0700000000000000"/>
                      </a:endParaRPr>
                    </a:p>
                  </a:txBody>
                  <a:tcPr marL="19050" marR="19050" marT="19050" marB="19050" anchor="ctr"/>
                </a:tc>
                <a:tc>
                  <a:txBody>
                    <a:bodyPr/>
                    <a:lstStyle/>
                    <a:p>
                      <a:pPr algn="ctr"/>
                      <a:r>
                        <a:rPr lang="en-US" sz="3200" dirty="0" smtClean="0">
                          <a:effectLst/>
                          <a:ea typeface="Adobe 繁黑體 Std B" panose="020B0700000000000000"/>
                        </a:rPr>
                        <a:t>X</a:t>
                      </a:r>
                      <a:endParaRPr lang="en-US" sz="3200" dirty="0">
                        <a:solidFill>
                          <a:srgbClr val="C00000"/>
                        </a:solidFill>
                        <a:effectLst/>
                        <a:latin typeface="Adobe 繁黑體 Std B" pitchFamily="34" charset="-120"/>
                        <a:ea typeface="Adobe 繁黑體 Std B" panose="020B0700000000000000"/>
                      </a:endParaRPr>
                    </a:p>
                  </a:txBody>
                  <a:tcPr marL="19050" marR="19050" marT="19050" marB="190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131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Protected</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16</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238400" y="1554800"/>
            <a:ext cx="7715200" cy="3026328"/>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parent</a:t>
            </a:r>
            <a:endParaRPr lang="zh-TW" altLang="en-US" sz="2000" b="1" dirty="0">
              <a:solidFill>
                <a:srgbClr val="0070C0"/>
              </a:solidFill>
              <a:latin typeface="Consolas" panose="020B0609020204030204" pitchFamily="49" charset="0"/>
              <a:ea typeface="Adobe 繁黑體 Std B" panose="020B0700000000000000"/>
              <a:cs typeface="Consolas" panose="020B0609020204030204" pitchFamily="49" charset="0"/>
            </a:endParaRP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private: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int privateInt;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protected:</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int protectedInt;</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int publicInt;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9" name="圓角矩形 8">
            <a:extLst>
              <a:ext uri="{FF2B5EF4-FFF2-40B4-BE49-F238E27FC236}">
                <a16:creationId xmlns:a16="http://schemas.microsoft.com/office/drawing/2014/main" id="{8E5B136D-797B-E749-A893-1F5922E3D3D4}"/>
              </a:ext>
            </a:extLst>
          </p:cNvPr>
          <p:cNvSpPr/>
          <p:nvPr/>
        </p:nvSpPr>
        <p:spPr>
          <a:xfrm>
            <a:off x="2238400" y="4941169"/>
            <a:ext cx="7715200" cy="889051"/>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child:parent{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Tree>
    <p:extLst>
      <p:ext uri="{BB962C8B-B14F-4D97-AF65-F5344CB8AC3E}">
        <p14:creationId xmlns:p14="http://schemas.microsoft.com/office/powerpoint/2010/main" val="2856555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17</a:t>
            </a:fld>
            <a:endParaRPr lang="zh-TW" altLang="en-US"/>
          </a:p>
        </p:txBody>
      </p:sp>
      <p:sp>
        <p:nvSpPr>
          <p:cNvPr id="8" name="矩形 7"/>
          <p:cNvSpPr/>
          <p:nvPr/>
        </p:nvSpPr>
        <p:spPr>
          <a:xfrm>
            <a:off x="3430840" y="1627740"/>
            <a:ext cx="2016224" cy="648072"/>
          </a:xfrm>
          <a:prstGeom prst="rect">
            <a:avLst/>
          </a:prstGeom>
          <a:solidFill>
            <a:srgbClr val="D8F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父類別</a:t>
            </a:r>
          </a:p>
        </p:txBody>
      </p:sp>
      <p:sp>
        <p:nvSpPr>
          <p:cNvPr id="9" name="矩形 8"/>
          <p:cNvSpPr/>
          <p:nvPr/>
        </p:nvSpPr>
        <p:spPr>
          <a:xfrm>
            <a:off x="3430840" y="2899525"/>
            <a:ext cx="2016224" cy="648072"/>
          </a:xfrm>
          <a:prstGeom prst="rect">
            <a:avLst/>
          </a:prstGeom>
          <a:solidFill>
            <a:srgbClr val="D8F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子類別</a:t>
            </a:r>
          </a:p>
        </p:txBody>
      </p:sp>
      <p:cxnSp>
        <p:nvCxnSpPr>
          <p:cNvPr id="10" name="直線單箭頭接點 9"/>
          <p:cNvCxnSpPr>
            <a:stCxn id="8" idx="2"/>
            <a:endCxn id="9" idx="0"/>
          </p:cNvCxnSpPr>
          <p:nvPr/>
        </p:nvCxnSpPr>
        <p:spPr>
          <a:xfrm>
            <a:off x="4438952" y="2275813"/>
            <a:ext cx="0" cy="62371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458012" y="2415100"/>
            <a:ext cx="646331" cy="369332"/>
          </a:xfrm>
          <a:prstGeom prst="rect">
            <a:avLst/>
          </a:prstGeom>
          <a:noFill/>
        </p:spPr>
        <p:txBody>
          <a:bodyPr wrap="none" rtlCol="0">
            <a:spAutoFit/>
          </a:bodyPr>
          <a:lstStyle/>
          <a:p>
            <a:r>
              <a:rPr lang="zh-TW" altLang="en-US" b="1" dirty="0">
                <a:solidFill>
                  <a:srgbClr val="7030A0"/>
                </a:solidFill>
                <a:ea typeface="Adobe 繁黑體 Std B" panose="020B0700000000000000"/>
              </a:rPr>
              <a:t>繼承</a:t>
            </a:r>
          </a:p>
        </p:txBody>
      </p:sp>
      <p:sp>
        <p:nvSpPr>
          <p:cNvPr id="12" name="文字方塊 11"/>
          <p:cNvSpPr txBox="1"/>
          <p:nvPr/>
        </p:nvSpPr>
        <p:spPr>
          <a:xfrm>
            <a:off x="5591080" y="1399438"/>
            <a:ext cx="3288080" cy="1015663"/>
          </a:xfrm>
          <a:prstGeom prst="rect">
            <a:avLst/>
          </a:prstGeom>
          <a:noFill/>
        </p:spPr>
        <p:txBody>
          <a:bodyPr wrap="none" rtlCol="0">
            <a:spAutoFit/>
          </a:bodyPr>
          <a:lstStyle/>
          <a:p>
            <a:r>
              <a:rPr lang="en-US" altLang="zh-TW" sz="2000" b="1" dirty="0">
                <a:latin typeface="Consolas" panose="020B0609020204030204" pitchFamily="49" charset="0"/>
                <a:ea typeface="Adobe 繁黑體 Std B" panose="020B0700000000000000"/>
                <a:cs typeface="Consolas" panose="020B0609020204030204" pitchFamily="49" charset="0"/>
              </a:rPr>
              <a:t>private:privateInt</a:t>
            </a:r>
          </a:p>
          <a:p>
            <a:r>
              <a:rPr lang="en-US" altLang="zh-TW" sz="2000" b="1" dirty="0">
                <a:latin typeface="Consolas" panose="020B0609020204030204" pitchFamily="49" charset="0"/>
                <a:ea typeface="Adobe 繁黑體 Std B" panose="020B0700000000000000"/>
                <a:cs typeface="Consolas" panose="020B0609020204030204" pitchFamily="49" charset="0"/>
              </a:rPr>
              <a:t>protected:protectedInt</a:t>
            </a:r>
          </a:p>
          <a:p>
            <a:r>
              <a:rPr lang="en-US" altLang="zh-TW" sz="2000" b="1" dirty="0">
                <a:latin typeface="Consolas" panose="020B0609020204030204" pitchFamily="49" charset="0"/>
                <a:ea typeface="Adobe 繁黑體 Std B" panose="020B0700000000000000"/>
                <a:cs typeface="Consolas" panose="020B0609020204030204" pitchFamily="49" charset="0"/>
              </a:rPr>
              <a:t>public:publicInt</a:t>
            </a:r>
            <a:endParaRPr lang="zh-TW" altLang="en-US" dirty="0"/>
          </a:p>
        </p:txBody>
      </p:sp>
      <p:sp>
        <p:nvSpPr>
          <p:cNvPr id="13" name="文字方塊 12"/>
          <p:cNvSpPr txBox="1"/>
          <p:nvPr/>
        </p:nvSpPr>
        <p:spPr>
          <a:xfrm>
            <a:off x="5591080" y="2715730"/>
            <a:ext cx="3288080" cy="1015663"/>
          </a:xfrm>
          <a:prstGeom prst="rect">
            <a:avLst/>
          </a:prstGeom>
          <a:noFill/>
        </p:spPr>
        <p:txBody>
          <a:bodyPr wrap="none" rtlCol="0">
            <a:spAutoFit/>
          </a:bodyPr>
          <a:lstStyle/>
          <a:p>
            <a:r>
              <a:rPr lang="en-US" altLang="zh-TW" sz="2000" b="1" strike="sngStrike" dirty="0">
                <a:solidFill>
                  <a:srgbClr val="FF0000"/>
                </a:solidFill>
                <a:latin typeface="Consolas" panose="020B0609020204030204" pitchFamily="49" charset="0"/>
                <a:ea typeface="Adobe 繁黑體 Std B" panose="020B0700000000000000"/>
                <a:cs typeface="Consolas" panose="020B0609020204030204" pitchFamily="49" charset="0"/>
              </a:rPr>
              <a:t>private:privateInt</a:t>
            </a:r>
          </a:p>
          <a:p>
            <a:r>
              <a:rPr lang="en-US" altLang="zh-TW" sz="2000" b="1" dirty="0">
                <a:latin typeface="Consolas" panose="020B0609020204030204" pitchFamily="49" charset="0"/>
                <a:ea typeface="Adobe 繁黑體 Std B" panose="020B0700000000000000"/>
                <a:cs typeface="Consolas" panose="020B0609020204030204" pitchFamily="49" charset="0"/>
              </a:rPr>
              <a:t>protected:protectedInt</a:t>
            </a:r>
          </a:p>
          <a:p>
            <a:r>
              <a:rPr lang="en-US" altLang="zh-TW" sz="2000" b="1" dirty="0">
                <a:solidFill>
                  <a:srgbClr val="FF0000"/>
                </a:solidFill>
                <a:latin typeface="Consolas" panose="020B0609020204030204" pitchFamily="49" charset="0"/>
                <a:ea typeface="Adobe 繁黑體 Std B" panose="020B0700000000000000"/>
                <a:cs typeface="Consolas" panose="020B0609020204030204" pitchFamily="49" charset="0"/>
              </a:rPr>
              <a:t>protected</a:t>
            </a:r>
            <a:r>
              <a:rPr lang="en-US" altLang="zh-TW" sz="2000" b="1" dirty="0">
                <a:latin typeface="Consolas" panose="020B0609020204030204" pitchFamily="49" charset="0"/>
                <a:ea typeface="Adobe 繁黑體 Std B" panose="020B0700000000000000"/>
                <a:cs typeface="Consolas" panose="020B0609020204030204" pitchFamily="49" charset="0"/>
              </a:rPr>
              <a:t>:publicInt</a:t>
            </a:r>
            <a:endParaRPr lang="zh-TW" altLang="en-US" dirty="0"/>
          </a:p>
        </p:txBody>
      </p:sp>
      <p:sp>
        <p:nvSpPr>
          <p:cNvPr id="14" name="圓角矩形 13">
            <a:extLst>
              <a:ext uri="{FF2B5EF4-FFF2-40B4-BE49-F238E27FC236}">
                <a16:creationId xmlns:a16="http://schemas.microsoft.com/office/drawing/2014/main" id="{8E5B136D-797B-E749-A893-1F5922E3D3D4}"/>
              </a:ext>
            </a:extLst>
          </p:cNvPr>
          <p:cNvSpPr/>
          <p:nvPr/>
        </p:nvSpPr>
        <p:spPr>
          <a:xfrm>
            <a:off x="2238400" y="3853520"/>
            <a:ext cx="7715200" cy="2352871"/>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int main()</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    child c;</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    cout &lt;&lt; c.privateInt &lt;&lt; endl;</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    cout &lt;&lt; c.protectedInt &lt;&lt; endl;</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    cout &lt;&lt; c.publicInt &lt;&lt; endl;</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    return 0;</a:t>
            </a:r>
          </a:p>
          <a:p>
            <a:pPr lvl="1"/>
            <a:r>
              <a:rPr lang="en-US" altLang="zh-TW"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15" name="文字方塊 14"/>
          <p:cNvSpPr txBox="1"/>
          <p:nvPr/>
        </p:nvSpPr>
        <p:spPr>
          <a:xfrm>
            <a:off x="7195049" y="3763848"/>
            <a:ext cx="1415772" cy="461665"/>
          </a:xfrm>
          <a:prstGeom prst="rect">
            <a:avLst/>
          </a:prstGeom>
          <a:solidFill>
            <a:srgbClr val="FFFF00"/>
          </a:solidFill>
        </p:spPr>
        <p:txBody>
          <a:bodyPr wrap="none" rtlCol="0">
            <a:spAutoFit/>
          </a:bodyPr>
          <a:lstStyle/>
          <a:p>
            <a:r>
              <a:rPr lang="zh-TW" altLang="en-US" sz="2400" b="1" dirty="0">
                <a:solidFill>
                  <a:srgbClr val="FF0000"/>
                </a:solidFill>
                <a:ea typeface="Adobe 繁黑體 Std B" panose="020B0700000000000000"/>
              </a:rPr>
              <a:t>都會出錯</a:t>
            </a:r>
          </a:p>
        </p:txBody>
      </p:sp>
      <p:cxnSp>
        <p:nvCxnSpPr>
          <p:cNvPr id="17" name="直線單箭頭接點 16"/>
          <p:cNvCxnSpPr/>
          <p:nvPr/>
        </p:nvCxnSpPr>
        <p:spPr>
          <a:xfrm flipH="1">
            <a:off x="5851295" y="4225513"/>
            <a:ext cx="2051642" cy="1148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5" idx="2"/>
          </p:cNvCxnSpPr>
          <p:nvPr/>
        </p:nvCxnSpPr>
        <p:spPr>
          <a:xfrm flipH="1">
            <a:off x="6011186" y="4225513"/>
            <a:ext cx="1891749" cy="8040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5" idx="2"/>
          </p:cNvCxnSpPr>
          <p:nvPr/>
        </p:nvCxnSpPr>
        <p:spPr>
          <a:xfrm flipH="1">
            <a:off x="5851295" y="4225513"/>
            <a:ext cx="2051640" cy="494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804457" y="5523642"/>
            <a:ext cx="3262432" cy="461665"/>
          </a:xfrm>
          <a:prstGeom prst="rect">
            <a:avLst/>
          </a:prstGeom>
          <a:solidFill>
            <a:srgbClr val="FFFF00"/>
          </a:solidFill>
        </p:spPr>
        <p:txBody>
          <a:bodyPr wrap="none" rtlCol="0">
            <a:spAutoFit/>
          </a:bodyPr>
          <a:lstStyle/>
          <a:p>
            <a:r>
              <a:rPr lang="zh-TW" altLang="en-US" sz="2400" b="1" dirty="0">
                <a:solidFill>
                  <a:srgbClr val="FF0000"/>
                </a:solidFill>
                <a:ea typeface="Adobe 繁黑體 Std B" panose="020B0700000000000000"/>
              </a:rPr>
              <a:t>注意出錯的原因不同！</a:t>
            </a:r>
          </a:p>
        </p:txBody>
      </p:sp>
      <p:sp>
        <p:nvSpPr>
          <p:cNvPr id="20" name="標題 1"/>
          <p:cNvSpPr>
            <a:spLocks noGrp="1"/>
          </p:cNvSpPr>
          <p:nvPr>
            <p:ph type="title"/>
          </p:nvPr>
        </p:nvSpPr>
        <p:spPr>
          <a:xfrm>
            <a:off x="838200" y="271045"/>
            <a:ext cx="10515600" cy="1046212"/>
          </a:xfrm>
        </p:spPr>
        <p:txBody>
          <a:bodyPr>
            <a:normAutofit/>
          </a:bodyPr>
          <a:lstStyle/>
          <a:p>
            <a:r>
              <a:rPr lang="en-US" altLang="zh-TW" dirty="0" smtClean="0"/>
              <a:t>Protected</a:t>
            </a:r>
            <a:endParaRPr lang="zh-TW" altLang="en-US" dirty="0"/>
          </a:p>
        </p:txBody>
      </p:sp>
    </p:spTree>
    <p:extLst>
      <p:ext uri="{BB962C8B-B14F-4D97-AF65-F5344CB8AC3E}">
        <p14:creationId xmlns:p14="http://schemas.microsoft.com/office/powerpoint/2010/main" val="4257494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繼承方</a:t>
            </a:r>
            <a:r>
              <a:rPr lang="zh-TW" altLang="en-US" dirty="0" smtClean="0"/>
              <a:t>式</a:t>
            </a:r>
            <a:endParaRPr lang="zh-TW" altLang="en-US" dirty="0"/>
          </a:p>
        </p:txBody>
      </p:sp>
      <p:sp>
        <p:nvSpPr>
          <p:cNvPr id="3" name="內容版面配置區 2"/>
          <p:cNvSpPr>
            <a:spLocks noGrp="1"/>
          </p:cNvSpPr>
          <p:nvPr>
            <p:ph idx="1"/>
          </p:nvPr>
        </p:nvSpPr>
        <p:spPr>
          <a:xfrm>
            <a:off x="1981200" y="5445224"/>
            <a:ext cx="8229600" cy="680939"/>
          </a:xfrm>
        </p:spPr>
        <p:txBody>
          <a:bodyPr/>
          <a:lstStyle/>
          <a:p>
            <a:r>
              <a:rPr lang="zh-TW" altLang="en-US" dirty="0" smtClean="0"/>
              <a:t>預設繼承方式是</a:t>
            </a:r>
            <a:r>
              <a:rPr lang="en-US" altLang="zh-TW" dirty="0"/>
              <a:t>protected</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18</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234505" y="1611311"/>
            <a:ext cx="7715200" cy="1471335"/>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a:t>
            </a:r>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子類別名稱</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r>
              <a:rPr lang="zh-TW" altLang="en-US" sz="2000" b="1" dirty="0">
                <a:solidFill>
                  <a:srgbClr val="FF0000"/>
                </a:solidFill>
                <a:latin typeface="Consolas" panose="020B0609020204030204" pitchFamily="49" charset="0"/>
                <a:ea typeface="Adobe 繁黑體 Std B" panose="020B0700000000000000"/>
                <a:cs typeface="Consolas" panose="020B0609020204030204" pitchFamily="49" charset="0"/>
              </a:rPr>
              <a:t>繼承權限</a:t>
            </a:r>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父類別名稱</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程式碼</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graphicFrame>
        <p:nvGraphicFramePr>
          <p:cNvPr id="9" name="表格 8"/>
          <p:cNvGraphicFramePr>
            <a:graphicFrameLocks noGrp="1"/>
          </p:cNvGraphicFramePr>
          <p:nvPr>
            <p:extLst/>
          </p:nvPr>
        </p:nvGraphicFramePr>
        <p:xfrm>
          <a:off x="2234505" y="3227009"/>
          <a:ext cx="7715200" cy="2103120"/>
        </p:xfrm>
        <a:graphic>
          <a:graphicData uri="http://schemas.openxmlformats.org/drawingml/2006/table">
            <a:tbl>
              <a:tblPr firstRow="1" bandRow="1">
                <a:tableStyleId>{85BE263C-DBD7-4A20-BB59-AAB30ACAA65A}</a:tableStyleId>
              </a:tblPr>
              <a:tblGrid>
                <a:gridCol w="1928800">
                  <a:extLst>
                    <a:ext uri="{9D8B030D-6E8A-4147-A177-3AD203B41FA5}">
                      <a16:colId xmlns:a16="http://schemas.microsoft.com/office/drawing/2014/main" val="20000"/>
                    </a:ext>
                  </a:extLst>
                </a:gridCol>
                <a:gridCol w="1928800">
                  <a:extLst>
                    <a:ext uri="{9D8B030D-6E8A-4147-A177-3AD203B41FA5}">
                      <a16:colId xmlns:a16="http://schemas.microsoft.com/office/drawing/2014/main" val="20001"/>
                    </a:ext>
                  </a:extLst>
                </a:gridCol>
                <a:gridCol w="1928800">
                  <a:extLst>
                    <a:ext uri="{9D8B030D-6E8A-4147-A177-3AD203B41FA5}">
                      <a16:colId xmlns:a16="http://schemas.microsoft.com/office/drawing/2014/main" val="981661438"/>
                    </a:ext>
                  </a:extLst>
                </a:gridCol>
                <a:gridCol w="1928800">
                  <a:extLst>
                    <a:ext uri="{9D8B030D-6E8A-4147-A177-3AD203B41FA5}">
                      <a16:colId xmlns:a16="http://schemas.microsoft.com/office/drawing/2014/main" val="3008777520"/>
                    </a:ext>
                  </a:extLst>
                </a:gridCol>
              </a:tblGrid>
              <a:tr h="525780">
                <a:tc>
                  <a:txBody>
                    <a:bodyPr/>
                    <a:lstStyle/>
                    <a:p>
                      <a:pPr algn="ctr"/>
                      <a:r>
                        <a:rPr lang="zh-TW" altLang="en-US" sz="3200" dirty="0" smtClean="0">
                          <a:effectLst/>
                          <a:latin typeface="Adobe 繁黑體 Std B" pitchFamily="34" charset="-120"/>
                          <a:ea typeface="Adobe 繁黑體 Std B" pitchFamily="34" charset="-120"/>
                        </a:rPr>
                        <a:t>繼承前</a:t>
                      </a:r>
                      <a:r>
                        <a:rPr lang="en-US" altLang="zh-TW" sz="3200" dirty="0" smtClean="0">
                          <a:effectLst/>
                          <a:latin typeface="Adobe 繁黑體 Std B" pitchFamily="34" charset="-120"/>
                          <a:ea typeface="Adobe 繁黑體 Std B" pitchFamily="34" charset="-120"/>
                        </a:rPr>
                        <a:t>/</a:t>
                      </a:r>
                      <a:r>
                        <a:rPr lang="zh-TW" altLang="en-US" sz="3200" dirty="0" smtClean="0">
                          <a:effectLst/>
                          <a:latin typeface="Adobe 繁黑體 Std B" pitchFamily="34" charset="-120"/>
                          <a:ea typeface="Adobe 繁黑體 Std B" pitchFamily="34" charset="-120"/>
                        </a:rPr>
                        <a:t>後</a:t>
                      </a:r>
                      <a:endParaRPr lang="zh-TW" alt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latin typeface="Adobe 繁黑體 Std B" pitchFamily="34" charset="-120"/>
                          <a:ea typeface="Adobe 繁黑體 Std B" pitchFamily="34" charset="-120"/>
                        </a:rPr>
                        <a:t>public</a:t>
                      </a:r>
                      <a:endParaRPr lang="zh-TW" alt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latin typeface="Adobe 繁黑體 Std B" pitchFamily="34" charset="-120"/>
                          <a:ea typeface="Adobe 繁黑體 Std B" pitchFamily="34" charset="-120"/>
                        </a:rPr>
                        <a:t>protected</a:t>
                      </a:r>
                      <a:endParaRPr lang="zh-TW" alt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latin typeface="Adobe 繁黑體 Std B" pitchFamily="34" charset="-120"/>
                          <a:ea typeface="Adobe 繁黑體 Std B" pitchFamily="34" charset="-120"/>
                        </a:rPr>
                        <a:t>private</a:t>
                      </a:r>
                      <a:endParaRPr lang="zh-TW" altLang="en-US" sz="3200" dirty="0">
                        <a:effectLst/>
                        <a:latin typeface="Adobe 繁黑體 Std B" pitchFamily="34" charset="-120"/>
                        <a:ea typeface="Adobe 繁黑體 Std B" pitchFamily="34" charset="-120"/>
                      </a:endParaRPr>
                    </a:p>
                  </a:txBody>
                  <a:tcPr marL="19050" marR="19050" marT="19050" marB="19050" anchor="ctr"/>
                </a:tc>
                <a:extLst>
                  <a:ext uri="{0D108BD9-81ED-4DB2-BD59-A6C34878D82A}">
                    <a16:rowId xmlns:a16="http://schemas.microsoft.com/office/drawing/2014/main" val="10000"/>
                  </a:ext>
                </a:extLst>
              </a:tr>
              <a:tr h="370840">
                <a:tc>
                  <a:txBody>
                    <a:bodyPr/>
                    <a:lstStyle/>
                    <a:p>
                      <a:pPr algn="ctr"/>
                      <a:r>
                        <a:rPr lang="en-US" sz="3200" dirty="0">
                          <a:effectLst/>
                        </a:rPr>
                        <a:t>private</a:t>
                      </a:r>
                      <a:endParaRPr 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zh-TW" altLang="en-US" sz="3200" dirty="0">
                          <a:effectLst/>
                        </a:rPr>
                        <a:t>不繼承</a:t>
                      </a:r>
                      <a:endParaRPr lang="zh-TW" alt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zh-TW" altLang="en-US" sz="3200" dirty="0">
                          <a:effectLst/>
                        </a:rPr>
                        <a:t>不繼承</a:t>
                      </a:r>
                      <a:endParaRPr lang="zh-TW" altLang="en-US" sz="3200" dirty="0">
                        <a:effectLst/>
                        <a:latin typeface="Adobe 繁黑體 Std B" pitchFamily="34" charset="-120"/>
                        <a:ea typeface="Adobe 繁黑體 Std B" pitchFamily="34" charset="-120"/>
                      </a:endParaRPr>
                    </a:p>
                  </a:txBody>
                  <a:tcPr marL="19050" marR="19050" marT="19050" marB="1905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3200" dirty="0" smtClean="0">
                          <a:effectLst/>
                        </a:rPr>
                        <a:t>不繼承</a:t>
                      </a:r>
                      <a:endParaRPr lang="zh-TW" altLang="en-US" sz="3200" dirty="0" smtClean="0">
                        <a:effectLst/>
                        <a:latin typeface="Adobe 繁黑體 Std B" pitchFamily="34" charset="-120"/>
                        <a:ea typeface="Adobe 繁黑體 Std B" pitchFamily="34" charset="-120"/>
                      </a:endParaRPr>
                    </a:p>
                  </a:txBody>
                  <a:tcPr marL="19050" marR="19050" marT="19050" marB="19050" anchor="ctr"/>
                </a:tc>
                <a:extLst>
                  <a:ext uri="{0D108BD9-81ED-4DB2-BD59-A6C34878D82A}">
                    <a16:rowId xmlns:a16="http://schemas.microsoft.com/office/drawing/2014/main" val="10001"/>
                  </a:ext>
                </a:extLst>
              </a:tr>
              <a:tr h="370840">
                <a:tc>
                  <a:txBody>
                    <a:bodyPr/>
                    <a:lstStyle/>
                    <a:p>
                      <a:pPr algn="ctr"/>
                      <a:r>
                        <a:rPr lang="en-US" sz="3200" dirty="0">
                          <a:effectLst/>
                        </a:rPr>
                        <a:t>protected</a:t>
                      </a:r>
                      <a:endParaRPr lang="en-US" sz="3200" dirty="0">
                        <a:solidFill>
                          <a:srgbClr val="C00000"/>
                        </a:solidFill>
                        <a:effectLst/>
                        <a:latin typeface="Adobe 繁黑體 Std B" pitchFamily="34" charset="-120"/>
                        <a:ea typeface="Adobe 繁黑體 Std B" pitchFamily="34" charset="-120"/>
                      </a:endParaRPr>
                    </a:p>
                  </a:txBody>
                  <a:tcPr marL="19050" marR="19050" marT="19050" marB="19050" anchor="ctr"/>
                </a:tc>
                <a:tc>
                  <a:txBody>
                    <a:bodyPr/>
                    <a:lstStyle/>
                    <a:p>
                      <a:pPr algn="ctr"/>
                      <a:r>
                        <a:rPr lang="en-US" sz="3200" dirty="0">
                          <a:effectLst/>
                        </a:rPr>
                        <a:t>protected</a:t>
                      </a:r>
                      <a:endParaRPr lang="en-US" sz="3200" dirty="0">
                        <a:solidFill>
                          <a:srgbClr val="C00000"/>
                        </a:solidFill>
                        <a:effectLst/>
                        <a:latin typeface="Adobe 繁黑體 Std B" pitchFamily="34" charset="-120"/>
                        <a:ea typeface="Adobe 繁黑體 Std B" pitchFamily="34" charset="-120"/>
                      </a:endParaRPr>
                    </a:p>
                  </a:txBody>
                  <a:tcPr marL="19050" marR="19050" marT="19050" marB="19050" anchor="ctr"/>
                </a:tc>
                <a:tc>
                  <a:txBody>
                    <a:bodyPr/>
                    <a:lstStyle/>
                    <a:p>
                      <a:pPr algn="ctr"/>
                      <a:r>
                        <a:rPr lang="en-US" sz="3200" dirty="0">
                          <a:effectLst/>
                        </a:rPr>
                        <a:t>protected</a:t>
                      </a:r>
                      <a:endParaRPr lang="en-US" sz="3200" dirty="0">
                        <a:solidFill>
                          <a:srgbClr val="C00000"/>
                        </a:solidFill>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rPr>
                        <a:t>private</a:t>
                      </a:r>
                      <a:endParaRPr lang="en-US" sz="3200" dirty="0">
                        <a:solidFill>
                          <a:srgbClr val="C00000"/>
                        </a:solidFill>
                        <a:effectLst/>
                        <a:latin typeface="Adobe 繁黑體 Std B" pitchFamily="34" charset="-120"/>
                        <a:ea typeface="Adobe 繁黑體 Std B" pitchFamily="34" charset="-120"/>
                      </a:endParaRPr>
                    </a:p>
                  </a:txBody>
                  <a:tcPr marL="19050" marR="19050" marT="19050" marB="19050" anchor="ctr"/>
                </a:tc>
                <a:extLst>
                  <a:ext uri="{0D108BD9-81ED-4DB2-BD59-A6C34878D82A}">
                    <a16:rowId xmlns:a16="http://schemas.microsoft.com/office/drawing/2014/main" val="10002"/>
                  </a:ext>
                </a:extLst>
              </a:tr>
              <a:tr h="370840">
                <a:tc>
                  <a:txBody>
                    <a:bodyPr/>
                    <a:lstStyle/>
                    <a:p>
                      <a:pPr algn="ctr"/>
                      <a:r>
                        <a:rPr lang="en-US" sz="3200" dirty="0">
                          <a:effectLst/>
                        </a:rPr>
                        <a:t>public</a:t>
                      </a:r>
                      <a:endParaRPr 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rPr>
                        <a:t>public</a:t>
                      </a:r>
                      <a:endParaRPr 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sz="3200" dirty="0">
                          <a:effectLst/>
                        </a:rPr>
                        <a:t>protected</a:t>
                      </a:r>
                      <a:endParaRPr lang="en-US" sz="3200" dirty="0">
                        <a:effectLst/>
                        <a:latin typeface="Adobe 繁黑體 Std B" pitchFamily="34" charset="-120"/>
                        <a:ea typeface="Adobe 繁黑體 Std B" pitchFamily="34" charset="-120"/>
                      </a:endParaRPr>
                    </a:p>
                  </a:txBody>
                  <a:tcPr marL="19050" marR="19050" marT="19050" marB="19050" anchor="ctr"/>
                </a:tc>
                <a:tc>
                  <a:txBody>
                    <a:bodyPr/>
                    <a:lstStyle/>
                    <a:p>
                      <a:pPr algn="ctr"/>
                      <a:r>
                        <a:rPr lang="en-US" altLang="zh-TW" sz="3200" dirty="0" smtClean="0">
                          <a:effectLst/>
                        </a:rPr>
                        <a:t>private</a:t>
                      </a:r>
                      <a:endParaRPr lang="en-US" sz="3200" dirty="0">
                        <a:effectLst/>
                        <a:latin typeface="Adobe 繁黑體 Std B" pitchFamily="34" charset="-120"/>
                        <a:ea typeface="Adobe 繁黑體 Std B" pitchFamily="34" charset="-120"/>
                      </a:endParaRPr>
                    </a:p>
                  </a:txBody>
                  <a:tcPr marL="19050" marR="19050" marT="19050" marB="190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1969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13E05329-2658-46CE-AEAC-EDC53BC9AEC9}" type="slidenum">
              <a:rPr kumimoji="0" lang="en-US" altLang="zh-TW">
                <a:solidFill>
                  <a:schemeClr val="tx2"/>
                </a:solidFill>
                <a:latin typeface="Quixley LET" pitchFamily="2" charset="0"/>
              </a:rPr>
              <a:pPr eaLnBrk="1" hangingPunct="1"/>
              <a:t>19</a:t>
            </a:fld>
            <a:endParaRPr kumimoji="0" lang="en-US" altLang="zh-TW">
              <a:solidFill>
                <a:schemeClr val="tx2"/>
              </a:solidFill>
              <a:latin typeface="Quixley LET" pitchFamily="2" charset="0"/>
            </a:endParaRPr>
          </a:p>
        </p:txBody>
      </p:sp>
      <p:sp>
        <p:nvSpPr>
          <p:cNvPr id="7" name="日期版面配置區 6"/>
          <p:cNvSpPr>
            <a:spLocks noGrp="1"/>
          </p:cNvSpPr>
          <p:nvPr>
            <p:ph type="dt" sz="half" idx="10"/>
          </p:nvPr>
        </p:nvSpPr>
        <p:spPr/>
        <p:txBody>
          <a:bodyPr/>
          <a:lstStyle/>
          <a:p>
            <a:fld id="{C6C095DA-8D7E-44A8-A0A5-A3DB7A5E6A02}" type="datetime1">
              <a:rPr lang="zh-TW" altLang="en-US" smtClean="0"/>
              <a:t>2021/4/24</a:t>
            </a:fld>
            <a:endParaRPr lang="zh-TW" altLang="en-US" dirty="0"/>
          </a:p>
        </p:txBody>
      </p:sp>
      <p:sp>
        <p:nvSpPr>
          <p:cNvPr id="22" name="頁尾版面配置區 21"/>
          <p:cNvSpPr>
            <a:spLocks noGrp="1"/>
          </p:cNvSpPr>
          <p:nvPr>
            <p:ph type="ftr" sz="quarter" idx="11"/>
          </p:nvPr>
        </p:nvSpPr>
        <p:spPr/>
        <p:txBody>
          <a:bodyPr/>
          <a:lstStyle/>
          <a:p>
            <a:r>
              <a:rPr lang="zh-TW" altLang="en-US" smtClean="0"/>
              <a:t>李耕銘</a:t>
            </a:r>
            <a:endParaRPr lang="zh-TW" altLang="en-US"/>
          </a:p>
        </p:txBody>
      </p:sp>
      <p:pic>
        <p:nvPicPr>
          <p:cNvPr id="23" name="圖片 22"/>
          <p:cNvPicPr>
            <a:picLocks noChangeAspect="1"/>
          </p:cNvPicPr>
          <p:nvPr/>
        </p:nvPicPr>
        <p:blipFill>
          <a:blip r:embed="rId2"/>
          <a:stretch>
            <a:fillRect/>
          </a:stretch>
        </p:blipFill>
        <p:spPr>
          <a:xfrm>
            <a:off x="2767054" y="1549441"/>
            <a:ext cx="7227981" cy="4509291"/>
          </a:xfrm>
          <a:prstGeom prst="rect">
            <a:avLst/>
          </a:prstGeom>
        </p:spPr>
      </p:pic>
      <p:sp>
        <p:nvSpPr>
          <p:cNvPr id="40" name="標題 1"/>
          <p:cNvSpPr>
            <a:spLocks noGrp="1"/>
          </p:cNvSpPr>
          <p:nvPr>
            <p:ph type="title"/>
          </p:nvPr>
        </p:nvSpPr>
        <p:spPr>
          <a:xfrm>
            <a:off x="838200" y="271045"/>
            <a:ext cx="10515600" cy="1046212"/>
          </a:xfrm>
        </p:spPr>
        <p:txBody>
          <a:bodyPr>
            <a:normAutofit/>
          </a:bodyPr>
          <a:lstStyle/>
          <a:p>
            <a:r>
              <a:rPr lang="zh-TW" altLang="en-US" dirty="0"/>
              <a:t>繼承方</a:t>
            </a:r>
            <a:r>
              <a:rPr lang="zh-TW" altLang="en-US" dirty="0" smtClean="0"/>
              <a:t>式</a:t>
            </a:r>
            <a:endParaRPr lang="zh-TW" altLang="en-US" dirty="0"/>
          </a:p>
        </p:txBody>
      </p:sp>
    </p:spTree>
    <p:extLst>
      <p:ext uri="{BB962C8B-B14F-4D97-AF65-F5344CB8AC3E}">
        <p14:creationId xmlns:p14="http://schemas.microsoft.com/office/powerpoint/2010/main" val="394265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icrosoft JhengHei" panose="020B0604030504040204" pitchFamily="34" charset="-120"/>
              </a:rPr>
              <a:t>學習大綱</a:t>
            </a:r>
          </a:p>
        </p:txBody>
      </p:sp>
      <p:sp>
        <p:nvSpPr>
          <p:cNvPr id="4" name="日期版面配置區 3"/>
          <p:cNvSpPr>
            <a:spLocks noGrp="1"/>
          </p:cNvSpPr>
          <p:nvPr>
            <p:ph type="dt" sz="half" idx="10"/>
          </p:nvPr>
        </p:nvSpPr>
        <p:spPr/>
        <p:txBody>
          <a:bodyPr/>
          <a:lstStyle/>
          <a:p>
            <a:fld id="{6B1263B7-E86C-498B-BB1E-7C21BA7D91D5}"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a:t>
            </a:fld>
            <a:endParaRPr lang="zh-TW" altLang="en-US"/>
          </a:p>
        </p:txBody>
      </p:sp>
      <p:sp>
        <p:nvSpPr>
          <p:cNvPr id="20" name="圓角矩形 19">
            <a:extLst>
              <a:ext uri="{FF2B5EF4-FFF2-40B4-BE49-F238E27FC236}">
                <a16:creationId xmlns:a16="http://schemas.microsoft.com/office/drawing/2014/main" id="{4BB7B380-C0C8-874D-8415-EE970C6F4888}"/>
              </a:ext>
            </a:extLst>
          </p:cNvPr>
          <p:cNvSpPr/>
          <p:nvPr/>
        </p:nvSpPr>
        <p:spPr>
          <a:xfrm>
            <a:off x="1380096" y="4117051"/>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圓角矩形 23">
            <a:extLst>
              <a:ext uri="{FF2B5EF4-FFF2-40B4-BE49-F238E27FC236}">
                <a16:creationId xmlns:a16="http://schemas.microsoft.com/office/drawing/2014/main" id="{24FA850A-AB4C-2C41-B1A1-2C1822BC9123}"/>
              </a:ext>
            </a:extLst>
          </p:cNvPr>
          <p:cNvSpPr/>
          <p:nvPr/>
        </p:nvSpPr>
        <p:spPr>
          <a:xfrm>
            <a:off x="1380096" y="2721645"/>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圓角矩形 24">
            <a:extLst>
              <a:ext uri="{FF2B5EF4-FFF2-40B4-BE49-F238E27FC236}">
                <a16:creationId xmlns:a16="http://schemas.microsoft.com/office/drawing/2014/main" id="{1A2FDD8A-04D0-464E-9353-C536F8FFDDCF}"/>
              </a:ext>
            </a:extLst>
          </p:cNvPr>
          <p:cNvSpPr/>
          <p:nvPr/>
        </p:nvSpPr>
        <p:spPr>
          <a:xfrm>
            <a:off x="6272938" y="4117051"/>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圓角矩形 26">
            <a:extLst>
              <a:ext uri="{FF2B5EF4-FFF2-40B4-BE49-F238E27FC236}">
                <a16:creationId xmlns:a16="http://schemas.microsoft.com/office/drawing/2014/main" id="{5D9C41B3-C271-704F-BB31-021ADCE614D0}"/>
              </a:ext>
            </a:extLst>
          </p:cNvPr>
          <p:cNvSpPr/>
          <p:nvPr/>
        </p:nvSpPr>
        <p:spPr>
          <a:xfrm>
            <a:off x="6272938" y="2721645"/>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5635D0AC-A1E3-E64B-B7FC-C6064884BD2B}"/>
              </a:ext>
            </a:extLst>
          </p:cNvPr>
          <p:cNvSpPr txBox="1"/>
          <p:nvPr/>
        </p:nvSpPr>
        <p:spPr>
          <a:xfrm>
            <a:off x="1516457" y="2852051"/>
            <a:ext cx="620683" cy="769441"/>
          </a:xfrm>
          <a:prstGeom prst="rect">
            <a:avLst/>
          </a:prstGeom>
          <a:noFill/>
        </p:spPr>
        <p:txBody>
          <a:bodyPr wrap="none" rtlCol="0">
            <a:spAutoFit/>
          </a:bodyPr>
          <a:lstStyle/>
          <a:p>
            <a:pPr algn="ctr"/>
            <a:r>
              <a:rPr kumimoji="1" lang="en-US" altLang="zh-TW" sz="4400" b="1" dirty="0">
                <a:solidFill>
                  <a:srgbClr val="4B97A4"/>
                </a:solidFill>
              </a:rPr>
              <a:t>1.</a:t>
            </a:r>
            <a:endParaRPr kumimoji="1" lang="zh-TW" altLang="en-US" sz="4400" b="1" dirty="0">
              <a:solidFill>
                <a:srgbClr val="4B97A4"/>
              </a:solidFill>
            </a:endParaRPr>
          </a:p>
        </p:txBody>
      </p:sp>
      <p:sp>
        <p:nvSpPr>
          <p:cNvPr id="29" name="文字方塊 28">
            <a:extLst>
              <a:ext uri="{FF2B5EF4-FFF2-40B4-BE49-F238E27FC236}">
                <a16:creationId xmlns:a16="http://schemas.microsoft.com/office/drawing/2014/main" id="{2A3313A9-0D70-D54E-930E-54D20F7087B9}"/>
              </a:ext>
            </a:extLst>
          </p:cNvPr>
          <p:cNvSpPr txBox="1"/>
          <p:nvPr/>
        </p:nvSpPr>
        <p:spPr>
          <a:xfrm>
            <a:off x="1516514" y="4243594"/>
            <a:ext cx="620683" cy="769441"/>
          </a:xfrm>
          <a:prstGeom prst="rect">
            <a:avLst/>
          </a:prstGeom>
          <a:noFill/>
        </p:spPr>
        <p:txBody>
          <a:bodyPr wrap="none" rtlCol="0">
            <a:spAutoFit/>
          </a:bodyPr>
          <a:lstStyle/>
          <a:p>
            <a:pPr algn="ctr"/>
            <a:r>
              <a:rPr kumimoji="1" lang="en-US" altLang="zh-TW" sz="4400" b="1" dirty="0">
                <a:solidFill>
                  <a:srgbClr val="4B97A4"/>
                </a:solidFill>
              </a:rPr>
              <a:t>2.</a:t>
            </a:r>
            <a:endParaRPr kumimoji="1" lang="zh-TW" altLang="en-US" sz="4400" b="1" dirty="0">
              <a:solidFill>
                <a:srgbClr val="4B97A4"/>
              </a:solidFill>
            </a:endParaRPr>
          </a:p>
        </p:txBody>
      </p:sp>
      <p:sp>
        <p:nvSpPr>
          <p:cNvPr id="31" name="文字方塊 30">
            <a:extLst>
              <a:ext uri="{FF2B5EF4-FFF2-40B4-BE49-F238E27FC236}">
                <a16:creationId xmlns:a16="http://schemas.microsoft.com/office/drawing/2014/main" id="{A88CBF65-BE45-A04F-AFA4-85A1EACFF36F}"/>
              </a:ext>
            </a:extLst>
          </p:cNvPr>
          <p:cNvSpPr txBox="1"/>
          <p:nvPr/>
        </p:nvSpPr>
        <p:spPr>
          <a:xfrm>
            <a:off x="6397267" y="2847750"/>
            <a:ext cx="620683" cy="769441"/>
          </a:xfrm>
          <a:prstGeom prst="rect">
            <a:avLst/>
          </a:prstGeom>
          <a:noFill/>
        </p:spPr>
        <p:txBody>
          <a:bodyPr wrap="none" rtlCol="0">
            <a:spAutoFit/>
          </a:bodyPr>
          <a:lstStyle/>
          <a:p>
            <a:pPr algn="ctr"/>
            <a:r>
              <a:rPr kumimoji="1" lang="en-US" altLang="zh-TW" sz="4400" b="1" dirty="0">
                <a:solidFill>
                  <a:srgbClr val="4B97A4"/>
                </a:solidFill>
              </a:rPr>
              <a:t>3.</a:t>
            </a:r>
            <a:endParaRPr kumimoji="1" lang="zh-TW" altLang="en-US" sz="4400" b="1" dirty="0">
              <a:solidFill>
                <a:srgbClr val="4B97A4"/>
              </a:solidFill>
            </a:endParaRPr>
          </a:p>
        </p:txBody>
      </p:sp>
      <p:sp>
        <p:nvSpPr>
          <p:cNvPr id="32" name="文字方塊 31">
            <a:extLst>
              <a:ext uri="{FF2B5EF4-FFF2-40B4-BE49-F238E27FC236}">
                <a16:creationId xmlns:a16="http://schemas.microsoft.com/office/drawing/2014/main" id="{216DA7F9-65F8-CE44-8C0E-B754EB538A54}"/>
              </a:ext>
            </a:extLst>
          </p:cNvPr>
          <p:cNvSpPr txBox="1"/>
          <p:nvPr/>
        </p:nvSpPr>
        <p:spPr>
          <a:xfrm>
            <a:off x="6397266" y="4241372"/>
            <a:ext cx="620683" cy="769441"/>
          </a:xfrm>
          <a:prstGeom prst="rect">
            <a:avLst/>
          </a:prstGeom>
          <a:noFill/>
        </p:spPr>
        <p:txBody>
          <a:bodyPr wrap="none" rtlCol="0">
            <a:spAutoFit/>
          </a:bodyPr>
          <a:lstStyle/>
          <a:p>
            <a:pPr algn="ctr"/>
            <a:r>
              <a:rPr kumimoji="1" lang="en-US" altLang="zh-TW" sz="4400" b="1" dirty="0">
                <a:solidFill>
                  <a:srgbClr val="4B97A4"/>
                </a:solidFill>
              </a:rPr>
              <a:t>4.</a:t>
            </a:r>
            <a:endParaRPr kumimoji="1" lang="zh-TW" altLang="en-US" sz="4400" b="1" dirty="0">
              <a:solidFill>
                <a:srgbClr val="4B97A4"/>
              </a:solidFill>
            </a:endParaRPr>
          </a:p>
        </p:txBody>
      </p:sp>
      <p:sp>
        <p:nvSpPr>
          <p:cNvPr id="35" name="矩形 34">
            <a:extLst>
              <a:ext uri="{FF2B5EF4-FFF2-40B4-BE49-F238E27FC236}">
                <a16:creationId xmlns:a16="http://schemas.microsoft.com/office/drawing/2014/main" id="{AD864A0E-0B3A-E249-8113-4553F487E1C1}"/>
              </a:ext>
            </a:extLst>
          </p:cNvPr>
          <p:cNvSpPr/>
          <p:nvPr/>
        </p:nvSpPr>
        <p:spPr>
          <a:xfrm>
            <a:off x="7021955" y="4367801"/>
            <a:ext cx="1620957" cy="523220"/>
          </a:xfrm>
          <a:prstGeom prst="rect">
            <a:avLst/>
          </a:prstGeom>
        </p:spPr>
        <p:txBody>
          <a:bodyPr wrap="none" anchor="ctr">
            <a:spAutoFit/>
          </a:bodyPr>
          <a:lstStyle/>
          <a:p>
            <a:r>
              <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rPr>
              <a:t>多重繼承</a:t>
            </a:r>
          </a:p>
        </p:txBody>
      </p:sp>
      <p:sp>
        <p:nvSpPr>
          <p:cNvPr id="36" name="矩形 35">
            <a:extLst>
              <a:ext uri="{FF2B5EF4-FFF2-40B4-BE49-F238E27FC236}">
                <a16:creationId xmlns:a16="http://schemas.microsoft.com/office/drawing/2014/main" id="{90375A0D-71BC-E547-A73D-96668C5B7AEF}"/>
              </a:ext>
            </a:extLst>
          </p:cNvPr>
          <p:cNvSpPr/>
          <p:nvPr/>
        </p:nvSpPr>
        <p:spPr>
          <a:xfrm>
            <a:off x="7021955" y="2978987"/>
            <a:ext cx="2073003" cy="523220"/>
          </a:xfrm>
          <a:prstGeom prst="rect">
            <a:avLst/>
          </a:prstGeom>
        </p:spPr>
        <p:txBody>
          <a:bodyPr wrap="none" anchor="ctr">
            <a:spAutoFit/>
          </a:bodyPr>
          <a:lstStyle/>
          <a:p>
            <a:r>
              <a:rPr lang="zh-TW" altLang="en-US"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覆寫與 </a:t>
            </a:r>
            <a:r>
              <a:rPr lang="en-US" altLang="zh-TW"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this </a:t>
            </a:r>
            <a:endPar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38" name="矩形 37">
            <a:extLst>
              <a:ext uri="{FF2B5EF4-FFF2-40B4-BE49-F238E27FC236}">
                <a16:creationId xmlns:a16="http://schemas.microsoft.com/office/drawing/2014/main" id="{68545489-753D-8144-BFB0-E2BCC11DF864}"/>
              </a:ext>
            </a:extLst>
          </p:cNvPr>
          <p:cNvSpPr/>
          <p:nvPr/>
        </p:nvSpPr>
        <p:spPr>
          <a:xfrm>
            <a:off x="2109838" y="4375505"/>
            <a:ext cx="3416320" cy="523220"/>
          </a:xfrm>
          <a:prstGeom prst="rect">
            <a:avLst/>
          </a:prstGeom>
        </p:spPr>
        <p:txBody>
          <a:bodyPr wrap="none" anchor="ctr">
            <a:spAutoFit/>
          </a:bodyPr>
          <a:lstStyle/>
          <a:p>
            <a:r>
              <a:rPr lang="zh-TW" altLang="en-US"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繼承後的建構與解構</a:t>
            </a:r>
            <a:endParaRPr lang="en-US" altLang="zh-TW" sz="28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39" name="矩形 38">
            <a:extLst>
              <a:ext uri="{FF2B5EF4-FFF2-40B4-BE49-F238E27FC236}">
                <a16:creationId xmlns:a16="http://schemas.microsoft.com/office/drawing/2014/main" id="{A0C2A33D-DE49-DC49-A569-1B29347C6AD5}"/>
              </a:ext>
            </a:extLst>
          </p:cNvPr>
          <p:cNvSpPr/>
          <p:nvPr/>
        </p:nvSpPr>
        <p:spPr>
          <a:xfrm>
            <a:off x="2109838" y="2967030"/>
            <a:ext cx="3201517" cy="523220"/>
          </a:xfrm>
          <a:prstGeom prst="rect">
            <a:avLst/>
          </a:prstGeom>
        </p:spPr>
        <p:txBody>
          <a:bodyPr wrap="none" anchor="ctr">
            <a:spAutoFit/>
          </a:bodyPr>
          <a:lstStyle/>
          <a:p>
            <a:r>
              <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rPr>
              <a:t>繼承 </a:t>
            </a:r>
            <a:r>
              <a:rPr lang="en-US" altLang="zh-TW" sz="2800" b="1" dirty="0">
                <a:solidFill>
                  <a:schemeClr val="tx1">
                    <a:lumMod val="65000"/>
                    <a:lumOff val="35000"/>
                  </a:schemeClr>
                </a:solidFill>
                <a:latin typeface="Microsoft JhengHei" panose="020B0604030504040204" pitchFamily="34" charset="-120"/>
                <a:ea typeface="Microsoft JhengHei" panose="020B0604030504040204" pitchFamily="34" charset="-120"/>
              </a:rPr>
              <a:t>(Inheritance)</a:t>
            </a:r>
          </a:p>
        </p:txBody>
      </p:sp>
    </p:spTree>
    <p:extLst>
      <p:ext uri="{BB962C8B-B14F-4D97-AF65-F5344CB8AC3E}">
        <p14:creationId xmlns:p14="http://schemas.microsoft.com/office/powerpoint/2010/main" val="324500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lstStyle/>
          <a:p>
            <a:r>
              <a:rPr lang="en-US" altLang="zh-TW" dirty="0"/>
              <a:t>Example Code</a:t>
            </a:r>
            <a:endParaRPr lang="zh-TW" altLang="en-US" dirty="0"/>
          </a:p>
        </p:txBody>
      </p:sp>
      <p:sp>
        <p:nvSpPr>
          <p:cNvPr id="4" name="圓角矩形 18">
            <a:extLst>
              <a:ext uri="{FF2B5EF4-FFF2-40B4-BE49-F238E27FC236}">
                <a16:creationId xmlns:a16="http://schemas.microsoft.com/office/drawing/2014/main" id="{C768FC41-0C6E-4CD7-8737-BAD72D6F309E}"/>
              </a:ext>
            </a:extLst>
          </p:cNvPr>
          <p:cNvSpPr/>
          <p:nvPr/>
        </p:nvSpPr>
        <p:spPr>
          <a:xfrm>
            <a:off x="2079336" y="1802421"/>
            <a:ext cx="8033327" cy="3715783"/>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20</a:t>
            </a:fld>
            <a:endParaRPr lang="zh-TW" altLang="en-US"/>
          </a:p>
        </p:txBody>
      </p:sp>
      <p:sp>
        <p:nvSpPr>
          <p:cNvPr id="11" name="內容版面配置區 1">
            <a:extLst>
              <a:ext uri="{FF2B5EF4-FFF2-40B4-BE49-F238E27FC236}">
                <a16:creationId xmlns:a16="http://schemas.microsoft.com/office/drawing/2014/main" id="{329BE61E-50D5-48BB-B553-933360DDD129}"/>
              </a:ext>
            </a:extLst>
          </p:cNvPr>
          <p:cNvSpPr txBox="1">
            <a:spLocks/>
          </p:cNvSpPr>
          <p:nvPr/>
        </p:nvSpPr>
        <p:spPr>
          <a:xfrm>
            <a:off x="2336627" y="2016144"/>
            <a:ext cx="7518744" cy="25479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457200" lvl="1" indent="0">
              <a:lnSpc>
                <a:spcPct val="170000"/>
              </a:lnSpc>
              <a:buNone/>
            </a:pPr>
            <a:r>
              <a:rPr lang="zh-TW" altLang="en-US" dirty="0" smtClean="0">
                <a:ea typeface="Adobe 繁黑體 Std B" pitchFamily="34" charset="-120"/>
              </a:rPr>
              <a:t>從 </a:t>
            </a:r>
            <a:r>
              <a:rPr lang="en-US" altLang="zh-TW" dirty="0" smtClean="0">
                <a:ea typeface="Adobe 繁黑體 Std B" pitchFamily="34" charset="-120"/>
              </a:rPr>
              <a:t>Worker </a:t>
            </a:r>
            <a:r>
              <a:rPr lang="zh-TW" altLang="en-US" dirty="0" smtClean="0">
                <a:ea typeface="Adobe 繁黑體 Std B" pitchFamily="34" charset="-120"/>
              </a:rPr>
              <a:t>類別下繼承出 </a:t>
            </a:r>
            <a:r>
              <a:rPr lang="en-US" altLang="zh-TW" dirty="0" smtClean="0">
                <a:ea typeface="Adobe 繁黑體 Std B" pitchFamily="34" charset="-120"/>
              </a:rPr>
              <a:t>Manager </a:t>
            </a:r>
            <a:r>
              <a:rPr lang="zh-TW" altLang="en-US" dirty="0" smtClean="0">
                <a:ea typeface="Adobe 繁黑體 Std B" pitchFamily="34" charset="-120"/>
              </a:rPr>
              <a:t>類別</a:t>
            </a:r>
            <a:endParaRPr lang="en-US" altLang="zh-TW" dirty="0" smtClean="0">
              <a:ea typeface="Adobe 繁黑體 Std B" pitchFamily="34" charset="-120"/>
            </a:endParaRPr>
          </a:p>
          <a:p>
            <a:pPr marL="914400" lvl="1" indent="-457200">
              <a:lnSpc>
                <a:spcPct val="170000"/>
              </a:lnSpc>
              <a:buFont typeface="+mj-lt"/>
              <a:buAutoNum type="arabicPeriod"/>
            </a:pPr>
            <a:r>
              <a:rPr lang="zh-TW" altLang="en-US" dirty="0" smtClean="0">
                <a:ea typeface="Adobe 繁黑體 Std B" pitchFamily="34" charset="-120"/>
              </a:rPr>
              <a:t>新增一個 </a:t>
            </a:r>
            <a:r>
              <a:rPr lang="en-US" altLang="zh-TW" dirty="0" smtClean="0">
                <a:ea typeface="Adobe 繁黑體 Std B" pitchFamily="34" charset="-120"/>
              </a:rPr>
              <a:t>int </a:t>
            </a:r>
            <a:r>
              <a:rPr lang="zh-TW" altLang="en-US" dirty="0" smtClean="0">
                <a:ea typeface="Adobe 繁黑體 Std B" pitchFamily="34" charset="-120"/>
              </a:rPr>
              <a:t>變數為 </a:t>
            </a:r>
            <a:r>
              <a:rPr lang="en-US" altLang="zh-TW" dirty="0" smtClean="0">
                <a:ea typeface="Adobe 繁黑體 Std B" pitchFamily="34" charset="-120"/>
              </a:rPr>
              <a:t>performance</a:t>
            </a:r>
          </a:p>
          <a:p>
            <a:pPr marL="914400" lvl="1" indent="-457200">
              <a:lnSpc>
                <a:spcPct val="170000"/>
              </a:lnSpc>
              <a:buFont typeface="+mj-lt"/>
              <a:buAutoNum type="arabicPeriod"/>
            </a:pPr>
            <a:r>
              <a:rPr lang="zh-TW" altLang="en-US" dirty="0" smtClean="0">
                <a:ea typeface="Adobe 繁黑體 Std B" pitchFamily="34" charset="-120"/>
              </a:rPr>
              <a:t>新增建構式</a:t>
            </a:r>
            <a:endParaRPr lang="en-US" altLang="zh-TW" dirty="0" smtClean="0">
              <a:ea typeface="Adobe 繁黑體 Std B" pitchFamily="34" charset="-120"/>
            </a:endParaRPr>
          </a:p>
          <a:p>
            <a:pPr marL="914400" lvl="1" indent="-457200">
              <a:lnSpc>
                <a:spcPct val="170000"/>
              </a:lnSpc>
              <a:buFont typeface="+mj-lt"/>
              <a:buAutoNum type="arabicPeriod"/>
            </a:pPr>
            <a:r>
              <a:rPr lang="zh-TW" altLang="en-US" dirty="0" smtClean="0">
                <a:ea typeface="Adobe 繁黑體 Std B" pitchFamily="34" charset="-120"/>
              </a:rPr>
              <a:t>嘗試修改</a:t>
            </a:r>
            <a:r>
              <a:rPr lang="zh-TW" altLang="en-US" dirty="0">
                <a:ea typeface="Adobe 繁黑體 Std B" pitchFamily="34" charset="-120"/>
              </a:rPr>
              <a:t>繼</a:t>
            </a:r>
            <a:r>
              <a:rPr lang="zh-TW" altLang="en-US" dirty="0" smtClean="0">
                <a:ea typeface="Adobe 繁黑體 Std B" pitchFamily="34" charset="-120"/>
              </a:rPr>
              <a:t>承方式讓 </a:t>
            </a:r>
            <a:r>
              <a:rPr lang="en-US" altLang="zh-TW" dirty="0" smtClean="0">
                <a:ea typeface="Adobe 繁黑體 Std B" pitchFamily="34" charset="-120"/>
              </a:rPr>
              <a:t>Manager </a:t>
            </a:r>
            <a:r>
              <a:rPr lang="zh-TW" altLang="en-US" dirty="0" smtClean="0">
                <a:ea typeface="Adobe 繁黑體 Std B" pitchFamily="34" charset="-120"/>
              </a:rPr>
              <a:t>可以直接被 </a:t>
            </a:r>
            <a:r>
              <a:rPr lang="en-US" altLang="zh-TW" dirty="0" smtClean="0">
                <a:ea typeface="Adobe 繁黑體 Std B" pitchFamily="34" charset="-120"/>
              </a:rPr>
              <a:t>cout </a:t>
            </a:r>
            <a:endParaRPr lang="en-US" altLang="zh-TW" dirty="0">
              <a:ea typeface="Adobe 繁黑體 Std B" pitchFamily="34" charset="-120"/>
            </a:endParaRPr>
          </a:p>
        </p:txBody>
      </p:sp>
    </p:spTree>
    <p:extLst>
      <p:ext uri="{BB962C8B-B14F-4D97-AF65-F5344CB8AC3E}">
        <p14:creationId xmlns:p14="http://schemas.microsoft.com/office/powerpoint/2010/main" val="3419351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1</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21</a:t>
            </a:fld>
            <a:endParaRPr lang="zh-TW" altLang="en-US"/>
          </a:p>
        </p:txBody>
      </p:sp>
      <p:sp>
        <p:nvSpPr>
          <p:cNvPr id="10" name="圓角矩形 18">
            <a:extLst>
              <a:ext uri="{FF2B5EF4-FFF2-40B4-BE49-F238E27FC236}">
                <a16:creationId xmlns:a16="http://schemas.microsoft.com/office/drawing/2014/main" id="{C768FC41-0C6E-4CD7-8737-BAD72D6F309E}"/>
              </a:ext>
            </a:extLst>
          </p:cNvPr>
          <p:cNvSpPr/>
          <p:nvPr/>
        </p:nvSpPr>
        <p:spPr>
          <a:xfrm>
            <a:off x="2079336" y="1577199"/>
            <a:ext cx="8033327" cy="406027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1">
            <a:extLst>
              <a:ext uri="{FF2B5EF4-FFF2-40B4-BE49-F238E27FC236}">
                <a16:creationId xmlns:a16="http://schemas.microsoft.com/office/drawing/2014/main" id="{329BE61E-50D5-48BB-B553-933360DDD129}"/>
              </a:ext>
            </a:extLst>
          </p:cNvPr>
          <p:cNvSpPr txBox="1">
            <a:spLocks/>
          </p:cNvSpPr>
          <p:nvPr/>
        </p:nvSpPr>
        <p:spPr>
          <a:xfrm>
            <a:off x="2743200" y="1672592"/>
            <a:ext cx="6407648" cy="387741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70000"/>
              </a:lnSpc>
            </a:pPr>
            <a:r>
              <a:rPr lang="en-US" altLang="zh-TW" sz="2800" b="1" dirty="0">
                <a:ea typeface="Adobe 繁黑體 Std B" pitchFamily="34" charset="-120"/>
              </a:rPr>
              <a:t>Mission </a:t>
            </a:r>
          </a:p>
          <a:p>
            <a:pPr marL="457200" lvl="1" indent="0">
              <a:lnSpc>
                <a:spcPct val="170000"/>
              </a:lnSpc>
              <a:buNone/>
            </a:pPr>
            <a:r>
              <a:rPr lang="zh-TW" altLang="en-US" dirty="0" smtClean="0">
                <a:ea typeface="Adobe 繁黑體 Std B" pitchFamily="34" charset="-120"/>
              </a:rPr>
              <a:t>宣告一個屬性 </a:t>
            </a:r>
            <a:r>
              <a:rPr lang="en-US" altLang="zh-TW" dirty="0" smtClean="0">
                <a:ea typeface="Adobe 繁黑體 Std B" pitchFamily="34" charset="-120"/>
              </a:rPr>
              <a:t>enum</a:t>
            </a:r>
            <a:r>
              <a:rPr lang="zh-TW" altLang="en-US" dirty="0" smtClean="0">
                <a:ea typeface="Adobe 繁黑體 Std B" pitchFamily="34" charset="-120"/>
              </a:rPr>
              <a:t> </a:t>
            </a:r>
            <a:r>
              <a:rPr lang="en-US" altLang="zh-TW" dirty="0" smtClean="0">
                <a:ea typeface="Adobe 繁黑體 Std B" pitchFamily="34" charset="-120"/>
              </a:rPr>
              <a:t>(property) </a:t>
            </a:r>
            <a:r>
              <a:rPr lang="zh-TW" altLang="en-US" dirty="0" smtClean="0">
                <a:ea typeface="Adobe 繁黑體 Std B" pitchFamily="34" charset="-120"/>
              </a:rPr>
              <a:t>下</a:t>
            </a:r>
            <a:r>
              <a:rPr lang="zh-TW" altLang="en-US" dirty="0" smtClean="0">
                <a:ea typeface="Adobe 繁黑體 Std B" pitchFamily="34" charset="-120"/>
              </a:rPr>
              <a:t>有</a:t>
            </a:r>
            <a:r>
              <a:rPr lang="zh-TW" altLang="en-US" dirty="0">
                <a:ea typeface="Adobe 繁黑體 Std B" pitchFamily="34" charset="-120"/>
              </a:rPr>
              <a:t>三</a:t>
            </a:r>
            <a:r>
              <a:rPr lang="zh-TW" altLang="en-US" dirty="0" smtClean="0">
                <a:ea typeface="Adobe 繁黑體 Std B" pitchFamily="34" charset="-120"/>
              </a:rPr>
              <a:t>個</a:t>
            </a:r>
            <a:r>
              <a:rPr lang="zh-TW" altLang="en-US" dirty="0" smtClean="0">
                <a:ea typeface="Adobe 繁黑體 Std B" pitchFamily="34" charset="-120"/>
              </a:rPr>
              <a:t>成員：</a:t>
            </a:r>
            <a:endParaRPr lang="en-US" altLang="zh-TW" dirty="0" smtClean="0">
              <a:ea typeface="Adobe 繁黑體 Std B" pitchFamily="34" charset="-120"/>
            </a:endParaRPr>
          </a:p>
          <a:p>
            <a:pPr marL="914400" lvl="1" indent="-457200">
              <a:lnSpc>
                <a:spcPct val="170000"/>
              </a:lnSpc>
              <a:buFont typeface="+mj-lt"/>
              <a:buAutoNum type="arabicPeriod"/>
            </a:pPr>
            <a:r>
              <a:rPr lang="en-US" altLang="zh-TW" dirty="0" smtClean="0">
                <a:ea typeface="Adobe 繁黑體 Std B" pitchFamily="34" charset="-120"/>
              </a:rPr>
              <a:t>fire</a:t>
            </a:r>
          </a:p>
          <a:p>
            <a:pPr marL="914400" lvl="1" indent="-457200">
              <a:lnSpc>
                <a:spcPct val="170000"/>
              </a:lnSpc>
              <a:buFont typeface="+mj-lt"/>
              <a:buAutoNum type="arabicPeriod"/>
            </a:pPr>
            <a:r>
              <a:rPr lang="en-US" altLang="zh-TW" dirty="0" smtClean="0">
                <a:ea typeface="Adobe 繁黑體 Std B" pitchFamily="34" charset="-120"/>
              </a:rPr>
              <a:t>grass</a:t>
            </a:r>
          </a:p>
          <a:p>
            <a:pPr marL="914400" lvl="1" indent="-457200">
              <a:lnSpc>
                <a:spcPct val="170000"/>
              </a:lnSpc>
              <a:buFont typeface="+mj-lt"/>
              <a:buAutoNum type="arabicPeriod"/>
            </a:pPr>
            <a:r>
              <a:rPr lang="en-US" altLang="zh-TW" dirty="0" smtClean="0">
                <a:ea typeface="Adobe 繁黑體 Std B" pitchFamily="34" charset="-120"/>
              </a:rPr>
              <a:t>water</a:t>
            </a:r>
          </a:p>
          <a:p>
            <a:pPr marL="457200" lvl="1" indent="0">
              <a:lnSpc>
                <a:spcPct val="170000"/>
              </a:lnSpc>
              <a:buNone/>
            </a:pPr>
            <a:r>
              <a:rPr lang="zh-TW" altLang="en-US" dirty="0" smtClean="0">
                <a:ea typeface="Adobe 繁黑體 Std B" pitchFamily="34" charset="-120"/>
              </a:rPr>
              <a:t>在 </a:t>
            </a:r>
            <a:r>
              <a:rPr lang="en-US" altLang="zh-TW" dirty="0" smtClean="0">
                <a:ea typeface="Adobe 繁黑體 Std B" pitchFamily="34" charset="-120"/>
              </a:rPr>
              <a:t>Pokemon </a:t>
            </a:r>
            <a:r>
              <a:rPr lang="zh-TW" altLang="en-US" dirty="0" smtClean="0">
                <a:ea typeface="Adobe 繁黑體 Std B" pitchFamily="34" charset="-120"/>
              </a:rPr>
              <a:t>類別中新增這個 </a:t>
            </a:r>
            <a:r>
              <a:rPr lang="en-US" altLang="zh-TW" dirty="0" smtClean="0">
                <a:ea typeface="Adobe 繁黑體 Std B" pitchFamily="34" charset="-120"/>
              </a:rPr>
              <a:t>enum</a:t>
            </a:r>
            <a:endParaRPr lang="en-US" altLang="zh-TW" dirty="0">
              <a:ea typeface="Adobe 繁黑體 Std B" pitchFamily="34" charset="-120"/>
            </a:endParaRPr>
          </a:p>
        </p:txBody>
      </p:sp>
    </p:spTree>
    <p:extLst>
      <p:ext uri="{BB962C8B-B14F-4D97-AF65-F5344CB8AC3E}">
        <p14:creationId xmlns:p14="http://schemas.microsoft.com/office/powerpoint/2010/main" val="542452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1</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22</a:t>
            </a:fld>
            <a:endParaRPr lang="zh-TW" altLang="en-US"/>
          </a:p>
        </p:txBody>
      </p:sp>
      <p:sp>
        <p:nvSpPr>
          <p:cNvPr id="10" name="圓角矩形 18">
            <a:extLst>
              <a:ext uri="{FF2B5EF4-FFF2-40B4-BE49-F238E27FC236}">
                <a16:creationId xmlns:a16="http://schemas.microsoft.com/office/drawing/2014/main" id="{C768FC41-0C6E-4CD7-8737-BAD72D6F309E}"/>
              </a:ext>
            </a:extLst>
          </p:cNvPr>
          <p:cNvSpPr/>
          <p:nvPr/>
        </p:nvSpPr>
        <p:spPr>
          <a:xfrm>
            <a:off x="2079336" y="1577199"/>
            <a:ext cx="8033327" cy="4354474"/>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1">
            <a:extLst>
              <a:ext uri="{FF2B5EF4-FFF2-40B4-BE49-F238E27FC236}">
                <a16:creationId xmlns:a16="http://schemas.microsoft.com/office/drawing/2014/main" id="{329BE61E-50D5-48BB-B553-933360DDD129}"/>
              </a:ext>
            </a:extLst>
          </p:cNvPr>
          <p:cNvSpPr txBox="1">
            <a:spLocks/>
          </p:cNvSpPr>
          <p:nvPr/>
        </p:nvSpPr>
        <p:spPr>
          <a:xfrm>
            <a:off x="2937783" y="1577199"/>
            <a:ext cx="6540172" cy="38774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70000"/>
              </a:lnSpc>
            </a:pPr>
            <a:r>
              <a:rPr lang="en-US" altLang="zh-TW" sz="2800" b="1" dirty="0">
                <a:ea typeface="Adobe 繁黑體 Std B" pitchFamily="34" charset="-120"/>
              </a:rPr>
              <a:t>Mission </a:t>
            </a:r>
          </a:p>
          <a:p>
            <a:pPr marL="457200" lvl="1" indent="0">
              <a:lnSpc>
                <a:spcPct val="170000"/>
              </a:lnSpc>
              <a:buNone/>
            </a:pPr>
            <a:r>
              <a:rPr lang="zh-TW" altLang="en-US" sz="1800" dirty="0" smtClean="0">
                <a:ea typeface="Adobe 繁黑體 Std B" pitchFamily="34" charset="-120"/>
              </a:rPr>
              <a:t>宣告一個技能類別 </a:t>
            </a:r>
            <a:r>
              <a:rPr lang="en-US" altLang="zh-TW" sz="1800" dirty="0" smtClean="0">
                <a:ea typeface="Adobe 繁黑體 Std B" pitchFamily="34" charset="-120"/>
              </a:rPr>
              <a:t>(Skill) </a:t>
            </a:r>
            <a:r>
              <a:rPr lang="zh-TW" altLang="en-US" sz="1800" dirty="0" smtClean="0">
                <a:ea typeface="Adobe 繁黑體 Std B" pitchFamily="34" charset="-120"/>
              </a:rPr>
              <a:t>下有五個屬性，並完成其建構式：</a:t>
            </a:r>
            <a:endParaRPr lang="en-US" altLang="zh-TW" sz="1800" dirty="0" smtClean="0">
              <a:ea typeface="Adobe 繁黑體 Std B" pitchFamily="34" charset="-120"/>
            </a:endParaRPr>
          </a:p>
          <a:p>
            <a:pPr marL="914400" lvl="1" indent="-457200">
              <a:lnSpc>
                <a:spcPct val="170000"/>
              </a:lnSpc>
              <a:buFont typeface="+mj-lt"/>
              <a:buAutoNum type="arabicPeriod"/>
            </a:pPr>
            <a:r>
              <a:rPr lang="zh-TW" altLang="en-US" sz="1800" dirty="0" smtClean="0">
                <a:ea typeface="Adobe 繁黑體 Std B" pitchFamily="34" charset="-120"/>
              </a:rPr>
              <a:t>技能名稱 </a:t>
            </a:r>
            <a:r>
              <a:rPr lang="en-US" altLang="zh-TW" sz="1800" dirty="0" smtClean="0">
                <a:ea typeface="Adobe 繁黑體 Std B" pitchFamily="34" charset="-120"/>
              </a:rPr>
              <a:t>(skilll)</a:t>
            </a:r>
            <a:r>
              <a:rPr lang="zh-TW" altLang="en-US" sz="1800" dirty="0" smtClean="0">
                <a:ea typeface="Adobe 繁黑體 Std B" pitchFamily="34" charset="-120"/>
              </a:rPr>
              <a:t>：</a:t>
            </a:r>
            <a:r>
              <a:rPr lang="en-US" altLang="zh-TW" sz="1800" dirty="0" smtClean="0">
                <a:ea typeface="Adobe 繁黑體 Std B" pitchFamily="34" charset="-120"/>
              </a:rPr>
              <a:t>string</a:t>
            </a:r>
            <a:endParaRPr lang="en-US" altLang="zh-TW" sz="1800" dirty="0">
              <a:ea typeface="Adobe 繁黑體 Std B" pitchFamily="34" charset="-120"/>
            </a:endParaRPr>
          </a:p>
          <a:p>
            <a:pPr marL="914400" lvl="1" indent="-457200">
              <a:lnSpc>
                <a:spcPct val="170000"/>
              </a:lnSpc>
              <a:buFont typeface="+mj-lt"/>
              <a:buAutoNum type="arabicPeriod"/>
            </a:pPr>
            <a:r>
              <a:rPr lang="zh-TW" altLang="en-US" sz="1800" dirty="0" smtClean="0">
                <a:ea typeface="Adobe 繁黑體 Std B" pitchFamily="34" charset="-120"/>
              </a:rPr>
              <a:t>屬性 </a:t>
            </a:r>
            <a:r>
              <a:rPr lang="en-US" altLang="zh-TW" sz="1800" dirty="0" smtClean="0">
                <a:ea typeface="Adobe 繁黑體 Std B" pitchFamily="34" charset="-120"/>
              </a:rPr>
              <a:t>(property)</a:t>
            </a:r>
            <a:r>
              <a:rPr lang="zh-TW" altLang="en-US" sz="1800" dirty="0" smtClean="0">
                <a:ea typeface="Adobe 繁黑體 Std B" pitchFamily="34" charset="-120"/>
              </a:rPr>
              <a:t>：</a:t>
            </a:r>
            <a:r>
              <a:rPr lang="en-US" altLang="zh-TW" sz="1800" dirty="0" smtClean="0">
                <a:ea typeface="Adobe 繁黑體 Std B" pitchFamily="34" charset="-120"/>
              </a:rPr>
              <a:t>enum</a:t>
            </a:r>
            <a:endParaRPr lang="en-US" altLang="zh-TW" sz="1800" dirty="0">
              <a:ea typeface="Adobe 繁黑體 Std B" pitchFamily="34" charset="-120"/>
            </a:endParaRPr>
          </a:p>
          <a:p>
            <a:pPr marL="914400" lvl="1" indent="-457200">
              <a:lnSpc>
                <a:spcPct val="170000"/>
              </a:lnSpc>
              <a:buFont typeface="+mj-lt"/>
              <a:buAutoNum type="arabicPeriod"/>
            </a:pPr>
            <a:r>
              <a:rPr lang="zh-TW" altLang="en-US" sz="1800" dirty="0" smtClean="0">
                <a:ea typeface="Adobe 繁黑體 Std B" pitchFamily="34" charset="-120"/>
              </a:rPr>
              <a:t>傷害 </a:t>
            </a:r>
            <a:r>
              <a:rPr lang="en-US" altLang="zh-TW" sz="1800" dirty="0" smtClean="0">
                <a:ea typeface="Adobe 繁黑體 Std B" pitchFamily="34" charset="-120"/>
              </a:rPr>
              <a:t>(damage)</a:t>
            </a:r>
            <a:r>
              <a:rPr lang="zh-TW" altLang="en-US" sz="1800" dirty="0" smtClean="0">
                <a:ea typeface="Adobe 繁黑體 Std B" pitchFamily="34" charset="-120"/>
              </a:rPr>
              <a:t>：</a:t>
            </a:r>
            <a:r>
              <a:rPr lang="en-US" altLang="zh-TW" sz="1800" dirty="0" smtClean="0">
                <a:ea typeface="Adobe 繁黑體 Std B" pitchFamily="34" charset="-120"/>
              </a:rPr>
              <a:t>int</a:t>
            </a:r>
            <a:endParaRPr lang="en-US" altLang="zh-TW" sz="1800" dirty="0">
              <a:ea typeface="Adobe 繁黑體 Std B" pitchFamily="34" charset="-120"/>
            </a:endParaRPr>
          </a:p>
          <a:p>
            <a:pPr marL="914400" lvl="1" indent="-457200">
              <a:lnSpc>
                <a:spcPct val="170000"/>
              </a:lnSpc>
              <a:buFont typeface="+mj-lt"/>
              <a:buAutoNum type="arabicPeriod"/>
            </a:pPr>
            <a:r>
              <a:rPr lang="zh-TW" altLang="en-US" sz="1800" dirty="0">
                <a:ea typeface="Adobe 繁黑體 Std B" pitchFamily="34" charset="-120"/>
              </a:rPr>
              <a:t>招式點</a:t>
            </a:r>
            <a:r>
              <a:rPr lang="zh-TW" altLang="en-US" sz="1800" dirty="0" smtClean="0">
                <a:ea typeface="Adobe 繁黑體 Std B" pitchFamily="34" charset="-120"/>
              </a:rPr>
              <a:t>數 </a:t>
            </a:r>
            <a:r>
              <a:rPr lang="en-US" altLang="zh-TW" sz="1800" dirty="0" smtClean="0">
                <a:ea typeface="Adobe 繁黑體 Std B" pitchFamily="34" charset="-120"/>
              </a:rPr>
              <a:t>(power_point)</a:t>
            </a:r>
            <a:r>
              <a:rPr lang="zh-TW" altLang="en-US" sz="1800" dirty="0" smtClean="0">
                <a:ea typeface="Adobe 繁黑體 Std B" pitchFamily="34" charset="-120"/>
              </a:rPr>
              <a:t>：</a:t>
            </a:r>
            <a:r>
              <a:rPr lang="en-US" altLang="zh-TW" sz="1800" dirty="0" smtClean="0">
                <a:ea typeface="Adobe 繁黑體 Std B" pitchFamily="34" charset="-120"/>
              </a:rPr>
              <a:t>int</a:t>
            </a:r>
          </a:p>
          <a:p>
            <a:pPr marL="914400" lvl="1" indent="-457200">
              <a:lnSpc>
                <a:spcPct val="170000"/>
              </a:lnSpc>
              <a:buFont typeface="+mj-lt"/>
              <a:buAutoNum type="arabicPeriod"/>
            </a:pPr>
            <a:r>
              <a:rPr lang="zh-TW" altLang="en-US" sz="1800" dirty="0" smtClean="0">
                <a:ea typeface="Adobe 繁黑體 Std B" pitchFamily="34" charset="-120"/>
              </a:rPr>
              <a:t>準確度 </a:t>
            </a:r>
            <a:r>
              <a:rPr lang="en-US" altLang="zh-TW" sz="1800" dirty="0" smtClean="0">
                <a:ea typeface="Adobe 繁黑體 Std B" pitchFamily="34" charset="-120"/>
              </a:rPr>
              <a:t>(accuracy)</a:t>
            </a:r>
            <a:r>
              <a:rPr lang="zh-TW" altLang="en-US" sz="1800" dirty="0" smtClean="0">
                <a:ea typeface="Adobe 繁黑體 Std B" pitchFamily="34" charset="-120"/>
              </a:rPr>
              <a:t>：</a:t>
            </a:r>
            <a:r>
              <a:rPr lang="en-US" altLang="zh-TW" sz="1800" dirty="0" smtClean="0">
                <a:ea typeface="Adobe 繁黑體 Std B" pitchFamily="34" charset="-120"/>
              </a:rPr>
              <a:t>int</a:t>
            </a:r>
            <a:endParaRPr lang="en-US" altLang="zh-TW" sz="1800" dirty="0">
              <a:ea typeface="Adobe 繁黑體 Std B" pitchFamily="34" charset="-120"/>
            </a:endParaRPr>
          </a:p>
        </p:txBody>
      </p:sp>
    </p:spTree>
    <p:extLst>
      <p:ext uri="{BB962C8B-B14F-4D97-AF65-F5344CB8AC3E}">
        <p14:creationId xmlns:p14="http://schemas.microsoft.com/office/powerpoint/2010/main" val="725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1</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23</a:t>
            </a:fld>
            <a:endParaRPr lang="zh-TW" altLang="en-US"/>
          </a:p>
        </p:txBody>
      </p:sp>
      <p:sp>
        <p:nvSpPr>
          <p:cNvPr id="10" name="圓角矩形 18">
            <a:extLst>
              <a:ext uri="{FF2B5EF4-FFF2-40B4-BE49-F238E27FC236}">
                <a16:creationId xmlns:a16="http://schemas.microsoft.com/office/drawing/2014/main" id="{C768FC41-0C6E-4CD7-8737-BAD72D6F309E}"/>
              </a:ext>
            </a:extLst>
          </p:cNvPr>
          <p:cNvSpPr/>
          <p:nvPr/>
        </p:nvSpPr>
        <p:spPr>
          <a:xfrm>
            <a:off x="2079336" y="1577199"/>
            <a:ext cx="8033327" cy="3988714"/>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1">
            <a:extLst>
              <a:ext uri="{FF2B5EF4-FFF2-40B4-BE49-F238E27FC236}">
                <a16:creationId xmlns:a16="http://schemas.microsoft.com/office/drawing/2014/main" id="{329BE61E-50D5-48BB-B553-933360DDD129}"/>
              </a:ext>
            </a:extLst>
          </p:cNvPr>
          <p:cNvSpPr txBox="1">
            <a:spLocks/>
          </p:cNvSpPr>
          <p:nvPr/>
        </p:nvSpPr>
        <p:spPr>
          <a:xfrm>
            <a:off x="2071383" y="1672592"/>
            <a:ext cx="8006963" cy="35752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TW" sz="3200" b="1" dirty="0">
                <a:ea typeface="Adobe 繁黑體 Std B" pitchFamily="34" charset="-120"/>
              </a:rPr>
              <a:t>Mission </a:t>
            </a:r>
          </a:p>
          <a:p>
            <a:pPr marL="457200" lvl="1" indent="0">
              <a:lnSpc>
                <a:spcPct val="100000"/>
              </a:lnSpc>
              <a:buNone/>
            </a:pPr>
            <a:r>
              <a:rPr lang="zh-TW" altLang="en-US" dirty="0" smtClean="0">
                <a:ea typeface="Adobe 繁黑體 Std B" pitchFamily="34" charset="-120"/>
              </a:rPr>
              <a:t>宣告一個 </a:t>
            </a:r>
            <a:r>
              <a:rPr lang="en-US" altLang="zh-TW" dirty="0" smtClean="0">
                <a:ea typeface="Adobe 繁黑體 Std B" pitchFamily="34" charset="-120"/>
              </a:rPr>
              <a:t>Flame_Thrower</a:t>
            </a:r>
            <a:r>
              <a:rPr lang="zh-TW" altLang="en-US" dirty="0" smtClean="0">
                <a:ea typeface="Adobe 繁黑體 Std B" pitchFamily="34" charset="-120"/>
              </a:rPr>
              <a:t> 類別繼承技能類別 </a:t>
            </a:r>
            <a:r>
              <a:rPr lang="en-US" altLang="zh-TW" dirty="0" smtClean="0">
                <a:ea typeface="Adobe 繁黑體 Std B" pitchFamily="34" charset="-120"/>
              </a:rPr>
              <a:t>(Skill) </a:t>
            </a:r>
            <a:r>
              <a:rPr lang="zh-TW" altLang="en-US" dirty="0" smtClean="0">
                <a:ea typeface="Adobe 繁黑體 Std B" pitchFamily="34" charset="-120"/>
              </a:rPr>
              <a:t>後，</a:t>
            </a:r>
            <a:r>
              <a:rPr lang="zh-TW" altLang="en-US" dirty="0">
                <a:ea typeface="Adobe 繁黑體 Std B" pitchFamily="34" charset="-120"/>
              </a:rPr>
              <a:t>利用建構式</a:t>
            </a:r>
            <a:r>
              <a:rPr lang="zh-TW" altLang="en-US" dirty="0" smtClean="0">
                <a:ea typeface="Adobe 繁黑體 Std B" pitchFamily="34" charset="-120"/>
              </a:rPr>
              <a:t>把以下這些成員初始化：</a:t>
            </a:r>
            <a:endParaRPr lang="en-US" altLang="zh-TW" dirty="0" smtClean="0">
              <a:ea typeface="Adobe 繁黑體 Std B" pitchFamily="34" charset="-120"/>
            </a:endParaRPr>
          </a:p>
          <a:p>
            <a:pPr marL="914400" lvl="1" indent="-457200">
              <a:lnSpc>
                <a:spcPct val="100000"/>
              </a:lnSpc>
              <a:buFont typeface="+mj-lt"/>
              <a:buAutoNum type="arabicPeriod"/>
            </a:pPr>
            <a:r>
              <a:rPr lang="zh-TW" altLang="en-US" dirty="0" smtClean="0">
                <a:ea typeface="Adobe 繁黑體 Std B" pitchFamily="34" charset="-120"/>
              </a:rPr>
              <a:t>技能名稱 </a:t>
            </a:r>
            <a:r>
              <a:rPr lang="en-US" altLang="zh-TW" dirty="0" smtClean="0">
                <a:ea typeface="Adobe 繁黑體 Std B" pitchFamily="34" charset="-120"/>
              </a:rPr>
              <a:t>(skilll)</a:t>
            </a:r>
            <a:r>
              <a:rPr lang="zh-TW" altLang="en-US" dirty="0" smtClean="0">
                <a:ea typeface="Adobe 繁黑體 Std B" pitchFamily="34" charset="-120"/>
              </a:rPr>
              <a:t>：</a:t>
            </a:r>
            <a:r>
              <a:rPr lang="en-US" altLang="zh-TW" dirty="0">
                <a:ea typeface="Adobe 繁黑體 Std B" pitchFamily="34" charset="-120"/>
              </a:rPr>
              <a:t> </a:t>
            </a:r>
            <a:r>
              <a:rPr lang="en-US" altLang="zh-TW" dirty="0" smtClean="0">
                <a:ea typeface="Adobe 繁黑體 Std B" pitchFamily="34" charset="-120"/>
              </a:rPr>
              <a:t>Flame_Thrower</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屬性 </a:t>
            </a:r>
            <a:r>
              <a:rPr lang="en-US" altLang="zh-TW" dirty="0">
                <a:ea typeface="Adobe 繁黑體 Std B" pitchFamily="34" charset="-120"/>
              </a:rPr>
              <a:t>(</a:t>
            </a:r>
            <a:r>
              <a:rPr lang="en-US" altLang="zh-TW" dirty="0" smtClean="0">
                <a:ea typeface="Adobe 繁黑體 Std B" pitchFamily="34" charset="-120"/>
              </a:rPr>
              <a:t>property)</a:t>
            </a:r>
            <a:r>
              <a:rPr lang="zh-TW" altLang="en-US" dirty="0" smtClean="0">
                <a:ea typeface="Adobe 繁黑體 Std B" pitchFamily="34" charset="-120"/>
              </a:rPr>
              <a:t>：</a:t>
            </a:r>
            <a:r>
              <a:rPr lang="en-US" altLang="zh-TW" dirty="0" smtClean="0">
                <a:ea typeface="Adobe 繁黑體 Std B" pitchFamily="34" charset="-120"/>
              </a:rPr>
              <a:t>fire</a:t>
            </a:r>
            <a:endParaRPr lang="en-US" altLang="zh-TW" dirty="0">
              <a:ea typeface="Adobe 繁黑體 Std B" pitchFamily="34" charset="-120"/>
            </a:endParaRPr>
          </a:p>
          <a:p>
            <a:pPr marL="914400" lvl="1" indent="-457200">
              <a:lnSpc>
                <a:spcPct val="100000"/>
              </a:lnSpc>
              <a:buFont typeface="+mj-lt"/>
              <a:buAutoNum type="arabicPeriod"/>
            </a:pPr>
            <a:r>
              <a:rPr lang="zh-TW" altLang="en-US" dirty="0" smtClean="0">
                <a:ea typeface="Adobe 繁黑體 Std B" pitchFamily="34" charset="-120"/>
              </a:rPr>
              <a:t>傷害 </a:t>
            </a:r>
            <a:r>
              <a:rPr lang="en-US" altLang="zh-TW" dirty="0" smtClean="0">
                <a:ea typeface="Adobe 繁黑體 Std B" pitchFamily="34" charset="-120"/>
              </a:rPr>
              <a:t>(damage)</a:t>
            </a:r>
            <a:r>
              <a:rPr lang="zh-TW" altLang="en-US" dirty="0" smtClean="0">
                <a:ea typeface="Adobe 繁黑體 Std B" pitchFamily="34" charset="-120"/>
              </a:rPr>
              <a:t>：</a:t>
            </a:r>
            <a:r>
              <a:rPr lang="en-US" altLang="zh-TW" dirty="0" smtClean="0">
                <a:ea typeface="Adobe 繁黑體 Std B" pitchFamily="34" charset="-120"/>
              </a:rPr>
              <a:t>25</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招式點</a:t>
            </a:r>
            <a:r>
              <a:rPr lang="zh-TW" altLang="en-US" dirty="0" smtClean="0">
                <a:ea typeface="Adobe 繁黑體 Std B" pitchFamily="34" charset="-120"/>
              </a:rPr>
              <a:t>數 </a:t>
            </a:r>
            <a:r>
              <a:rPr lang="en-US" altLang="zh-TW" dirty="0" smtClean="0">
                <a:ea typeface="Adobe 繁黑體 Std B" pitchFamily="34" charset="-120"/>
              </a:rPr>
              <a:t>(power_point)</a:t>
            </a:r>
            <a:r>
              <a:rPr lang="zh-TW" altLang="en-US" dirty="0" smtClean="0">
                <a:ea typeface="Adobe 繁黑體 Std B" pitchFamily="34" charset="-120"/>
              </a:rPr>
              <a:t>：</a:t>
            </a:r>
            <a:r>
              <a:rPr lang="en-US" altLang="zh-TW" dirty="0" smtClean="0">
                <a:ea typeface="Adobe 繁黑體 Std B" pitchFamily="34" charset="-120"/>
              </a:rPr>
              <a:t>30</a:t>
            </a:r>
          </a:p>
          <a:p>
            <a:pPr marL="914400" lvl="1" indent="-457200">
              <a:lnSpc>
                <a:spcPct val="100000"/>
              </a:lnSpc>
              <a:buFont typeface="+mj-lt"/>
              <a:buAutoNum type="arabicPeriod"/>
            </a:pPr>
            <a:r>
              <a:rPr lang="zh-TW" altLang="en-US" dirty="0" smtClean="0">
                <a:ea typeface="Adobe 繁黑體 Std B" pitchFamily="34" charset="-120"/>
              </a:rPr>
              <a:t>準確度 </a:t>
            </a:r>
            <a:r>
              <a:rPr lang="en-US" altLang="zh-TW" dirty="0" smtClean="0">
                <a:ea typeface="Adobe 繁黑體 Std B" pitchFamily="34" charset="-120"/>
              </a:rPr>
              <a:t>(accuracy)</a:t>
            </a:r>
            <a:r>
              <a:rPr lang="zh-TW" altLang="en-US" dirty="0" smtClean="0">
                <a:ea typeface="Adobe 繁黑體 Std B" pitchFamily="34" charset="-120"/>
              </a:rPr>
              <a:t>：</a:t>
            </a:r>
            <a:r>
              <a:rPr lang="en-US" altLang="zh-TW" dirty="0" smtClean="0">
                <a:ea typeface="Adobe 繁黑體 Std B" pitchFamily="34" charset="-120"/>
              </a:rPr>
              <a:t>80</a:t>
            </a:r>
            <a:endParaRPr lang="en-US" altLang="zh-TW" dirty="0">
              <a:ea typeface="Adobe 繁黑體 Std B" pitchFamily="34" charset="-120"/>
            </a:endParaRPr>
          </a:p>
        </p:txBody>
      </p:sp>
    </p:spTree>
    <p:extLst>
      <p:ext uri="{BB962C8B-B14F-4D97-AF65-F5344CB8AC3E}">
        <p14:creationId xmlns:p14="http://schemas.microsoft.com/office/powerpoint/2010/main" val="2125908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1</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24</a:t>
            </a:fld>
            <a:endParaRPr lang="zh-TW" altLang="en-US"/>
          </a:p>
        </p:txBody>
      </p:sp>
      <p:sp>
        <p:nvSpPr>
          <p:cNvPr id="10" name="圓角矩形 18">
            <a:extLst>
              <a:ext uri="{FF2B5EF4-FFF2-40B4-BE49-F238E27FC236}">
                <a16:creationId xmlns:a16="http://schemas.microsoft.com/office/drawing/2014/main" id="{C768FC41-0C6E-4CD7-8737-BAD72D6F309E}"/>
              </a:ext>
            </a:extLst>
          </p:cNvPr>
          <p:cNvSpPr/>
          <p:nvPr/>
        </p:nvSpPr>
        <p:spPr>
          <a:xfrm>
            <a:off x="2079336" y="1577199"/>
            <a:ext cx="8033327" cy="3988714"/>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1">
            <a:extLst>
              <a:ext uri="{FF2B5EF4-FFF2-40B4-BE49-F238E27FC236}">
                <a16:creationId xmlns:a16="http://schemas.microsoft.com/office/drawing/2014/main" id="{329BE61E-50D5-48BB-B553-933360DDD129}"/>
              </a:ext>
            </a:extLst>
          </p:cNvPr>
          <p:cNvSpPr txBox="1">
            <a:spLocks/>
          </p:cNvSpPr>
          <p:nvPr/>
        </p:nvSpPr>
        <p:spPr>
          <a:xfrm>
            <a:off x="2071383" y="1672592"/>
            <a:ext cx="8006963" cy="35752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TW" sz="3200" b="1" dirty="0">
                <a:ea typeface="Adobe 繁黑體 Std B" pitchFamily="34" charset="-120"/>
              </a:rPr>
              <a:t>Mission </a:t>
            </a:r>
          </a:p>
          <a:p>
            <a:pPr marL="457200" lvl="1" indent="0">
              <a:lnSpc>
                <a:spcPct val="100000"/>
              </a:lnSpc>
              <a:buNone/>
            </a:pPr>
            <a:r>
              <a:rPr lang="zh-TW" altLang="en-US" dirty="0">
                <a:ea typeface="Adobe 繁黑體 Std B" pitchFamily="34" charset="-120"/>
              </a:rPr>
              <a:t>宣告 </a:t>
            </a:r>
            <a:r>
              <a:rPr lang="en-US" altLang="zh-TW" dirty="0" smtClean="0">
                <a:ea typeface="Adobe 繁黑體 Std B" pitchFamily="34" charset="-120"/>
              </a:rPr>
              <a:t>Charmander </a:t>
            </a:r>
            <a:r>
              <a:rPr lang="zh-TW" altLang="en-US" dirty="0" smtClean="0">
                <a:ea typeface="Adobe 繁黑體 Std B" pitchFamily="34" charset="-120"/>
              </a:rPr>
              <a:t>繼承 </a:t>
            </a:r>
            <a:r>
              <a:rPr lang="en-US" altLang="zh-TW" dirty="0" smtClean="0">
                <a:ea typeface="Adobe 繁黑體 Std B" pitchFamily="34" charset="-120"/>
              </a:rPr>
              <a:t>Pokemon </a:t>
            </a:r>
            <a:r>
              <a:rPr lang="zh-TW" altLang="en-US" dirty="0" smtClean="0">
                <a:ea typeface="Adobe 繁黑體 Std B" pitchFamily="34" charset="-120"/>
              </a:rPr>
              <a:t>類別後：</a:t>
            </a:r>
            <a:endParaRPr lang="en-US" altLang="zh-TW" dirty="0" smtClean="0">
              <a:ea typeface="Adobe 繁黑體 Std B" pitchFamily="34" charset="-120"/>
            </a:endParaRPr>
          </a:p>
          <a:p>
            <a:pPr marL="914400" lvl="1" indent="-457200">
              <a:lnSpc>
                <a:spcPct val="100000"/>
              </a:lnSpc>
              <a:buFont typeface="+mj-lt"/>
              <a:buAutoNum type="arabicPeriod"/>
            </a:pPr>
            <a:r>
              <a:rPr lang="zh-TW" altLang="en-US" dirty="0" smtClean="0">
                <a:ea typeface="Adobe 繁黑體 Std B" pitchFamily="34" charset="-120"/>
              </a:rPr>
              <a:t>名字 </a:t>
            </a:r>
            <a:r>
              <a:rPr lang="en-US" altLang="zh-TW" dirty="0" smtClean="0">
                <a:ea typeface="Adobe 繁黑體 Std B" pitchFamily="34" charset="-120"/>
              </a:rPr>
              <a:t>(Name)</a:t>
            </a:r>
            <a:r>
              <a:rPr lang="zh-TW" altLang="en-US" dirty="0" smtClean="0">
                <a:ea typeface="Adobe 繁黑體 Std B" pitchFamily="34" charset="-120"/>
              </a:rPr>
              <a:t> </a:t>
            </a:r>
            <a:r>
              <a:rPr lang="en-US" altLang="zh-TW" dirty="0" smtClean="0">
                <a:ea typeface="Adobe 繁黑體 Std B" pitchFamily="34" charset="-120"/>
              </a:rPr>
              <a:t>=</a:t>
            </a:r>
            <a:r>
              <a:rPr lang="zh-TW" altLang="en-US" dirty="0" smtClean="0">
                <a:ea typeface="Adobe 繁黑體 Std B" pitchFamily="34" charset="-120"/>
              </a:rPr>
              <a:t> </a:t>
            </a:r>
            <a:r>
              <a:rPr lang="en-US" altLang="zh-TW" dirty="0" smtClean="0">
                <a:ea typeface="Adobe 繁黑體 Std B" pitchFamily="34" charset="-120"/>
              </a:rPr>
              <a:t>Charmander</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屬性 </a:t>
            </a:r>
            <a:r>
              <a:rPr lang="en-US" altLang="zh-TW" dirty="0">
                <a:ea typeface="Adobe 繁黑體 Std B" pitchFamily="34" charset="-120"/>
              </a:rPr>
              <a:t>(property</a:t>
            </a:r>
            <a:r>
              <a:rPr lang="en-US" altLang="zh-TW" dirty="0" smtClean="0">
                <a:ea typeface="Adobe 繁黑體 Std B" pitchFamily="34" charset="-120"/>
              </a:rPr>
              <a:t>)=fire</a:t>
            </a:r>
            <a:endParaRPr lang="en-US" altLang="zh-TW" dirty="0">
              <a:ea typeface="Adobe 繁黑體 Std B" pitchFamily="34" charset="-120"/>
            </a:endParaRPr>
          </a:p>
          <a:p>
            <a:pPr marL="914400" lvl="1" indent="-457200">
              <a:lnSpc>
                <a:spcPct val="100000"/>
              </a:lnSpc>
              <a:buFont typeface="+mj-lt"/>
              <a:buAutoNum type="arabicPeriod"/>
            </a:pPr>
            <a:r>
              <a:rPr lang="zh-TW" altLang="en-US" dirty="0" smtClean="0">
                <a:ea typeface="Adobe 繁黑體 Std B" pitchFamily="34" charset="-120"/>
              </a:rPr>
              <a:t>生</a:t>
            </a:r>
            <a:r>
              <a:rPr lang="zh-TW" altLang="en-US" dirty="0">
                <a:ea typeface="Adobe 繁黑體 Std B" pitchFamily="34" charset="-120"/>
              </a:rPr>
              <a:t>命上限 </a:t>
            </a:r>
            <a:r>
              <a:rPr lang="en-US" altLang="zh-TW" dirty="0">
                <a:ea typeface="Adobe 繁黑體 Std B" pitchFamily="34" charset="-120"/>
              </a:rPr>
              <a:t>(MaxLife</a:t>
            </a:r>
            <a:r>
              <a:rPr lang="en-US" altLang="zh-TW" dirty="0" smtClean="0">
                <a:ea typeface="Adobe 繁黑體 Std B" pitchFamily="34" charset="-120"/>
              </a:rPr>
              <a:t>) = 50</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目前生命值 </a:t>
            </a:r>
            <a:r>
              <a:rPr lang="en-US" altLang="zh-TW" dirty="0">
                <a:ea typeface="Adobe 繁黑體 Std B" pitchFamily="34" charset="-120"/>
              </a:rPr>
              <a:t>(CurrentLife</a:t>
            </a:r>
            <a:r>
              <a:rPr lang="en-US" altLang="zh-TW" dirty="0" smtClean="0">
                <a:ea typeface="Adobe 繁黑體 Std B" pitchFamily="34" charset="-120"/>
              </a:rPr>
              <a:t>) = </a:t>
            </a:r>
            <a:r>
              <a:rPr lang="en-US" altLang="zh-TW" dirty="0" smtClean="0">
                <a:ea typeface="Adobe 繁黑體 Std B" pitchFamily="34" charset="-120"/>
              </a:rPr>
              <a:t>50</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攻擊力 </a:t>
            </a:r>
            <a:r>
              <a:rPr lang="en-US" altLang="zh-TW" dirty="0">
                <a:ea typeface="Adobe 繁黑體 Std B" pitchFamily="34" charset="-120"/>
              </a:rPr>
              <a:t>(</a:t>
            </a:r>
            <a:r>
              <a:rPr lang="en-US" altLang="zh-TW" dirty="0" smtClean="0">
                <a:ea typeface="Adobe 繁黑體 Std B" pitchFamily="34" charset="-120"/>
              </a:rPr>
              <a:t>Attack) = 30</a:t>
            </a:r>
            <a:endParaRPr lang="en-US" altLang="zh-TW" dirty="0">
              <a:ea typeface="Adobe 繁黑體 Std B" pitchFamily="34" charset="-120"/>
            </a:endParaRPr>
          </a:p>
          <a:p>
            <a:pPr marL="914400" lvl="1" indent="-457200">
              <a:lnSpc>
                <a:spcPct val="100000"/>
              </a:lnSpc>
              <a:buFont typeface="+mj-lt"/>
              <a:buAutoNum type="arabicPeriod"/>
            </a:pPr>
            <a:r>
              <a:rPr lang="zh-TW" altLang="en-US" dirty="0">
                <a:ea typeface="Adobe 繁黑體 Std B" pitchFamily="34" charset="-120"/>
              </a:rPr>
              <a:t>防禦力 </a:t>
            </a:r>
            <a:r>
              <a:rPr lang="en-US" altLang="zh-TW" dirty="0">
                <a:ea typeface="Adobe 繁黑體 Std B" pitchFamily="34" charset="-120"/>
              </a:rPr>
              <a:t>(Defense</a:t>
            </a:r>
            <a:r>
              <a:rPr lang="en-US" altLang="zh-TW" dirty="0" smtClean="0">
                <a:ea typeface="Adobe 繁黑體 Std B" pitchFamily="34" charset="-120"/>
              </a:rPr>
              <a:t>) = 20</a:t>
            </a:r>
            <a:endParaRPr lang="en-US" altLang="zh-TW" dirty="0">
              <a:ea typeface="Adobe 繁黑體 Std B" pitchFamily="34" charset="-120"/>
            </a:endParaRPr>
          </a:p>
          <a:p>
            <a:pPr marL="914400" lvl="1" indent="-457200">
              <a:lnSpc>
                <a:spcPct val="100000"/>
              </a:lnSpc>
              <a:buFont typeface="+mj-lt"/>
              <a:buAutoNum type="arabicPeriod"/>
            </a:pPr>
            <a:endParaRPr lang="en-US" altLang="zh-TW" dirty="0">
              <a:ea typeface="Adobe 繁黑體 Std B" pitchFamily="34" charset="-120"/>
            </a:endParaRPr>
          </a:p>
        </p:txBody>
      </p:sp>
    </p:spTree>
    <p:extLst>
      <p:ext uri="{BB962C8B-B14F-4D97-AF65-F5344CB8AC3E}">
        <p14:creationId xmlns:p14="http://schemas.microsoft.com/office/powerpoint/2010/main" val="2048988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icrosoft JhengHei" panose="020B0604030504040204" pitchFamily="34" charset="-120"/>
              </a:rPr>
              <a:t>學習大綱</a:t>
            </a:r>
          </a:p>
        </p:txBody>
      </p:sp>
      <p:sp>
        <p:nvSpPr>
          <p:cNvPr id="4" name="日期版面配置區 3"/>
          <p:cNvSpPr>
            <a:spLocks noGrp="1"/>
          </p:cNvSpPr>
          <p:nvPr>
            <p:ph type="dt" sz="half" idx="10"/>
          </p:nvPr>
        </p:nvSpPr>
        <p:spPr/>
        <p:txBody>
          <a:bodyPr/>
          <a:lstStyle/>
          <a:p>
            <a:fld id="{6B1263B7-E86C-498B-BB1E-7C21BA7D91D5}"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25</a:t>
            </a:fld>
            <a:endParaRPr lang="zh-TW" altLang="en-US"/>
          </a:p>
        </p:txBody>
      </p:sp>
      <p:sp>
        <p:nvSpPr>
          <p:cNvPr id="25" name="圓角矩形 24">
            <a:extLst>
              <a:ext uri="{FF2B5EF4-FFF2-40B4-BE49-F238E27FC236}">
                <a16:creationId xmlns:a16="http://schemas.microsoft.com/office/drawing/2014/main" id="{1A2FDD8A-04D0-464E-9353-C536F8FFDDCF}"/>
              </a:ext>
            </a:extLst>
          </p:cNvPr>
          <p:cNvSpPr/>
          <p:nvPr/>
        </p:nvSpPr>
        <p:spPr>
          <a:xfrm>
            <a:off x="6272938"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7" name="圓角矩形 26">
            <a:extLst>
              <a:ext uri="{FF2B5EF4-FFF2-40B4-BE49-F238E27FC236}">
                <a16:creationId xmlns:a16="http://schemas.microsoft.com/office/drawing/2014/main" id="{5D9C41B3-C271-704F-BB31-021ADCE614D0}"/>
              </a:ext>
            </a:extLst>
          </p:cNvPr>
          <p:cNvSpPr/>
          <p:nvPr/>
        </p:nvSpPr>
        <p:spPr>
          <a:xfrm>
            <a:off x="6272938"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31" name="文字方塊 30">
            <a:extLst>
              <a:ext uri="{FF2B5EF4-FFF2-40B4-BE49-F238E27FC236}">
                <a16:creationId xmlns:a16="http://schemas.microsoft.com/office/drawing/2014/main" id="{A88CBF65-BE45-A04F-AFA4-85A1EACFF36F}"/>
              </a:ext>
            </a:extLst>
          </p:cNvPr>
          <p:cNvSpPr txBox="1"/>
          <p:nvPr/>
        </p:nvSpPr>
        <p:spPr>
          <a:xfrm>
            <a:off x="6397267" y="2847750"/>
            <a:ext cx="620683" cy="769441"/>
          </a:xfrm>
          <a:prstGeom prst="rect">
            <a:avLst/>
          </a:prstGeom>
          <a:noFill/>
        </p:spPr>
        <p:txBody>
          <a:bodyPr wrap="none" rtlCol="0">
            <a:spAutoFit/>
          </a:bodyPr>
          <a:lstStyle/>
          <a:p>
            <a:pPr algn="ctr"/>
            <a:r>
              <a:rPr kumimoji="1" lang="en-US" altLang="zh-TW" sz="4400" b="1" dirty="0">
                <a:solidFill>
                  <a:schemeClr val="bg1"/>
                </a:solidFill>
              </a:rPr>
              <a:t>3.</a:t>
            </a:r>
            <a:endParaRPr kumimoji="1" lang="zh-TW" altLang="en-US" sz="4400" b="1" dirty="0">
              <a:solidFill>
                <a:schemeClr val="bg1"/>
              </a:solidFill>
            </a:endParaRPr>
          </a:p>
        </p:txBody>
      </p:sp>
      <p:sp>
        <p:nvSpPr>
          <p:cNvPr id="32" name="文字方塊 31">
            <a:extLst>
              <a:ext uri="{FF2B5EF4-FFF2-40B4-BE49-F238E27FC236}">
                <a16:creationId xmlns:a16="http://schemas.microsoft.com/office/drawing/2014/main" id="{216DA7F9-65F8-CE44-8C0E-B754EB538A54}"/>
              </a:ext>
            </a:extLst>
          </p:cNvPr>
          <p:cNvSpPr txBox="1"/>
          <p:nvPr/>
        </p:nvSpPr>
        <p:spPr>
          <a:xfrm>
            <a:off x="6397266" y="4241372"/>
            <a:ext cx="620683" cy="769441"/>
          </a:xfrm>
          <a:prstGeom prst="rect">
            <a:avLst/>
          </a:prstGeom>
          <a:noFill/>
        </p:spPr>
        <p:txBody>
          <a:bodyPr wrap="none" rtlCol="0">
            <a:spAutoFit/>
          </a:bodyPr>
          <a:lstStyle/>
          <a:p>
            <a:pPr algn="ctr"/>
            <a:r>
              <a:rPr kumimoji="1" lang="en-US" altLang="zh-TW" sz="4400" b="1" dirty="0">
                <a:solidFill>
                  <a:schemeClr val="bg1"/>
                </a:solidFill>
              </a:rPr>
              <a:t>4.</a:t>
            </a:r>
            <a:endParaRPr kumimoji="1" lang="zh-TW" altLang="en-US" sz="4400" b="1" dirty="0">
              <a:solidFill>
                <a:schemeClr val="bg1"/>
              </a:solidFill>
            </a:endParaRPr>
          </a:p>
        </p:txBody>
      </p:sp>
      <p:sp>
        <p:nvSpPr>
          <p:cNvPr id="35" name="矩形 34">
            <a:extLst>
              <a:ext uri="{FF2B5EF4-FFF2-40B4-BE49-F238E27FC236}">
                <a16:creationId xmlns:a16="http://schemas.microsoft.com/office/drawing/2014/main" id="{AD864A0E-0B3A-E249-8113-4553F487E1C1}"/>
              </a:ext>
            </a:extLst>
          </p:cNvPr>
          <p:cNvSpPr/>
          <p:nvPr/>
        </p:nvSpPr>
        <p:spPr>
          <a:xfrm>
            <a:off x="7021955" y="4367801"/>
            <a:ext cx="162095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多重繼承</a:t>
            </a:r>
          </a:p>
        </p:txBody>
      </p:sp>
      <p:sp>
        <p:nvSpPr>
          <p:cNvPr id="36" name="矩形 35">
            <a:extLst>
              <a:ext uri="{FF2B5EF4-FFF2-40B4-BE49-F238E27FC236}">
                <a16:creationId xmlns:a16="http://schemas.microsoft.com/office/drawing/2014/main" id="{90375A0D-71BC-E547-A73D-96668C5B7AEF}"/>
              </a:ext>
            </a:extLst>
          </p:cNvPr>
          <p:cNvSpPr/>
          <p:nvPr/>
        </p:nvSpPr>
        <p:spPr>
          <a:xfrm>
            <a:off x="7021955" y="2978987"/>
            <a:ext cx="2073003" cy="523220"/>
          </a:xfrm>
          <a:prstGeom prst="rect">
            <a:avLst/>
          </a:prstGeom>
        </p:spPr>
        <p:txBody>
          <a:bodyPr wrap="none" anchor="ctr">
            <a:spAutoFit/>
          </a:bodyPr>
          <a:lstStyle/>
          <a:p>
            <a:r>
              <a:rPr lang="zh-TW" altLang="en-US" sz="2800" b="1" dirty="0" smtClean="0">
                <a:solidFill>
                  <a:schemeClr val="bg1"/>
                </a:solidFill>
                <a:latin typeface="Microsoft JhengHei" panose="020B0604030504040204" pitchFamily="34" charset="-120"/>
                <a:ea typeface="Microsoft JhengHei" panose="020B0604030504040204" pitchFamily="34" charset="-120"/>
              </a:rPr>
              <a:t>覆寫與 </a:t>
            </a:r>
            <a:r>
              <a:rPr lang="en-US" altLang="zh-TW" sz="2800" b="1" dirty="0" smtClean="0">
                <a:solidFill>
                  <a:schemeClr val="bg1"/>
                </a:solidFill>
                <a:latin typeface="Microsoft JhengHei" panose="020B0604030504040204" pitchFamily="34" charset="-120"/>
                <a:ea typeface="Microsoft JhengHei" panose="020B0604030504040204" pitchFamily="34" charset="-120"/>
              </a:rPr>
              <a:t>this </a:t>
            </a:r>
            <a:endParaRPr lang="zh-TW" altLang="en-US" sz="2800" b="1" dirty="0">
              <a:solidFill>
                <a:schemeClr val="bg1"/>
              </a:solidFill>
              <a:latin typeface="Microsoft JhengHei" panose="020B0604030504040204" pitchFamily="34" charset="-120"/>
              <a:ea typeface="Microsoft JhengHei" panose="020B0604030504040204" pitchFamily="34" charset="-120"/>
            </a:endParaRPr>
          </a:p>
        </p:txBody>
      </p:sp>
      <p:sp>
        <p:nvSpPr>
          <p:cNvPr id="18" name="圓角矩形 17">
            <a:extLst>
              <a:ext uri="{FF2B5EF4-FFF2-40B4-BE49-F238E27FC236}">
                <a16:creationId xmlns:a16="http://schemas.microsoft.com/office/drawing/2014/main" id="{24FA850A-AB4C-2C41-B1A1-2C1822BC9123}"/>
              </a:ext>
            </a:extLst>
          </p:cNvPr>
          <p:cNvSpPr/>
          <p:nvPr/>
        </p:nvSpPr>
        <p:spPr>
          <a:xfrm>
            <a:off x="1380096"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19" name="文字方塊 18">
            <a:extLst>
              <a:ext uri="{FF2B5EF4-FFF2-40B4-BE49-F238E27FC236}">
                <a16:creationId xmlns:a16="http://schemas.microsoft.com/office/drawing/2014/main" id="{5635D0AC-A1E3-E64B-B7FC-C6064884BD2B}"/>
              </a:ext>
            </a:extLst>
          </p:cNvPr>
          <p:cNvSpPr txBox="1"/>
          <p:nvPr/>
        </p:nvSpPr>
        <p:spPr>
          <a:xfrm>
            <a:off x="1516457" y="2852051"/>
            <a:ext cx="620683" cy="769441"/>
          </a:xfrm>
          <a:prstGeom prst="rect">
            <a:avLst/>
          </a:prstGeom>
          <a:noFill/>
        </p:spPr>
        <p:txBody>
          <a:bodyPr wrap="none" rtlCol="0">
            <a:spAutoFit/>
          </a:bodyPr>
          <a:lstStyle/>
          <a:p>
            <a:pPr algn="ctr"/>
            <a:r>
              <a:rPr kumimoji="1" lang="en-US" altLang="zh-TW" sz="4400" b="1" dirty="0">
                <a:solidFill>
                  <a:schemeClr val="bg1"/>
                </a:solidFill>
              </a:rPr>
              <a:t>1.</a:t>
            </a:r>
            <a:endParaRPr kumimoji="1" lang="zh-TW" altLang="en-US" sz="4400" b="1" dirty="0">
              <a:solidFill>
                <a:schemeClr val="bg1"/>
              </a:solidFill>
            </a:endParaRPr>
          </a:p>
        </p:txBody>
      </p:sp>
      <p:sp>
        <p:nvSpPr>
          <p:cNvPr id="21" name="矩形 20">
            <a:extLst>
              <a:ext uri="{FF2B5EF4-FFF2-40B4-BE49-F238E27FC236}">
                <a16:creationId xmlns:a16="http://schemas.microsoft.com/office/drawing/2014/main" id="{A0C2A33D-DE49-DC49-A569-1B29347C6AD5}"/>
              </a:ext>
            </a:extLst>
          </p:cNvPr>
          <p:cNvSpPr/>
          <p:nvPr/>
        </p:nvSpPr>
        <p:spPr>
          <a:xfrm>
            <a:off x="2109838" y="2967030"/>
            <a:ext cx="320151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 </a:t>
            </a:r>
            <a:r>
              <a:rPr lang="en-US" altLang="zh-TW" sz="2800" b="1" dirty="0">
                <a:solidFill>
                  <a:schemeClr val="bg1"/>
                </a:solidFill>
                <a:latin typeface="Microsoft JhengHei" panose="020B0604030504040204" pitchFamily="34" charset="-120"/>
                <a:ea typeface="Microsoft JhengHei" panose="020B0604030504040204" pitchFamily="34" charset="-120"/>
              </a:rPr>
              <a:t>(Inheritance)</a:t>
            </a:r>
          </a:p>
        </p:txBody>
      </p:sp>
      <p:sp>
        <p:nvSpPr>
          <p:cNvPr id="22" name="圓角矩形 21">
            <a:extLst>
              <a:ext uri="{FF2B5EF4-FFF2-40B4-BE49-F238E27FC236}">
                <a16:creationId xmlns:a16="http://schemas.microsoft.com/office/drawing/2014/main" id="{4BB7B380-C0C8-874D-8415-EE970C6F4888}"/>
              </a:ext>
            </a:extLst>
          </p:cNvPr>
          <p:cNvSpPr/>
          <p:nvPr/>
        </p:nvSpPr>
        <p:spPr>
          <a:xfrm>
            <a:off x="1380096" y="4117051"/>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2A3313A9-0D70-D54E-930E-54D20F7087B9}"/>
              </a:ext>
            </a:extLst>
          </p:cNvPr>
          <p:cNvSpPr txBox="1"/>
          <p:nvPr/>
        </p:nvSpPr>
        <p:spPr>
          <a:xfrm>
            <a:off x="1516514" y="4243594"/>
            <a:ext cx="620683" cy="769441"/>
          </a:xfrm>
          <a:prstGeom prst="rect">
            <a:avLst/>
          </a:prstGeom>
          <a:noFill/>
        </p:spPr>
        <p:txBody>
          <a:bodyPr wrap="none" rtlCol="0">
            <a:spAutoFit/>
          </a:bodyPr>
          <a:lstStyle/>
          <a:p>
            <a:pPr algn="ctr"/>
            <a:r>
              <a:rPr kumimoji="1" lang="en-US" altLang="zh-TW" sz="4400" b="1" dirty="0">
                <a:solidFill>
                  <a:srgbClr val="4B97A4"/>
                </a:solidFill>
              </a:rPr>
              <a:t>2.</a:t>
            </a:r>
            <a:endParaRPr kumimoji="1" lang="zh-TW" altLang="en-US" sz="4400" b="1" dirty="0">
              <a:solidFill>
                <a:srgbClr val="4B97A4"/>
              </a:solidFill>
            </a:endParaRPr>
          </a:p>
        </p:txBody>
      </p:sp>
      <p:sp>
        <p:nvSpPr>
          <p:cNvPr id="24" name="矩形 23">
            <a:extLst>
              <a:ext uri="{FF2B5EF4-FFF2-40B4-BE49-F238E27FC236}">
                <a16:creationId xmlns:a16="http://schemas.microsoft.com/office/drawing/2014/main" id="{68545489-753D-8144-BFB0-E2BCC11DF864}"/>
              </a:ext>
            </a:extLst>
          </p:cNvPr>
          <p:cNvSpPr/>
          <p:nvPr/>
        </p:nvSpPr>
        <p:spPr>
          <a:xfrm>
            <a:off x="2109838" y="4375505"/>
            <a:ext cx="3416320" cy="523220"/>
          </a:xfrm>
          <a:prstGeom prst="rect">
            <a:avLst/>
          </a:prstGeom>
        </p:spPr>
        <p:txBody>
          <a:bodyPr wrap="none" anchor="ctr">
            <a:spAutoFit/>
          </a:bodyPr>
          <a:lstStyle/>
          <a:p>
            <a:r>
              <a:rPr lang="zh-TW" altLang="en-US"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繼承後的建構與解構</a:t>
            </a:r>
            <a:endParaRPr lang="en-US" altLang="zh-TW" sz="28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067973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18">
            <a:extLst>
              <a:ext uri="{FF2B5EF4-FFF2-40B4-BE49-F238E27FC236}">
                <a16:creationId xmlns:a16="http://schemas.microsoft.com/office/drawing/2014/main" id="{C768FC41-0C6E-4CD7-8737-BAD72D6F309E}"/>
              </a:ext>
            </a:extLst>
          </p:cNvPr>
          <p:cNvSpPr/>
          <p:nvPr/>
        </p:nvSpPr>
        <p:spPr>
          <a:xfrm>
            <a:off x="2540899" y="1577199"/>
            <a:ext cx="6959152" cy="3180917"/>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771" name="Rectangle 3"/>
          <p:cNvSpPr>
            <a:spLocks noGrp="1" noChangeArrowheads="1"/>
          </p:cNvSpPr>
          <p:nvPr>
            <p:ph idx="1"/>
          </p:nvPr>
        </p:nvSpPr>
        <p:spPr>
          <a:xfrm>
            <a:off x="2978718" y="1825625"/>
            <a:ext cx="7354811" cy="4351338"/>
          </a:xfrm>
        </p:spPr>
        <p:txBody>
          <a:bodyPr>
            <a:normAutofit/>
          </a:bodyPr>
          <a:lstStyle/>
          <a:p>
            <a:pPr marL="342900" indent="-342900">
              <a:lnSpc>
                <a:spcPct val="90000"/>
              </a:lnSpc>
              <a:buFont typeface="Arial" panose="020B0604020202020204" pitchFamily="34" charset="0"/>
              <a:buChar char="•"/>
              <a:defRPr/>
            </a:pPr>
            <a:r>
              <a:rPr lang="zh-TW" altLang="en-US" b="1" dirty="0" smtClean="0">
                <a:latin typeface="Adobe 繁黑體 Std B" pitchFamily="34" charset="-120"/>
                <a:ea typeface="Adobe 繁黑體 Std B" pitchFamily="34" charset="-120"/>
              </a:rPr>
              <a:t>建立實體時</a:t>
            </a:r>
            <a:endParaRPr lang="en-US" altLang="zh-TW" b="1" dirty="0" smtClean="0">
              <a:latin typeface="Adobe 繁黑體 Std B" pitchFamily="34" charset="-120"/>
              <a:ea typeface="Adobe 繁黑體 Std B" pitchFamily="34" charset="-120"/>
            </a:endParaRPr>
          </a:p>
          <a:p>
            <a:pPr lvl="1">
              <a:lnSpc>
                <a:spcPct val="90000"/>
              </a:lnSpc>
              <a:buFont typeface="Wingdings" panose="05000000000000000000" pitchFamily="2" charset="2"/>
              <a:buChar char="Ø"/>
              <a:defRPr/>
            </a:pPr>
            <a:r>
              <a:rPr lang="zh-TW" altLang="en-US" b="1" dirty="0" smtClean="0">
                <a:latin typeface="Adobe 繁黑體 Std B" pitchFamily="34" charset="-120"/>
                <a:ea typeface="Adobe 繁黑體 Std B" pitchFamily="34" charset="-120"/>
              </a:rPr>
              <a:t>父</a:t>
            </a:r>
            <a:r>
              <a:rPr lang="zh-TW" altLang="en-US" b="1" dirty="0">
                <a:latin typeface="Adobe 繁黑體 Std B" pitchFamily="34" charset="-120"/>
                <a:ea typeface="Adobe 繁黑體 Std B" pitchFamily="34" charset="-120"/>
              </a:rPr>
              <a:t>類</a:t>
            </a:r>
            <a:r>
              <a:rPr lang="zh-TW" altLang="en-US" b="1" dirty="0" smtClean="0">
                <a:latin typeface="Adobe 繁黑體 Std B" pitchFamily="34" charset="-120"/>
                <a:ea typeface="Adobe 繁黑體 Std B" pitchFamily="34" charset="-120"/>
              </a:rPr>
              <a:t>別建構→</a:t>
            </a:r>
            <a:r>
              <a:rPr lang="zh-TW" altLang="en-US" b="1" dirty="0">
                <a:latin typeface="Adobe 繁黑體 Std B" pitchFamily="34" charset="-120"/>
                <a:ea typeface="Adobe 繁黑體 Std B" pitchFamily="34" charset="-120"/>
              </a:rPr>
              <a:t>子類</a:t>
            </a:r>
            <a:r>
              <a:rPr lang="zh-TW" altLang="en-US" b="1" dirty="0" smtClean="0">
                <a:latin typeface="Adobe 繁黑體 Std B" pitchFamily="34" charset="-120"/>
                <a:ea typeface="Adobe 繁黑體 Std B" pitchFamily="34" charset="-120"/>
              </a:rPr>
              <a:t>別</a:t>
            </a:r>
            <a:r>
              <a:rPr lang="zh-TW" altLang="en-US" b="1" dirty="0">
                <a:latin typeface="Adobe 繁黑體 Std B" pitchFamily="34" charset="-120"/>
                <a:ea typeface="Adobe 繁黑體 Std B" pitchFamily="34" charset="-120"/>
              </a:rPr>
              <a:t>建構</a:t>
            </a:r>
            <a:endParaRPr lang="en-US" altLang="zh-TW" b="1" dirty="0" smtClean="0">
              <a:latin typeface="Adobe 繁黑體 Std B" pitchFamily="34" charset="-120"/>
              <a:ea typeface="Adobe 繁黑體 Std B" pitchFamily="34" charset="-120"/>
            </a:endParaRPr>
          </a:p>
          <a:p>
            <a:pPr marL="342900" indent="-342900">
              <a:lnSpc>
                <a:spcPct val="90000"/>
              </a:lnSpc>
              <a:buFont typeface="Arial" panose="020B0604020202020204" pitchFamily="34" charset="0"/>
              <a:buChar char="•"/>
              <a:defRPr/>
            </a:pPr>
            <a:r>
              <a:rPr lang="zh-TW" altLang="en-US" b="1" dirty="0" smtClean="0">
                <a:latin typeface="Adobe 繁黑體 Std B" pitchFamily="34" charset="-120"/>
                <a:ea typeface="Adobe 繁黑體 Std B" pitchFamily="34" charset="-120"/>
              </a:rPr>
              <a:t>刪除實體時</a:t>
            </a:r>
            <a:endParaRPr lang="en-US" altLang="zh-TW" b="1" dirty="0" smtClean="0">
              <a:latin typeface="Adobe 繁黑體 Std B" pitchFamily="34" charset="-120"/>
              <a:ea typeface="Adobe 繁黑體 Std B" pitchFamily="34" charset="-120"/>
            </a:endParaRPr>
          </a:p>
          <a:p>
            <a:pPr lvl="1">
              <a:lnSpc>
                <a:spcPct val="90000"/>
              </a:lnSpc>
              <a:buFont typeface="Wingdings" panose="05000000000000000000" pitchFamily="2" charset="2"/>
              <a:buChar char="Ø"/>
              <a:defRPr/>
            </a:pPr>
            <a:r>
              <a:rPr lang="zh-TW" altLang="en-US" b="1" dirty="0" smtClean="0">
                <a:latin typeface="Adobe 繁黑體 Std B" pitchFamily="34" charset="-120"/>
                <a:ea typeface="Adobe 繁黑體 Std B" pitchFamily="34" charset="-120"/>
              </a:rPr>
              <a:t>子</a:t>
            </a:r>
            <a:r>
              <a:rPr lang="zh-TW" altLang="en-US" b="1" dirty="0">
                <a:latin typeface="Adobe 繁黑體 Std B" pitchFamily="34" charset="-120"/>
                <a:ea typeface="Adobe 繁黑體 Std B" pitchFamily="34" charset="-120"/>
              </a:rPr>
              <a:t>類</a:t>
            </a:r>
            <a:r>
              <a:rPr lang="zh-TW" altLang="en-US" b="1" dirty="0" smtClean="0">
                <a:latin typeface="Adobe 繁黑體 Std B" pitchFamily="34" charset="-120"/>
                <a:ea typeface="Adobe 繁黑體 Std B" pitchFamily="34" charset="-120"/>
              </a:rPr>
              <a:t>別</a:t>
            </a:r>
            <a:r>
              <a:rPr lang="zh-TW" altLang="en-US" b="1" dirty="0">
                <a:latin typeface="Adobe 繁黑體 Std B" pitchFamily="34" charset="-120"/>
                <a:ea typeface="Adobe 繁黑體 Std B" pitchFamily="34" charset="-120"/>
              </a:rPr>
              <a:t>解構</a:t>
            </a:r>
            <a:r>
              <a:rPr lang="zh-TW" altLang="en-US" b="1" dirty="0" smtClean="0">
                <a:latin typeface="Adobe 繁黑體 Std B" pitchFamily="34" charset="-120"/>
                <a:ea typeface="Adobe 繁黑體 Std B" pitchFamily="34" charset="-120"/>
              </a:rPr>
              <a:t>→</a:t>
            </a:r>
            <a:r>
              <a:rPr lang="zh-TW" altLang="en-US" b="1" dirty="0">
                <a:latin typeface="Adobe 繁黑體 Std B" pitchFamily="34" charset="-120"/>
                <a:ea typeface="Adobe 繁黑體 Std B" pitchFamily="34" charset="-120"/>
              </a:rPr>
              <a:t>父類</a:t>
            </a:r>
            <a:r>
              <a:rPr lang="zh-TW" altLang="en-US" b="1" dirty="0" smtClean="0">
                <a:latin typeface="Adobe 繁黑體 Std B" pitchFamily="34" charset="-120"/>
                <a:ea typeface="Adobe 繁黑體 Std B" pitchFamily="34" charset="-120"/>
              </a:rPr>
              <a:t>別解構</a:t>
            </a:r>
            <a:endParaRPr lang="en-US" altLang="zh-TW" b="1" dirty="0" smtClean="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marL="342900" indent="-342900">
              <a:lnSpc>
                <a:spcPct val="90000"/>
              </a:lnSpc>
              <a:buFont typeface="Arial" panose="020B0604020202020204" pitchFamily="34" charset="0"/>
              <a:buChar char="•"/>
              <a:defRPr/>
            </a:pPr>
            <a:r>
              <a:rPr lang="zh-TW" altLang="en-US" b="1" dirty="0" smtClean="0">
                <a:latin typeface="Adobe 繁黑體 Std B" pitchFamily="34" charset="-120"/>
                <a:ea typeface="Adobe 繁黑體 Std B" pitchFamily="34" charset="-120"/>
              </a:rPr>
              <a:t>子類別是</a:t>
            </a:r>
            <a:r>
              <a:rPr lang="zh-TW" altLang="en-US" b="1" dirty="0">
                <a:latin typeface="Adobe 繁黑體 Std B" pitchFamily="34" charset="-120"/>
                <a:ea typeface="Adobe 繁黑體 Std B" pitchFamily="34" charset="-120"/>
              </a:rPr>
              <a:t>依</a:t>
            </a:r>
            <a:r>
              <a:rPr lang="zh-TW" altLang="en-US" b="1" dirty="0" smtClean="0">
                <a:latin typeface="Adobe 繁黑體 Std B" pitchFamily="34" charset="-120"/>
                <a:ea typeface="Adobe 繁黑體 Std B" pitchFamily="34" charset="-120"/>
              </a:rPr>
              <a:t>據父類別加以</a:t>
            </a:r>
            <a:r>
              <a:rPr lang="zh-TW" altLang="en-US" b="1" dirty="0" smtClean="0">
                <a:solidFill>
                  <a:srgbClr val="FF0000"/>
                </a:solidFill>
                <a:latin typeface="Adobe 繁黑體 Std B" pitchFamily="34" charset="-120"/>
                <a:ea typeface="Adobe 繁黑體 Std B" pitchFamily="34" charset="-120"/>
              </a:rPr>
              <a:t>衍生</a:t>
            </a:r>
            <a:r>
              <a:rPr lang="zh-TW" altLang="en-US" b="1" dirty="0" smtClean="0">
                <a:latin typeface="Adobe 繁黑體 Std B" pitchFamily="34" charset="-120"/>
                <a:ea typeface="Adobe 繁黑體 Std B" pitchFamily="34" charset="-120"/>
              </a:rPr>
              <a:t>而成</a:t>
            </a:r>
            <a:endParaRPr lang="en-US" altLang="zh-TW" b="1" dirty="0" smtClean="0">
              <a:latin typeface="Adobe 繁黑體 Std B" pitchFamily="34" charset="-120"/>
              <a:ea typeface="Adobe 繁黑體 Std B" pitchFamily="34" charset="-120"/>
            </a:endParaRPr>
          </a:p>
        </p:txBody>
      </p:sp>
      <p:sp>
        <p:nvSpPr>
          <p:cNvPr id="33794" name="Rectangle 2"/>
          <p:cNvSpPr>
            <a:spLocks noGrp="1" noChangeArrowheads="1"/>
          </p:cNvSpPr>
          <p:nvPr>
            <p:ph type="title"/>
          </p:nvPr>
        </p:nvSpPr>
        <p:spPr/>
        <p:txBody>
          <a:bodyPr/>
          <a:lstStyle/>
          <a:p>
            <a:r>
              <a:rPr lang="zh-TW" altLang="en-US" dirty="0" smtClean="0">
                <a:latin typeface="Adobe 繁黑體 Std B" pitchFamily="34" charset="-120"/>
                <a:ea typeface="Adobe 繁黑體 Std B" pitchFamily="34" charset="-120"/>
              </a:rPr>
              <a:t>繼承後的建構式與解構式</a:t>
            </a:r>
            <a:endParaRPr lang="en-US" altLang="zh-TW" dirty="0" smtClean="0">
              <a:latin typeface="Adobe 繁黑體 Std B" pitchFamily="34" charset="-120"/>
              <a:ea typeface="Adobe 繁黑體 Std B" pitchFamily="34" charset="-120"/>
            </a:endParaRPr>
          </a:p>
        </p:txBody>
      </p:sp>
      <p:sp>
        <p:nvSpPr>
          <p:cNvPr id="33796"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D8B07AAC-DCBE-44C8-A9A2-21652C693B19}" type="slidenum">
              <a:rPr kumimoji="0" lang="en-US" altLang="zh-TW">
                <a:solidFill>
                  <a:schemeClr val="tx2"/>
                </a:solidFill>
                <a:latin typeface="Quixley LET" pitchFamily="2" charset="0"/>
              </a:rPr>
              <a:pPr eaLnBrk="1" hangingPunct="1"/>
              <a:t>26</a:t>
            </a:fld>
            <a:endParaRPr kumimoji="0" lang="en-US" altLang="zh-TW">
              <a:solidFill>
                <a:schemeClr val="tx2"/>
              </a:solidFill>
              <a:latin typeface="Quixley LET" pitchFamily="2" charset="0"/>
            </a:endParaRPr>
          </a:p>
        </p:txBody>
      </p:sp>
      <p:sp>
        <p:nvSpPr>
          <p:cNvPr id="2" name="日期版面配置區 1"/>
          <p:cNvSpPr>
            <a:spLocks noGrp="1"/>
          </p:cNvSpPr>
          <p:nvPr>
            <p:ph type="dt" sz="half" idx="10"/>
          </p:nvPr>
        </p:nvSpPr>
        <p:spPr/>
        <p:txBody>
          <a:bodyPr/>
          <a:lstStyle/>
          <a:p>
            <a:fld id="{FB9223BC-1CE8-4658-8774-F92F723BBDB0}"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120087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繼承後的建構式與解構式</a:t>
            </a:r>
            <a:endParaRPr lang="zh-TW" altLang="en-US" dirty="0"/>
          </a:p>
        </p:txBody>
      </p:sp>
      <p:sp>
        <p:nvSpPr>
          <p:cNvPr id="3" name="內容版面配置區 2"/>
          <p:cNvSpPr>
            <a:spLocks noGrp="1"/>
          </p:cNvSpPr>
          <p:nvPr>
            <p:ph idx="1"/>
          </p:nvPr>
        </p:nvSpPr>
        <p:spPr>
          <a:xfrm>
            <a:off x="2642724" y="1854818"/>
            <a:ext cx="10515600" cy="4351338"/>
          </a:xfrm>
        </p:spPr>
        <p:txBody>
          <a:bodyPr/>
          <a:lstStyle/>
          <a:p>
            <a:pPr marL="342900" indent="-342900">
              <a:lnSpc>
                <a:spcPct val="90000"/>
              </a:lnSpc>
              <a:buFont typeface="Arial" panose="020B0604020202020204" pitchFamily="34" charset="0"/>
              <a:buChar char="•"/>
              <a:defRPr/>
            </a:pPr>
            <a:r>
              <a:rPr lang="zh-TW" altLang="en-US" b="1" dirty="0">
                <a:latin typeface="Adobe 繁黑體 Std B" pitchFamily="34" charset="-120"/>
                <a:ea typeface="Adobe 繁黑體 Std B" pitchFamily="34" charset="-120"/>
              </a:rPr>
              <a:t>子類別可傳遞參數給父類別建構</a:t>
            </a: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lvl="1">
              <a:lnSpc>
                <a:spcPct val="90000"/>
              </a:lnSpc>
              <a:defRPr/>
            </a:pPr>
            <a:endParaRPr lang="en-US" altLang="zh-TW" b="1" dirty="0">
              <a:latin typeface="Adobe 繁黑體 Std B" pitchFamily="34" charset="-120"/>
              <a:ea typeface="Adobe 繁黑體 Std B" pitchFamily="34" charset="-120"/>
            </a:endParaRPr>
          </a:p>
          <a:p>
            <a:pPr>
              <a:defRPr/>
            </a:pPr>
            <a:r>
              <a:rPr lang="zh-TW" altLang="en-US" b="1" dirty="0">
                <a:latin typeface="Adobe 繁黑體 Std B" pitchFamily="34" charset="-120"/>
                <a:ea typeface="Adobe 繁黑體 Std B" pitchFamily="34" charset="-120"/>
              </a:rPr>
              <a:t>如果有多個父類別，用</a:t>
            </a:r>
            <a:r>
              <a:rPr lang="zh-TW" altLang="en-US" b="1" dirty="0">
                <a:solidFill>
                  <a:srgbClr val="FF0000"/>
                </a:solidFill>
                <a:latin typeface="Adobe 繁黑體 Std B" pitchFamily="34" charset="-120"/>
                <a:ea typeface="Adobe 繁黑體 Std B" pitchFamily="34" charset="-120"/>
              </a:rPr>
              <a:t> </a:t>
            </a:r>
            <a:r>
              <a:rPr lang="en-US" altLang="zh-TW" b="1" dirty="0">
                <a:solidFill>
                  <a:srgbClr val="FF0000"/>
                </a:solidFill>
                <a:latin typeface="Adobe 繁黑體 Std B" pitchFamily="34" charset="-120"/>
                <a:ea typeface="Adobe 繁黑體 Std B" pitchFamily="34" charset="-120"/>
              </a:rPr>
              <a:t>, </a:t>
            </a:r>
            <a:r>
              <a:rPr lang="zh-TW" altLang="en-US" b="1" dirty="0">
                <a:latin typeface="Adobe 繁黑體 Std B" pitchFamily="34" charset="-120"/>
                <a:ea typeface="Adobe 繁黑體 Std B" pitchFamily="34" charset="-120"/>
              </a:rPr>
              <a:t>號分隔</a:t>
            </a:r>
          </a:p>
          <a:p>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27</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238400" y="2636913"/>
            <a:ext cx="7715200" cy="1753147"/>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zh-TW" altLang="en-US" sz="2000" b="1" dirty="0">
                <a:latin typeface="Adobe 繁黑體 Std B" pitchFamily="34" charset="-120"/>
                <a:ea typeface="Adobe 繁黑體 Std B" pitchFamily="34" charset="-120"/>
              </a:rPr>
              <a:t>子類別建構式</a:t>
            </a:r>
            <a:r>
              <a:rPr lang="en-US" altLang="zh-TW" sz="2000" b="1" dirty="0">
                <a:latin typeface="Adobe 繁黑體 Std B" pitchFamily="34" charset="-120"/>
                <a:ea typeface="Adobe 繁黑體 Std B" pitchFamily="34" charset="-120"/>
              </a:rPr>
              <a:t>(</a:t>
            </a:r>
            <a:r>
              <a:rPr lang="zh-TW" altLang="en-US" sz="2000" b="1" dirty="0">
                <a:latin typeface="Adobe 繁黑體 Std B" pitchFamily="34" charset="-120"/>
                <a:ea typeface="Adobe 繁黑體 Std B" pitchFamily="34" charset="-120"/>
              </a:rPr>
              <a:t>引數</a:t>
            </a:r>
            <a:r>
              <a:rPr lang="en-US" altLang="zh-TW" sz="2000" b="1" dirty="0">
                <a:latin typeface="Adobe 繁黑體 Std B" pitchFamily="34" charset="-120"/>
                <a:ea typeface="Adobe 繁黑體 Std B" pitchFamily="34" charset="-120"/>
              </a:rPr>
              <a:t>1,</a:t>
            </a:r>
            <a:r>
              <a:rPr lang="zh-TW" altLang="en-US" sz="2000" b="1" dirty="0">
                <a:latin typeface="Adobe 繁黑體 Std B" pitchFamily="34" charset="-120"/>
                <a:ea typeface="Adobe 繁黑體 Std B" pitchFamily="34" charset="-120"/>
              </a:rPr>
              <a:t>引數</a:t>
            </a:r>
            <a:r>
              <a:rPr lang="en-US" altLang="zh-TW" sz="2000" b="1" dirty="0">
                <a:latin typeface="Adobe 繁黑體 Std B" pitchFamily="34" charset="-120"/>
                <a:ea typeface="Adobe 繁黑體 Std B" pitchFamily="34" charset="-120"/>
              </a:rPr>
              <a:t>2,…) </a:t>
            </a:r>
            <a:r>
              <a:rPr lang="en-US" altLang="zh-TW" sz="2000" b="1" dirty="0">
                <a:solidFill>
                  <a:srgbClr val="FF0000"/>
                </a:solidFill>
                <a:latin typeface="Adobe 繁黑體 Std B" pitchFamily="34" charset="-120"/>
                <a:ea typeface="Adobe 繁黑體 Std B" pitchFamily="34" charset="-120"/>
              </a:rPr>
              <a:t>: </a:t>
            </a:r>
            <a:r>
              <a:rPr lang="zh-TW" altLang="en-US" sz="2000" b="1" dirty="0">
                <a:solidFill>
                  <a:srgbClr val="FF0000"/>
                </a:solidFill>
                <a:latin typeface="Adobe 繁黑體 Std B" pitchFamily="34" charset="-120"/>
                <a:ea typeface="Adobe 繁黑體 Std B" pitchFamily="34" charset="-120"/>
              </a:rPr>
              <a:t>父類別建構式</a:t>
            </a:r>
            <a:r>
              <a:rPr lang="en-US" altLang="zh-TW" sz="2000" b="1" dirty="0">
                <a:solidFill>
                  <a:srgbClr val="FF0000"/>
                </a:solidFill>
                <a:latin typeface="Adobe 繁黑體 Std B" pitchFamily="34" charset="-120"/>
                <a:ea typeface="Adobe 繁黑體 Std B" pitchFamily="34" charset="-120"/>
              </a:rPr>
              <a:t>(</a:t>
            </a:r>
            <a:r>
              <a:rPr lang="zh-TW" altLang="en-US" sz="2000" b="1" dirty="0">
                <a:solidFill>
                  <a:srgbClr val="FF0000"/>
                </a:solidFill>
                <a:latin typeface="Adobe 繁黑體 Std B" pitchFamily="34" charset="-120"/>
                <a:ea typeface="Adobe 繁黑體 Std B" pitchFamily="34" charset="-120"/>
              </a:rPr>
              <a:t>引數</a:t>
            </a:r>
            <a:r>
              <a:rPr lang="en-US" altLang="zh-TW" sz="2000" b="1" dirty="0">
                <a:solidFill>
                  <a:srgbClr val="FF0000"/>
                </a:solidFill>
                <a:latin typeface="Adobe 繁黑體 Std B" pitchFamily="34" charset="-120"/>
                <a:ea typeface="Adobe 繁黑體 Std B" pitchFamily="34" charset="-120"/>
              </a:rPr>
              <a:t>1,</a:t>
            </a:r>
            <a:r>
              <a:rPr lang="zh-TW" altLang="en-US" sz="2000" b="1" dirty="0">
                <a:solidFill>
                  <a:srgbClr val="FF0000"/>
                </a:solidFill>
                <a:latin typeface="Adobe 繁黑體 Std B" pitchFamily="34" charset="-120"/>
                <a:ea typeface="Adobe 繁黑體 Std B" pitchFamily="34" charset="-120"/>
              </a:rPr>
              <a:t>引數</a:t>
            </a:r>
            <a:r>
              <a:rPr lang="en-US" altLang="zh-TW" sz="2000" b="1" dirty="0">
                <a:solidFill>
                  <a:srgbClr val="FF0000"/>
                </a:solidFill>
                <a:latin typeface="Adobe 繁黑體 Std B" pitchFamily="34" charset="-120"/>
                <a:ea typeface="Adobe 繁黑體 Std B" pitchFamily="34" charset="-120"/>
              </a:rPr>
              <a:t>2,…)</a:t>
            </a:r>
          </a:p>
          <a:p>
            <a:pPr lvl="1"/>
            <a:r>
              <a:rPr lang="en-US" altLang="zh-TW" sz="2000" b="1" dirty="0">
                <a:latin typeface="Adobe 繁黑體 Std B" pitchFamily="34" charset="-120"/>
                <a:ea typeface="Adobe 繁黑體 Std B" pitchFamily="34" charset="-120"/>
              </a:rPr>
              <a:t>{</a:t>
            </a:r>
          </a:p>
          <a:p>
            <a:pPr lvl="1"/>
            <a:endParaRPr lang="en-US" altLang="zh-TW" sz="2000" b="1" dirty="0">
              <a:latin typeface="Adobe 繁黑體 Std B" pitchFamily="34" charset="-120"/>
              <a:ea typeface="Adobe 繁黑體 Std B" pitchFamily="34" charset="-120"/>
            </a:endParaRPr>
          </a:p>
          <a:p>
            <a:pPr lvl="1"/>
            <a:r>
              <a:rPr lang="en-US" altLang="zh-TW" sz="2000" b="1" dirty="0">
                <a:latin typeface="Adobe 繁黑體 Std B" pitchFamily="34" charset="-120"/>
                <a:ea typeface="Adobe 繁黑體 Std B" pitchFamily="34" charset="-120"/>
              </a:rPr>
              <a:t>}</a:t>
            </a:r>
            <a:endPar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endParaRPr>
          </a:p>
        </p:txBody>
      </p:sp>
    </p:spTree>
    <p:extLst>
      <p:ext uri="{BB962C8B-B14F-4D97-AF65-F5344CB8AC3E}">
        <p14:creationId xmlns:p14="http://schemas.microsoft.com/office/powerpoint/2010/main" val="3926957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繼承後的建構式</a:t>
            </a:r>
            <a:r>
              <a:rPr lang="zh-TW" altLang="en-US" dirty="0" smtClean="0">
                <a:latin typeface="Adobe 繁黑體 Std B" pitchFamily="34" charset="-120"/>
                <a:ea typeface="Adobe 繁黑體 Std B" pitchFamily="34" charset="-120"/>
              </a:rPr>
              <a:t>與構</a:t>
            </a:r>
            <a:r>
              <a:rPr lang="zh-TW" altLang="en-US" dirty="0">
                <a:latin typeface="Adobe 繁黑體 Std B" pitchFamily="34" charset="-120"/>
                <a:ea typeface="Adobe 繁黑體 Std B" pitchFamily="34" charset="-120"/>
              </a:rPr>
              <a:t>式</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28</a:t>
            </a:fld>
            <a:endParaRPr lang="zh-TW" altLang="en-US"/>
          </a:p>
        </p:txBody>
      </p:sp>
      <p:sp>
        <p:nvSpPr>
          <p:cNvPr id="7" name="圓角矩形 6">
            <a:extLst>
              <a:ext uri="{FF2B5EF4-FFF2-40B4-BE49-F238E27FC236}">
                <a16:creationId xmlns:a16="http://schemas.microsoft.com/office/drawing/2014/main" id="{8E5B136D-797B-E749-A893-1F5922E3D3D4}"/>
              </a:ext>
            </a:extLst>
          </p:cNvPr>
          <p:cNvSpPr/>
          <p:nvPr/>
        </p:nvSpPr>
        <p:spPr>
          <a:xfrm>
            <a:off x="2014126" y="1556792"/>
            <a:ext cx="8363272" cy="3328654"/>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pokemon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private: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string name;</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pokemon(string);</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pokemon::pokemon(string 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name = 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8" name="圓角矩形 7">
            <a:extLst>
              <a:ext uri="{FF2B5EF4-FFF2-40B4-BE49-F238E27FC236}">
                <a16:creationId xmlns:a16="http://schemas.microsoft.com/office/drawing/2014/main" id="{8E5B136D-797B-E749-A893-1F5922E3D3D4}"/>
              </a:ext>
            </a:extLst>
          </p:cNvPr>
          <p:cNvSpPr/>
          <p:nvPr/>
        </p:nvSpPr>
        <p:spPr>
          <a:xfrm>
            <a:off x="2017959" y="5049756"/>
            <a:ext cx="8363272" cy="1459005"/>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charmander:pokemon{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public:</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a:t>
            </a:r>
            <a:r>
              <a:rPr lang="en-US" altLang="zh-TW" sz="2000" b="1" dirty="0">
                <a:solidFill>
                  <a:srgbClr val="FF0000"/>
                </a:solidFill>
                <a:latin typeface="Consolas" panose="020B0609020204030204" pitchFamily="49" charset="0"/>
                <a:ea typeface="Adobe 繁黑體 Std B" panose="020B0700000000000000"/>
                <a:cs typeface="Consolas" panose="020B0609020204030204" pitchFamily="49" charset="0"/>
              </a:rPr>
              <a:t>charmander(string n):pokemon(n){};</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10" name="文字方塊 9"/>
          <p:cNvSpPr txBox="1"/>
          <p:nvPr/>
        </p:nvSpPr>
        <p:spPr>
          <a:xfrm>
            <a:off x="6056918" y="4301156"/>
            <a:ext cx="4320480" cy="461665"/>
          </a:xfrm>
          <a:prstGeom prst="rect">
            <a:avLst/>
          </a:prstGeom>
          <a:solidFill>
            <a:srgbClr val="FFFF00"/>
          </a:solidFill>
        </p:spPr>
        <p:txBody>
          <a:bodyPr wrap="square" rtlCol="0">
            <a:spAutoFit/>
          </a:bodyPr>
          <a:lstStyle/>
          <a:p>
            <a:r>
              <a:rPr lang="zh-TW" altLang="en-US" sz="2400" b="1" dirty="0">
                <a:solidFill>
                  <a:srgbClr val="FF0000"/>
                </a:solidFill>
                <a:ea typeface="Adobe 繁黑體 Std B" panose="020B0700000000000000"/>
              </a:rPr>
              <a:t>把收到的</a:t>
            </a:r>
            <a:r>
              <a:rPr lang="en-US" altLang="zh-TW" sz="2400" b="1" dirty="0">
                <a:solidFill>
                  <a:srgbClr val="FF0000"/>
                </a:solidFill>
                <a:ea typeface="Adobe 繁黑體 Std B" panose="020B0700000000000000"/>
              </a:rPr>
              <a:t>string</a:t>
            </a:r>
            <a:r>
              <a:rPr lang="zh-TW" altLang="en-US" sz="2400" b="1" dirty="0">
                <a:solidFill>
                  <a:srgbClr val="FF0000"/>
                </a:solidFill>
                <a:ea typeface="Adobe 繁黑體 Std B" panose="020B0700000000000000"/>
              </a:rPr>
              <a:t>傳給父類別建構</a:t>
            </a:r>
          </a:p>
        </p:txBody>
      </p:sp>
      <p:cxnSp>
        <p:nvCxnSpPr>
          <p:cNvPr id="11" name="直線單箭頭接點 10"/>
          <p:cNvCxnSpPr>
            <a:stCxn id="10" idx="2"/>
          </p:cNvCxnSpPr>
          <p:nvPr/>
        </p:nvCxnSpPr>
        <p:spPr>
          <a:xfrm flipH="1">
            <a:off x="7896200" y="4762820"/>
            <a:ext cx="320958" cy="1042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88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lstStyle/>
          <a:p>
            <a:r>
              <a:rPr lang="en-US" altLang="zh-TW" dirty="0"/>
              <a:t>Example Code</a:t>
            </a:r>
            <a:endParaRPr lang="zh-TW" altLang="en-US" dirty="0"/>
          </a:p>
        </p:txBody>
      </p:sp>
      <p:sp>
        <p:nvSpPr>
          <p:cNvPr id="4" name="圓角矩形 18">
            <a:extLst>
              <a:ext uri="{FF2B5EF4-FFF2-40B4-BE49-F238E27FC236}">
                <a16:creationId xmlns:a16="http://schemas.microsoft.com/office/drawing/2014/main" id="{C768FC41-0C6E-4CD7-8737-BAD72D6F309E}"/>
              </a:ext>
            </a:extLst>
          </p:cNvPr>
          <p:cNvSpPr/>
          <p:nvPr/>
        </p:nvSpPr>
        <p:spPr>
          <a:xfrm>
            <a:off x="2079336" y="1802422"/>
            <a:ext cx="8033327" cy="2300452"/>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29</a:t>
            </a:fld>
            <a:endParaRPr lang="zh-TW" altLang="en-US"/>
          </a:p>
        </p:txBody>
      </p:sp>
      <p:sp>
        <p:nvSpPr>
          <p:cNvPr id="11" name="內容版面配置區 1">
            <a:extLst>
              <a:ext uri="{FF2B5EF4-FFF2-40B4-BE49-F238E27FC236}">
                <a16:creationId xmlns:a16="http://schemas.microsoft.com/office/drawing/2014/main" id="{329BE61E-50D5-48BB-B553-933360DDD129}"/>
              </a:ext>
            </a:extLst>
          </p:cNvPr>
          <p:cNvSpPr txBox="1">
            <a:spLocks/>
          </p:cNvSpPr>
          <p:nvPr/>
        </p:nvSpPr>
        <p:spPr>
          <a:xfrm>
            <a:off x="2336627" y="2016144"/>
            <a:ext cx="7518744" cy="25479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457200" lvl="1" indent="0">
              <a:lnSpc>
                <a:spcPct val="170000"/>
              </a:lnSpc>
              <a:buNone/>
            </a:pPr>
            <a:r>
              <a:rPr lang="zh-TW" altLang="en-US" dirty="0">
                <a:ea typeface="Adobe 繁黑體 Std B" pitchFamily="34" charset="-120"/>
              </a:rPr>
              <a:t>讓</a:t>
            </a:r>
            <a:r>
              <a:rPr lang="zh-TW" altLang="en-US" dirty="0" smtClean="0">
                <a:ea typeface="Adobe 繁黑體 Std B" pitchFamily="34" charset="-120"/>
              </a:rPr>
              <a:t> </a:t>
            </a:r>
            <a:r>
              <a:rPr lang="en-US" altLang="zh-TW" dirty="0" smtClean="0">
                <a:ea typeface="Adobe 繁黑體 Std B" pitchFamily="34" charset="-120"/>
              </a:rPr>
              <a:t>Manager </a:t>
            </a:r>
            <a:r>
              <a:rPr lang="zh-TW" altLang="en-US" dirty="0" smtClean="0">
                <a:ea typeface="Adobe 繁黑體 Std B" pitchFamily="34" charset="-120"/>
              </a:rPr>
              <a:t>類別的建構式直接呼叫 </a:t>
            </a:r>
            <a:r>
              <a:rPr lang="en-US" altLang="zh-TW" dirty="0" smtClean="0">
                <a:ea typeface="Adobe 繁黑體 Std B" pitchFamily="34" charset="-120"/>
              </a:rPr>
              <a:t>Worker </a:t>
            </a:r>
            <a:r>
              <a:rPr lang="zh-TW" altLang="en-US" dirty="0" smtClean="0">
                <a:ea typeface="Adobe 繁黑體 Std B" pitchFamily="34" charset="-120"/>
              </a:rPr>
              <a:t>類別的建構式做建構，避免程式碼重複。</a:t>
            </a:r>
            <a:endParaRPr lang="en-US" altLang="zh-TW" dirty="0" smtClean="0">
              <a:ea typeface="Adobe 繁黑體 Std B" pitchFamily="34" charset="-120"/>
            </a:endParaRPr>
          </a:p>
        </p:txBody>
      </p:sp>
    </p:spTree>
    <p:extLst>
      <p:ext uri="{BB962C8B-B14F-4D97-AF65-F5344CB8AC3E}">
        <p14:creationId xmlns:p14="http://schemas.microsoft.com/office/powerpoint/2010/main" val="3755494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icrosoft JhengHei" panose="020B0604030504040204" pitchFamily="34" charset="-120"/>
              </a:rPr>
              <a:t>學習大綱</a:t>
            </a:r>
          </a:p>
        </p:txBody>
      </p:sp>
      <p:sp>
        <p:nvSpPr>
          <p:cNvPr id="4" name="日期版面配置區 3"/>
          <p:cNvSpPr>
            <a:spLocks noGrp="1"/>
          </p:cNvSpPr>
          <p:nvPr>
            <p:ph type="dt" sz="half" idx="10"/>
          </p:nvPr>
        </p:nvSpPr>
        <p:spPr/>
        <p:txBody>
          <a:bodyPr/>
          <a:lstStyle/>
          <a:p>
            <a:fld id="{6B1263B7-E86C-498B-BB1E-7C21BA7D91D5}"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a:t>
            </a:fld>
            <a:endParaRPr lang="zh-TW" altLang="en-US"/>
          </a:p>
        </p:txBody>
      </p:sp>
      <p:sp>
        <p:nvSpPr>
          <p:cNvPr id="20" name="圓角矩形 19">
            <a:extLst>
              <a:ext uri="{FF2B5EF4-FFF2-40B4-BE49-F238E27FC236}">
                <a16:creationId xmlns:a16="http://schemas.microsoft.com/office/drawing/2014/main" id="{4BB7B380-C0C8-874D-8415-EE970C6F4888}"/>
              </a:ext>
            </a:extLst>
          </p:cNvPr>
          <p:cNvSpPr/>
          <p:nvPr/>
        </p:nvSpPr>
        <p:spPr>
          <a:xfrm>
            <a:off x="1380096"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5" name="圓角矩形 24">
            <a:extLst>
              <a:ext uri="{FF2B5EF4-FFF2-40B4-BE49-F238E27FC236}">
                <a16:creationId xmlns:a16="http://schemas.microsoft.com/office/drawing/2014/main" id="{1A2FDD8A-04D0-464E-9353-C536F8FFDDCF}"/>
              </a:ext>
            </a:extLst>
          </p:cNvPr>
          <p:cNvSpPr/>
          <p:nvPr/>
        </p:nvSpPr>
        <p:spPr>
          <a:xfrm>
            <a:off x="6272938"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7" name="圓角矩形 26">
            <a:extLst>
              <a:ext uri="{FF2B5EF4-FFF2-40B4-BE49-F238E27FC236}">
                <a16:creationId xmlns:a16="http://schemas.microsoft.com/office/drawing/2014/main" id="{5D9C41B3-C271-704F-BB31-021ADCE614D0}"/>
              </a:ext>
            </a:extLst>
          </p:cNvPr>
          <p:cNvSpPr/>
          <p:nvPr/>
        </p:nvSpPr>
        <p:spPr>
          <a:xfrm>
            <a:off x="6272938"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9" name="文字方塊 28">
            <a:extLst>
              <a:ext uri="{FF2B5EF4-FFF2-40B4-BE49-F238E27FC236}">
                <a16:creationId xmlns:a16="http://schemas.microsoft.com/office/drawing/2014/main" id="{2A3313A9-0D70-D54E-930E-54D20F7087B9}"/>
              </a:ext>
            </a:extLst>
          </p:cNvPr>
          <p:cNvSpPr txBox="1"/>
          <p:nvPr/>
        </p:nvSpPr>
        <p:spPr>
          <a:xfrm>
            <a:off x="1516514" y="4243594"/>
            <a:ext cx="620683" cy="769441"/>
          </a:xfrm>
          <a:prstGeom prst="rect">
            <a:avLst/>
          </a:prstGeom>
          <a:noFill/>
        </p:spPr>
        <p:txBody>
          <a:bodyPr wrap="none" rtlCol="0">
            <a:spAutoFit/>
          </a:bodyPr>
          <a:lstStyle/>
          <a:p>
            <a:pPr algn="ctr"/>
            <a:r>
              <a:rPr kumimoji="1" lang="en-US" altLang="zh-TW" sz="4400" b="1" dirty="0">
                <a:solidFill>
                  <a:schemeClr val="bg1"/>
                </a:solidFill>
              </a:rPr>
              <a:t>2.</a:t>
            </a:r>
            <a:endParaRPr kumimoji="1" lang="zh-TW" altLang="en-US" sz="4400" b="1" dirty="0">
              <a:solidFill>
                <a:schemeClr val="bg1"/>
              </a:solidFill>
            </a:endParaRPr>
          </a:p>
        </p:txBody>
      </p:sp>
      <p:sp>
        <p:nvSpPr>
          <p:cNvPr id="31" name="文字方塊 30">
            <a:extLst>
              <a:ext uri="{FF2B5EF4-FFF2-40B4-BE49-F238E27FC236}">
                <a16:creationId xmlns:a16="http://schemas.microsoft.com/office/drawing/2014/main" id="{A88CBF65-BE45-A04F-AFA4-85A1EACFF36F}"/>
              </a:ext>
            </a:extLst>
          </p:cNvPr>
          <p:cNvSpPr txBox="1"/>
          <p:nvPr/>
        </p:nvSpPr>
        <p:spPr>
          <a:xfrm>
            <a:off x="6397267" y="2847750"/>
            <a:ext cx="620683" cy="769441"/>
          </a:xfrm>
          <a:prstGeom prst="rect">
            <a:avLst/>
          </a:prstGeom>
          <a:noFill/>
        </p:spPr>
        <p:txBody>
          <a:bodyPr wrap="none" rtlCol="0">
            <a:spAutoFit/>
          </a:bodyPr>
          <a:lstStyle/>
          <a:p>
            <a:pPr algn="ctr"/>
            <a:r>
              <a:rPr kumimoji="1" lang="en-US" altLang="zh-TW" sz="4400" b="1" dirty="0">
                <a:solidFill>
                  <a:schemeClr val="bg1"/>
                </a:solidFill>
              </a:rPr>
              <a:t>3.</a:t>
            </a:r>
            <a:endParaRPr kumimoji="1" lang="zh-TW" altLang="en-US" sz="4400" b="1" dirty="0">
              <a:solidFill>
                <a:schemeClr val="bg1"/>
              </a:solidFill>
            </a:endParaRPr>
          </a:p>
        </p:txBody>
      </p:sp>
      <p:sp>
        <p:nvSpPr>
          <p:cNvPr id="32" name="文字方塊 31">
            <a:extLst>
              <a:ext uri="{FF2B5EF4-FFF2-40B4-BE49-F238E27FC236}">
                <a16:creationId xmlns:a16="http://schemas.microsoft.com/office/drawing/2014/main" id="{216DA7F9-65F8-CE44-8C0E-B754EB538A54}"/>
              </a:ext>
            </a:extLst>
          </p:cNvPr>
          <p:cNvSpPr txBox="1"/>
          <p:nvPr/>
        </p:nvSpPr>
        <p:spPr>
          <a:xfrm>
            <a:off x="6397266" y="4241372"/>
            <a:ext cx="620683" cy="769441"/>
          </a:xfrm>
          <a:prstGeom prst="rect">
            <a:avLst/>
          </a:prstGeom>
          <a:noFill/>
        </p:spPr>
        <p:txBody>
          <a:bodyPr wrap="none" rtlCol="0">
            <a:spAutoFit/>
          </a:bodyPr>
          <a:lstStyle/>
          <a:p>
            <a:pPr algn="ctr"/>
            <a:r>
              <a:rPr kumimoji="1" lang="en-US" altLang="zh-TW" sz="4400" b="1" dirty="0">
                <a:solidFill>
                  <a:schemeClr val="bg1"/>
                </a:solidFill>
              </a:rPr>
              <a:t>4.</a:t>
            </a:r>
            <a:endParaRPr kumimoji="1" lang="zh-TW" altLang="en-US" sz="4400" b="1" dirty="0">
              <a:solidFill>
                <a:schemeClr val="bg1"/>
              </a:solidFill>
            </a:endParaRPr>
          </a:p>
        </p:txBody>
      </p:sp>
      <p:sp>
        <p:nvSpPr>
          <p:cNvPr id="35" name="矩形 34">
            <a:extLst>
              <a:ext uri="{FF2B5EF4-FFF2-40B4-BE49-F238E27FC236}">
                <a16:creationId xmlns:a16="http://schemas.microsoft.com/office/drawing/2014/main" id="{AD864A0E-0B3A-E249-8113-4553F487E1C1}"/>
              </a:ext>
            </a:extLst>
          </p:cNvPr>
          <p:cNvSpPr/>
          <p:nvPr/>
        </p:nvSpPr>
        <p:spPr>
          <a:xfrm>
            <a:off x="7021955" y="4367801"/>
            <a:ext cx="162095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多重繼承</a:t>
            </a:r>
          </a:p>
        </p:txBody>
      </p:sp>
      <p:sp>
        <p:nvSpPr>
          <p:cNvPr id="36" name="矩形 35">
            <a:extLst>
              <a:ext uri="{FF2B5EF4-FFF2-40B4-BE49-F238E27FC236}">
                <a16:creationId xmlns:a16="http://schemas.microsoft.com/office/drawing/2014/main" id="{90375A0D-71BC-E547-A73D-96668C5B7AEF}"/>
              </a:ext>
            </a:extLst>
          </p:cNvPr>
          <p:cNvSpPr/>
          <p:nvPr/>
        </p:nvSpPr>
        <p:spPr>
          <a:xfrm>
            <a:off x="7021955" y="2978987"/>
            <a:ext cx="2073003" cy="523220"/>
          </a:xfrm>
          <a:prstGeom prst="rect">
            <a:avLst/>
          </a:prstGeom>
        </p:spPr>
        <p:txBody>
          <a:bodyPr wrap="none" anchor="ctr">
            <a:spAutoFit/>
          </a:bodyPr>
          <a:lstStyle/>
          <a:p>
            <a:r>
              <a:rPr lang="zh-TW" altLang="en-US" sz="2800" b="1" dirty="0" smtClean="0">
                <a:solidFill>
                  <a:schemeClr val="bg1"/>
                </a:solidFill>
                <a:latin typeface="Microsoft JhengHei" panose="020B0604030504040204" pitchFamily="34" charset="-120"/>
                <a:ea typeface="Microsoft JhengHei" panose="020B0604030504040204" pitchFamily="34" charset="-120"/>
              </a:rPr>
              <a:t>覆寫與 </a:t>
            </a:r>
            <a:r>
              <a:rPr lang="en-US" altLang="zh-TW" sz="2800" b="1" dirty="0" smtClean="0">
                <a:solidFill>
                  <a:schemeClr val="bg1"/>
                </a:solidFill>
                <a:latin typeface="Microsoft JhengHei" panose="020B0604030504040204" pitchFamily="34" charset="-120"/>
                <a:ea typeface="Microsoft JhengHei" panose="020B0604030504040204" pitchFamily="34" charset="-120"/>
              </a:rPr>
              <a:t>this </a:t>
            </a:r>
            <a:endParaRPr lang="zh-TW" altLang="en-US" sz="2800" b="1" dirty="0">
              <a:solidFill>
                <a:schemeClr val="bg1"/>
              </a:solidFill>
              <a:latin typeface="Microsoft JhengHei" panose="020B0604030504040204" pitchFamily="34" charset="-120"/>
              <a:ea typeface="Microsoft JhengHei" panose="020B0604030504040204" pitchFamily="34" charset="-120"/>
            </a:endParaRPr>
          </a:p>
        </p:txBody>
      </p:sp>
      <p:sp>
        <p:nvSpPr>
          <p:cNvPr id="38" name="矩形 37">
            <a:extLst>
              <a:ext uri="{FF2B5EF4-FFF2-40B4-BE49-F238E27FC236}">
                <a16:creationId xmlns:a16="http://schemas.microsoft.com/office/drawing/2014/main" id="{68545489-753D-8144-BFB0-E2BCC11DF864}"/>
              </a:ext>
            </a:extLst>
          </p:cNvPr>
          <p:cNvSpPr/>
          <p:nvPr/>
        </p:nvSpPr>
        <p:spPr>
          <a:xfrm>
            <a:off x="2109838" y="4375505"/>
            <a:ext cx="3416320"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繼承後的建構與解構</a:t>
            </a:r>
          </a:p>
        </p:txBody>
      </p:sp>
      <p:sp>
        <p:nvSpPr>
          <p:cNvPr id="22" name="圓角矩形 21">
            <a:extLst>
              <a:ext uri="{FF2B5EF4-FFF2-40B4-BE49-F238E27FC236}">
                <a16:creationId xmlns:a16="http://schemas.microsoft.com/office/drawing/2014/main" id="{24FA850A-AB4C-2C41-B1A1-2C1822BC9123}"/>
              </a:ext>
            </a:extLst>
          </p:cNvPr>
          <p:cNvSpPr/>
          <p:nvPr/>
        </p:nvSpPr>
        <p:spPr>
          <a:xfrm>
            <a:off x="1380096" y="2721645"/>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5635D0AC-A1E3-E64B-B7FC-C6064884BD2B}"/>
              </a:ext>
            </a:extLst>
          </p:cNvPr>
          <p:cNvSpPr txBox="1"/>
          <p:nvPr/>
        </p:nvSpPr>
        <p:spPr>
          <a:xfrm>
            <a:off x="1516457" y="2852051"/>
            <a:ext cx="620683" cy="769441"/>
          </a:xfrm>
          <a:prstGeom prst="rect">
            <a:avLst/>
          </a:prstGeom>
          <a:noFill/>
        </p:spPr>
        <p:txBody>
          <a:bodyPr wrap="none" rtlCol="0">
            <a:spAutoFit/>
          </a:bodyPr>
          <a:lstStyle/>
          <a:p>
            <a:pPr algn="ctr"/>
            <a:r>
              <a:rPr kumimoji="1" lang="en-US" altLang="zh-TW" sz="4400" b="1" dirty="0">
                <a:solidFill>
                  <a:srgbClr val="4B97A4"/>
                </a:solidFill>
              </a:rPr>
              <a:t>1.</a:t>
            </a:r>
            <a:endParaRPr kumimoji="1" lang="zh-TW" altLang="en-US" sz="4400" b="1" dirty="0">
              <a:solidFill>
                <a:srgbClr val="4B97A4"/>
              </a:solidFill>
            </a:endParaRPr>
          </a:p>
        </p:txBody>
      </p:sp>
      <p:sp>
        <p:nvSpPr>
          <p:cNvPr id="24" name="矩形 23">
            <a:extLst>
              <a:ext uri="{FF2B5EF4-FFF2-40B4-BE49-F238E27FC236}">
                <a16:creationId xmlns:a16="http://schemas.microsoft.com/office/drawing/2014/main" id="{A0C2A33D-DE49-DC49-A569-1B29347C6AD5}"/>
              </a:ext>
            </a:extLst>
          </p:cNvPr>
          <p:cNvSpPr/>
          <p:nvPr/>
        </p:nvSpPr>
        <p:spPr>
          <a:xfrm>
            <a:off x="2109838" y="2967030"/>
            <a:ext cx="3201517" cy="523220"/>
          </a:xfrm>
          <a:prstGeom prst="rect">
            <a:avLst/>
          </a:prstGeom>
        </p:spPr>
        <p:txBody>
          <a:bodyPr wrap="none" anchor="ctr">
            <a:spAutoFit/>
          </a:bodyPr>
          <a:lstStyle/>
          <a:p>
            <a:r>
              <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rPr>
              <a:t>繼承 </a:t>
            </a:r>
            <a:r>
              <a:rPr lang="en-US" altLang="zh-TW" sz="2800" b="1" dirty="0">
                <a:solidFill>
                  <a:schemeClr val="tx1">
                    <a:lumMod val="65000"/>
                    <a:lumOff val="35000"/>
                  </a:schemeClr>
                </a:solidFill>
                <a:latin typeface="Microsoft JhengHei" panose="020B0604030504040204" pitchFamily="34" charset="-120"/>
                <a:ea typeface="Microsoft JhengHei" panose="020B0604030504040204" pitchFamily="34" charset="-120"/>
              </a:rPr>
              <a:t>(Inheritance)</a:t>
            </a:r>
          </a:p>
        </p:txBody>
      </p:sp>
    </p:spTree>
    <p:extLst>
      <p:ext uri="{BB962C8B-B14F-4D97-AF65-F5344CB8AC3E}">
        <p14:creationId xmlns:p14="http://schemas.microsoft.com/office/powerpoint/2010/main" val="1083078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2</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30</a:t>
            </a:fld>
            <a:endParaRPr lang="zh-TW" altLang="en-US"/>
          </a:p>
        </p:txBody>
      </p:sp>
      <p:sp>
        <p:nvSpPr>
          <p:cNvPr id="11" name="圓角矩形 18">
            <a:extLst>
              <a:ext uri="{FF2B5EF4-FFF2-40B4-BE49-F238E27FC236}">
                <a16:creationId xmlns:a16="http://schemas.microsoft.com/office/drawing/2014/main" id="{C768FC41-0C6E-4CD7-8737-BAD72D6F309E}"/>
              </a:ext>
            </a:extLst>
          </p:cNvPr>
          <p:cNvSpPr/>
          <p:nvPr/>
        </p:nvSpPr>
        <p:spPr>
          <a:xfrm>
            <a:off x="2079336" y="1802422"/>
            <a:ext cx="8033327" cy="2300452"/>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內容版面配置區 1">
            <a:extLst>
              <a:ext uri="{FF2B5EF4-FFF2-40B4-BE49-F238E27FC236}">
                <a16:creationId xmlns:a16="http://schemas.microsoft.com/office/drawing/2014/main" id="{329BE61E-50D5-48BB-B553-933360DDD129}"/>
              </a:ext>
            </a:extLst>
          </p:cNvPr>
          <p:cNvSpPr txBox="1">
            <a:spLocks/>
          </p:cNvSpPr>
          <p:nvPr/>
        </p:nvSpPr>
        <p:spPr>
          <a:xfrm>
            <a:off x="2162755" y="2016144"/>
            <a:ext cx="7692616" cy="25479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457200" lvl="1" indent="0">
              <a:lnSpc>
                <a:spcPct val="170000"/>
              </a:lnSpc>
              <a:buNone/>
            </a:pPr>
            <a:r>
              <a:rPr lang="zh-TW" altLang="en-US" dirty="0">
                <a:ea typeface="Adobe 繁黑體 Std B" pitchFamily="34" charset="-120"/>
              </a:rPr>
              <a:t>讓</a:t>
            </a:r>
            <a:r>
              <a:rPr lang="zh-TW" altLang="en-US" dirty="0" smtClean="0">
                <a:ea typeface="Adobe 繁黑體 Std B" pitchFamily="34" charset="-120"/>
              </a:rPr>
              <a:t> </a:t>
            </a:r>
            <a:r>
              <a:rPr lang="en-US" altLang="zh-TW" dirty="0" smtClean="0">
                <a:ea typeface="Adobe 繁黑體 Std B" pitchFamily="34" charset="-120"/>
              </a:rPr>
              <a:t>Charmander</a:t>
            </a:r>
            <a:r>
              <a:rPr lang="zh-TW" altLang="en-US" dirty="0" smtClean="0">
                <a:ea typeface="Adobe 繁黑體 Std B" pitchFamily="34" charset="-120"/>
              </a:rPr>
              <a:t> 與 </a:t>
            </a:r>
            <a:r>
              <a:rPr lang="en-US" altLang="zh-TW" dirty="0">
                <a:ea typeface="Adobe 繁黑體 Std B" pitchFamily="34" charset="-120"/>
              </a:rPr>
              <a:t>Flame_Thrower</a:t>
            </a:r>
            <a:r>
              <a:rPr lang="en-US" altLang="zh-TW" dirty="0" smtClean="0">
                <a:ea typeface="Adobe 繁黑體 Std B" pitchFamily="34" charset="-120"/>
              </a:rPr>
              <a:t> </a:t>
            </a:r>
            <a:r>
              <a:rPr lang="zh-TW" altLang="en-US" dirty="0" smtClean="0">
                <a:ea typeface="Adobe 繁黑體 Std B" pitchFamily="34" charset="-120"/>
              </a:rPr>
              <a:t>類別的建構式直接呼叫其父類別的建構式做建構，避免程式碼重複。</a:t>
            </a:r>
            <a:endParaRPr lang="en-US" altLang="zh-TW" dirty="0" smtClean="0">
              <a:ea typeface="Adobe 繁黑體 Std B" pitchFamily="34" charset="-120"/>
            </a:endParaRPr>
          </a:p>
        </p:txBody>
      </p:sp>
    </p:spTree>
    <p:extLst>
      <p:ext uri="{BB962C8B-B14F-4D97-AF65-F5344CB8AC3E}">
        <p14:creationId xmlns:p14="http://schemas.microsoft.com/office/powerpoint/2010/main" val="922182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icrosoft JhengHei" panose="020B0604030504040204" pitchFamily="34" charset="-120"/>
              </a:rPr>
              <a:t>學習大綱</a:t>
            </a:r>
          </a:p>
        </p:txBody>
      </p:sp>
      <p:sp>
        <p:nvSpPr>
          <p:cNvPr id="4" name="日期版面配置區 3"/>
          <p:cNvSpPr>
            <a:spLocks noGrp="1"/>
          </p:cNvSpPr>
          <p:nvPr>
            <p:ph type="dt" sz="half" idx="10"/>
          </p:nvPr>
        </p:nvSpPr>
        <p:spPr/>
        <p:txBody>
          <a:bodyPr/>
          <a:lstStyle/>
          <a:p>
            <a:fld id="{6B1263B7-E86C-498B-BB1E-7C21BA7D91D5}"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31</a:t>
            </a:fld>
            <a:endParaRPr lang="zh-TW" altLang="en-US"/>
          </a:p>
        </p:txBody>
      </p:sp>
      <p:sp>
        <p:nvSpPr>
          <p:cNvPr id="20" name="圓角矩形 19">
            <a:extLst>
              <a:ext uri="{FF2B5EF4-FFF2-40B4-BE49-F238E27FC236}">
                <a16:creationId xmlns:a16="http://schemas.microsoft.com/office/drawing/2014/main" id="{4BB7B380-C0C8-874D-8415-EE970C6F4888}"/>
              </a:ext>
            </a:extLst>
          </p:cNvPr>
          <p:cNvSpPr/>
          <p:nvPr/>
        </p:nvSpPr>
        <p:spPr>
          <a:xfrm>
            <a:off x="1380096"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5" name="圓角矩形 24">
            <a:extLst>
              <a:ext uri="{FF2B5EF4-FFF2-40B4-BE49-F238E27FC236}">
                <a16:creationId xmlns:a16="http://schemas.microsoft.com/office/drawing/2014/main" id="{1A2FDD8A-04D0-464E-9353-C536F8FFDDCF}"/>
              </a:ext>
            </a:extLst>
          </p:cNvPr>
          <p:cNvSpPr/>
          <p:nvPr/>
        </p:nvSpPr>
        <p:spPr>
          <a:xfrm>
            <a:off x="6272938"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9" name="文字方塊 28">
            <a:extLst>
              <a:ext uri="{FF2B5EF4-FFF2-40B4-BE49-F238E27FC236}">
                <a16:creationId xmlns:a16="http://schemas.microsoft.com/office/drawing/2014/main" id="{2A3313A9-0D70-D54E-930E-54D20F7087B9}"/>
              </a:ext>
            </a:extLst>
          </p:cNvPr>
          <p:cNvSpPr txBox="1"/>
          <p:nvPr/>
        </p:nvSpPr>
        <p:spPr>
          <a:xfrm>
            <a:off x="1516514" y="4243594"/>
            <a:ext cx="620683" cy="769441"/>
          </a:xfrm>
          <a:prstGeom prst="rect">
            <a:avLst/>
          </a:prstGeom>
          <a:noFill/>
        </p:spPr>
        <p:txBody>
          <a:bodyPr wrap="none" rtlCol="0">
            <a:spAutoFit/>
          </a:bodyPr>
          <a:lstStyle/>
          <a:p>
            <a:pPr algn="ctr"/>
            <a:r>
              <a:rPr kumimoji="1" lang="en-US" altLang="zh-TW" sz="4400" b="1" dirty="0">
                <a:solidFill>
                  <a:schemeClr val="bg1"/>
                </a:solidFill>
              </a:rPr>
              <a:t>2.</a:t>
            </a:r>
            <a:endParaRPr kumimoji="1" lang="zh-TW" altLang="en-US" sz="4400" b="1" dirty="0">
              <a:solidFill>
                <a:schemeClr val="bg1"/>
              </a:solidFill>
            </a:endParaRPr>
          </a:p>
        </p:txBody>
      </p:sp>
      <p:sp>
        <p:nvSpPr>
          <p:cNvPr id="32" name="文字方塊 31">
            <a:extLst>
              <a:ext uri="{FF2B5EF4-FFF2-40B4-BE49-F238E27FC236}">
                <a16:creationId xmlns:a16="http://schemas.microsoft.com/office/drawing/2014/main" id="{216DA7F9-65F8-CE44-8C0E-B754EB538A54}"/>
              </a:ext>
            </a:extLst>
          </p:cNvPr>
          <p:cNvSpPr txBox="1"/>
          <p:nvPr/>
        </p:nvSpPr>
        <p:spPr>
          <a:xfrm>
            <a:off x="6397266" y="4241372"/>
            <a:ext cx="620683" cy="769441"/>
          </a:xfrm>
          <a:prstGeom prst="rect">
            <a:avLst/>
          </a:prstGeom>
          <a:noFill/>
        </p:spPr>
        <p:txBody>
          <a:bodyPr wrap="none" rtlCol="0">
            <a:spAutoFit/>
          </a:bodyPr>
          <a:lstStyle/>
          <a:p>
            <a:pPr algn="ctr"/>
            <a:r>
              <a:rPr kumimoji="1" lang="en-US" altLang="zh-TW" sz="4400" b="1" dirty="0">
                <a:solidFill>
                  <a:schemeClr val="bg1"/>
                </a:solidFill>
              </a:rPr>
              <a:t>4.</a:t>
            </a:r>
            <a:endParaRPr kumimoji="1" lang="zh-TW" altLang="en-US" sz="4400" b="1" dirty="0">
              <a:solidFill>
                <a:schemeClr val="bg1"/>
              </a:solidFill>
            </a:endParaRPr>
          </a:p>
        </p:txBody>
      </p:sp>
      <p:sp>
        <p:nvSpPr>
          <p:cNvPr id="35" name="矩形 34">
            <a:extLst>
              <a:ext uri="{FF2B5EF4-FFF2-40B4-BE49-F238E27FC236}">
                <a16:creationId xmlns:a16="http://schemas.microsoft.com/office/drawing/2014/main" id="{AD864A0E-0B3A-E249-8113-4553F487E1C1}"/>
              </a:ext>
            </a:extLst>
          </p:cNvPr>
          <p:cNvSpPr/>
          <p:nvPr/>
        </p:nvSpPr>
        <p:spPr>
          <a:xfrm>
            <a:off x="7021955" y="4367801"/>
            <a:ext cx="162095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多重繼承</a:t>
            </a:r>
          </a:p>
        </p:txBody>
      </p:sp>
      <p:sp>
        <p:nvSpPr>
          <p:cNvPr id="38" name="矩形 37">
            <a:extLst>
              <a:ext uri="{FF2B5EF4-FFF2-40B4-BE49-F238E27FC236}">
                <a16:creationId xmlns:a16="http://schemas.microsoft.com/office/drawing/2014/main" id="{68545489-753D-8144-BFB0-E2BCC11DF864}"/>
              </a:ext>
            </a:extLst>
          </p:cNvPr>
          <p:cNvSpPr/>
          <p:nvPr/>
        </p:nvSpPr>
        <p:spPr>
          <a:xfrm>
            <a:off x="2109838" y="4375505"/>
            <a:ext cx="3416320"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繼承後的建構與解構</a:t>
            </a:r>
          </a:p>
        </p:txBody>
      </p:sp>
      <p:sp>
        <p:nvSpPr>
          <p:cNvPr id="18" name="圓角矩形 17">
            <a:extLst>
              <a:ext uri="{FF2B5EF4-FFF2-40B4-BE49-F238E27FC236}">
                <a16:creationId xmlns:a16="http://schemas.microsoft.com/office/drawing/2014/main" id="{24FA850A-AB4C-2C41-B1A1-2C1822BC9123}"/>
              </a:ext>
            </a:extLst>
          </p:cNvPr>
          <p:cNvSpPr/>
          <p:nvPr/>
        </p:nvSpPr>
        <p:spPr>
          <a:xfrm>
            <a:off x="1380096"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19" name="文字方塊 18">
            <a:extLst>
              <a:ext uri="{FF2B5EF4-FFF2-40B4-BE49-F238E27FC236}">
                <a16:creationId xmlns:a16="http://schemas.microsoft.com/office/drawing/2014/main" id="{5635D0AC-A1E3-E64B-B7FC-C6064884BD2B}"/>
              </a:ext>
            </a:extLst>
          </p:cNvPr>
          <p:cNvSpPr txBox="1"/>
          <p:nvPr/>
        </p:nvSpPr>
        <p:spPr>
          <a:xfrm>
            <a:off x="1516457" y="2852051"/>
            <a:ext cx="620683" cy="769441"/>
          </a:xfrm>
          <a:prstGeom prst="rect">
            <a:avLst/>
          </a:prstGeom>
          <a:noFill/>
        </p:spPr>
        <p:txBody>
          <a:bodyPr wrap="none" rtlCol="0">
            <a:spAutoFit/>
          </a:bodyPr>
          <a:lstStyle/>
          <a:p>
            <a:pPr algn="ctr"/>
            <a:r>
              <a:rPr kumimoji="1" lang="en-US" altLang="zh-TW" sz="4400" b="1" dirty="0">
                <a:solidFill>
                  <a:schemeClr val="bg1"/>
                </a:solidFill>
              </a:rPr>
              <a:t>1.</a:t>
            </a:r>
            <a:endParaRPr kumimoji="1" lang="zh-TW" altLang="en-US" sz="4400" b="1" dirty="0">
              <a:solidFill>
                <a:schemeClr val="bg1"/>
              </a:solidFill>
            </a:endParaRPr>
          </a:p>
        </p:txBody>
      </p:sp>
      <p:sp>
        <p:nvSpPr>
          <p:cNvPr id="21" name="矩形 20">
            <a:extLst>
              <a:ext uri="{FF2B5EF4-FFF2-40B4-BE49-F238E27FC236}">
                <a16:creationId xmlns:a16="http://schemas.microsoft.com/office/drawing/2014/main" id="{A0C2A33D-DE49-DC49-A569-1B29347C6AD5}"/>
              </a:ext>
            </a:extLst>
          </p:cNvPr>
          <p:cNvSpPr/>
          <p:nvPr/>
        </p:nvSpPr>
        <p:spPr>
          <a:xfrm>
            <a:off x="2109838" y="2967030"/>
            <a:ext cx="320151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 </a:t>
            </a:r>
            <a:r>
              <a:rPr lang="en-US" altLang="zh-TW" sz="2800" b="1" dirty="0">
                <a:solidFill>
                  <a:schemeClr val="bg1"/>
                </a:solidFill>
                <a:latin typeface="Microsoft JhengHei" panose="020B0604030504040204" pitchFamily="34" charset="-120"/>
                <a:ea typeface="Microsoft JhengHei" panose="020B0604030504040204" pitchFamily="34" charset="-120"/>
              </a:rPr>
              <a:t>(Inheritance)</a:t>
            </a:r>
          </a:p>
        </p:txBody>
      </p:sp>
      <p:sp>
        <p:nvSpPr>
          <p:cNvPr id="22" name="圓角矩形 21">
            <a:extLst>
              <a:ext uri="{FF2B5EF4-FFF2-40B4-BE49-F238E27FC236}">
                <a16:creationId xmlns:a16="http://schemas.microsoft.com/office/drawing/2014/main" id="{5D9C41B3-C271-704F-BB31-021ADCE614D0}"/>
              </a:ext>
            </a:extLst>
          </p:cNvPr>
          <p:cNvSpPr/>
          <p:nvPr/>
        </p:nvSpPr>
        <p:spPr>
          <a:xfrm>
            <a:off x="6272938" y="2721645"/>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88CBF65-BE45-A04F-AFA4-85A1EACFF36F}"/>
              </a:ext>
            </a:extLst>
          </p:cNvPr>
          <p:cNvSpPr txBox="1"/>
          <p:nvPr/>
        </p:nvSpPr>
        <p:spPr>
          <a:xfrm>
            <a:off x="6397267" y="2847750"/>
            <a:ext cx="620683" cy="769441"/>
          </a:xfrm>
          <a:prstGeom prst="rect">
            <a:avLst/>
          </a:prstGeom>
          <a:noFill/>
        </p:spPr>
        <p:txBody>
          <a:bodyPr wrap="none" rtlCol="0">
            <a:spAutoFit/>
          </a:bodyPr>
          <a:lstStyle/>
          <a:p>
            <a:pPr algn="ctr"/>
            <a:r>
              <a:rPr kumimoji="1" lang="en-US" altLang="zh-TW" sz="4400" b="1" dirty="0">
                <a:solidFill>
                  <a:srgbClr val="4B97A4"/>
                </a:solidFill>
              </a:rPr>
              <a:t>3.</a:t>
            </a:r>
            <a:endParaRPr kumimoji="1" lang="zh-TW" altLang="en-US" sz="4400" b="1" dirty="0">
              <a:solidFill>
                <a:srgbClr val="4B97A4"/>
              </a:solidFill>
            </a:endParaRPr>
          </a:p>
        </p:txBody>
      </p:sp>
      <p:sp>
        <p:nvSpPr>
          <p:cNvPr id="24" name="矩形 23">
            <a:extLst>
              <a:ext uri="{FF2B5EF4-FFF2-40B4-BE49-F238E27FC236}">
                <a16:creationId xmlns:a16="http://schemas.microsoft.com/office/drawing/2014/main" id="{90375A0D-71BC-E547-A73D-96668C5B7AEF}"/>
              </a:ext>
            </a:extLst>
          </p:cNvPr>
          <p:cNvSpPr/>
          <p:nvPr/>
        </p:nvSpPr>
        <p:spPr>
          <a:xfrm>
            <a:off x="7021955" y="2978987"/>
            <a:ext cx="2073003" cy="523220"/>
          </a:xfrm>
          <a:prstGeom prst="rect">
            <a:avLst/>
          </a:prstGeom>
        </p:spPr>
        <p:txBody>
          <a:bodyPr wrap="none" anchor="ctr">
            <a:spAutoFit/>
          </a:bodyPr>
          <a:lstStyle/>
          <a:p>
            <a:r>
              <a:rPr lang="zh-TW" altLang="en-US"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覆寫與 </a:t>
            </a:r>
            <a:r>
              <a:rPr lang="en-US" altLang="zh-TW" sz="2800" b="1" dirty="0" smtClean="0">
                <a:solidFill>
                  <a:schemeClr val="tx1">
                    <a:lumMod val="65000"/>
                    <a:lumOff val="35000"/>
                  </a:schemeClr>
                </a:solidFill>
                <a:latin typeface="Microsoft JhengHei" panose="020B0604030504040204" pitchFamily="34" charset="-120"/>
                <a:ea typeface="Microsoft JhengHei" panose="020B0604030504040204" pitchFamily="34" charset="-120"/>
              </a:rPr>
              <a:t>this </a:t>
            </a:r>
            <a:endPar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07619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18">
            <a:extLst>
              <a:ext uri="{FF2B5EF4-FFF2-40B4-BE49-F238E27FC236}">
                <a16:creationId xmlns:a16="http://schemas.microsoft.com/office/drawing/2014/main" id="{C768FC41-0C6E-4CD7-8737-BAD72D6F309E}"/>
              </a:ext>
            </a:extLst>
          </p:cNvPr>
          <p:cNvSpPr/>
          <p:nvPr/>
        </p:nvSpPr>
        <p:spPr>
          <a:xfrm>
            <a:off x="2540899" y="1577199"/>
            <a:ext cx="6959152" cy="332875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title"/>
          </p:nvPr>
        </p:nvSpPr>
        <p:spPr/>
        <p:txBody>
          <a:bodyPr>
            <a:normAutofit/>
          </a:bodyPr>
          <a:lstStyle/>
          <a:p>
            <a:r>
              <a:rPr lang="en-US" altLang="zh-TW" dirty="0"/>
              <a:t>super </a:t>
            </a:r>
            <a:r>
              <a:rPr lang="zh-TW" altLang="en-US" dirty="0"/>
              <a:t>與 </a:t>
            </a:r>
            <a:r>
              <a:rPr lang="en-US" altLang="zh-TW" dirty="0" smtClean="0"/>
              <a:t>using</a:t>
            </a:r>
            <a:endParaRPr lang="zh-TW" altLang="en-US" dirty="0"/>
          </a:p>
        </p:txBody>
      </p:sp>
      <p:sp>
        <p:nvSpPr>
          <p:cNvPr id="3" name="內容版面配置區 2"/>
          <p:cNvSpPr>
            <a:spLocks noGrp="1"/>
          </p:cNvSpPr>
          <p:nvPr>
            <p:ph idx="1"/>
          </p:nvPr>
        </p:nvSpPr>
        <p:spPr>
          <a:xfrm>
            <a:off x="2854518" y="1825625"/>
            <a:ext cx="8499282" cy="4351338"/>
          </a:xfrm>
        </p:spPr>
        <p:txBody>
          <a:bodyPr>
            <a:normAutofit/>
          </a:bodyPr>
          <a:lstStyle/>
          <a:p>
            <a:pPr marL="342900" indent="-342900">
              <a:lnSpc>
                <a:spcPct val="100000"/>
              </a:lnSpc>
              <a:buFont typeface="Arial" panose="020B0604020202020204" pitchFamily="34" charset="0"/>
              <a:buChar char="•"/>
            </a:pPr>
            <a:r>
              <a:rPr lang="en-US" altLang="zh-TW" b="1" dirty="0" smtClean="0"/>
              <a:t>supe</a:t>
            </a:r>
            <a:r>
              <a:rPr lang="zh-TW" altLang="en-US" b="1" dirty="0" smtClean="0"/>
              <a:t> 常代表上一層的類別</a:t>
            </a:r>
            <a:r>
              <a:rPr lang="en-US" altLang="zh-TW" b="1" dirty="0" smtClean="0"/>
              <a:t>(</a:t>
            </a:r>
            <a:r>
              <a:rPr lang="zh-TW" altLang="en-US" b="1" dirty="0" smtClean="0"/>
              <a:t>父類別</a:t>
            </a:r>
            <a:r>
              <a:rPr lang="en-US" altLang="zh-TW" b="1" dirty="0" smtClean="0"/>
              <a:t>)</a:t>
            </a:r>
          </a:p>
          <a:p>
            <a:pPr marL="342900" indent="-342900">
              <a:lnSpc>
                <a:spcPct val="100000"/>
              </a:lnSpc>
              <a:buFont typeface="Arial" panose="020B0604020202020204" pitchFamily="34" charset="0"/>
              <a:buChar char="•"/>
            </a:pPr>
            <a:r>
              <a:rPr lang="zh-TW" altLang="en-US" b="1" dirty="0" smtClean="0"/>
              <a:t>可以用</a:t>
            </a:r>
            <a:r>
              <a:rPr lang="en-US" altLang="zh-TW" b="1" dirty="0" smtClean="0"/>
              <a:t>using</a:t>
            </a:r>
            <a:r>
              <a:rPr lang="zh-TW" altLang="en-US" b="1" dirty="0" smtClean="0"/>
              <a:t>搭配</a:t>
            </a:r>
            <a:r>
              <a:rPr lang="en-US" altLang="zh-TW" b="1" dirty="0" smtClean="0"/>
              <a:t>super</a:t>
            </a:r>
            <a:r>
              <a:rPr lang="zh-TW" altLang="en-US" b="1" dirty="0" smtClean="0"/>
              <a:t>改寫父類別名稱</a:t>
            </a:r>
            <a:endParaRPr lang="en-US" altLang="zh-TW" b="1" dirty="0" smtClean="0"/>
          </a:p>
          <a:p>
            <a:pPr lvl="1">
              <a:lnSpc>
                <a:spcPct val="100000"/>
              </a:lnSpc>
              <a:buFont typeface="Wingdings" panose="05000000000000000000" pitchFamily="2" charset="2"/>
              <a:buChar char="Ø"/>
            </a:pPr>
            <a:r>
              <a:rPr lang="zh-TW" altLang="en-US" b="1" dirty="0" smtClean="0"/>
              <a:t>類似</a:t>
            </a:r>
            <a:r>
              <a:rPr lang="en-US" altLang="zh-TW" b="1" dirty="0" smtClean="0"/>
              <a:t>typedef</a:t>
            </a:r>
            <a:r>
              <a:rPr lang="zh-TW" altLang="en-US" b="1" dirty="0" smtClean="0"/>
              <a:t>的用法</a:t>
            </a:r>
            <a:endParaRPr lang="en-US" altLang="zh-TW" b="1" dirty="0" smtClean="0"/>
          </a:p>
          <a:p>
            <a:pPr lvl="1">
              <a:lnSpc>
                <a:spcPct val="100000"/>
              </a:lnSpc>
              <a:buFont typeface="Wingdings" panose="05000000000000000000" pitchFamily="2" charset="2"/>
              <a:buChar char="Ø"/>
            </a:pPr>
            <a:r>
              <a:rPr lang="zh-TW" altLang="en-US" b="1" dirty="0"/>
              <a:t>避</a:t>
            </a:r>
            <a:r>
              <a:rPr lang="zh-TW" altLang="en-US" b="1" dirty="0" smtClean="0"/>
              <a:t>免之後父類別更動的麻煩</a:t>
            </a:r>
            <a:endParaRPr lang="en-US" altLang="zh-TW" b="1" dirty="0" smtClean="0"/>
          </a:p>
          <a:p>
            <a:pPr marL="457200" lvl="1" indent="0">
              <a:lnSpc>
                <a:spcPct val="100000"/>
              </a:lnSpc>
              <a:buNone/>
            </a:pPr>
            <a:endParaRPr lang="en-US" altLang="zh-TW" b="1" dirty="0" smtClean="0"/>
          </a:p>
          <a:p>
            <a:pPr marL="342900" indent="-342900">
              <a:lnSpc>
                <a:spcPct val="100000"/>
              </a:lnSpc>
              <a:buFont typeface="Arial" panose="020B0604020202020204" pitchFamily="34" charset="0"/>
              <a:buChar char="•"/>
            </a:pPr>
            <a:r>
              <a:rPr lang="en-US" altLang="zh-TW" b="1" dirty="0" smtClean="0"/>
              <a:t>__super</a:t>
            </a:r>
            <a:r>
              <a:rPr lang="zh-TW" altLang="en-US" b="1" dirty="0" smtClean="0"/>
              <a:t>是</a:t>
            </a:r>
            <a:r>
              <a:rPr lang="en-US" altLang="zh-TW" b="1" dirty="0" smtClean="0"/>
              <a:t>Microsoft</a:t>
            </a:r>
            <a:r>
              <a:rPr lang="zh-TW" altLang="en-US" b="1" dirty="0" smtClean="0"/>
              <a:t>用的擴展詞</a:t>
            </a:r>
            <a:endParaRPr lang="en-US" altLang="zh-TW" b="1" dirty="0" smtClean="0"/>
          </a:p>
          <a:p>
            <a:pPr marL="342900" indent="-342900">
              <a:lnSpc>
                <a:spcPct val="100000"/>
              </a:lnSpc>
              <a:buFont typeface="Arial" panose="020B0604020202020204" pitchFamily="34" charset="0"/>
              <a:buChar char="•"/>
            </a:pPr>
            <a:endParaRPr lang="en-US" altLang="zh-TW" b="1" dirty="0" smtClean="0"/>
          </a:p>
          <a:p>
            <a:pPr marL="342900" indent="-342900">
              <a:lnSpc>
                <a:spcPct val="100000"/>
              </a:lnSpc>
              <a:buFont typeface="Arial" panose="020B0604020202020204" pitchFamily="34" charset="0"/>
              <a:buChar char="•"/>
            </a:pPr>
            <a:endParaRPr lang="zh-TW" altLang="en-US" b="1"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32</a:t>
            </a:fld>
            <a:endParaRPr lang="zh-TW" altLang="en-US"/>
          </a:p>
        </p:txBody>
      </p:sp>
    </p:spTree>
    <p:extLst>
      <p:ext uri="{BB962C8B-B14F-4D97-AF65-F5344CB8AC3E}">
        <p14:creationId xmlns:p14="http://schemas.microsoft.com/office/powerpoint/2010/main" val="1153794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圓角矩形 18">
            <a:extLst>
              <a:ext uri="{FF2B5EF4-FFF2-40B4-BE49-F238E27FC236}">
                <a16:creationId xmlns:a16="http://schemas.microsoft.com/office/drawing/2014/main" id="{C768FC41-0C6E-4CD7-8737-BAD72D6F309E}"/>
              </a:ext>
            </a:extLst>
          </p:cNvPr>
          <p:cNvSpPr/>
          <p:nvPr/>
        </p:nvSpPr>
        <p:spPr>
          <a:xfrm>
            <a:off x="1709739" y="1403556"/>
            <a:ext cx="8889350" cy="223886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771" name="Rectangle 3"/>
          <p:cNvSpPr>
            <a:spLocks noGrp="1" noChangeArrowheads="1"/>
          </p:cNvSpPr>
          <p:nvPr>
            <p:ph idx="1"/>
          </p:nvPr>
        </p:nvSpPr>
        <p:spPr>
          <a:xfrm>
            <a:off x="1932798" y="1517478"/>
            <a:ext cx="8507413" cy="2034949"/>
          </a:xfrm>
        </p:spPr>
        <p:txBody>
          <a:bodyPr>
            <a:normAutofit/>
          </a:bodyPr>
          <a:lstStyle/>
          <a:p>
            <a:pPr marL="342900" indent="-342900">
              <a:lnSpc>
                <a:spcPct val="150000"/>
              </a:lnSpc>
              <a:buFont typeface="Arial" panose="020B0604020202020204" pitchFamily="34" charset="0"/>
              <a:buChar char="•"/>
              <a:defRPr/>
            </a:pPr>
            <a:r>
              <a:rPr lang="zh-TW" altLang="en-US" sz="2000" b="1" dirty="0">
                <a:latin typeface="Adobe 繁黑體 Std B" pitchFamily="34" charset="-120"/>
                <a:ea typeface="Adobe 繁黑體 Std B" pitchFamily="34" charset="-120"/>
              </a:rPr>
              <a:t>覆寫</a:t>
            </a:r>
            <a:r>
              <a:rPr lang="en-US" altLang="zh-TW" sz="2000" b="1" dirty="0">
                <a:latin typeface="Adobe 繁黑體 Std B" pitchFamily="34" charset="-120"/>
                <a:ea typeface="Adobe 繁黑體 Std B" pitchFamily="34" charset="-120"/>
              </a:rPr>
              <a:t>(Overriding)</a:t>
            </a:r>
            <a:r>
              <a:rPr lang="zh-TW" altLang="en-US" sz="2000" b="1" dirty="0">
                <a:latin typeface="Adobe 繁黑體 Std B" pitchFamily="34" charset="-120"/>
                <a:ea typeface="Adobe 繁黑體 Std B" pitchFamily="34" charset="-120"/>
              </a:rPr>
              <a:t>：</a:t>
            </a:r>
            <a:r>
              <a:rPr lang="zh-TW" altLang="en-US" sz="2000" b="1" dirty="0">
                <a:solidFill>
                  <a:srgbClr val="FF0000"/>
                </a:solidFill>
                <a:latin typeface="Adobe 繁黑體 Std B" pitchFamily="34" charset="-120"/>
                <a:ea typeface="Adobe 繁黑體 Std B" pitchFamily="34" charset="-120"/>
              </a:rPr>
              <a:t>取代父類別的方法成員</a:t>
            </a:r>
            <a:endParaRPr lang="en-US" altLang="zh-TW" sz="2000" b="1" dirty="0">
              <a:solidFill>
                <a:srgbClr val="FF0000"/>
              </a:solidFill>
              <a:latin typeface="Adobe 繁黑體 Std B" pitchFamily="34" charset="-120"/>
              <a:ea typeface="Adobe 繁黑體 Std B" pitchFamily="34" charset="-120"/>
            </a:endParaRPr>
          </a:p>
          <a:p>
            <a:pPr lvl="1">
              <a:lnSpc>
                <a:spcPct val="150000"/>
              </a:lnSpc>
              <a:buFont typeface="Wingdings" panose="05000000000000000000" pitchFamily="2" charset="2"/>
              <a:buChar char="Ø"/>
              <a:defRPr/>
            </a:pPr>
            <a:r>
              <a:rPr lang="zh-TW" altLang="en-US" sz="1600" b="1" dirty="0">
                <a:latin typeface="Adobe 繁黑體 Std B" pitchFamily="34" charset="-120"/>
                <a:ea typeface="Adobe 繁黑體 Std B" pitchFamily="34" charset="-120"/>
              </a:rPr>
              <a:t>在父類別的成員函數</a:t>
            </a:r>
            <a:r>
              <a:rPr lang="zh-TW" altLang="en-US" sz="1600" b="1" dirty="0" smtClean="0">
                <a:latin typeface="Adobe 繁黑體 Std B" pitchFamily="34" charset="-120"/>
                <a:ea typeface="Adobe 繁黑體 Std B" pitchFamily="34" charset="-120"/>
              </a:rPr>
              <a:t>如不</a:t>
            </a:r>
            <a:r>
              <a:rPr lang="zh-TW" altLang="en-US" sz="1600" b="1" dirty="0">
                <a:latin typeface="Adobe 繁黑體 Std B" pitchFamily="34" charset="-120"/>
                <a:ea typeface="Adobe 繁黑體 Std B" pitchFamily="34" charset="-120"/>
              </a:rPr>
              <a:t>符合需</a:t>
            </a:r>
            <a:r>
              <a:rPr lang="zh-TW" altLang="en-US" sz="1600" b="1" dirty="0" smtClean="0">
                <a:latin typeface="Adobe 繁黑體 Std B" pitchFamily="34" charset="-120"/>
                <a:ea typeface="Adobe 繁黑體 Std B" pitchFamily="34" charset="-120"/>
              </a:rPr>
              <a:t>求</a:t>
            </a:r>
            <a:endParaRPr lang="en-US" altLang="zh-TW" sz="1600" b="1" dirty="0" smtClean="0">
              <a:latin typeface="Adobe 繁黑體 Std B" pitchFamily="34" charset="-120"/>
              <a:ea typeface="Adobe 繁黑體 Std B" pitchFamily="34" charset="-120"/>
            </a:endParaRPr>
          </a:p>
          <a:p>
            <a:pPr lvl="1">
              <a:lnSpc>
                <a:spcPct val="150000"/>
              </a:lnSpc>
              <a:buFont typeface="Wingdings" panose="05000000000000000000" pitchFamily="2" charset="2"/>
              <a:buChar char="Ø"/>
              <a:defRPr/>
            </a:pPr>
            <a:r>
              <a:rPr lang="zh-TW" altLang="en-US" sz="1600" b="1" dirty="0" smtClean="0">
                <a:latin typeface="Adobe 繁黑體 Std B" pitchFamily="34" charset="-120"/>
                <a:ea typeface="Adobe 繁黑體 Std B" pitchFamily="34" charset="-120"/>
              </a:rPr>
              <a:t>子</a:t>
            </a:r>
            <a:r>
              <a:rPr lang="zh-TW" altLang="en-US" sz="1600" b="1" dirty="0">
                <a:latin typeface="Adobe 繁黑體 Std B" pitchFamily="34" charset="-120"/>
                <a:ea typeface="Adobe 繁黑體 Std B" pitchFamily="34" charset="-120"/>
              </a:rPr>
              <a:t>類別可以宣告同名同參數列和傳回值的函數</a:t>
            </a:r>
            <a:r>
              <a:rPr lang="zh-TW" altLang="en-US" sz="1600" b="1" dirty="0" smtClean="0">
                <a:latin typeface="Adobe 繁黑體 Std B" pitchFamily="34" charset="-120"/>
                <a:ea typeface="Adobe 繁黑體 Std B" pitchFamily="34" charset="-120"/>
              </a:rPr>
              <a:t>來</a:t>
            </a:r>
            <a:r>
              <a:rPr lang="zh-TW" altLang="en-US" sz="1600" b="1" dirty="0" smtClean="0">
                <a:solidFill>
                  <a:srgbClr val="FF0000"/>
                </a:solidFill>
                <a:latin typeface="Adobe 繁黑體 Std B" pitchFamily="34" charset="-120"/>
                <a:ea typeface="Adobe 繁黑體 Std B" pitchFamily="34" charset="-120"/>
              </a:rPr>
              <a:t>取代</a:t>
            </a:r>
            <a:r>
              <a:rPr lang="zh-TW" altLang="en-US" sz="1600" b="1" dirty="0" smtClean="0">
                <a:latin typeface="Adobe 繁黑體 Std B" pitchFamily="34" charset="-120"/>
                <a:ea typeface="Adobe 繁黑體 Std B" pitchFamily="34" charset="-120"/>
              </a:rPr>
              <a:t>父</a:t>
            </a:r>
            <a:r>
              <a:rPr lang="zh-TW" altLang="en-US" sz="1600" b="1" dirty="0">
                <a:latin typeface="Adobe 繁黑體 Std B" pitchFamily="34" charset="-120"/>
                <a:ea typeface="Adobe 繁黑體 Std B" pitchFamily="34" charset="-120"/>
              </a:rPr>
              <a:t>類別的方法成員</a:t>
            </a:r>
            <a:endParaRPr lang="en-US" altLang="zh-TW" sz="1600" b="1" dirty="0">
              <a:latin typeface="Adobe 繁黑體 Std B" pitchFamily="34" charset="-120"/>
              <a:ea typeface="Adobe 繁黑體 Std B" pitchFamily="34" charset="-120"/>
            </a:endParaRPr>
          </a:p>
          <a:p>
            <a:pPr marL="342900" indent="-342900">
              <a:lnSpc>
                <a:spcPct val="150000"/>
              </a:lnSpc>
              <a:buFont typeface="Arial" panose="020B0604020202020204" pitchFamily="34" charset="0"/>
              <a:buChar char="•"/>
              <a:defRPr/>
            </a:pPr>
            <a:r>
              <a:rPr lang="zh-TW" altLang="en-US" sz="2000" b="1" dirty="0" smtClean="0">
                <a:latin typeface="Adobe 繁黑體 Std B" pitchFamily="34" charset="-120"/>
                <a:ea typeface="Adobe 繁黑體 Std B" pitchFamily="34" charset="-120"/>
              </a:rPr>
              <a:t>子</a:t>
            </a:r>
            <a:r>
              <a:rPr lang="zh-TW" altLang="en-US" sz="2000" b="1" dirty="0">
                <a:latin typeface="Adobe 繁黑體 Std B" pitchFamily="34" charset="-120"/>
                <a:ea typeface="Adobe 繁黑體 Std B" pitchFamily="34" charset="-120"/>
              </a:rPr>
              <a:t>類別若要使用被覆寫的父類</a:t>
            </a:r>
            <a:r>
              <a:rPr lang="zh-TW" altLang="en-US" sz="2000" b="1" dirty="0" smtClean="0">
                <a:latin typeface="Adobe 繁黑體 Std B" pitchFamily="34" charset="-120"/>
                <a:ea typeface="Adobe 繁黑體 Std B" pitchFamily="34" charset="-120"/>
              </a:rPr>
              <a:t>別方法</a:t>
            </a:r>
            <a:r>
              <a:rPr lang="zh-TW" altLang="en-US" sz="2000" b="1" dirty="0">
                <a:latin typeface="Adobe 繁黑體 Std B" pitchFamily="34" charset="-120"/>
                <a:ea typeface="Adobe 繁黑體 Std B" pitchFamily="34" charset="-120"/>
              </a:rPr>
              <a:t>，</a:t>
            </a:r>
            <a:r>
              <a:rPr lang="zh-TW" altLang="en-US" sz="2000" b="1" dirty="0" smtClean="0">
                <a:latin typeface="Adobe 繁黑體 Std B" pitchFamily="34" charset="-120"/>
                <a:ea typeface="Adobe 繁黑體 Std B" pitchFamily="34" charset="-120"/>
              </a:rPr>
              <a:t>需用</a:t>
            </a:r>
            <a:r>
              <a:rPr lang="zh-TW" altLang="en-US" sz="2000" b="1" dirty="0">
                <a:latin typeface="Adobe 繁黑體 Std B" pitchFamily="34" charset="-120"/>
                <a:ea typeface="Adobe 繁黑體 Std B" pitchFamily="34" charset="-120"/>
              </a:rPr>
              <a:t>範圍運算子 </a:t>
            </a:r>
            <a:r>
              <a:rPr lang="en-US" altLang="zh-TW" sz="2000" b="1" dirty="0">
                <a:solidFill>
                  <a:srgbClr val="C00000"/>
                </a:solidFill>
                <a:latin typeface="Adobe 繁黑體 Std B" pitchFamily="34" charset="-120"/>
                <a:ea typeface="Adobe 繁黑體 Std B" pitchFamily="34" charset="-120"/>
              </a:rPr>
              <a:t>::</a:t>
            </a:r>
            <a:r>
              <a:rPr lang="zh-TW" altLang="en-US" sz="2000" b="1" dirty="0">
                <a:solidFill>
                  <a:srgbClr val="C00000"/>
                </a:solidFill>
                <a:latin typeface="Adobe 繁黑體 Std B" pitchFamily="34" charset="-120"/>
                <a:ea typeface="Adobe 繁黑體 Std B" pitchFamily="34" charset="-120"/>
              </a:rPr>
              <a:t> </a:t>
            </a:r>
            <a:r>
              <a:rPr lang="zh-TW" altLang="en-US" sz="2000" b="1" dirty="0" smtClean="0">
                <a:latin typeface="Adobe 繁黑體 Std B" pitchFamily="34" charset="-120"/>
                <a:ea typeface="Adobe 繁黑體 Std B" pitchFamily="34" charset="-120"/>
              </a:rPr>
              <a:t>來標明出處</a:t>
            </a:r>
            <a:endParaRPr lang="en-US" altLang="zh-TW" sz="2000" b="1" dirty="0">
              <a:latin typeface="Adobe 繁黑體 Std B" pitchFamily="34" charset="-120"/>
              <a:ea typeface="Adobe 繁黑體 Std B" pitchFamily="34" charset="-120"/>
            </a:endParaRPr>
          </a:p>
          <a:p>
            <a:pPr>
              <a:defRPr/>
            </a:pPr>
            <a:endParaRPr lang="zh-TW" altLang="en-US" sz="2000" b="1" dirty="0">
              <a:latin typeface="Adobe 繁黑體 Std B" pitchFamily="34" charset="-120"/>
              <a:ea typeface="Adobe 繁黑體 Std B" pitchFamily="34" charset="-120"/>
            </a:endParaRPr>
          </a:p>
        </p:txBody>
      </p:sp>
      <p:sp>
        <p:nvSpPr>
          <p:cNvPr id="45058" name="Rectangle 2"/>
          <p:cNvSpPr>
            <a:spLocks noGrp="1" noChangeArrowheads="1"/>
          </p:cNvSpPr>
          <p:nvPr>
            <p:ph type="title"/>
          </p:nvPr>
        </p:nvSpPr>
        <p:spPr>
          <a:xfrm>
            <a:off x="1981200" y="371475"/>
            <a:ext cx="8229600" cy="916636"/>
          </a:xfrm>
        </p:spPr>
        <p:txBody>
          <a:bodyPr/>
          <a:lstStyle/>
          <a:p>
            <a:r>
              <a:rPr lang="zh-TW" altLang="en-US" dirty="0" smtClean="0">
                <a:latin typeface="Adobe 繁黑體 Std B" pitchFamily="34" charset="-120"/>
                <a:ea typeface="Adobe 繁黑體 Std B" pitchFamily="34" charset="-120"/>
              </a:rPr>
              <a:t>覆寫 </a:t>
            </a:r>
            <a:r>
              <a:rPr lang="en-US" altLang="zh-TW" dirty="0" smtClean="0">
                <a:latin typeface="Adobe 繁黑體 Std B" pitchFamily="34" charset="-120"/>
                <a:ea typeface="Adobe 繁黑體 Std B" pitchFamily="34" charset="-120"/>
              </a:rPr>
              <a:t>(Overriding)</a:t>
            </a:r>
          </a:p>
        </p:txBody>
      </p:sp>
      <p:sp>
        <p:nvSpPr>
          <p:cNvPr id="45060"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D0B75353-8683-46BE-AC83-1154D0CBF958}" type="slidenum">
              <a:rPr kumimoji="0" lang="en-US" altLang="zh-TW">
                <a:solidFill>
                  <a:schemeClr val="tx2"/>
                </a:solidFill>
                <a:latin typeface="Quixley LET" pitchFamily="2" charset="0"/>
              </a:rPr>
              <a:pPr eaLnBrk="1" hangingPunct="1"/>
              <a:t>33</a:t>
            </a:fld>
            <a:endParaRPr kumimoji="0" lang="en-US" altLang="zh-TW">
              <a:solidFill>
                <a:schemeClr val="tx2"/>
              </a:solidFill>
              <a:latin typeface="Quixley LET" pitchFamily="2" charset="0"/>
            </a:endParaRPr>
          </a:p>
        </p:txBody>
      </p:sp>
      <p:sp>
        <p:nvSpPr>
          <p:cNvPr id="6" name="Rectangle 7"/>
          <p:cNvSpPr/>
          <p:nvPr/>
        </p:nvSpPr>
        <p:spPr>
          <a:xfrm>
            <a:off x="7471917" y="3942905"/>
            <a:ext cx="1357313"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人</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Person</a:t>
            </a:r>
            <a:endParaRPr lang="zh-TW" altLang="en-US" sz="1400" dirty="0">
              <a:solidFill>
                <a:srgbClr val="C00000"/>
              </a:solidFill>
              <a:latin typeface="Adobe 繁黑體 Std B" pitchFamily="34" charset="-120"/>
              <a:ea typeface="Adobe 繁黑體 Std B" pitchFamily="34" charset="-120"/>
            </a:endParaRPr>
          </a:p>
        </p:txBody>
      </p:sp>
      <p:cxnSp>
        <p:nvCxnSpPr>
          <p:cNvPr id="7" name="Straight Arrow Connector 11"/>
          <p:cNvCxnSpPr>
            <a:endCxn id="9" idx="0"/>
          </p:cNvCxnSpPr>
          <p:nvPr/>
        </p:nvCxnSpPr>
        <p:spPr>
          <a:xfrm rot="10800000" flipV="1">
            <a:off x="7221091" y="4585841"/>
            <a:ext cx="750888" cy="6429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12"/>
          <p:cNvCxnSpPr>
            <a:endCxn id="10" idx="0"/>
          </p:cNvCxnSpPr>
          <p:nvPr/>
        </p:nvCxnSpPr>
        <p:spPr>
          <a:xfrm>
            <a:off x="8329166" y="4585841"/>
            <a:ext cx="679450" cy="6429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14"/>
          <p:cNvSpPr/>
          <p:nvPr/>
        </p:nvSpPr>
        <p:spPr>
          <a:xfrm>
            <a:off x="6543229" y="5228780"/>
            <a:ext cx="1357312"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學生</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Student</a:t>
            </a:r>
            <a:endParaRPr lang="zh-TW" altLang="en-US" sz="1400" dirty="0">
              <a:solidFill>
                <a:srgbClr val="C00000"/>
              </a:solidFill>
              <a:latin typeface="Adobe 繁黑體 Std B" pitchFamily="34" charset="-120"/>
              <a:ea typeface="Adobe 繁黑體 Std B" pitchFamily="34" charset="-120"/>
            </a:endParaRPr>
          </a:p>
        </p:txBody>
      </p:sp>
      <p:sp>
        <p:nvSpPr>
          <p:cNvPr id="10" name="Rectangle 18"/>
          <p:cNvSpPr/>
          <p:nvPr/>
        </p:nvSpPr>
        <p:spPr>
          <a:xfrm>
            <a:off x="8329167" y="5228780"/>
            <a:ext cx="1357313"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老師</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Teacher</a:t>
            </a:r>
            <a:endParaRPr lang="zh-TW" altLang="en-US" sz="1400" dirty="0">
              <a:solidFill>
                <a:srgbClr val="C00000"/>
              </a:solidFill>
              <a:latin typeface="Adobe 繁黑體 Std B" pitchFamily="34" charset="-120"/>
              <a:ea typeface="Adobe 繁黑體 Std B" pitchFamily="34" charset="-120"/>
            </a:endParaRPr>
          </a:p>
        </p:txBody>
      </p:sp>
      <p:graphicFrame>
        <p:nvGraphicFramePr>
          <p:cNvPr id="11" name="表格 4"/>
          <p:cNvGraphicFramePr>
            <a:graphicFrameLocks noGrp="1"/>
          </p:cNvGraphicFramePr>
          <p:nvPr>
            <p:extLst/>
          </p:nvPr>
        </p:nvGraphicFramePr>
        <p:xfrm>
          <a:off x="3863529" y="3933379"/>
          <a:ext cx="1655762" cy="2171700"/>
        </p:xfrm>
        <a:graphic>
          <a:graphicData uri="http://schemas.openxmlformats.org/drawingml/2006/table">
            <a:tbl>
              <a:tblPr firstRow="1" bandRow="1">
                <a:tableStyleId>{616DA210-FB5B-4158-B5E0-FEB733F419BA}</a:tableStyleId>
              </a:tblPr>
              <a:tblGrid>
                <a:gridCol w="1655762">
                  <a:extLst>
                    <a:ext uri="{9D8B030D-6E8A-4147-A177-3AD203B41FA5}">
                      <a16:colId xmlns:a16="http://schemas.microsoft.com/office/drawing/2014/main" val="20000"/>
                    </a:ext>
                  </a:extLst>
                </a:gridCol>
              </a:tblGrid>
              <a:tr h="2016224">
                <a:tc>
                  <a:txBody>
                    <a:bodyPr/>
                    <a:lstStyle/>
                    <a:p>
                      <a:r>
                        <a:rPr lang="en-US" sz="1050" dirty="0" err="1" smtClean="0"/>
                        <a:t>int</a:t>
                      </a:r>
                      <a:r>
                        <a:rPr lang="en-US" sz="1050" dirty="0" smtClean="0"/>
                        <a:t> main()</a:t>
                      </a:r>
                    </a:p>
                    <a:p>
                      <a:r>
                        <a:rPr lang="en-US" sz="1050" dirty="0" smtClean="0"/>
                        <a:t>{</a:t>
                      </a:r>
                    </a:p>
                    <a:p>
                      <a:r>
                        <a:rPr lang="en-US" sz="1050" dirty="0" smtClean="0"/>
                        <a:t>    Student s1;</a:t>
                      </a:r>
                    </a:p>
                    <a:p>
                      <a:r>
                        <a:rPr lang="en-US" sz="1050" dirty="0" smtClean="0"/>
                        <a:t>    Teacher t1;</a:t>
                      </a:r>
                    </a:p>
                    <a:p>
                      <a:endParaRPr lang="en-US" sz="1050" dirty="0" smtClean="0"/>
                    </a:p>
                    <a:p>
                      <a:r>
                        <a:rPr lang="en-US" sz="1050" dirty="0" smtClean="0">
                          <a:solidFill>
                            <a:srgbClr val="00B050"/>
                          </a:solidFill>
                        </a:rPr>
                        <a:t>    s1.input();</a:t>
                      </a:r>
                    </a:p>
                    <a:p>
                      <a:r>
                        <a:rPr lang="en-US" sz="1050" dirty="0" smtClean="0">
                          <a:solidFill>
                            <a:srgbClr val="00B050"/>
                          </a:solidFill>
                        </a:rPr>
                        <a:t>    s1.output();</a:t>
                      </a:r>
                    </a:p>
                    <a:p>
                      <a:r>
                        <a:rPr lang="en-US" sz="1050" dirty="0" smtClean="0"/>
                        <a:t>    </a:t>
                      </a:r>
                      <a:r>
                        <a:rPr lang="en-US" sz="1050" dirty="0" err="1" smtClean="0"/>
                        <a:t>cout</a:t>
                      </a:r>
                      <a:r>
                        <a:rPr lang="en-US" sz="1050" dirty="0" smtClean="0"/>
                        <a:t> &lt;&lt; </a:t>
                      </a:r>
                      <a:r>
                        <a:rPr lang="en-US" sz="1050" dirty="0" err="1" smtClean="0"/>
                        <a:t>endl</a:t>
                      </a:r>
                      <a:r>
                        <a:rPr lang="en-US" sz="1050" dirty="0" smtClean="0"/>
                        <a:t>;</a:t>
                      </a:r>
                    </a:p>
                    <a:p>
                      <a:r>
                        <a:rPr lang="en-US" sz="1050" dirty="0" smtClean="0">
                          <a:solidFill>
                            <a:srgbClr val="00B050"/>
                          </a:solidFill>
                        </a:rPr>
                        <a:t>    t1.input();</a:t>
                      </a:r>
                    </a:p>
                    <a:p>
                      <a:r>
                        <a:rPr lang="en-US" sz="1050" dirty="0" smtClean="0">
                          <a:solidFill>
                            <a:srgbClr val="00B050"/>
                          </a:solidFill>
                        </a:rPr>
                        <a:t>    t1.output();</a:t>
                      </a:r>
                    </a:p>
                    <a:p>
                      <a:r>
                        <a:rPr lang="en-US" sz="1050" dirty="0" smtClean="0"/>
                        <a:t>    </a:t>
                      </a:r>
                      <a:r>
                        <a:rPr lang="en-US" sz="1050" dirty="0" err="1" smtClean="0"/>
                        <a:t>cout</a:t>
                      </a:r>
                      <a:r>
                        <a:rPr lang="en-US" sz="1050" dirty="0" smtClean="0"/>
                        <a:t> &lt;&lt; </a:t>
                      </a:r>
                      <a:r>
                        <a:rPr lang="en-US" sz="1050" dirty="0" err="1" smtClean="0"/>
                        <a:t>endl</a:t>
                      </a:r>
                      <a:r>
                        <a:rPr lang="en-US" sz="1050" dirty="0" smtClean="0"/>
                        <a:t>;</a:t>
                      </a:r>
                    </a:p>
                    <a:p>
                      <a:r>
                        <a:rPr lang="en-US" sz="1050" dirty="0" smtClean="0"/>
                        <a:t>    return 0;</a:t>
                      </a:r>
                    </a:p>
                    <a:p>
                      <a:r>
                        <a:rPr lang="en-US" sz="1050" dirty="0" smtClean="0"/>
                        <a:t>}</a:t>
                      </a:r>
                    </a:p>
                  </a:txBody>
                  <a:tcPr marL="91417" marR="91417"/>
                </a:tc>
                <a:extLst>
                  <a:ext uri="{0D108BD9-81ED-4DB2-BD59-A6C34878D82A}">
                    <a16:rowId xmlns:a16="http://schemas.microsoft.com/office/drawing/2014/main" val="10000"/>
                  </a:ext>
                </a:extLst>
              </a:tr>
            </a:tbl>
          </a:graphicData>
        </a:graphic>
      </p:graphicFrame>
      <p:sp>
        <p:nvSpPr>
          <p:cNvPr id="45072" name="矩形 11"/>
          <p:cNvSpPr>
            <a:spLocks noChangeArrowheads="1"/>
          </p:cNvSpPr>
          <p:nvPr/>
        </p:nvSpPr>
        <p:spPr bwMode="auto">
          <a:xfrm>
            <a:off x="5649466" y="5224017"/>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sp>
        <p:nvSpPr>
          <p:cNvPr id="45073" name="矩形 12"/>
          <p:cNvSpPr>
            <a:spLocks noChangeArrowheads="1"/>
          </p:cNvSpPr>
          <p:nvPr/>
        </p:nvSpPr>
        <p:spPr bwMode="auto">
          <a:xfrm>
            <a:off x="9653141" y="5224017"/>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sp>
        <p:nvSpPr>
          <p:cNvPr id="45074" name="矩形 13"/>
          <p:cNvSpPr>
            <a:spLocks noChangeArrowheads="1"/>
          </p:cNvSpPr>
          <p:nvPr/>
        </p:nvSpPr>
        <p:spPr bwMode="auto">
          <a:xfrm>
            <a:off x="6513066" y="3928617"/>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graphicFrame>
        <p:nvGraphicFramePr>
          <p:cNvPr id="15" name="表格 4"/>
          <p:cNvGraphicFramePr>
            <a:graphicFrameLocks noGrp="1"/>
          </p:cNvGraphicFramePr>
          <p:nvPr>
            <p:extLst/>
          </p:nvPr>
        </p:nvGraphicFramePr>
        <p:xfrm>
          <a:off x="1631504" y="3933379"/>
          <a:ext cx="1655762" cy="2171700"/>
        </p:xfrm>
        <a:graphic>
          <a:graphicData uri="http://schemas.openxmlformats.org/drawingml/2006/table">
            <a:tbl>
              <a:tblPr firstRow="1" bandRow="1">
                <a:tableStyleId>{616DA210-FB5B-4158-B5E0-FEB733F419BA}</a:tableStyleId>
              </a:tblPr>
              <a:tblGrid>
                <a:gridCol w="1655762">
                  <a:extLst>
                    <a:ext uri="{9D8B030D-6E8A-4147-A177-3AD203B41FA5}">
                      <a16:colId xmlns:a16="http://schemas.microsoft.com/office/drawing/2014/main" val="20000"/>
                    </a:ext>
                  </a:extLst>
                </a:gridCol>
              </a:tblGrid>
              <a:tr h="1440160">
                <a:tc>
                  <a:txBody>
                    <a:bodyPr/>
                    <a:lstStyle/>
                    <a:p>
                      <a:r>
                        <a:rPr lang="en-US" sz="1050" dirty="0" err="1" smtClean="0"/>
                        <a:t>int</a:t>
                      </a:r>
                      <a:r>
                        <a:rPr lang="en-US" sz="1050" dirty="0" smtClean="0"/>
                        <a:t> main()</a:t>
                      </a:r>
                    </a:p>
                    <a:p>
                      <a:r>
                        <a:rPr lang="en-US" sz="1050" dirty="0" smtClean="0"/>
                        <a:t>{</a:t>
                      </a:r>
                    </a:p>
                    <a:p>
                      <a:r>
                        <a:rPr lang="en-US" sz="1050" dirty="0" smtClean="0"/>
                        <a:t>    Student s1;</a:t>
                      </a:r>
                    </a:p>
                    <a:p>
                      <a:r>
                        <a:rPr lang="en-US" sz="1050" dirty="0" smtClean="0"/>
                        <a:t>    Teacher t1;</a:t>
                      </a:r>
                    </a:p>
                    <a:p>
                      <a:endParaRPr lang="en-US" sz="1050" dirty="0" smtClean="0"/>
                    </a:p>
                    <a:p>
                      <a:r>
                        <a:rPr lang="en-US" sz="1050" dirty="0" smtClean="0"/>
                        <a:t>    s1.inputStudent();</a:t>
                      </a:r>
                    </a:p>
                    <a:p>
                      <a:r>
                        <a:rPr lang="en-US" sz="1050" dirty="0" smtClean="0"/>
                        <a:t>    s1.outputStudent();</a:t>
                      </a:r>
                    </a:p>
                    <a:p>
                      <a:r>
                        <a:rPr lang="en-US" sz="1050" dirty="0" smtClean="0"/>
                        <a:t>    </a:t>
                      </a:r>
                      <a:r>
                        <a:rPr lang="en-US" sz="1050" dirty="0" err="1" smtClean="0"/>
                        <a:t>cout</a:t>
                      </a:r>
                      <a:r>
                        <a:rPr lang="en-US" sz="1050" dirty="0" smtClean="0"/>
                        <a:t> &lt;&lt; </a:t>
                      </a:r>
                      <a:r>
                        <a:rPr lang="en-US" sz="1050" dirty="0" err="1" smtClean="0"/>
                        <a:t>endl</a:t>
                      </a:r>
                      <a:r>
                        <a:rPr lang="en-US" sz="1050" dirty="0" smtClean="0"/>
                        <a:t>;</a:t>
                      </a:r>
                    </a:p>
                    <a:p>
                      <a:r>
                        <a:rPr lang="en-US" sz="1050" dirty="0" smtClean="0"/>
                        <a:t>    t1.inputTeacher();</a:t>
                      </a:r>
                    </a:p>
                    <a:p>
                      <a:r>
                        <a:rPr lang="en-US" sz="1050" dirty="0" smtClean="0"/>
                        <a:t>    t1.outputTeacher();</a:t>
                      </a:r>
                    </a:p>
                    <a:p>
                      <a:r>
                        <a:rPr lang="en-US" sz="1050" dirty="0" smtClean="0"/>
                        <a:t>    </a:t>
                      </a:r>
                      <a:r>
                        <a:rPr lang="en-US" sz="1050" dirty="0" err="1" smtClean="0"/>
                        <a:t>cout</a:t>
                      </a:r>
                      <a:r>
                        <a:rPr lang="en-US" sz="1050" dirty="0" smtClean="0"/>
                        <a:t> &lt;&lt; </a:t>
                      </a:r>
                      <a:r>
                        <a:rPr lang="en-US" sz="1050" dirty="0" err="1" smtClean="0"/>
                        <a:t>endl</a:t>
                      </a:r>
                      <a:r>
                        <a:rPr lang="en-US" sz="1050" dirty="0" smtClean="0"/>
                        <a:t>;</a:t>
                      </a:r>
                    </a:p>
                    <a:p>
                      <a:r>
                        <a:rPr lang="en-US" sz="1050" dirty="0" smtClean="0"/>
                        <a:t>    return 0;</a:t>
                      </a:r>
                    </a:p>
                    <a:p>
                      <a:r>
                        <a:rPr lang="en-US" sz="1050" dirty="0" smtClean="0"/>
                        <a:t>}</a:t>
                      </a:r>
                    </a:p>
                  </a:txBody>
                  <a:tcPr marL="91417" marR="91417"/>
                </a:tc>
                <a:extLst>
                  <a:ext uri="{0D108BD9-81ED-4DB2-BD59-A6C34878D82A}">
                    <a16:rowId xmlns:a16="http://schemas.microsoft.com/office/drawing/2014/main" val="10000"/>
                  </a:ext>
                </a:extLst>
              </a:tr>
            </a:tbl>
          </a:graphicData>
        </a:graphic>
      </p:graphicFrame>
      <p:sp>
        <p:nvSpPr>
          <p:cNvPr id="16" name="向右箭號 15"/>
          <p:cNvSpPr/>
          <p:nvPr/>
        </p:nvSpPr>
        <p:spPr>
          <a:xfrm>
            <a:off x="3360291" y="4796979"/>
            <a:ext cx="431800" cy="431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TW" altLang="en-US">
              <a:latin typeface="Adobe 繁黑體 Std B" pitchFamily="34" charset="-120"/>
              <a:ea typeface="Adobe 繁黑體 Std B" pitchFamily="34" charset="-120"/>
            </a:endParaRPr>
          </a:p>
        </p:txBody>
      </p:sp>
      <p:sp>
        <p:nvSpPr>
          <p:cNvPr id="45082" name="矩形 16"/>
          <p:cNvSpPr>
            <a:spLocks noChangeArrowheads="1"/>
          </p:cNvSpPr>
          <p:nvPr/>
        </p:nvSpPr>
        <p:spPr bwMode="auto">
          <a:xfrm>
            <a:off x="2279204" y="3573016"/>
            <a:ext cx="5741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FF0000"/>
                </a:solidFill>
                <a:latin typeface="Adobe 繁黑體 Std B" pitchFamily="34" charset="-120"/>
                <a:ea typeface="Adobe 繁黑體 Std B" pitchFamily="34" charset="-120"/>
              </a:rPr>
              <a:t>Old</a:t>
            </a:r>
            <a:endParaRPr lang="zh-TW" altLang="en-US">
              <a:solidFill>
                <a:srgbClr val="FF0000"/>
              </a:solidFill>
              <a:latin typeface="Adobe 繁黑體 Std B" pitchFamily="34" charset="-120"/>
              <a:ea typeface="Adobe 繁黑體 Std B" pitchFamily="34" charset="-120"/>
            </a:endParaRPr>
          </a:p>
        </p:txBody>
      </p:sp>
      <p:sp>
        <p:nvSpPr>
          <p:cNvPr id="45083" name="矩形 17"/>
          <p:cNvSpPr>
            <a:spLocks noChangeArrowheads="1"/>
          </p:cNvSpPr>
          <p:nvPr/>
        </p:nvSpPr>
        <p:spPr bwMode="auto">
          <a:xfrm>
            <a:off x="4439791" y="3573016"/>
            <a:ext cx="747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FF0000"/>
                </a:solidFill>
                <a:latin typeface="Adobe 繁黑體 Std B" pitchFamily="34" charset="-120"/>
                <a:ea typeface="Adobe 繁黑體 Std B" pitchFamily="34" charset="-120"/>
              </a:rPr>
              <a:t>New!</a:t>
            </a:r>
            <a:endParaRPr lang="zh-TW" altLang="en-US">
              <a:solidFill>
                <a:srgbClr val="FF0000"/>
              </a:solidFill>
              <a:latin typeface="Adobe 繁黑體 Std B" pitchFamily="34" charset="-120"/>
              <a:ea typeface="Adobe 繁黑體 Std B" pitchFamily="34" charset="-120"/>
            </a:endParaRPr>
          </a:p>
        </p:txBody>
      </p:sp>
      <p:sp>
        <p:nvSpPr>
          <p:cNvPr id="2" name="日期版面配置區 1"/>
          <p:cNvSpPr>
            <a:spLocks noGrp="1"/>
          </p:cNvSpPr>
          <p:nvPr>
            <p:ph type="dt" sz="half" idx="10"/>
          </p:nvPr>
        </p:nvSpPr>
        <p:spPr/>
        <p:txBody>
          <a:bodyPr/>
          <a:lstStyle/>
          <a:p>
            <a:fld id="{E1ED2BD8-B32A-4256-AFB4-EB483993C444}"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4157066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57273" y="280640"/>
            <a:ext cx="8229600" cy="1143000"/>
          </a:xfrm>
        </p:spPr>
        <p:txBody>
          <a:bodyPr/>
          <a:lstStyle/>
          <a:p>
            <a:r>
              <a:rPr lang="zh-TW" altLang="en-US" dirty="0" smtClean="0">
                <a:latin typeface="Adobe 繁黑體 Std B" pitchFamily="34" charset="-120"/>
                <a:ea typeface="Adobe 繁黑體 Std B" pitchFamily="34" charset="-120"/>
              </a:rPr>
              <a:t>覆寫 </a:t>
            </a:r>
            <a:r>
              <a:rPr lang="en-US" altLang="zh-TW" dirty="0" smtClean="0">
                <a:latin typeface="Adobe 繁黑體 Std B" pitchFamily="34" charset="-120"/>
                <a:ea typeface="Adobe 繁黑體 Std B" pitchFamily="34" charset="-120"/>
              </a:rPr>
              <a:t>(Overriding)</a:t>
            </a:r>
          </a:p>
        </p:txBody>
      </p:sp>
      <p:sp>
        <p:nvSpPr>
          <p:cNvPr id="46084"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7DC2E799-2267-4D7C-8A1C-4C66BD396840}" type="slidenum">
              <a:rPr kumimoji="0" lang="en-US" altLang="zh-TW">
                <a:solidFill>
                  <a:schemeClr val="tx2"/>
                </a:solidFill>
                <a:latin typeface="Quixley LET" pitchFamily="2" charset="0"/>
              </a:rPr>
              <a:pPr eaLnBrk="1" hangingPunct="1"/>
              <a:t>34</a:t>
            </a:fld>
            <a:endParaRPr kumimoji="0" lang="en-US" altLang="zh-TW">
              <a:solidFill>
                <a:schemeClr val="tx2"/>
              </a:solidFill>
              <a:latin typeface="Quixley LET" pitchFamily="2" charset="0"/>
            </a:endParaRPr>
          </a:p>
        </p:txBody>
      </p:sp>
      <p:graphicFrame>
        <p:nvGraphicFramePr>
          <p:cNvPr id="11" name="表格 4"/>
          <p:cNvGraphicFramePr>
            <a:graphicFrameLocks noGrp="1"/>
          </p:cNvGraphicFramePr>
          <p:nvPr>
            <p:extLst/>
          </p:nvPr>
        </p:nvGraphicFramePr>
        <p:xfrm>
          <a:off x="1631504" y="3140968"/>
          <a:ext cx="2808288" cy="2377440"/>
        </p:xfrm>
        <a:graphic>
          <a:graphicData uri="http://schemas.openxmlformats.org/drawingml/2006/table">
            <a:tbl>
              <a:tblPr firstRow="1" bandRow="1">
                <a:tableStyleId>{616DA210-FB5B-4158-B5E0-FEB733F419BA}</a:tableStyleId>
              </a:tblPr>
              <a:tblGrid>
                <a:gridCol w="2808288">
                  <a:extLst>
                    <a:ext uri="{9D8B030D-6E8A-4147-A177-3AD203B41FA5}">
                      <a16:colId xmlns:a16="http://schemas.microsoft.com/office/drawing/2014/main" val="20000"/>
                    </a:ext>
                  </a:extLst>
                </a:gridCol>
              </a:tblGrid>
              <a:tr h="2376264">
                <a:tc>
                  <a:txBody>
                    <a:bodyPr/>
                    <a:lstStyle/>
                    <a:p>
                      <a:r>
                        <a:rPr lang="en-US" sz="1000" dirty="0" smtClean="0"/>
                        <a:t>class Person</a:t>
                      </a:r>
                    </a:p>
                    <a:p>
                      <a:r>
                        <a:rPr lang="en-US" sz="1000" dirty="0" smtClean="0"/>
                        <a:t>{</a:t>
                      </a:r>
                    </a:p>
                    <a:p>
                      <a:r>
                        <a:rPr lang="en-US" sz="1000" dirty="0" smtClean="0"/>
                        <a:t>    public:</a:t>
                      </a:r>
                    </a:p>
                    <a:p>
                      <a:r>
                        <a:rPr lang="en-US" sz="1000" dirty="0" smtClean="0"/>
                        <a:t>        void </a:t>
                      </a:r>
                      <a:r>
                        <a:rPr lang="en-US" sz="1000" dirty="0" smtClean="0">
                          <a:solidFill>
                            <a:srgbClr val="00B050"/>
                          </a:solidFill>
                        </a:rPr>
                        <a:t>input</a:t>
                      </a:r>
                      <a:r>
                        <a:rPr lang="en-US" sz="1000" dirty="0" smtClean="0"/>
                        <a:t>()</a:t>
                      </a:r>
                    </a:p>
                    <a:p>
                      <a:r>
                        <a:rPr lang="en-US" sz="1000" dirty="0" smtClean="0"/>
                        <a:t>        {</a:t>
                      </a:r>
                    </a:p>
                    <a:p>
                      <a:r>
                        <a:rPr lang="en-US" sz="1000" dirty="0" smtClean="0"/>
                        <a:t>            </a:t>
                      </a:r>
                      <a:r>
                        <a:rPr lang="en-US" sz="1000" dirty="0" err="1" smtClean="0"/>
                        <a:t>cout</a:t>
                      </a:r>
                      <a:r>
                        <a:rPr lang="en-US" sz="1000" dirty="0" smtClean="0"/>
                        <a:t> &lt;&lt; "</a:t>
                      </a:r>
                      <a:r>
                        <a:rPr lang="zh-TW" altLang="en-US" sz="1000" dirty="0" smtClean="0"/>
                        <a:t>姓名</a:t>
                      </a:r>
                      <a:r>
                        <a:rPr lang="en-US" altLang="zh-TW" sz="1000" dirty="0" smtClean="0"/>
                        <a:t>: ";</a:t>
                      </a:r>
                    </a:p>
                    <a:p>
                      <a:r>
                        <a:rPr lang="en-US" altLang="zh-TW" sz="1000" dirty="0" smtClean="0"/>
                        <a:t>            </a:t>
                      </a:r>
                      <a:r>
                        <a:rPr lang="en-US" sz="1000" dirty="0" err="1" smtClean="0"/>
                        <a:t>cin</a:t>
                      </a:r>
                      <a:r>
                        <a:rPr lang="en-US" sz="1000" dirty="0" smtClean="0"/>
                        <a:t> &gt;&gt; Name;</a:t>
                      </a:r>
                    </a:p>
                    <a:p>
                      <a:r>
                        <a:rPr lang="en-US" sz="1000" dirty="0" smtClean="0"/>
                        <a:t>        }</a:t>
                      </a:r>
                    </a:p>
                    <a:p>
                      <a:r>
                        <a:rPr lang="en-US" sz="1000" dirty="0" smtClean="0"/>
                        <a:t>        void </a:t>
                      </a:r>
                      <a:r>
                        <a:rPr lang="en-US" sz="1000" dirty="0" smtClean="0">
                          <a:solidFill>
                            <a:srgbClr val="00B050"/>
                          </a:solidFill>
                        </a:rPr>
                        <a:t>output</a:t>
                      </a:r>
                      <a:r>
                        <a:rPr lang="en-US" sz="1000" dirty="0" smtClean="0"/>
                        <a:t>()</a:t>
                      </a:r>
                    </a:p>
                    <a:p>
                      <a:r>
                        <a:rPr lang="en-US" sz="1000" dirty="0" smtClean="0"/>
                        <a:t>        {</a:t>
                      </a:r>
                    </a:p>
                    <a:p>
                      <a:r>
                        <a:rPr lang="en-US" sz="1000" dirty="0" smtClean="0"/>
                        <a:t>            </a:t>
                      </a:r>
                      <a:r>
                        <a:rPr lang="en-US" sz="1000" dirty="0" err="1" smtClean="0"/>
                        <a:t>cout</a:t>
                      </a:r>
                      <a:r>
                        <a:rPr lang="en-US" sz="1000" dirty="0" smtClean="0"/>
                        <a:t> &lt;&lt; "</a:t>
                      </a:r>
                      <a:r>
                        <a:rPr lang="zh-TW" altLang="en-US" sz="1000" dirty="0" smtClean="0"/>
                        <a:t>姓名</a:t>
                      </a:r>
                      <a:r>
                        <a:rPr lang="en-US" altLang="zh-TW" sz="1000" dirty="0" smtClean="0"/>
                        <a:t>: " &lt;&lt; </a:t>
                      </a:r>
                      <a:r>
                        <a:rPr lang="en-US" sz="1000" dirty="0" smtClean="0"/>
                        <a:t>Name &lt;&lt;</a:t>
                      </a:r>
                      <a:r>
                        <a:rPr lang="en-US" sz="1000" dirty="0" err="1" smtClean="0"/>
                        <a:t>endl</a:t>
                      </a:r>
                      <a:r>
                        <a:rPr lang="en-US" sz="1000" dirty="0" smtClean="0"/>
                        <a:t>;</a:t>
                      </a:r>
                    </a:p>
                    <a:p>
                      <a:r>
                        <a:rPr lang="en-US" sz="1000" dirty="0" smtClean="0"/>
                        <a:t>        }</a:t>
                      </a:r>
                    </a:p>
                    <a:p>
                      <a:r>
                        <a:rPr lang="en-US" sz="1000" dirty="0" smtClean="0"/>
                        <a:t>    private:    </a:t>
                      </a:r>
                    </a:p>
                    <a:p>
                      <a:r>
                        <a:rPr lang="en-US" sz="1000" dirty="0" smtClean="0"/>
                        <a:t>        string Name;</a:t>
                      </a:r>
                    </a:p>
                    <a:p>
                      <a:r>
                        <a:rPr lang="en-US" sz="1000" dirty="0" smtClean="0"/>
                        <a:t>};</a:t>
                      </a:r>
                    </a:p>
                  </a:txBody>
                  <a:tcPr marL="91439" marR="91439"/>
                </a:tc>
                <a:extLst>
                  <a:ext uri="{0D108BD9-81ED-4DB2-BD59-A6C34878D82A}">
                    <a16:rowId xmlns:a16="http://schemas.microsoft.com/office/drawing/2014/main" val="10000"/>
                  </a:ext>
                </a:extLst>
              </a:tr>
            </a:tbl>
          </a:graphicData>
        </a:graphic>
      </p:graphicFrame>
      <p:graphicFrame>
        <p:nvGraphicFramePr>
          <p:cNvPr id="9" name="表格 4"/>
          <p:cNvGraphicFramePr>
            <a:graphicFrameLocks noGrp="1"/>
          </p:cNvGraphicFramePr>
          <p:nvPr>
            <p:extLst/>
          </p:nvPr>
        </p:nvGraphicFramePr>
        <p:xfrm>
          <a:off x="4511824" y="3168237"/>
          <a:ext cx="3024188" cy="2811462"/>
        </p:xfrm>
        <a:graphic>
          <a:graphicData uri="http://schemas.openxmlformats.org/drawingml/2006/table">
            <a:tbl>
              <a:tblPr firstRow="1" bandRow="1">
                <a:tableStyleId>{616DA210-FB5B-4158-B5E0-FEB733F419BA}</a:tableStyleId>
              </a:tblPr>
              <a:tblGrid>
                <a:gridCol w="3024188">
                  <a:extLst>
                    <a:ext uri="{9D8B030D-6E8A-4147-A177-3AD203B41FA5}">
                      <a16:colId xmlns:a16="http://schemas.microsoft.com/office/drawing/2014/main" val="20000"/>
                    </a:ext>
                  </a:extLst>
                </a:gridCol>
              </a:tblGrid>
              <a:tr h="2811462">
                <a:tc>
                  <a:txBody>
                    <a:bodyPr/>
                    <a:lstStyle/>
                    <a:p>
                      <a:r>
                        <a:rPr lang="en-US" sz="1000" dirty="0" smtClean="0"/>
                        <a:t>class Student: </a:t>
                      </a:r>
                      <a:r>
                        <a:rPr lang="en-US" sz="1000" dirty="0" smtClean="0">
                          <a:solidFill>
                            <a:srgbClr val="FF0000"/>
                          </a:solidFill>
                        </a:rPr>
                        <a:t>public Person</a:t>
                      </a:r>
                    </a:p>
                    <a:p>
                      <a:r>
                        <a:rPr lang="en-US" sz="1000" dirty="0" smtClean="0"/>
                        <a:t>{</a:t>
                      </a:r>
                    </a:p>
                    <a:p>
                      <a:r>
                        <a:rPr lang="en-US" sz="1000" dirty="0" smtClean="0"/>
                        <a:t>    public:</a:t>
                      </a:r>
                    </a:p>
                    <a:p>
                      <a:r>
                        <a:rPr lang="en-US" sz="1000" dirty="0" smtClean="0"/>
                        <a:t>        void </a:t>
                      </a:r>
                      <a:r>
                        <a:rPr lang="en-US" sz="1000" dirty="0" smtClean="0">
                          <a:solidFill>
                            <a:srgbClr val="00B050"/>
                          </a:solidFill>
                        </a:rPr>
                        <a:t>input</a:t>
                      </a:r>
                      <a:r>
                        <a:rPr lang="en-US" sz="1000" dirty="0" smtClean="0"/>
                        <a:t>()</a:t>
                      </a:r>
                    </a:p>
                    <a:p>
                      <a:r>
                        <a:rPr lang="en-US" sz="1000" dirty="0" smtClean="0"/>
                        <a:t>        {</a:t>
                      </a:r>
                    </a:p>
                    <a:p>
                      <a:r>
                        <a:rPr lang="en-US" sz="1000" dirty="0" smtClean="0"/>
                        <a:t>            </a:t>
                      </a:r>
                      <a:r>
                        <a:rPr lang="en-US" sz="1000" dirty="0" smtClean="0">
                          <a:solidFill>
                            <a:srgbClr val="FF0000"/>
                          </a:solidFill>
                        </a:rPr>
                        <a:t>Person::input();</a:t>
                      </a:r>
                    </a:p>
                    <a:p>
                      <a:r>
                        <a:rPr lang="en-US" sz="1000" dirty="0" smtClean="0"/>
                        <a:t>            </a:t>
                      </a:r>
                      <a:r>
                        <a:rPr lang="en-US" sz="1000" dirty="0" err="1" smtClean="0"/>
                        <a:t>cout</a:t>
                      </a:r>
                      <a:r>
                        <a:rPr lang="en-US" sz="1000" dirty="0" smtClean="0"/>
                        <a:t> &lt;&lt; "</a:t>
                      </a:r>
                      <a:r>
                        <a:rPr lang="zh-TW" altLang="en-US" sz="1000" dirty="0" smtClean="0"/>
                        <a:t>學號</a:t>
                      </a:r>
                      <a:r>
                        <a:rPr lang="en-US" altLang="zh-TW" sz="1000" dirty="0" smtClean="0"/>
                        <a:t>: ";</a:t>
                      </a:r>
                    </a:p>
                    <a:p>
                      <a:r>
                        <a:rPr lang="en-US" altLang="zh-TW" sz="1000" dirty="0" smtClean="0"/>
                        <a:t>            </a:t>
                      </a:r>
                      <a:r>
                        <a:rPr lang="en-US" sz="1000" dirty="0" err="1" smtClean="0"/>
                        <a:t>cin</a:t>
                      </a:r>
                      <a:r>
                        <a:rPr lang="en-US" sz="1000" dirty="0" smtClean="0"/>
                        <a:t> &gt;&gt; </a:t>
                      </a:r>
                      <a:r>
                        <a:rPr lang="en-US" sz="1000" dirty="0" err="1" smtClean="0"/>
                        <a:t>StudentID</a:t>
                      </a:r>
                      <a:r>
                        <a:rPr lang="en-US" sz="1000" dirty="0" smtClean="0"/>
                        <a:t>;</a:t>
                      </a:r>
                    </a:p>
                    <a:p>
                      <a:r>
                        <a:rPr lang="en-US" sz="1000" dirty="0" smtClean="0"/>
                        <a:t>        }</a:t>
                      </a:r>
                    </a:p>
                    <a:p>
                      <a:r>
                        <a:rPr lang="en-US" sz="1000" dirty="0" smtClean="0"/>
                        <a:t>        void </a:t>
                      </a:r>
                      <a:r>
                        <a:rPr lang="en-US" sz="1000" dirty="0" smtClean="0">
                          <a:solidFill>
                            <a:srgbClr val="00B050"/>
                          </a:solidFill>
                        </a:rPr>
                        <a:t>output</a:t>
                      </a:r>
                      <a:r>
                        <a:rPr lang="en-US" sz="1000" dirty="0" smtClean="0"/>
                        <a:t>()</a:t>
                      </a:r>
                    </a:p>
                    <a:p>
                      <a:r>
                        <a:rPr lang="en-US" sz="1000" dirty="0" smtClean="0"/>
                        <a:t>        {</a:t>
                      </a:r>
                    </a:p>
                    <a:p>
                      <a:r>
                        <a:rPr lang="en-US" sz="1000" dirty="0" smtClean="0"/>
                        <a:t>            </a:t>
                      </a:r>
                      <a:r>
                        <a:rPr lang="en-US" altLang="zh-TW" sz="1000" dirty="0" smtClean="0">
                          <a:solidFill>
                            <a:srgbClr val="FF0000"/>
                          </a:solidFill>
                        </a:rPr>
                        <a:t>Person::</a:t>
                      </a:r>
                      <a:r>
                        <a:rPr lang="en-US" sz="1000" dirty="0" smtClean="0">
                          <a:solidFill>
                            <a:srgbClr val="FF0000"/>
                          </a:solidFill>
                        </a:rPr>
                        <a:t>output();</a:t>
                      </a:r>
                    </a:p>
                    <a:p>
                      <a:r>
                        <a:rPr lang="en-US" sz="1000" dirty="0" smtClean="0"/>
                        <a:t>            </a:t>
                      </a:r>
                      <a:r>
                        <a:rPr lang="en-US" sz="1000" dirty="0" err="1" smtClean="0"/>
                        <a:t>cout</a:t>
                      </a:r>
                      <a:r>
                        <a:rPr lang="en-US" sz="1000" dirty="0" smtClean="0"/>
                        <a:t> &lt;&lt; "</a:t>
                      </a:r>
                      <a:r>
                        <a:rPr lang="zh-TW" altLang="en-US" sz="1000" dirty="0" smtClean="0"/>
                        <a:t>學號</a:t>
                      </a:r>
                      <a:r>
                        <a:rPr lang="en-US" altLang="zh-TW" sz="1000" dirty="0" smtClean="0"/>
                        <a:t>: " &lt;&lt; </a:t>
                      </a:r>
                      <a:r>
                        <a:rPr lang="en-US" sz="1000" dirty="0" err="1" smtClean="0"/>
                        <a:t>StudentID</a:t>
                      </a:r>
                      <a:r>
                        <a:rPr lang="en-US" sz="1000" dirty="0" smtClean="0"/>
                        <a:t> &lt;&lt;</a:t>
                      </a:r>
                      <a:r>
                        <a:rPr lang="en-US" sz="1000" dirty="0" err="1" smtClean="0"/>
                        <a:t>endl</a:t>
                      </a:r>
                      <a:r>
                        <a:rPr lang="en-US" sz="1000" dirty="0" smtClean="0"/>
                        <a:t>;</a:t>
                      </a:r>
                    </a:p>
                    <a:p>
                      <a:r>
                        <a:rPr lang="en-US" sz="1000" dirty="0" smtClean="0"/>
                        <a:t>        }</a:t>
                      </a:r>
                    </a:p>
                    <a:p>
                      <a:r>
                        <a:rPr lang="en-US" sz="1000" dirty="0" smtClean="0"/>
                        <a:t>    private:    </a:t>
                      </a:r>
                    </a:p>
                    <a:p>
                      <a:r>
                        <a:rPr lang="en-US" sz="1000" dirty="0" smtClean="0"/>
                        <a:t>        string </a:t>
                      </a:r>
                      <a:r>
                        <a:rPr lang="en-US" sz="1000" dirty="0" err="1" smtClean="0"/>
                        <a:t>StudentID</a:t>
                      </a:r>
                      <a:r>
                        <a:rPr lang="en-US" sz="1000" dirty="0" smtClean="0"/>
                        <a:t>;</a:t>
                      </a:r>
                    </a:p>
                    <a:p>
                      <a:r>
                        <a:rPr lang="en-US" sz="1000" dirty="0" smtClean="0"/>
                        <a:t>};</a:t>
                      </a:r>
                    </a:p>
                  </a:txBody>
                  <a:tcPr marL="91436" marR="91436" marT="45715" marB="45715"/>
                </a:tc>
                <a:extLst>
                  <a:ext uri="{0D108BD9-81ED-4DB2-BD59-A6C34878D82A}">
                    <a16:rowId xmlns:a16="http://schemas.microsoft.com/office/drawing/2014/main" val="10000"/>
                  </a:ext>
                </a:extLst>
              </a:tr>
            </a:tbl>
          </a:graphicData>
        </a:graphic>
      </p:graphicFrame>
      <p:graphicFrame>
        <p:nvGraphicFramePr>
          <p:cNvPr id="10" name="表格 4"/>
          <p:cNvGraphicFramePr>
            <a:graphicFrameLocks noGrp="1"/>
          </p:cNvGraphicFramePr>
          <p:nvPr>
            <p:extLst/>
          </p:nvPr>
        </p:nvGraphicFramePr>
        <p:xfrm>
          <a:off x="7636738" y="3177567"/>
          <a:ext cx="2844800" cy="2811462"/>
        </p:xfrm>
        <a:graphic>
          <a:graphicData uri="http://schemas.openxmlformats.org/drawingml/2006/table">
            <a:tbl>
              <a:tblPr firstRow="1" bandRow="1">
                <a:tableStyleId>{616DA210-FB5B-4158-B5E0-FEB733F419BA}</a:tableStyleId>
              </a:tblPr>
              <a:tblGrid>
                <a:gridCol w="2844800">
                  <a:extLst>
                    <a:ext uri="{9D8B030D-6E8A-4147-A177-3AD203B41FA5}">
                      <a16:colId xmlns:a16="http://schemas.microsoft.com/office/drawing/2014/main" val="20000"/>
                    </a:ext>
                  </a:extLst>
                </a:gridCol>
              </a:tblGrid>
              <a:tr h="2811462">
                <a:tc>
                  <a:txBody>
                    <a:bodyPr/>
                    <a:lstStyle/>
                    <a:p>
                      <a:r>
                        <a:rPr lang="en-US" sz="1000" dirty="0" smtClean="0"/>
                        <a:t>class Teacher: </a:t>
                      </a:r>
                      <a:r>
                        <a:rPr lang="en-US" sz="1000" dirty="0" smtClean="0">
                          <a:solidFill>
                            <a:srgbClr val="FF0000"/>
                          </a:solidFill>
                        </a:rPr>
                        <a:t>public Person</a:t>
                      </a:r>
                    </a:p>
                    <a:p>
                      <a:r>
                        <a:rPr lang="en-US" sz="1000" dirty="0" smtClean="0"/>
                        <a:t>{</a:t>
                      </a:r>
                    </a:p>
                    <a:p>
                      <a:r>
                        <a:rPr lang="en-US" sz="1000" dirty="0" smtClean="0"/>
                        <a:t>    public:</a:t>
                      </a:r>
                    </a:p>
                    <a:p>
                      <a:r>
                        <a:rPr lang="en-US" sz="1000" dirty="0" smtClean="0"/>
                        <a:t>        void </a:t>
                      </a:r>
                      <a:r>
                        <a:rPr lang="en-US" sz="1000" dirty="0" smtClean="0">
                          <a:solidFill>
                            <a:srgbClr val="00B050"/>
                          </a:solidFill>
                        </a:rPr>
                        <a:t>input</a:t>
                      </a:r>
                      <a:r>
                        <a:rPr lang="en-US" sz="1000" dirty="0" smtClean="0"/>
                        <a:t>()</a:t>
                      </a:r>
                    </a:p>
                    <a:p>
                      <a:r>
                        <a:rPr lang="en-US" sz="1000" dirty="0" smtClean="0"/>
                        <a:t>        {</a:t>
                      </a:r>
                    </a:p>
                    <a:p>
                      <a:r>
                        <a:rPr lang="en-US" sz="1000" dirty="0" smtClean="0"/>
                        <a:t>            </a:t>
                      </a:r>
                      <a:r>
                        <a:rPr lang="en-US" altLang="zh-TW" sz="1000" dirty="0" smtClean="0">
                          <a:solidFill>
                            <a:srgbClr val="FF0000"/>
                          </a:solidFill>
                        </a:rPr>
                        <a:t>Person::</a:t>
                      </a:r>
                      <a:r>
                        <a:rPr lang="en-US" sz="1000" dirty="0" smtClean="0">
                          <a:solidFill>
                            <a:srgbClr val="FF0000"/>
                          </a:solidFill>
                        </a:rPr>
                        <a:t>input();</a:t>
                      </a:r>
                    </a:p>
                    <a:p>
                      <a:r>
                        <a:rPr lang="en-US" sz="1000" dirty="0" smtClean="0"/>
                        <a:t>            </a:t>
                      </a:r>
                      <a:r>
                        <a:rPr lang="en-US" sz="1000" dirty="0" err="1" smtClean="0"/>
                        <a:t>cout</a:t>
                      </a:r>
                      <a:r>
                        <a:rPr lang="en-US" sz="1000" dirty="0" smtClean="0"/>
                        <a:t> &lt;&lt; "</a:t>
                      </a:r>
                      <a:r>
                        <a:rPr lang="zh-TW" altLang="en-US" sz="1000" dirty="0" smtClean="0"/>
                        <a:t>職稱</a:t>
                      </a:r>
                      <a:r>
                        <a:rPr lang="en-US" altLang="zh-TW" sz="1000" dirty="0" smtClean="0"/>
                        <a:t>: ";</a:t>
                      </a:r>
                    </a:p>
                    <a:p>
                      <a:r>
                        <a:rPr lang="en-US" altLang="zh-TW" sz="1000" dirty="0" smtClean="0"/>
                        <a:t>            </a:t>
                      </a:r>
                      <a:r>
                        <a:rPr lang="en-US" sz="1000" dirty="0" err="1" smtClean="0"/>
                        <a:t>cin</a:t>
                      </a:r>
                      <a:r>
                        <a:rPr lang="en-US" sz="1000" dirty="0" smtClean="0"/>
                        <a:t> &gt;&gt; Title;</a:t>
                      </a:r>
                    </a:p>
                    <a:p>
                      <a:r>
                        <a:rPr lang="en-US" sz="1000" dirty="0" smtClean="0"/>
                        <a:t>        }</a:t>
                      </a:r>
                    </a:p>
                    <a:p>
                      <a:r>
                        <a:rPr lang="en-US" sz="1000" dirty="0" smtClean="0"/>
                        <a:t>        void </a:t>
                      </a:r>
                      <a:r>
                        <a:rPr lang="en-US" sz="1000" dirty="0" smtClean="0">
                          <a:solidFill>
                            <a:srgbClr val="00B050"/>
                          </a:solidFill>
                        </a:rPr>
                        <a:t>output</a:t>
                      </a:r>
                      <a:r>
                        <a:rPr lang="en-US" sz="1000" dirty="0" smtClean="0"/>
                        <a:t>()</a:t>
                      </a:r>
                    </a:p>
                    <a:p>
                      <a:r>
                        <a:rPr lang="en-US" sz="1000" dirty="0" smtClean="0"/>
                        <a:t>        {</a:t>
                      </a:r>
                    </a:p>
                    <a:p>
                      <a:r>
                        <a:rPr lang="en-US" sz="1000" dirty="0" smtClean="0"/>
                        <a:t>            </a:t>
                      </a:r>
                      <a:r>
                        <a:rPr lang="en-US" altLang="zh-TW" sz="1000" dirty="0" smtClean="0">
                          <a:solidFill>
                            <a:srgbClr val="FF0000"/>
                          </a:solidFill>
                        </a:rPr>
                        <a:t>Person::</a:t>
                      </a:r>
                      <a:r>
                        <a:rPr lang="en-US" sz="1000" dirty="0" smtClean="0">
                          <a:solidFill>
                            <a:srgbClr val="FF0000"/>
                          </a:solidFill>
                        </a:rPr>
                        <a:t>output();</a:t>
                      </a:r>
                    </a:p>
                    <a:p>
                      <a:r>
                        <a:rPr lang="en-US" sz="1000" dirty="0" smtClean="0"/>
                        <a:t>            </a:t>
                      </a:r>
                      <a:r>
                        <a:rPr lang="en-US" sz="1000" dirty="0" err="1" smtClean="0"/>
                        <a:t>cout</a:t>
                      </a:r>
                      <a:r>
                        <a:rPr lang="en-US" sz="1000" dirty="0" smtClean="0"/>
                        <a:t> &lt;&lt; "</a:t>
                      </a:r>
                      <a:r>
                        <a:rPr lang="zh-TW" altLang="en-US" sz="1000" dirty="0" smtClean="0"/>
                        <a:t>職稱</a:t>
                      </a:r>
                      <a:r>
                        <a:rPr lang="en-US" altLang="zh-TW" sz="1000" dirty="0" smtClean="0"/>
                        <a:t>: " &lt;&lt; </a:t>
                      </a:r>
                      <a:r>
                        <a:rPr lang="en-US" sz="1000" dirty="0" smtClean="0"/>
                        <a:t>Title &lt;&lt;</a:t>
                      </a:r>
                      <a:r>
                        <a:rPr lang="en-US" sz="1000" dirty="0" err="1" smtClean="0"/>
                        <a:t>endl</a:t>
                      </a:r>
                      <a:r>
                        <a:rPr lang="en-US" sz="1000" dirty="0" smtClean="0"/>
                        <a:t>;</a:t>
                      </a:r>
                    </a:p>
                    <a:p>
                      <a:r>
                        <a:rPr lang="en-US" sz="1000" dirty="0" smtClean="0"/>
                        <a:t>        }</a:t>
                      </a:r>
                    </a:p>
                    <a:p>
                      <a:r>
                        <a:rPr lang="en-US" sz="1000" dirty="0" smtClean="0"/>
                        <a:t>    private:    </a:t>
                      </a:r>
                    </a:p>
                    <a:p>
                      <a:r>
                        <a:rPr lang="en-US" sz="1000" dirty="0" smtClean="0"/>
                        <a:t>        string Title;</a:t>
                      </a:r>
                    </a:p>
                    <a:p>
                      <a:r>
                        <a:rPr lang="en-US" sz="1000" dirty="0" smtClean="0"/>
                        <a:t>};</a:t>
                      </a:r>
                    </a:p>
                  </a:txBody>
                  <a:tcPr marL="91439" marR="91439" marT="45715" marB="45715"/>
                </a:tc>
                <a:extLst>
                  <a:ext uri="{0D108BD9-81ED-4DB2-BD59-A6C34878D82A}">
                    <a16:rowId xmlns:a16="http://schemas.microsoft.com/office/drawing/2014/main" val="10000"/>
                  </a:ext>
                </a:extLst>
              </a:tr>
            </a:tbl>
          </a:graphicData>
        </a:graphic>
      </p:graphicFrame>
      <p:sp>
        <p:nvSpPr>
          <p:cNvPr id="22" name="Rectangle 7"/>
          <p:cNvSpPr/>
          <p:nvPr/>
        </p:nvSpPr>
        <p:spPr>
          <a:xfrm>
            <a:off x="7304043" y="980728"/>
            <a:ext cx="1357312" cy="6429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人</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Person</a:t>
            </a:r>
            <a:endParaRPr lang="zh-TW" altLang="en-US" sz="1400" dirty="0">
              <a:solidFill>
                <a:srgbClr val="C00000"/>
              </a:solidFill>
              <a:latin typeface="Adobe 繁黑體 Std B" pitchFamily="34" charset="-120"/>
              <a:ea typeface="Adobe 繁黑體 Std B" pitchFamily="34" charset="-120"/>
            </a:endParaRPr>
          </a:p>
        </p:txBody>
      </p:sp>
      <p:cxnSp>
        <p:nvCxnSpPr>
          <p:cNvPr id="23" name="Straight Arrow Connector 11"/>
          <p:cNvCxnSpPr>
            <a:endCxn id="25" idx="0"/>
          </p:cNvCxnSpPr>
          <p:nvPr/>
        </p:nvCxnSpPr>
        <p:spPr>
          <a:xfrm rot="10800000" flipV="1">
            <a:off x="7053219" y="1623667"/>
            <a:ext cx="750887" cy="6429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2"/>
          <p:cNvCxnSpPr>
            <a:endCxn id="26" idx="0"/>
          </p:cNvCxnSpPr>
          <p:nvPr/>
        </p:nvCxnSpPr>
        <p:spPr>
          <a:xfrm>
            <a:off x="8161293" y="1623667"/>
            <a:ext cx="679450" cy="6429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Rectangle 14"/>
          <p:cNvSpPr/>
          <p:nvPr/>
        </p:nvSpPr>
        <p:spPr>
          <a:xfrm>
            <a:off x="6375356" y="2266603"/>
            <a:ext cx="1357313" cy="6429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學生</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Student</a:t>
            </a:r>
            <a:endParaRPr lang="zh-TW" altLang="en-US" sz="1400" dirty="0">
              <a:solidFill>
                <a:srgbClr val="C00000"/>
              </a:solidFill>
              <a:latin typeface="Adobe 繁黑體 Std B" pitchFamily="34" charset="-120"/>
              <a:ea typeface="Adobe 繁黑體 Std B" pitchFamily="34" charset="-120"/>
            </a:endParaRPr>
          </a:p>
        </p:txBody>
      </p:sp>
      <p:sp>
        <p:nvSpPr>
          <p:cNvPr id="26" name="Rectangle 18"/>
          <p:cNvSpPr/>
          <p:nvPr/>
        </p:nvSpPr>
        <p:spPr>
          <a:xfrm>
            <a:off x="8161293" y="2266603"/>
            <a:ext cx="1357312" cy="6429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老師</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Teacher</a:t>
            </a:r>
            <a:endParaRPr lang="zh-TW" altLang="en-US" sz="1400" dirty="0">
              <a:solidFill>
                <a:srgbClr val="C00000"/>
              </a:solidFill>
              <a:latin typeface="Adobe 繁黑體 Std B" pitchFamily="34" charset="-120"/>
              <a:ea typeface="Adobe 繁黑體 Std B" pitchFamily="34" charset="-120"/>
            </a:endParaRPr>
          </a:p>
        </p:txBody>
      </p:sp>
      <p:sp>
        <p:nvSpPr>
          <p:cNvPr id="46108" name="矩形 26"/>
          <p:cNvSpPr>
            <a:spLocks noChangeArrowheads="1"/>
          </p:cNvSpPr>
          <p:nvPr/>
        </p:nvSpPr>
        <p:spPr bwMode="auto">
          <a:xfrm>
            <a:off x="5480005" y="2261842"/>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sp>
        <p:nvSpPr>
          <p:cNvPr id="46109" name="矩形 27"/>
          <p:cNvSpPr>
            <a:spLocks noChangeArrowheads="1"/>
          </p:cNvSpPr>
          <p:nvPr/>
        </p:nvSpPr>
        <p:spPr bwMode="auto">
          <a:xfrm>
            <a:off x="9485268" y="2261842"/>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sp>
        <p:nvSpPr>
          <p:cNvPr id="46110" name="矩形 28"/>
          <p:cNvSpPr>
            <a:spLocks noChangeArrowheads="1"/>
          </p:cNvSpPr>
          <p:nvPr/>
        </p:nvSpPr>
        <p:spPr bwMode="auto">
          <a:xfrm>
            <a:off x="6345193" y="964854"/>
            <a:ext cx="10919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00B050"/>
                </a:solidFill>
                <a:latin typeface="Adobe 繁黑體 Std B" pitchFamily="34" charset="-120"/>
                <a:ea typeface="Adobe 繁黑體 Std B" pitchFamily="34" charset="-120"/>
              </a:rPr>
              <a:t>input()</a:t>
            </a:r>
          </a:p>
          <a:p>
            <a:pPr eaLnBrk="1" hangingPunct="1"/>
            <a:r>
              <a:rPr lang="en-US" altLang="zh-TW">
                <a:solidFill>
                  <a:srgbClr val="00B050"/>
                </a:solidFill>
                <a:latin typeface="Adobe 繁黑體 Std B" pitchFamily="34" charset="-120"/>
                <a:ea typeface="Adobe 繁黑體 Std B" pitchFamily="34" charset="-120"/>
              </a:rPr>
              <a:t>output()</a:t>
            </a:r>
            <a:endParaRPr lang="zh-TW" altLang="en-US">
              <a:solidFill>
                <a:srgbClr val="00B050"/>
              </a:solidFill>
              <a:latin typeface="Adobe 繁黑體 Std B" pitchFamily="34" charset="-120"/>
              <a:ea typeface="Adobe 繁黑體 Std B" pitchFamily="34" charset="-120"/>
            </a:endParaRPr>
          </a:p>
        </p:txBody>
      </p:sp>
      <p:sp>
        <p:nvSpPr>
          <p:cNvPr id="2" name="日期版面配置區 1"/>
          <p:cNvSpPr>
            <a:spLocks noGrp="1"/>
          </p:cNvSpPr>
          <p:nvPr>
            <p:ph type="dt" sz="half" idx="10"/>
          </p:nvPr>
        </p:nvSpPr>
        <p:spPr/>
        <p:txBody>
          <a:bodyPr/>
          <a:lstStyle/>
          <a:p>
            <a:fld id="{D1970484-B4C4-4EE5-8AB8-E960A5DB5101}"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2686102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隱含的 </a:t>
            </a:r>
            <a:r>
              <a:rPr lang="en-US" altLang="zh-TW" dirty="0">
                <a:latin typeface="Adobe 繁黑體 Std B" pitchFamily="34" charset="-120"/>
                <a:ea typeface="Adobe 繁黑體 Std B" pitchFamily="34" charset="-120"/>
              </a:rPr>
              <a:t>this </a:t>
            </a:r>
            <a:r>
              <a:rPr lang="zh-TW" altLang="en-US" dirty="0">
                <a:latin typeface="Adobe 繁黑體 Std B" pitchFamily="34" charset="-120"/>
                <a:ea typeface="Adobe 繁黑體 Std B" pitchFamily="34" charset="-120"/>
              </a:rPr>
              <a:t>指標</a:t>
            </a:r>
          </a:p>
        </p:txBody>
      </p:sp>
      <p:sp>
        <p:nvSpPr>
          <p:cNvPr id="25605" name="Rectangle 5"/>
          <p:cNvSpPr>
            <a:spLocks noChangeArrowheads="1"/>
          </p:cNvSpPr>
          <p:nvPr/>
        </p:nvSpPr>
        <p:spPr bwMode="auto">
          <a:xfrm>
            <a:off x="3799032" y="4204821"/>
            <a:ext cx="2157536" cy="6781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Adobe 繁黑體 Std B" pitchFamily="34" charset="-120"/>
                <a:ea typeface="Adobe 繁黑體 Std B" pitchFamily="34" charset="-120"/>
              </a:rPr>
              <a:t>Name=Jing</a:t>
            </a:r>
          </a:p>
        </p:txBody>
      </p:sp>
      <p:sp>
        <p:nvSpPr>
          <p:cNvPr id="25607" name="Rectangle 7"/>
          <p:cNvSpPr>
            <a:spLocks noChangeArrowheads="1"/>
          </p:cNvSpPr>
          <p:nvPr/>
        </p:nvSpPr>
        <p:spPr bwMode="auto">
          <a:xfrm>
            <a:off x="3799032" y="4903940"/>
            <a:ext cx="2157536" cy="6781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Adobe 繁黑體 Std B" pitchFamily="34" charset="-120"/>
                <a:ea typeface="Adobe 繁黑體 Std B" pitchFamily="34" charset="-120"/>
              </a:rPr>
              <a:t>Age=18</a:t>
            </a:r>
          </a:p>
        </p:txBody>
      </p:sp>
      <p:sp>
        <p:nvSpPr>
          <p:cNvPr id="25609" name="Text Box 9"/>
          <p:cNvSpPr txBox="1">
            <a:spLocks noChangeArrowheads="1"/>
          </p:cNvSpPr>
          <p:nvPr/>
        </p:nvSpPr>
        <p:spPr bwMode="auto">
          <a:xfrm>
            <a:off x="3418033" y="3823820"/>
            <a:ext cx="2044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a:latin typeface="Adobe 繁黑體 Std B" pitchFamily="34" charset="-120"/>
                <a:ea typeface="Adobe 繁黑體 Std B" pitchFamily="34" charset="-120"/>
              </a:rPr>
              <a:t>Jing::Person</a:t>
            </a:r>
          </a:p>
        </p:txBody>
      </p:sp>
      <p:sp>
        <p:nvSpPr>
          <p:cNvPr id="25610" name="Rectangle 10"/>
          <p:cNvSpPr>
            <a:spLocks noChangeArrowheads="1"/>
          </p:cNvSpPr>
          <p:nvPr/>
        </p:nvSpPr>
        <p:spPr bwMode="auto">
          <a:xfrm>
            <a:off x="6085032" y="4204821"/>
            <a:ext cx="2157536" cy="6781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400">
                <a:latin typeface="Adobe 繁黑體 Std B" pitchFamily="34" charset="-120"/>
                <a:ea typeface="Adobe 繁黑體 Std B" pitchFamily="34" charset="-120"/>
              </a:rPr>
              <a:t>Name=Jenny</a:t>
            </a:r>
          </a:p>
        </p:txBody>
      </p:sp>
      <p:sp>
        <p:nvSpPr>
          <p:cNvPr id="25611" name="Rectangle 11"/>
          <p:cNvSpPr>
            <a:spLocks noChangeArrowheads="1"/>
          </p:cNvSpPr>
          <p:nvPr/>
        </p:nvSpPr>
        <p:spPr bwMode="auto">
          <a:xfrm>
            <a:off x="6085032" y="4903940"/>
            <a:ext cx="2157536" cy="6781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Adobe 繁黑體 Std B" pitchFamily="34" charset="-120"/>
                <a:ea typeface="Adobe 繁黑體 Std B" pitchFamily="34" charset="-120"/>
              </a:rPr>
              <a:t>Age=18</a:t>
            </a:r>
          </a:p>
        </p:txBody>
      </p:sp>
      <p:sp>
        <p:nvSpPr>
          <p:cNvPr id="25612" name="Text Box 12"/>
          <p:cNvSpPr txBox="1">
            <a:spLocks noChangeArrowheads="1"/>
          </p:cNvSpPr>
          <p:nvPr/>
        </p:nvSpPr>
        <p:spPr bwMode="auto">
          <a:xfrm>
            <a:off x="5704032" y="3823820"/>
            <a:ext cx="2308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a:latin typeface="Adobe 繁黑體 Std B" pitchFamily="34" charset="-120"/>
                <a:ea typeface="Adobe 繁黑體 Std B" pitchFamily="34" charset="-120"/>
              </a:rPr>
              <a:t>Jenny::Person</a:t>
            </a:r>
          </a:p>
        </p:txBody>
      </p:sp>
      <p:sp>
        <p:nvSpPr>
          <p:cNvPr id="2" name="日期版面配置區 1"/>
          <p:cNvSpPr>
            <a:spLocks noGrp="1"/>
          </p:cNvSpPr>
          <p:nvPr>
            <p:ph type="dt" sz="half" idx="10"/>
          </p:nvPr>
        </p:nvSpPr>
        <p:spPr/>
        <p:txBody>
          <a:bodyPr/>
          <a:lstStyle/>
          <a:p>
            <a:fld id="{9F62A09E-B6BF-4A59-A6F9-9A3E8311CECD}"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35</a:t>
            </a:fld>
            <a:endParaRPr lang="zh-TW" altLang="en-US"/>
          </a:p>
        </p:txBody>
      </p:sp>
      <p:sp>
        <p:nvSpPr>
          <p:cNvPr id="13" name="圓角矩形 18">
            <a:extLst>
              <a:ext uri="{FF2B5EF4-FFF2-40B4-BE49-F238E27FC236}">
                <a16:creationId xmlns:a16="http://schemas.microsoft.com/office/drawing/2014/main" id="{C768FC41-0C6E-4CD7-8737-BAD72D6F309E}"/>
              </a:ext>
            </a:extLst>
          </p:cNvPr>
          <p:cNvSpPr/>
          <p:nvPr/>
        </p:nvSpPr>
        <p:spPr>
          <a:xfrm>
            <a:off x="1709739" y="1403556"/>
            <a:ext cx="8889350" cy="223886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Rectangle 3"/>
          <p:cNvSpPr txBox="1">
            <a:spLocks noChangeArrowheads="1"/>
          </p:cNvSpPr>
          <p:nvPr/>
        </p:nvSpPr>
        <p:spPr>
          <a:xfrm>
            <a:off x="1932798" y="1517478"/>
            <a:ext cx="8507413" cy="203494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defRPr/>
            </a:pPr>
            <a:r>
              <a:rPr lang="en-US" altLang="zh-TW" sz="2000" b="1" dirty="0" smtClean="0">
                <a:latin typeface="Adobe 繁黑體 Std B" pitchFamily="34" charset="-120"/>
                <a:ea typeface="Adobe 繁黑體 Std B" pitchFamily="34" charset="-120"/>
              </a:rPr>
              <a:t>this </a:t>
            </a:r>
            <a:r>
              <a:rPr lang="zh-TW" altLang="en-US" sz="2000" b="1" dirty="0" smtClean="0">
                <a:latin typeface="Adobe 繁黑體 Std B" pitchFamily="34" charset="-120"/>
                <a:ea typeface="Adobe 繁黑體 Std B" pitchFamily="34" charset="-120"/>
              </a:rPr>
              <a:t>指標：指向目前所在物件實體的位置</a:t>
            </a:r>
            <a:endParaRPr lang="en-US" altLang="zh-TW" sz="2000" b="1" dirty="0" smtClean="0">
              <a:latin typeface="Adobe 繁黑體 Std B" pitchFamily="34" charset="-120"/>
              <a:ea typeface="Adobe 繁黑體 Std B" pitchFamily="34" charset="-120"/>
            </a:endParaRPr>
          </a:p>
          <a:p>
            <a:pPr marL="1028700" lvl="1" indent="-342900">
              <a:lnSpc>
                <a:spcPct val="150000"/>
              </a:lnSpc>
              <a:buFont typeface="Wingdings" panose="05000000000000000000" pitchFamily="2" charset="2"/>
              <a:buChar char="Ø"/>
              <a:defRPr/>
            </a:pPr>
            <a:r>
              <a:rPr lang="en-US" altLang="zh-TW" sz="2000" b="1" dirty="0">
                <a:latin typeface="Adobe 繁黑體 Std B" pitchFamily="34" charset="-120"/>
                <a:ea typeface="Adobe 繁黑體 Std B" pitchFamily="34" charset="-120"/>
              </a:rPr>
              <a:t>Member function </a:t>
            </a:r>
            <a:r>
              <a:rPr lang="zh-TW" altLang="en-US" sz="2000" b="1" dirty="0" smtClean="0">
                <a:latin typeface="Adobe 繁黑體 Std B" pitchFamily="34" charset="-120"/>
                <a:ea typeface="Adobe 繁黑體 Std B" pitchFamily="34" charset="-120"/>
              </a:rPr>
              <a:t>不</a:t>
            </a:r>
            <a:r>
              <a:rPr lang="zh-TW" altLang="en-US" sz="2000" b="1" dirty="0">
                <a:latin typeface="Adobe 繁黑體 Std B" pitchFamily="34" charset="-120"/>
                <a:ea typeface="Adobe 繁黑體 Std B" pitchFamily="34" charset="-120"/>
              </a:rPr>
              <a:t>用 </a:t>
            </a:r>
            <a:r>
              <a:rPr lang="en-US" altLang="zh-TW" sz="2000" b="1" dirty="0">
                <a:latin typeface="Adobe 繁黑體 Std B" pitchFamily="34" charset="-120"/>
                <a:ea typeface="Adobe 繁黑體 Std B" pitchFamily="34" charset="-120"/>
              </a:rPr>
              <a:t>dot </a:t>
            </a:r>
            <a:r>
              <a:rPr lang="zh-TW" altLang="en-US" sz="2000" b="1" dirty="0">
                <a:latin typeface="Adobe 繁黑體 Std B" pitchFamily="34" charset="-120"/>
                <a:ea typeface="Adobe 繁黑體 Std B" pitchFamily="34" charset="-120"/>
              </a:rPr>
              <a:t>運算子或 </a:t>
            </a:r>
            <a:r>
              <a:rPr lang="en-US" altLang="zh-TW" sz="2000" b="1" dirty="0">
                <a:latin typeface="Adobe 繁黑體 Std B" pitchFamily="34" charset="-120"/>
                <a:ea typeface="Adobe 繁黑體 Std B" pitchFamily="34" charset="-120"/>
              </a:rPr>
              <a:t>arrow </a:t>
            </a:r>
            <a:r>
              <a:rPr lang="zh-TW" altLang="en-US" sz="2000" b="1" dirty="0">
                <a:latin typeface="Adobe 繁黑體 Std B" pitchFamily="34" charset="-120"/>
                <a:ea typeface="Adobe 繁黑體 Std B" pitchFamily="34" charset="-120"/>
              </a:rPr>
              <a:t>運算</a:t>
            </a:r>
            <a:r>
              <a:rPr lang="zh-TW" altLang="en-US" sz="2000" b="1" dirty="0" smtClean="0">
                <a:latin typeface="Adobe 繁黑體 Std B" pitchFamily="34" charset="-120"/>
                <a:ea typeface="Adobe 繁黑體 Std B" pitchFamily="34" charset="-120"/>
              </a:rPr>
              <a:t>子</a:t>
            </a:r>
            <a:r>
              <a:rPr lang="zh-TW" altLang="en-US" sz="2000" b="1" dirty="0">
                <a:latin typeface="Adobe 繁黑體 Std B" pitchFamily="34" charset="-120"/>
                <a:ea typeface="Adobe 繁黑體 Std B" pitchFamily="34" charset="-120"/>
              </a:rPr>
              <a:t>，</a:t>
            </a:r>
            <a:r>
              <a:rPr lang="zh-TW" altLang="en-US" sz="2000" b="1" dirty="0" smtClean="0">
                <a:latin typeface="Adobe 繁黑體 Std B" pitchFamily="34" charset="-120"/>
                <a:ea typeface="Adobe 繁黑體 Std B" pitchFamily="34" charset="-120"/>
              </a:rPr>
              <a:t>便可存</a:t>
            </a:r>
            <a:r>
              <a:rPr lang="zh-TW" altLang="en-US" sz="2000" b="1" dirty="0">
                <a:latin typeface="Adobe 繁黑體 Std B" pitchFamily="34" charset="-120"/>
                <a:ea typeface="Adobe 繁黑體 Std B" pitchFamily="34" charset="-120"/>
              </a:rPr>
              <a:t>取自己的 </a:t>
            </a:r>
            <a:r>
              <a:rPr lang="en-US" altLang="zh-TW" sz="2000" b="1" dirty="0">
                <a:latin typeface="Adobe 繁黑體 Std B" pitchFamily="34" charset="-120"/>
                <a:ea typeface="Adobe 繁黑體 Std B" pitchFamily="34" charset="-120"/>
              </a:rPr>
              <a:t>class </a:t>
            </a:r>
            <a:r>
              <a:rPr lang="en-US" altLang="zh-TW" sz="2000" b="1" dirty="0" smtClean="0">
                <a:latin typeface="Adobe 繁黑體 Std B" pitchFamily="34" charset="-120"/>
                <a:ea typeface="Adobe 繁黑體 Std B" pitchFamily="34" charset="-120"/>
              </a:rPr>
              <a:t>member</a:t>
            </a:r>
          </a:p>
          <a:p>
            <a:pPr marL="1028700" lvl="1" indent="-342900">
              <a:lnSpc>
                <a:spcPct val="150000"/>
              </a:lnSpc>
              <a:buFont typeface="Wingdings" panose="05000000000000000000" pitchFamily="2" charset="2"/>
              <a:buChar char="Ø"/>
              <a:defRPr/>
            </a:pPr>
            <a:r>
              <a:rPr lang="zh-TW" altLang="en-US" sz="2000" b="1" dirty="0" smtClean="0">
                <a:latin typeface="Adobe 繁黑體 Std B" pitchFamily="34" charset="-120"/>
                <a:ea typeface="Adobe 繁黑體 Std B" pitchFamily="34" charset="-120"/>
              </a:rPr>
              <a:t>每</a:t>
            </a:r>
            <a:r>
              <a:rPr lang="zh-TW" altLang="en-US" sz="2000" b="1" dirty="0">
                <a:latin typeface="Adobe 繁黑體 Std B" pitchFamily="34" charset="-120"/>
                <a:ea typeface="Adobe 繁黑體 Std B" pitchFamily="34" charset="-120"/>
              </a:rPr>
              <a:t>個 </a:t>
            </a:r>
            <a:r>
              <a:rPr lang="en-US" altLang="zh-TW" sz="2000" b="1" dirty="0">
                <a:latin typeface="Adobe 繁黑體 Std B" pitchFamily="34" charset="-120"/>
                <a:ea typeface="Adobe 繁黑體 Std B" pitchFamily="34" charset="-120"/>
              </a:rPr>
              <a:t>object </a:t>
            </a:r>
            <a:r>
              <a:rPr lang="zh-TW" altLang="en-US" sz="2000" b="1" dirty="0">
                <a:latin typeface="Adobe 繁黑體 Std B" pitchFamily="34" charset="-120"/>
                <a:ea typeface="Adobe 繁黑體 Std B" pitchFamily="34" charset="-120"/>
              </a:rPr>
              <a:t>都有自己的一份 </a:t>
            </a:r>
            <a:r>
              <a:rPr lang="en-US" altLang="zh-TW" sz="2000" b="1" dirty="0">
                <a:latin typeface="Adobe 繁黑體 Std B" pitchFamily="34" charset="-120"/>
                <a:ea typeface="Adobe 繁黑體 Std B" pitchFamily="34" charset="-120"/>
              </a:rPr>
              <a:t>class data member</a:t>
            </a:r>
          </a:p>
          <a:p>
            <a:pPr marL="1028700" lvl="1" indent="-342900">
              <a:lnSpc>
                <a:spcPct val="150000"/>
              </a:lnSpc>
              <a:buFont typeface="Wingdings" panose="05000000000000000000" pitchFamily="2" charset="2"/>
              <a:buChar char="Ø"/>
              <a:defRPr/>
            </a:pPr>
            <a:endParaRPr lang="en-US" altLang="zh-TW" sz="2000" b="1" dirty="0" smtClean="0">
              <a:latin typeface="Adobe 繁黑體 Std B" pitchFamily="34" charset="-120"/>
              <a:ea typeface="Adobe 繁黑體 Std B" pitchFamily="34" charset="-120"/>
            </a:endParaRPr>
          </a:p>
          <a:p>
            <a:pPr>
              <a:defRPr/>
            </a:pPr>
            <a:endParaRPr lang="zh-TW" altLang="en-US" sz="2000" b="1"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3841411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18">
            <a:extLst>
              <a:ext uri="{FF2B5EF4-FFF2-40B4-BE49-F238E27FC236}">
                <a16:creationId xmlns:a16="http://schemas.microsoft.com/office/drawing/2014/main" id="{C768FC41-0C6E-4CD7-8737-BAD72D6F309E}"/>
              </a:ext>
            </a:extLst>
          </p:cNvPr>
          <p:cNvSpPr/>
          <p:nvPr/>
        </p:nvSpPr>
        <p:spPr>
          <a:xfrm>
            <a:off x="1729131" y="1403556"/>
            <a:ext cx="8889350" cy="3899964"/>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626"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隱含的 </a:t>
            </a:r>
            <a:r>
              <a:rPr lang="en-US" altLang="zh-TW" dirty="0">
                <a:latin typeface="Adobe 繁黑體 Std B" pitchFamily="34" charset="-120"/>
                <a:ea typeface="Adobe 繁黑體 Std B" pitchFamily="34" charset="-120"/>
              </a:rPr>
              <a:t>this </a:t>
            </a:r>
            <a:r>
              <a:rPr lang="zh-TW" altLang="en-US" dirty="0">
                <a:latin typeface="Adobe 繁黑體 Std B" pitchFamily="34" charset="-120"/>
                <a:ea typeface="Adobe 繁黑體 Std B" pitchFamily="34" charset="-120"/>
              </a:rPr>
              <a:t>指標</a:t>
            </a:r>
          </a:p>
        </p:txBody>
      </p:sp>
      <p:sp>
        <p:nvSpPr>
          <p:cNvPr id="26628" name="Text Box 4"/>
          <p:cNvSpPr txBox="1">
            <a:spLocks noChangeArrowheads="1"/>
          </p:cNvSpPr>
          <p:nvPr/>
        </p:nvSpPr>
        <p:spPr bwMode="auto">
          <a:xfrm>
            <a:off x="2209800" y="1511698"/>
            <a:ext cx="7491153" cy="1200329"/>
          </a:xfrm>
          <a:prstGeom prst="rect">
            <a:avLst/>
          </a:prstGeom>
          <a:solidFill>
            <a:schemeClr val="accent6">
              <a:lumMod val="20000"/>
              <a:lumOff val="80000"/>
            </a:schemeClr>
          </a:solidFill>
          <a:ln>
            <a:noFill/>
          </a:ln>
          <a:effectLst/>
          <a:extLst/>
        </p:spPr>
        <p:txBody>
          <a:bodyPr wrap="none">
            <a:spAutoFit/>
          </a:bodyPr>
          <a:lstStyle/>
          <a:p>
            <a:r>
              <a:rPr lang="en-US" altLang="zh-TW" sz="2400" dirty="0">
                <a:latin typeface="Consolas" panose="020B0609020204030204" pitchFamily="49" charset="0"/>
                <a:ea typeface="Adobe 繁黑體 Std B" pitchFamily="34" charset="-120"/>
              </a:rPr>
              <a:t>inline void Person::</a:t>
            </a:r>
            <a:r>
              <a:rPr lang="en-US" altLang="zh-TW" sz="2400" dirty="0" err="1">
                <a:latin typeface="Consolas" panose="020B0609020204030204" pitchFamily="49" charset="0"/>
                <a:ea typeface="Adobe 繁黑體 Std B" pitchFamily="34" charset="-120"/>
              </a:rPr>
              <a:t>setName</a:t>
            </a:r>
            <a:r>
              <a:rPr lang="en-US" altLang="zh-TW" sz="2400" dirty="0">
                <a:latin typeface="Consolas" panose="020B0609020204030204" pitchFamily="49" charset="0"/>
                <a:ea typeface="Adobe 繁黑體 Std B" pitchFamily="34" charset="-120"/>
              </a:rPr>
              <a:t>(string </a:t>
            </a:r>
            <a:r>
              <a:rPr lang="en-US" altLang="zh-TW" sz="2400" dirty="0" err="1">
                <a:latin typeface="Consolas" panose="020B0609020204030204" pitchFamily="49" charset="0"/>
                <a:ea typeface="Adobe 繁黑體 Std B" pitchFamily="34" charset="-120"/>
              </a:rPr>
              <a:t>MyName</a:t>
            </a:r>
            <a:r>
              <a:rPr lang="en-US" altLang="zh-TW" sz="2400" dirty="0">
                <a:latin typeface="Consolas" panose="020B0609020204030204" pitchFamily="49" charset="0"/>
                <a:ea typeface="Adobe 繁黑體 Std B" pitchFamily="34" charset="-120"/>
              </a:rPr>
              <a:t>){</a:t>
            </a:r>
          </a:p>
          <a:p>
            <a:r>
              <a:rPr lang="en-US" altLang="zh-TW" sz="2400" dirty="0">
                <a:latin typeface="Consolas" panose="020B0609020204030204" pitchFamily="49" charset="0"/>
                <a:ea typeface="Adobe 繁黑體 Std B" pitchFamily="34" charset="-120"/>
              </a:rPr>
              <a:t>          Name=</a:t>
            </a:r>
            <a:r>
              <a:rPr lang="en-US" altLang="zh-TW" sz="2400" dirty="0" err="1">
                <a:latin typeface="Consolas" panose="020B0609020204030204" pitchFamily="49" charset="0"/>
                <a:ea typeface="Adobe 繁黑體 Std B" pitchFamily="34" charset="-120"/>
              </a:rPr>
              <a:t>MyName</a:t>
            </a:r>
            <a:r>
              <a:rPr lang="en-US" altLang="zh-TW" sz="2400" dirty="0">
                <a:latin typeface="Consolas" panose="020B0609020204030204" pitchFamily="49" charset="0"/>
                <a:ea typeface="Adobe 繁黑體 Std B" pitchFamily="34" charset="-120"/>
              </a:rPr>
              <a:t>;</a:t>
            </a:r>
          </a:p>
          <a:p>
            <a:r>
              <a:rPr lang="en-US" altLang="zh-TW" sz="2400" dirty="0">
                <a:latin typeface="Consolas" panose="020B0609020204030204" pitchFamily="49" charset="0"/>
                <a:ea typeface="Adobe 繁黑體 Std B" pitchFamily="34" charset="-120"/>
              </a:rPr>
              <a:t>}</a:t>
            </a:r>
          </a:p>
        </p:txBody>
      </p:sp>
      <p:sp>
        <p:nvSpPr>
          <p:cNvPr id="26629" name="Text Box 5"/>
          <p:cNvSpPr txBox="1">
            <a:spLocks noChangeArrowheads="1"/>
          </p:cNvSpPr>
          <p:nvPr/>
        </p:nvSpPr>
        <p:spPr bwMode="auto">
          <a:xfrm>
            <a:off x="2209800" y="2820169"/>
            <a:ext cx="8408681"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Tx/>
              <a:buChar char="•"/>
            </a:pPr>
            <a:r>
              <a:rPr lang="zh-TW" altLang="en-US" sz="2400" dirty="0">
                <a:latin typeface="Adobe 繁黑體 Std B" pitchFamily="34" charset="-120"/>
                <a:ea typeface="Adobe 繁黑體 Std B" pitchFamily="34" charset="-120"/>
              </a:rPr>
              <a:t> </a:t>
            </a:r>
            <a:r>
              <a:rPr lang="en-US" altLang="zh-TW" sz="2400" b="1" dirty="0">
                <a:solidFill>
                  <a:srgbClr val="0033CC"/>
                </a:solidFill>
                <a:latin typeface="Adobe 繁黑體 Std B" pitchFamily="34" charset="-120"/>
                <a:ea typeface="Adobe 繁黑體 Std B" pitchFamily="34" charset="-120"/>
              </a:rPr>
              <a:t>object Jing</a:t>
            </a:r>
            <a:r>
              <a:rPr lang="en-US" altLang="zh-TW" sz="2400" dirty="0">
                <a:latin typeface="Adobe 繁黑體 Std B" pitchFamily="34" charset="-120"/>
                <a:ea typeface="Adobe 繁黑體 Std B" pitchFamily="34" charset="-120"/>
              </a:rPr>
              <a:t> </a:t>
            </a:r>
            <a:r>
              <a:rPr lang="zh-TW" altLang="en-US" sz="2400" dirty="0">
                <a:latin typeface="Adobe 繁黑體 Std B" pitchFamily="34" charset="-120"/>
                <a:ea typeface="Adobe 繁黑體 Std B" pitchFamily="34" charset="-120"/>
              </a:rPr>
              <a:t>呼叫 </a:t>
            </a:r>
            <a:r>
              <a:rPr lang="en-US" altLang="zh-TW" sz="2400" dirty="0" err="1">
                <a:latin typeface="Adobe 繁黑體 Std B" pitchFamily="34" charset="-120"/>
                <a:ea typeface="Adobe 繁黑體 Std B" pitchFamily="34" charset="-120"/>
              </a:rPr>
              <a:t>setName</a:t>
            </a:r>
            <a:r>
              <a:rPr lang="en-US" altLang="zh-TW" sz="2400" dirty="0">
                <a:latin typeface="Adobe 繁黑體 Std B" pitchFamily="34" charset="-120"/>
                <a:ea typeface="Adobe 繁黑體 Std B" pitchFamily="34" charset="-120"/>
              </a:rPr>
              <a:t> </a:t>
            </a:r>
            <a:r>
              <a:rPr lang="zh-TW" altLang="en-US" sz="2400" dirty="0">
                <a:latin typeface="Adobe 繁黑體 Std B" pitchFamily="34" charset="-120"/>
                <a:ea typeface="Adobe 繁黑體 Std B" pitchFamily="34" charset="-120"/>
              </a:rPr>
              <a:t>函</a:t>
            </a:r>
            <a:r>
              <a:rPr lang="zh-TW" altLang="en-US" sz="2400" dirty="0" smtClean="0">
                <a:latin typeface="Adobe 繁黑體 Std B" pitchFamily="34" charset="-120"/>
                <a:ea typeface="Adobe 繁黑體 Std B" pitchFamily="34" charset="-120"/>
              </a:rPr>
              <a:t>式</a:t>
            </a:r>
            <a:endParaRPr lang="en-US" altLang="zh-TW" sz="2400" dirty="0" smtClean="0">
              <a:latin typeface="Adobe 繁黑體 Std B" pitchFamily="34" charset="-120"/>
              <a:ea typeface="Adobe 繁黑體 Std B" pitchFamily="34" charset="-120"/>
            </a:endParaRPr>
          </a:p>
          <a:p>
            <a:pPr marL="914400" lvl="1" indent="-457200">
              <a:lnSpc>
                <a:spcPct val="150000"/>
              </a:lnSpc>
              <a:buFont typeface="Wingdings" panose="05000000000000000000" pitchFamily="2" charset="2"/>
              <a:buChar char="Ø"/>
            </a:pPr>
            <a:r>
              <a:rPr lang="en-US" altLang="zh-TW" sz="2400" dirty="0" smtClean="0">
                <a:latin typeface="Adobe 繁黑體 Std B" pitchFamily="34" charset="-120"/>
                <a:ea typeface="Adobe 繁黑體 Std B" pitchFamily="34" charset="-120"/>
              </a:rPr>
              <a:t>setName</a:t>
            </a:r>
            <a:r>
              <a:rPr lang="zh-TW" altLang="en-US" sz="2400" dirty="0">
                <a:latin typeface="Adobe 繁黑體 Std B" pitchFamily="34" charset="-120"/>
                <a:ea typeface="Adobe 繁黑體 Std B" pitchFamily="34" charset="-120"/>
              </a:rPr>
              <a:t>取用的 </a:t>
            </a:r>
            <a:r>
              <a:rPr lang="en-US" altLang="zh-TW" sz="2400" b="1" dirty="0">
                <a:solidFill>
                  <a:schemeClr val="hlink"/>
                </a:solidFill>
                <a:latin typeface="Adobe 繁黑體 Std B" pitchFamily="34" charset="-120"/>
                <a:ea typeface="Adobe 繁黑體 Std B" pitchFamily="34" charset="-120"/>
              </a:rPr>
              <a:t>Name </a:t>
            </a:r>
            <a:r>
              <a:rPr lang="zh-TW" altLang="en-US" sz="2400" b="1" dirty="0">
                <a:solidFill>
                  <a:schemeClr val="hlink"/>
                </a:solidFill>
                <a:latin typeface="Adobe 繁黑體 Std B" pitchFamily="34" charset="-120"/>
                <a:ea typeface="Adobe 繁黑體 Std B" pitchFamily="34" charset="-120"/>
              </a:rPr>
              <a:t>為 </a:t>
            </a:r>
            <a:r>
              <a:rPr lang="en-US" altLang="zh-TW" sz="2400" b="1" dirty="0">
                <a:solidFill>
                  <a:schemeClr val="hlink"/>
                </a:solidFill>
                <a:latin typeface="Adobe 繁黑體 Std B" pitchFamily="34" charset="-120"/>
                <a:ea typeface="Adobe 繁黑體 Std B" pitchFamily="34" charset="-120"/>
              </a:rPr>
              <a:t>Jing </a:t>
            </a:r>
            <a:r>
              <a:rPr lang="zh-TW" altLang="en-US" sz="2400" b="1" dirty="0">
                <a:solidFill>
                  <a:schemeClr val="hlink"/>
                </a:solidFill>
                <a:latin typeface="Adobe 繁黑體 Std B" pitchFamily="34" charset="-120"/>
                <a:ea typeface="Adobe 繁黑體 Std B" pitchFamily="34" charset="-120"/>
              </a:rPr>
              <a:t>所擁有</a:t>
            </a:r>
          </a:p>
          <a:p>
            <a:pPr>
              <a:lnSpc>
                <a:spcPct val="150000"/>
              </a:lnSpc>
              <a:buFontTx/>
              <a:buChar char="•"/>
            </a:pPr>
            <a:r>
              <a:rPr lang="en-US" altLang="zh-TW" sz="2400" b="1" dirty="0">
                <a:solidFill>
                  <a:srgbClr val="0033CC"/>
                </a:solidFill>
                <a:latin typeface="Adobe 繁黑體 Std B" pitchFamily="34" charset="-120"/>
                <a:ea typeface="Adobe 繁黑體 Std B" pitchFamily="34" charset="-120"/>
              </a:rPr>
              <a:t> object Jenny </a:t>
            </a:r>
            <a:r>
              <a:rPr lang="zh-TW" altLang="en-US" sz="2400" dirty="0">
                <a:latin typeface="Adobe 繁黑體 Std B" pitchFamily="34" charset="-120"/>
                <a:ea typeface="Adobe 繁黑體 Std B" pitchFamily="34" charset="-120"/>
              </a:rPr>
              <a:t>呼叫 </a:t>
            </a:r>
            <a:r>
              <a:rPr lang="en-US" altLang="zh-TW" sz="2400" dirty="0" err="1">
                <a:latin typeface="Adobe 繁黑體 Std B" pitchFamily="34" charset="-120"/>
                <a:ea typeface="Adobe 繁黑體 Std B" pitchFamily="34" charset="-120"/>
              </a:rPr>
              <a:t>setName</a:t>
            </a:r>
            <a:r>
              <a:rPr lang="en-US" altLang="zh-TW" sz="2400" dirty="0">
                <a:latin typeface="Adobe 繁黑體 Std B" pitchFamily="34" charset="-120"/>
                <a:ea typeface="Adobe 繁黑體 Std B" pitchFamily="34" charset="-120"/>
              </a:rPr>
              <a:t> </a:t>
            </a:r>
            <a:r>
              <a:rPr lang="zh-TW" altLang="en-US" sz="2400" dirty="0">
                <a:latin typeface="Adobe 繁黑體 Std B" pitchFamily="34" charset="-120"/>
                <a:ea typeface="Adobe 繁黑體 Std B" pitchFamily="34" charset="-120"/>
              </a:rPr>
              <a:t>函</a:t>
            </a:r>
            <a:r>
              <a:rPr lang="zh-TW" altLang="en-US" sz="2400" dirty="0" smtClean="0">
                <a:latin typeface="Adobe 繁黑體 Std B" pitchFamily="34" charset="-120"/>
                <a:ea typeface="Adobe 繁黑體 Std B" pitchFamily="34" charset="-120"/>
              </a:rPr>
              <a:t>式</a:t>
            </a:r>
            <a:endParaRPr lang="en-US" altLang="zh-TW" sz="2400" dirty="0">
              <a:latin typeface="Adobe 繁黑體 Std B" pitchFamily="34" charset="-120"/>
              <a:ea typeface="Adobe 繁黑體 Std B" pitchFamily="34" charset="-120"/>
            </a:endParaRPr>
          </a:p>
          <a:p>
            <a:pPr marL="914400" lvl="1" indent="-457200">
              <a:lnSpc>
                <a:spcPct val="150000"/>
              </a:lnSpc>
              <a:buFont typeface="Wingdings" panose="05000000000000000000" pitchFamily="2" charset="2"/>
              <a:buChar char="Ø"/>
            </a:pPr>
            <a:r>
              <a:rPr lang="zh-TW" altLang="en-US" sz="2400" dirty="0" smtClean="0">
                <a:latin typeface="Adobe 繁黑體 Std B" pitchFamily="34" charset="-120"/>
                <a:ea typeface="Adobe 繁黑體 Std B" pitchFamily="34" charset="-120"/>
              </a:rPr>
              <a:t>其</a:t>
            </a:r>
            <a:r>
              <a:rPr lang="zh-TW" altLang="en-US" sz="2400" dirty="0">
                <a:latin typeface="Adobe 繁黑體 Std B" pitchFamily="34" charset="-120"/>
                <a:ea typeface="Adobe 繁黑體 Std B" pitchFamily="34" charset="-120"/>
              </a:rPr>
              <a:t>中取用的 </a:t>
            </a:r>
            <a:r>
              <a:rPr lang="en-US" altLang="zh-TW" sz="2400" dirty="0">
                <a:latin typeface="Adobe 繁黑體 Std B" pitchFamily="34" charset="-120"/>
                <a:ea typeface="Adobe 繁黑體 Std B" pitchFamily="34" charset="-120"/>
              </a:rPr>
              <a:t>Name</a:t>
            </a:r>
            <a:r>
              <a:rPr lang="zh-TW" altLang="en-US" sz="2400" dirty="0">
                <a:latin typeface="Adobe 繁黑體 Std B" pitchFamily="34" charset="-120"/>
                <a:ea typeface="Adobe 繁黑體 Std B" pitchFamily="34" charset="-120"/>
              </a:rPr>
              <a:t>為 </a:t>
            </a:r>
            <a:r>
              <a:rPr lang="en-US" altLang="zh-TW" sz="2400" b="1" dirty="0">
                <a:solidFill>
                  <a:schemeClr val="hlink"/>
                </a:solidFill>
                <a:latin typeface="Adobe 繁黑體 Std B" pitchFamily="34" charset="-120"/>
                <a:ea typeface="Adobe 繁黑體 Std B" pitchFamily="34" charset="-120"/>
              </a:rPr>
              <a:t>Jenny </a:t>
            </a:r>
            <a:r>
              <a:rPr lang="zh-TW" altLang="en-US" sz="2400" b="1" dirty="0">
                <a:solidFill>
                  <a:schemeClr val="hlink"/>
                </a:solidFill>
                <a:latin typeface="Adobe 繁黑體 Std B" pitchFamily="34" charset="-120"/>
                <a:ea typeface="Adobe 繁黑體 Std B" pitchFamily="34" charset="-120"/>
              </a:rPr>
              <a:t>所擁有</a:t>
            </a:r>
          </a:p>
        </p:txBody>
      </p:sp>
      <p:sp>
        <p:nvSpPr>
          <p:cNvPr id="26630" name="Text Box 6"/>
          <p:cNvSpPr txBox="1">
            <a:spLocks noChangeArrowheads="1"/>
          </p:cNvSpPr>
          <p:nvPr/>
        </p:nvSpPr>
        <p:spPr bwMode="auto">
          <a:xfrm>
            <a:off x="1304014" y="5499665"/>
            <a:ext cx="1062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TW" altLang="en-US" sz="2400" b="1" dirty="0">
                <a:solidFill>
                  <a:srgbClr val="FF0000"/>
                </a:solidFill>
                <a:latin typeface="微軟正黑體" panose="020B0604030504040204" pitchFamily="34" charset="-120"/>
                <a:ea typeface="微軟正黑體" panose="020B0604030504040204" pitchFamily="34" charset="-120"/>
              </a:rPr>
              <a:t>為何同一份程式碼,為何一下取用 </a:t>
            </a:r>
            <a:r>
              <a:rPr lang="en-US" altLang="zh-TW" sz="2400" b="1" dirty="0">
                <a:solidFill>
                  <a:srgbClr val="FF0000"/>
                </a:solidFill>
                <a:latin typeface="微軟正黑體" panose="020B0604030504040204" pitchFamily="34" charset="-120"/>
                <a:ea typeface="微軟正黑體" panose="020B0604030504040204" pitchFamily="34" charset="-120"/>
              </a:rPr>
              <a:t>Jing </a:t>
            </a:r>
            <a:r>
              <a:rPr lang="zh-TW" altLang="en-US" sz="2400" b="1" dirty="0">
                <a:solidFill>
                  <a:srgbClr val="FF0000"/>
                </a:solidFill>
                <a:latin typeface="微軟正黑體" panose="020B0604030504040204" pitchFamily="34" charset="-120"/>
                <a:ea typeface="微軟正黑體" panose="020B0604030504040204" pitchFamily="34" charset="-120"/>
              </a:rPr>
              <a:t>的資</a:t>
            </a:r>
            <a:r>
              <a:rPr lang="zh-TW" altLang="en-US" sz="2400" b="1" dirty="0" smtClean="0">
                <a:solidFill>
                  <a:srgbClr val="FF0000"/>
                </a:solidFill>
                <a:latin typeface="微軟正黑體" panose="020B0604030504040204" pitchFamily="34" charset="-120"/>
                <a:ea typeface="微軟正黑體" panose="020B0604030504040204" pitchFamily="34" charset="-120"/>
              </a:rPr>
              <a:t>料一</a:t>
            </a:r>
            <a:r>
              <a:rPr lang="zh-TW" altLang="en-US" sz="2400" b="1" dirty="0">
                <a:solidFill>
                  <a:srgbClr val="FF0000"/>
                </a:solidFill>
                <a:latin typeface="微軟正黑體" panose="020B0604030504040204" pitchFamily="34" charset="-120"/>
                <a:ea typeface="微軟正黑體" panose="020B0604030504040204" pitchFamily="34" charset="-120"/>
              </a:rPr>
              <a:t>下取用 </a:t>
            </a:r>
            <a:r>
              <a:rPr lang="en-US" altLang="zh-TW" sz="2400" b="1" dirty="0">
                <a:solidFill>
                  <a:srgbClr val="FF0000"/>
                </a:solidFill>
                <a:latin typeface="微軟正黑體" panose="020B0604030504040204" pitchFamily="34" charset="-120"/>
                <a:ea typeface="微軟正黑體" panose="020B0604030504040204" pitchFamily="34" charset="-120"/>
              </a:rPr>
              <a:t>Jenny </a:t>
            </a:r>
            <a:r>
              <a:rPr lang="zh-TW" altLang="en-US" sz="2400" b="1" dirty="0">
                <a:solidFill>
                  <a:srgbClr val="FF0000"/>
                </a:solidFill>
                <a:latin typeface="微軟正黑體" panose="020B0604030504040204" pitchFamily="34" charset="-120"/>
                <a:ea typeface="微軟正黑體" panose="020B0604030504040204" pitchFamily="34" charset="-120"/>
              </a:rPr>
              <a:t>的資料</a:t>
            </a:r>
            <a:r>
              <a:rPr lang="en-US" altLang="zh-TW" sz="2400" b="1" dirty="0">
                <a:solidFill>
                  <a:srgbClr val="FF0000"/>
                </a:solidFill>
                <a:latin typeface="微軟正黑體" panose="020B0604030504040204" pitchFamily="34" charset="-120"/>
                <a:ea typeface="微軟正黑體" panose="020B0604030504040204" pitchFamily="34" charset="-120"/>
              </a:rPr>
              <a:t>??</a:t>
            </a:r>
            <a:endParaRPr lang="zh-TW" altLang="en-US" sz="2400" b="1" dirty="0">
              <a:solidFill>
                <a:srgbClr val="FF0000"/>
              </a:solidFill>
              <a:latin typeface="微軟正黑體" panose="020B0604030504040204" pitchFamily="34" charset="-120"/>
              <a:ea typeface="微軟正黑體" panose="020B0604030504040204" pitchFamily="34" charset="-120"/>
            </a:endParaRPr>
          </a:p>
        </p:txBody>
      </p:sp>
      <p:sp>
        <p:nvSpPr>
          <p:cNvPr id="2" name="日期版面配置區 1"/>
          <p:cNvSpPr>
            <a:spLocks noGrp="1"/>
          </p:cNvSpPr>
          <p:nvPr>
            <p:ph type="dt" sz="half" idx="10"/>
          </p:nvPr>
        </p:nvSpPr>
        <p:spPr/>
        <p:txBody>
          <a:bodyPr/>
          <a:lstStyle/>
          <a:p>
            <a:fld id="{F7624698-53EA-4ABD-8A38-03F7A826716D}"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36</a:t>
            </a:fld>
            <a:endParaRPr lang="zh-TW" altLang="en-US"/>
          </a:p>
        </p:txBody>
      </p:sp>
    </p:spTree>
    <p:extLst>
      <p:ext uri="{BB962C8B-B14F-4D97-AF65-F5344CB8AC3E}">
        <p14:creationId xmlns:p14="http://schemas.microsoft.com/office/powerpoint/2010/main" val="374692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18">
            <a:extLst>
              <a:ext uri="{FF2B5EF4-FFF2-40B4-BE49-F238E27FC236}">
                <a16:creationId xmlns:a16="http://schemas.microsoft.com/office/drawing/2014/main" id="{C768FC41-0C6E-4CD7-8737-BAD72D6F309E}"/>
              </a:ext>
            </a:extLst>
          </p:cNvPr>
          <p:cNvSpPr/>
          <p:nvPr/>
        </p:nvSpPr>
        <p:spPr>
          <a:xfrm>
            <a:off x="1729131" y="1403556"/>
            <a:ext cx="8889350" cy="4424750"/>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651" name="Rectangle 3"/>
          <p:cNvSpPr>
            <a:spLocks noGrp="1" noChangeArrowheads="1"/>
          </p:cNvSpPr>
          <p:nvPr>
            <p:ph type="body" idx="1"/>
          </p:nvPr>
        </p:nvSpPr>
        <p:spPr>
          <a:xfrm>
            <a:off x="2154802" y="1825625"/>
            <a:ext cx="9198997" cy="4351338"/>
          </a:xfrm>
        </p:spPr>
        <p:txBody>
          <a:bodyPr/>
          <a:lstStyle/>
          <a:p>
            <a:pPr marL="457200" indent="-457200">
              <a:buFont typeface="Arial" panose="020B0604020202020204" pitchFamily="34" charset="0"/>
              <a:buChar char="•"/>
            </a:pPr>
            <a:r>
              <a:rPr lang="zh-TW" altLang="en-US" dirty="0" smtClean="0">
                <a:latin typeface="Adobe 繁黑體 Std B" pitchFamily="34" charset="-120"/>
                <a:ea typeface="Adobe 繁黑體 Std B" pitchFamily="34" charset="-120"/>
              </a:rPr>
              <a:t>因為 </a:t>
            </a:r>
            <a:r>
              <a:rPr lang="en-US" altLang="zh-TW" dirty="0" smtClean="0">
                <a:latin typeface="Adobe 繁黑體 Std B" pitchFamily="34" charset="-120"/>
                <a:ea typeface="Adobe 繁黑體 Std B" pitchFamily="34" charset="-120"/>
              </a:rPr>
              <a:t>this</a:t>
            </a:r>
            <a:r>
              <a:rPr lang="zh-TW" altLang="en-US" dirty="0" smtClean="0">
                <a:latin typeface="Adobe 繁黑體 Std B" pitchFamily="34" charset="-120"/>
                <a:ea typeface="Adobe 繁黑體 Std B" pitchFamily="34" charset="-120"/>
              </a:rPr>
              <a:t>指標</a:t>
            </a:r>
            <a:endParaRPr lang="en-US" altLang="zh-TW" dirty="0" smtClean="0">
              <a:latin typeface="Adobe 繁黑體 Std B" pitchFamily="34" charset="-120"/>
              <a:ea typeface="Adobe 繁黑體 Std B" pitchFamily="34" charset="-120"/>
            </a:endParaRPr>
          </a:p>
          <a:p>
            <a:pPr marL="1143000" lvl="1" indent="-457200">
              <a:buFont typeface="Wingdings" panose="05000000000000000000" pitchFamily="2" charset="2"/>
              <a:buChar char="Ø"/>
            </a:pPr>
            <a:r>
              <a:rPr lang="zh-TW" altLang="en-US" dirty="0" smtClean="0">
                <a:latin typeface="Adobe 繁黑體 Std B" pitchFamily="34" charset="-120"/>
                <a:ea typeface="Adobe 繁黑體 Std B" pitchFamily="34" charset="-120"/>
              </a:rPr>
              <a:t>每</a:t>
            </a:r>
            <a:r>
              <a:rPr lang="zh-TW" altLang="en-US" dirty="0">
                <a:latin typeface="Adobe 繁黑體 Std B" pitchFamily="34" charset="-120"/>
                <a:ea typeface="Adobe 繁黑體 Std B" pitchFamily="34" charset="-120"/>
              </a:rPr>
              <a:t>個 </a:t>
            </a:r>
            <a:r>
              <a:rPr lang="en-US" altLang="zh-TW" dirty="0">
                <a:latin typeface="Adobe 繁黑體 Std B" pitchFamily="34" charset="-120"/>
                <a:ea typeface="Adobe 繁黑體 Std B" pitchFamily="34" charset="-120"/>
              </a:rPr>
              <a:t>class member function </a:t>
            </a:r>
            <a:r>
              <a:rPr lang="zh-TW" altLang="en-US" dirty="0">
                <a:latin typeface="Adobe 繁黑體 Std B" pitchFamily="34" charset="-120"/>
                <a:ea typeface="Adobe 繁黑體 Std B" pitchFamily="34" charset="-120"/>
              </a:rPr>
              <a:t>都含有一個指</a:t>
            </a:r>
            <a:r>
              <a:rPr lang="zh-TW" altLang="en-US" dirty="0" smtClean="0">
                <a:latin typeface="Adobe 繁黑體 Std B" pitchFamily="34" charset="-120"/>
                <a:ea typeface="Adobe 繁黑體 Std B" pitchFamily="34" charset="-120"/>
              </a:rPr>
              <a:t>標</a:t>
            </a:r>
            <a:endParaRPr lang="en-US" altLang="zh-TW" dirty="0" smtClean="0">
              <a:latin typeface="Adobe 繁黑體 Std B" pitchFamily="34" charset="-120"/>
              <a:ea typeface="Adobe 繁黑體 Std B" pitchFamily="34" charset="-120"/>
            </a:endParaRPr>
          </a:p>
          <a:p>
            <a:pPr marL="1143000" lvl="1" indent="-457200">
              <a:buFont typeface="Wingdings" panose="05000000000000000000" pitchFamily="2" charset="2"/>
              <a:buChar char="Ø"/>
            </a:pPr>
            <a:r>
              <a:rPr lang="zh-TW" altLang="en-US" b="1" dirty="0" smtClean="0">
                <a:latin typeface="Adobe 繁黑體 Std B" pitchFamily="34" charset="-120"/>
                <a:ea typeface="Adobe 繁黑體 Std B" pitchFamily="34" charset="-120"/>
              </a:rPr>
              <a:t>用</a:t>
            </a:r>
            <a:r>
              <a:rPr lang="zh-TW" altLang="en-US" b="1" dirty="0">
                <a:latin typeface="Adobe 繁黑體 Std B" pitchFamily="34" charset="-120"/>
                <a:ea typeface="Adobe 繁黑體 Std B" pitchFamily="34" charset="-120"/>
              </a:rPr>
              <a:t>來指出其呼叫者</a:t>
            </a:r>
            <a:r>
              <a:rPr lang="zh-TW" altLang="en-US" dirty="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object</a:t>
            </a:r>
            <a:r>
              <a:rPr lang="en-US" altLang="zh-TW" dirty="0">
                <a:latin typeface="Adobe 繁黑體 Std B" pitchFamily="34" charset="-120"/>
                <a:ea typeface="Adobe 繁黑體 Std B" pitchFamily="34" charset="-120"/>
              </a:rPr>
              <a:t>)</a:t>
            </a:r>
            <a:r>
              <a:rPr lang="en-US" altLang="zh-TW" dirty="0">
                <a:latin typeface="Adobe 繁黑體 Std B" pitchFamily="34" charset="-120"/>
                <a:ea typeface="Adobe 繁黑體 Std B" pitchFamily="34" charset="-120"/>
                <a:sym typeface="Wingdings" pitchFamily="2" charset="2"/>
              </a:rPr>
              <a:t> </a:t>
            </a:r>
            <a:r>
              <a:rPr lang="en-US" altLang="zh-TW" dirty="0">
                <a:solidFill>
                  <a:srgbClr val="FF0000"/>
                </a:solidFill>
                <a:latin typeface="Adobe 繁黑體 Std B" pitchFamily="34" charset="-120"/>
                <a:ea typeface="Adobe 繁黑體 Std B" pitchFamily="34" charset="-120"/>
                <a:sym typeface="Wingdings" pitchFamily="2" charset="2"/>
              </a:rPr>
              <a:t>this</a:t>
            </a:r>
          </a:p>
          <a:p>
            <a:pPr marL="457200" indent="-457200"/>
            <a:endParaRPr lang="en-US" altLang="zh-TW" dirty="0" smtClean="0">
              <a:latin typeface="Adobe 繁黑體 Std B" pitchFamily="34" charset="-120"/>
              <a:ea typeface="Adobe 繁黑體 Std B" pitchFamily="34" charset="-120"/>
              <a:sym typeface="Wingdings" pitchFamily="2" charset="2"/>
            </a:endParaRPr>
          </a:p>
          <a:p>
            <a:pPr marL="457200" indent="-457200">
              <a:buFont typeface="Arial" panose="020B0604020202020204" pitchFamily="34" charset="0"/>
              <a:buChar char="•"/>
            </a:pPr>
            <a:r>
              <a:rPr lang="en-US" altLang="zh-TW" dirty="0" smtClean="0">
                <a:latin typeface="Adobe 繁黑體 Std B" pitchFamily="34" charset="-120"/>
                <a:ea typeface="Adobe 繁黑體 Std B" pitchFamily="34" charset="-120"/>
                <a:sym typeface="Wingdings" pitchFamily="2" charset="2"/>
              </a:rPr>
              <a:t>Example</a:t>
            </a:r>
            <a:r>
              <a:rPr lang="zh-TW" altLang="en-US" dirty="0" smtClean="0">
                <a:latin typeface="Adobe 繁黑體 Std B" pitchFamily="34" charset="-120"/>
                <a:ea typeface="Adobe 繁黑體 Std B" pitchFamily="34" charset="-120"/>
                <a:sym typeface="Wingdings" pitchFamily="2" charset="2"/>
              </a:rPr>
              <a:t>：</a:t>
            </a:r>
            <a:endParaRPr lang="en-US" altLang="zh-TW" dirty="0" smtClean="0">
              <a:latin typeface="Adobe 繁黑體 Std B" pitchFamily="34" charset="-120"/>
              <a:ea typeface="Adobe 繁黑體 Std B" pitchFamily="34" charset="-120"/>
              <a:sym typeface="Wingdings" pitchFamily="2" charset="2"/>
            </a:endParaRPr>
          </a:p>
          <a:p>
            <a:pPr marL="1143000" lvl="1" indent="-457200">
              <a:buFont typeface="Wingdings" panose="05000000000000000000" pitchFamily="2" charset="2"/>
              <a:buChar char="Ø"/>
            </a:pPr>
            <a:r>
              <a:rPr lang="zh-TW" altLang="en-US" dirty="0" smtClean="0">
                <a:latin typeface="Adobe 繁黑體 Std B" pitchFamily="34" charset="-120"/>
                <a:ea typeface="Adobe 繁黑體 Std B" pitchFamily="34" charset="-120"/>
                <a:sym typeface="Wingdings" pitchFamily="2" charset="2"/>
              </a:rPr>
              <a:t>當 </a:t>
            </a:r>
            <a:r>
              <a:rPr lang="en-US" altLang="zh-TW" dirty="0">
                <a:solidFill>
                  <a:srgbClr val="0000FF"/>
                </a:solidFill>
                <a:latin typeface="Adobe 繁黑體 Std B" pitchFamily="34" charset="-120"/>
                <a:ea typeface="Adobe 繁黑體 Std B" pitchFamily="34" charset="-120"/>
                <a:sym typeface="Wingdings" pitchFamily="2" charset="2"/>
              </a:rPr>
              <a:t>object Jing </a:t>
            </a:r>
            <a:r>
              <a:rPr lang="zh-TW" altLang="en-US" dirty="0">
                <a:latin typeface="Adobe 繁黑體 Std B" pitchFamily="34" charset="-120"/>
                <a:ea typeface="Adobe 繁黑體 Std B" pitchFamily="34" charset="-120"/>
                <a:sym typeface="Wingdings" pitchFamily="2" charset="2"/>
              </a:rPr>
              <a:t>呼叫 </a:t>
            </a:r>
            <a:r>
              <a:rPr lang="en-US" altLang="zh-TW" dirty="0">
                <a:latin typeface="Adobe 繁黑體 Std B" pitchFamily="34" charset="-120"/>
                <a:ea typeface="Adobe 繁黑體 Std B" pitchFamily="34" charset="-120"/>
                <a:sym typeface="Wingdings" pitchFamily="2" charset="2"/>
              </a:rPr>
              <a:t>setName() </a:t>
            </a:r>
            <a:r>
              <a:rPr lang="zh-TW" altLang="en-US" dirty="0" smtClean="0">
                <a:latin typeface="Adobe 繁黑體 Std B" pitchFamily="34" charset="-120"/>
                <a:ea typeface="Adobe 繁黑體 Std B" pitchFamily="34" charset="-120"/>
                <a:sym typeface="Wingdings" pitchFamily="2" charset="2"/>
              </a:rPr>
              <a:t>時</a:t>
            </a:r>
            <a:endParaRPr lang="en-US" altLang="zh-TW" dirty="0">
              <a:latin typeface="Adobe 繁黑體 Std B" pitchFamily="34" charset="-120"/>
              <a:ea typeface="Adobe 繁黑體 Std B" pitchFamily="34" charset="-120"/>
              <a:sym typeface="Wingdings" pitchFamily="2" charset="2"/>
            </a:endParaRPr>
          </a:p>
          <a:p>
            <a:pPr marL="1600200" lvl="2" indent="-457200">
              <a:buFont typeface="Wingdings" panose="05000000000000000000" pitchFamily="2" charset="2"/>
              <a:buChar char="ü"/>
            </a:pPr>
            <a:r>
              <a:rPr lang="en-US" altLang="zh-TW" dirty="0" smtClean="0">
                <a:latin typeface="Adobe 繁黑體 Std B" pitchFamily="34" charset="-120"/>
                <a:ea typeface="Adobe 繁黑體 Std B" pitchFamily="34" charset="-120"/>
                <a:sym typeface="Wingdings" pitchFamily="2" charset="2"/>
              </a:rPr>
              <a:t>this </a:t>
            </a:r>
            <a:r>
              <a:rPr lang="zh-TW" altLang="en-US" dirty="0">
                <a:latin typeface="Adobe 繁黑體 Std B" pitchFamily="34" charset="-120"/>
                <a:ea typeface="Adobe 繁黑體 Std B" pitchFamily="34" charset="-120"/>
                <a:sym typeface="Wingdings" pitchFamily="2" charset="2"/>
              </a:rPr>
              <a:t>指向的是 </a:t>
            </a:r>
            <a:r>
              <a:rPr lang="en-US" altLang="zh-TW" dirty="0">
                <a:solidFill>
                  <a:srgbClr val="0000FF"/>
                </a:solidFill>
                <a:latin typeface="Adobe 繁黑體 Std B" pitchFamily="34" charset="-120"/>
                <a:ea typeface="Adobe 繁黑體 Std B" pitchFamily="34" charset="-120"/>
                <a:sym typeface="Wingdings" pitchFamily="2" charset="2"/>
              </a:rPr>
              <a:t>object Jing</a:t>
            </a:r>
          </a:p>
          <a:p>
            <a:pPr marL="1143000" lvl="1" indent="-457200">
              <a:buFont typeface="Wingdings" panose="05000000000000000000" pitchFamily="2" charset="2"/>
              <a:buChar char="Ø"/>
            </a:pPr>
            <a:r>
              <a:rPr lang="zh-TW" altLang="en-US" dirty="0">
                <a:latin typeface="Adobe 繁黑體 Std B" pitchFamily="34" charset="-120"/>
                <a:ea typeface="Adobe 繁黑體 Std B" pitchFamily="34" charset="-120"/>
                <a:sym typeface="Wingdings" pitchFamily="2" charset="2"/>
              </a:rPr>
              <a:t>當</a:t>
            </a:r>
            <a:r>
              <a:rPr lang="zh-TW" altLang="en-US" dirty="0">
                <a:solidFill>
                  <a:srgbClr val="0000FF"/>
                </a:solidFill>
                <a:latin typeface="Adobe 繁黑體 Std B" pitchFamily="34" charset="-120"/>
                <a:ea typeface="Adobe 繁黑體 Std B" pitchFamily="34" charset="-120"/>
                <a:sym typeface="Wingdings" pitchFamily="2" charset="2"/>
              </a:rPr>
              <a:t> </a:t>
            </a:r>
            <a:r>
              <a:rPr lang="en-US" altLang="zh-TW" dirty="0">
                <a:solidFill>
                  <a:srgbClr val="0000FF"/>
                </a:solidFill>
                <a:latin typeface="Adobe 繁黑體 Std B" pitchFamily="34" charset="-120"/>
                <a:ea typeface="Adobe 繁黑體 Std B" pitchFamily="34" charset="-120"/>
                <a:sym typeface="Wingdings" pitchFamily="2" charset="2"/>
              </a:rPr>
              <a:t>object Jenny </a:t>
            </a:r>
            <a:r>
              <a:rPr lang="zh-TW" altLang="en-US" dirty="0">
                <a:latin typeface="Adobe 繁黑體 Std B" pitchFamily="34" charset="-120"/>
                <a:ea typeface="Adobe 繁黑體 Std B" pitchFamily="34" charset="-120"/>
                <a:sym typeface="Wingdings" pitchFamily="2" charset="2"/>
              </a:rPr>
              <a:t>呼叫 </a:t>
            </a:r>
            <a:r>
              <a:rPr lang="en-US" altLang="zh-TW" dirty="0">
                <a:latin typeface="Adobe 繁黑體 Std B" pitchFamily="34" charset="-120"/>
                <a:ea typeface="Adobe 繁黑體 Std B" pitchFamily="34" charset="-120"/>
                <a:sym typeface="Wingdings" pitchFamily="2" charset="2"/>
              </a:rPr>
              <a:t>setName</a:t>
            </a:r>
            <a:r>
              <a:rPr lang="en-US" altLang="zh-TW" dirty="0" smtClean="0">
                <a:latin typeface="Adobe 繁黑體 Std B" pitchFamily="34" charset="-120"/>
                <a:ea typeface="Adobe 繁黑體 Std B" pitchFamily="34" charset="-120"/>
                <a:sym typeface="Wingdings" pitchFamily="2" charset="2"/>
              </a:rPr>
              <a:t>()</a:t>
            </a:r>
          </a:p>
          <a:p>
            <a:pPr marL="1600200" lvl="2" indent="-457200">
              <a:buFont typeface="Wingdings" panose="05000000000000000000" pitchFamily="2" charset="2"/>
              <a:buChar char="ü"/>
            </a:pPr>
            <a:r>
              <a:rPr lang="en-US" altLang="zh-TW" dirty="0" smtClean="0">
                <a:latin typeface="Adobe 繁黑體 Std B" pitchFamily="34" charset="-120"/>
                <a:ea typeface="Adobe 繁黑體 Std B" pitchFamily="34" charset="-120"/>
                <a:sym typeface="Wingdings" pitchFamily="2" charset="2"/>
              </a:rPr>
              <a:t>this </a:t>
            </a:r>
            <a:r>
              <a:rPr lang="zh-TW" altLang="en-US" dirty="0">
                <a:latin typeface="Adobe 繁黑體 Std B" pitchFamily="34" charset="-120"/>
                <a:ea typeface="Adobe 繁黑體 Std B" pitchFamily="34" charset="-120"/>
                <a:sym typeface="Wingdings" pitchFamily="2" charset="2"/>
              </a:rPr>
              <a:t>就指向 </a:t>
            </a:r>
            <a:r>
              <a:rPr lang="en-US" altLang="zh-TW" dirty="0">
                <a:solidFill>
                  <a:srgbClr val="0000FF"/>
                </a:solidFill>
                <a:latin typeface="Adobe 繁黑體 Std B" pitchFamily="34" charset="-120"/>
                <a:ea typeface="Adobe 繁黑體 Std B" pitchFamily="34" charset="-120"/>
                <a:sym typeface="Wingdings" pitchFamily="2" charset="2"/>
              </a:rPr>
              <a:t>object Jenny</a:t>
            </a:r>
          </a:p>
        </p:txBody>
      </p:sp>
      <p:sp>
        <p:nvSpPr>
          <p:cNvPr id="2" name="日期版面配置區 1"/>
          <p:cNvSpPr>
            <a:spLocks noGrp="1"/>
          </p:cNvSpPr>
          <p:nvPr>
            <p:ph type="dt" sz="half" idx="10"/>
          </p:nvPr>
        </p:nvSpPr>
        <p:spPr/>
        <p:txBody>
          <a:bodyPr/>
          <a:lstStyle/>
          <a:p>
            <a:fld id="{760DBA5B-331E-4C5D-A821-D15ADFD28500}"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37</a:t>
            </a:fld>
            <a:endParaRPr lang="zh-TW" altLang="en-US"/>
          </a:p>
        </p:txBody>
      </p:sp>
      <p:sp>
        <p:nvSpPr>
          <p:cNvPr id="9" name="Rectangle 2"/>
          <p:cNvSpPr>
            <a:spLocks noGrp="1" noChangeArrowheads="1"/>
          </p:cNvSpPr>
          <p:nvPr>
            <p:ph type="title"/>
          </p:nvPr>
        </p:nvSpPr>
        <p:spPr>
          <a:xfrm>
            <a:off x="838200" y="271045"/>
            <a:ext cx="10515600" cy="1046212"/>
          </a:xfrm>
        </p:spPr>
        <p:txBody>
          <a:bodyPr/>
          <a:lstStyle/>
          <a:p>
            <a:r>
              <a:rPr lang="zh-TW" altLang="en-US" dirty="0">
                <a:latin typeface="Adobe 繁黑體 Std B" pitchFamily="34" charset="-120"/>
                <a:ea typeface="Adobe 繁黑體 Std B" pitchFamily="34" charset="-120"/>
              </a:rPr>
              <a:t>隱含的 </a:t>
            </a:r>
            <a:r>
              <a:rPr lang="en-US" altLang="zh-TW" dirty="0">
                <a:latin typeface="Adobe 繁黑體 Std B" pitchFamily="34" charset="-120"/>
                <a:ea typeface="Adobe 繁黑體 Std B" pitchFamily="34" charset="-120"/>
              </a:rPr>
              <a:t>this </a:t>
            </a:r>
            <a:r>
              <a:rPr lang="zh-TW" altLang="en-US" dirty="0">
                <a:latin typeface="Adobe 繁黑體 Std B" pitchFamily="34" charset="-120"/>
                <a:ea typeface="Adobe 繁黑體 Std B" pitchFamily="34" charset="-120"/>
              </a:rPr>
              <a:t>指標</a:t>
            </a:r>
          </a:p>
        </p:txBody>
      </p:sp>
    </p:spTree>
    <p:extLst>
      <p:ext uri="{BB962C8B-B14F-4D97-AF65-F5344CB8AC3E}">
        <p14:creationId xmlns:p14="http://schemas.microsoft.com/office/powerpoint/2010/main" val="1884455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18">
            <a:extLst>
              <a:ext uri="{FF2B5EF4-FFF2-40B4-BE49-F238E27FC236}">
                <a16:creationId xmlns:a16="http://schemas.microsoft.com/office/drawing/2014/main" id="{C768FC41-0C6E-4CD7-8737-BAD72D6F309E}"/>
              </a:ext>
            </a:extLst>
          </p:cNvPr>
          <p:cNvSpPr/>
          <p:nvPr/>
        </p:nvSpPr>
        <p:spPr>
          <a:xfrm>
            <a:off x="1729131" y="1403556"/>
            <a:ext cx="8607565" cy="249651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674"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編譯器如何實作 </a:t>
            </a:r>
            <a:r>
              <a:rPr lang="en-US" altLang="zh-TW" dirty="0">
                <a:latin typeface="Adobe 繁黑體 Std B" pitchFamily="34" charset="-120"/>
                <a:ea typeface="Adobe 繁黑體 Std B" pitchFamily="34" charset="-120"/>
              </a:rPr>
              <a:t>this</a:t>
            </a:r>
          </a:p>
        </p:txBody>
      </p:sp>
      <p:sp>
        <p:nvSpPr>
          <p:cNvPr id="28675" name="Rectangle 3"/>
          <p:cNvSpPr>
            <a:spLocks noGrp="1" noChangeArrowheads="1"/>
          </p:cNvSpPr>
          <p:nvPr>
            <p:ph type="body" idx="1"/>
          </p:nvPr>
        </p:nvSpPr>
        <p:spPr>
          <a:xfrm>
            <a:off x="2770367" y="1510059"/>
            <a:ext cx="6624486" cy="4351338"/>
          </a:xfrm>
        </p:spPr>
        <p:txBody>
          <a:bodyPr>
            <a:normAutofit/>
          </a:bodyPr>
          <a:lstStyle/>
          <a:p>
            <a:pPr marL="457200" indent="-457200">
              <a:lnSpc>
                <a:spcPct val="150000"/>
              </a:lnSpc>
              <a:buFont typeface="Arial" panose="020B0604020202020204" pitchFamily="34" charset="0"/>
              <a:buChar char="•"/>
            </a:pPr>
            <a:r>
              <a:rPr lang="en-US" altLang="zh-TW" sz="3200" dirty="0">
                <a:latin typeface="Adobe 繁黑體 Std B" pitchFamily="34" charset="-120"/>
                <a:ea typeface="Adobe 繁黑體 Std B" pitchFamily="34" charset="-120"/>
              </a:rPr>
              <a:t>class member function</a:t>
            </a:r>
            <a:r>
              <a:rPr lang="zh-TW" altLang="en-US" sz="3200" dirty="0">
                <a:latin typeface="Adobe 繁黑體 Std B" pitchFamily="34" charset="-120"/>
                <a:ea typeface="Adobe 繁黑體 Std B" pitchFamily="34" charset="-120"/>
              </a:rPr>
              <a:t>的轉換</a:t>
            </a:r>
          </a:p>
          <a:p>
            <a:pPr lvl="1">
              <a:lnSpc>
                <a:spcPct val="150000"/>
              </a:lnSpc>
              <a:buFont typeface="Wingdings" panose="05000000000000000000" pitchFamily="2" charset="2"/>
              <a:buChar char="Ø"/>
            </a:pPr>
            <a:r>
              <a:rPr lang="zh-TW" altLang="en-US" sz="2800" dirty="0">
                <a:latin typeface="Adobe 繁黑體 Std B" pitchFamily="34" charset="-120"/>
                <a:ea typeface="Adobe 繁黑體 Std B" pitchFamily="34" charset="-120"/>
              </a:rPr>
              <a:t>新增加一個額外的參數</a:t>
            </a:r>
            <a:r>
              <a:rPr lang="zh-TW" altLang="en-US" sz="2800" dirty="0">
                <a:latin typeface="Adobe 繁黑體 Std B" pitchFamily="34" charset="-120"/>
                <a:ea typeface="Adobe 繁黑體 Std B" pitchFamily="34" charset="-120"/>
                <a:sym typeface="Wingdings" pitchFamily="2" charset="2"/>
              </a:rPr>
              <a:t> </a:t>
            </a:r>
            <a:r>
              <a:rPr lang="en-US" altLang="zh-TW" sz="2800" dirty="0">
                <a:latin typeface="Adobe 繁黑體 Std B" pitchFamily="34" charset="-120"/>
                <a:ea typeface="Adobe 繁黑體 Std B" pitchFamily="34" charset="-120"/>
                <a:sym typeface="Wingdings" pitchFamily="2" charset="2"/>
              </a:rPr>
              <a:t>this</a:t>
            </a:r>
          </a:p>
          <a:p>
            <a:pPr lvl="1">
              <a:lnSpc>
                <a:spcPct val="150000"/>
              </a:lnSpc>
              <a:buFont typeface="Wingdings" panose="05000000000000000000" pitchFamily="2" charset="2"/>
              <a:buChar char="Ø"/>
            </a:pPr>
            <a:r>
              <a:rPr lang="zh-TW" altLang="en-US" sz="2800" dirty="0">
                <a:latin typeface="Adobe 繁黑體 Std B" pitchFamily="34" charset="-120"/>
                <a:ea typeface="Adobe 繁黑體 Std B" pitchFamily="34" charset="-120"/>
              </a:rPr>
              <a:t>明白的使用 </a:t>
            </a:r>
            <a:r>
              <a:rPr lang="en-US" altLang="zh-TW" sz="2800" dirty="0">
                <a:latin typeface="Adobe 繁黑體 Std B" pitchFamily="34" charset="-120"/>
                <a:ea typeface="Adobe 繁黑體 Std B" pitchFamily="34" charset="-120"/>
              </a:rPr>
              <a:t>this </a:t>
            </a:r>
            <a:r>
              <a:rPr lang="zh-TW" altLang="en-US" sz="2800" dirty="0">
                <a:latin typeface="Adobe 繁黑體 Std B" pitchFamily="34" charset="-120"/>
                <a:ea typeface="Adobe 繁黑體 Std B" pitchFamily="34" charset="-120"/>
              </a:rPr>
              <a:t>存取</a:t>
            </a:r>
            <a:r>
              <a:rPr lang="en-US" altLang="zh-TW" sz="2800" dirty="0">
                <a:latin typeface="Adobe 繁黑體 Std B" pitchFamily="34" charset="-120"/>
                <a:ea typeface="Adobe 繁黑體 Std B" pitchFamily="34" charset="-120"/>
              </a:rPr>
              <a:t> class member</a:t>
            </a:r>
          </a:p>
        </p:txBody>
      </p:sp>
      <p:sp>
        <p:nvSpPr>
          <p:cNvPr id="28676" name="Text Box 4"/>
          <p:cNvSpPr txBox="1">
            <a:spLocks noChangeArrowheads="1"/>
          </p:cNvSpPr>
          <p:nvPr/>
        </p:nvSpPr>
        <p:spPr bwMode="auto">
          <a:xfrm>
            <a:off x="2385146" y="4275207"/>
            <a:ext cx="75657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dirty="0">
                <a:latin typeface="Adobe 繁黑體 Std B" pitchFamily="34" charset="-120"/>
                <a:ea typeface="Adobe 繁黑體 Std B" pitchFamily="34" charset="-120"/>
              </a:rPr>
              <a:t>inline void Person::move</a:t>
            </a:r>
            <a:r>
              <a:rPr lang="en-US" altLang="zh-TW" sz="2400" b="1" dirty="0">
                <a:solidFill>
                  <a:schemeClr val="hlink"/>
                </a:solidFill>
                <a:latin typeface="Adobe 繁黑體 Std B" pitchFamily="34" charset="-120"/>
                <a:ea typeface="Adobe 繁黑體 Std B" pitchFamily="34" charset="-120"/>
              </a:rPr>
              <a:t>(Person* this</a:t>
            </a:r>
            <a:r>
              <a:rPr lang="en-US" altLang="zh-TW" sz="2400" dirty="0">
                <a:latin typeface="Adobe 繁黑體 Std B" pitchFamily="34" charset="-120"/>
                <a:ea typeface="Adobe 繁黑體 Std B" pitchFamily="34" charset="-120"/>
              </a:rPr>
              <a:t>, string </a:t>
            </a:r>
            <a:r>
              <a:rPr lang="en-US" altLang="zh-TW" sz="2400" dirty="0" err="1">
                <a:latin typeface="Adobe 繁黑體 Std B" pitchFamily="34" charset="-120"/>
                <a:ea typeface="Adobe 繁黑體 Std B" pitchFamily="34" charset="-120"/>
              </a:rPr>
              <a:t>MyName</a:t>
            </a:r>
            <a:r>
              <a:rPr lang="en-US" altLang="zh-TW" sz="2400" dirty="0">
                <a:latin typeface="Adobe 繁黑體 Std B" pitchFamily="34" charset="-120"/>
                <a:ea typeface="Adobe 繁黑體 Std B" pitchFamily="34" charset="-120"/>
              </a:rPr>
              <a:t>){</a:t>
            </a:r>
          </a:p>
          <a:p>
            <a:r>
              <a:rPr lang="en-US" altLang="zh-TW" sz="2400" dirty="0">
                <a:latin typeface="Adobe 繁黑體 Std B" pitchFamily="34" charset="-120"/>
                <a:ea typeface="Adobe 繁黑體 Std B" pitchFamily="34" charset="-120"/>
              </a:rPr>
              <a:t>    </a:t>
            </a:r>
            <a:r>
              <a:rPr lang="en-US" altLang="zh-TW" sz="2400" b="1" dirty="0">
                <a:solidFill>
                  <a:schemeClr val="hlink"/>
                </a:solidFill>
                <a:latin typeface="Adobe 繁黑體 Std B" pitchFamily="34" charset="-120"/>
                <a:ea typeface="Adobe 繁黑體 Std B" pitchFamily="34" charset="-120"/>
              </a:rPr>
              <a:t>this</a:t>
            </a:r>
            <a:r>
              <a:rPr lang="en-US" altLang="zh-TW" sz="2400" dirty="0">
                <a:latin typeface="Adobe 繁黑體 Std B" pitchFamily="34" charset="-120"/>
                <a:ea typeface="Adobe 繁黑體 Std B" pitchFamily="34" charset="-120"/>
              </a:rPr>
              <a:t>-&gt;Name=</a:t>
            </a:r>
            <a:r>
              <a:rPr lang="en-US" altLang="zh-TW" sz="2400" dirty="0" err="1">
                <a:latin typeface="Adobe 繁黑體 Std B" pitchFamily="34" charset="-120"/>
                <a:ea typeface="Adobe 繁黑體 Std B" pitchFamily="34" charset="-120"/>
              </a:rPr>
              <a:t>MyName</a:t>
            </a:r>
            <a:r>
              <a:rPr lang="en-US" altLang="zh-TW" sz="2400" dirty="0">
                <a:latin typeface="Adobe 繁黑體 Std B" pitchFamily="34" charset="-120"/>
                <a:ea typeface="Adobe 繁黑體 Std B" pitchFamily="34" charset="-120"/>
              </a:rPr>
              <a:t>;</a:t>
            </a:r>
          </a:p>
          <a:p>
            <a:r>
              <a:rPr lang="en-US" altLang="zh-TW" sz="2400" dirty="0">
                <a:latin typeface="Adobe 繁黑體 Std B" pitchFamily="34" charset="-120"/>
                <a:ea typeface="Adobe 繁黑體 Std B" pitchFamily="34" charset="-120"/>
              </a:rPr>
              <a:t>}</a:t>
            </a:r>
          </a:p>
        </p:txBody>
      </p:sp>
      <p:sp>
        <p:nvSpPr>
          <p:cNvPr id="28677" name="AutoShape 5"/>
          <p:cNvSpPr>
            <a:spLocks noChangeArrowheads="1"/>
          </p:cNvSpPr>
          <p:nvPr/>
        </p:nvSpPr>
        <p:spPr bwMode="auto">
          <a:xfrm>
            <a:off x="6561610" y="4779882"/>
            <a:ext cx="485775" cy="3810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8" name="AutoShape 6"/>
          <p:cNvSpPr>
            <a:spLocks noChangeArrowheads="1"/>
          </p:cNvSpPr>
          <p:nvPr/>
        </p:nvSpPr>
        <p:spPr bwMode="auto">
          <a:xfrm>
            <a:off x="2817194" y="5160882"/>
            <a:ext cx="485775" cy="3810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日期版面配置區 1"/>
          <p:cNvSpPr>
            <a:spLocks noGrp="1"/>
          </p:cNvSpPr>
          <p:nvPr>
            <p:ph type="dt" sz="half" idx="10"/>
          </p:nvPr>
        </p:nvSpPr>
        <p:spPr/>
        <p:txBody>
          <a:bodyPr/>
          <a:lstStyle/>
          <a:p>
            <a:fld id="{F88AC3FF-DDF8-429F-AD4F-FBBDA2AB83D0}"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38</a:t>
            </a:fld>
            <a:endParaRPr lang="zh-TW" altLang="en-US"/>
          </a:p>
        </p:txBody>
      </p:sp>
    </p:spTree>
    <p:extLst>
      <p:ext uri="{BB962C8B-B14F-4D97-AF65-F5344CB8AC3E}">
        <p14:creationId xmlns:p14="http://schemas.microsoft.com/office/powerpoint/2010/main" val="1358781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圓角矩形 18">
            <a:extLst>
              <a:ext uri="{FF2B5EF4-FFF2-40B4-BE49-F238E27FC236}">
                <a16:creationId xmlns:a16="http://schemas.microsoft.com/office/drawing/2014/main" id="{C768FC41-0C6E-4CD7-8737-BAD72D6F309E}"/>
              </a:ext>
            </a:extLst>
          </p:cNvPr>
          <p:cNvSpPr/>
          <p:nvPr/>
        </p:nvSpPr>
        <p:spPr>
          <a:xfrm>
            <a:off x="1729131" y="1984001"/>
            <a:ext cx="8607565" cy="1741567"/>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內容版面配置區 2"/>
          <p:cNvSpPr>
            <a:spLocks noGrp="1"/>
          </p:cNvSpPr>
          <p:nvPr>
            <p:ph idx="1"/>
          </p:nvPr>
        </p:nvSpPr>
        <p:spPr>
          <a:xfrm>
            <a:off x="2107096" y="2262756"/>
            <a:ext cx="8229600" cy="3561259"/>
          </a:xfrm>
        </p:spPr>
        <p:txBody>
          <a:bodyPr/>
          <a:lstStyle/>
          <a:p>
            <a:pPr marL="342900" indent="-342900">
              <a:lnSpc>
                <a:spcPct val="150000"/>
              </a:lnSpc>
              <a:buFont typeface="Arial" panose="020B0604020202020204" pitchFamily="34" charset="0"/>
              <a:buChar char="•"/>
            </a:pPr>
            <a:r>
              <a:rPr lang="en-US" altLang="zh-TW" dirty="0">
                <a:latin typeface="Adobe 繁黑體 Std B" pitchFamily="34" charset="-120"/>
                <a:ea typeface="Adobe 繁黑體 Std B" pitchFamily="34" charset="-120"/>
              </a:rPr>
              <a:t>C++ </a:t>
            </a:r>
            <a:r>
              <a:rPr lang="zh-TW" altLang="en-US" dirty="0">
                <a:latin typeface="Adobe 繁黑體 Std B" pitchFamily="34" charset="-120"/>
                <a:ea typeface="Adobe 繁黑體 Std B" pitchFamily="34" charset="-120"/>
              </a:rPr>
              <a:t>編譯器在編譯成員函式時 </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偷</a:t>
            </a:r>
            <a:r>
              <a:rPr lang="zh-TW" altLang="en-US" dirty="0">
                <a:latin typeface="Adobe 繁黑體 Std B" pitchFamily="34" charset="-120"/>
                <a:ea typeface="Adobe 繁黑體 Std B" pitchFamily="34" charset="-120"/>
              </a:rPr>
              <a:t>偷做了幾個動作</a:t>
            </a:r>
            <a:r>
              <a:rPr lang="en-US" altLang="zh-TW" dirty="0">
                <a:latin typeface="Adobe 繁黑體 Std B" pitchFamily="34" charset="-120"/>
                <a:ea typeface="Adobe 繁黑體 Std B" pitchFamily="34" charset="-120"/>
              </a:rPr>
              <a:t>, </a:t>
            </a:r>
            <a:r>
              <a:rPr lang="zh-TW" altLang="en-US" dirty="0">
                <a:latin typeface="Adobe 繁黑體 Std B" pitchFamily="34" charset="-120"/>
                <a:ea typeface="Adobe 繁黑體 Std B" pitchFamily="34" charset="-120"/>
              </a:rPr>
              <a:t>以便讓成員函式能存了取到正確物</a:t>
            </a:r>
            <a:r>
              <a:rPr lang="zh-TW" altLang="en-US" dirty="0" smtClean="0">
                <a:latin typeface="Adobe 繁黑體 Std B" pitchFamily="34" charset="-120"/>
                <a:ea typeface="Adobe 繁黑體 Std B" pitchFamily="34" charset="-120"/>
              </a:rPr>
              <a:t>件</a:t>
            </a:r>
            <a:endParaRPr lang="zh-TW" altLang="en-US" dirty="0"/>
          </a:p>
          <a:p>
            <a:pPr>
              <a:lnSpc>
                <a:spcPct val="150000"/>
              </a:lnSpc>
            </a:pPr>
            <a:endParaRPr lang="zh-TW" altLang="en-US" dirty="0"/>
          </a:p>
        </p:txBody>
      </p:sp>
      <p:sp>
        <p:nvSpPr>
          <p:cNvPr id="4" name="日期版面配置區 3"/>
          <p:cNvSpPr>
            <a:spLocks noGrp="1"/>
          </p:cNvSpPr>
          <p:nvPr>
            <p:ph type="dt" sz="half" idx="10"/>
          </p:nvPr>
        </p:nvSpPr>
        <p:spPr/>
        <p:txBody>
          <a:bodyPr/>
          <a:lstStyle/>
          <a:p>
            <a:fld id="{72C51AF1-D3EF-44A1-846A-B1327584E797}"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39</a:t>
            </a:fld>
            <a:endParaRPr lang="zh-TW" altLang="en-US"/>
          </a:p>
        </p:txBody>
      </p:sp>
      <p:sp>
        <p:nvSpPr>
          <p:cNvPr id="8" name="Rectangle 2"/>
          <p:cNvSpPr>
            <a:spLocks noGrp="1" noChangeArrowheads="1"/>
          </p:cNvSpPr>
          <p:nvPr>
            <p:ph type="title"/>
          </p:nvPr>
        </p:nvSpPr>
        <p:spPr>
          <a:xfrm>
            <a:off x="838200" y="271045"/>
            <a:ext cx="10515600" cy="1046212"/>
          </a:xfrm>
        </p:spPr>
        <p:txBody>
          <a:bodyPr/>
          <a:lstStyle/>
          <a:p>
            <a:r>
              <a:rPr lang="zh-TW" altLang="en-US" dirty="0">
                <a:latin typeface="Adobe 繁黑體 Std B" pitchFamily="34" charset="-120"/>
                <a:ea typeface="Adobe 繁黑體 Std B" pitchFamily="34" charset="-120"/>
              </a:rPr>
              <a:t>編譯器如何實作 </a:t>
            </a:r>
            <a:r>
              <a:rPr lang="en-US" altLang="zh-TW" dirty="0">
                <a:latin typeface="Adobe 繁黑體 Std B" pitchFamily="34" charset="-120"/>
                <a:ea typeface="Adobe 繁黑體 Std B" pitchFamily="34" charset="-120"/>
              </a:rPr>
              <a:t>this</a:t>
            </a:r>
          </a:p>
        </p:txBody>
      </p:sp>
      <p:sp>
        <p:nvSpPr>
          <p:cNvPr id="10" name="矩形 9"/>
          <p:cNvSpPr/>
          <p:nvPr/>
        </p:nvSpPr>
        <p:spPr>
          <a:xfrm>
            <a:off x="3048000" y="4257903"/>
            <a:ext cx="6096000" cy="1200329"/>
          </a:xfrm>
          <a:prstGeom prst="rect">
            <a:avLst/>
          </a:prstGeom>
          <a:solidFill>
            <a:schemeClr val="accent1">
              <a:lumMod val="20000"/>
              <a:lumOff val="80000"/>
            </a:schemeClr>
          </a:solidFill>
        </p:spPr>
        <p:txBody>
          <a:bodyPr>
            <a:spAutoFit/>
          </a:bodyPr>
          <a:lstStyle/>
          <a:p>
            <a:r>
              <a:rPr lang="en-US" altLang="zh-TW" dirty="0">
                <a:latin typeface="Adobe 繁黑體 Std B" pitchFamily="34" charset="-120"/>
                <a:ea typeface="Adobe 繁黑體 Std B" pitchFamily="34" charset="-120"/>
              </a:rPr>
              <a:t>Member function </a:t>
            </a:r>
            <a:r>
              <a:rPr lang="zh-TW" altLang="en-US" dirty="0">
                <a:latin typeface="Adobe 繁黑體 Std B" pitchFamily="34" charset="-120"/>
                <a:ea typeface="Adobe 繁黑體 Std B" pitchFamily="34" charset="-120"/>
              </a:rPr>
              <a:t>的呼叫動作</a:t>
            </a:r>
          </a:p>
          <a:p>
            <a:pPr lvl="1">
              <a:buFont typeface="Wingdings" pitchFamily="2" charset="2"/>
              <a:buNone/>
            </a:pPr>
            <a:r>
              <a:rPr lang="en-US" altLang="zh-TW" dirty="0">
                <a:latin typeface="Adobe 繁黑體 Std B" pitchFamily="34" charset="-120"/>
                <a:ea typeface="Adobe 繁黑體 Std B" pitchFamily="34" charset="-120"/>
              </a:rPr>
              <a:t>    Jing.SetName(“Jing2”);</a:t>
            </a:r>
          </a:p>
          <a:p>
            <a:pPr lvl="1">
              <a:buFont typeface="Wingdings" pitchFamily="2" charset="2"/>
              <a:buNone/>
            </a:pPr>
            <a:r>
              <a:rPr lang="zh-TW" altLang="en-US" dirty="0">
                <a:latin typeface="Adobe 繁黑體 Std B" pitchFamily="34" charset="-120"/>
                <a:ea typeface="Adobe 繁黑體 Std B" pitchFamily="34" charset="-120"/>
              </a:rPr>
              <a:t>改成</a:t>
            </a:r>
          </a:p>
          <a:p>
            <a:pPr lvl="1">
              <a:buFont typeface="Wingdings" pitchFamily="2" charset="2"/>
              <a:buNone/>
            </a:pP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SetName(</a:t>
            </a:r>
            <a:r>
              <a:rPr lang="en-US" altLang="zh-TW" b="1" dirty="0">
                <a:solidFill>
                  <a:srgbClr val="0033CC"/>
                </a:solidFill>
                <a:latin typeface="Adobe 繁黑體 Std B" pitchFamily="34" charset="-120"/>
                <a:ea typeface="Adobe 繁黑體 Std B" pitchFamily="34" charset="-120"/>
              </a:rPr>
              <a:t>&amp;Jing</a:t>
            </a:r>
            <a:r>
              <a:rPr lang="en-US" altLang="zh-TW" dirty="0">
                <a:latin typeface="Adobe 繁黑體 Std B" pitchFamily="34" charset="-120"/>
                <a:ea typeface="Adobe 繁黑體 Std B" pitchFamily="34" charset="-120"/>
              </a:rPr>
              <a:t>,”Jing2”);</a:t>
            </a:r>
          </a:p>
        </p:txBody>
      </p:sp>
    </p:spTree>
    <p:extLst>
      <p:ext uri="{BB962C8B-B14F-4D97-AF65-F5344CB8AC3E}">
        <p14:creationId xmlns:p14="http://schemas.microsoft.com/office/powerpoint/2010/main" val="2675804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物件導向的精神</a:t>
            </a:r>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a:t>
            </a:fld>
            <a:endParaRPr lang="zh-TW" altLang="en-US"/>
          </a:p>
        </p:txBody>
      </p:sp>
      <p:sp>
        <p:nvSpPr>
          <p:cNvPr id="7" name="文字方塊 6">
            <a:extLst>
              <a:ext uri="{FF2B5EF4-FFF2-40B4-BE49-F238E27FC236}">
                <a16:creationId xmlns:a16="http://schemas.microsoft.com/office/drawing/2014/main" id="{A0604A54-BCA5-E342-9FD1-7D47AEE40669}"/>
              </a:ext>
            </a:extLst>
          </p:cNvPr>
          <p:cNvSpPr txBox="1"/>
          <p:nvPr/>
        </p:nvSpPr>
        <p:spPr>
          <a:xfrm>
            <a:off x="4488829" y="1317257"/>
            <a:ext cx="3214341" cy="523220"/>
          </a:xfrm>
          <a:prstGeom prst="rect">
            <a:avLst/>
          </a:prstGeom>
          <a:noFill/>
        </p:spPr>
        <p:txBody>
          <a:bodyPr wrap="none" rtlCol="0">
            <a:spAutoFit/>
          </a:bodyPr>
          <a:lstStyle/>
          <a:p>
            <a:pPr algn="ctr"/>
            <a:r>
              <a:rPr lang="en-US" altLang="zh-TW" sz="2800" b="1" dirty="0">
                <a:solidFill>
                  <a:schemeClr val="tx1">
                    <a:lumMod val="65000"/>
                    <a:lumOff val="35000"/>
                  </a:schemeClr>
                </a:solidFill>
              </a:rPr>
              <a:t>Once and only once.</a:t>
            </a:r>
          </a:p>
        </p:txBody>
      </p:sp>
      <p:sp>
        <p:nvSpPr>
          <p:cNvPr id="8" name="圓角矩形 7">
            <a:extLst>
              <a:ext uri="{FF2B5EF4-FFF2-40B4-BE49-F238E27FC236}">
                <a16:creationId xmlns:a16="http://schemas.microsoft.com/office/drawing/2014/main" id="{33E1AB7E-34E4-1043-9289-A6BDF80A58B2}"/>
              </a:ext>
            </a:extLst>
          </p:cNvPr>
          <p:cNvSpPr/>
          <p:nvPr/>
        </p:nvSpPr>
        <p:spPr>
          <a:xfrm>
            <a:off x="1134979" y="2363469"/>
            <a:ext cx="4479756" cy="315794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圓角矩形 8">
            <a:extLst>
              <a:ext uri="{FF2B5EF4-FFF2-40B4-BE49-F238E27FC236}">
                <a16:creationId xmlns:a16="http://schemas.microsoft.com/office/drawing/2014/main" id="{C5B95CF3-255F-5549-8A59-5B191D153338}"/>
              </a:ext>
            </a:extLst>
          </p:cNvPr>
          <p:cNvSpPr/>
          <p:nvPr/>
        </p:nvSpPr>
        <p:spPr>
          <a:xfrm>
            <a:off x="1134979" y="2363470"/>
            <a:ext cx="4479756" cy="734500"/>
          </a:xfrm>
          <a:prstGeom prst="roundRect">
            <a:avLst/>
          </a:prstGeom>
          <a:solidFill>
            <a:srgbClr val="E68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06828DF9-52A5-2948-9812-561C294BF2DB}"/>
              </a:ext>
            </a:extLst>
          </p:cNvPr>
          <p:cNvSpPr/>
          <p:nvPr/>
        </p:nvSpPr>
        <p:spPr>
          <a:xfrm>
            <a:off x="2935281" y="2438332"/>
            <a:ext cx="879151" cy="584775"/>
          </a:xfrm>
          <a:prstGeom prst="rect">
            <a:avLst/>
          </a:prstGeom>
        </p:spPr>
        <p:txBody>
          <a:bodyPr wrap="none">
            <a:spAutoFit/>
          </a:bodyPr>
          <a:lstStyle/>
          <a:p>
            <a:pPr marL="342900" lvl="1" indent="-342900" algn="ctr"/>
            <a:r>
              <a:rPr lang="en-US" altLang="zh-TW" sz="3200" b="1" dirty="0">
                <a:solidFill>
                  <a:schemeClr val="bg1"/>
                </a:solidFill>
              </a:rPr>
              <a:t>DRY</a:t>
            </a:r>
          </a:p>
        </p:txBody>
      </p:sp>
      <p:sp>
        <p:nvSpPr>
          <p:cNvPr id="11" name="矩形 10">
            <a:extLst>
              <a:ext uri="{FF2B5EF4-FFF2-40B4-BE49-F238E27FC236}">
                <a16:creationId xmlns:a16="http://schemas.microsoft.com/office/drawing/2014/main" id="{F0FAA868-F514-FA4D-A091-97DE1DD523AC}"/>
              </a:ext>
            </a:extLst>
          </p:cNvPr>
          <p:cNvSpPr/>
          <p:nvPr/>
        </p:nvSpPr>
        <p:spPr>
          <a:xfrm>
            <a:off x="1627268" y="3259471"/>
            <a:ext cx="3495175" cy="1132490"/>
          </a:xfrm>
          <a:prstGeom prst="rect">
            <a:avLst/>
          </a:prstGeom>
        </p:spPr>
        <p:txBody>
          <a:bodyPr wrap="square">
            <a:spAutoFit/>
          </a:bodyPr>
          <a:lstStyle/>
          <a:p>
            <a:pPr algn="ctr">
              <a:lnSpc>
                <a:spcPct val="150000"/>
              </a:lnSpc>
            </a:pPr>
            <a:r>
              <a:rPr lang="zh-TW" altLang="en-US" sz="2400" b="1" dirty="0">
                <a:solidFill>
                  <a:srgbClr val="E68585"/>
                </a:solidFill>
                <a:latin typeface="Microsoft JhengHei" panose="020B0604030504040204" pitchFamily="34" charset="-120"/>
                <a:ea typeface="Microsoft JhengHei" panose="020B0604030504040204" pitchFamily="34" charset="-120"/>
              </a:rPr>
              <a:t>D</a:t>
            </a:r>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on't </a:t>
            </a:r>
            <a:r>
              <a:rPr lang="zh-TW" altLang="en-US" sz="2400" b="1" dirty="0">
                <a:solidFill>
                  <a:srgbClr val="E68585"/>
                </a:solidFill>
                <a:latin typeface="Microsoft JhengHei" panose="020B0604030504040204" pitchFamily="34" charset="-120"/>
                <a:ea typeface="Microsoft JhengHei" panose="020B0604030504040204" pitchFamily="34" charset="-120"/>
              </a:rPr>
              <a:t>R</a:t>
            </a:r>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epeat </a:t>
            </a:r>
            <a:r>
              <a:rPr lang="zh-TW" altLang="en-US" sz="2400" b="1" dirty="0">
                <a:solidFill>
                  <a:srgbClr val="E68585"/>
                </a:solidFill>
                <a:latin typeface="Microsoft JhengHei" panose="020B0604030504040204" pitchFamily="34" charset="-120"/>
                <a:ea typeface="Microsoft JhengHei" panose="020B0604030504040204" pitchFamily="34" charset="-120"/>
              </a:rPr>
              <a:t>Y</a:t>
            </a:r>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ourself.</a:t>
            </a:r>
          </a:p>
          <a:p>
            <a:pPr algn="ctr">
              <a:lnSpc>
                <a:spcPct val="150000"/>
              </a:lnSpc>
            </a:pPr>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減少重複的資訊</a:t>
            </a:r>
          </a:p>
        </p:txBody>
      </p:sp>
      <p:sp>
        <p:nvSpPr>
          <p:cNvPr id="12" name="圓角矩形 11">
            <a:extLst>
              <a:ext uri="{FF2B5EF4-FFF2-40B4-BE49-F238E27FC236}">
                <a16:creationId xmlns:a16="http://schemas.microsoft.com/office/drawing/2014/main" id="{E34F211D-E632-974E-AF66-152C245CF33E}"/>
              </a:ext>
            </a:extLst>
          </p:cNvPr>
          <p:cNvSpPr/>
          <p:nvPr/>
        </p:nvSpPr>
        <p:spPr>
          <a:xfrm>
            <a:off x="6577267" y="2363469"/>
            <a:ext cx="4479756" cy="315794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617B5A97-007F-EA43-9C14-1A7ECCDBECBD}"/>
              </a:ext>
            </a:extLst>
          </p:cNvPr>
          <p:cNvSpPr/>
          <p:nvPr/>
        </p:nvSpPr>
        <p:spPr>
          <a:xfrm>
            <a:off x="6577267" y="2363470"/>
            <a:ext cx="4479756" cy="734500"/>
          </a:xfrm>
          <a:prstGeom prst="roundRect">
            <a:avLst/>
          </a:prstGeom>
          <a:solidFill>
            <a:srgbClr val="E68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3AE5DEA1-9F12-CF44-862B-0BD3A85E9015}"/>
              </a:ext>
            </a:extLst>
          </p:cNvPr>
          <p:cNvSpPr/>
          <p:nvPr/>
        </p:nvSpPr>
        <p:spPr>
          <a:xfrm>
            <a:off x="8336885" y="2438332"/>
            <a:ext cx="960520" cy="584775"/>
          </a:xfrm>
          <a:prstGeom prst="rect">
            <a:avLst/>
          </a:prstGeom>
        </p:spPr>
        <p:txBody>
          <a:bodyPr wrap="none">
            <a:spAutoFit/>
          </a:bodyPr>
          <a:lstStyle/>
          <a:p>
            <a:pPr marL="342900" lvl="1" indent="-342900" algn="ctr"/>
            <a:r>
              <a:rPr lang="en-US" altLang="zh-TW" sz="3200" b="1" dirty="0">
                <a:solidFill>
                  <a:schemeClr val="bg1"/>
                </a:solidFill>
              </a:rPr>
              <a:t>WET</a:t>
            </a:r>
          </a:p>
        </p:txBody>
      </p:sp>
      <p:sp>
        <p:nvSpPr>
          <p:cNvPr id="3" name="內容版面配置區 2"/>
          <p:cNvSpPr>
            <a:spLocks noGrp="1"/>
          </p:cNvSpPr>
          <p:nvPr>
            <p:ph idx="1"/>
          </p:nvPr>
        </p:nvSpPr>
        <p:spPr>
          <a:xfrm>
            <a:off x="6973300" y="3259471"/>
            <a:ext cx="3687689" cy="1825308"/>
          </a:xfrm>
        </p:spPr>
        <p:txBody>
          <a:bodyPr wrap="square">
            <a:spAutoFit/>
          </a:bodyPr>
          <a:lstStyle/>
          <a:p>
            <a:pPr marL="228600" lvl="1" indent="0">
              <a:lnSpc>
                <a:spcPct val="150000"/>
              </a:lnSpc>
              <a:buNone/>
            </a:pPr>
            <a:r>
              <a:rPr lang="en-US" altLang="zh-TW" b="1" dirty="0">
                <a:solidFill>
                  <a:schemeClr val="tx1">
                    <a:lumMod val="65000"/>
                    <a:lumOff val="35000"/>
                  </a:schemeClr>
                </a:solidFill>
                <a:latin typeface="+mn-lt"/>
                <a:ea typeface="+mn-ea"/>
              </a:rPr>
              <a:t>Write everything twice.</a:t>
            </a:r>
          </a:p>
          <a:p>
            <a:pPr marL="228600" lvl="1" indent="0">
              <a:lnSpc>
                <a:spcPct val="150000"/>
              </a:lnSpc>
              <a:buNone/>
            </a:pPr>
            <a:r>
              <a:rPr lang="en-US" altLang="zh-TW" b="1" dirty="0">
                <a:solidFill>
                  <a:schemeClr val="tx1">
                    <a:lumMod val="65000"/>
                    <a:lumOff val="35000"/>
                  </a:schemeClr>
                </a:solidFill>
                <a:latin typeface="+mn-lt"/>
                <a:ea typeface="+mn-ea"/>
              </a:rPr>
              <a:t>We enjoy typing.</a:t>
            </a:r>
          </a:p>
          <a:p>
            <a:pPr marL="228600" lvl="1" indent="0">
              <a:lnSpc>
                <a:spcPct val="150000"/>
              </a:lnSpc>
              <a:buNone/>
            </a:pPr>
            <a:r>
              <a:rPr lang="en-US" altLang="zh-TW" b="1" dirty="0">
                <a:solidFill>
                  <a:schemeClr val="tx1">
                    <a:lumMod val="65000"/>
                    <a:lumOff val="35000"/>
                  </a:schemeClr>
                </a:solidFill>
                <a:latin typeface="+mn-lt"/>
                <a:ea typeface="+mn-ea"/>
              </a:rPr>
              <a:t>Waste everyone's time.</a:t>
            </a:r>
            <a:endParaRPr lang="zh-TW" altLang="en-US" b="1"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14563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18">
            <a:extLst>
              <a:ext uri="{FF2B5EF4-FFF2-40B4-BE49-F238E27FC236}">
                <a16:creationId xmlns:a16="http://schemas.microsoft.com/office/drawing/2014/main" id="{C768FC41-0C6E-4CD7-8737-BAD72D6F309E}"/>
              </a:ext>
            </a:extLst>
          </p:cNvPr>
          <p:cNvSpPr/>
          <p:nvPr/>
        </p:nvSpPr>
        <p:spPr>
          <a:xfrm>
            <a:off x="1192697" y="1403556"/>
            <a:ext cx="9700590" cy="2221837"/>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內容版面配置區 2"/>
          <p:cNvSpPr>
            <a:spLocks noGrp="1"/>
          </p:cNvSpPr>
          <p:nvPr>
            <p:ph idx="1"/>
          </p:nvPr>
        </p:nvSpPr>
        <p:spPr>
          <a:xfrm>
            <a:off x="1376475" y="1530091"/>
            <a:ext cx="10515600" cy="4351338"/>
          </a:xfrm>
        </p:spPr>
        <p:txBody>
          <a:bodyPr>
            <a:normAutofit/>
          </a:bodyPr>
          <a:lstStyle/>
          <a:p>
            <a:pPr marL="342900" indent="-342900">
              <a:lnSpc>
                <a:spcPct val="150000"/>
              </a:lnSpc>
              <a:buFont typeface="Arial" panose="020B0604020202020204" pitchFamily="34" charset="0"/>
              <a:buChar char="•"/>
            </a:pPr>
            <a:r>
              <a:rPr lang="zh-TW" altLang="en-US" sz="2800" dirty="0">
                <a:latin typeface="Adobe 繁黑體 Std B" pitchFamily="34" charset="-120"/>
                <a:ea typeface="Adobe 繁黑體 Std B" pitchFamily="34" charset="-120"/>
              </a:rPr>
              <a:t>編譯</a:t>
            </a:r>
            <a:r>
              <a:rPr lang="zh-TW" altLang="en-US" sz="2800" dirty="0" smtClean="0">
                <a:latin typeface="Adobe 繁黑體 Std B" pitchFamily="34" charset="-120"/>
                <a:ea typeface="Adobe 繁黑體 Std B" pitchFamily="34" charset="-120"/>
              </a:rPr>
              <a:t>器在</a:t>
            </a:r>
            <a:r>
              <a:rPr lang="zh-TW" altLang="en-US" sz="2800" dirty="0">
                <a:latin typeface="Adobe 繁黑體 Std B" pitchFamily="34" charset="-120"/>
                <a:ea typeface="Adobe 繁黑體 Std B" pitchFamily="34" charset="-120"/>
              </a:rPr>
              <a:t>成員函式</a:t>
            </a:r>
            <a:r>
              <a:rPr lang="zh-TW" altLang="en-US" sz="2800" dirty="0" smtClean="0">
                <a:latin typeface="Adobe 繁黑體 Std B" pitchFamily="34" charset="-120"/>
                <a:ea typeface="Adobe 繁黑體 Std B" pitchFamily="34" charset="-120"/>
              </a:rPr>
              <a:t>的參數列前加上該類別</a:t>
            </a:r>
            <a:r>
              <a:rPr lang="zh-TW" altLang="en-US" sz="2800" dirty="0">
                <a:latin typeface="Adobe 繁黑體 Std B" pitchFamily="34" charset="-120"/>
                <a:ea typeface="Adobe 繁黑體 Std B" pitchFamily="34" charset="-120"/>
              </a:rPr>
              <a:t>的</a:t>
            </a:r>
            <a:r>
              <a:rPr lang="zh-TW" altLang="en-US" sz="2800" dirty="0" smtClean="0">
                <a:latin typeface="Adobe 繁黑體 Std B" pitchFamily="34" charset="-120"/>
                <a:ea typeface="Adobe 繁黑體 Std B" pitchFamily="34" charset="-120"/>
              </a:rPr>
              <a:t>指標</a:t>
            </a:r>
            <a:r>
              <a:rPr lang="zh-TW" altLang="en-US" sz="2800" dirty="0">
                <a:latin typeface="Adobe 繁黑體 Std B" pitchFamily="34" charset="-120"/>
                <a:ea typeface="Adobe 繁黑體 Std B" pitchFamily="34" charset="-120"/>
              </a:rPr>
              <a:t>參</a:t>
            </a:r>
            <a:r>
              <a:rPr lang="zh-TW" altLang="en-US" sz="2800" dirty="0" smtClean="0">
                <a:latin typeface="Adobe 繁黑體 Std B" pitchFamily="34" charset="-120"/>
                <a:ea typeface="Adobe 繁黑體 Std B" pitchFamily="34" charset="-120"/>
              </a:rPr>
              <a:t>數</a:t>
            </a:r>
            <a:endParaRPr lang="en-US" altLang="zh-TW" sz="2800" dirty="0">
              <a:latin typeface="Adobe 繁黑體 Std B" pitchFamily="34" charset="-120"/>
              <a:ea typeface="Adobe 繁黑體 Std B" pitchFamily="34" charset="-120"/>
            </a:endParaRPr>
          </a:p>
          <a:p>
            <a:pPr marL="1028700" lvl="1" indent="-342900">
              <a:lnSpc>
                <a:spcPct val="15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並</a:t>
            </a:r>
            <a:r>
              <a:rPr lang="zh-TW" altLang="en-US" sz="2800" dirty="0">
                <a:latin typeface="Adobe 繁黑體 Std B" pitchFamily="34" charset="-120"/>
                <a:ea typeface="Adobe 繁黑體 Std B" pitchFamily="34" charset="-120"/>
              </a:rPr>
              <a:t>以 </a:t>
            </a:r>
            <a:r>
              <a:rPr lang="en-US" altLang="zh-TW" sz="2800" dirty="0">
                <a:latin typeface="Adobe 繁黑體 Std B" pitchFamily="34" charset="-120"/>
                <a:ea typeface="Adobe 繁黑體 Std B" pitchFamily="34" charset="-120"/>
              </a:rPr>
              <a:t>this </a:t>
            </a:r>
            <a:r>
              <a:rPr lang="zh-TW" altLang="en-US" sz="2800" dirty="0" smtClean="0">
                <a:latin typeface="Adobe 繁黑體 Std B" pitchFamily="34" charset="-120"/>
                <a:ea typeface="Adobe 繁黑體 Std B" pitchFamily="34" charset="-120"/>
              </a:rPr>
              <a:t>為</a:t>
            </a:r>
            <a:r>
              <a:rPr lang="zh-TW" altLang="en-US" sz="2800" dirty="0">
                <a:latin typeface="Adobe 繁黑體 Std B" pitchFamily="34" charset="-120"/>
                <a:ea typeface="Adobe 繁黑體 Std B" pitchFamily="34" charset="-120"/>
              </a:rPr>
              <a:t>參數</a:t>
            </a:r>
            <a:r>
              <a:rPr lang="zh-TW" altLang="en-US" sz="2800" dirty="0" smtClean="0">
                <a:latin typeface="Adobe 繁黑體 Std B" pitchFamily="34" charset="-120"/>
                <a:ea typeface="Adobe 繁黑體 Std B" pitchFamily="34" charset="-120"/>
              </a:rPr>
              <a:t>名稱</a:t>
            </a:r>
            <a:endParaRPr lang="en-US" altLang="zh-TW" sz="2800" dirty="0" smtClean="0">
              <a:latin typeface="Adobe 繁黑體 Std B" pitchFamily="34" charset="-120"/>
              <a:ea typeface="Adobe 繁黑體 Std B" pitchFamily="34" charset="-120"/>
            </a:endParaRPr>
          </a:p>
          <a:p>
            <a:pPr marL="1028700" lvl="1" indent="-342900">
              <a:lnSpc>
                <a:spcPct val="15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再</a:t>
            </a:r>
            <a:r>
              <a:rPr lang="zh-TW" altLang="en-US" sz="2800" dirty="0">
                <a:latin typeface="Adobe 繁黑體 Std B" pitchFamily="34" charset="-120"/>
                <a:ea typeface="Adobe 繁黑體 Std B" pitchFamily="34" charset="-120"/>
              </a:rPr>
              <a:t>將函</a:t>
            </a:r>
            <a:r>
              <a:rPr lang="zh-TW" altLang="en-US" sz="2800" dirty="0" smtClean="0">
                <a:latin typeface="Adobe 繁黑體 Std B" pitchFamily="34" charset="-120"/>
                <a:ea typeface="Adobe 繁黑體 Std B" pitchFamily="34" charset="-120"/>
              </a:rPr>
              <a:t>式內</a:t>
            </a:r>
            <a:r>
              <a:rPr lang="zh-TW" altLang="en-US" sz="2800" dirty="0">
                <a:latin typeface="Adobe 繁黑體 Std B" pitchFamily="34" charset="-120"/>
                <a:ea typeface="Adobe 繁黑體 Std B" pitchFamily="34" charset="-120"/>
              </a:rPr>
              <a:t>所</a:t>
            </a:r>
            <a:r>
              <a:rPr lang="zh-TW" altLang="en-US" sz="2800" dirty="0" smtClean="0">
                <a:latin typeface="Adobe 繁黑體 Std B" pitchFamily="34" charset="-120"/>
                <a:ea typeface="Adobe 繁黑體 Std B" pitchFamily="34" charset="-120"/>
              </a:rPr>
              <a:t>有資料成員均改成 </a:t>
            </a:r>
            <a:r>
              <a:rPr lang="en-US" altLang="zh-TW" sz="2800" dirty="0">
                <a:solidFill>
                  <a:srgbClr val="FF0000"/>
                </a:solidFill>
                <a:latin typeface="Adobe 繁黑體 Std B" pitchFamily="34" charset="-120"/>
                <a:ea typeface="Adobe 繁黑體 Std B" pitchFamily="34" charset="-120"/>
              </a:rPr>
              <a:t>this-&gt;</a:t>
            </a:r>
            <a:r>
              <a:rPr lang="zh-TW" altLang="en-US" sz="2800" dirty="0" smtClean="0">
                <a:solidFill>
                  <a:srgbClr val="FF0000"/>
                </a:solidFill>
                <a:latin typeface="Adobe 繁黑體 Std B" pitchFamily="34" charset="-120"/>
                <a:ea typeface="Adobe 繁黑體 Std B" pitchFamily="34" charset="-120"/>
              </a:rPr>
              <a:t>資料成員</a:t>
            </a:r>
            <a:endParaRPr lang="zh-TW" altLang="en-US" sz="28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3FE1A3F-5868-4A5F-AB81-5B435699D0D9}"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40</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556" y="3865702"/>
            <a:ext cx="7992888" cy="225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
          <p:cNvSpPr>
            <a:spLocks noGrp="1" noChangeArrowheads="1"/>
          </p:cNvSpPr>
          <p:nvPr>
            <p:ph type="title"/>
          </p:nvPr>
        </p:nvSpPr>
        <p:spPr>
          <a:xfrm>
            <a:off x="838200" y="271045"/>
            <a:ext cx="10515600" cy="1046212"/>
          </a:xfrm>
        </p:spPr>
        <p:txBody>
          <a:bodyPr/>
          <a:lstStyle/>
          <a:p>
            <a:r>
              <a:rPr lang="zh-TW" altLang="en-US" dirty="0">
                <a:latin typeface="Adobe 繁黑體 Std B" pitchFamily="34" charset="-120"/>
                <a:ea typeface="Adobe 繁黑體 Std B" pitchFamily="34" charset="-120"/>
              </a:rPr>
              <a:t>編譯器如何實作 </a:t>
            </a:r>
            <a:r>
              <a:rPr lang="en-US" altLang="zh-TW" dirty="0">
                <a:latin typeface="Adobe 繁黑體 Std B" pitchFamily="34" charset="-120"/>
                <a:ea typeface="Adobe 繁黑體 Std B" pitchFamily="34" charset="-120"/>
              </a:rPr>
              <a:t>this</a:t>
            </a:r>
          </a:p>
        </p:txBody>
      </p:sp>
    </p:spTree>
    <p:extLst>
      <p:ext uri="{BB962C8B-B14F-4D97-AF65-F5344CB8AC3E}">
        <p14:creationId xmlns:p14="http://schemas.microsoft.com/office/powerpoint/2010/main" val="3634542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18">
            <a:extLst>
              <a:ext uri="{FF2B5EF4-FFF2-40B4-BE49-F238E27FC236}">
                <a16:creationId xmlns:a16="http://schemas.microsoft.com/office/drawing/2014/main" id="{C768FC41-0C6E-4CD7-8737-BAD72D6F309E}"/>
              </a:ext>
            </a:extLst>
          </p:cNvPr>
          <p:cNvSpPr/>
          <p:nvPr/>
        </p:nvSpPr>
        <p:spPr>
          <a:xfrm>
            <a:off x="1192697" y="1403556"/>
            <a:ext cx="9700590" cy="1848527"/>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內容版面配置區 2"/>
          <p:cNvSpPr>
            <a:spLocks noGrp="1"/>
          </p:cNvSpPr>
          <p:nvPr>
            <p:ph idx="1"/>
          </p:nvPr>
        </p:nvSpPr>
        <p:spPr>
          <a:xfrm>
            <a:off x="1376475" y="1530091"/>
            <a:ext cx="10515600" cy="4351338"/>
          </a:xfrm>
        </p:spPr>
        <p:txBody>
          <a:bodyPr>
            <a:normAutofit/>
          </a:bodyPr>
          <a:lstStyle/>
          <a:p>
            <a:pPr marL="342900" indent="-342900">
              <a:lnSpc>
                <a:spcPct val="150000"/>
              </a:lnSpc>
              <a:buFont typeface="Arial" panose="020B0604020202020204" pitchFamily="34" charset="0"/>
              <a:buChar char="•"/>
            </a:pPr>
            <a:r>
              <a:rPr lang="zh-TW" altLang="en-US" sz="2800" dirty="0" smtClean="0">
                <a:latin typeface="Adobe 繁黑體 Std B" pitchFamily="34" charset="-120"/>
                <a:ea typeface="Adobe 繁黑體 Std B" pitchFamily="34" charset="-120"/>
              </a:rPr>
              <a:t>程</a:t>
            </a:r>
            <a:r>
              <a:rPr lang="zh-TW" altLang="en-US" sz="2800" dirty="0">
                <a:latin typeface="Adobe 繁黑體 Std B" pitchFamily="34" charset="-120"/>
                <a:ea typeface="Adobe 繁黑體 Std B" pitchFamily="34" charset="-120"/>
              </a:rPr>
              <a:t>式</a:t>
            </a:r>
            <a:r>
              <a:rPr lang="zh-TW" altLang="en-US" sz="2800" dirty="0" smtClean="0">
                <a:latin typeface="Adobe 繁黑體 Std B" pitchFamily="34" charset="-120"/>
                <a:ea typeface="Adobe 繁黑體 Std B" pitchFamily="34" charset="-120"/>
              </a:rPr>
              <a:t>中呼</a:t>
            </a:r>
            <a:r>
              <a:rPr lang="zh-TW" altLang="en-US" sz="2800" dirty="0">
                <a:latin typeface="Adobe 繁黑體 Std B" pitchFamily="34" charset="-120"/>
                <a:ea typeface="Adobe 繁黑體 Std B" pitchFamily="34" charset="-120"/>
              </a:rPr>
              <a:t>叫成員函</a:t>
            </a:r>
            <a:r>
              <a:rPr lang="zh-TW" altLang="en-US" sz="2800" dirty="0" smtClean="0">
                <a:latin typeface="Adobe 繁黑體 Std B" pitchFamily="34" charset="-120"/>
                <a:ea typeface="Adobe 繁黑體 Std B" pitchFamily="34" charset="-120"/>
              </a:rPr>
              <a:t>式時</a:t>
            </a:r>
            <a:endParaRPr lang="en-US" altLang="zh-TW" sz="2800" dirty="0">
              <a:latin typeface="Adobe 繁黑體 Std B" pitchFamily="34" charset="-120"/>
              <a:ea typeface="Adobe 繁黑體 Std B" pitchFamily="34" charset="-120"/>
            </a:endParaRPr>
          </a:p>
          <a:p>
            <a:pPr marL="1143000" lvl="1" indent="-457200">
              <a:lnSpc>
                <a:spcPct val="15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加</a:t>
            </a:r>
            <a:r>
              <a:rPr lang="zh-TW" altLang="en-US" sz="2800" dirty="0">
                <a:latin typeface="Adobe 繁黑體 Std B" pitchFamily="34" charset="-120"/>
                <a:ea typeface="Adobe 繁黑體 Std B" pitchFamily="34" charset="-120"/>
              </a:rPr>
              <a:t>上</a:t>
            </a:r>
            <a:r>
              <a:rPr lang="zh-TW" altLang="en-US" sz="2800" dirty="0" smtClean="0">
                <a:latin typeface="Adobe 繁黑體 Std B" pitchFamily="34" charset="-120"/>
                <a:ea typeface="Adobe 繁黑體 Std B" pitchFamily="34" charset="-120"/>
              </a:rPr>
              <a:t>呼叫</a:t>
            </a:r>
            <a:r>
              <a:rPr lang="zh-TW" altLang="en-US" sz="2800" dirty="0">
                <a:latin typeface="Adobe 繁黑體 Std B" pitchFamily="34" charset="-120"/>
                <a:ea typeface="Adobe 繁黑體 Std B" pitchFamily="34" charset="-120"/>
              </a:rPr>
              <a:t>者物件的位址做為第一個參</a:t>
            </a:r>
            <a:r>
              <a:rPr lang="zh-TW" altLang="en-US" sz="2800" dirty="0" smtClean="0">
                <a:latin typeface="Adobe 繁黑體 Std B" pitchFamily="34" charset="-120"/>
                <a:ea typeface="Adobe 繁黑體 Std B" pitchFamily="34" charset="-120"/>
              </a:rPr>
              <a:t>數</a:t>
            </a:r>
            <a:endParaRPr lang="zh-TW" altLang="en-US" sz="28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3FE1A3F-5868-4A5F-AB81-5B435699D0D9}"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41</a:t>
            </a:fld>
            <a:endParaRPr lang="zh-TW" altLang="en-US"/>
          </a:p>
        </p:txBody>
      </p:sp>
      <p:sp>
        <p:nvSpPr>
          <p:cNvPr id="9" name="Rectangle 2"/>
          <p:cNvSpPr>
            <a:spLocks noGrp="1" noChangeArrowheads="1"/>
          </p:cNvSpPr>
          <p:nvPr>
            <p:ph type="title"/>
          </p:nvPr>
        </p:nvSpPr>
        <p:spPr>
          <a:xfrm>
            <a:off x="838200" y="271045"/>
            <a:ext cx="10515600" cy="1046212"/>
          </a:xfrm>
        </p:spPr>
        <p:txBody>
          <a:bodyPr/>
          <a:lstStyle/>
          <a:p>
            <a:r>
              <a:rPr lang="zh-TW" altLang="en-US" dirty="0">
                <a:latin typeface="Adobe 繁黑體 Std B" pitchFamily="34" charset="-120"/>
                <a:ea typeface="Adobe 繁黑體 Std B" pitchFamily="34" charset="-120"/>
              </a:rPr>
              <a:t>編譯器如何實作 </a:t>
            </a:r>
            <a:r>
              <a:rPr lang="en-US" altLang="zh-TW" dirty="0">
                <a:latin typeface="Adobe 繁黑體 Std B" pitchFamily="34" charset="-120"/>
                <a:ea typeface="Adobe 繁黑體 Std B" pitchFamily="34" charset="-120"/>
              </a:rPr>
              <a:t>this</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637" y="3573017"/>
            <a:ext cx="69627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659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何時使用 </a:t>
            </a:r>
            <a:r>
              <a:rPr lang="en-US" altLang="zh-TW" dirty="0">
                <a:latin typeface="Adobe 繁黑體 Std B" pitchFamily="34" charset="-120"/>
                <a:ea typeface="Adobe 繁黑體 Std B" pitchFamily="34" charset="-120"/>
              </a:rPr>
              <a:t>this </a:t>
            </a:r>
            <a:r>
              <a:rPr lang="zh-TW" altLang="en-US" dirty="0">
                <a:latin typeface="Adobe 繁黑體 Std B" pitchFamily="34" charset="-120"/>
                <a:ea typeface="Adobe 繁黑體 Std B" pitchFamily="34" charset="-120"/>
              </a:rPr>
              <a:t>指標</a:t>
            </a:r>
          </a:p>
        </p:txBody>
      </p:sp>
      <p:sp>
        <p:nvSpPr>
          <p:cNvPr id="30723" name="Rectangle 3"/>
          <p:cNvSpPr>
            <a:spLocks noGrp="1" noChangeArrowheads="1"/>
          </p:cNvSpPr>
          <p:nvPr>
            <p:ph type="body" idx="1"/>
          </p:nvPr>
        </p:nvSpPr>
        <p:spPr>
          <a:xfrm>
            <a:off x="2496710" y="1825625"/>
            <a:ext cx="8857090" cy="4351338"/>
          </a:xfrm>
        </p:spPr>
        <p:txBody>
          <a:bodyPr/>
          <a:lstStyle/>
          <a:p>
            <a:pPr marL="342900" indent="-342900">
              <a:buFont typeface="Arial" panose="020B0604020202020204" pitchFamily="34" charset="0"/>
              <a:buChar char="•"/>
            </a:pPr>
            <a:r>
              <a:rPr lang="zh-TW" altLang="en-US" dirty="0">
                <a:latin typeface="Adobe 繁黑體 Std B" pitchFamily="34" charset="-120"/>
                <a:ea typeface="Adobe 繁黑體 Std B" pitchFamily="34" charset="-120"/>
              </a:rPr>
              <a:t>要做整個物件的複製</a:t>
            </a:r>
          </a:p>
        </p:txBody>
      </p:sp>
      <p:sp>
        <p:nvSpPr>
          <p:cNvPr id="30724" name="Text Box 4"/>
          <p:cNvSpPr txBox="1">
            <a:spLocks noChangeArrowheads="1"/>
          </p:cNvSpPr>
          <p:nvPr/>
        </p:nvSpPr>
        <p:spPr bwMode="auto">
          <a:xfrm>
            <a:off x="2855195" y="2492896"/>
            <a:ext cx="6345007" cy="3108543"/>
          </a:xfrm>
          <a:prstGeom prst="rect">
            <a:avLst/>
          </a:prstGeom>
          <a:solidFill>
            <a:schemeClr val="accent6">
              <a:lumMod val="20000"/>
              <a:lumOff val="80000"/>
            </a:schemeClr>
          </a:solidFill>
          <a:ln>
            <a:noFill/>
          </a:ln>
          <a:effectLst/>
          <a:extLst/>
        </p:spPr>
        <p:txBody>
          <a:bodyPr wrap="none">
            <a:spAutoFit/>
          </a:bodyPr>
          <a:lstStyle/>
          <a:p>
            <a:r>
              <a:rPr lang="en-US" altLang="zh-TW" sz="2800" dirty="0">
                <a:latin typeface="Adobe 繁黑體 Std B" pitchFamily="34" charset="-120"/>
                <a:ea typeface="Adobe 繁黑體 Std B" pitchFamily="34" charset="-120"/>
              </a:rPr>
              <a:t>void Person:: copy(</a:t>
            </a:r>
            <a:r>
              <a:rPr lang="en-US" altLang="zh-TW" sz="2800" dirty="0" err="1">
                <a:latin typeface="Adobe 繁黑體 Std B" pitchFamily="34" charset="-120"/>
                <a:ea typeface="Adobe 繁黑體 Std B" pitchFamily="34" charset="-120"/>
              </a:rPr>
              <a:t>const</a:t>
            </a:r>
            <a:r>
              <a:rPr lang="en-US" altLang="zh-TW" sz="2800" dirty="0">
                <a:latin typeface="Adobe 繁黑體 Std B" pitchFamily="34" charset="-120"/>
                <a:ea typeface="Adobe 繁黑體 Std B" pitchFamily="34" charset="-120"/>
              </a:rPr>
              <a:t> Person &amp;</a:t>
            </a:r>
            <a:r>
              <a:rPr lang="en-US" altLang="zh-TW" sz="2800" dirty="0" err="1">
                <a:latin typeface="Adobe 繁黑體 Std B" pitchFamily="34" charset="-120"/>
                <a:ea typeface="Adobe 繁黑體 Std B" pitchFamily="34" charset="-120"/>
              </a:rPr>
              <a:t>obj</a:t>
            </a:r>
            <a:r>
              <a:rPr lang="en-US" altLang="zh-TW" sz="2800" dirty="0">
                <a:latin typeface="Adobe 繁黑體 Std B" pitchFamily="34" charset="-120"/>
                <a:ea typeface="Adobe 繁黑體 Std B" pitchFamily="34" charset="-120"/>
              </a:rPr>
              <a:t>) {</a:t>
            </a:r>
          </a:p>
          <a:p>
            <a:r>
              <a:rPr lang="en-US" altLang="zh-TW" sz="2800" dirty="0">
                <a:latin typeface="Adobe 繁黑體 Std B" pitchFamily="34" charset="-120"/>
                <a:ea typeface="Adobe 繁黑體 Std B" pitchFamily="34" charset="-120"/>
              </a:rPr>
              <a:t>       </a:t>
            </a:r>
            <a:r>
              <a:rPr lang="en-US" altLang="zh-TW" sz="2800" i="1" dirty="0">
                <a:solidFill>
                  <a:schemeClr val="hlink"/>
                </a:solidFill>
                <a:latin typeface="Adobe 繁黑體 Std B" pitchFamily="34" charset="-120"/>
                <a:ea typeface="Adobe 繁黑體 Std B" pitchFamily="34" charset="-120"/>
              </a:rPr>
              <a:t>// </a:t>
            </a:r>
            <a:r>
              <a:rPr lang="zh-TW" altLang="en-US" sz="2800" i="1" dirty="0">
                <a:solidFill>
                  <a:schemeClr val="hlink"/>
                </a:solidFill>
                <a:latin typeface="Adobe 繁黑體 Std B" pitchFamily="34" charset="-120"/>
                <a:ea typeface="Adobe 繁黑體 Std B" pitchFamily="34" charset="-120"/>
              </a:rPr>
              <a:t>判斷是否為相同的 </a:t>
            </a:r>
            <a:r>
              <a:rPr lang="en-US" altLang="zh-TW" sz="2800" i="1" dirty="0">
                <a:solidFill>
                  <a:schemeClr val="hlink"/>
                </a:solidFill>
                <a:latin typeface="Adobe 繁黑體 Std B" pitchFamily="34" charset="-120"/>
                <a:ea typeface="Adobe 繁黑體 Std B" pitchFamily="34" charset="-120"/>
              </a:rPr>
              <a:t>object </a:t>
            </a:r>
            <a:r>
              <a:rPr lang="zh-TW" altLang="en-US" sz="2800" i="1" dirty="0">
                <a:solidFill>
                  <a:schemeClr val="hlink"/>
                </a:solidFill>
                <a:latin typeface="Adobe 繁黑體 Std B" pitchFamily="34" charset="-120"/>
                <a:ea typeface="Adobe 繁黑體 Std B" pitchFamily="34" charset="-120"/>
              </a:rPr>
              <a:t>情況</a:t>
            </a:r>
          </a:p>
          <a:p>
            <a:r>
              <a:rPr lang="zh-TW" altLang="en-US" sz="2800" dirty="0">
                <a:latin typeface="Adobe 繁黑體 Std B" pitchFamily="34" charset="-120"/>
                <a:ea typeface="Adobe 繁黑體 Std B" pitchFamily="34" charset="-120"/>
              </a:rPr>
              <a:t>      </a:t>
            </a:r>
            <a:r>
              <a:rPr lang="en-US" altLang="zh-TW" sz="2800" b="1" dirty="0">
                <a:solidFill>
                  <a:srgbClr val="669900"/>
                </a:solidFill>
                <a:latin typeface="Adobe 繁黑體 Std B" pitchFamily="34" charset="-120"/>
                <a:ea typeface="Adobe 繁黑體 Std B" pitchFamily="34" charset="-120"/>
              </a:rPr>
              <a:t>if ( this ! = &amp;</a:t>
            </a:r>
            <a:r>
              <a:rPr lang="en-US" altLang="zh-TW" sz="2800" b="1" dirty="0" err="1">
                <a:solidFill>
                  <a:srgbClr val="669900"/>
                </a:solidFill>
                <a:latin typeface="Adobe 繁黑體 Std B" pitchFamily="34" charset="-120"/>
                <a:ea typeface="Adobe 繁黑體 Std B" pitchFamily="34" charset="-120"/>
              </a:rPr>
              <a:t>obj</a:t>
            </a:r>
            <a:r>
              <a:rPr lang="en-US" altLang="zh-TW" sz="2800" b="1" dirty="0">
                <a:solidFill>
                  <a:srgbClr val="669900"/>
                </a:solidFill>
                <a:latin typeface="Adobe 繁黑體 Std B" pitchFamily="34" charset="-120"/>
                <a:ea typeface="Adobe 繁黑體 Std B" pitchFamily="34" charset="-120"/>
              </a:rPr>
              <a:t>){</a:t>
            </a:r>
          </a:p>
          <a:p>
            <a:r>
              <a:rPr lang="en-US" altLang="zh-TW" sz="2800" dirty="0">
                <a:latin typeface="Adobe 繁黑體 Std B" pitchFamily="34" charset="-120"/>
                <a:ea typeface="Adobe 繁黑體 Std B" pitchFamily="34" charset="-120"/>
              </a:rPr>
              <a:t>              Name=</a:t>
            </a:r>
            <a:r>
              <a:rPr lang="en-US" altLang="zh-TW" sz="2800" dirty="0" err="1">
                <a:latin typeface="Adobe 繁黑體 Std B" pitchFamily="34" charset="-120"/>
                <a:ea typeface="Adobe 繁黑體 Std B" pitchFamily="34" charset="-120"/>
              </a:rPr>
              <a:t>obj.Name</a:t>
            </a:r>
            <a:r>
              <a:rPr lang="en-US" altLang="zh-TW" sz="2800" dirty="0">
                <a:latin typeface="Adobe 繁黑體 Std B" pitchFamily="34" charset="-120"/>
                <a:ea typeface="Adobe 繁黑體 Std B" pitchFamily="34" charset="-120"/>
              </a:rPr>
              <a:t>;</a:t>
            </a:r>
          </a:p>
          <a:p>
            <a:r>
              <a:rPr lang="en-US" altLang="zh-TW" sz="2800" dirty="0">
                <a:latin typeface="Adobe 繁黑體 Std B" pitchFamily="34" charset="-120"/>
                <a:ea typeface="Adobe 繁黑體 Std B" pitchFamily="34" charset="-120"/>
              </a:rPr>
              <a:t>              Age=</a:t>
            </a:r>
            <a:r>
              <a:rPr lang="en-US" altLang="zh-TW" sz="2800" dirty="0" err="1">
                <a:latin typeface="Adobe 繁黑體 Std B" pitchFamily="34" charset="-120"/>
                <a:ea typeface="Adobe 繁黑體 Std B" pitchFamily="34" charset="-120"/>
              </a:rPr>
              <a:t>obj.Age</a:t>
            </a:r>
            <a:r>
              <a:rPr lang="en-US" altLang="zh-TW" sz="2800" dirty="0">
                <a:latin typeface="Adobe 繁黑體 Std B" pitchFamily="34" charset="-120"/>
                <a:ea typeface="Adobe 繁黑體 Std B" pitchFamily="34" charset="-120"/>
              </a:rPr>
              <a:t>;</a:t>
            </a:r>
          </a:p>
          <a:p>
            <a:r>
              <a:rPr lang="en-US" altLang="zh-TW" sz="2800" dirty="0">
                <a:latin typeface="Adobe 繁黑體 Std B" pitchFamily="34" charset="-120"/>
                <a:ea typeface="Adobe 繁黑體 Std B" pitchFamily="34" charset="-120"/>
              </a:rPr>
              <a:t>      }</a:t>
            </a:r>
          </a:p>
          <a:p>
            <a:r>
              <a:rPr lang="zh-TW" altLang="en-US" sz="2800" dirty="0">
                <a:latin typeface="Adobe 繁黑體 Std B" pitchFamily="34" charset="-120"/>
                <a:ea typeface="Adobe 繁黑體 Std B" pitchFamily="34" charset="-120"/>
              </a:rPr>
              <a:t>}</a:t>
            </a:r>
          </a:p>
        </p:txBody>
      </p:sp>
      <p:sp>
        <p:nvSpPr>
          <p:cNvPr id="2" name="日期版面配置區 1"/>
          <p:cNvSpPr>
            <a:spLocks noGrp="1"/>
          </p:cNvSpPr>
          <p:nvPr>
            <p:ph type="dt" sz="half" idx="10"/>
          </p:nvPr>
        </p:nvSpPr>
        <p:spPr/>
        <p:txBody>
          <a:bodyPr/>
          <a:lstStyle/>
          <a:p>
            <a:fld id="{739213E1-509D-4D34-9F97-11587CD13C29}"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42</a:t>
            </a:fld>
            <a:endParaRPr lang="zh-TW" altLang="en-US"/>
          </a:p>
        </p:txBody>
      </p:sp>
    </p:spTree>
    <p:extLst>
      <p:ext uri="{BB962C8B-B14F-4D97-AF65-F5344CB8AC3E}">
        <p14:creationId xmlns:p14="http://schemas.microsoft.com/office/powerpoint/2010/main" val="427245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02226" y="1825625"/>
            <a:ext cx="6631388" cy="4351338"/>
          </a:xfrm>
        </p:spPr>
        <p:txBody>
          <a:bodyPr/>
          <a:lstStyle/>
          <a:p>
            <a:pPr marL="342900" indent="-342900">
              <a:buFont typeface="Arial" panose="020B0604020202020204" pitchFamily="34" charset="0"/>
              <a:buChar char="•"/>
            </a:pPr>
            <a:r>
              <a:rPr lang="zh-TW" altLang="en-US" dirty="0" smtClean="0">
                <a:latin typeface="Adobe 繁黑體 Std B" pitchFamily="34" charset="-120"/>
                <a:ea typeface="Adobe 繁黑體 Std B" pitchFamily="34" charset="-120"/>
              </a:rPr>
              <a:t>成</a:t>
            </a:r>
            <a:r>
              <a:rPr lang="zh-TW" altLang="en-US" dirty="0">
                <a:latin typeface="Adobe 繁黑體 Std B" pitchFamily="34" charset="-120"/>
                <a:ea typeface="Adobe 繁黑體 Std B" pitchFamily="34" charset="-120"/>
              </a:rPr>
              <a:t>員函式</a:t>
            </a:r>
            <a:r>
              <a:rPr lang="zh-TW" altLang="en-US" dirty="0" smtClean="0">
                <a:latin typeface="Adobe 繁黑體 Std B" pitchFamily="34" charset="-120"/>
                <a:ea typeface="Adobe 繁黑體 Std B" pitchFamily="34" charset="-120"/>
              </a:rPr>
              <a:t>的</a:t>
            </a:r>
            <a:r>
              <a:rPr lang="zh-TW" altLang="en-US" dirty="0">
                <a:latin typeface="Adobe 繁黑體 Std B" pitchFamily="34" charset="-120"/>
                <a:ea typeface="Adobe 繁黑體 Std B" pitchFamily="34" charset="-120"/>
              </a:rPr>
              <a:t>參數</a:t>
            </a:r>
            <a:r>
              <a:rPr lang="zh-TW" altLang="en-US" dirty="0" smtClean="0">
                <a:latin typeface="Adobe 繁黑體 Std B" pitchFamily="34" charset="-120"/>
                <a:ea typeface="Adobe 繁黑體 Std B" pitchFamily="34" charset="-120"/>
              </a:rPr>
              <a:t>名稱</a:t>
            </a:r>
            <a:r>
              <a:rPr lang="zh-TW" altLang="en-US" dirty="0">
                <a:latin typeface="Adobe 繁黑體 Std B" pitchFamily="34" charset="-120"/>
                <a:ea typeface="Adobe 繁黑體 Std B" pitchFamily="34" charset="-120"/>
              </a:rPr>
              <a:t>與</a:t>
            </a:r>
            <a:r>
              <a:rPr lang="zh-TW" altLang="en-US" dirty="0" smtClean="0">
                <a:latin typeface="Adobe 繁黑體 Std B" pitchFamily="34" charset="-120"/>
                <a:ea typeface="Adobe 繁黑體 Std B" pitchFamily="34" charset="-120"/>
              </a:rPr>
              <a:t>資料成員</a:t>
            </a:r>
            <a:r>
              <a:rPr lang="zh-TW" altLang="en-US" dirty="0">
                <a:latin typeface="Adobe 繁黑體 Std B" pitchFamily="34" charset="-120"/>
                <a:ea typeface="Adobe 繁黑體 Std B" pitchFamily="34" charset="-120"/>
              </a:rPr>
              <a:t>的名稱相</a:t>
            </a:r>
            <a:r>
              <a:rPr lang="zh-TW" altLang="en-US" dirty="0" smtClean="0">
                <a:latin typeface="Adobe 繁黑體 Std B" pitchFamily="34" charset="-120"/>
                <a:ea typeface="Adobe 繁黑體 Std B" pitchFamily="34" charset="-120"/>
              </a:rPr>
              <a:t>同</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078402C8-DF70-44EF-96A2-8400721988F1}"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43</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89040"/>
            <a:ext cx="92106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
          <p:cNvSpPr>
            <a:spLocks noGrp="1" noChangeArrowheads="1"/>
          </p:cNvSpPr>
          <p:nvPr>
            <p:ph type="title"/>
          </p:nvPr>
        </p:nvSpPr>
        <p:spPr>
          <a:xfrm>
            <a:off x="838200" y="271045"/>
            <a:ext cx="10515600" cy="1046212"/>
          </a:xfrm>
        </p:spPr>
        <p:txBody>
          <a:bodyPr/>
          <a:lstStyle/>
          <a:p>
            <a:r>
              <a:rPr lang="zh-TW" altLang="en-US" dirty="0">
                <a:latin typeface="Adobe 繁黑體 Std B" pitchFamily="34" charset="-120"/>
                <a:ea typeface="Adobe 繁黑體 Std B" pitchFamily="34" charset="-120"/>
              </a:rPr>
              <a:t>何時使用 </a:t>
            </a:r>
            <a:r>
              <a:rPr lang="en-US" altLang="zh-TW" dirty="0">
                <a:latin typeface="Adobe 繁黑體 Std B" pitchFamily="34" charset="-120"/>
                <a:ea typeface="Adobe 繁黑體 Std B" pitchFamily="34" charset="-120"/>
              </a:rPr>
              <a:t>this </a:t>
            </a:r>
            <a:r>
              <a:rPr lang="zh-TW" altLang="en-US" dirty="0">
                <a:latin typeface="Adobe 繁黑體 Std B" pitchFamily="34" charset="-120"/>
                <a:ea typeface="Adobe 繁黑體 Std B" pitchFamily="34" charset="-120"/>
              </a:rPr>
              <a:t>指標</a:t>
            </a:r>
          </a:p>
        </p:txBody>
      </p:sp>
    </p:spTree>
    <p:extLst>
      <p:ext uri="{BB962C8B-B14F-4D97-AF65-F5344CB8AC3E}">
        <p14:creationId xmlns:p14="http://schemas.microsoft.com/office/powerpoint/2010/main" val="3166589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lstStyle/>
          <a:p>
            <a:r>
              <a:rPr lang="en-US" altLang="zh-TW" dirty="0"/>
              <a:t>Example Code</a:t>
            </a:r>
            <a:endParaRPr lang="zh-TW" altLang="en-US" dirty="0"/>
          </a:p>
        </p:txBody>
      </p:sp>
      <p:sp>
        <p:nvSpPr>
          <p:cNvPr id="4" name="圓角矩形 18">
            <a:extLst>
              <a:ext uri="{FF2B5EF4-FFF2-40B4-BE49-F238E27FC236}">
                <a16:creationId xmlns:a16="http://schemas.microsoft.com/office/drawing/2014/main" id="{C768FC41-0C6E-4CD7-8737-BAD72D6F309E}"/>
              </a:ext>
            </a:extLst>
          </p:cNvPr>
          <p:cNvSpPr/>
          <p:nvPr/>
        </p:nvSpPr>
        <p:spPr>
          <a:xfrm>
            <a:off x="2079336" y="1802422"/>
            <a:ext cx="8033327" cy="306377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44</a:t>
            </a:fld>
            <a:endParaRPr lang="zh-TW" altLang="en-US"/>
          </a:p>
        </p:txBody>
      </p:sp>
      <p:sp>
        <p:nvSpPr>
          <p:cNvPr id="10" name="內容版面配置區 1">
            <a:extLst>
              <a:ext uri="{FF2B5EF4-FFF2-40B4-BE49-F238E27FC236}">
                <a16:creationId xmlns:a16="http://schemas.microsoft.com/office/drawing/2014/main" id="{329BE61E-50D5-48BB-B553-933360DDD129}"/>
              </a:ext>
            </a:extLst>
          </p:cNvPr>
          <p:cNvSpPr txBox="1">
            <a:spLocks/>
          </p:cNvSpPr>
          <p:nvPr/>
        </p:nvSpPr>
        <p:spPr>
          <a:xfrm>
            <a:off x="2162755" y="2016144"/>
            <a:ext cx="7692616" cy="25479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914400" lvl="1" indent="-457200">
              <a:lnSpc>
                <a:spcPct val="170000"/>
              </a:lnSpc>
              <a:buFont typeface="+mj-lt"/>
              <a:buAutoNum type="arabicPeriod"/>
            </a:pPr>
            <a:r>
              <a:rPr lang="zh-TW" altLang="en-US" dirty="0">
                <a:ea typeface="Adobe 繁黑體 Std B" pitchFamily="34" charset="-120"/>
              </a:rPr>
              <a:t>把類別下的所有成員都加上 </a:t>
            </a:r>
            <a:r>
              <a:rPr lang="en-US" altLang="zh-TW" dirty="0" smtClean="0">
                <a:ea typeface="Adobe 繁黑體 Std B" pitchFamily="34" charset="-120"/>
              </a:rPr>
              <a:t>this</a:t>
            </a:r>
          </a:p>
          <a:p>
            <a:pPr marL="914400" lvl="1" indent="-457200">
              <a:lnSpc>
                <a:spcPct val="170000"/>
              </a:lnSpc>
              <a:buFont typeface="+mj-lt"/>
              <a:buAutoNum type="arabicPeriod"/>
            </a:pPr>
            <a:r>
              <a:rPr lang="zh-TW" altLang="en-US" dirty="0">
                <a:ea typeface="Adobe 繁黑體 Std B" pitchFamily="34" charset="-120"/>
              </a:rPr>
              <a:t>用 </a:t>
            </a:r>
            <a:r>
              <a:rPr lang="en-US" altLang="zh-TW" dirty="0">
                <a:ea typeface="Adobe 繁黑體 Std B" pitchFamily="34" charset="-120"/>
              </a:rPr>
              <a:t>this </a:t>
            </a:r>
            <a:r>
              <a:rPr lang="zh-TW" altLang="en-US" dirty="0">
                <a:ea typeface="Adobe 繁黑體 Std B" pitchFamily="34" charset="-120"/>
              </a:rPr>
              <a:t>查看父類別與子類別的記憶體位置</a:t>
            </a:r>
          </a:p>
          <a:p>
            <a:pPr marL="914400" lvl="1" indent="-457200">
              <a:lnSpc>
                <a:spcPct val="170000"/>
              </a:lnSpc>
              <a:buFont typeface="+mj-lt"/>
              <a:buAutoNum type="arabicPeriod"/>
            </a:pPr>
            <a:r>
              <a:rPr lang="zh-TW" altLang="en-US" dirty="0">
                <a:ea typeface="Adobe 繁黑體 Std B" pitchFamily="34" charset="-120"/>
              </a:rPr>
              <a:t>覆寫</a:t>
            </a:r>
            <a:r>
              <a:rPr lang="zh-TW" altLang="en-US" dirty="0" smtClean="0">
                <a:ea typeface="Adobe 繁黑體 Std B" pitchFamily="34" charset="-120"/>
              </a:rPr>
              <a:t>父類別的 </a:t>
            </a:r>
            <a:r>
              <a:rPr lang="en-US" altLang="zh-TW" dirty="0" smtClean="0">
                <a:ea typeface="Adobe 繁黑體 Std B" pitchFamily="34" charset="-120"/>
              </a:rPr>
              <a:t>print </a:t>
            </a:r>
            <a:r>
              <a:rPr lang="zh-TW" altLang="en-US" dirty="0" smtClean="0">
                <a:ea typeface="Adobe 繁黑體 Std B" pitchFamily="34" charset="-120"/>
              </a:rPr>
              <a:t>函式</a:t>
            </a:r>
            <a:endParaRPr lang="en-US" altLang="zh-TW" dirty="0">
              <a:ea typeface="Adobe 繁黑體 Std B" pitchFamily="34" charset="-120"/>
            </a:endParaRPr>
          </a:p>
        </p:txBody>
      </p:sp>
    </p:spTree>
    <p:extLst>
      <p:ext uri="{BB962C8B-B14F-4D97-AF65-F5344CB8AC3E}">
        <p14:creationId xmlns:p14="http://schemas.microsoft.com/office/powerpoint/2010/main" val="2685698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normAutofit/>
          </a:bodyPr>
          <a:lstStyle/>
          <a:p>
            <a:r>
              <a:rPr lang="en-US" altLang="zh-TW" dirty="0"/>
              <a:t>Practice </a:t>
            </a:r>
            <a:r>
              <a:rPr lang="en-US" altLang="zh-TW" dirty="0" smtClean="0"/>
              <a:t>3</a:t>
            </a:r>
            <a:endParaRPr lang="zh-TW" altLang="en-US" dirty="0"/>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45</a:t>
            </a:fld>
            <a:endParaRPr lang="zh-TW" altLang="en-US"/>
          </a:p>
        </p:txBody>
      </p:sp>
      <p:sp>
        <p:nvSpPr>
          <p:cNvPr id="11" name="圓角矩形 18">
            <a:extLst>
              <a:ext uri="{FF2B5EF4-FFF2-40B4-BE49-F238E27FC236}">
                <a16:creationId xmlns:a16="http://schemas.microsoft.com/office/drawing/2014/main" id="{C768FC41-0C6E-4CD7-8737-BAD72D6F309E}"/>
              </a:ext>
            </a:extLst>
          </p:cNvPr>
          <p:cNvSpPr/>
          <p:nvPr/>
        </p:nvSpPr>
        <p:spPr>
          <a:xfrm>
            <a:off x="2079336" y="1802421"/>
            <a:ext cx="8033327" cy="3079679"/>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內容版面配置區 1">
            <a:extLst>
              <a:ext uri="{FF2B5EF4-FFF2-40B4-BE49-F238E27FC236}">
                <a16:creationId xmlns:a16="http://schemas.microsoft.com/office/drawing/2014/main" id="{329BE61E-50D5-48BB-B553-933360DDD129}"/>
              </a:ext>
            </a:extLst>
          </p:cNvPr>
          <p:cNvSpPr txBox="1">
            <a:spLocks/>
          </p:cNvSpPr>
          <p:nvPr/>
        </p:nvSpPr>
        <p:spPr>
          <a:xfrm>
            <a:off x="2162755" y="2016144"/>
            <a:ext cx="7692616" cy="25479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914400" lvl="1" indent="-457200">
              <a:lnSpc>
                <a:spcPct val="170000"/>
              </a:lnSpc>
              <a:buFont typeface="+mj-lt"/>
              <a:buAutoNum type="arabicPeriod"/>
            </a:pPr>
            <a:r>
              <a:rPr lang="zh-TW" altLang="en-US" dirty="0">
                <a:ea typeface="Adobe 繁黑體 Std B" pitchFamily="34" charset="-120"/>
              </a:rPr>
              <a:t>把類別下的所有成員都加上 </a:t>
            </a:r>
            <a:r>
              <a:rPr lang="en-US" altLang="zh-TW" dirty="0" smtClean="0">
                <a:ea typeface="Adobe 繁黑體 Std B" pitchFamily="34" charset="-120"/>
              </a:rPr>
              <a:t>this</a:t>
            </a:r>
          </a:p>
          <a:p>
            <a:pPr marL="914400" lvl="1" indent="-457200">
              <a:lnSpc>
                <a:spcPct val="170000"/>
              </a:lnSpc>
              <a:buFont typeface="+mj-lt"/>
              <a:buAutoNum type="arabicPeriod"/>
            </a:pPr>
            <a:r>
              <a:rPr lang="zh-TW" altLang="en-US" dirty="0">
                <a:ea typeface="Adobe 繁黑體 Std B" pitchFamily="34" charset="-120"/>
              </a:rPr>
              <a:t>用 </a:t>
            </a:r>
            <a:r>
              <a:rPr lang="en-US" altLang="zh-TW" dirty="0">
                <a:ea typeface="Adobe 繁黑體 Std B" pitchFamily="34" charset="-120"/>
              </a:rPr>
              <a:t>this </a:t>
            </a:r>
            <a:r>
              <a:rPr lang="zh-TW" altLang="en-US" dirty="0">
                <a:ea typeface="Adobe 繁黑體 Std B" pitchFamily="34" charset="-120"/>
              </a:rPr>
              <a:t>查看父類別與子類別的記憶體位置</a:t>
            </a:r>
          </a:p>
          <a:p>
            <a:pPr marL="914400" lvl="1" indent="-457200">
              <a:lnSpc>
                <a:spcPct val="170000"/>
              </a:lnSpc>
              <a:buFont typeface="+mj-lt"/>
              <a:buAutoNum type="arabicPeriod"/>
            </a:pPr>
            <a:r>
              <a:rPr lang="zh-TW" altLang="en-US" dirty="0">
                <a:ea typeface="Adobe 繁黑體 Std B" pitchFamily="34" charset="-120"/>
              </a:rPr>
              <a:t>覆寫</a:t>
            </a:r>
            <a:r>
              <a:rPr lang="zh-TW" altLang="en-US" dirty="0" smtClean="0">
                <a:ea typeface="Adobe 繁黑體 Std B" pitchFamily="34" charset="-120"/>
              </a:rPr>
              <a:t>父類別的 </a:t>
            </a:r>
            <a:r>
              <a:rPr lang="en-US" altLang="zh-TW" dirty="0" smtClean="0">
                <a:ea typeface="Adobe 繁黑體 Std B" pitchFamily="34" charset="-120"/>
              </a:rPr>
              <a:t>print </a:t>
            </a:r>
            <a:r>
              <a:rPr lang="zh-TW" altLang="en-US" dirty="0" smtClean="0">
                <a:ea typeface="Adobe 繁黑體 Std B" pitchFamily="34" charset="-120"/>
              </a:rPr>
              <a:t>函式</a:t>
            </a:r>
            <a:endParaRPr lang="en-US" altLang="zh-TW" dirty="0">
              <a:ea typeface="Adobe 繁黑體 Std B" pitchFamily="34" charset="-120"/>
            </a:endParaRPr>
          </a:p>
        </p:txBody>
      </p:sp>
    </p:spTree>
    <p:extLst>
      <p:ext uri="{BB962C8B-B14F-4D97-AF65-F5344CB8AC3E}">
        <p14:creationId xmlns:p14="http://schemas.microsoft.com/office/powerpoint/2010/main" val="744792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icrosoft JhengHei" panose="020B0604030504040204" pitchFamily="34" charset="-120"/>
              </a:rPr>
              <a:t>學習大綱</a:t>
            </a:r>
          </a:p>
        </p:txBody>
      </p:sp>
      <p:sp>
        <p:nvSpPr>
          <p:cNvPr id="4" name="日期版面配置區 3"/>
          <p:cNvSpPr>
            <a:spLocks noGrp="1"/>
          </p:cNvSpPr>
          <p:nvPr>
            <p:ph type="dt" sz="half" idx="10"/>
          </p:nvPr>
        </p:nvSpPr>
        <p:spPr/>
        <p:txBody>
          <a:bodyPr/>
          <a:lstStyle/>
          <a:p>
            <a:fld id="{6B1263B7-E86C-498B-BB1E-7C21BA7D91D5}"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46</a:t>
            </a:fld>
            <a:endParaRPr lang="zh-TW" altLang="en-US"/>
          </a:p>
        </p:txBody>
      </p:sp>
      <p:sp>
        <p:nvSpPr>
          <p:cNvPr id="20" name="圓角矩形 19">
            <a:extLst>
              <a:ext uri="{FF2B5EF4-FFF2-40B4-BE49-F238E27FC236}">
                <a16:creationId xmlns:a16="http://schemas.microsoft.com/office/drawing/2014/main" id="{4BB7B380-C0C8-874D-8415-EE970C6F4888}"/>
              </a:ext>
            </a:extLst>
          </p:cNvPr>
          <p:cNvSpPr/>
          <p:nvPr/>
        </p:nvSpPr>
        <p:spPr>
          <a:xfrm>
            <a:off x="1380096" y="4117051"/>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7" name="圓角矩形 26">
            <a:extLst>
              <a:ext uri="{FF2B5EF4-FFF2-40B4-BE49-F238E27FC236}">
                <a16:creationId xmlns:a16="http://schemas.microsoft.com/office/drawing/2014/main" id="{5D9C41B3-C271-704F-BB31-021ADCE614D0}"/>
              </a:ext>
            </a:extLst>
          </p:cNvPr>
          <p:cNvSpPr/>
          <p:nvPr/>
        </p:nvSpPr>
        <p:spPr>
          <a:xfrm>
            <a:off x="6272938"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29" name="文字方塊 28">
            <a:extLst>
              <a:ext uri="{FF2B5EF4-FFF2-40B4-BE49-F238E27FC236}">
                <a16:creationId xmlns:a16="http://schemas.microsoft.com/office/drawing/2014/main" id="{2A3313A9-0D70-D54E-930E-54D20F7087B9}"/>
              </a:ext>
            </a:extLst>
          </p:cNvPr>
          <p:cNvSpPr txBox="1"/>
          <p:nvPr/>
        </p:nvSpPr>
        <p:spPr>
          <a:xfrm>
            <a:off x="1516514" y="4243594"/>
            <a:ext cx="620683" cy="769441"/>
          </a:xfrm>
          <a:prstGeom prst="rect">
            <a:avLst/>
          </a:prstGeom>
          <a:noFill/>
        </p:spPr>
        <p:txBody>
          <a:bodyPr wrap="none" rtlCol="0">
            <a:spAutoFit/>
          </a:bodyPr>
          <a:lstStyle/>
          <a:p>
            <a:pPr algn="ctr"/>
            <a:r>
              <a:rPr kumimoji="1" lang="en-US" altLang="zh-TW" sz="4400" b="1" dirty="0">
                <a:solidFill>
                  <a:schemeClr val="bg1"/>
                </a:solidFill>
              </a:rPr>
              <a:t>2.</a:t>
            </a:r>
            <a:endParaRPr kumimoji="1" lang="zh-TW" altLang="en-US" sz="4400" b="1" dirty="0">
              <a:solidFill>
                <a:schemeClr val="bg1"/>
              </a:solidFill>
            </a:endParaRPr>
          </a:p>
        </p:txBody>
      </p:sp>
      <p:sp>
        <p:nvSpPr>
          <p:cNvPr id="31" name="文字方塊 30">
            <a:extLst>
              <a:ext uri="{FF2B5EF4-FFF2-40B4-BE49-F238E27FC236}">
                <a16:creationId xmlns:a16="http://schemas.microsoft.com/office/drawing/2014/main" id="{A88CBF65-BE45-A04F-AFA4-85A1EACFF36F}"/>
              </a:ext>
            </a:extLst>
          </p:cNvPr>
          <p:cNvSpPr txBox="1"/>
          <p:nvPr/>
        </p:nvSpPr>
        <p:spPr>
          <a:xfrm>
            <a:off x="6397267" y="2847750"/>
            <a:ext cx="620683" cy="769441"/>
          </a:xfrm>
          <a:prstGeom prst="rect">
            <a:avLst/>
          </a:prstGeom>
          <a:noFill/>
        </p:spPr>
        <p:txBody>
          <a:bodyPr wrap="none" rtlCol="0">
            <a:spAutoFit/>
          </a:bodyPr>
          <a:lstStyle/>
          <a:p>
            <a:pPr algn="ctr"/>
            <a:r>
              <a:rPr kumimoji="1" lang="en-US" altLang="zh-TW" sz="4400" b="1" dirty="0">
                <a:solidFill>
                  <a:schemeClr val="bg1"/>
                </a:solidFill>
              </a:rPr>
              <a:t>3.</a:t>
            </a:r>
            <a:endParaRPr kumimoji="1" lang="zh-TW" altLang="en-US" sz="4400" b="1" dirty="0">
              <a:solidFill>
                <a:schemeClr val="bg1"/>
              </a:solidFill>
            </a:endParaRPr>
          </a:p>
        </p:txBody>
      </p:sp>
      <p:sp>
        <p:nvSpPr>
          <p:cNvPr id="36" name="矩形 35">
            <a:extLst>
              <a:ext uri="{FF2B5EF4-FFF2-40B4-BE49-F238E27FC236}">
                <a16:creationId xmlns:a16="http://schemas.microsoft.com/office/drawing/2014/main" id="{90375A0D-71BC-E547-A73D-96668C5B7AEF}"/>
              </a:ext>
            </a:extLst>
          </p:cNvPr>
          <p:cNvSpPr/>
          <p:nvPr/>
        </p:nvSpPr>
        <p:spPr>
          <a:xfrm>
            <a:off x="7021955" y="2978987"/>
            <a:ext cx="2073003" cy="523220"/>
          </a:xfrm>
          <a:prstGeom prst="rect">
            <a:avLst/>
          </a:prstGeom>
        </p:spPr>
        <p:txBody>
          <a:bodyPr wrap="none" anchor="ctr">
            <a:spAutoFit/>
          </a:bodyPr>
          <a:lstStyle/>
          <a:p>
            <a:r>
              <a:rPr lang="zh-TW" altLang="en-US" sz="2800" b="1" dirty="0" smtClean="0">
                <a:solidFill>
                  <a:schemeClr val="bg1"/>
                </a:solidFill>
                <a:latin typeface="Microsoft JhengHei" panose="020B0604030504040204" pitchFamily="34" charset="-120"/>
                <a:ea typeface="Microsoft JhengHei" panose="020B0604030504040204" pitchFamily="34" charset="-120"/>
              </a:rPr>
              <a:t>覆寫與 </a:t>
            </a:r>
            <a:r>
              <a:rPr lang="en-US" altLang="zh-TW" sz="2800" b="1" dirty="0" smtClean="0">
                <a:solidFill>
                  <a:schemeClr val="bg1"/>
                </a:solidFill>
                <a:latin typeface="Microsoft JhengHei" panose="020B0604030504040204" pitchFamily="34" charset="-120"/>
                <a:ea typeface="Microsoft JhengHei" panose="020B0604030504040204" pitchFamily="34" charset="-120"/>
              </a:rPr>
              <a:t>this </a:t>
            </a:r>
            <a:endParaRPr lang="zh-TW" altLang="en-US" sz="2800" b="1" dirty="0">
              <a:solidFill>
                <a:schemeClr val="bg1"/>
              </a:solidFill>
              <a:latin typeface="Microsoft JhengHei" panose="020B0604030504040204" pitchFamily="34" charset="-120"/>
              <a:ea typeface="Microsoft JhengHei" panose="020B0604030504040204" pitchFamily="34" charset="-120"/>
            </a:endParaRPr>
          </a:p>
        </p:txBody>
      </p:sp>
      <p:sp>
        <p:nvSpPr>
          <p:cNvPr id="38" name="矩形 37">
            <a:extLst>
              <a:ext uri="{FF2B5EF4-FFF2-40B4-BE49-F238E27FC236}">
                <a16:creationId xmlns:a16="http://schemas.microsoft.com/office/drawing/2014/main" id="{68545489-753D-8144-BFB0-E2BCC11DF864}"/>
              </a:ext>
            </a:extLst>
          </p:cNvPr>
          <p:cNvSpPr/>
          <p:nvPr/>
        </p:nvSpPr>
        <p:spPr>
          <a:xfrm>
            <a:off x="2109838" y="4375505"/>
            <a:ext cx="3416320"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繼承後的建構與解構</a:t>
            </a:r>
          </a:p>
        </p:txBody>
      </p:sp>
      <p:sp>
        <p:nvSpPr>
          <p:cNvPr id="18" name="圓角矩形 17">
            <a:extLst>
              <a:ext uri="{FF2B5EF4-FFF2-40B4-BE49-F238E27FC236}">
                <a16:creationId xmlns:a16="http://schemas.microsoft.com/office/drawing/2014/main" id="{24FA850A-AB4C-2C41-B1A1-2C1822BC9123}"/>
              </a:ext>
            </a:extLst>
          </p:cNvPr>
          <p:cNvSpPr/>
          <p:nvPr/>
        </p:nvSpPr>
        <p:spPr>
          <a:xfrm>
            <a:off x="1380096" y="2721645"/>
            <a:ext cx="4250157" cy="1021414"/>
          </a:xfrm>
          <a:prstGeom prst="roundRect">
            <a:avLst/>
          </a:prstGeom>
          <a:solidFill>
            <a:schemeClr val="bg1">
              <a:lumMod val="9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solidFill>
            </a:endParaRPr>
          </a:p>
        </p:txBody>
      </p:sp>
      <p:sp>
        <p:nvSpPr>
          <p:cNvPr id="19" name="文字方塊 18">
            <a:extLst>
              <a:ext uri="{FF2B5EF4-FFF2-40B4-BE49-F238E27FC236}">
                <a16:creationId xmlns:a16="http://schemas.microsoft.com/office/drawing/2014/main" id="{5635D0AC-A1E3-E64B-B7FC-C6064884BD2B}"/>
              </a:ext>
            </a:extLst>
          </p:cNvPr>
          <p:cNvSpPr txBox="1"/>
          <p:nvPr/>
        </p:nvSpPr>
        <p:spPr>
          <a:xfrm>
            <a:off x="1516457" y="2852051"/>
            <a:ext cx="620683" cy="769441"/>
          </a:xfrm>
          <a:prstGeom prst="rect">
            <a:avLst/>
          </a:prstGeom>
          <a:noFill/>
        </p:spPr>
        <p:txBody>
          <a:bodyPr wrap="none" rtlCol="0">
            <a:spAutoFit/>
          </a:bodyPr>
          <a:lstStyle/>
          <a:p>
            <a:pPr algn="ctr"/>
            <a:r>
              <a:rPr kumimoji="1" lang="en-US" altLang="zh-TW" sz="4400" b="1" dirty="0">
                <a:solidFill>
                  <a:schemeClr val="bg1"/>
                </a:solidFill>
              </a:rPr>
              <a:t>1.</a:t>
            </a:r>
            <a:endParaRPr kumimoji="1" lang="zh-TW" altLang="en-US" sz="4400" b="1" dirty="0">
              <a:solidFill>
                <a:schemeClr val="bg1"/>
              </a:solidFill>
            </a:endParaRPr>
          </a:p>
        </p:txBody>
      </p:sp>
      <p:sp>
        <p:nvSpPr>
          <p:cNvPr id="21" name="矩形 20">
            <a:extLst>
              <a:ext uri="{FF2B5EF4-FFF2-40B4-BE49-F238E27FC236}">
                <a16:creationId xmlns:a16="http://schemas.microsoft.com/office/drawing/2014/main" id="{A0C2A33D-DE49-DC49-A569-1B29347C6AD5}"/>
              </a:ext>
            </a:extLst>
          </p:cNvPr>
          <p:cNvSpPr/>
          <p:nvPr/>
        </p:nvSpPr>
        <p:spPr>
          <a:xfrm>
            <a:off x="2109838" y="2967030"/>
            <a:ext cx="3201517" cy="523220"/>
          </a:xfrm>
          <a:prstGeom prst="rect">
            <a:avLst/>
          </a:prstGeom>
        </p:spPr>
        <p:txBody>
          <a:bodyPr wrap="none" anchor="ctr">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繼承 </a:t>
            </a:r>
            <a:r>
              <a:rPr lang="en-US" altLang="zh-TW" sz="2800" b="1" dirty="0">
                <a:solidFill>
                  <a:schemeClr val="bg1"/>
                </a:solidFill>
                <a:latin typeface="Microsoft JhengHei" panose="020B0604030504040204" pitchFamily="34" charset="-120"/>
                <a:ea typeface="Microsoft JhengHei" panose="020B0604030504040204" pitchFamily="34" charset="-120"/>
              </a:rPr>
              <a:t>(Inheritance)</a:t>
            </a:r>
          </a:p>
        </p:txBody>
      </p:sp>
      <p:sp>
        <p:nvSpPr>
          <p:cNvPr id="22" name="圓角矩形 21">
            <a:extLst>
              <a:ext uri="{FF2B5EF4-FFF2-40B4-BE49-F238E27FC236}">
                <a16:creationId xmlns:a16="http://schemas.microsoft.com/office/drawing/2014/main" id="{1A2FDD8A-04D0-464E-9353-C536F8FFDDCF}"/>
              </a:ext>
            </a:extLst>
          </p:cNvPr>
          <p:cNvSpPr/>
          <p:nvPr/>
        </p:nvSpPr>
        <p:spPr>
          <a:xfrm>
            <a:off x="6272938" y="4117051"/>
            <a:ext cx="4250157" cy="1021414"/>
          </a:xfrm>
          <a:prstGeom prst="roundRect">
            <a:avLst/>
          </a:prstGeom>
          <a:solidFill>
            <a:schemeClr val="bg1">
              <a:lumMod val="95000"/>
            </a:schemeClr>
          </a:solidFill>
          <a:ln w="28575">
            <a:solidFill>
              <a:srgbClr val="4B9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216DA7F9-65F8-CE44-8C0E-B754EB538A54}"/>
              </a:ext>
            </a:extLst>
          </p:cNvPr>
          <p:cNvSpPr txBox="1"/>
          <p:nvPr/>
        </p:nvSpPr>
        <p:spPr>
          <a:xfrm>
            <a:off x="6397266" y="4241372"/>
            <a:ext cx="620683" cy="769441"/>
          </a:xfrm>
          <a:prstGeom prst="rect">
            <a:avLst/>
          </a:prstGeom>
          <a:noFill/>
        </p:spPr>
        <p:txBody>
          <a:bodyPr wrap="none" rtlCol="0">
            <a:spAutoFit/>
          </a:bodyPr>
          <a:lstStyle/>
          <a:p>
            <a:pPr algn="ctr"/>
            <a:r>
              <a:rPr kumimoji="1" lang="en-US" altLang="zh-TW" sz="4400" b="1" dirty="0">
                <a:solidFill>
                  <a:srgbClr val="4B97A4"/>
                </a:solidFill>
              </a:rPr>
              <a:t>4.</a:t>
            </a:r>
            <a:endParaRPr kumimoji="1" lang="zh-TW" altLang="en-US" sz="4400" b="1" dirty="0">
              <a:solidFill>
                <a:srgbClr val="4B97A4"/>
              </a:solidFill>
            </a:endParaRPr>
          </a:p>
        </p:txBody>
      </p:sp>
      <p:sp>
        <p:nvSpPr>
          <p:cNvPr id="24" name="矩形 23">
            <a:extLst>
              <a:ext uri="{FF2B5EF4-FFF2-40B4-BE49-F238E27FC236}">
                <a16:creationId xmlns:a16="http://schemas.microsoft.com/office/drawing/2014/main" id="{AD864A0E-0B3A-E249-8113-4553F487E1C1}"/>
              </a:ext>
            </a:extLst>
          </p:cNvPr>
          <p:cNvSpPr/>
          <p:nvPr/>
        </p:nvSpPr>
        <p:spPr>
          <a:xfrm>
            <a:off x="7021955" y="4367801"/>
            <a:ext cx="1620957" cy="523220"/>
          </a:xfrm>
          <a:prstGeom prst="rect">
            <a:avLst/>
          </a:prstGeom>
        </p:spPr>
        <p:txBody>
          <a:bodyPr wrap="none" anchor="ctr">
            <a:spAutoFit/>
          </a:bodyPr>
          <a:lstStyle/>
          <a:p>
            <a:r>
              <a:rPr lang="zh-TW" altLang="en-US" sz="2800" b="1" dirty="0">
                <a:solidFill>
                  <a:schemeClr val="tx1">
                    <a:lumMod val="65000"/>
                    <a:lumOff val="35000"/>
                  </a:schemeClr>
                </a:solidFill>
                <a:latin typeface="Microsoft JhengHei" panose="020B0604030504040204" pitchFamily="34" charset="-120"/>
                <a:ea typeface="Microsoft JhengHei" panose="020B0604030504040204" pitchFamily="34" charset="-120"/>
              </a:rPr>
              <a:t>多重繼承</a:t>
            </a:r>
          </a:p>
        </p:txBody>
      </p:sp>
    </p:spTree>
    <p:extLst>
      <p:ext uri="{BB962C8B-B14F-4D97-AF65-F5344CB8AC3E}">
        <p14:creationId xmlns:p14="http://schemas.microsoft.com/office/powerpoint/2010/main" val="29381317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722888" y="1507455"/>
            <a:ext cx="6746223" cy="4351338"/>
          </a:xfrm>
        </p:spPr>
        <p:txBody>
          <a:bodyPr>
            <a:normAutofit/>
          </a:bodyPr>
          <a:lstStyle/>
          <a:p>
            <a:pPr marL="457200" indent="-457200">
              <a:lnSpc>
                <a:spcPct val="150000"/>
              </a:lnSpc>
              <a:buFont typeface="Arial" panose="020B0604020202020204" pitchFamily="34" charset="0"/>
              <a:buChar char="•"/>
              <a:defRPr/>
            </a:pPr>
            <a:r>
              <a:rPr lang="zh-TW" altLang="en-US" sz="2800" b="1" dirty="0" smtClean="0">
                <a:latin typeface="Adobe 繁黑體 Std B" pitchFamily="34" charset="-120"/>
                <a:ea typeface="Adobe 繁黑體 Std B" pitchFamily="34" charset="-120"/>
              </a:rPr>
              <a:t>子類</a:t>
            </a:r>
            <a:r>
              <a:rPr lang="zh-TW" altLang="en-US" sz="2800" b="1" dirty="0">
                <a:latin typeface="Adobe 繁黑體 Std B" pitchFamily="34" charset="-120"/>
                <a:ea typeface="Adobe 繁黑體 Std B" pitchFamily="34" charset="-120"/>
              </a:rPr>
              <a:t>別能夠繼承多個父類</a:t>
            </a:r>
            <a:r>
              <a:rPr lang="zh-TW" altLang="en-US" sz="2800" b="1" dirty="0" smtClean="0">
                <a:latin typeface="Adobe 繁黑體 Std B" pitchFamily="34" charset="-120"/>
                <a:ea typeface="Adobe 繁黑體 Std B" pitchFamily="34" charset="-120"/>
              </a:rPr>
              <a:t>別</a:t>
            </a:r>
            <a:endParaRPr lang="en-US" altLang="zh-TW" sz="2800" b="1" dirty="0">
              <a:latin typeface="Adobe 繁黑體 Std B" pitchFamily="34" charset="-120"/>
              <a:ea typeface="Adobe 繁黑體 Std B" pitchFamily="34" charset="-120"/>
            </a:endParaRPr>
          </a:p>
          <a:p>
            <a:pPr marL="457200" indent="-457200">
              <a:lnSpc>
                <a:spcPct val="150000"/>
              </a:lnSpc>
              <a:buFont typeface="Arial" panose="020B0604020202020204" pitchFamily="34" charset="0"/>
              <a:buChar char="•"/>
              <a:defRPr/>
            </a:pPr>
            <a:r>
              <a:rPr lang="zh-TW" altLang="en-US" sz="2800" b="1" dirty="0" smtClean="0">
                <a:latin typeface="Adobe 繁黑體 Std B" pitchFamily="34" charset="-120"/>
                <a:ea typeface="Adobe 繁黑體 Std B" pitchFamily="34" charset="-120"/>
              </a:rPr>
              <a:t>繼</a:t>
            </a:r>
            <a:r>
              <a:rPr lang="zh-TW" altLang="en-US" sz="2800" b="1" dirty="0">
                <a:latin typeface="Adobe 繁黑體 Std B" pitchFamily="34" charset="-120"/>
                <a:ea typeface="Adobe 繁黑體 Std B" pitchFamily="34" charset="-120"/>
              </a:rPr>
              <a:t>承類</a:t>
            </a:r>
            <a:r>
              <a:rPr lang="zh-TW" altLang="en-US" sz="2800" b="1" dirty="0" smtClean="0">
                <a:latin typeface="Adobe 繁黑體 Std B" pitchFamily="34" charset="-120"/>
                <a:ea typeface="Adobe 繁黑體 Std B" pitchFamily="34" charset="-120"/>
              </a:rPr>
              <a:t>別用 </a:t>
            </a:r>
            <a:r>
              <a:rPr lang="en-US" altLang="zh-TW" sz="2800" b="1" dirty="0">
                <a:solidFill>
                  <a:srgbClr val="C00000"/>
                </a:solidFill>
                <a:latin typeface="Adobe 繁黑體 Std B" pitchFamily="34" charset="-120"/>
                <a:ea typeface="Adobe 繁黑體 Std B" pitchFamily="34" charset="-120"/>
              </a:rPr>
              <a:t>,</a:t>
            </a:r>
            <a:r>
              <a:rPr lang="zh-TW" altLang="en-US" sz="2800" b="1" dirty="0">
                <a:latin typeface="Adobe 繁黑體 Std B" pitchFamily="34" charset="-120"/>
                <a:ea typeface="Adobe 繁黑體 Std B" pitchFamily="34" charset="-120"/>
              </a:rPr>
              <a:t> 逗號來分隔。</a:t>
            </a:r>
            <a:endParaRPr lang="en-US" altLang="zh-TW" sz="2800" b="1" dirty="0">
              <a:latin typeface="Adobe 繁黑體 Std B" pitchFamily="34" charset="-120"/>
              <a:ea typeface="Adobe 繁黑體 Std B" pitchFamily="34" charset="-120"/>
            </a:endParaRPr>
          </a:p>
          <a:p>
            <a:pPr marL="457200" indent="-457200">
              <a:lnSpc>
                <a:spcPct val="150000"/>
              </a:lnSpc>
              <a:buFont typeface="Arial" panose="020B0604020202020204" pitchFamily="34" charset="0"/>
              <a:buChar char="•"/>
              <a:defRPr/>
            </a:pPr>
            <a:r>
              <a:rPr lang="en-US" altLang="zh-TW" sz="2800" b="1" dirty="0" smtClean="0">
                <a:latin typeface="Adobe 繁黑體 Std B" pitchFamily="34" charset="-120"/>
                <a:ea typeface="Adobe 繁黑體 Std B" pitchFamily="34" charset="-120"/>
              </a:rPr>
              <a:t>Ex</a:t>
            </a:r>
            <a:r>
              <a:rPr lang="zh-TW" altLang="en-US" sz="2800" b="1" dirty="0" smtClean="0">
                <a:latin typeface="Adobe 繁黑體 Std B" pitchFamily="34" charset="-120"/>
                <a:ea typeface="Adobe 繁黑體 Std B" pitchFamily="34" charset="-120"/>
              </a:rPr>
              <a:t>：一</a:t>
            </a:r>
            <a:r>
              <a:rPr lang="zh-TW" altLang="en-US" sz="2800" b="1" dirty="0">
                <a:latin typeface="Adobe 繁黑體 Std B" pitchFamily="34" charset="-120"/>
                <a:ea typeface="Adobe 繁黑體 Std B" pitchFamily="34" charset="-120"/>
              </a:rPr>
              <a:t>位兼任講師的博士班學生</a:t>
            </a:r>
            <a:endParaRPr lang="en-US" altLang="zh-TW" sz="2800" b="1" dirty="0">
              <a:latin typeface="Adobe 繁黑體 Std B" pitchFamily="34" charset="-120"/>
              <a:ea typeface="Adobe 繁黑體 Std B" pitchFamily="34" charset="-120"/>
            </a:endParaRPr>
          </a:p>
          <a:p>
            <a:pPr marL="457200" indent="-457200">
              <a:lnSpc>
                <a:spcPct val="150000"/>
              </a:lnSpc>
              <a:buFont typeface="Arial" panose="020B0604020202020204" pitchFamily="34" charset="0"/>
              <a:buChar char="•"/>
              <a:defRPr/>
            </a:pPr>
            <a:endParaRPr lang="en-US" altLang="zh-TW" sz="2800" b="1" dirty="0">
              <a:latin typeface="Adobe 繁黑體 Std B" pitchFamily="34" charset="-120"/>
              <a:ea typeface="Adobe 繁黑體 Std B" pitchFamily="34" charset="-120"/>
            </a:endParaRPr>
          </a:p>
        </p:txBody>
      </p:sp>
      <p:sp>
        <p:nvSpPr>
          <p:cNvPr id="48130" name="Rectangle 2"/>
          <p:cNvSpPr>
            <a:spLocks noGrp="1" noChangeArrowheads="1"/>
          </p:cNvSpPr>
          <p:nvPr>
            <p:ph type="title"/>
          </p:nvPr>
        </p:nvSpPr>
        <p:spPr/>
        <p:txBody>
          <a:bodyPr/>
          <a:lstStyle/>
          <a:p>
            <a:r>
              <a:rPr lang="zh-TW" altLang="en-US" sz="4000" dirty="0">
                <a:latin typeface="Adobe 繁黑體 Std B" pitchFamily="34" charset="-120"/>
                <a:ea typeface="Adobe 繁黑體 Std B" pitchFamily="34" charset="-120"/>
              </a:rPr>
              <a:t>多重繼</a:t>
            </a:r>
            <a:r>
              <a:rPr lang="zh-TW" altLang="en-US" sz="4000" dirty="0" smtClean="0">
                <a:latin typeface="Adobe 繁黑體 Std B" pitchFamily="34" charset="-120"/>
                <a:ea typeface="Adobe 繁黑體 Std B" pitchFamily="34" charset="-120"/>
              </a:rPr>
              <a:t>承</a:t>
            </a:r>
            <a:endParaRPr lang="en-US" altLang="zh-TW" sz="4000" dirty="0">
              <a:latin typeface="Adobe 繁黑體 Std B" pitchFamily="34" charset="-120"/>
              <a:ea typeface="Adobe 繁黑體 Std B" pitchFamily="34" charset="-120"/>
            </a:endParaRPr>
          </a:p>
        </p:txBody>
      </p:sp>
      <p:sp>
        <p:nvSpPr>
          <p:cNvPr id="48132"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1CF0F008-C96B-4524-946A-0F355DF37EFF}" type="slidenum">
              <a:rPr kumimoji="0" lang="en-US" altLang="zh-TW">
                <a:solidFill>
                  <a:schemeClr val="tx2"/>
                </a:solidFill>
                <a:latin typeface="Quixley LET" pitchFamily="2" charset="0"/>
              </a:rPr>
              <a:pPr eaLnBrk="1" hangingPunct="1"/>
              <a:t>47</a:t>
            </a:fld>
            <a:endParaRPr kumimoji="0" lang="en-US" altLang="zh-TW">
              <a:solidFill>
                <a:schemeClr val="tx2"/>
              </a:solidFill>
              <a:latin typeface="Quixley LET" pitchFamily="2" charset="0"/>
            </a:endParaRPr>
          </a:p>
        </p:txBody>
      </p:sp>
      <p:sp>
        <p:nvSpPr>
          <p:cNvPr id="5" name="Rectangle 4"/>
          <p:cNvSpPr/>
          <p:nvPr/>
        </p:nvSpPr>
        <p:spPr>
          <a:xfrm>
            <a:off x="1886893" y="3861049"/>
            <a:ext cx="1357313"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人</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Person</a:t>
            </a:r>
            <a:endParaRPr lang="zh-TW" altLang="en-US" sz="1400" dirty="0">
              <a:solidFill>
                <a:srgbClr val="C00000"/>
              </a:solidFill>
              <a:latin typeface="Adobe 繁黑體 Std B" pitchFamily="34" charset="-120"/>
              <a:ea typeface="Adobe 繁黑體 Std B" pitchFamily="34" charset="-120"/>
            </a:endParaRPr>
          </a:p>
        </p:txBody>
      </p:sp>
      <p:sp>
        <p:nvSpPr>
          <p:cNvPr id="8" name="Rectangle 7"/>
          <p:cNvSpPr/>
          <p:nvPr/>
        </p:nvSpPr>
        <p:spPr>
          <a:xfrm>
            <a:off x="3672830" y="3861049"/>
            <a:ext cx="1357312"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學生</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Student</a:t>
            </a:r>
            <a:endParaRPr lang="zh-TW" altLang="en-US" sz="1400" dirty="0">
              <a:solidFill>
                <a:srgbClr val="C00000"/>
              </a:solidFill>
              <a:latin typeface="Adobe 繁黑體 Std B" pitchFamily="34" charset="-120"/>
              <a:ea typeface="Adobe 繁黑體 Std B" pitchFamily="34" charset="-120"/>
            </a:endParaRPr>
          </a:p>
        </p:txBody>
      </p:sp>
      <p:sp>
        <p:nvSpPr>
          <p:cNvPr id="9" name="Rectangle 8"/>
          <p:cNvSpPr/>
          <p:nvPr/>
        </p:nvSpPr>
        <p:spPr>
          <a:xfrm>
            <a:off x="5458768" y="3861049"/>
            <a:ext cx="1357313"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老師</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Teacher</a:t>
            </a:r>
            <a:endParaRPr lang="zh-TW" altLang="en-US" sz="1400" dirty="0">
              <a:solidFill>
                <a:srgbClr val="C00000"/>
              </a:solidFill>
              <a:latin typeface="Adobe 繁黑體 Std B" pitchFamily="34" charset="-120"/>
              <a:ea typeface="Adobe 繁黑體 Std B" pitchFamily="34" charset="-120"/>
            </a:endParaRPr>
          </a:p>
        </p:txBody>
      </p:sp>
      <p:sp>
        <p:nvSpPr>
          <p:cNvPr id="10" name="Rectangle 9"/>
          <p:cNvSpPr/>
          <p:nvPr/>
        </p:nvSpPr>
        <p:spPr>
          <a:xfrm>
            <a:off x="3672830" y="5361235"/>
            <a:ext cx="1357312" cy="6429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latin typeface="Adobe 繁黑體 Std B" pitchFamily="34" charset="-120"/>
                <a:ea typeface="Adobe 繁黑體 Std B" pitchFamily="34" charset="-120"/>
              </a:rPr>
              <a:t>博士生</a:t>
            </a:r>
            <a:endParaRPr lang="en-US" altLang="zh-TW" dirty="0">
              <a:latin typeface="Adobe 繁黑體 Std B" pitchFamily="34" charset="-120"/>
              <a:ea typeface="Adobe 繁黑體 Std B" pitchFamily="34" charset="-120"/>
            </a:endParaRPr>
          </a:p>
          <a:p>
            <a:pPr algn="ctr">
              <a:defRPr/>
            </a:pPr>
            <a:r>
              <a:rPr lang="en-US" altLang="zh-TW" sz="1400" dirty="0">
                <a:solidFill>
                  <a:srgbClr val="C00000"/>
                </a:solidFill>
                <a:latin typeface="Adobe 繁黑體 Std B" pitchFamily="34" charset="-120"/>
                <a:ea typeface="Adobe 繁黑體 Std B" pitchFamily="34" charset="-120"/>
              </a:rPr>
              <a:t>Class PhD</a:t>
            </a:r>
            <a:endParaRPr lang="zh-TW" altLang="en-US" sz="1400" dirty="0">
              <a:solidFill>
                <a:srgbClr val="C00000"/>
              </a:solidFill>
              <a:latin typeface="Adobe 繁黑體 Std B" pitchFamily="34" charset="-120"/>
              <a:ea typeface="Adobe 繁黑體 Std B" pitchFamily="34" charset="-120"/>
            </a:endParaRPr>
          </a:p>
        </p:txBody>
      </p:sp>
      <p:cxnSp>
        <p:nvCxnSpPr>
          <p:cNvPr id="12" name="Straight Arrow Connector 11"/>
          <p:cNvCxnSpPr>
            <a:stCxn id="5" idx="2"/>
          </p:cNvCxnSpPr>
          <p:nvPr/>
        </p:nvCxnSpPr>
        <p:spPr>
          <a:xfrm rot="16200000" flipH="1">
            <a:off x="2868761" y="4199979"/>
            <a:ext cx="857250" cy="14652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rot="5400000">
            <a:off x="3922861" y="4933404"/>
            <a:ext cx="8572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p:cNvCxnSpPr>
          <p:nvPr/>
        </p:nvCxnSpPr>
        <p:spPr>
          <a:xfrm rot="5400000">
            <a:off x="4976961" y="4199979"/>
            <a:ext cx="857250" cy="14652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4"/>
          <p:cNvGraphicFramePr>
            <a:graphicFrameLocks noGrp="1"/>
          </p:cNvGraphicFramePr>
          <p:nvPr/>
        </p:nvGraphicFramePr>
        <p:xfrm>
          <a:off x="7608889" y="4005264"/>
          <a:ext cx="2592387" cy="2160587"/>
        </p:xfrm>
        <a:graphic>
          <a:graphicData uri="http://schemas.openxmlformats.org/drawingml/2006/table">
            <a:tbl>
              <a:tblPr firstRow="1" bandRow="1">
                <a:tableStyleId>{616DA210-FB5B-4158-B5E0-FEB733F419BA}</a:tableStyleId>
              </a:tblPr>
              <a:tblGrid>
                <a:gridCol w="2592387">
                  <a:extLst>
                    <a:ext uri="{9D8B030D-6E8A-4147-A177-3AD203B41FA5}">
                      <a16:colId xmlns:a16="http://schemas.microsoft.com/office/drawing/2014/main" val="20000"/>
                    </a:ext>
                  </a:extLst>
                </a:gridCol>
              </a:tblGrid>
              <a:tr h="2160587">
                <a:tc>
                  <a:txBody>
                    <a:bodyPr/>
                    <a:lstStyle/>
                    <a:p>
                      <a:r>
                        <a:rPr lang="en-US" sz="1400" dirty="0" err="1" smtClean="0"/>
                        <a:t>int</a:t>
                      </a:r>
                      <a:r>
                        <a:rPr lang="en-US" sz="1400" dirty="0" smtClean="0"/>
                        <a:t> main()</a:t>
                      </a:r>
                    </a:p>
                    <a:p>
                      <a:r>
                        <a:rPr lang="en-US" sz="1400" dirty="0" smtClean="0"/>
                        <a:t>{</a:t>
                      </a:r>
                    </a:p>
                    <a:p>
                      <a:r>
                        <a:rPr lang="en-US" sz="1400" dirty="0" smtClean="0"/>
                        <a:t>	PhD p1;</a:t>
                      </a:r>
                    </a:p>
                    <a:p>
                      <a:endParaRPr lang="en-US" sz="1400" dirty="0" smtClean="0"/>
                    </a:p>
                    <a:p>
                      <a:r>
                        <a:rPr lang="en-US" sz="1400" dirty="0" smtClean="0"/>
                        <a:t>	p1.input(); 	p1.output();</a:t>
                      </a:r>
                    </a:p>
                    <a:p>
                      <a:endParaRPr lang="en-US" sz="1400" dirty="0" smtClean="0"/>
                    </a:p>
                    <a:p>
                      <a:r>
                        <a:rPr lang="en-US" sz="1400" dirty="0" smtClean="0"/>
                        <a:t>	return 0;</a:t>
                      </a:r>
                    </a:p>
                    <a:p>
                      <a:r>
                        <a:rPr lang="en-US" sz="1400" dirty="0" smtClean="0"/>
                        <a:t>}</a:t>
                      </a:r>
                    </a:p>
                  </a:txBody>
                  <a:tcPr marL="91443" marR="91443" marT="45727" marB="45727"/>
                </a:tc>
                <a:extLst>
                  <a:ext uri="{0D108BD9-81ED-4DB2-BD59-A6C34878D82A}">
                    <a16:rowId xmlns:a16="http://schemas.microsoft.com/office/drawing/2014/main" val="10000"/>
                  </a:ext>
                </a:extLst>
              </a:tr>
            </a:tbl>
          </a:graphicData>
        </a:graphic>
      </p:graphicFrame>
      <p:sp>
        <p:nvSpPr>
          <p:cNvPr id="2" name="日期版面配置區 1"/>
          <p:cNvSpPr>
            <a:spLocks noGrp="1"/>
          </p:cNvSpPr>
          <p:nvPr>
            <p:ph type="dt" sz="half" idx="10"/>
          </p:nvPr>
        </p:nvSpPr>
        <p:spPr/>
        <p:txBody>
          <a:bodyPr/>
          <a:lstStyle/>
          <a:p>
            <a:fld id="{EBAFBAF5-9607-40DE-8039-B8170D14393C}"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550388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7"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5F941590-4E33-47B7-BBF5-CBF968F3BD42}" type="slidenum">
              <a:rPr kumimoji="0" lang="en-US" altLang="zh-TW">
                <a:solidFill>
                  <a:schemeClr val="tx2"/>
                </a:solidFill>
                <a:latin typeface="Quixley LET" pitchFamily="2" charset="0"/>
              </a:rPr>
              <a:pPr eaLnBrk="1" hangingPunct="1"/>
              <a:t>48</a:t>
            </a:fld>
            <a:endParaRPr kumimoji="0" lang="en-US" altLang="zh-TW">
              <a:solidFill>
                <a:schemeClr val="tx2"/>
              </a:solidFill>
              <a:latin typeface="Quixley LET" pitchFamily="2" charset="0"/>
            </a:endParaRPr>
          </a:p>
        </p:txBody>
      </p:sp>
      <p:graphicFrame>
        <p:nvGraphicFramePr>
          <p:cNvPr id="11" name="表格 4"/>
          <p:cNvGraphicFramePr>
            <a:graphicFrameLocks noGrp="1"/>
          </p:cNvGraphicFramePr>
          <p:nvPr>
            <p:extLst/>
          </p:nvPr>
        </p:nvGraphicFramePr>
        <p:xfrm>
          <a:off x="1631950" y="3631248"/>
          <a:ext cx="2808288" cy="2606064"/>
        </p:xfrm>
        <a:graphic>
          <a:graphicData uri="http://schemas.openxmlformats.org/drawingml/2006/table">
            <a:tbl>
              <a:tblPr firstRow="1" bandRow="1">
                <a:tableStyleId>{616DA210-FB5B-4158-B5E0-FEB733F419BA}</a:tableStyleId>
              </a:tblPr>
              <a:tblGrid>
                <a:gridCol w="2808288">
                  <a:extLst>
                    <a:ext uri="{9D8B030D-6E8A-4147-A177-3AD203B41FA5}">
                      <a16:colId xmlns:a16="http://schemas.microsoft.com/office/drawing/2014/main" val="20000"/>
                    </a:ext>
                  </a:extLst>
                </a:gridCol>
              </a:tblGrid>
              <a:tr h="2492375">
                <a:tc>
                  <a:txBody>
                    <a:bodyPr/>
                    <a:lstStyle/>
                    <a:p>
                      <a:r>
                        <a:rPr lang="en-US" sz="1100" dirty="0" smtClean="0">
                          <a:solidFill>
                            <a:schemeClr val="tx1"/>
                          </a:solidFill>
                        </a:rPr>
                        <a:t>class Person</a:t>
                      </a:r>
                    </a:p>
                    <a:p>
                      <a:r>
                        <a:rPr lang="en-US" sz="1100" dirty="0" smtClean="0">
                          <a:solidFill>
                            <a:schemeClr val="tx1"/>
                          </a:solidFill>
                        </a:rPr>
                        <a:t>{</a:t>
                      </a:r>
                    </a:p>
                    <a:p>
                      <a:r>
                        <a:rPr lang="en-US" sz="1100" dirty="0" smtClean="0">
                          <a:solidFill>
                            <a:schemeClr val="tx1"/>
                          </a:solidFill>
                        </a:rPr>
                        <a:t>    public:</a:t>
                      </a:r>
                    </a:p>
                    <a:p>
                      <a:r>
                        <a:rPr lang="en-US" sz="1100" dirty="0" smtClean="0">
                          <a:solidFill>
                            <a:schemeClr val="tx1"/>
                          </a:solidFill>
                        </a:rPr>
                        <a:t>        void input()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姓名</a:t>
                      </a:r>
                      <a:r>
                        <a:rPr lang="en-US" altLang="zh-TW" sz="1100" dirty="0" smtClean="0">
                          <a:solidFill>
                            <a:schemeClr val="tx1"/>
                          </a:solidFill>
                        </a:rPr>
                        <a:t>: ";</a:t>
                      </a:r>
                    </a:p>
                    <a:p>
                      <a:r>
                        <a:rPr lang="en-US" altLang="zh-TW" sz="1100" dirty="0" smtClean="0">
                          <a:solidFill>
                            <a:schemeClr val="tx1"/>
                          </a:solidFill>
                        </a:rPr>
                        <a:t>            </a:t>
                      </a:r>
                      <a:r>
                        <a:rPr lang="en-US" sz="1100" dirty="0" err="1" smtClean="0">
                          <a:solidFill>
                            <a:schemeClr val="tx1"/>
                          </a:solidFill>
                        </a:rPr>
                        <a:t>cin</a:t>
                      </a:r>
                      <a:r>
                        <a:rPr lang="en-US" sz="1100" dirty="0" smtClean="0">
                          <a:solidFill>
                            <a:schemeClr val="tx1"/>
                          </a:solidFill>
                        </a:rPr>
                        <a:t> &gt;&gt; Name;</a:t>
                      </a:r>
                    </a:p>
                    <a:p>
                      <a:r>
                        <a:rPr lang="en-US" sz="1100" dirty="0" smtClean="0">
                          <a:solidFill>
                            <a:schemeClr val="tx1"/>
                          </a:solidFill>
                        </a:rPr>
                        <a:t>        }</a:t>
                      </a:r>
                    </a:p>
                    <a:p>
                      <a:r>
                        <a:rPr lang="en-US" sz="1100" dirty="0" smtClean="0">
                          <a:solidFill>
                            <a:schemeClr val="tx1"/>
                          </a:solidFill>
                        </a:rPr>
                        <a:t>        void output()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姓名</a:t>
                      </a:r>
                      <a:r>
                        <a:rPr lang="en-US" altLang="zh-TW" sz="1100" dirty="0" smtClean="0">
                          <a:solidFill>
                            <a:schemeClr val="tx1"/>
                          </a:solidFill>
                        </a:rPr>
                        <a:t>: " &lt;&lt; </a:t>
                      </a:r>
                      <a:r>
                        <a:rPr lang="en-US" sz="1100" dirty="0" smtClean="0">
                          <a:solidFill>
                            <a:schemeClr val="tx1"/>
                          </a:solidFill>
                        </a:rPr>
                        <a:t>Name &lt;&lt;</a:t>
                      </a:r>
                      <a:r>
                        <a:rPr lang="en-US" sz="1100" dirty="0" err="1" smtClean="0">
                          <a:solidFill>
                            <a:schemeClr val="tx1"/>
                          </a:solidFill>
                        </a:rPr>
                        <a:t>endl</a:t>
                      </a:r>
                      <a:r>
                        <a:rPr lang="en-US" sz="1100" dirty="0" smtClean="0">
                          <a:solidFill>
                            <a:schemeClr val="tx1"/>
                          </a:solidFill>
                        </a:rPr>
                        <a:t>;</a:t>
                      </a:r>
                    </a:p>
                    <a:p>
                      <a:r>
                        <a:rPr lang="en-US" sz="1100" dirty="0" smtClean="0">
                          <a:solidFill>
                            <a:schemeClr val="tx1"/>
                          </a:solidFill>
                        </a:rPr>
                        <a:t>        }</a:t>
                      </a:r>
                    </a:p>
                    <a:p>
                      <a:r>
                        <a:rPr lang="en-US" sz="1100" dirty="0" smtClean="0">
                          <a:solidFill>
                            <a:schemeClr val="tx1"/>
                          </a:solidFill>
                        </a:rPr>
                        <a:t>    private:    </a:t>
                      </a:r>
                    </a:p>
                    <a:p>
                      <a:r>
                        <a:rPr lang="en-US" sz="1100" dirty="0" smtClean="0">
                          <a:solidFill>
                            <a:schemeClr val="tx1"/>
                          </a:solidFill>
                        </a:rPr>
                        <a:t>        string Name;</a:t>
                      </a:r>
                    </a:p>
                    <a:p>
                      <a:r>
                        <a:rPr lang="en-US" sz="1100" dirty="0" smtClean="0">
                          <a:solidFill>
                            <a:schemeClr val="tx1"/>
                          </a:solidFill>
                        </a:rPr>
                        <a:t>};</a:t>
                      </a:r>
                    </a:p>
                  </a:txBody>
                  <a:tcPr marL="91439" marR="91439" marT="45732" marB="45732">
                    <a:solidFill>
                      <a:schemeClr val="bg1"/>
                    </a:solidFill>
                  </a:tcPr>
                </a:tc>
                <a:extLst>
                  <a:ext uri="{0D108BD9-81ED-4DB2-BD59-A6C34878D82A}">
                    <a16:rowId xmlns:a16="http://schemas.microsoft.com/office/drawing/2014/main" val="10000"/>
                  </a:ext>
                </a:extLst>
              </a:tr>
            </a:tbl>
          </a:graphicData>
        </a:graphic>
      </p:graphicFrame>
      <p:graphicFrame>
        <p:nvGraphicFramePr>
          <p:cNvPr id="9" name="表格 4"/>
          <p:cNvGraphicFramePr>
            <a:graphicFrameLocks noGrp="1"/>
          </p:cNvGraphicFramePr>
          <p:nvPr>
            <p:extLst/>
          </p:nvPr>
        </p:nvGraphicFramePr>
        <p:xfrm>
          <a:off x="4511675" y="3631248"/>
          <a:ext cx="3024188" cy="2606064"/>
        </p:xfrm>
        <a:graphic>
          <a:graphicData uri="http://schemas.openxmlformats.org/drawingml/2006/table">
            <a:tbl>
              <a:tblPr firstRow="1" bandRow="1">
                <a:tableStyleId>{616DA210-FB5B-4158-B5E0-FEB733F419BA}</a:tableStyleId>
              </a:tblPr>
              <a:tblGrid>
                <a:gridCol w="3024188">
                  <a:extLst>
                    <a:ext uri="{9D8B030D-6E8A-4147-A177-3AD203B41FA5}">
                      <a16:colId xmlns:a16="http://schemas.microsoft.com/office/drawing/2014/main" val="20000"/>
                    </a:ext>
                  </a:extLst>
                </a:gridCol>
              </a:tblGrid>
              <a:tr h="2492375">
                <a:tc>
                  <a:txBody>
                    <a:bodyPr/>
                    <a:lstStyle/>
                    <a:p>
                      <a:r>
                        <a:rPr lang="en-US" sz="1100" dirty="0" smtClean="0"/>
                        <a:t>class Student</a:t>
                      </a:r>
                      <a:endParaRPr lang="en-US" sz="1100" dirty="0" smtClean="0">
                        <a:solidFill>
                          <a:srgbClr val="FF0000"/>
                        </a:solidFill>
                      </a:endParaRPr>
                    </a:p>
                    <a:p>
                      <a:r>
                        <a:rPr lang="en-US" sz="1100" dirty="0" smtClean="0">
                          <a:solidFill>
                            <a:schemeClr val="tx1"/>
                          </a:solidFill>
                        </a:rPr>
                        <a:t>{</a:t>
                      </a:r>
                    </a:p>
                    <a:p>
                      <a:r>
                        <a:rPr lang="en-US" sz="1100" dirty="0" smtClean="0">
                          <a:solidFill>
                            <a:schemeClr val="tx1"/>
                          </a:solidFill>
                        </a:rPr>
                        <a:t>    public:</a:t>
                      </a:r>
                    </a:p>
                    <a:p>
                      <a:r>
                        <a:rPr lang="en-US" sz="1100" dirty="0" smtClean="0">
                          <a:solidFill>
                            <a:schemeClr val="tx1"/>
                          </a:solidFill>
                        </a:rPr>
                        <a:t>        void input()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學號</a:t>
                      </a:r>
                      <a:r>
                        <a:rPr lang="en-US" altLang="zh-TW" sz="1100" dirty="0" smtClean="0">
                          <a:solidFill>
                            <a:schemeClr val="tx1"/>
                          </a:solidFill>
                        </a:rPr>
                        <a:t>: ";</a:t>
                      </a:r>
                    </a:p>
                    <a:p>
                      <a:r>
                        <a:rPr lang="en-US" altLang="zh-TW" sz="1100" dirty="0" smtClean="0">
                          <a:solidFill>
                            <a:schemeClr val="tx1"/>
                          </a:solidFill>
                        </a:rPr>
                        <a:t>            </a:t>
                      </a:r>
                      <a:r>
                        <a:rPr lang="en-US" sz="1100" dirty="0" err="1" smtClean="0">
                          <a:solidFill>
                            <a:schemeClr val="tx1"/>
                          </a:solidFill>
                        </a:rPr>
                        <a:t>cin</a:t>
                      </a:r>
                      <a:r>
                        <a:rPr lang="en-US" sz="1100" dirty="0" smtClean="0">
                          <a:solidFill>
                            <a:schemeClr val="tx1"/>
                          </a:solidFill>
                        </a:rPr>
                        <a:t> &gt;&gt; </a:t>
                      </a:r>
                      <a:r>
                        <a:rPr lang="en-US" sz="1100" dirty="0" err="1" smtClean="0">
                          <a:solidFill>
                            <a:schemeClr val="tx1"/>
                          </a:solidFill>
                        </a:rPr>
                        <a:t>StudentID</a:t>
                      </a:r>
                      <a:r>
                        <a:rPr lang="en-US" sz="1100" dirty="0" smtClean="0">
                          <a:solidFill>
                            <a:schemeClr val="tx1"/>
                          </a:solidFill>
                        </a:rPr>
                        <a:t>;</a:t>
                      </a:r>
                    </a:p>
                    <a:p>
                      <a:r>
                        <a:rPr lang="en-US" sz="1100" dirty="0" smtClean="0">
                          <a:solidFill>
                            <a:schemeClr val="tx1"/>
                          </a:solidFill>
                        </a:rPr>
                        <a:t>        }</a:t>
                      </a:r>
                    </a:p>
                    <a:p>
                      <a:r>
                        <a:rPr lang="en-US" sz="1100" dirty="0" smtClean="0">
                          <a:solidFill>
                            <a:schemeClr val="tx1"/>
                          </a:solidFill>
                        </a:rPr>
                        <a:t>        void output()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學號</a:t>
                      </a:r>
                      <a:r>
                        <a:rPr lang="en-US" altLang="zh-TW" sz="1100" dirty="0" smtClean="0">
                          <a:solidFill>
                            <a:schemeClr val="tx1"/>
                          </a:solidFill>
                        </a:rPr>
                        <a:t>: " &lt;&lt; </a:t>
                      </a:r>
                      <a:r>
                        <a:rPr lang="en-US" sz="1100" dirty="0" err="1" smtClean="0">
                          <a:solidFill>
                            <a:schemeClr val="tx1"/>
                          </a:solidFill>
                        </a:rPr>
                        <a:t>StudentID</a:t>
                      </a:r>
                      <a:r>
                        <a:rPr lang="en-US" sz="1100" dirty="0" smtClean="0">
                          <a:solidFill>
                            <a:schemeClr val="tx1"/>
                          </a:solidFill>
                        </a:rPr>
                        <a:t> &lt;&lt;</a:t>
                      </a:r>
                      <a:r>
                        <a:rPr lang="en-US" sz="1100" dirty="0" err="1" smtClean="0">
                          <a:solidFill>
                            <a:schemeClr val="tx1"/>
                          </a:solidFill>
                        </a:rPr>
                        <a:t>endl</a:t>
                      </a:r>
                      <a:r>
                        <a:rPr lang="en-US" sz="1100" dirty="0" smtClean="0">
                          <a:solidFill>
                            <a:schemeClr val="tx1"/>
                          </a:solidFill>
                        </a:rPr>
                        <a:t>;</a:t>
                      </a:r>
                    </a:p>
                    <a:p>
                      <a:r>
                        <a:rPr lang="en-US" sz="1100" dirty="0" smtClean="0">
                          <a:solidFill>
                            <a:schemeClr val="tx1"/>
                          </a:solidFill>
                        </a:rPr>
                        <a:t>        }</a:t>
                      </a:r>
                    </a:p>
                    <a:p>
                      <a:r>
                        <a:rPr lang="en-US" sz="1100" dirty="0" smtClean="0">
                          <a:solidFill>
                            <a:schemeClr val="tx1"/>
                          </a:solidFill>
                        </a:rPr>
                        <a:t>    private:    </a:t>
                      </a:r>
                    </a:p>
                    <a:p>
                      <a:r>
                        <a:rPr lang="en-US" sz="1100" dirty="0" smtClean="0">
                          <a:solidFill>
                            <a:schemeClr val="tx1"/>
                          </a:solidFill>
                        </a:rPr>
                        <a:t>        string </a:t>
                      </a:r>
                      <a:r>
                        <a:rPr lang="en-US" sz="1100" dirty="0" err="1" smtClean="0">
                          <a:solidFill>
                            <a:schemeClr val="tx1"/>
                          </a:solidFill>
                        </a:rPr>
                        <a:t>StudentID</a:t>
                      </a:r>
                      <a:r>
                        <a:rPr lang="en-US" sz="1100" dirty="0" smtClean="0">
                          <a:solidFill>
                            <a:schemeClr val="tx1"/>
                          </a:solidFill>
                        </a:rPr>
                        <a:t>;</a:t>
                      </a:r>
                    </a:p>
                    <a:p>
                      <a:r>
                        <a:rPr lang="en-US" sz="1100" dirty="0" smtClean="0">
                          <a:solidFill>
                            <a:schemeClr val="tx1"/>
                          </a:solidFill>
                        </a:rPr>
                        <a:t>};</a:t>
                      </a:r>
                    </a:p>
                  </a:txBody>
                  <a:tcPr marL="91436" marR="91436" marT="45732" marB="45732">
                    <a:solidFill>
                      <a:schemeClr val="bg1"/>
                    </a:solidFill>
                  </a:tcPr>
                </a:tc>
                <a:extLst>
                  <a:ext uri="{0D108BD9-81ED-4DB2-BD59-A6C34878D82A}">
                    <a16:rowId xmlns:a16="http://schemas.microsoft.com/office/drawing/2014/main" val="10000"/>
                  </a:ext>
                </a:extLst>
              </a:tr>
            </a:tbl>
          </a:graphicData>
        </a:graphic>
      </p:graphicFrame>
      <p:graphicFrame>
        <p:nvGraphicFramePr>
          <p:cNvPr id="10" name="表格 4"/>
          <p:cNvGraphicFramePr>
            <a:graphicFrameLocks noGrp="1"/>
          </p:cNvGraphicFramePr>
          <p:nvPr>
            <p:extLst/>
          </p:nvPr>
        </p:nvGraphicFramePr>
        <p:xfrm>
          <a:off x="7643813" y="3631248"/>
          <a:ext cx="2844800" cy="2606064"/>
        </p:xfrm>
        <a:graphic>
          <a:graphicData uri="http://schemas.openxmlformats.org/drawingml/2006/table">
            <a:tbl>
              <a:tblPr firstRow="1" bandRow="1">
                <a:tableStyleId>{616DA210-FB5B-4158-B5E0-FEB733F419BA}</a:tableStyleId>
              </a:tblPr>
              <a:tblGrid>
                <a:gridCol w="2844800">
                  <a:extLst>
                    <a:ext uri="{9D8B030D-6E8A-4147-A177-3AD203B41FA5}">
                      <a16:colId xmlns:a16="http://schemas.microsoft.com/office/drawing/2014/main" val="20000"/>
                    </a:ext>
                  </a:extLst>
                </a:gridCol>
              </a:tblGrid>
              <a:tr h="2492375">
                <a:tc>
                  <a:txBody>
                    <a:bodyPr/>
                    <a:lstStyle/>
                    <a:p>
                      <a:r>
                        <a:rPr lang="en-US" sz="1100" dirty="0" smtClean="0">
                          <a:solidFill>
                            <a:schemeClr val="tx1"/>
                          </a:solidFill>
                        </a:rPr>
                        <a:t>class Teacher</a:t>
                      </a:r>
                    </a:p>
                    <a:p>
                      <a:r>
                        <a:rPr lang="en-US" sz="1100" dirty="0" smtClean="0">
                          <a:solidFill>
                            <a:schemeClr val="tx1"/>
                          </a:solidFill>
                        </a:rPr>
                        <a:t>{</a:t>
                      </a:r>
                    </a:p>
                    <a:p>
                      <a:r>
                        <a:rPr lang="en-US" sz="1100" dirty="0" smtClean="0">
                          <a:solidFill>
                            <a:schemeClr val="tx1"/>
                          </a:solidFill>
                        </a:rPr>
                        <a:t>    public:</a:t>
                      </a:r>
                    </a:p>
                    <a:p>
                      <a:r>
                        <a:rPr lang="en-US" sz="1100" dirty="0" smtClean="0">
                          <a:solidFill>
                            <a:schemeClr val="tx1"/>
                          </a:solidFill>
                        </a:rPr>
                        <a:t>        void input()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職稱</a:t>
                      </a:r>
                      <a:r>
                        <a:rPr lang="en-US" altLang="zh-TW" sz="1100" dirty="0" smtClean="0">
                          <a:solidFill>
                            <a:schemeClr val="tx1"/>
                          </a:solidFill>
                        </a:rPr>
                        <a:t>: ";</a:t>
                      </a:r>
                    </a:p>
                    <a:p>
                      <a:r>
                        <a:rPr lang="en-US" altLang="zh-TW" sz="1100" dirty="0" smtClean="0">
                          <a:solidFill>
                            <a:schemeClr val="tx1"/>
                          </a:solidFill>
                        </a:rPr>
                        <a:t>            </a:t>
                      </a:r>
                      <a:r>
                        <a:rPr lang="en-US" sz="1100" dirty="0" err="1" smtClean="0">
                          <a:solidFill>
                            <a:schemeClr val="tx1"/>
                          </a:solidFill>
                        </a:rPr>
                        <a:t>cin</a:t>
                      </a:r>
                      <a:r>
                        <a:rPr lang="en-US" sz="1100" dirty="0" smtClean="0">
                          <a:solidFill>
                            <a:schemeClr val="tx1"/>
                          </a:solidFill>
                        </a:rPr>
                        <a:t> &gt;&gt; Title;</a:t>
                      </a:r>
                    </a:p>
                    <a:p>
                      <a:r>
                        <a:rPr lang="en-US" sz="1100" dirty="0" smtClean="0">
                          <a:solidFill>
                            <a:schemeClr val="tx1"/>
                          </a:solidFill>
                        </a:rPr>
                        <a:t>        }</a:t>
                      </a:r>
                    </a:p>
                    <a:p>
                      <a:r>
                        <a:rPr lang="en-US" sz="1100" dirty="0" smtClean="0">
                          <a:solidFill>
                            <a:schemeClr val="tx1"/>
                          </a:solidFill>
                        </a:rPr>
                        <a:t>        void output()</a:t>
                      </a:r>
                    </a:p>
                    <a:p>
                      <a:r>
                        <a:rPr lang="en-US" sz="1100" dirty="0" smtClean="0">
                          <a:solidFill>
                            <a:schemeClr val="tx1"/>
                          </a:solidFill>
                        </a:rPr>
                        <a:t>        {</a:t>
                      </a:r>
                    </a:p>
                    <a:p>
                      <a:r>
                        <a:rPr lang="en-US" sz="1100" dirty="0" smtClean="0">
                          <a:solidFill>
                            <a:schemeClr val="tx1"/>
                          </a:solidFill>
                        </a:rPr>
                        <a:t>            </a:t>
                      </a:r>
                      <a:r>
                        <a:rPr lang="en-US" sz="1100" dirty="0" err="1" smtClean="0">
                          <a:solidFill>
                            <a:schemeClr val="tx1"/>
                          </a:solidFill>
                        </a:rPr>
                        <a:t>cout</a:t>
                      </a:r>
                      <a:r>
                        <a:rPr lang="en-US" sz="1100" dirty="0" smtClean="0">
                          <a:solidFill>
                            <a:schemeClr val="tx1"/>
                          </a:solidFill>
                        </a:rPr>
                        <a:t> &lt;&lt; "</a:t>
                      </a:r>
                      <a:r>
                        <a:rPr lang="zh-TW" altLang="en-US" sz="1100" dirty="0" smtClean="0">
                          <a:solidFill>
                            <a:schemeClr val="tx1"/>
                          </a:solidFill>
                        </a:rPr>
                        <a:t>職稱</a:t>
                      </a:r>
                      <a:r>
                        <a:rPr lang="en-US" altLang="zh-TW" sz="1100" dirty="0" smtClean="0">
                          <a:solidFill>
                            <a:schemeClr val="tx1"/>
                          </a:solidFill>
                        </a:rPr>
                        <a:t>: " &lt;&lt; </a:t>
                      </a:r>
                      <a:r>
                        <a:rPr lang="en-US" sz="1100" dirty="0" smtClean="0">
                          <a:solidFill>
                            <a:schemeClr val="tx1"/>
                          </a:solidFill>
                        </a:rPr>
                        <a:t>Title &lt;&lt;</a:t>
                      </a:r>
                      <a:r>
                        <a:rPr lang="en-US" sz="1100" dirty="0" err="1" smtClean="0">
                          <a:solidFill>
                            <a:schemeClr val="tx1"/>
                          </a:solidFill>
                        </a:rPr>
                        <a:t>endl</a:t>
                      </a:r>
                      <a:r>
                        <a:rPr lang="en-US" sz="1100" dirty="0" smtClean="0">
                          <a:solidFill>
                            <a:schemeClr val="tx1"/>
                          </a:solidFill>
                        </a:rPr>
                        <a:t>;</a:t>
                      </a:r>
                    </a:p>
                    <a:p>
                      <a:r>
                        <a:rPr lang="en-US" sz="1100" dirty="0" smtClean="0">
                          <a:solidFill>
                            <a:schemeClr val="tx1"/>
                          </a:solidFill>
                        </a:rPr>
                        <a:t>        }</a:t>
                      </a:r>
                    </a:p>
                    <a:p>
                      <a:r>
                        <a:rPr lang="en-US" sz="1100" dirty="0" smtClean="0">
                          <a:solidFill>
                            <a:schemeClr val="tx1"/>
                          </a:solidFill>
                        </a:rPr>
                        <a:t>    private:    </a:t>
                      </a:r>
                    </a:p>
                    <a:p>
                      <a:r>
                        <a:rPr lang="en-US" sz="1100" dirty="0" smtClean="0">
                          <a:solidFill>
                            <a:schemeClr val="tx1"/>
                          </a:solidFill>
                        </a:rPr>
                        <a:t>        string Title;</a:t>
                      </a:r>
                    </a:p>
                    <a:p>
                      <a:r>
                        <a:rPr lang="en-US" sz="1100" dirty="0" smtClean="0">
                          <a:solidFill>
                            <a:schemeClr val="tx1"/>
                          </a:solidFill>
                        </a:rPr>
                        <a:t>};</a:t>
                      </a:r>
                    </a:p>
                  </a:txBody>
                  <a:tcPr marL="91439" marR="91439" marT="45732" marB="45732">
                    <a:solidFill>
                      <a:schemeClr val="bg1"/>
                    </a:solidFill>
                  </a:tcPr>
                </a:tc>
                <a:extLst>
                  <a:ext uri="{0D108BD9-81ED-4DB2-BD59-A6C34878D82A}">
                    <a16:rowId xmlns:a16="http://schemas.microsoft.com/office/drawing/2014/main" val="10000"/>
                  </a:ext>
                </a:extLst>
              </a:tr>
            </a:tbl>
          </a:graphicData>
        </a:graphic>
      </p:graphicFrame>
      <p:sp>
        <p:nvSpPr>
          <p:cNvPr id="16" name="Rectangle 4"/>
          <p:cNvSpPr/>
          <p:nvPr/>
        </p:nvSpPr>
        <p:spPr>
          <a:xfrm>
            <a:off x="1703388" y="1081724"/>
            <a:ext cx="1357312"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t>人</a:t>
            </a:r>
            <a:endParaRPr lang="en-US" altLang="zh-TW" dirty="0"/>
          </a:p>
          <a:p>
            <a:pPr algn="ctr">
              <a:defRPr/>
            </a:pPr>
            <a:r>
              <a:rPr lang="en-US" altLang="zh-TW" sz="1400" dirty="0">
                <a:solidFill>
                  <a:srgbClr val="C00000"/>
                </a:solidFill>
              </a:rPr>
              <a:t>Class Person</a:t>
            </a:r>
            <a:endParaRPr lang="zh-TW" altLang="en-US" sz="1400" dirty="0">
              <a:solidFill>
                <a:srgbClr val="C00000"/>
              </a:solidFill>
            </a:endParaRPr>
          </a:p>
        </p:txBody>
      </p:sp>
      <p:sp>
        <p:nvSpPr>
          <p:cNvPr id="17" name="Rectangle 7"/>
          <p:cNvSpPr/>
          <p:nvPr/>
        </p:nvSpPr>
        <p:spPr>
          <a:xfrm>
            <a:off x="3489326" y="1081724"/>
            <a:ext cx="1357313"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t>學生</a:t>
            </a:r>
            <a:endParaRPr lang="en-US" altLang="zh-TW" dirty="0"/>
          </a:p>
          <a:p>
            <a:pPr algn="ctr">
              <a:defRPr/>
            </a:pPr>
            <a:r>
              <a:rPr lang="en-US" altLang="zh-TW" sz="1400" dirty="0">
                <a:solidFill>
                  <a:srgbClr val="C00000"/>
                </a:solidFill>
              </a:rPr>
              <a:t>Class Student</a:t>
            </a:r>
            <a:endParaRPr lang="zh-TW" altLang="en-US" sz="1400" dirty="0">
              <a:solidFill>
                <a:srgbClr val="C00000"/>
              </a:solidFill>
            </a:endParaRPr>
          </a:p>
        </p:txBody>
      </p:sp>
      <p:sp>
        <p:nvSpPr>
          <p:cNvPr id="18" name="Rectangle 8"/>
          <p:cNvSpPr/>
          <p:nvPr/>
        </p:nvSpPr>
        <p:spPr>
          <a:xfrm>
            <a:off x="5275263" y="1081724"/>
            <a:ext cx="1357312" cy="6429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t>老師</a:t>
            </a:r>
            <a:endParaRPr lang="en-US" altLang="zh-TW" dirty="0"/>
          </a:p>
          <a:p>
            <a:pPr algn="ctr">
              <a:defRPr/>
            </a:pPr>
            <a:r>
              <a:rPr lang="en-US" altLang="zh-TW" sz="1400" dirty="0">
                <a:solidFill>
                  <a:srgbClr val="C00000"/>
                </a:solidFill>
              </a:rPr>
              <a:t>Class Teacher</a:t>
            </a:r>
            <a:endParaRPr lang="zh-TW" altLang="en-US" sz="1400" dirty="0">
              <a:solidFill>
                <a:srgbClr val="C00000"/>
              </a:solidFill>
            </a:endParaRPr>
          </a:p>
        </p:txBody>
      </p:sp>
      <p:sp>
        <p:nvSpPr>
          <p:cNvPr id="19" name="Rectangle 9"/>
          <p:cNvSpPr/>
          <p:nvPr/>
        </p:nvSpPr>
        <p:spPr>
          <a:xfrm>
            <a:off x="3489326" y="2581910"/>
            <a:ext cx="1357313" cy="6429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dirty="0"/>
              <a:t>博士生</a:t>
            </a:r>
            <a:endParaRPr lang="en-US" altLang="zh-TW" dirty="0"/>
          </a:p>
          <a:p>
            <a:pPr algn="ctr">
              <a:defRPr/>
            </a:pPr>
            <a:r>
              <a:rPr lang="en-US" altLang="zh-TW" sz="1400" dirty="0">
                <a:solidFill>
                  <a:srgbClr val="C00000"/>
                </a:solidFill>
              </a:rPr>
              <a:t>Class PhD</a:t>
            </a:r>
            <a:endParaRPr lang="zh-TW" altLang="en-US" sz="1400" dirty="0">
              <a:solidFill>
                <a:srgbClr val="C00000"/>
              </a:solidFill>
            </a:endParaRPr>
          </a:p>
        </p:txBody>
      </p:sp>
      <p:cxnSp>
        <p:nvCxnSpPr>
          <p:cNvPr id="20" name="Straight Arrow Connector 11"/>
          <p:cNvCxnSpPr>
            <a:stCxn id="16" idx="2"/>
          </p:cNvCxnSpPr>
          <p:nvPr/>
        </p:nvCxnSpPr>
        <p:spPr>
          <a:xfrm rot="16200000" flipH="1">
            <a:off x="2685257" y="1420654"/>
            <a:ext cx="857250" cy="1465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13"/>
          <p:cNvCxnSpPr>
            <a:stCxn id="17" idx="2"/>
            <a:endCxn id="19" idx="0"/>
          </p:cNvCxnSpPr>
          <p:nvPr/>
        </p:nvCxnSpPr>
        <p:spPr>
          <a:xfrm rot="5400000">
            <a:off x="3739357" y="2154080"/>
            <a:ext cx="85725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5"/>
          <p:cNvCxnSpPr>
            <a:stCxn id="18" idx="2"/>
          </p:cNvCxnSpPr>
          <p:nvPr/>
        </p:nvCxnSpPr>
        <p:spPr>
          <a:xfrm rot="5400000">
            <a:off x="4793457" y="1420654"/>
            <a:ext cx="857250" cy="1465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1" name="表格 4"/>
          <p:cNvGraphicFramePr>
            <a:graphicFrameLocks noGrp="1"/>
          </p:cNvGraphicFramePr>
          <p:nvPr>
            <p:extLst/>
          </p:nvPr>
        </p:nvGraphicFramePr>
        <p:xfrm>
          <a:off x="6743700" y="78424"/>
          <a:ext cx="3816350" cy="3451225"/>
        </p:xfrm>
        <a:graphic>
          <a:graphicData uri="http://schemas.openxmlformats.org/drawingml/2006/table">
            <a:tbl>
              <a:tblPr firstRow="1" bandRow="1">
                <a:tableStyleId>{616DA210-FB5B-4158-B5E0-FEB733F419BA}</a:tableStyleId>
              </a:tblPr>
              <a:tblGrid>
                <a:gridCol w="3816350">
                  <a:extLst>
                    <a:ext uri="{9D8B030D-6E8A-4147-A177-3AD203B41FA5}">
                      <a16:colId xmlns:a16="http://schemas.microsoft.com/office/drawing/2014/main" val="20000"/>
                    </a:ext>
                  </a:extLst>
                </a:gridCol>
              </a:tblGrid>
              <a:tr h="3451225">
                <a:tc>
                  <a:txBody>
                    <a:bodyPr/>
                    <a:lstStyle/>
                    <a:p>
                      <a:r>
                        <a:rPr lang="en-US" sz="1000" dirty="0" smtClean="0">
                          <a:solidFill>
                            <a:srgbClr val="FF0000"/>
                          </a:solidFill>
                        </a:rPr>
                        <a:t>class PhD: public Person, public Student, public Teacher</a:t>
                      </a:r>
                    </a:p>
                    <a:p>
                      <a:r>
                        <a:rPr lang="en-US" sz="1000" dirty="0" smtClean="0"/>
                        <a:t>{</a:t>
                      </a:r>
                    </a:p>
                    <a:p>
                      <a:r>
                        <a:rPr lang="en-US" sz="1000" dirty="0" smtClean="0"/>
                        <a:t>    public:</a:t>
                      </a:r>
                    </a:p>
                    <a:p>
                      <a:r>
                        <a:rPr lang="en-US" sz="1000" dirty="0" smtClean="0"/>
                        <a:t>        void input()</a:t>
                      </a:r>
                    </a:p>
                    <a:p>
                      <a:r>
                        <a:rPr lang="en-US" sz="1000" dirty="0" smtClean="0"/>
                        <a:t>        {</a:t>
                      </a:r>
                    </a:p>
                    <a:p>
                      <a:r>
                        <a:rPr lang="en-US" sz="1000" dirty="0" smtClean="0"/>
                        <a:t>            Person::input();</a:t>
                      </a:r>
                    </a:p>
                    <a:p>
                      <a:r>
                        <a:rPr lang="en-US" sz="1000" dirty="0" smtClean="0"/>
                        <a:t>            Student::input();</a:t>
                      </a:r>
                    </a:p>
                    <a:p>
                      <a:r>
                        <a:rPr lang="en-US" sz="1000" dirty="0" smtClean="0"/>
                        <a:t>            Teacher::input();</a:t>
                      </a:r>
                    </a:p>
                    <a:p>
                      <a:r>
                        <a:rPr lang="en-US" sz="1000" dirty="0" smtClean="0"/>
                        <a:t>            </a:t>
                      </a:r>
                      <a:r>
                        <a:rPr lang="en-US" sz="1000" dirty="0" err="1" smtClean="0"/>
                        <a:t>cout</a:t>
                      </a:r>
                      <a:r>
                        <a:rPr lang="en-US" sz="1000" dirty="0" smtClean="0"/>
                        <a:t> &lt;&lt; "</a:t>
                      </a:r>
                      <a:r>
                        <a:rPr lang="zh-TW" altLang="en-US" sz="1000" dirty="0" smtClean="0"/>
                        <a:t>論文篇數</a:t>
                      </a:r>
                      <a:r>
                        <a:rPr lang="en-US" altLang="zh-TW" sz="1000" dirty="0" smtClean="0"/>
                        <a:t>: ";</a:t>
                      </a:r>
                    </a:p>
                    <a:p>
                      <a:r>
                        <a:rPr lang="en-US" altLang="zh-TW" sz="1000" dirty="0" smtClean="0"/>
                        <a:t>            </a:t>
                      </a:r>
                      <a:r>
                        <a:rPr lang="en-US" sz="1000" dirty="0" err="1" smtClean="0"/>
                        <a:t>cin</a:t>
                      </a:r>
                      <a:r>
                        <a:rPr lang="en-US" sz="1000" dirty="0" smtClean="0"/>
                        <a:t> &gt;&gt; </a:t>
                      </a:r>
                      <a:r>
                        <a:rPr lang="en-US" altLang="zh-TW" sz="1000" dirty="0" smtClean="0"/>
                        <a:t>Paper</a:t>
                      </a:r>
                      <a:r>
                        <a:rPr lang="en-US" sz="1000" dirty="0" smtClean="0"/>
                        <a:t>;</a:t>
                      </a:r>
                    </a:p>
                    <a:p>
                      <a:r>
                        <a:rPr lang="en-US" sz="1000" dirty="0" smtClean="0"/>
                        <a:t>        }</a:t>
                      </a:r>
                    </a:p>
                    <a:p>
                      <a:r>
                        <a:rPr lang="en-US" sz="1000" dirty="0" smtClean="0"/>
                        <a:t>        void output()</a:t>
                      </a:r>
                    </a:p>
                    <a:p>
                      <a:r>
                        <a:rPr lang="en-US" sz="1000" dirty="0" smtClean="0"/>
                        <a:t>        {</a:t>
                      </a:r>
                    </a:p>
                    <a:p>
                      <a:r>
                        <a:rPr lang="en-US" sz="1000" dirty="0" smtClean="0"/>
                        <a:t>            Person::output();</a:t>
                      </a:r>
                    </a:p>
                    <a:p>
                      <a:r>
                        <a:rPr lang="en-US" sz="1000" dirty="0" smtClean="0"/>
                        <a:t>            Student::output();</a:t>
                      </a:r>
                    </a:p>
                    <a:p>
                      <a:r>
                        <a:rPr lang="en-US" sz="1000" dirty="0" smtClean="0"/>
                        <a:t>            Teacher::output();</a:t>
                      </a:r>
                    </a:p>
                    <a:p>
                      <a:r>
                        <a:rPr lang="en-US" sz="1000" dirty="0" smtClean="0"/>
                        <a:t>            </a:t>
                      </a:r>
                      <a:r>
                        <a:rPr lang="en-US" sz="1000" dirty="0" err="1" smtClean="0"/>
                        <a:t>cout</a:t>
                      </a:r>
                      <a:r>
                        <a:rPr lang="en-US" sz="1000" dirty="0" smtClean="0"/>
                        <a:t> &lt;&lt; "</a:t>
                      </a:r>
                      <a:r>
                        <a:rPr lang="zh-TW" altLang="en-US" sz="1000" dirty="0" smtClean="0"/>
                        <a:t>論文篇數</a:t>
                      </a:r>
                      <a:r>
                        <a:rPr lang="en-US" altLang="zh-TW" sz="1000" dirty="0" smtClean="0"/>
                        <a:t>: " &lt;&lt; Paper</a:t>
                      </a:r>
                      <a:r>
                        <a:rPr lang="en-US" sz="1000" dirty="0" smtClean="0"/>
                        <a:t> &lt;&lt; </a:t>
                      </a:r>
                      <a:r>
                        <a:rPr lang="en-US" sz="1000" dirty="0" err="1" smtClean="0"/>
                        <a:t>endl</a:t>
                      </a:r>
                      <a:r>
                        <a:rPr lang="en-US" sz="1000" dirty="0" smtClean="0"/>
                        <a:t>;</a:t>
                      </a:r>
                    </a:p>
                    <a:p>
                      <a:r>
                        <a:rPr lang="en-US" sz="1000" dirty="0" smtClean="0"/>
                        <a:t>        }</a:t>
                      </a:r>
                    </a:p>
                    <a:p>
                      <a:r>
                        <a:rPr lang="en-US" sz="1000" dirty="0" smtClean="0"/>
                        <a:t>    private:    </a:t>
                      </a:r>
                    </a:p>
                    <a:p>
                      <a:r>
                        <a:rPr lang="en-US" sz="1000" dirty="0" smtClean="0"/>
                        <a:t>        </a:t>
                      </a:r>
                      <a:r>
                        <a:rPr lang="en-US" sz="1000" dirty="0" err="1" smtClean="0"/>
                        <a:t>int</a:t>
                      </a:r>
                      <a:r>
                        <a:rPr lang="en-US" sz="1000" dirty="0" smtClean="0"/>
                        <a:t> Paper;</a:t>
                      </a:r>
                    </a:p>
                    <a:p>
                      <a:r>
                        <a:rPr lang="en-US" sz="1000" dirty="0" smtClean="0"/>
                        <a:t>};</a:t>
                      </a:r>
                      <a:endParaRPr lang="en-US" sz="1000" dirty="0" smtClean="0">
                        <a:solidFill>
                          <a:schemeClr val="tx1"/>
                        </a:solidFill>
                      </a:endParaRPr>
                    </a:p>
                  </a:txBody>
                  <a:tcPr marL="91438" marR="91438" marT="45712" marB="45712">
                    <a:solidFill>
                      <a:schemeClr val="bg1"/>
                    </a:solidFill>
                  </a:tcPr>
                </a:tc>
                <a:extLst>
                  <a:ext uri="{0D108BD9-81ED-4DB2-BD59-A6C34878D82A}">
                    <a16:rowId xmlns:a16="http://schemas.microsoft.com/office/drawing/2014/main" val="10000"/>
                  </a:ext>
                </a:extLst>
              </a:tr>
            </a:tbl>
          </a:graphicData>
        </a:graphic>
      </p:graphicFrame>
      <p:sp>
        <p:nvSpPr>
          <p:cNvPr id="32" name="矩形 31"/>
          <p:cNvSpPr/>
          <p:nvPr/>
        </p:nvSpPr>
        <p:spPr>
          <a:xfrm>
            <a:off x="1920876" y="1775460"/>
            <a:ext cx="646113" cy="369888"/>
          </a:xfrm>
          <a:prstGeom prst="rect">
            <a:avLst/>
          </a:prstGeom>
        </p:spPr>
        <p:txBody>
          <a:bodyPr wrap="none">
            <a:spAutoFit/>
          </a:bodyPr>
          <a:lstStyle/>
          <a:p>
            <a:pPr>
              <a:defRPr/>
            </a:pPr>
            <a:r>
              <a:rPr lang="zh-TW" altLang="en-US" b="1" dirty="0">
                <a:solidFill>
                  <a:srgbClr val="00B050"/>
                </a:solidFill>
                <a:latin typeface="+mj-ea"/>
                <a:ea typeface="+mj-ea"/>
              </a:rPr>
              <a:t>姓名</a:t>
            </a:r>
          </a:p>
        </p:txBody>
      </p:sp>
      <p:sp>
        <p:nvSpPr>
          <p:cNvPr id="35" name="矩形 34"/>
          <p:cNvSpPr/>
          <p:nvPr/>
        </p:nvSpPr>
        <p:spPr>
          <a:xfrm>
            <a:off x="3575050" y="1784985"/>
            <a:ext cx="647700" cy="369888"/>
          </a:xfrm>
          <a:prstGeom prst="rect">
            <a:avLst/>
          </a:prstGeom>
        </p:spPr>
        <p:txBody>
          <a:bodyPr wrap="none">
            <a:spAutoFit/>
          </a:bodyPr>
          <a:lstStyle/>
          <a:p>
            <a:pPr>
              <a:defRPr/>
            </a:pPr>
            <a:r>
              <a:rPr lang="zh-TW" altLang="en-US" b="1" dirty="0">
                <a:solidFill>
                  <a:srgbClr val="00B050"/>
                </a:solidFill>
                <a:latin typeface="+mj-ea"/>
                <a:ea typeface="+mj-ea"/>
              </a:rPr>
              <a:t>學號</a:t>
            </a:r>
          </a:p>
        </p:txBody>
      </p:sp>
      <p:sp>
        <p:nvSpPr>
          <p:cNvPr id="36" name="矩形 35"/>
          <p:cNvSpPr/>
          <p:nvPr/>
        </p:nvSpPr>
        <p:spPr>
          <a:xfrm>
            <a:off x="5737226" y="1775460"/>
            <a:ext cx="646113" cy="369888"/>
          </a:xfrm>
          <a:prstGeom prst="rect">
            <a:avLst/>
          </a:prstGeom>
        </p:spPr>
        <p:txBody>
          <a:bodyPr wrap="none">
            <a:spAutoFit/>
          </a:bodyPr>
          <a:lstStyle/>
          <a:p>
            <a:pPr>
              <a:defRPr/>
            </a:pPr>
            <a:r>
              <a:rPr lang="zh-TW" altLang="en-US" b="1" dirty="0">
                <a:solidFill>
                  <a:srgbClr val="00B050"/>
                </a:solidFill>
                <a:latin typeface="+mj-ea"/>
                <a:ea typeface="+mj-ea"/>
              </a:rPr>
              <a:t>職稱</a:t>
            </a:r>
          </a:p>
        </p:txBody>
      </p:sp>
      <p:sp>
        <p:nvSpPr>
          <p:cNvPr id="37" name="矩形 36"/>
          <p:cNvSpPr/>
          <p:nvPr/>
        </p:nvSpPr>
        <p:spPr>
          <a:xfrm>
            <a:off x="3719514" y="3224849"/>
            <a:ext cx="1108075" cy="369887"/>
          </a:xfrm>
          <a:prstGeom prst="rect">
            <a:avLst/>
          </a:prstGeom>
        </p:spPr>
        <p:txBody>
          <a:bodyPr wrap="none">
            <a:spAutoFit/>
          </a:bodyPr>
          <a:lstStyle/>
          <a:p>
            <a:pPr>
              <a:defRPr/>
            </a:pPr>
            <a:r>
              <a:rPr lang="zh-TW" altLang="en-US" b="1" dirty="0">
                <a:solidFill>
                  <a:srgbClr val="00B050"/>
                </a:solidFill>
                <a:latin typeface="+mj-ea"/>
                <a:ea typeface="+mj-ea"/>
              </a:rPr>
              <a:t>論文篇數</a:t>
            </a:r>
          </a:p>
        </p:txBody>
      </p:sp>
      <p:sp>
        <p:nvSpPr>
          <p:cNvPr id="2" name="日期版面配置區 1"/>
          <p:cNvSpPr>
            <a:spLocks noGrp="1"/>
          </p:cNvSpPr>
          <p:nvPr>
            <p:ph type="dt" sz="half" idx="10"/>
          </p:nvPr>
        </p:nvSpPr>
        <p:spPr/>
        <p:txBody>
          <a:bodyPr/>
          <a:lstStyle/>
          <a:p>
            <a:fld id="{D51AA198-D531-454A-A5B9-B32BE239F7BA}"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內容版面配置區 3"/>
          <p:cNvSpPr>
            <a:spLocks noGrp="1"/>
          </p:cNvSpPr>
          <p:nvPr>
            <p:ph idx="1"/>
          </p:nvPr>
        </p:nvSpPr>
        <p:spPr/>
        <p:txBody>
          <a:bodyPr/>
          <a:lstStyle/>
          <a:p>
            <a:endParaRPr lang="zh-TW" altLang="en-US"/>
          </a:p>
        </p:txBody>
      </p:sp>
    </p:spTree>
    <p:extLst>
      <p:ext uri="{BB962C8B-B14F-4D97-AF65-F5344CB8AC3E}">
        <p14:creationId xmlns:p14="http://schemas.microsoft.com/office/powerpoint/2010/main" val="12524618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413792"/>
            <a:ext cx="8229600" cy="800072"/>
          </a:xfrm>
        </p:spPr>
        <p:txBody>
          <a:bodyPr/>
          <a:lstStyle/>
          <a:p>
            <a:r>
              <a:rPr lang="zh-TW" altLang="en-US" dirty="0">
                <a:latin typeface="Adobe 繁黑體 Std B" pitchFamily="34" charset="-120"/>
                <a:ea typeface="Adobe 繁黑體 Std B" pitchFamily="34" charset="-120"/>
              </a:rPr>
              <a:t>多重繼承</a:t>
            </a:r>
            <a:endParaRPr lang="en-US" altLang="zh-TW" dirty="0">
              <a:latin typeface="Adobe 繁黑體 Std B" pitchFamily="34" charset="-120"/>
              <a:ea typeface="Adobe 繁黑體 Std B" pitchFamily="34" charset="-120"/>
            </a:endParaRPr>
          </a:p>
        </p:txBody>
      </p:sp>
      <p:sp>
        <p:nvSpPr>
          <p:cNvPr id="17411"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5ECD2010-99CC-499D-9516-FD27D0E72715}" type="slidenum">
              <a:rPr kumimoji="0" lang="en-US" altLang="zh-TW">
                <a:solidFill>
                  <a:schemeClr val="tx2"/>
                </a:solidFill>
                <a:latin typeface="Quixley LET" pitchFamily="2" charset="0"/>
              </a:rPr>
              <a:pPr eaLnBrk="1" hangingPunct="1"/>
              <a:t>49</a:t>
            </a:fld>
            <a:endParaRPr kumimoji="0" lang="en-US" altLang="zh-TW">
              <a:solidFill>
                <a:schemeClr val="tx2"/>
              </a:solidFill>
              <a:latin typeface="Quixley LET" pitchFamily="2" charset="0"/>
            </a:endParaRPr>
          </a:p>
        </p:txBody>
      </p:sp>
      <p:sp>
        <p:nvSpPr>
          <p:cNvPr id="2" name="日期版面配置區 1"/>
          <p:cNvSpPr>
            <a:spLocks noGrp="1"/>
          </p:cNvSpPr>
          <p:nvPr>
            <p:ph type="dt" sz="half" idx="10"/>
          </p:nvPr>
        </p:nvSpPr>
        <p:spPr/>
        <p:txBody>
          <a:bodyPr/>
          <a:lstStyle/>
          <a:p>
            <a:fld id="{8000C532-9D86-4239-AF8C-1AE488EFECCA}"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a:t>李耕銘</a:t>
            </a:r>
          </a:p>
        </p:txBody>
      </p:sp>
      <p:sp>
        <p:nvSpPr>
          <p:cNvPr id="11" name="圓角矩形 18">
            <a:extLst>
              <a:ext uri="{FF2B5EF4-FFF2-40B4-BE49-F238E27FC236}">
                <a16:creationId xmlns:a16="http://schemas.microsoft.com/office/drawing/2014/main" id="{C768FC41-0C6E-4CD7-8737-BAD72D6F309E}"/>
              </a:ext>
            </a:extLst>
          </p:cNvPr>
          <p:cNvSpPr/>
          <p:nvPr/>
        </p:nvSpPr>
        <p:spPr>
          <a:xfrm>
            <a:off x="1192697" y="1745462"/>
            <a:ext cx="9700590" cy="104544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2"/>
          <p:cNvSpPr>
            <a:spLocks noGrp="1"/>
          </p:cNvSpPr>
          <p:nvPr>
            <p:ph idx="1"/>
          </p:nvPr>
        </p:nvSpPr>
        <p:spPr>
          <a:xfrm>
            <a:off x="1376475" y="1871997"/>
            <a:ext cx="10515600" cy="4351338"/>
          </a:xfrm>
        </p:spPr>
        <p:txBody>
          <a:bodyPr>
            <a:normAutofit/>
          </a:bodyPr>
          <a:lstStyle/>
          <a:p>
            <a:pPr marL="342900" indent="-342900">
              <a:lnSpc>
                <a:spcPct val="150000"/>
              </a:lnSpc>
              <a:buFont typeface="Arial" panose="020B0604020202020204" pitchFamily="34" charset="0"/>
              <a:buChar char="•"/>
            </a:pPr>
            <a:r>
              <a:rPr lang="zh-TW" altLang="en-US" sz="2800" dirty="0" smtClean="0">
                <a:latin typeface="Adobe 繁黑體 Std B" pitchFamily="34" charset="-120"/>
                <a:ea typeface="Adobe 繁黑體 Std B" pitchFamily="34" charset="-120"/>
              </a:rPr>
              <a:t>多重繼承的建構是依照繼承的順序而非建構式的順序</a:t>
            </a:r>
            <a:endParaRPr lang="en-US" altLang="zh-TW" sz="2800" dirty="0" smtClean="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69190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圓角矩形 27">
            <a:extLst>
              <a:ext uri="{FF2B5EF4-FFF2-40B4-BE49-F238E27FC236}">
                <a16:creationId xmlns:a16="http://schemas.microsoft.com/office/drawing/2014/main" id="{1AC39BED-2EEF-D747-BD8F-3FFC89BC5EEE}"/>
              </a:ext>
            </a:extLst>
          </p:cNvPr>
          <p:cNvSpPr/>
          <p:nvPr/>
        </p:nvSpPr>
        <p:spPr>
          <a:xfrm>
            <a:off x="1876265" y="4465681"/>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5540EE9-2BEF-B448-8E56-22C88ABC5012}"/>
              </a:ext>
            </a:extLst>
          </p:cNvPr>
          <p:cNvSpPr/>
          <p:nvPr/>
        </p:nvSpPr>
        <p:spPr>
          <a:xfrm>
            <a:off x="1876266" y="2665094"/>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59B3C0"/>
              </a:solidFill>
            </a:endParaRPr>
          </a:p>
        </p:txBody>
      </p:sp>
      <p:sp>
        <p:nvSpPr>
          <p:cNvPr id="2" name="標題 1"/>
          <p:cNvSpPr>
            <a:spLocks noGrp="1"/>
          </p:cNvSpPr>
          <p:nvPr>
            <p:ph type="title"/>
          </p:nvPr>
        </p:nvSpPr>
        <p:spPr/>
        <p:txBody>
          <a:bodyPr>
            <a:normAutofit/>
          </a:bodyPr>
          <a:lstStyle/>
          <a:p>
            <a:r>
              <a:rPr lang="zh-TW" altLang="en-US" dirty="0"/>
              <a:t>繼承</a:t>
            </a:r>
            <a:r>
              <a:rPr lang="en-US" altLang="zh-TW" dirty="0"/>
              <a:t>(Inheritance)</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a:t>
            </a:fld>
            <a:endParaRPr lang="zh-TW" altLang="en-US"/>
          </a:p>
        </p:txBody>
      </p:sp>
      <p:sp>
        <p:nvSpPr>
          <p:cNvPr id="8" name="矩形 7"/>
          <p:cNvSpPr/>
          <p:nvPr/>
        </p:nvSpPr>
        <p:spPr>
          <a:xfrm>
            <a:off x="2029189" y="2768211"/>
            <a:ext cx="150508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父類別</a:t>
            </a:r>
          </a:p>
        </p:txBody>
      </p:sp>
      <p:sp>
        <p:nvSpPr>
          <p:cNvPr id="9" name="矩形 8"/>
          <p:cNvSpPr/>
          <p:nvPr/>
        </p:nvSpPr>
        <p:spPr>
          <a:xfrm>
            <a:off x="2049352" y="4565194"/>
            <a:ext cx="146475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子類別</a:t>
            </a:r>
          </a:p>
        </p:txBody>
      </p:sp>
      <p:cxnSp>
        <p:nvCxnSpPr>
          <p:cNvPr id="11" name="直線單箭頭接點 10"/>
          <p:cNvCxnSpPr>
            <a:cxnSpLocks/>
            <a:stCxn id="12" idx="2"/>
            <a:endCxn id="28" idx="0"/>
          </p:cNvCxnSpPr>
          <p:nvPr/>
        </p:nvCxnSpPr>
        <p:spPr>
          <a:xfrm flipH="1">
            <a:off x="2781732" y="3519400"/>
            <a:ext cx="1" cy="946281"/>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2906094" y="3754881"/>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sp>
        <p:nvSpPr>
          <p:cNvPr id="24" name="文字方塊 23"/>
          <p:cNvSpPr txBox="1"/>
          <p:nvPr/>
        </p:nvSpPr>
        <p:spPr>
          <a:xfrm>
            <a:off x="9699180" y="4868821"/>
            <a:ext cx="1654620" cy="523220"/>
          </a:xfrm>
          <a:prstGeom prst="rect">
            <a:avLst/>
          </a:prstGeom>
          <a:noFill/>
        </p:spPr>
        <p:txBody>
          <a:bodyPr wrap="none" rtlCol="0">
            <a:spAutoFit/>
          </a:bodyPr>
          <a:lstStyle/>
          <a:p>
            <a:r>
              <a:rPr lang="en-US" altLang="zh-TW" sz="2800" b="1" dirty="0">
                <a:solidFill>
                  <a:srgbClr val="E68585"/>
                </a:solidFill>
                <a:latin typeface="Microsoft JhengHei" panose="020B0604030504040204" pitchFamily="34" charset="-120"/>
                <a:ea typeface="Microsoft JhengHei" panose="020B0604030504040204" pitchFamily="34" charset="-120"/>
              </a:rPr>
              <a:t>+</a:t>
            </a:r>
            <a:r>
              <a:rPr lang="zh-TW" altLang="en-US" sz="2800" b="1" dirty="0">
                <a:solidFill>
                  <a:srgbClr val="E68585"/>
                </a:solidFill>
                <a:latin typeface="Microsoft JhengHei" panose="020B0604030504040204" pitchFamily="34" charset="-120"/>
                <a:ea typeface="Microsoft JhengHei" panose="020B0604030504040204" pitchFamily="34" charset="-120"/>
              </a:rPr>
              <a:t> </a:t>
            </a:r>
            <a:r>
              <a:rPr lang="en-US" altLang="zh-TW" sz="2800" b="1" dirty="0">
                <a:solidFill>
                  <a:srgbClr val="E68585"/>
                </a:solidFill>
                <a:latin typeface="Microsoft JhengHei" panose="020B0604030504040204" pitchFamily="34" charset="-120"/>
                <a:ea typeface="Microsoft JhengHei" panose="020B0604030504040204" pitchFamily="34" charset="-120"/>
              </a:rPr>
              <a:t>3.</a:t>
            </a:r>
            <a:r>
              <a:rPr lang="zh-TW" altLang="en-US" sz="2800" b="1" dirty="0">
                <a:solidFill>
                  <a:srgbClr val="E68585"/>
                </a:solidFill>
                <a:latin typeface="Microsoft JhengHei" panose="020B0604030504040204" pitchFamily="34" charset="-120"/>
                <a:ea typeface="Microsoft JhengHei" panose="020B0604030504040204" pitchFamily="34" charset="-120"/>
              </a:rPr>
              <a:t> 做菜</a:t>
            </a:r>
          </a:p>
        </p:txBody>
      </p:sp>
      <p:sp>
        <p:nvSpPr>
          <p:cNvPr id="7" name="矩形 6">
            <a:extLst>
              <a:ext uri="{FF2B5EF4-FFF2-40B4-BE49-F238E27FC236}">
                <a16:creationId xmlns:a16="http://schemas.microsoft.com/office/drawing/2014/main" id="{6FE0E382-C9D3-3F4D-97A9-9776FD090BFC}"/>
              </a:ext>
            </a:extLst>
          </p:cNvPr>
          <p:cNvSpPr/>
          <p:nvPr/>
        </p:nvSpPr>
        <p:spPr>
          <a:xfrm>
            <a:off x="4003119" y="1340608"/>
            <a:ext cx="4185761" cy="461665"/>
          </a:xfrm>
          <a:prstGeom prst="rect">
            <a:avLst/>
          </a:prstGeom>
        </p:spPr>
        <p:txBody>
          <a:bodyPr wrap="none">
            <a:spAutoFit/>
          </a:bodyPr>
          <a:lstStyle/>
          <a:p>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透過繼承得到其他物件的內容</a:t>
            </a:r>
            <a:endParaRPr lang="en-US" altLang="zh-TW" sz="24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32" name="圓角矩形 31">
            <a:extLst>
              <a:ext uri="{FF2B5EF4-FFF2-40B4-BE49-F238E27FC236}">
                <a16:creationId xmlns:a16="http://schemas.microsoft.com/office/drawing/2014/main" id="{074EB9E5-5542-1844-9458-186AAA523921}"/>
              </a:ext>
            </a:extLst>
          </p:cNvPr>
          <p:cNvSpPr/>
          <p:nvPr/>
        </p:nvSpPr>
        <p:spPr>
          <a:xfrm>
            <a:off x="4828041" y="4461728"/>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2FB725BC-B308-5A43-96F6-F3BA5DA94AFB}"/>
              </a:ext>
            </a:extLst>
          </p:cNvPr>
          <p:cNvSpPr/>
          <p:nvPr/>
        </p:nvSpPr>
        <p:spPr>
          <a:xfrm>
            <a:off x="4828042" y="2661141"/>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矩形 33">
            <a:extLst>
              <a:ext uri="{FF2B5EF4-FFF2-40B4-BE49-F238E27FC236}">
                <a16:creationId xmlns:a16="http://schemas.microsoft.com/office/drawing/2014/main" id="{BAEF5A6D-74BD-5B4C-9955-8C86541450F8}"/>
              </a:ext>
            </a:extLst>
          </p:cNvPr>
          <p:cNvSpPr/>
          <p:nvPr/>
        </p:nvSpPr>
        <p:spPr>
          <a:xfrm>
            <a:off x="4980965" y="2764258"/>
            <a:ext cx="150508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Microsoft JhengHei" panose="020B0604030504040204" pitchFamily="34" charset="-120"/>
                <a:ea typeface="Microsoft JhengHei" panose="020B0604030504040204" pitchFamily="34" charset="-120"/>
              </a:rPr>
              <a:t>商店</a:t>
            </a:r>
            <a:endParaRPr lang="zh-TW" altLang="en-US" sz="2800" b="1" dirty="0">
              <a:solidFill>
                <a:schemeClr val="tx1"/>
              </a:solidFill>
              <a:latin typeface="Microsoft JhengHei" panose="020B0604030504040204" pitchFamily="34" charset="-120"/>
              <a:ea typeface="Microsoft JhengHei" panose="020B0604030504040204" pitchFamily="34" charset="-120"/>
            </a:endParaRPr>
          </a:p>
        </p:txBody>
      </p:sp>
      <p:sp>
        <p:nvSpPr>
          <p:cNvPr id="35" name="矩形 34">
            <a:extLst>
              <a:ext uri="{FF2B5EF4-FFF2-40B4-BE49-F238E27FC236}">
                <a16:creationId xmlns:a16="http://schemas.microsoft.com/office/drawing/2014/main" id="{66A8904D-9516-B44F-B682-1E7043AF8DF7}"/>
              </a:ext>
            </a:extLst>
          </p:cNvPr>
          <p:cNvSpPr/>
          <p:nvPr/>
        </p:nvSpPr>
        <p:spPr>
          <a:xfrm>
            <a:off x="5001128" y="4561241"/>
            <a:ext cx="146475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餐廳</a:t>
            </a:r>
          </a:p>
        </p:txBody>
      </p:sp>
      <p:cxnSp>
        <p:nvCxnSpPr>
          <p:cNvPr id="36" name="直線單箭頭接點 10">
            <a:extLst>
              <a:ext uri="{FF2B5EF4-FFF2-40B4-BE49-F238E27FC236}">
                <a16:creationId xmlns:a16="http://schemas.microsoft.com/office/drawing/2014/main" id="{1832C017-3F2D-0B44-A88E-AADEC1359883}"/>
              </a:ext>
            </a:extLst>
          </p:cNvPr>
          <p:cNvCxnSpPr>
            <a:cxnSpLocks/>
            <a:stCxn id="33" idx="2"/>
            <a:endCxn id="32" idx="0"/>
          </p:cNvCxnSpPr>
          <p:nvPr/>
        </p:nvCxnSpPr>
        <p:spPr>
          <a:xfrm flipH="1">
            <a:off x="5733508" y="3515447"/>
            <a:ext cx="1" cy="946281"/>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BD84C2E1-E875-CF46-83AC-F0E27579AC67}"/>
              </a:ext>
            </a:extLst>
          </p:cNvPr>
          <p:cNvSpPr txBox="1"/>
          <p:nvPr/>
        </p:nvSpPr>
        <p:spPr>
          <a:xfrm>
            <a:off x="5857870" y="3750928"/>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sp>
        <p:nvSpPr>
          <p:cNvPr id="38" name="圓角矩形 37">
            <a:extLst>
              <a:ext uri="{FF2B5EF4-FFF2-40B4-BE49-F238E27FC236}">
                <a16:creationId xmlns:a16="http://schemas.microsoft.com/office/drawing/2014/main" id="{251C6B5C-6B4C-554B-BBC2-69F5BE1D53E9}"/>
              </a:ext>
            </a:extLst>
          </p:cNvPr>
          <p:cNvSpPr/>
          <p:nvPr/>
        </p:nvSpPr>
        <p:spPr>
          <a:xfrm>
            <a:off x="7779817" y="4461728"/>
            <a:ext cx="1810933" cy="1188000"/>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圓角矩形 38">
            <a:extLst>
              <a:ext uri="{FF2B5EF4-FFF2-40B4-BE49-F238E27FC236}">
                <a16:creationId xmlns:a16="http://schemas.microsoft.com/office/drawing/2014/main" id="{0FF4F19A-02D7-C940-80EB-DF6269F144F3}"/>
              </a:ext>
            </a:extLst>
          </p:cNvPr>
          <p:cNvSpPr/>
          <p:nvPr/>
        </p:nvSpPr>
        <p:spPr>
          <a:xfrm>
            <a:off x="7779818" y="2294456"/>
            <a:ext cx="1810933" cy="1188000"/>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0" name="矩形 39">
            <a:extLst>
              <a:ext uri="{FF2B5EF4-FFF2-40B4-BE49-F238E27FC236}">
                <a16:creationId xmlns:a16="http://schemas.microsoft.com/office/drawing/2014/main" id="{881BC18A-FFC2-924C-90C5-615F02460BA7}"/>
              </a:ext>
            </a:extLst>
          </p:cNvPr>
          <p:cNvSpPr/>
          <p:nvPr/>
        </p:nvSpPr>
        <p:spPr>
          <a:xfrm>
            <a:off x="8034671" y="2424047"/>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cxnSp>
        <p:nvCxnSpPr>
          <p:cNvPr id="42" name="直線單箭頭接點 10">
            <a:extLst>
              <a:ext uri="{FF2B5EF4-FFF2-40B4-BE49-F238E27FC236}">
                <a16:creationId xmlns:a16="http://schemas.microsoft.com/office/drawing/2014/main" id="{46F8C1F8-36CC-A643-8A83-E1D2AA6F304A}"/>
              </a:ext>
            </a:extLst>
          </p:cNvPr>
          <p:cNvCxnSpPr>
            <a:cxnSpLocks/>
            <a:stCxn id="39" idx="2"/>
            <a:endCxn id="38" idx="0"/>
          </p:cNvCxnSpPr>
          <p:nvPr/>
        </p:nvCxnSpPr>
        <p:spPr>
          <a:xfrm flipH="1">
            <a:off x="8685284" y="3482456"/>
            <a:ext cx="1" cy="979272"/>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8A8FE556-D35C-F241-B0EE-117A30E8005C}"/>
              </a:ext>
            </a:extLst>
          </p:cNvPr>
          <p:cNvSpPr txBox="1"/>
          <p:nvPr/>
        </p:nvSpPr>
        <p:spPr>
          <a:xfrm>
            <a:off x="8809646" y="3750928"/>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sp>
        <p:nvSpPr>
          <p:cNvPr id="47" name="矩形 46">
            <a:extLst>
              <a:ext uri="{FF2B5EF4-FFF2-40B4-BE49-F238E27FC236}">
                <a16:creationId xmlns:a16="http://schemas.microsoft.com/office/drawing/2014/main" id="{36B8412A-8C5E-9242-91CD-297F6E4B3361}"/>
              </a:ext>
            </a:extLst>
          </p:cNvPr>
          <p:cNvSpPr/>
          <p:nvPr/>
        </p:nvSpPr>
        <p:spPr>
          <a:xfrm>
            <a:off x="8034671" y="4581407"/>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8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Tree>
    <p:extLst>
      <p:ext uri="{BB962C8B-B14F-4D97-AF65-F5344CB8AC3E}">
        <p14:creationId xmlns:p14="http://schemas.microsoft.com/office/powerpoint/2010/main" val="869320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lstStyle/>
          <a:p>
            <a:r>
              <a:rPr lang="en-US" altLang="zh-TW" dirty="0"/>
              <a:t>Example Code</a:t>
            </a:r>
            <a:endParaRPr lang="zh-TW" altLang="en-US" dirty="0"/>
          </a:p>
        </p:txBody>
      </p:sp>
      <p:sp>
        <p:nvSpPr>
          <p:cNvPr id="4" name="圓角矩形 18">
            <a:extLst>
              <a:ext uri="{FF2B5EF4-FFF2-40B4-BE49-F238E27FC236}">
                <a16:creationId xmlns:a16="http://schemas.microsoft.com/office/drawing/2014/main" id="{C768FC41-0C6E-4CD7-8737-BAD72D6F309E}"/>
              </a:ext>
            </a:extLst>
          </p:cNvPr>
          <p:cNvSpPr/>
          <p:nvPr/>
        </p:nvSpPr>
        <p:spPr>
          <a:xfrm>
            <a:off x="2079336" y="1802422"/>
            <a:ext cx="8033327" cy="2515136"/>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50</a:t>
            </a:fld>
            <a:endParaRPr lang="zh-TW" altLang="en-US"/>
          </a:p>
        </p:txBody>
      </p:sp>
      <p:sp>
        <p:nvSpPr>
          <p:cNvPr id="11" name="內容版面配置區 1">
            <a:extLst>
              <a:ext uri="{FF2B5EF4-FFF2-40B4-BE49-F238E27FC236}">
                <a16:creationId xmlns:a16="http://schemas.microsoft.com/office/drawing/2014/main" id="{329BE61E-50D5-48BB-B553-933360DDD129}"/>
              </a:ext>
            </a:extLst>
          </p:cNvPr>
          <p:cNvSpPr txBox="1">
            <a:spLocks/>
          </p:cNvSpPr>
          <p:nvPr/>
        </p:nvSpPr>
        <p:spPr>
          <a:xfrm>
            <a:off x="2336627" y="2103610"/>
            <a:ext cx="7518744" cy="14283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914400" lvl="1" indent="-457200">
              <a:lnSpc>
                <a:spcPct val="170000"/>
              </a:lnSpc>
              <a:buFont typeface="+mj-lt"/>
              <a:buAutoNum type="arabicPeriod"/>
            </a:pPr>
            <a:r>
              <a:rPr lang="en-US" altLang="zh-TW" dirty="0" smtClean="0">
                <a:ea typeface="Adobe 繁黑體 Std B" pitchFamily="34" charset="-120"/>
              </a:rPr>
              <a:t>A</a:t>
            </a:r>
            <a:r>
              <a:rPr lang="zh-TW" altLang="en-US" dirty="0">
                <a:ea typeface="Adobe 繁黑體 Std B" pitchFamily="34" charset="-120"/>
              </a:rPr>
              <a:t>繼承</a:t>
            </a:r>
            <a:r>
              <a:rPr lang="en-US" altLang="zh-TW" dirty="0">
                <a:ea typeface="Adobe 繁黑體 Std B" pitchFamily="34" charset="-120"/>
              </a:rPr>
              <a:t>B</a:t>
            </a:r>
            <a:r>
              <a:rPr lang="zh-TW" altLang="en-US" dirty="0">
                <a:ea typeface="Adobe 繁黑體 Std B" pitchFamily="34" charset="-120"/>
              </a:rPr>
              <a:t>、</a:t>
            </a:r>
            <a:r>
              <a:rPr lang="en-US" altLang="zh-TW" dirty="0">
                <a:ea typeface="Adobe 繁黑體 Std B" pitchFamily="34" charset="-120"/>
              </a:rPr>
              <a:t>C</a:t>
            </a:r>
          </a:p>
          <a:p>
            <a:pPr marL="914400" lvl="1" indent="-457200">
              <a:lnSpc>
                <a:spcPct val="170000"/>
              </a:lnSpc>
              <a:buFont typeface="+mj-lt"/>
              <a:buAutoNum type="arabicPeriod"/>
            </a:pPr>
            <a:r>
              <a:rPr lang="zh-TW" altLang="en-US" dirty="0">
                <a:ea typeface="Adobe 繁黑體 Std B" pitchFamily="34" charset="-120"/>
              </a:rPr>
              <a:t>查看 </a:t>
            </a:r>
            <a:r>
              <a:rPr lang="en-US" altLang="zh-TW" dirty="0">
                <a:ea typeface="Adobe 繁黑體 Std B" pitchFamily="34" charset="-120"/>
              </a:rPr>
              <a:t>A</a:t>
            </a:r>
            <a:r>
              <a:rPr lang="zh-TW" altLang="en-US" dirty="0">
                <a:ea typeface="Adobe 繁黑體 Std B" pitchFamily="34" charset="-120"/>
              </a:rPr>
              <a:t>、</a:t>
            </a:r>
            <a:r>
              <a:rPr lang="en-US" altLang="zh-TW" dirty="0">
                <a:ea typeface="Adobe 繁黑體 Std B" pitchFamily="34" charset="-120"/>
              </a:rPr>
              <a:t>B</a:t>
            </a:r>
            <a:r>
              <a:rPr lang="zh-TW" altLang="en-US" dirty="0">
                <a:ea typeface="Adobe 繁黑體 Std B" pitchFamily="34" charset="-120"/>
              </a:rPr>
              <a:t>、</a:t>
            </a:r>
            <a:r>
              <a:rPr lang="en-US" altLang="zh-TW" dirty="0">
                <a:ea typeface="Adobe 繁黑體 Std B" pitchFamily="34" charset="-120"/>
              </a:rPr>
              <a:t>C </a:t>
            </a:r>
            <a:r>
              <a:rPr lang="zh-TW" altLang="en-US" dirty="0">
                <a:ea typeface="Adobe 繁黑體 Std B" pitchFamily="34" charset="-120"/>
              </a:rPr>
              <a:t>中 </a:t>
            </a:r>
            <a:r>
              <a:rPr lang="en-US" altLang="zh-TW" dirty="0">
                <a:ea typeface="Adobe 繁黑體 Std B" pitchFamily="34" charset="-120"/>
              </a:rPr>
              <a:t>this </a:t>
            </a:r>
            <a:r>
              <a:rPr lang="zh-TW" altLang="en-US" dirty="0">
                <a:ea typeface="Adobe 繁黑體 Std B" pitchFamily="34" charset="-120"/>
              </a:rPr>
              <a:t>指標的位</a:t>
            </a:r>
            <a:r>
              <a:rPr lang="zh-TW" altLang="en-US" dirty="0" smtClean="0">
                <a:ea typeface="Adobe 繁黑體 Std B" pitchFamily="34" charset="-120"/>
              </a:rPr>
              <a:t>置</a:t>
            </a:r>
            <a:endParaRPr lang="zh-TW" altLang="en-US" dirty="0">
              <a:ea typeface="Adobe 繁黑體 Std B" pitchFamily="34" charset="-120"/>
            </a:endParaRPr>
          </a:p>
        </p:txBody>
      </p:sp>
    </p:spTree>
    <p:extLst>
      <p:ext uri="{BB962C8B-B14F-4D97-AF65-F5344CB8AC3E}">
        <p14:creationId xmlns:p14="http://schemas.microsoft.com/office/powerpoint/2010/main" val="236604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413792"/>
            <a:ext cx="8229600" cy="800072"/>
          </a:xfrm>
        </p:spPr>
        <p:txBody>
          <a:bodyPr/>
          <a:lstStyle/>
          <a:p>
            <a:r>
              <a:rPr lang="zh-TW" altLang="en-US" dirty="0">
                <a:latin typeface="Adobe 繁黑體 Std B" pitchFamily="34" charset="-120"/>
                <a:ea typeface="Adobe 繁黑體 Std B" pitchFamily="34" charset="-120"/>
              </a:rPr>
              <a:t>多重繼承</a:t>
            </a:r>
            <a:endParaRPr lang="en-US" altLang="zh-TW" dirty="0">
              <a:latin typeface="Adobe 繁黑體 Std B" pitchFamily="34" charset="-120"/>
              <a:ea typeface="Adobe 繁黑體 Std B" pitchFamily="34" charset="-120"/>
            </a:endParaRPr>
          </a:p>
        </p:txBody>
      </p:sp>
      <p:sp>
        <p:nvSpPr>
          <p:cNvPr id="17411"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5ECD2010-99CC-499D-9516-FD27D0E72715}" type="slidenum">
              <a:rPr kumimoji="0" lang="en-US" altLang="zh-TW">
                <a:solidFill>
                  <a:schemeClr val="tx2"/>
                </a:solidFill>
                <a:latin typeface="Quixley LET" pitchFamily="2" charset="0"/>
              </a:rPr>
              <a:pPr eaLnBrk="1" hangingPunct="1"/>
              <a:t>51</a:t>
            </a:fld>
            <a:endParaRPr kumimoji="0" lang="en-US" altLang="zh-TW">
              <a:solidFill>
                <a:schemeClr val="tx2"/>
              </a:solidFill>
              <a:latin typeface="Quixley LET" pitchFamily="2" charset="0"/>
            </a:endParaRPr>
          </a:p>
        </p:txBody>
      </p:sp>
      <p:sp>
        <p:nvSpPr>
          <p:cNvPr id="2" name="日期版面配置區 1"/>
          <p:cNvSpPr>
            <a:spLocks noGrp="1"/>
          </p:cNvSpPr>
          <p:nvPr>
            <p:ph type="dt" sz="half" idx="10"/>
          </p:nvPr>
        </p:nvSpPr>
        <p:spPr/>
        <p:txBody>
          <a:bodyPr/>
          <a:lstStyle/>
          <a:p>
            <a:fld id="{8000C532-9D86-4239-AF8C-1AE488EFECCA}"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a:t>李耕銘</a:t>
            </a:r>
          </a:p>
        </p:txBody>
      </p:sp>
      <p:sp>
        <p:nvSpPr>
          <p:cNvPr id="11" name="圓角矩形 18">
            <a:extLst>
              <a:ext uri="{FF2B5EF4-FFF2-40B4-BE49-F238E27FC236}">
                <a16:creationId xmlns:a16="http://schemas.microsoft.com/office/drawing/2014/main" id="{C768FC41-0C6E-4CD7-8737-BAD72D6F309E}"/>
              </a:ext>
            </a:extLst>
          </p:cNvPr>
          <p:cNvSpPr/>
          <p:nvPr/>
        </p:nvSpPr>
        <p:spPr>
          <a:xfrm>
            <a:off x="1192697" y="1745462"/>
            <a:ext cx="9700590" cy="2794733"/>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內容版面配置區 2"/>
          <p:cNvSpPr>
            <a:spLocks noGrp="1"/>
          </p:cNvSpPr>
          <p:nvPr>
            <p:ph idx="1"/>
          </p:nvPr>
        </p:nvSpPr>
        <p:spPr>
          <a:xfrm>
            <a:off x="1376475" y="1871997"/>
            <a:ext cx="10515600" cy="4351338"/>
          </a:xfrm>
        </p:spPr>
        <p:txBody>
          <a:bodyPr>
            <a:normAutofit/>
          </a:bodyPr>
          <a:lstStyle/>
          <a:p>
            <a:pPr marL="457200" indent="-457200">
              <a:lnSpc>
                <a:spcPct val="100000"/>
              </a:lnSpc>
              <a:buFont typeface="Arial" panose="020B0604020202020204" pitchFamily="34" charset="0"/>
              <a:buChar char="•"/>
            </a:pPr>
            <a:r>
              <a:rPr lang="zh-TW" altLang="en-US" sz="2800" dirty="0" smtClean="0">
                <a:latin typeface="Adobe 繁黑體 Std B" pitchFamily="34" charset="-120"/>
                <a:ea typeface="Adobe 繁黑體 Std B" pitchFamily="34" charset="-120"/>
              </a:rPr>
              <a:t>個</a:t>
            </a:r>
            <a:r>
              <a:rPr lang="zh-TW" altLang="en-US" sz="2800" dirty="0">
                <a:latin typeface="Adobe 繁黑體 Std B" pitchFamily="34" charset="-120"/>
                <a:ea typeface="Adobe 繁黑體 Std B" pitchFamily="34" charset="-120"/>
              </a:rPr>
              <a:t>別的類別中寫 </a:t>
            </a:r>
            <a:r>
              <a:rPr lang="en-US" altLang="zh-TW" sz="2800" dirty="0">
                <a:latin typeface="Adobe 繁黑體 Std B" pitchFamily="34" charset="-120"/>
                <a:ea typeface="Adobe 繁黑體 Std B" pitchFamily="34" charset="-120"/>
              </a:rPr>
              <a:t>this-&gt;</a:t>
            </a:r>
            <a:r>
              <a:rPr lang="en-US" altLang="zh-TW" sz="2800" dirty="0" smtClean="0">
                <a:latin typeface="Adobe 繁黑體 Std B" pitchFamily="34" charset="-120"/>
                <a:ea typeface="Adobe 繁黑體 Std B" pitchFamily="34" charset="-120"/>
              </a:rPr>
              <a:t>x</a:t>
            </a:r>
          </a:p>
          <a:p>
            <a:pPr marL="1143000" lvl="1" indent="-457200">
              <a:lnSpc>
                <a:spcPct val="10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因</a:t>
            </a:r>
            <a:r>
              <a:rPr lang="zh-TW" altLang="en-US" sz="2800" dirty="0">
                <a:latin typeface="Adobe 繁黑體 Std B" pitchFamily="34" charset="-120"/>
                <a:ea typeface="Adobe 繁黑體 Std B" pitchFamily="34" charset="-120"/>
              </a:rPr>
              <a:t>為 </a:t>
            </a:r>
            <a:r>
              <a:rPr lang="en-US" altLang="zh-TW" sz="2800" dirty="0">
                <a:latin typeface="Adobe 繁黑體 Std B" pitchFamily="34" charset="-120"/>
                <a:ea typeface="Adobe 繁黑體 Std B" pitchFamily="34" charset="-120"/>
              </a:rPr>
              <a:t>this </a:t>
            </a:r>
            <a:r>
              <a:rPr lang="zh-TW" altLang="en-US" sz="2800" dirty="0">
                <a:latin typeface="Adobe 繁黑體 Std B" pitchFamily="34" charset="-120"/>
                <a:ea typeface="Adobe 繁黑體 Std B" pitchFamily="34" charset="-120"/>
              </a:rPr>
              <a:t>位址不</a:t>
            </a:r>
            <a:r>
              <a:rPr lang="zh-TW" altLang="en-US" sz="2800" dirty="0" smtClean="0">
                <a:latin typeface="Adobe 繁黑體 Std B" pitchFamily="34" charset="-120"/>
                <a:ea typeface="Adobe 繁黑體 Std B" pitchFamily="34" charset="-120"/>
              </a:rPr>
              <a:t>同</a:t>
            </a:r>
            <a:endParaRPr lang="en-US" altLang="zh-TW" sz="2800" dirty="0" smtClean="0">
              <a:latin typeface="Adobe 繁黑體 Std B" pitchFamily="34" charset="-120"/>
              <a:ea typeface="Adobe 繁黑體 Std B" pitchFamily="34" charset="-120"/>
            </a:endParaRPr>
          </a:p>
          <a:p>
            <a:pPr marL="1143000" lvl="1" indent="-457200">
              <a:lnSpc>
                <a:spcPct val="100000"/>
              </a:lnSpc>
              <a:buFont typeface="Wingdings" panose="05000000000000000000" pitchFamily="2" charset="2"/>
              <a:buChar char="Ø"/>
            </a:pPr>
            <a:r>
              <a:rPr lang="en-US" altLang="zh-TW" sz="2800" dirty="0" smtClean="0">
                <a:latin typeface="Adobe 繁黑體 Std B" pitchFamily="34" charset="-120"/>
                <a:ea typeface="Adobe 繁黑體 Std B" pitchFamily="34" charset="-120"/>
              </a:rPr>
              <a:t>*this </a:t>
            </a:r>
            <a:r>
              <a:rPr lang="zh-TW" altLang="en-US" sz="2800" dirty="0" smtClean="0">
                <a:latin typeface="Adobe 繁黑體 Std B" pitchFamily="34" charset="-120"/>
                <a:ea typeface="Adobe 繁黑體 Std B" pitchFamily="34" charset="-120"/>
              </a:rPr>
              <a:t>會取得不</a:t>
            </a:r>
            <a:r>
              <a:rPr lang="zh-TW" altLang="en-US" sz="2800" dirty="0">
                <a:latin typeface="Adobe 繁黑體 Std B" pitchFamily="34" charset="-120"/>
                <a:ea typeface="Adobe 繁黑體 Std B" pitchFamily="34" charset="-120"/>
              </a:rPr>
              <a:t>同</a:t>
            </a:r>
            <a:r>
              <a:rPr lang="zh-TW" altLang="en-US" sz="2800" dirty="0" smtClean="0">
                <a:latin typeface="Adobe 繁黑體 Std B" pitchFamily="34" charset="-120"/>
                <a:ea typeface="Adobe 繁黑體 Std B" pitchFamily="34" charset="-120"/>
              </a:rPr>
              <a:t>的資料</a:t>
            </a:r>
            <a:endParaRPr lang="en-US" altLang="zh-TW" sz="2800" dirty="0" smtClean="0">
              <a:latin typeface="Adobe 繁黑體 Std B" pitchFamily="34" charset="-120"/>
              <a:ea typeface="Adobe 繁黑體 Std B" pitchFamily="34" charset="-120"/>
            </a:endParaRPr>
          </a:p>
          <a:p>
            <a:pPr marL="1143000" lvl="1" indent="-457200">
              <a:lnSpc>
                <a:spcPct val="10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建</a:t>
            </a:r>
            <a:r>
              <a:rPr lang="zh-TW" altLang="en-US" sz="2800" dirty="0">
                <a:latin typeface="Adobe 繁黑體 Std B" pitchFamily="34" charset="-120"/>
                <a:ea typeface="Adobe 繁黑體 Std B" pitchFamily="34" charset="-120"/>
              </a:rPr>
              <a:t>構時也</a:t>
            </a:r>
            <a:r>
              <a:rPr lang="zh-TW" altLang="en-US" sz="2800" dirty="0" smtClean="0">
                <a:latin typeface="Adobe 繁黑體 Std B" pitchFamily="34" charset="-120"/>
                <a:ea typeface="Adobe 繁黑體 Std B" pitchFamily="34" charset="-120"/>
              </a:rPr>
              <a:t>是</a:t>
            </a:r>
            <a:r>
              <a:rPr lang="zh-TW" altLang="en-US" sz="2800" dirty="0">
                <a:latin typeface="Adobe 繁黑體 Std B" pitchFamily="34" charset="-120"/>
                <a:ea typeface="Adobe 繁黑體 Std B" pitchFamily="34" charset="-120"/>
              </a:rPr>
              <a:t>在不同的位址</a:t>
            </a:r>
            <a:r>
              <a:rPr lang="zh-TW" altLang="en-US" sz="2800" dirty="0" smtClean="0">
                <a:latin typeface="Adobe 繁黑體 Std B" pitchFamily="34" charset="-120"/>
                <a:ea typeface="Adobe 繁黑體 Std B" pitchFamily="34" charset="-120"/>
              </a:rPr>
              <a:t>個</a:t>
            </a:r>
            <a:r>
              <a:rPr lang="zh-TW" altLang="en-US" sz="2800" dirty="0">
                <a:latin typeface="Adobe 繁黑體 Std B" pitchFamily="34" charset="-120"/>
                <a:ea typeface="Adobe 繁黑體 Std B" pitchFamily="34" charset="-120"/>
              </a:rPr>
              <a:t>別地初始</a:t>
            </a:r>
            <a:r>
              <a:rPr lang="zh-TW" altLang="en-US" sz="2800" dirty="0" smtClean="0">
                <a:latin typeface="Adobe 繁黑體 Std B" pitchFamily="34" charset="-120"/>
                <a:ea typeface="Adobe 繁黑體 Std B" pitchFamily="34" charset="-120"/>
              </a:rPr>
              <a:t>化</a:t>
            </a:r>
            <a:endParaRPr lang="en-US" altLang="zh-TW" sz="2800" dirty="0" smtClean="0">
              <a:latin typeface="Adobe 繁黑體 Std B" pitchFamily="34" charset="-120"/>
              <a:ea typeface="Adobe 繁黑體 Std B" pitchFamily="34" charset="-120"/>
            </a:endParaRPr>
          </a:p>
          <a:p>
            <a:pPr marL="1143000" lvl="1" indent="-457200">
              <a:lnSpc>
                <a:spcPct val="100000"/>
              </a:lnSpc>
              <a:buFont typeface="Wingdings" panose="05000000000000000000" pitchFamily="2" charset="2"/>
              <a:buChar char="Ø"/>
            </a:pPr>
            <a:r>
              <a:rPr lang="zh-TW" altLang="en-US" sz="2800" dirty="0" smtClean="0">
                <a:latin typeface="Adobe 繁黑體 Std B" pitchFamily="34" charset="-120"/>
                <a:ea typeface="Adobe 繁黑體 Std B" pitchFamily="34" charset="-120"/>
              </a:rPr>
              <a:t>衍</a:t>
            </a:r>
            <a:r>
              <a:rPr lang="zh-TW" altLang="en-US" sz="2800" dirty="0">
                <a:latin typeface="Adobe 繁黑體 Std B" pitchFamily="34" charset="-120"/>
                <a:ea typeface="Adobe 繁黑體 Std B" pitchFamily="34" charset="-120"/>
              </a:rPr>
              <a:t>生類別實例的位址會用來初始第一個繼承的父類。</a:t>
            </a:r>
          </a:p>
        </p:txBody>
      </p:sp>
    </p:spTree>
    <p:extLst>
      <p:ext uri="{BB962C8B-B14F-4D97-AF65-F5344CB8AC3E}">
        <p14:creationId xmlns:p14="http://schemas.microsoft.com/office/powerpoint/2010/main" val="27297373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多重繼承</a:t>
            </a:r>
          </a:p>
        </p:txBody>
      </p:sp>
      <p:sp>
        <p:nvSpPr>
          <p:cNvPr id="16" name="內容版面配置區 2"/>
          <p:cNvSpPr txBox="1">
            <a:spLocks/>
          </p:cNvSpPr>
          <p:nvPr/>
        </p:nvSpPr>
        <p:spPr>
          <a:xfrm>
            <a:off x="1981200" y="1831689"/>
            <a:ext cx="8229600" cy="6785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TW" altLang="en-US" b="1" dirty="0" smtClean="0">
                <a:solidFill>
                  <a:schemeClr val="tx1">
                    <a:lumMod val="75000"/>
                    <a:lumOff val="25000"/>
                  </a:schemeClr>
                </a:solidFill>
              </a:rPr>
              <a:t>注意鑽石繼承的問題</a:t>
            </a:r>
            <a:r>
              <a:rPr lang="en-US" altLang="zh-TW" b="1" dirty="0" smtClean="0">
                <a:solidFill>
                  <a:schemeClr val="tx1">
                    <a:lumMod val="75000"/>
                    <a:lumOff val="25000"/>
                  </a:schemeClr>
                </a:solidFill>
              </a:rPr>
              <a:t>(Diamond Problem)</a:t>
            </a:r>
          </a:p>
          <a:p>
            <a:pPr lvl="1" algn="ctr"/>
            <a:endParaRPr lang="en-US" altLang="zh-TW" b="1" dirty="0">
              <a:solidFill>
                <a:schemeClr val="tx1">
                  <a:lumMod val="75000"/>
                  <a:lumOff val="25000"/>
                </a:schemeClr>
              </a:solidFill>
            </a:endParaRPr>
          </a:p>
        </p:txBody>
      </p:sp>
      <p:sp>
        <p:nvSpPr>
          <p:cNvPr id="17" name="矩形 16"/>
          <p:cNvSpPr/>
          <p:nvPr/>
        </p:nvSpPr>
        <p:spPr>
          <a:xfrm>
            <a:off x="4943872" y="2780929"/>
            <a:ext cx="2016224" cy="603409"/>
          </a:xfrm>
          <a:prstGeom prst="rect">
            <a:avLst/>
          </a:prstGeom>
          <a:solidFill>
            <a:schemeClr val="bg1"/>
          </a:solidFill>
          <a:ln w="38100">
            <a:solidFill>
              <a:srgbClr val="59B3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ea typeface="Adobe 繁黑體 Std B" panose="020B0700000000000000"/>
              </a:rPr>
              <a:t>商店</a:t>
            </a:r>
          </a:p>
        </p:txBody>
      </p:sp>
      <p:sp>
        <p:nvSpPr>
          <p:cNvPr id="18" name="矩形 17"/>
          <p:cNvSpPr/>
          <p:nvPr/>
        </p:nvSpPr>
        <p:spPr>
          <a:xfrm>
            <a:off x="3143672" y="4064496"/>
            <a:ext cx="2016224" cy="579062"/>
          </a:xfrm>
          <a:prstGeom prst="rect">
            <a:avLst/>
          </a:prstGeom>
          <a:solidFill>
            <a:schemeClr val="bg1"/>
          </a:solidFill>
          <a:ln w="38100">
            <a:solidFill>
              <a:srgbClr val="59B3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ea typeface="Adobe 繁黑體 Std B" panose="020B0700000000000000"/>
              </a:rPr>
              <a:t>餐廳</a:t>
            </a:r>
          </a:p>
        </p:txBody>
      </p:sp>
      <p:cxnSp>
        <p:nvCxnSpPr>
          <p:cNvPr id="19" name="直線單箭頭接點 18"/>
          <p:cNvCxnSpPr>
            <a:stCxn id="17" idx="2"/>
            <a:endCxn id="18" idx="0"/>
          </p:cNvCxnSpPr>
          <p:nvPr/>
        </p:nvCxnSpPr>
        <p:spPr>
          <a:xfrm flipH="1">
            <a:off x="4151784" y="3384338"/>
            <a:ext cx="1800200" cy="680159"/>
          </a:xfrm>
          <a:prstGeom prst="straightConnector1">
            <a:avLst/>
          </a:prstGeom>
          <a:ln w="57150">
            <a:solidFill>
              <a:srgbClr val="E6716E"/>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167445" y="3434199"/>
            <a:ext cx="697627" cy="400110"/>
          </a:xfrm>
          <a:prstGeom prst="rect">
            <a:avLst/>
          </a:prstGeom>
          <a:noFill/>
        </p:spPr>
        <p:txBody>
          <a:bodyPr wrap="none" rtlCol="0">
            <a:spAutoFit/>
          </a:bodyPr>
          <a:lstStyle/>
          <a:p>
            <a:r>
              <a:rPr lang="zh-TW" altLang="en-US" sz="2000" b="1" dirty="0">
                <a:solidFill>
                  <a:srgbClr val="E6716E"/>
                </a:solidFill>
                <a:ea typeface="Adobe 繁黑體 Std B" panose="020B0700000000000000"/>
              </a:rPr>
              <a:t>繼承</a:t>
            </a:r>
          </a:p>
        </p:txBody>
      </p:sp>
      <p:sp>
        <p:nvSpPr>
          <p:cNvPr id="21" name="矩形 20"/>
          <p:cNvSpPr/>
          <p:nvPr/>
        </p:nvSpPr>
        <p:spPr>
          <a:xfrm>
            <a:off x="4943872" y="5323718"/>
            <a:ext cx="2016224" cy="609917"/>
          </a:xfrm>
          <a:prstGeom prst="rect">
            <a:avLst/>
          </a:prstGeom>
          <a:solidFill>
            <a:schemeClr val="bg1"/>
          </a:solidFill>
          <a:ln w="38100">
            <a:solidFill>
              <a:srgbClr val="59B3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ea typeface="Adobe 繁黑體 Std B" panose="020B0700000000000000"/>
              </a:rPr>
              <a:t>網咖</a:t>
            </a:r>
          </a:p>
        </p:txBody>
      </p:sp>
      <p:cxnSp>
        <p:nvCxnSpPr>
          <p:cNvPr id="22" name="直線單箭頭接點 21"/>
          <p:cNvCxnSpPr>
            <a:stCxn id="18" idx="2"/>
            <a:endCxn id="21" idx="0"/>
          </p:cNvCxnSpPr>
          <p:nvPr/>
        </p:nvCxnSpPr>
        <p:spPr>
          <a:xfrm>
            <a:off x="4151784" y="4643559"/>
            <a:ext cx="1800200" cy="680159"/>
          </a:xfrm>
          <a:prstGeom prst="straightConnector1">
            <a:avLst/>
          </a:prstGeom>
          <a:ln w="57150">
            <a:solidFill>
              <a:srgbClr val="E6716E"/>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4354258" y="4907723"/>
            <a:ext cx="697627" cy="400110"/>
          </a:xfrm>
          <a:prstGeom prst="rect">
            <a:avLst/>
          </a:prstGeom>
          <a:noFill/>
        </p:spPr>
        <p:txBody>
          <a:bodyPr wrap="none" rtlCol="0">
            <a:spAutoFit/>
          </a:bodyPr>
          <a:lstStyle/>
          <a:p>
            <a:r>
              <a:rPr lang="zh-TW" altLang="en-US" sz="2000" b="1" dirty="0">
                <a:solidFill>
                  <a:srgbClr val="E6716E"/>
                </a:solidFill>
                <a:ea typeface="Adobe 繁黑體 Std B" panose="020B0700000000000000"/>
              </a:rPr>
              <a:t>繼承</a:t>
            </a:r>
          </a:p>
        </p:txBody>
      </p:sp>
      <p:sp>
        <p:nvSpPr>
          <p:cNvPr id="24" name="矩形 23"/>
          <p:cNvSpPr/>
          <p:nvPr/>
        </p:nvSpPr>
        <p:spPr>
          <a:xfrm>
            <a:off x="6672064" y="4033642"/>
            <a:ext cx="2016224" cy="609917"/>
          </a:xfrm>
          <a:prstGeom prst="rect">
            <a:avLst/>
          </a:prstGeom>
          <a:solidFill>
            <a:schemeClr val="bg1"/>
          </a:solidFill>
          <a:ln w="38100">
            <a:solidFill>
              <a:srgbClr val="59B3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ea typeface="Adobe 繁黑體 Std B" panose="020B0700000000000000"/>
              </a:rPr>
              <a:t>電腦</a:t>
            </a:r>
          </a:p>
        </p:txBody>
      </p:sp>
      <p:cxnSp>
        <p:nvCxnSpPr>
          <p:cNvPr id="25" name="直線單箭頭接點 24"/>
          <p:cNvCxnSpPr>
            <a:stCxn id="17" idx="2"/>
            <a:endCxn id="24" idx="0"/>
          </p:cNvCxnSpPr>
          <p:nvPr/>
        </p:nvCxnSpPr>
        <p:spPr>
          <a:xfrm>
            <a:off x="5951984" y="3384337"/>
            <a:ext cx="1728192" cy="649304"/>
          </a:xfrm>
          <a:prstGeom prst="straightConnector1">
            <a:avLst/>
          </a:prstGeom>
          <a:ln w="57150">
            <a:solidFill>
              <a:srgbClr val="E6716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4" idx="2"/>
            <a:endCxn id="21" idx="0"/>
          </p:cNvCxnSpPr>
          <p:nvPr/>
        </p:nvCxnSpPr>
        <p:spPr>
          <a:xfrm flipH="1">
            <a:off x="5951984" y="4643559"/>
            <a:ext cx="1728192" cy="680159"/>
          </a:xfrm>
          <a:prstGeom prst="straightConnector1">
            <a:avLst/>
          </a:prstGeom>
          <a:ln w="57150">
            <a:solidFill>
              <a:srgbClr val="E6716E"/>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7096942" y="3432315"/>
            <a:ext cx="697627" cy="400110"/>
          </a:xfrm>
          <a:prstGeom prst="rect">
            <a:avLst/>
          </a:prstGeom>
          <a:noFill/>
        </p:spPr>
        <p:txBody>
          <a:bodyPr wrap="none" rtlCol="0">
            <a:spAutoFit/>
          </a:bodyPr>
          <a:lstStyle/>
          <a:p>
            <a:r>
              <a:rPr lang="zh-TW" altLang="en-US" sz="2000" b="1" dirty="0">
                <a:solidFill>
                  <a:srgbClr val="E6716E"/>
                </a:solidFill>
                <a:ea typeface="Adobe 繁黑體 Std B" panose="020B0700000000000000"/>
              </a:rPr>
              <a:t>繼承</a:t>
            </a:r>
          </a:p>
        </p:txBody>
      </p:sp>
      <p:sp>
        <p:nvSpPr>
          <p:cNvPr id="28" name="文字方塊 27"/>
          <p:cNvSpPr txBox="1"/>
          <p:nvPr/>
        </p:nvSpPr>
        <p:spPr>
          <a:xfrm>
            <a:off x="7075375" y="4912924"/>
            <a:ext cx="697627" cy="400110"/>
          </a:xfrm>
          <a:prstGeom prst="rect">
            <a:avLst/>
          </a:prstGeom>
          <a:noFill/>
        </p:spPr>
        <p:txBody>
          <a:bodyPr wrap="none" rtlCol="0">
            <a:spAutoFit/>
          </a:bodyPr>
          <a:lstStyle/>
          <a:p>
            <a:r>
              <a:rPr lang="zh-TW" altLang="en-US" sz="2000" b="1" dirty="0">
                <a:solidFill>
                  <a:srgbClr val="E6716E"/>
                </a:solidFill>
                <a:ea typeface="Adobe 繁黑體 Std B" panose="020B0700000000000000"/>
              </a:rPr>
              <a:t>繼承</a:t>
            </a:r>
          </a:p>
        </p:txBody>
      </p:sp>
    </p:spTree>
    <p:extLst>
      <p:ext uri="{BB962C8B-B14F-4D97-AF65-F5344CB8AC3E}">
        <p14:creationId xmlns:p14="http://schemas.microsoft.com/office/powerpoint/2010/main" val="685303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72D2DE3-52CF-49D2-A908-21BE6A2743AE}"/>
              </a:ext>
            </a:extLst>
          </p:cNvPr>
          <p:cNvSpPr>
            <a:spLocks noGrp="1"/>
          </p:cNvSpPr>
          <p:nvPr>
            <p:ph type="title"/>
          </p:nvPr>
        </p:nvSpPr>
        <p:spPr/>
        <p:txBody>
          <a:bodyPr/>
          <a:lstStyle/>
          <a:p>
            <a:r>
              <a:rPr lang="en-US" altLang="zh-TW" dirty="0"/>
              <a:t>Example Code</a:t>
            </a:r>
            <a:endParaRPr lang="zh-TW" altLang="en-US" dirty="0"/>
          </a:p>
        </p:txBody>
      </p:sp>
      <p:sp>
        <p:nvSpPr>
          <p:cNvPr id="4" name="圓角矩形 18">
            <a:extLst>
              <a:ext uri="{FF2B5EF4-FFF2-40B4-BE49-F238E27FC236}">
                <a16:creationId xmlns:a16="http://schemas.microsoft.com/office/drawing/2014/main" id="{C768FC41-0C6E-4CD7-8737-BAD72D6F309E}"/>
              </a:ext>
            </a:extLst>
          </p:cNvPr>
          <p:cNvSpPr/>
          <p:nvPr/>
        </p:nvSpPr>
        <p:spPr>
          <a:xfrm>
            <a:off x="2079336" y="1802422"/>
            <a:ext cx="8033327" cy="1624590"/>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日期版面配置區 3">
            <a:extLst>
              <a:ext uri="{FF2B5EF4-FFF2-40B4-BE49-F238E27FC236}">
                <a16:creationId xmlns:a16="http://schemas.microsoft.com/office/drawing/2014/main" id="{5006E4C6-7088-403F-9689-E637C01DD4F7}"/>
              </a:ext>
            </a:extLst>
          </p:cNvPr>
          <p:cNvSpPr>
            <a:spLocks noGrp="1"/>
          </p:cNvSpPr>
          <p:nvPr>
            <p:ph type="dt" sz="half" idx="10"/>
          </p:nvPr>
        </p:nvSpPr>
        <p:spPr>
          <a:xfrm>
            <a:off x="838200" y="6356350"/>
            <a:ext cx="2743200" cy="365125"/>
          </a:xfrm>
        </p:spPr>
        <p:txBody>
          <a:bodyPr/>
          <a:lstStyle/>
          <a:p>
            <a:fld id="{D4DE66AB-217D-4E8C-ADDA-9FF1481A0396}" type="datetime1">
              <a:rPr lang="zh-TW" altLang="en-US" smtClean="0"/>
              <a:t>2021/4/24</a:t>
            </a:fld>
            <a:endParaRPr lang="zh-TW" altLang="en-US" dirty="0"/>
          </a:p>
        </p:txBody>
      </p:sp>
      <p:sp>
        <p:nvSpPr>
          <p:cNvPr id="8" name="頁尾版面配置區 4">
            <a:extLst>
              <a:ext uri="{FF2B5EF4-FFF2-40B4-BE49-F238E27FC236}">
                <a16:creationId xmlns:a16="http://schemas.microsoft.com/office/drawing/2014/main" id="{6B86C793-B75B-4972-9DE8-B7AC196AAC02}"/>
              </a:ext>
            </a:extLst>
          </p:cNvPr>
          <p:cNvSpPr>
            <a:spLocks noGrp="1"/>
          </p:cNvSpPr>
          <p:nvPr>
            <p:ph type="ftr" sz="quarter" idx="11"/>
          </p:nvPr>
        </p:nvSpPr>
        <p:spPr>
          <a:xfrm>
            <a:off x="4038600" y="6356350"/>
            <a:ext cx="4114800" cy="365125"/>
          </a:xfrm>
        </p:spPr>
        <p:txBody>
          <a:bodyPr/>
          <a:lstStyle/>
          <a:p>
            <a:r>
              <a:rPr lang="zh-TW" altLang="en-US"/>
              <a:t>李耕銘</a:t>
            </a:r>
          </a:p>
        </p:txBody>
      </p:sp>
      <p:sp>
        <p:nvSpPr>
          <p:cNvPr id="9" name="投影片編號版面配置區 5">
            <a:extLst>
              <a:ext uri="{FF2B5EF4-FFF2-40B4-BE49-F238E27FC236}">
                <a16:creationId xmlns:a16="http://schemas.microsoft.com/office/drawing/2014/main" id="{E85102E7-EBD4-40D6-A4AF-46DE15656625}"/>
              </a:ext>
            </a:extLst>
          </p:cNvPr>
          <p:cNvSpPr>
            <a:spLocks noGrp="1"/>
          </p:cNvSpPr>
          <p:nvPr>
            <p:ph type="sldNum" sz="quarter" idx="12"/>
          </p:nvPr>
        </p:nvSpPr>
        <p:spPr>
          <a:xfrm>
            <a:off x="8610600" y="6356350"/>
            <a:ext cx="2743200" cy="365125"/>
          </a:xfrm>
        </p:spPr>
        <p:txBody>
          <a:bodyPr/>
          <a:lstStyle/>
          <a:p>
            <a:fld id="{7B4D74D8-060F-4EA9-A02B-A5E9C6769857}" type="slidenum">
              <a:rPr lang="zh-TW" altLang="en-US" smtClean="0"/>
              <a:t>53</a:t>
            </a:fld>
            <a:endParaRPr lang="zh-TW" altLang="en-US"/>
          </a:p>
        </p:txBody>
      </p:sp>
      <p:sp>
        <p:nvSpPr>
          <p:cNvPr id="11" name="內容版面配置區 1">
            <a:extLst>
              <a:ext uri="{FF2B5EF4-FFF2-40B4-BE49-F238E27FC236}">
                <a16:creationId xmlns:a16="http://schemas.microsoft.com/office/drawing/2014/main" id="{329BE61E-50D5-48BB-B553-933360DDD129}"/>
              </a:ext>
            </a:extLst>
          </p:cNvPr>
          <p:cNvSpPr txBox="1">
            <a:spLocks/>
          </p:cNvSpPr>
          <p:nvPr/>
        </p:nvSpPr>
        <p:spPr>
          <a:xfrm>
            <a:off x="2336627" y="2103610"/>
            <a:ext cx="7518744" cy="14283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b="1" dirty="0">
                <a:ea typeface="Adobe 繁黑體 Std B" pitchFamily="34" charset="-120"/>
              </a:rPr>
              <a:t>Mission </a:t>
            </a:r>
          </a:p>
          <a:p>
            <a:pPr marL="457200" lvl="1" indent="0" algn="ctr">
              <a:lnSpc>
                <a:spcPct val="170000"/>
              </a:lnSpc>
              <a:buNone/>
            </a:pPr>
            <a:r>
              <a:rPr lang="zh-TW" altLang="en-US" dirty="0">
                <a:ea typeface="Adobe 繁黑體 Std B" pitchFamily="34" charset="-120"/>
              </a:rPr>
              <a:t>鑽石繼承的問題</a:t>
            </a:r>
          </a:p>
        </p:txBody>
      </p:sp>
    </p:spTree>
    <p:extLst>
      <p:ext uri="{BB962C8B-B14F-4D97-AF65-F5344CB8AC3E}">
        <p14:creationId xmlns:p14="http://schemas.microsoft.com/office/powerpoint/2010/main" val="31229756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18">
            <a:extLst>
              <a:ext uri="{FF2B5EF4-FFF2-40B4-BE49-F238E27FC236}">
                <a16:creationId xmlns:a16="http://schemas.microsoft.com/office/drawing/2014/main" id="{C768FC41-0C6E-4CD7-8737-BAD72D6F309E}"/>
              </a:ext>
            </a:extLst>
          </p:cNvPr>
          <p:cNvSpPr/>
          <p:nvPr/>
        </p:nvSpPr>
        <p:spPr>
          <a:xfrm>
            <a:off x="2144072" y="1470647"/>
            <a:ext cx="7695843" cy="4460814"/>
          </a:xfrm>
          <a:prstGeom prst="round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 name="標題 1"/>
          <p:cNvSpPr>
            <a:spLocks noGrp="1"/>
          </p:cNvSpPr>
          <p:nvPr>
            <p:ph type="title"/>
          </p:nvPr>
        </p:nvSpPr>
        <p:spPr/>
        <p:txBody>
          <a:bodyPr>
            <a:normAutofit/>
          </a:bodyPr>
          <a:lstStyle/>
          <a:p>
            <a:r>
              <a:rPr lang="en-US" altLang="zh-TW" dirty="0"/>
              <a:t>Take Home </a:t>
            </a:r>
            <a:r>
              <a:rPr lang="en-US" altLang="zh-TW" dirty="0" smtClean="0"/>
              <a:t>Message</a:t>
            </a:r>
            <a:endParaRPr lang="zh-TW" altLang="en-US" dirty="0"/>
          </a:p>
        </p:txBody>
      </p:sp>
      <p:sp>
        <p:nvSpPr>
          <p:cNvPr id="3" name="內容版面配置區 2"/>
          <p:cNvSpPr>
            <a:spLocks noGrp="1"/>
          </p:cNvSpPr>
          <p:nvPr>
            <p:ph idx="1"/>
          </p:nvPr>
        </p:nvSpPr>
        <p:spPr>
          <a:xfrm>
            <a:off x="2588612" y="1673238"/>
            <a:ext cx="10515600" cy="4351338"/>
          </a:xfrm>
        </p:spPr>
        <p:txBody>
          <a:bodyPr>
            <a:normAutofit/>
          </a:bodyPr>
          <a:lstStyle/>
          <a:p>
            <a:pPr marL="342900" indent="-342900">
              <a:lnSpc>
                <a:spcPct val="150000"/>
              </a:lnSpc>
              <a:buFont typeface="Arial" panose="020B0604020202020204" pitchFamily="34" charset="0"/>
              <a:buChar char="•"/>
            </a:pPr>
            <a:r>
              <a:rPr lang="zh-TW" altLang="en-US" dirty="0" smtClean="0"/>
              <a:t>如何進行權限的管理？有哪些權限？</a:t>
            </a:r>
            <a:endParaRPr lang="en-US" altLang="zh-TW" dirty="0" smtClean="0"/>
          </a:p>
          <a:p>
            <a:pPr marL="342900" indent="-342900">
              <a:lnSpc>
                <a:spcPct val="150000"/>
              </a:lnSpc>
              <a:buFont typeface="Arial" panose="020B0604020202020204" pitchFamily="34" charset="0"/>
              <a:buChar char="•"/>
            </a:pPr>
            <a:r>
              <a:rPr lang="zh-TW" altLang="en-US" dirty="0" smtClean="0"/>
              <a:t>權限管理的基本原則是？</a:t>
            </a:r>
            <a:endParaRPr lang="en-US" altLang="zh-TW" dirty="0" smtClean="0"/>
          </a:p>
          <a:p>
            <a:pPr marL="342900" indent="-342900">
              <a:lnSpc>
                <a:spcPct val="150000"/>
              </a:lnSpc>
              <a:buFont typeface="Arial" panose="020B0604020202020204" pitchFamily="34" charset="0"/>
              <a:buChar char="•"/>
            </a:pPr>
            <a:r>
              <a:rPr lang="en-US" altLang="zh-TW" dirty="0" smtClean="0"/>
              <a:t>friend</a:t>
            </a:r>
            <a:r>
              <a:rPr lang="zh-TW" altLang="en-US" dirty="0" smtClean="0"/>
              <a:t>的使用時機與功能為何？</a:t>
            </a:r>
            <a:endParaRPr lang="en-US" altLang="zh-TW" dirty="0" smtClean="0"/>
          </a:p>
          <a:p>
            <a:pPr marL="342900" indent="-342900">
              <a:lnSpc>
                <a:spcPct val="150000"/>
              </a:lnSpc>
              <a:buFont typeface="Arial" panose="020B0604020202020204" pitchFamily="34" charset="0"/>
              <a:buChar char="•"/>
            </a:pPr>
            <a:r>
              <a:rPr lang="zh-TW" altLang="en-US" dirty="0" smtClean="0"/>
              <a:t>如何讓物件在實體化時便有初始值？</a:t>
            </a:r>
            <a:endParaRPr lang="en-US" altLang="zh-TW" dirty="0" smtClean="0"/>
          </a:p>
          <a:p>
            <a:pPr marL="342900" indent="-342900">
              <a:lnSpc>
                <a:spcPct val="150000"/>
              </a:lnSpc>
              <a:buFont typeface="Arial" panose="020B0604020202020204" pitchFamily="34" charset="0"/>
              <a:buChar char="•"/>
            </a:pPr>
            <a:r>
              <a:rPr lang="zh-TW" altLang="en-US" dirty="0" smtClean="0"/>
              <a:t>如何讓物件彼此可以做運算？</a:t>
            </a:r>
            <a:endParaRPr lang="en-US" altLang="zh-TW" dirty="0" smtClean="0"/>
          </a:p>
          <a:p>
            <a:pPr marL="342900" indent="-342900">
              <a:lnSpc>
                <a:spcPct val="150000"/>
              </a:lnSpc>
              <a:buFont typeface="Arial" panose="020B0604020202020204" pitchFamily="34" charset="0"/>
              <a:buChar char="•"/>
            </a:pPr>
            <a:r>
              <a:rPr lang="zh-TW" altLang="en-US" dirty="0" smtClean="0"/>
              <a:t>結構與類別有甚麼差異？</a:t>
            </a:r>
            <a:endParaRPr lang="en-US" altLang="zh-TW" dirty="0" smtClean="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54</a:t>
            </a:fld>
            <a:endParaRPr lang="zh-TW" altLang="en-US"/>
          </a:p>
        </p:txBody>
      </p:sp>
    </p:spTree>
    <p:extLst>
      <p:ext uri="{BB962C8B-B14F-4D97-AF65-F5344CB8AC3E}">
        <p14:creationId xmlns:p14="http://schemas.microsoft.com/office/powerpoint/2010/main" val="67714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繼承</a:t>
            </a:r>
            <a:r>
              <a:rPr lang="en-US" altLang="zh-TW" dirty="0"/>
              <a:t>(Inheritance)</a:t>
            </a:r>
            <a:endParaRPr lang="zh-TW" altLang="en-US" dirty="0"/>
          </a:p>
        </p:txBody>
      </p:sp>
      <p:sp>
        <p:nvSpPr>
          <p:cNvPr id="3" name="內容版面配置區 2"/>
          <p:cNvSpPr>
            <a:spLocks noGrp="1"/>
          </p:cNvSpPr>
          <p:nvPr>
            <p:ph idx="1"/>
          </p:nvPr>
        </p:nvSpPr>
        <p:spPr>
          <a:xfrm>
            <a:off x="4439652" y="1373254"/>
            <a:ext cx="3312695" cy="560530"/>
          </a:xfrm>
        </p:spPr>
        <p:txBody>
          <a:bodyPr/>
          <a:lstStyle/>
          <a:p>
            <a:pPr algn="ctr"/>
            <a:r>
              <a:rPr lang="en-US" altLang="zh-TW" b="1" dirty="0">
                <a:solidFill>
                  <a:schemeClr val="tx1">
                    <a:lumMod val="65000"/>
                    <a:lumOff val="35000"/>
                  </a:schemeClr>
                </a:solidFill>
              </a:rPr>
              <a:t>Once and only once.</a:t>
            </a:r>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6</a:t>
            </a:fld>
            <a:endParaRPr lang="zh-TW" altLang="en-US"/>
          </a:p>
        </p:txBody>
      </p:sp>
      <p:grpSp>
        <p:nvGrpSpPr>
          <p:cNvPr id="58" name="群組 57">
            <a:extLst>
              <a:ext uri="{FF2B5EF4-FFF2-40B4-BE49-F238E27FC236}">
                <a16:creationId xmlns:a16="http://schemas.microsoft.com/office/drawing/2014/main" id="{3974CA6B-D23F-3142-B7BF-5B5EEF41DE96}"/>
              </a:ext>
            </a:extLst>
          </p:cNvPr>
          <p:cNvGrpSpPr/>
          <p:nvPr/>
        </p:nvGrpSpPr>
        <p:grpSpPr>
          <a:xfrm>
            <a:off x="1732683" y="2114279"/>
            <a:ext cx="9110247" cy="4061575"/>
            <a:chOff x="1768778" y="2187738"/>
            <a:chExt cx="9110247" cy="4061575"/>
          </a:xfrm>
        </p:grpSpPr>
        <p:sp>
          <p:nvSpPr>
            <p:cNvPr id="43" name="圓角矩形 42">
              <a:extLst>
                <a:ext uri="{FF2B5EF4-FFF2-40B4-BE49-F238E27FC236}">
                  <a16:creationId xmlns:a16="http://schemas.microsoft.com/office/drawing/2014/main" id="{A09CD869-54BB-3646-A2D7-7B16A98F291F}"/>
                </a:ext>
              </a:extLst>
            </p:cNvPr>
            <p:cNvSpPr/>
            <p:nvPr/>
          </p:nvSpPr>
          <p:spPr>
            <a:xfrm>
              <a:off x="8384591" y="4377203"/>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圓角矩形 41">
              <a:extLst>
                <a:ext uri="{FF2B5EF4-FFF2-40B4-BE49-F238E27FC236}">
                  <a16:creationId xmlns:a16="http://schemas.microsoft.com/office/drawing/2014/main" id="{7B8C8A44-D9E6-E641-98F1-6342F310B40B}"/>
                </a:ext>
              </a:extLst>
            </p:cNvPr>
            <p:cNvSpPr/>
            <p:nvPr/>
          </p:nvSpPr>
          <p:spPr>
            <a:xfrm>
              <a:off x="5095575" y="4377203"/>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圓角矩形 31">
              <a:extLst>
                <a:ext uri="{FF2B5EF4-FFF2-40B4-BE49-F238E27FC236}">
                  <a16:creationId xmlns:a16="http://schemas.microsoft.com/office/drawing/2014/main" id="{C7B94AAD-3ECC-704C-803D-13195AB088E1}"/>
                </a:ext>
              </a:extLst>
            </p:cNvPr>
            <p:cNvSpPr/>
            <p:nvPr/>
          </p:nvSpPr>
          <p:spPr>
            <a:xfrm>
              <a:off x="1818590" y="4380807"/>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5A673DEA-6710-084D-95F5-8482E665227C}"/>
                </a:ext>
              </a:extLst>
            </p:cNvPr>
            <p:cNvSpPr/>
            <p:nvPr/>
          </p:nvSpPr>
          <p:spPr>
            <a:xfrm>
              <a:off x="5092736" y="2240033"/>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矩形 33">
              <a:extLst>
                <a:ext uri="{FF2B5EF4-FFF2-40B4-BE49-F238E27FC236}">
                  <a16:creationId xmlns:a16="http://schemas.microsoft.com/office/drawing/2014/main" id="{1EE054BB-91BA-A948-992F-80A2C6D65EC9}"/>
                </a:ext>
              </a:extLst>
            </p:cNvPr>
            <p:cNvSpPr/>
            <p:nvPr/>
          </p:nvSpPr>
          <p:spPr>
            <a:xfrm>
              <a:off x="5245659" y="2343150"/>
              <a:ext cx="150508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Microsoft JhengHei" panose="020B0604030504040204" pitchFamily="34" charset="-120"/>
                  <a:ea typeface="Microsoft JhengHei" panose="020B0604030504040204" pitchFamily="34" charset="-120"/>
                </a:rPr>
                <a:t>商店</a:t>
              </a:r>
              <a:endParaRPr lang="zh-TW" altLang="en-US" sz="2800" b="1" dirty="0">
                <a:solidFill>
                  <a:schemeClr val="tx1"/>
                </a:solidFill>
                <a:latin typeface="Microsoft JhengHei" panose="020B0604030504040204" pitchFamily="34" charset="-120"/>
                <a:ea typeface="Microsoft JhengHei" panose="020B0604030504040204" pitchFamily="34" charset="-120"/>
              </a:endParaRPr>
            </a:p>
          </p:txBody>
        </p:sp>
        <p:sp>
          <p:nvSpPr>
            <p:cNvPr id="37" name="矩形 36">
              <a:extLst>
                <a:ext uri="{FF2B5EF4-FFF2-40B4-BE49-F238E27FC236}">
                  <a16:creationId xmlns:a16="http://schemas.microsoft.com/office/drawing/2014/main" id="{3310A6C3-BCE2-0048-A65A-0ED631277350}"/>
                </a:ext>
              </a:extLst>
            </p:cNvPr>
            <p:cNvSpPr/>
            <p:nvPr/>
          </p:nvSpPr>
          <p:spPr>
            <a:xfrm>
              <a:off x="1991677" y="4480320"/>
              <a:ext cx="146475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餐廳</a:t>
              </a:r>
            </a:p>
          </p:txBody>
        </p:sp>
        <p:sp>
          <p:nvSpPr>
            <p:cNvPr id="39" name="文字方塊 38">
              <a:extLst>
                <a:ext uri="{FF2B5EF4-FFF2-40B4-BE49-F238E27FC236}">
                  <a16:creationId xmlns:a16="http://schemas.microsoft.com/office/drawing/2014/main" id="{ED99C6F3-3BF2-3045-9EF4-9BE21E1C0FC9}"/>
                </a:ext>
              </a:extLst>
            </p:cNvPr>
            <p:cNvSpPr txBox="1"/>
            <p:nvPr/>
          </p:nvSpPr>
          <p:spPr>
            <a:xfrm>
              <a:off x="1839162" y="3784675"/>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sp>
          <p:nvSpPr>
            <p:cNvPr id="40" name="矩形 39">
              <a:extLst>
                <a:ext uri="{FF2B5EF4-FFF2-40B4-BE49-F238E27FC236}">
                  <a16:creationId xmlns:a16="http://schemas.microsoft.com/office/drawing/2014/main" id="{F3FEA07C-4262-314F-96ED-6C57CC7D646B}"/>
                </a:ext>
              </a:extLst>
            </p:cNvPr>
            <p:cNvSpPr/>
            <p:nvPr/>
          </p:nvSpPr>
          <p:spPr>
            <a:xfrm>
              <a:off x="5458749" y="4483260"/>
              <a:ext cx="110605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鎖匠</a:t>
              </a:r>
            </a:p>
          </p:txBody>
        </p:sp>
        <p:sp>
          <p:nvSpPr>
            <p:cNvPr id="41" name="矩形 40">
              <a:extLst>
                <a:ext uri="{FF2B5EF4-FFF2-40B4-BE49-F238E27FC236}">
                  <a16:creationId xmlns:a16="http://schemas.microsoft.com/office/drawing/2014/main" id="{478B2EDD-19BB-3F41-9B7C-7329BCEC2E0D}"/>
                </a:ext>
              </a:extLst>
            </p:cNvPr>
            <p:cNvSpPr/>
            <p:nvPr/>
          </p:nvSpPr>
          <p:spPr>
            <a:xfrm>
              <a:off x="8723863" y="4480320"/>
              <a:ext cx="1132387"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Microsoft JhengHei" panose="020B0604030504040204" pitchFamily="34" charset="-120"/>
                  <a:ea typeface="Microsoft JhengHei" panose="020B0604030504040204" pitchFamily="34" charset="-120"/>
                </a:rPr>
                <a:t>車行</a:t>
              </a:r>
            </a:p>
          </p:txBody>
        </p:sp>
        <p:sp>
          <p:nvSpPr>
            <p:cNvPr id="44" name="矩形 43">
              <a:extLst>
                <a:ext uri="{FF2B5EF4-FFF2-40B4-BE49-F238E27FC236}">
                  <a16:creationId xmlns:a16="http://schemas.microsoft.com/office/drawing/2014/main" id="{F4A4869F-5CD0-D34F-8DFB-F1E4BC71336B}"/>
                </a:ext>
              </a:extLst>
            </p:cNvPr>
            <p:cNvSpPr/>
            <p:nvPr/>
          </p:nvSpPr>
          <p:spPr>
            <a:xfrm>
              <a:off x="6903665" y="2187738"/>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
          <p:nvSpPr>
            <p:cNvPr id="45" name="矩形 44">
              <a:extLst>
                <a:ext uri="{FF2B5EF4-FFF2-40B4-BE49-F238E27FC236}">
                  <a16:creationId xmlns:a16="http://schemas.microsoft.com/office/drawing/2014/main" id="{D634C833-B273-9D4E-8A5E-8877E768925F}"/>
                </a:ext>
              </a:extLst>
            </p:cNvPr>
            <p:cNvSpPr/>
            <p:nvPr/>
          </p:nvSpPr>
          <p:spPr>
            <a:xfrm>
              <a:off x="1768778" y="5251629"/>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
          <p:nvSpPr>
            <p:cNvPr id="46" name="矩形 45">
              <a:extLst>
                <a:ext uri="{FF2B5EF4-FFF2-40B4-BE49-F238E27FC236}">
                  <a16:creationId xmlns:a16="http://schemas.microsoft.com/office/drawing/2014/main" id="{3EBE5762-A2AA-A648-A6A9-D40F64D984F6}"/>
                </a:ext>
              </a:extLst>
            </p:cNvPr>
            <p:cNvSpPr/>
            <p:nvPr/>
          </p:nvSpPr>
          <p:spPr>
            <a:xfrm>
              <a:off x="5036309" y="5245545"/>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
          <p:nvSpPr>
            <p:cNvPr id="47" name="矩形 46">
              <a:extLst>
                <a:ext uri="{FF2B5EF4-FFF2-40B4-BE49-F238E27FC236}">
                  <a16:creationId xmlns:a16="http://schemas.microsoft.com/office/drawing/2014/main" id="{73413273-6707-504B-A7EB-23AB1806DA0C}"/>
                </a:ext>
              </a:extLst>
            </p:cNvPr>
            <p:cNvSpPr/>
            <p:nvPr/>
          </p:nvSpPr>
          <p:spPr>
            <a:xfrm>
              <a:off x="8314590" y="5290417"/>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
          <p:nvSpPr>
            <p:cNvPr id="48" name="文字方塊 47">
              <a:extLst>
                <a:ext uri="{FF2B5EF4-FFF2-40B4-BE49-F238E27FC236}">
                  <a16:creationId xmlns:a16="http://schemas.microsoft.com/office/drawing/2014/main" id="{F87EA59A-5740-904A-AE23-0B966D299550}"/>
                </a:ext>
              </a:extLst>
            </p:cNvPr>
            <p:cNvSpPr txBox="1"/>
            <p:nvPr/>
          </p:nvSpPr>
          <p:spPr>
            <a:xfrm>
              <a:off x="2741973" y="5506136"/>
              <a:ext cx="1446230" cy="461665"/>
            </a:xfrm>
            <a:prstGeom prst="rect">
              <a:avLst/>
            </a:prstGeom>
            <a:noFill/>
          </p:spPr>
          <p:txBody>
            <a:bodyPr wrap="none" rtlCol="0">
              <a:spAutoFit/>
            </a:bodyPr>
            <a:lstStyle/>
            <a:p>
              <a:r>
                <a:rPr lang="en-US" altLang="zh-TW" sz="2400" b="1" dirty="0">
                  <a:solidFill>
                    <a:srgbClr val="E68585"/>
                  </a:solidFill>
                  <a:latin typeface="Microsoft JhengHei" panose="020B0604030504040204" pitchFamily="34" charset="-120"/>
                  <a:ea typeface="Microsoft JhengHei" panose="020B0604030504040204" pitchFamily="34" charset="-120"/>
                </a:rPr>
                <a:t>+</a:t>
              </a:r>
              <a:r>
                <a:rPr lang="zh-TW" altLang="en-US" sz="2400" b="1" dirty="0">
                  <a:solidFill>
                    <a:srgbClr val="E68585"/>
                  </a:solidFill>
                  <a:latin typeface="Microsoft JhengHei" panose="020B0604030504040204" pitchFamily="34" charset="-120"/>
                  <a:ea typeface="Microsoft JhengHei" panose="020B0604030504040204" pitchFamily="34" charset="-120"/>
                </a:rPr>
                <a:t> </a:t>
              </a:r>
              <a:r>
                <a:rPr lang="en-US" altLang="zh-TW" sz="2400" b="1" dirty="0">
                  <a:solidFill>
                    <a:srgbClr val="E68585"/>
                  </a:solidFill>
                  <a:latin typeface="Microsoft JhengHei" panose="020B0604030504040204" pitchFamily="34" charset="-120"/>
                  <a:ea typeface="Microsoft JhengHei" panose="020B0604030504040204" pitchFamily="34" charset="-120"/>
                </a:rPr>
                <a:t>3.</a:t>
              </a:r>
              <a:r>
                <a:rPr lang="zh-TW" altLang="en-US" sz="2400" b="1" dirty="0">
                  <a:solidFill>
                    <a:srgbClr val="E68585"/>
                  </a:solidFill>
                  <a:latin typeface="Microsoft JhengHei" panose="020B0604030504040204" pitchFamily="34" charset="-120"/>
                  <a:ea typeface="Microsoft JhengHei" panose="020B0604030504040204" pitchFamily="34" charset="-120"/>
                </a:rPr>
                <a:t> 做菜</a:t>
              </a:r>
            </a:p>
          </p:txBody>
        </p:sp>
        <p:sp>
          <p:nvSpPr>
            <p:cNvPr id="49" name="文字方塊 48">
              <a:extLst>
                <a:ext uri="{FF2B5EF4-FFF2-40B4-BE49-F238E27FC236}">
                  <a16:creationId xmlns:a16="http://schemas.microsoft.com/office/drawing/2014/main" id="{32968DB8-D59D-0D46-85F4-8C191C832FFB}"/>
                </a:ext>
              </a:extLst>
            </p:cNvPr>
            <p:cNvSpPr txBox="1"/>
            <p:nvPr/>
          </p:nvSpPr>
          <p:spPr>
            <a:xfrm>
              <a:off x="6137666" y="5510444"/>
              <a:ext cx="1446230" cy="461665"/>
            </a:xfrm>
            <a:prstGeom prst="rect">
              <a:avLst/>
            </a:prstGeom>
            <a:noFill/>
          </p:spPr>
          <p:txBody>
            <a:bodyPr wrap="none" rtlCol="0">
              <a:spAutoFit/>
            </a:bodyPr>
            <a:lstStyle/>
            <a:p>
              <a:r>
                <a:rPr lang="en-US" altLang="zh-TW" sz="2400" b="1" dirty="0">
                  <a:solidFill>
                    <a:srgbClr val="E68585"/>
                  </a:solidFill>
                  <a:latin typeface="Microsoft JhengHei" panose="020B0604030504040204" pitchFamily="34" charset="-120"/>
                  <a:ea typeface="Microsoft JhengHei" panose="020B0604030504040204" pitchFamily="34" charset="-120"/>
                </a:rPr>
                <a:t>+</a:t>
              </a:r>
              <a:r>
                <a:rPr lang="zh-TW" altLang="en-US" sz="2400" b="1" dirty="0">
                  <a:solidFill>
                    <a:srgbClr val="E68585"/>
                  </a:solidFill>
                  <a:latin typeface="Microsoft JhengHei" panose="020B0604030504040204" pitchFamily="34" charset="-120"/>
                  <a:ea typeface="Microsoft JhengHei" panose="020B0604030504040204" pitchFamily="34" charset="-120"/>
                </a:rPr>
                <a:t> </a:t>
              </a:r>
              <a:r>
                <a:rPr lang="en-US" altLang="zh-TW" sz="2400" b="1" dirty="0">
                  <a:solidFill>
                    <a:srgbClr val="E68585"/>
                  </a:solidFill>
                  <a:latin typeface="Microsoft JhengHei" panose="020B0604030504040204" pitchFamily="34" charset="-120"/>
                  <a:ea typeface="Microsoft JhengHei" panose="020B0604030504040204" pitchFamily="34" charset="-120"/>
                </a:rPr>
                <a:t>3.</a:t>
              </a:r>
              <a:r>
                <a:rPr lang="zh-TW" altLang="en-US" sz="2400" b="1" dirty="0">
                  <a:solidFill>
                    <a:srgbClr val="E68585"/>
                  </a:solidFill>
                  <a:latin typeface="Microsoft JhengHei" panose="020B0604030504040204" pitchFamily="34" charset="-120"/>
                  <a:ea typeface="Microsoft JhengHei" panose="020B0604030504040204" pitchFamily="34" charset="-120"/>
                </a:rPr>
                <a:t> 開鎖</a:t>
              </a:r>
            </a:p>
          </p:txBody>
        </p:sp>
        <p:sp>
          <p:nvSpPr>
            <p:cNvPr id="50" name="文字方塊 49">
              <a:extLst>
                <a:ext uri="{FF2B5EF4-FFF2-40B4-BE49-F238E27FC236}">
                  <a16:creationId xmlns:a16="http://schemas.microsoft.com/office/drawing/2014/main" id="{A9D2EB9C-FE8A-5949-8BA9-5F2D363DD9CD}"/>
                </a:ext>
              </a:extLst>
            </p:cNvPr>
            <p:cNvSpPr txBox="1"/>
            <p:nvPr/>
          </p:nvSpPr>
          <p:spPr>
            <a:xfrm>
              <a:off x="9432795" y="5506136"/>
              <a:ext cx="1446230" cy="461665"/>
            </a:xfrm>
            <a:prstGeom prst="rect">
              <a:avLst/>
            </a:prstGeom>
            <a:noFill/>
          </p:spPr>
          <p:txBody>
            <a:bodyPr wrap="none" rtlCol="0">
              <a:spAutoFit/>
            </a:bodyPr>
            <a:lstStyle/>
            <a:p>
              <a:r>
                <a:rPr lang="en-US" altLang="zh-TW" sz="2400" b="1" dirty="0">
                  <a:solidFill>
                    <a:srgbClr val="E68585"/>
                  </a:solidFill>
                  <a:latin typeface="Microsoft JhengHei" panose="020B0604030504040204" pitchFamily="34" charset="-120"/>
                  <a:ea typeface="Microsoft JhengHei" panose="020B0604030504040204" pitchFamily="34" charset="-120"/>
                </a:rPr>
                <a:t>+</a:t>
              </a:r>
              <a:r>
                <a:rPr lang="zh-TW" altLang="en-US" sz="2400" b="1" dirty="0">
                  <a:solidFill>
                    <a:srgbClr val="E68585"/>
                  </a:solidFill>
                  <a:latin typeface="Microsoft JhengHei" panose="020B0604030504040204" pitchFamily="34" charset="-120"/>
                  <a:ea typeface="Microsoft JhengHei" panose="020B0604030504040204" pitchFamily="34" charset="-120"/>
                </a:rPr>
                <a:t> </a:t>
              </a:r>
              <a:r>
                <a:rPr lang="en-US" altLang="zh-TW" sz="2400" b="1" dirty="0">
                  <a:solidFill>
                    <a:srgbClr val="E68585"/>
                  </a:solidFill>
                  <a:latin typeface="Microsoft JhengHei" panose="020B0604030504040204" pitchFamily="34" charset="-120"/>
                  <a:ea typeface="Microsoft JhengHei" panose="020B0604030504040204" pitchFamily="34" charset="-120"/>
                </a:rPr>
                <a:t>3.</a:t>
              </a:r>
              <a:r>
                <a:rPr lang="zh-TW" altLang="en-US" sz="2400" b="1" dirty="0">
                  <a:solidFill>
                    <a:srgbClr val="E68585"/>
                  </a:solidFill>
                  <a:latin typeface="Microsoft JhengHei" panose="020B0604030504040204" pitchFamily="34" charset="-120"/>
                  <a:ea typeface="Microsoft JhengHei" panose="020B0604030504040204" pitchFamily="34" charset="-120"/>
                </a:rPr>
                <a:t> 修車</a:t>
              </a:r>
            </a:p>
          </p:txBody>
        </p:sp>
        <p:cxnSp>
          <p:nvCxnSpPr>
            <p:cNvPr id="9" name="肘形接點 8">
              <a:extLst>
                <a:ext uri="{FF2B5EF4-FFF2-40B4-BE49-F238E27FC236}">
                  <a16:creationId xmlns:a16="http://schemas.microsoft.com/office/drawing/2014/main" id="{3E2B46A3-F320-454D-9079-37B28FA118DF}"/>
                </a:ext>
              </a:extLst>
            </p:cNvPr>
            <p:cNvCxnSpPr>
              <a:cxnSpLocks/>
              <a:stCxn id="33" idx="2"/>
              <a:endCxn id="32" idx="0"/>
            </p:cNvCxnSpPr>
            <p:nvPr/>
          </p:nvCxnSpPr>
          <p:spPr>
            <a:xfrm rot="5400000">
              <a:off x="3717896" y="2100500"/>
              <a:ext cx="1286468" cy="3274146"/>
            </a:xfrm>
            <a:prstGeom prst="bentConnector3">
              <a:avLst>
                <a:gd name="adj1" fmla="val 33166"/>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接點 50">
              <a:extLst>
                <a:ext uri="{FF2B5EF4-FFF2-40B4-BE49-F238E27FC236}">
                  <a16:creationId xmlns:a16="http://schemas.microsoft.com/office/drawing/2014/main" id="{9242803B-FD4D-0A47-907C-048B57425DCE}"/>
                </a:ext>
              </a:extLst>
            </p:cNvPr>
            <p:cNvCxnSpPr>
              <a:cxnSpLocks/>
              <a:stCxn id="33" idx="2"/>
              <a:endCxn id="42" idx="0"/>
            </p:cNvCxnSpPr>
            <p:nvPr/>
          </p:nvCxnSpPr>
          <p:spPr>
            <a:xfrm rot="16200000" flipH="1">
              <a:off x="5358190" y="3734351"/>
              <a:ext cx="1282864" cy="2839"/>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肘形接點 51">
              <a:extLst>
                <a:ext uri="{FF2B5EF4-FFF2-40B4-BE49-F238E27FC236}">
                  <a16:creationId xmlns:a16="http://schemas.microsoft.com/office/drawing/2014/main" id="{31A770B9-D5CE-DF46-BF91-864A80B1AD16}"/>
                </a:ext>
              </a:extLst>
            </p:cNvPr>
            <p:cNvCxnSpPr>
              <a:cxnSpLocks/>
              <a:stCxn id="33" idx="2"/>
              <a:endCxn id="43" idx="0"/>
            </p:cNvCxnSpPr>
            <p:nvPr/>
          </p:nvCxnSpPr>
          <p:spPr>
            <a:xfrm rot="16200000" flipH="1">
              <a:off x="7002698" y="2089843"/>
              <a:ext cx="1282864" cy="3291855"/>
            </a:xfrm>
            <a:prstGeom prst="bentConnector3">
              <a:avLst>
                <a:gd name="adj1" fmla="val 33118"/>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F3A3EC85-EE3D-074A-9DB1-C185E7C00AA2}"/>
                </a:ext>
              </a:extLst>
            </p:cNvPr>
            <p:cNvSpPr txBox="1"/>
            <p:nvPr/>
          </p:nvSpPr>
          <p:spPr>
            <a:xfrm>
              <a:off x="5107201" y="3784675"/>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sp>
          <p:nvSpPr>
            <p:cNvPr id="54" name="文字方塊 53">
              <a:extLst>
                <a:ext uri="{FF2B5EF4-FFF2-40B4-BE49-F238E27FC236}">
                  <a16:creationId xmlns:a16="http://schemas.microsoft.com/office/drawing/2014/main" id="{1D33BD83-753D-2946-B0A5-5D5EF7CC43F3}"/>
                </a:ext>
              </a:extLst>
            </p:cNvPr>
            <p:cNvSpPr txBox="1"/>
            <p:nvPr/>
          </p:nvSpPr>
          <p:spPr>
            <a:xfrm>
              <a:off x="8397297" y="3784675"/>
              <a:ext cx="902811" cy="523220"/>
            </a:xfrm>
            <a:prstGeom prst="rect">
              <a:avLst/>
            </a:prstGeom>
            <a:noFill/>
          </p:spPr>
          <p:txBody>
            <a:bodyPr wrap="none" rtlCol="0">
              <a:spAutoFit/>
            </a:bodyPr>
            <a:lstStyle/>
            <a:p>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繼承</a:t>
              </a:r>
            </a:p>
          </p:txBody>
        </p:sp>
      </p:grpSp>
    </p:spTree>
    <p:extLst>
      <p:ext uri="{BB962C8B-B14F-4D97-AF65-F5344CB8AC3E}">
        <p14:creationId xmlns:p14="http://schemas.microsoft.com/office/powerpoint/2010/main" val="211278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繼承</a:t>
            </a:r>
            <a:r>
              <a:rPr lang="en-US" altLang="zh-TW" dirty="0"/>
              <a:t>(Inheritance)</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a:t>李耕銘</a:t>
            </a:r>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7</a:t>
            </a:fld>
            <a:endParaRPr lang="zh-TW" altLang="en-US"/>
          </a:p>
        </p:txBody>
      </p:sp>
      <p:sp>
        <p:nvSpPr>
          <p:cNvPr id="34" name="圓角矩形 33">
            <a:extLst>
              <a:ext uri="{FF2B5EF4-FFF2-40B4-BE49-F238E27FC236}">
                <a16:creationId xmlns:a16="http://schemas.microsoft.com/office/drawing/2014/main" id="{05984316-8C4C-8F44-B27E-923C819E65B0}"/>
              </a:ext>
            </a:extLst>
          </p:cNvPr>
          <p:cNvSpPr/>
          <p:nvPr/>
        </p:nvSpPr>
        <p:spPr>
          <a:xfrm>
            <a:off x="8356867" y="3586161"/>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36" name="圓角矩形 35">
            <a:extLst>
              <a:ext uri="{FF2B5EF4-FFF2-40B4-BE49-F238E27FC236}">
                <a16:creationId xmlns:a16="http://schemas.microsoft.com/office/drawing/2014/main" id="{DA4BFAFC-437E-F049-8068-19869EA5827D}"/>
              </a:ext>
            </a:extLst>
          </p:cNvPr>
          <p:cNvSpPr/>
          <p:nvPr/>
        </p:nvSpPr>
        <p:spPr>
          <a:xfrm>
            <a:off x="5067851" y="3586161"/>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37" name="圓角矩形 36">
            <a:extLst>
              <a:ext uri="{FF2B5EF4-FFF2-40B4-BE49-F238E27FC236}">
                <a16:creationId xmlns:a16="http://schemas.microsoft.com/office/drawing/2014/main" id="{634923F8-0711-DA4B-887F-F5A98F037CF2}"/>
              </a:ext>
            </a:extLst>
          </p:cNvPr>
          <p:cNvSpPr/>
          <p:nvPr/>
        </p:nvSpPr>
        <p:spPr>
          <a:xfrm>
            <a:off x="1790866" y="3589765"/>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38" name="圓角矩形 37">
            <a:extLst>
              <a:ext uri="{FF2B5EF4-FFF2-40B4-BE49-F238E27FC236}">
                <a16:creationId xmlns:a16="http://schemas.microsoft.com/office/drawing/2014/main" id="{1929C860-CFAE-DD48-8D70-2E8FB8CDE0E9}"/>
              </a:ext>
            </a:extLst>
          </p:cNvPr>
          <p:cNvSpPr/>
          <p:nvPr/>
        </p:nvSpPr>
        <p:spPr>
          <a:xfrm>
            <a:off x="5065012" y="2074635"/>
            <a:ext cx="1810933" cy="854306"/>
          </a:xfrm>
          <a:prstGeom prst="roundRect">
            <a:avLst/>
          </a:prstGeom>
          <a:solidFill>
            <a:srgbClr val="59B3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39" name="矩形 38">
            <a:extLst>
              <a:ext uri="{FF2B5EF4-FFF2-40B4-BE49-F238E27FC236}">
                <a16:creationId xmlns:a16="http://schemas.microsoft.com/office/drawing/2014/main" id="{587957C1-4E2F-CB4E-915B-64F43B94EE11}"/>
              </a:ext>
            </a:extLst>
          </p:cNvPr>
          <p:cNvSpPr/>
          <p:nvPr/>
        </p:nvSpPr>
        <p:spPr>
          <a:xfrm>
            <a:off x="5217935" y="2177752"/>
            <a:ext cx="150508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商店</a:t>
            </a:r>
            <a:endPar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40" name="矩形 39">
            <a:extLst>
              <a:ext uri="{FF2B5EF4-FFF2-40B4-BE49-F238E27FC236}">
                <a16:creationId xmlns:a16="http://schemas.microsoft.com/office/drawing/2014/main" id="{A4E726DE-FADB-2D44-9F09-85E2D51AE277}"/>
              </a:ext>
            </a:extLst>
          </p:cNvPr>
          <p:cNvSpPr/>
          <p:nvPr/>
        </p:nvSpPr>
        <p:spPr>
          <a:xfrm>
            <a:off x="1963953" y="3689278"/>
            <a:ext cx="146475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餐廳</a:t>
            </a:r>
          </a:p>
        </p:txBody>
      </p:sp>
      <p:sp>
        <p:nvSpPr>
          <p:cNvPr id="44" name="矩形 43">
            <a:extLst>
              <a:ext uri="{FF2B5EF4-FFF2-40B4-BE49-F238E27FC236}">
                <a16:creationId xmlns:a16="http://schemas.microsoft.com/office/drawing/2014/main" id="{E3CCE014-F524-E545-BBD6-BA8B93808D05}"/>
              </a:ext>
            </a:extLst>
          </p:cNvPr>
          <p:cNvSpPr/>
          <p:nvPr/>
        </p:nvSpPr>
        <p:spPr>
          <a:xfrm>
            <a:off x="5431025" y="3692218"/>
            <a:ext cx="110605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鎖匠</a:t>
            </a:r>
          </a:p>
        </p:txBody>
      </p:sp>
      <p:sp>
        <p:nvSpPr>
          <p:cNvPr id="45" name="矩形 44">
            <a:extLst>
              <a:ext uri="{FF2B5EF4-FFF2-40B4-BE49-F238E27FC236}">
                <a16:creationId xmlns:a16="http://schemas.microsoft.com/office/drawing/2014/main" id="{31603DE3-AB02-504F-B5D5-DE1051230354}"/>
              </a:ext>
            </a:extLst>
          </p:cNvPr>
          <p:cNvSpPr/>
          <p:nvPr/>
        </p:nvSpPr>
        <p:spPr>
          <a:xfrm>
            <a:off x="8696139" y="3689278"/>
            <a:ext cx="1132387"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車行</a:t>
            </a:r>
          </a:p>
        </p:txBody>
      </p:sp>
      <p:sp>
        <p:nvSpPr>
          <p:cNvPr id="46" name="矩形 45">
            <a:extLst>
              <a:ext uri="{FF2B5EF4-FFF2-40B4-BE49-F238E27FC236}">
                <a16:creationId xmlns:a16="http://schemas.microsoft.com/office/drawing/2014/main" id="{F1AC1217-42B7-9643-BB4E-0D9087D4308E}"/>
              </a:ext>
            </a:extLst>
          </p:cNvPr>
          <p:cNvSpPr/>
          <p:nvPr/>
        </p:nvSpPr>
        <p:spPr>
          <a:xfrm>
            <a:off x="6875941" y="2022340"/>
            <a:ext cx="1301220" cy="95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1.</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報稅</a:t>
            </a:r>
            <a:endPar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endParaRPr>
          </a:p>
          <a:p>
            <a:r>
              <a:rPr lang="en-US" altLang="zh-TW" sz="2400" b="1" dirty="0">
                <a:solidFill>
                  <a:schemeClr val="tx1">
                    <a:lumMod val="75000"/>
                    <a:lumOff val="25000"/>
                  </a:schemeClr>
                </a:solidFill>
                <a:latin typeface="Microsoft JhengHei" panose="020B0604030504040204" pitchFamily="34" charset="-120"/>
                <a:ea typeface="Microsoft JhengHei" panose="020B0604030504040204" pitchFamily="34" charset="-120"/>
              </a:rPr>
              <a:t>2.</a:t>
            </a: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 結帳</a:t>
            </a:r>
          </a:p>
        </p:txBody>
      </p:sp>
      <p:sp>
        <p:nvSpPr>
          <p:cNvPr id="50" name="文字方塊 49">
            <a:extLst>
              <a:ext uri="{FF2B5EF4-FFF2-40B4-BE49-F238E27FC236}">
                <a16:creationId xmlns:a16="http://schemas.microsoft.com/office/drawing/2014/main" id="{4682DC61-667E-884E-971A-E5C0C1A66C36}"/>
              </a:ext>
            </a:extLst>
          </p:cNvPr>
          <p:cNvSpPr txBox="1"/>
          <p:nvPr/>
        </p:nvSpPr>
        <p:spPr>
          <a:xfrm>
            <a:off x="3122021" y="3791301"/>
            <a:ext cx="1107996"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＋做菜</a:t>
            </a:r>
          </a:p>
        </p:txBody>
      </p:sp>
      <p:sp>
        <p:nvSpPr>
          <p:cNvPr id="51" name="文字方塊 50">
            <a:extLst>
              <a:ext uri="{FF2B5EF4-FFF2-40B4-BE49-F238E27FC236}">
                <a16:creationId xmlns:a16="http://schemas.microsoft.com/office/drawing/2014/main" id="{F16312D3-4D69-124E-81F5-429D7FE99723}"/>
              </a:ext>
            </a:extLst>
          </p:cNvPr>
          <p:cNvSpPr txBox="1"/>
          <p:nvPr/>
        </p:nvSpPr>
        <p:spPr>
          <a:xfrm>
            <a:off x="6396612" y="3782481"/>
            <a:ext cx="1107996"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＋開鎖</a:t>
            </a:r>
          </a:p>
        </p:txBody>
      </p:sp>
      <p:sp>
        <p:nvSpPr>
          <p:cNvPr id="52" name="文字方塊 51">
            <a:extLst>
              <a:ext uri="{FF2B5EF4-FFF2-40B4-BE49-F238E27FC236}">
                <a16:creationId xmlns:a16="http://schemas.microsoft.com/office/drawing/2014/main" id="{5C7DC0C6-D2BC-664A-9BD7-6D718A8E68AA}"/>
              </a:ext>
            </a:extLst>
          </p:cNvPr>
          <p:cNvSpPr txBox="1"/>
          <p:nvPr/>
        </p:nvSpPr>
        <p:spPr>
          <a:xfrm>
            <a:off x="9637864" y="3777424"/>
            <a:ext cx="1107996"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＋修車</a:t>
            </a:r>
          </a:p>
        </p:txBody>
      </p:sp>
      <p:cxnSp>
        <p:nvCxnSpPr>
          <p:cNvPr id="53" name="肘形接點 52">
            <a:extLst>
              <a:ext uri="{FF2B5EF4-FFF2-40B4-BE49-F238E27FC236}">
                <a16:creationId xmlns:a16="http://schemas.microsoft.com/office/drawing/2014/main" id="{6CED58E2-540B-D249-906A-AD3BE014E875}"/>
              </a:ext>
            </a:extLst>
          </p:cNvPr>
          <p:cNvCxnSpPr>
            <a:cxnSpLocks/>
            <a:stCxn id="38" idx="2"/>
            <a:endCxn id="37" idx="0"/>
          </p:cNvCxnSpPr>
          <p:nvPr/>
        </p:nvCxnSpPr>
        <p:spPr>
          <a:xfrm rot="5400000">
            <a:off x="4002994" y="1622280"/>
            <a:ext cx="660824" cy="3274146"/>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接點 53">
            <a:extLst>
              <a:ext uri="{FF2B5EF4-FFF2-40B4-BE49-F238E27FC236}">
                <a16:creationId xmlns:a16="http://schemas.microsoft.com/office/drawing/2014/main" id="{1929B548-F9F3-5244-9C16-B098FB29C298}"/>
              </a:ext>
            </a:extLst>
          </p:cNvPr>
          <p:cNvCxnSpPr>
            <a:cxnSpLocks/>
            <a:stCxn id="38" idx="2"/>
            <a:endCxn id="36" idx="0"/>
          </p:cNvCxnSpPr>
          <p:nvPr/>
        </p:nvCxnSpPr>
        <p:spPr>
          <a:xfrm rot="16200000" flipH="1">
            <a:off x="5643288" y="3256131"/>
            <a:ext cx="657220" cy="2839"/>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肘形接點 54">
            <a:extLst>
              <a:ext uri="{FF2B5EF4-FFF2-40B4-BE49-F238E27FC236}">
                <a16:creationId xmlns:a16="http://schemas.microsoft.com/office/drawing/2014/main" id="{397D7804-FB7F-124A-BDF5-D8A6A59FE541}"/>
              </a:ext>
            </a:extLst>
          </p:cNvPr>
          <p:cNvCxnSpPr>
            <a:cxnSpLocks/>
            <a:stCxn id="38" idx="2"/>
            <a:endCxn id="34" idx="0"/>
          </p:cNvCxnSpPr>
          <p:nvPr/>
        </p:nvCxnSpPr>
        <p:spPr>
          <a:xfrm rot="16200000" flipH="1">
            <a:off x="7287796" y="1611623"/>
            <a:ext cx="657220" cy="3291855"/>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圓角矩形 57">
            <a:extLst>
              <a:ext uri="{FF2B5EF4-FFF2-40B4-BE49-F238E27FC236}">
                <a16:creationId xmlns:a16="http://schemas.microsoft.com/office/drawing/2014/main" id="{8A73A8D9-213B-214C-910D-DF6827A22B4D}"/>
              </a:ext>
            </a:extLst>
          </p:cNvPr>
          <p:cNvSpPr/>
          <p:nvPr/>
        </p:nvSpPr>
        <p:spPr>
          <a:xfrm>
            <a:off x="8356867" y="5142721"/>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59" name="圓角矩形 58">
            <a:extLst>
              <a:ext uri="{FF2B5EF4-FFF2-40B4-BE49-F238E27FC236}">
                <a16:creationId xmlns:a16="http://schemas.microsoft.com/office/drawing/2014/main" id="{9BF86AEB-2165-0F4E-B627-3676B921434F}"/>
              </a:ext>
            </a:extLst>
          </p:cNvPr>
          <p:cNvSpPr/>
          <p:nvPr/>
        </p:nvSpPr>
        <p:spPr>
          <a:xfrm>
            <a:off x="5067851" y="5142721"/>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60" name="圓角矩形 59">
            <a:extLst>
              <a:ext uri="{FF2B5EF4-FFF2-40B4-BE49-F238E27FC236}">
                <a16:creationId xmlns:a16="http://schemas.microsoft.com/office/drawing/2014/main" id="{0C8631CB-4BD5-B249-9EB6-0A07D7D1D9AF}"/>
              </a:ext>
            </a:extLst>
          </p:cNvPr>
          <p:cNvSpPr/>
          <p:nvPr/>
        </p:nvSpPr>
        <p:spPr>
          <a:xfrm>
            <a:off x="1790866" y="5146325"/>
            <a:ext cx="1810933" cy="854306"/>
          </a:xfrm>
          <a:prstGeom prst="roundRect">
            <a:avLst/>
          </a:prstGeom>
          <a:solidFill>
            <a:srgbClr val="E685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lumMod val="75000"/>
                  <a:lumOff val="25000"/>
                </a:schemeClr>
              </a:solidFill>
            </a:endParaRPr>
          </a:p>
        </p:txBody>
      </p:sp>
      <p:sp>
        <p:nvSpPr>
          <p:cNvPr id="61" name="矩形 60">
            <a:extLst>
              <a:ext uri="{FF2B5EF4-FFF2-40B4-BE49-F238E27FC236}">
                <a16:creationId xmlns:a16="http://schemas.microsoft.com/office/drawing/2014/main" id="{CCA8F323-10DC-6F46-99CA-45343F2BD8CC}"/>
              </a:ext>
            </a:extLst>
          </p:cNvPr>
          <p:cNvSpPr/>
          <p:nvPr/>
        </p:nvSpPr>
        <p:spPr>
          <a:xfrm>
            <a:off x="1963953" y="5245838"/>
            <a:ext cx="1464755"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早餐店</a:t>
            </a:r>
          </a:p>
        </p:txBody>
      </p:sp>
      <p:sp>
        <p:nvSpPr>
          <p:cNvPr id="62" name="矩形 61">
            <a:extLst>
              <a:ext uri="{FF2B5EF4-FFF2-40B4-BE49-F238E27FC236}">
                <a16:creationId xmlns:a16="http://schemas.microsoft.com/office/drawing/2014/main" id="{DAF2F0C7-8F29-A246-8A70-4AE28CEAE38A}"/>
              </a:ext>
            </a:extLst>
          </p:cNvPr>
          <p:cNvSpPr/>
          <p:nvPr/>
        </p:nvSpPr>
        <p:spPr>
          <a:xfrm>
            <a:off x="5217935" y="5248778"/>
            <a:ext cx="1319143"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拉麵店</a:t>
            </a:r>
          </a:p>
        </p:txBody>
      </p:sp>
      <p:sp>
        <p:nvSpPr>
          <p:cNvPr id="63" name="矩形 62">
            <a:extLst>
              <a:ext uri="{FF2B5EF4-FFF2-40B4-BE49-F238E27FC236}">
                <a16:creationId xmlns:a16="http://schemas.microsoft.com/office/drawing/2014/main" id="{E066F64D-CB7F-C944-A381-CC11AF0E4399}"/>
              </a:ext>
            </a:extLst>
          </p:cNvPr>
          <p:cNvSpPr/>
          <p:nvPr/>
        </p:nvSpPr>
        <p:spPr>
          <a:xfrm>
            <a:off x="8570845" y="5245838"/>
            <a:ext cx="125768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便當店</a:t>
            </a:r>
          </a:p>
        </p:txBody>
      </p:sp>
      <p:sp>
        <p:nvSpPr>
          <p:cNvPr id="64" name="文字方塊 63">
            <a:extLst>
              <a:ext uri="{FF2B5EF4-FFF2-40B4-BE49-F238E27FC236}">
                <a16:creationId xmlns:a16="http://schemas.microsoft.com/office/drawing/2014/main" id="{4E59BC74-5D9F-384B-A07C-97575E38E803}"/>
              </a:ext>
            </a:extLst>
          </p:cNvPr>
          <p:cNvSpPr txBox="1"/>
          <p:nvPr/>
        </p:nvSpPr>
        <p:spPr>
          <a:xfrm>
            <a:off x="3122021" y="5347861"/>
            <a:ext cx="1369286"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a:t>
            </a:r>
            <a:r>
              <a:rPr lang="en-US" altLang="zh-TW"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4.</a:t>
            </a:r>
            <a:r>
              <a:rPr lang="zh-CN"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蛋餅</a:t>
            </a:r>
            <a:endPar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5" name="文字方塊 64">
            <a:extLst>
              <a:ext uri="{FF2B5EF4-FFF2-40B4-BE49-F238E27FC236}">
                <a16:creationId xmlns:a16="http://schemas.microsoft.com/office/drawing/2014/main" id="{3A25A339-E499-C945-8460-F9A732BEB4DB}"/>
              </a:ext>
            </a:extLst>
          </p:cNvPr>
          <p:cNvSpPr txBox="1"/>
          <p:nvPr/>
        </p:nvSpPr>
        <p:spPr>
          <a:xfrm>
            <a:off x="6396612" y="5339041"/>
            <a:ext cx="1369286"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a:t>
            </a:r>
            <a:r>
              <a:rPr lang="en-US" altLang="zh-TW"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4.</a:t>
            </a:r>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拉麵</a:t>
            </a:r>
          </a:p>
        </p:txBody>
      </p:sp>
      <p:sp>
        <p:nvSpPr>
          <p:cNvPr id="66" name="文字方塊 65">
            <a:extLst>
              <a:ext uri="{FF2B5EF4-FFF2-40B4-BE49-F238E27FC236}">
                <a16:creationId xmlns:a16="http://schemas.microsoft.com/office/drawing/2014/main" id="{515F53A3-3CD1-6A41-947F-1676FB93A037}"/>
              </a:ext>
            </a:extLst>
          </p:cNvPr>
          <p:cNvSpPr txBox="1"/>
          <p:nvPr/>
        </p:nvSpPr>
        <p:spPr>
          <a:xfrm>
            <a:off x="9637864" y="5333984"/>
            <a:ext cx="1446230" cy="461665"/>
          </a:xfrm>
          <a:prstGeom prst="rect">
            <a:avLst/>
          </a:prstGeom>
          <a:noFill/>
        </p:spPr>
        <p:txBody>
          <a:bodyPr wrap="none" rtlCol="0">
            <a:spAutoFit/>
          </a:bodyPr>
          <a:lstStyle/>
          <a:p>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a:t>
            </a:r>
            <a:r>
              <a:rPr lang="en-US" altLang="zh-TW"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4. </a:t>
            </a:r>
            <a:r>
              <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rPr>
              <a:t>便</a:t>
            </a:r>
            <a:r>
              <a:rPr lang="zh-TW" altLang="en-US" sz="2400" b="1" u="sng"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當</a:t>
            </a:r>
            <a:endParaRPr lang="zh-TW" altLang="en-US" sz="2400" b="1" u="sng"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cxnSp>
        <p:nvCxnSpPr>
          <p:cNvPr id="67" name="肘形接點 66">
            <a:extLst>
              <a:ext uri="{FF2B5EF4-FFF2-40B4-BE49-F238E27FC236}">
                <a16:creationId xmlns:a16="http://schemas.microsoft.com/office/drawing/2014/main" id="{49BD4F77-DAC9-2F4E-8AB5-D9E48B5651E3}"/>
              </a:ext>
            </a:extLst>
          </p:cNvPr>
          <p:cNvCxnSpPr>
            <a:cxnSpLocks/>
            <a:stCxn id="37" idx="2"/>
            <a:endCxn id="59" idx="0"/>
          </p:cNvCxnSpPr>
          <p:nvPr/>
        </p:nvCxnSpPr>
        <p:spPr>
          <a:xfrm rot="16200000" flipH="1">
            <a:off x="3985500" y="3154903"/>
            <a:ext cx="698650" cy="3276985"/>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67">
            <a:extLst>
              <a:ext uri="{FF2B5EF4-FFF2-40B4-BE49-F238E27FC236}">
                <a16:creationId xmlns:a16="http://schemas.microsoft.com/office/drawing/2014/main" id="{D1511413-35F2-3642-90D6-D95C08FBDEF0}"/>
              </a:ext>
            </a:extLst>
          </p:cNvPr>
          <p:cNvCxnSpPr>
            <a:cxnSpLocks/>
            <a:stCxn id="37" idx="2"/>
            <a:endCxn id="58" idx="0"/>
          </p:cNvCxnSpPr>
          <p:nvPr/>
        </p:nvCxnSpPr>
        <p:spPr>
          <a:xfrm rot="16200000" flipH="1">
            <a:off x="5630008" y="1510395"/>
            <a:ext cx="698650" cy="6566001"/>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接點 70">
            <a:extLst>
              <a:ext uri="{FF2B5EF4-FFF2-40B4-BE49-F238E27FC236}">
                <a16:creationId xmlns:a16="http://schemas.microsoft.com/office/drawing/2014/main" id="{1EECE6C0-FC6E-4F4B-9DBC-EAADA5D668D6}"/>
              </a:ext>
            </a:extLst>
          </p:cNvPr>
          <p:cNvCxnSpPr>
            <a:cxnSpLocks/>
            <a:stCxn id="37" idx="2"/>
            <a:endCxn id="60" idx="0"/>
          </p:cNvCxnSpPr>
          <p:nvPr/>
        </p:nvCxnSpPr>
        <p:spPr>
          <a:xfrm rot="5400000">
            <a:off x="2345206" y="4795198"/>
            <a:ext cx="702254" cy="12700"/>
          </a:xfrm>
          <a:prstGeom prst="bentConnector3">
            <a:avLst>
              <a:gd name="adj1" fmla="val 50000"/>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內容版面配置區 2">
            <a:extLst>
              <a:ext uri="{FF2B5EF4-FFF2-40B4-BE49-F238E27FC236}">
                <a16:creationId xmlns:a16="http://schemas.microsoft.com/office/drawing/2014/main" id="{02CF3936-2858-F04C-8141-DC406F2B6049}"/>
              </a:ext>
            </a:extLst>
          </p:cNvPr>
          <p:cNvSpPr>
            <a:spLocks noGrp="1"/>
          </p:cNvSpPr>
          <p:nvPr>
            <p:ph idx="1"/>
          </p:nvPr>
        </p:nvSpPr>
        <p:spPr>
          <a:xfrm>
            <a:off x="4859941" y="1541135"/>
            <a:ext cx="2392605" cy="557502"/>
          </a:xfrm>
        </p:spPr>
        <p:txBody>
          <a:bodyPr>
            <a:normAutofit/>
          </a:bodyPr>
          <a:lstStyle/>
          <a:p>
            <a:pPr algn="ctr"/>
            <a:r>
              <a:rPr lang="zh-TW" altLang="en-US" b="1" dirty="0">
                <a:solidFill>
                  <a:schemeClr val="tx1">
                    <a:lumMod val="65000"/>
                    <a:lumOff val="35000"/>
                  </a:schemeClr>
                </a:solidFill>
              </a:rPr>
              <a:t>分層負責的體系</a:t>
            </a:r>
          </a:p>
        </p:txBody>
      </p:sp>
      <p:sp>
        <p:nvSpPr>
          <p:cNvPr id="78" name="文字方塊 77">
            <a:extLst>
              <a:ext uri="{FF2B5EF4-FFF2-40B4-BE49-F238E27FC236}">
                <a16:creationId xmlns:a16="http://schemas.microsoft.com/office/drawing/2014/main" id="{F8E8B539-7983-8840-A8E4-448FF9F9ADE4}"/>
              </a:ext>
            </a:extLst>
          </p:cNvPr>
          <p:cNvSpPr txBox="1"/>
          <p:nvPr/>
        </p:nvSpPr>
        <p:spPr>
          <a:xfrm>
            <a:off x="9134424" y="1500206"/>
            <a:ext cx="800219" cy="461665"/>
          </a:xfrm>
          <a:prstGeom prst="rect">
            <a:avLst/>
          </a:prstGeom>
          <a:noFill/>
        </p:spPr>
        <p:txBody>
          <a:bodyPr wrap="none" rtlCol="0">
            <a:spAutoFit/>
          </a:bodyPr>
          <a:lstStyle/>
          <a:p>
            <a:r>
              <a:rPr lang="zh-TW" altLang="en-US" sz="2400" b="1" dirty="0">
                <a:solidFill>
                  <a:schemeClr val="tx1">
                    <a:lumMod val="65000"/>
                    <a:lumOff val="35000"/>
                  </a:schemeClr>
                </a:solidFill>
                <a:latin typeface="Microsoft JhengHei" panose="020B0604030504040204" pitchFamily="34" charset="-120"/>
                <a:ea typeface="Microsoft JhengHei" panose="020B0604030504040204" pitchFamily="34" charset="-120"/>
              </a:rPr>
              <a:t>繼承</a:t>
            </a:r>
          </a:p>
        </p:txBody>
      </p:sp>
      <p:cxnSp>
        <p:nvCxnSpPr>
          <p:cNvPr id="79" name="直線單箭頭接點 41">
            <a:extLst>
              <a:ext uri="{FF2B5EF4-FFF2-40B4-BE49-F238E27FC236}">
                <a16:creationId xmlns:a16="http://schemas.microsoft.com/office/drawing/2014/main" id="{B9D5ECF9-D090-7A4D-B177-0847C136B682}"/>
              </a:ext>
            </a:extLst>
          </p:cNvPr>
          <p:cNvCxnSpPr/>
          <p:nvPr/>
        </p:nvCxnSpPr>
        <p:spPr>
          <a:xfrm>
            <a:off x="8737011" y="2008888"/>
            <a:ext cx="1527108" cy="345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08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358505" y="3628967"/>
            <a:ext cx="5174974" cy="4294474"/>
          </a:xfrm>
        </p:spPr>
        <p:txBody>
          <a:bodyPr>
            <a:noAutofit/>
          </a:bodyPr>
          <a:lstStyle/>
          <a:p>
            <a:pPr marL="457200" indent="-457200">
              <a:lnSpc>
                <a:spcPct val="160000"/>
              </a:lnSpc>
              <a:buFont typeface="Arial" panose="020B0604020202020204" pitchFamily="34" charset="0"/>
              <a:buChar char="•"/>
              <a:defRPr/>
            </a:pPr>
            <a:r>
              <a:rPr lang="zh-TW" altLang="en-US" b="1" dirty="0">
                <a:latin typeface="Adobe 繁黑體 Std B" pitchFamily="34" charset="-120"/>
                <a:ea typeface="Adobe 繁黑體 Std B" pitchFamily="34" charset="-120"/>
              </a:rPr>
              <a:t>重複使用某段程式碼</a:t>
            </a:r>
            <a:endParaRPr lang="en-US" altLang="zh-TW" b="1" dirty="0">
              <a:latin typeface="Adobe 繁黑體 Std B" pitchFamily="34" charset="-120"/>
              <a:ea typeface="Adobe 繁黑體 Std B" pitchFamily="34" charset="-120"/>
            </a:endParaRPr>
          </a:p>
          <a:p>
            <a:pPr marL="457200" indent="-457200">
              <a:lnSpc>
                <a:spcPct val="160000"/>
              </a:lnSpc>
              <a:buFont typeface="Arial" panose="020B0604020202020204" pitchFamily="34" charset="0"/>
              <a:buChar char="•"/>
              <a:defRPr/>
            </a:pPr>
            <a:r>
              <a:rPr lang="zh-TW" altLang="en-US" b="1" dirty="0">
                <a:latin typeface="Adobe 繁黑體 Std B" pitchFamily="34" charset="-120"/>
                <a:ea typeface="Adobe 繁黑體 Std B" pitchFamily="34" charset="-120"/>
              </a:rPr>
              <a:t>繼承取得父類別的成員</a:t>
            </a:r>
            <a:endParaRPr lang="en-US" altLang="zh-TW" b="1" dirty="0">
              <a:latin typeface="Adobe 繁黑體 Std B" pitchFamily="34" charset="-120"/>
              <a:ea typeface="Adobe 繁黑體 Std B" pitchFamily="34" charset="-120"/>
            </a:endParaRPr>
          </a:p>
          <a:p>
            <a:pPr lvl="1">
              <a:lnSpc>
                <a:spcPct val="160000"/>
              </a:lnSpc>
              <a:buFont typeface="Wingdings" panose="05000000000000000000" pitchFamily="2" charset="2"/>
              <a:buChar char="Ø"/>
              <a:defRPr/>
            </a:pPr>
            <a:r>
              <a:rPr lang="zh-TW" altLang="en-US" sz="2000" b="1" dirty="0">
                <a:latin typeface="Adobe 繁黑體 Std B" pitchFamily="34" charset="-120"/>
                <a:ea typeface="Adobe 繁黑體 Std B" pitchFamily="34" charset="-120"/>
              </a:rPr>
              <a:t>父類</a:t>
            </a:r>
            <a:r>
              <a:rPr lang="zh-TW" altLang="en-US" sz="2000" b="1" dirty="0" smtClean="0">
                <a:latin typeface="Adobe 繁黑體 Std B" pitchFamily="34" charset="-120"/>
                <a:ea typeface="Adobe 繁黑體 Std B" pitchFamily="34" charset="-120"/>
              </a:rPr>
              <a:t>別 </a:t>
            </a:r>
            <a:r>
              <a:rPr lang="en-US" altLang="zh-TW" sz="2000" b="1" dirty="0">
                <a:latin typeface="Adobe 繁黑體 Std B" pitchFamily="34" charset="-120"/>
                <a:ea typeface="Adobe 繁黑體 Std B" pitchFamily="34" charset="-120"/>
              </a:rPr>
              <a:t>(base class)</a:t>
            </a:r>
            <a:r>
              <a:rPr lang="zh-TW" altLang="en-US" sz="2000" b="1" dirty="0" smtClean="0">
                <a:latin typeface="Adobe 繁黑體 Std B" pitchFamily="34" charset="-120"/>
                <a:ea typeface="Adobe 繁黑體 Std B" pitchFamily="34" charset="-120"/>
              </a:rPr>
              <a:t> 代</a:t>
            </a:r>
            <a:r>
              <a:rPr lang="zh-TW" altLang="en-US" sz="2000" b="1" dirty="0">
                <a:latin typeface="Adobe 繁黑體 Std B" pitchFamily="34" charset="-120"/>
                <a:ea typeface="Adobe 繁黑體 Std B" pitchFamily="34" charset="-120"/>
              </a:rPr>
              <a:t>表一般化</a:t>
            </a:r>
            <a:endParaRPr lang="en-US" altLang="zh-TW" sz="2000" b="1" dirty="0">
              <a:latin typeface="Adobe 繁黑體 Std B" pitchFamily="34" charset="-120"/>
              <a:ea typeface="Adobe 繁黑體 Std B" pitchFamily="34" charset="-120"/>
            </a:endParaRPr>
          </a:p>
          <a:p>
            <a:pPr lvl="1">
              <a:lnSpc>
                <a:spcPct val="160000"/>
              </a:lnSpc>
              <a:buFont typeface="Wingdings" panose="05000000000000000000" pitchFamily="2" charset="2"/>
              <a:buChar char="Ø"/>
              <a:defRPr/>
            </a:pPr>
            <a:r>
              <a:rPr lang="zh-TW" altLang="en-US" sz="2000" b="1" dirty="0">
                <a:latin typeface="Adobe 繁黑體 Std B" pitchFamily="34" charset="-120"/>
                <a:ea typeface="Adobe 繁黑體 Std B" pitchFamily="34" charset="-120"/>
              </a:rPr>
              <a:t>子類</a:t>
            </a:r>
            <a:r>
              <a:rPr lang="zh-TW" altLang="en-US" sz="2000" b="1" dirty="0" smtClean="0">
                <a:latin typeface="Adobe 繁黑體 Std B" pitchFamily="34" charset="-120"/>
                <a:ea typeface="Adobe 繁黑體 Std B" pitchFamily="34" charset="-120"/>
              </a:rPr>
              <a:t>別</a:t>
            </a:r>
            <a:r>
              <a:rPr lang="en-US" altLang="zh-TW" sz="2000" b="1" dirty="0">
                <a:latin typeface="Adobe 繁黑體 Std B" pitchFamily="34" charset="-120"/>
                <a:ea typeface="Adobe 繁黑體 Std B" pitchFamily="34" charset="-120"/>
              </a:rPr>
              <a:t>(derived classe)</a:t>
            </a:r>
            <a:r>
              <a:rPr lang="zh-TW" altLang="en-US" sz="2000" b="1" dirty="0" smtClean="0">
                <a:latin typeface="Adobe 繁黑體 Std B" pitchFamily="34" charset="-120"/>
                <a:ea typeface="Adobe 繁黑體 Std B" pitchFamily="34" charset="-120"/>
              </a:rPr>
              <a:t>代</a:t>
            </a:r>
            <a:r>
              <a:rPr lang="zh-TW" altLang="en-US" sz="2000" b="1" dirty="0">
                <a:latin typeface="Adobe 繁黑體 Std B" pitchFamily="34" charset="-120"/>
                <a:ea typeface="Adobe 繁黑體 Std B" pitchFamily="34" charset="-120"/>
              </a:rPr>
              <a:t>表特殊</a:t>
            </a:r>
            <a:r>
              <a:rPr lang="zh-TW" altLang="en-US" sz="2000" b="1" dirty="0" smtClean="0">
                <a:latin typeface="Adobe 繁黑體 Std B" pitchFamily="34" charset="-120"/>
                <a:ea typeface="Adobe 繁黑體 Std B" pitchFamily="34" charset="-120"/>
              </a:rPr>
              <a:t>化</a:t>
            </a:r>
            <a:endParaRPr lang="en-US" altLang="zh-TW" b="1" dirty="0">
              <a:latin typeface="Adobe 繁黑體 Std B" pitchFamily="34" charset="-120"/>
              <a:ea typeface="Adobe 繁黑體 Std B" pitchFamily="34" charset="-120"/>
            </a:endParaRPr>
          </a:p>
        </p:txBody>
      </p:sp>
      <p:sp>
        <p:nvSpPr>
          <p:cNvPr id="28674" name="Rectangle 2"/>
          <p:cNvSpPr>
            <a:spLocks noGrp="1" noChangeArrowheads="1"/>
          </p:cNvSpPr>
          <p:nvPr>
            <p:ph type="title"/>
          </p:nvPr>
        </p:nvSpPr>
        <p:spPr/>
        <p:txBody>
          <a:bodyPr/>
          <a:lstStyle/>
          <a:p>
            <a:r>
              <a:rPr lang="zh-TW" altLang="en-US" dirty="0" smtClean="0">
                <a:latin typeface="Adobe 繁黑體 Std B" pitchFamily="34" charset="-120"/>
                <a:ea typeface="Adobe 繁黑體 Std B" pitchFamily="34" charset="-120"/>
              </a:rPr>
              <a:t>繼承</a:t>
            </a:r>
            <a:endParaRPr lang="en-US" altLang="zh-TW" dirty="0" smtClean="0">
              <a:latin typeface="Adobe 繁黑體 Std B" pitchFamily="34" charset="-120"/>
              <a:ea typeface="Adobe 繁黑體 Std B" pitchFamily="34" charset="-120"/>
            </a:endParaRPr>
          </a:p>
        </p:txBody>
      </p:sp>
      <p:sp>
        <p:nvSpPr>
          <p:cNvPr id="28676"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F7BA4834-3D9D-4B33-8256-A5FCF93E6AB5}" type="slidenum">
              <a:rPr kumimoji="0" lang="en-US" altLang="zh-TW">
                <a:solidFill>
                  <a:schemeClr val="tx2"/>
                </a:solidFill>
                <a:latin typeface="Quixley LET" pitchFamily="2" charset="0"/>
              </a:rPr>
              <a:pPr eaLnBrk="1" hangingPunct="1"/>
              <a:t>8</a:t>
            </a:fld>
            <a:endParaRPr kumimoji="0" lang="en-US" altLang="zh-TW">
              <a:solidFill>
                <a:schemeClr val="tx2"/>
              </a:solidFill>
              <a:latin typeface="Quixley LET" pitchFamily="2" charset="0"/>
            </a:endParaRPr>
          </a:p>
        </p:txBody>
      </p:sp>
      <p:sp>
        <p:nvSpPr>
          <p:cNvPr id="2" name="日期版面配置區 1"/>
          <p:cNvSpPr>
            <a:spLocks noGrp="1"/>
          </p:cNvSpPr>
          <p:nvPr>
            <p:ph type="dt" sz="half" idx="10"/>
          </p:nvPr>
        </p:nvSpPr>
        <p:spPr/>
        <p:txBody>
          <a:bodyPr/>
          <a:lstStyle/>
          <a:p>
            <a:fld id="{DC63D5DE-E5B4-42AC-B7C3-B91C92F0E240}" type="datetime1">
              <a:rPr lang="zh-TW" altLang="en-US" smtClean="0"/>
              <a:t>2021/4/24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7" name="矩形 6"/>
          <p:cNvSpPr/>
          <p:nvPr/>
        </p:nvSpPr>
        <p:spPr>
          <a:xfrm>
            <a:off x="2755661" y="1415191"/>
            <a:ext cx="2016224" cy="648072"/>
          </a:xfrm>
          <a:prstGeom prst="rect">
            <a:avLst/>
          </a:prstGeom>
          <a:solidFill>
            <a:srgbClr val="D8F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父類別</a:t>
            </a:r>
          </a:p>
        </p:txBody>
      </p:sp>
      <p:sp>
        <p:nvSpPr>
          <p:cNvPr id="8" name="矩形 7"/>
          <p:cNvSpPr/>
          <p:nvPr/>
        </p:nvSpPr>
        <p:spPr>
          <a:xfrm>
            <a:off x="2755661" y="2686976"/>
            <a:ext cx="2016224" cy="648072"/>
          </a:xfrm>
          <a:prstGeom prst="rect">
            <a:avLst/>
          </a:prstGeom>
          <a:solidFill>
            <a:srgbClr val="D8F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ea typeface="Adobe 繁黑體 Std B" panose="020B0700000000000000"/>
              </a:rPr>
              <a:t>子類別</a:t>
            </a:r>
          </a:p>
        </p:txBody>
      </p:sp>
      <p:cxnSp>
        <p:nvCxnSpPr>
          <p:cNvPr id="9" name="直線單箭頭接點 8"/>
          <p:cNvCxnSpPr>
            <a:stCxn id="7" idx="2"/>
            <a:endCxn id="8" idx="0"/>
          </p:cNvCxnSpPr>
          <p:nvPr/>
        </p:nvCxnSpPr>
        <p:spPr>
          <a:xfrm>
            <a:off x="3763773" y="2063264"/>
            <a:ext cx="0" cy="62371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3782833" y="2202551"/>
            <a:ext cx="646331" cy="369332"/>
          </a:xfrm>
          <a:prstGeom prst="rect">
            <a:avLst/>
          </a:prstGeom>
          <a:noFill/>
        </p:spPr>
        <p:txBody>
          <a:bodyPr wrap="none" rtlCol="0">
            <a:spAutoFit/>
          </a:bodyPr>
          <a:lstStyle/>
          <a:p>
            <a:r>
              <a:rPr lang="zh-TW" altLang="en-US" b="1" dirty="0">
                <a:solidFill>
                  <a:srgbClr val="7030A0"/>
                </a:solidFill>
                <a:ea typeface="Adobe 繁黑體 Std B" panose="020B0700000000000000"/>
              </a:rPr>
              <a:t>繼承</a:t>
            </a:r>
          </a:p>
        </p:txBody>
      </p:sp>
      <p:sp>
        <p:nvSpPr>
          <p:cNvPr id="4" name="矩形 3"/>
          <p:cNvSpPr/>
          <p:nvPr/>
        </p:nvSpPr>
        <p:spPr>
          <a:xfrm>
            <a:off x="6873344" y="1751419"/>
            <a:ext cx="6096000" cy="3834896"/>
          </a:xfrm>
          <a:prstGeom prst="rect">
            <a:avLst/>
          </a:prstGeom>
        </p:spPr>
        <p:txBody>
          <a:bodyPr>
            <a:spAutoFit/>
          </a:bodyPr>
          <a:lstStyle/>
          <a:p>
            <a:pPr marL="457200" indent="-457200">
              <a:lnSpc>
                <a:spcPct val="160000"/>
              </a:lnSpc>
              <a:buFont typeface="Arial" panose="020B0604020202020204" pitchFamily="34" charset="0"/>
              <a:buChar char="•"/>
              <a:defRPr/>
            </a:pPr>
            <a:r>
              <a:rPr lang="en-US" altLang="zh-TW" sz="2800" b="1" dirty="0">
                <a:solidFill>
                  <a:srgbClr val="FF0000"/>
                </a:solidFill>
                <a:latin typeface="Adobe 繁黑體 Std B" pitchFamily="34" charset="-120"/>
                <a:ea typeface="Adobe 繁黑體 Std B" pitchFamily="34" charset="-120"/>
              </a:rPr>
              <a:t>is-a</a:t>
            </a:r>
          </a:p>
          <a:p>
            <a:pPr marL="800100" lvl="1" indent="-342900">
              <a:lnSpc>
                <a:spcPct val="160000"/>
              </a:lnSpc>
              <a:buFont typeface="Wingdings" panose="05000000000000000000" pitchFamily="2" charset="2"/>
              <a:buChar char="Ø"/>
              <a:defRPr/>
            </a:pPr>
            <a:r>
              <a:rPr lang="en-US" altLang="zh-TW" sz="2400" b="1" dirty="0">
                <a:solidFill>
                  <a:srgbClr val="FF0000"/>
                </a:solidFill>
                <a:latin typeface="Adobe 繁黑體 Std B" pitchFamily="34" charset="-120"/>
                <a:ea typeface="Adobe 繁黑體 Std B" pitchFamily="34" charset="-120"/>
              </a:rPr>
              <a:t>Apple is a kind of fruit.</a:t>
            </a:r>
          </a:p>
          <a:p>
            <a:pPr marL="800100" lvl="1" indent="-342900">
              <a:lnSpc>
                <a:spcPct val="160000"/>
              </a:lnSpc>
              <a:buFont typeface="Wingdings" panose="05000000000000000000" pitchFamily="2" charset="2"/>
              <a:buChar char="Ø"/>
              <a:defRPr/>
            </a:pPr>
            <a:r>
              <a:rPr lang="en-US" altLang="zh-TW" sz="2400" b="1" dirty="0">
                <a:solidFill>
                  <a:srgbClr val="FF0000"/>
                </a:solidFill>
                <a:latin typeface="Adobe 繁黑體 Std B" pitchFamily="34" charset="-120"/>
                <a:ea typeface="Adobe 繁黑體 Std B" pitchFamily="34" charset="-120"/>
              </a:rPr>
              <a:t>apple</a:t>
            </a:r>
            <a:r>
              <a:rPr lang="zh-TW" altLang="en-US" sz="2400" b="1" dirty="0">
                <a:solidFill>
                  <a:srgbClr val="FF0000"/>
                </a:solidFill>
                <a:latin typeface="Adobe 繁黑體 Std B" pitchFamily="34" charset="-120"/>
                <a:ea typeface="Adobe 繁黑體 Std B" pitchFamily="34" charset="-120"/>
              </a:rPr>
              <a:t>是</a:t>
            </a:r>
            <a:r>
              <a:rPr lang="en-US" altLang="zh-TW" sz="2400" b="1" dirty="0">
                <a:solidFill>
                  <a:srgbClr val="FF0000"/>
                </a:solidFill>
                <a:latin typeface="Adobe 繁黑體 Std B" pitchFamily="34" charset="-120"/>
                <a:ea typeface="Adobe 繁黑體 Std B" pitchFamily="34" charset="-120"/>
              </a:rPr>
              <a:t>fruit</a:t>
            </a:r>
            <a:r>
              <a:rPr lang="zh-TW" altLang="en-US" sz="2400" b="1" dirty="0">
                <a:solidFill>
                  <a:srgbClr val="FF0000"/>
                </a:solidFill>
                <a:latin typeface="Adobe 繁黑體 Std B" pitchFamily="34" charset="-120"/>
                <a:ea typeface="Adobe 繁黑體 Std B" pitchFamily="34" charset="-120"/>
              </a:rPr>
              <a:t>的子類別</a:t>
            </a:r>
            <a:endParaRPr lang="en-US" altLang="zh-TW" sz="2400" b="1" dirty="0">
              <a:solidFill>
                <a:srgbClr val="FF0000"/>
              </a:solidFill>
              <a:latin typeface="Adobe 繁黑體 Std B" pitchFamily="34" charset="-120"/>
              <a:ea typeface="Adobe 繁黑體 Std B" pitchFamily="34" charset="-120"/>
            </a:endParaRPr>
          </a:p>
          <a:p>
            <a:pPr marL="457200" indent="-457200">
              <a:lnSpc>
                <a:spcPct val="160000"/>
              </a:lnSpc>
              <a:buFont typeface="Arial" panose="020B0604020202020204" pitchFamily="34" charset="0"/>
              <a:buChar char="•"/>
              <a:defRPr/>
            </a:pPr>
            <a:r>
              <a:rPr lang="en-US" altLang="zh-TW" sz="2800" b="1" dirty="0">
                <a:latin typeface="Adobe 繁黑體 Std B" pitchFamily="34" charset="-120"/>
                <a:ea typeface="Adobe 繁黑體 Std B" pitchFamily="34" charset="-120"/>
              </a:rPr>
              <a:t>has-a</a:t>
            </a:r>
          </a:p>
          <a:p>
            <a:pPr marL="800100" lvl="1" indent="-342900">
              <a:lnSpc>
                <a:spcPct val="160000"/>
              </a:lnSpc>
              <a:buFont typeface="Wingdings" panose="05000000000000000000" pitchFamily="2" charset="2"/>
              <a:buChar char="Ø"/>
              <a:defRPr/>
            </a:pPr>
            <a:r>
              <a:rPr lang="en-US" altLang="zh-TW" sz="2400" b="1" dirty="0">
                <a:latin typeface="Adobe 繁黑體 Std B" pitchFamily="34" charset="-120"/>
                <a:ea typeface="Adobe 繁黑體 Std B" pitchFamily="34" charset="-120"/>
              </a:rPr>
              <a:t>I have 2 hands.</a:t>
            </a:r>
          </a:p>
          <a:p>
            <a:pPr marL="800100" lvl="1" indent="-342900">
              <a:lnSpc>
                <a:spcPct val="160000"/>
              </a:lnSpc>
              <a:buFont typeface="Wingdings" panose="05000000000000000000" pitchFamily="2" charset="2"/>
              <a:buChar char="Ø"/>
              <a:defRPr/>
            </a:pPr>
            <a:r>
              <a:rPr lang="zh-TW" altLang="en-US" sz="2400" b="1" dirty="0">
                <a:latin typeface="Adobe 繁黑體 Std B" pitchFamily="34" charset="-120"/>
                <a:ea typeface="Adobe 繁黑體 Std B" pitchFamily="34" charset="-120"/>
              </a:rPr>
              <a:t>從屬</a:t>
            </a:r>
            <a:r>
              <a:rPr lang="en-US" altLang="zh-TW" sz="2400" b="1" dirty="0">
                <a:latin typeface="Adobe 繁黑體 Std B" pitchFamily="34" charset="-120"/>
                <a:ea typeface="Adobe 繁黑體 Std B" pitchFamily="34" charset="-120"/>
              </a:rPr>
              <a:t>/</a:t>
            </a:r>
            <a:r>
              <a:rPr lang="zh-TW" altLang="en-US" sz="2400" b="1" dirty="0">
                <a:latin typeface="Adobe 繁黑體 Std B" pitchFamily="34" charset="-120"/>
                <a:ea typeface="Adobe 繁黑體 Std B" pitchFamily="34" charset="-120"/>
              </a:rPr>
              <a:t>合成關係</a:t>
            </a:r>
            <a:endParaRPr lang="en-US" altLang="zh-TW" sz="2400" b="1"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27508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繼承</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2021/4/24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9</a:t>
            </a:fld>
            <a:endParaRPr lang="zh-TW" altLang="en-US"/>
          </a:p>
        </p:txBody>
      </p:sp>
      <p:sp>
        <p:nvSpPr>
          <p:cNvPr id="14" name="圓角矩形 13">
            <a:extLst>
              <a:ext uri="{FF2B5EF4-FFF2-40B4-BE49-F238E27FC236}">
                <a16:creationId xmlns:a16="http://schemas.microsoft.com/office/drawing/2014/main" id="{8E5B136D-797B-E749-A893-1F5922E3D3D4}"/>
              </a:ext>
            </a:extLst>
          </p:cNvPr>
          <p:cNvSpPr/>
          <p:nvPr/>
        </p:nvSpPr>
        <p:spPr>
          <a:xfrm>
            <a:off x="2238400" y="1916833"/>
            <a:ext cx="7715200" cy="1471335"/>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a:t>
            </a:r>
            <a:r>
              <a:rPr lang="zh-TW" altLang="en-US" sz="2000" b="1" dirty="0">
                <a:solidFill>
                  <a:srgbClr val="FF0000"/>
                </a:solidFill>
                <a:latin typeface="Consolas" panose="020B0609020204030204" pitchFamily="49" charset="0"/>
                <a:ea typeface="Adobe 繁黑體 Std B" panose="020B0700000000000000"/>
                <a:cs typeface="Consolas" panose="020B0609020204030204" pitchFamily="49" charset="0"/>
              </a:rPr>
              <a:t>子類別名稱</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r>
              <a:rPr lang="zh-TW" altLang="en-US" sz="2000" b="1" dirty="0">
                <a:solidFill>
                  <a:srgbClr val="0070C0"/>
                </a:solidFill>
                <a:latin typeface="Consolas" panose="020B0609020204030204" pitchFamily="49" charset="0"/>
                <a:ea typeface="Adobe 繁黑體 Std B" panose="020B0700000000000000"/>
                <a:cs typeface="Consolas" panose="020B0609020204030204" pitchFamily="49" charset="0"/>
              </a:rPr>
              <a:t>父類別名稱</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程式碼</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
        <p:nvSpPr>
          <p:cNvPr id="16" name="圓角矩形 15">
            <a:extLst>
              <a:ext uri="{FF2B5EF4-FFF2-40B4-BE49-F238E27FC236}">
                <a16:creationId xmlns:a16="http://schemas.microsoft.com/office/drawing/2014/main" id="{8E5B136D-797B-E749-A893-1F5922E3D3D4}"/>
              </a:ext>
            </a:extLst>
          </p:cNvPr>
          <p:cNvSpPr/>
          <p:nvPr/>
        </p:nvSpPr>
        <p:spPr>
          <a:xfrm>
            <a:off x="2238400" y="4125241"/>
            <a:ext cx="7715200" cy="1471335"/>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class </a:t>
            </a:r>
            <a:r>
              <a:rPr lang="en-US" altLang="zh-TW" sz="2000" b="1" dirty="0">
                <a:solidFill>
                  <a:srgbClr val="FF0000"/>
                </a:solidFill>
                <a:latin typeface="Consolas" panose="020B0609020204030204" pitchFamily="49" charset="0"/>
                <a:ea typeface="Adobe 繁黑體 Std B" panose="020B0700000000000000"/>
                <a:cs typeface="Consolas" panose="020B0609020204030204" pitchFamily="49" charset="0"/>
              </a:rPr>
              <a:t>rectangle</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r>
              <a:rPr lang="en-US" altLang="zh-TW" sz="2000" b="1" dirty="0">
                <a:solidFill>
                  <a:srgbClr val="0070C0"/>
                </a:solidFill>
                <a:latin typeface="Consolas" panose="020B0609020204030204" pitchFamily="49" charset="0"/>
                <a:ea typeface="Adobe 繁黑體 Std B" panose="020B0700000000000000"/>
                <a:cs typeface="Consolas" panose="020B0609020204030204" pitchFamily="49" charset="0"/>
              </a:rPr>
              <a:t>Polygon </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程式碼</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a:p>
            <a:pPr lvl="1"/>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p>
        </p:txBody>
      </p:sp>
    </p:spTree>
    <p:extLst>
      <p:ext uri="{BB962C8B-B14F-4D97-AF65-F5344CB8AC3E}">
        <p14:creationId xmlns:p14="http://schemas.microsoft.com/office/powerpoint/2010/main" val="1517665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4623</TotalTime>
  <Words>4134</Words>
  <Application>Microsoft Office PowerPoint</Application>
  <PresentationFormat>寬螢幕</PresentationFormat>
  <Paragraphs>945</Paragraphs>
  <Slides>54</Slides>
  <Notes>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54</vt:i4>
      </vt:variant>
    </vt:vector>
  </HeadingPairs>
  <TitlesOfParts>
    <vt:vector size="65" baseType="lpstr">
      <vt:lpstr>Adobe 繁黑體 Std B</vt:lpstr>
      <vt:lpstr>Quixley LET</vt:lpstr>
      <vt:lpstr>微軟正黑體</vt:lpstr>
      <vt:lpstr>微軟正黑體</vt:lpstr>
      <vt:lpstr>新細明體</vt:lpstr>
      <vt:lpstr>Arial</vt:lpstr>
      <vt:lpstr>Calibri</vt:lpstr>
      <vt:lpstr>Consolas</vt:lpstr>
      <vt:lpstr>Helvetica</vt:lpstr>
      <vt:lpstr>Wingdings</vt:lpstr>
      <vt:lpstr>Office 佈景主題</vt:lpstr>
      <vt:lpstr>PowerPoint 簡報</vt:lpstr>
      <vt:lpstr>學習大綱</vt:lpstr>
      <vt:lpstr>學習大綱</vt:lpstr>
      <vt:lpstr>物件導向的精神</vt:lpstr>
      <vt:lpstr>繼承(Inheritance)</vt:lpstr>
      <vt:lpstr>繼承(Inheritance)</vt:lpstr>
      <vt:lpstr>繼承(Inheritance)</vt:lpstr>
      <vt:lpstr>繼承</vt:lpstr>
      <vt:lpstr>繼承</vt:lpstr>
      <vt:lpstr>繼承</vt:lpstr>
      <vt:lpstr>繼承</vt:lpstr>
      <vt:lpstr>繼承</vt:lpstr>
      <vt:lpstr>繼承</vt:lpstr>
      <vt:lpstr>權限管理</vt:lpstr>
      <vt:lpstr>Protected</vt:lpstr>
      <vt:lpstr>Protected</vt:lpstr>
      <vt:lpstr>Protected</vt:lpstr>
      <vt:lpstr>繼承方式</vt:lpstr>
      <vt:lpstr>繼承方式</vt:lpstr>
      <vt:lpstr>Example Code</vt:lpstr>
      <vt:lpstr>Practice 1</vt:lpstr>
      <vt:lpstr>Practice 1</vt:lpstr>
      <vt:lpstr>Practice 1</vt:lpstr>
      <vt:lpstr>Practice 1</vt:lpstr>
      <vt:lpstr>學習大綱</vt:lpstr>
      <vt:lpstr>繼承後的建構式與解構式</vt:lpstr>
      <vt:lpstr>繼承後的建構式與解構式</vt:lpstr>
      <vt:lpstr>繼承後的建構式與構式</vt:lpstr>
      <vt:lpstr>Example Code</vt:lpstr>
      <vt:lpstr>Practice 2</vt:lpstr>
      <vt:lpstr>學習大綱</vt:lpstr>
      <vt:lpstr>super 與 using</vt:lpstr>
      <vt:lpstr>覆寫 (Overriding)</vt:lpstr>
      <vt:lpstr>覆寫 (Overriding)</vt:lpstr>
      <vt:lpstr>隱含的 this 指標</vt:lpstr>
      <vt:lpstr>隱含的 this 指標</vt:lpstr>
      <vt:lpstr>隱含的 this 指標</vt:lpstr>
      <vt:lpstr>編譯器如何實作 this</vt:lpstr>
      <vt:lpstr>編譯器如何實作 this</vt:lpstr>
      <vt:lpstr>編譯器如何實作 this</vt:lpstr>
      <vt:lpstr>編譯器如何實作 this</vt:lpstr>
      <vt:lpstr>何時使用 this 指標</vt:lpstr>
      <vt:lpstr>何時使用 this 指標</vt:lpstr>
      <vt:lpstr>Example Code</vt:lpstr>
      <vt:lpstr>Practice 3</vt:lpstr>
      <vt:lpstr>學習大綱</vt:lpstr>
      <vt:lpstr>多重繼承</vt:lpstr>
      <vt:lpstr>PowerPoint 簡報</vt:lpstr>
      <vt:lpstr>多重繼承</vt:lpstr>
      <vt:lpstr>Example Code</vt:lpstr>
      <vt:lpstr>多重繼承</vt:lpstr>
      <vt:lpstr>多重繼承</vt:lpstr>
      <vt:lpstr>Example Code</vt:lpstr>
      <vt:lpstr>Take Home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judytsaitpe@yahoo.com.tw</dc:creator>
  <cp:lastModifiedBy>耕銘 李</cp:lastModifiedBy>
  <cp:revision>141</cp:revision>
  <dcterms:created xsi:type="dcterms:W3CDTF">2020-02-11T15:23:59Z</dcterms:created>
  <dcterms:modified xsi:type="dcterms:W3CDTF">2021-04-24T10:29:52Z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Judy.Tsai1@tw.nestle.com</vt:lpwstr>
  </property>
  <property fmtid="{D5CDD505-2E9C-101B-9397-08002B2CF9AE}" pid="5" name="MSIP_Label_1ada0a2f-b917-4d51-b0d0-d418a10c8b23_SetDate">
    <vt:lpwstr>2020-02-21T15:07:29.0059680Z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ActionId">
    <vt:lpwstr>47f81105-5614-4edf-a6b5-b9d7184fd332</vt:lpwstr>
  </property>
  <property fmtid="{D5CDD505-2E9C-101B-9397-08002B2CF9AE}" pid="9" name="MSIP_Label_1ada0a2f-b917-4d51-b0d0-d418a10c8b23_Extended_MSFT_Method">
    <vt:lpwstr>Automatic</vt:lpwstr>
  </property>
  <property fmtid="{D5CDD505-2E9C-101B-9397-08002B2CF9AE}" pid="10" name="Sensitivity">
    <vt:lpwstr>General Use</vt:lpwstr>
  </property>
</Properties>
</file>