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66" r:id="rId2"/>
    <p:sldId id="258" r:id="rId3"/>
    <p:sldId id="376" r:id="rId4"/>
    <p:sldId id="554" r:id="rId5"/>
    <p:sldId id="555" r:id="rId6"/>
    <p:sldId id="556" r:id="rId7"/>
    <p:sldId id="558" r:id="rId8"/>
    <p:sldId id="559" r:id="rId9"/>
    <p:sldId id="557" r:id="rId10"/>
    <p:sldId id="565" r:id="rId11"/>
    <p:sldId id="576" r:id="rId12"/>
    <p:sldId id="577" r:id="rId13"/>
    <p:sldId id="578" r:id="rId14"/>
    <p:sldId id="566" r:id="rId15"/>
    <p:sldId id="568" r:id="rId16"/>
    <p:sldId id="571" r:id="rId17"/>
    <p:sldId id="569" r:id="rId18"/>
    <p:sldId id="579" r:id="rId19"/>
    <p:sldId id="588" r:id="rId20"/>
    <p:sldId id="590" r:id="rId21"/>
    <p:sldId id="581" r:id="rId22"/>
    <p:sldId id="580" r:id="rId23"/>
    <p:sldId id="466" r:id="rId24"/>
    <p:sldId id="586" r:id="rId25"/>
    <p:sldId id="584" r:id="rId26"/>
    <p:sldId id="591" r:id="rId27"/>
    <p:sldId id="592" r:id="rId28"/>
    <p:sldId id="593" r:id="rId29"/>
    <p:sldId id="600" r:id="rId30"/>
    <p:sldId id="601" r:id="rId31"/>
    <p:sldId id="467" r:id="rId32"/>
    <p:sldId id="596" r:id="rId33"/>
    <p:sldId id="609" r:id="rId34"/>
    <p:sldId id="610" r:id="rId35"/>
    <p:sldId id="611" r:id="rId36"/>
    <p:sldId id="612" r:id="rId37"/>
    <p:sldId id="602" r:id="rId38"/>
    <p:sldId id="603" r:id="rId39"/>
    <p:sldId id="468" r:id="rId40"/>
    <p:sldId id="614" r:id="rId41"/>
    <p:sldId id="615" r:id="rId42"/>
    <p:sldId id="613" r:id="rId43"/>
    <p:sldId id="597" r:id="rId44"/>
    <p:sldId id="598" r:id="rId45"/>
    <p:sldId id="458" r:id="rId46"/>
    <p:sldId id="599" r:id="rId47"/>
    <p:sldId id="45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6E"/>
    <a:srgbClr val="59B3C0"/>
    <a:srgbClr val="9A7BB6"/>
    <a:srgbClr val="438792"/>
    <a:srgbClr val="4B97A4"/>
    <a:srgbClr val="E68585"/>
    <a:srgbClr val="569BCD"/>
    <a:srgbClr val="71AEE6"/>
    <a:srgbClr val="6FC1E6"/>
    <a:srgbClr val="72C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 autoAdjust="0"/>
    <p:restoredTop sz="82556" autoAdjust="0"/>
  </p:normalViewPr>
  <p:slideViewPr>
    <p:cSldViewPr snapToGrid="0" snapToObjects="1">
      <p:cViewPr>
        <p:scale>
          <a:sx n="75" d="100"/>
          <a:sy n="75" d="100"/>
        </p:scale>
        <p:origin x="-234" y="450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AA14F-8DEB-4D37-B8FD-78DF83556FE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FA3AB6AB-EC23-465F-BFE9-174F5D062DD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5627F9-6C0C-41B2-80F3-4932AAB39AA9}" type="parTrans" cxnId="{DF9C389B-365D-495F-BA9A-C87B913F4EF2}">
      <dgm:prSet/>
      <dgm:spPr/>
      <dgm:t>
        <a:bodyPr/>
        <a:lstStyle/>
        <a:p>
          <a:endParaRPr lang="zh-TW" altLang="en-US"/>
        </a:p>
      </dgm:t>
    </dgm:pt>
    <dgm:pt modelId="{047D6560-EBAE-4E9C-B6E1-CD1C7EF8F680}" type="sibTrans" cxnId="{DF9C389B-365D-495F-BA9A-C87B913F4EF2}">
      <dgm:prSet/>
      <dgm:spPr/>
      <dgm:t>
        <a:bodyPr/>
        <a:lstStyle/>
        <a:p>
          <a:endParaRPr lang="zh-TW" altLang="en-US"/>
        </a:p>
      </dgm:t>
    </dgm:pt>
    <dgm:pt modelId="{6B34F35F-C7CB-4686-A383-702B748D1F2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FC64D1-D8DF-4864-AD6F-D8C971469D1C}" type="parTrans" cxnId="{2C7F9201-DF02-4750-8FE6-788734D67D0E}">
      <dgm:prSet/>
      <dgm:spPr/>
      <dgm:t>
        <a:bodyPr/>
        <a:lstStyle/>
        <a:p>
          <a:endParaRPr lang="zh-TW" altLang="en-US"/>
        </a:p>
      </dgm:t>
    </dgm:pt>
    <dgm:pt modelId="{AE67E1A6-3D84-4538-9B86-E4FF0EC56B81}" type="sibTrans" cxnId="{2C7F9201-DF02-4750-8FE6-788734D67D0E}">
      <dgm:prSet/>
      <dgm:spPr/>
      <dgm:t>
        <a:bodyPr/>
        <a:lstStyle/>
        <a:p>
          <a:endParaRPr lang="zh-TW" altLang="en-US"/>
        </a:p>
      </dgm:t>
    </dgm:pt>
    <dgm:pt modelId="{6FE1B4D7-1DDE-406E-BA13-ACA257556498}" type="pres">
      <dgm:prSet presAssocID="{F67AA14F-8DEB-4D37-B8FD-78DF83556FEA}" presName="CompostProcess" presStyleCnt="0">
        <dgm:presLayoutVars>
          <dgm:dir/>
          <dgm:resizeHandles val="exact"/>
        </dgm:presLayoutVars>
      </dgm:prSet>
      <dgm:spPr/>
    </dgm:pt>
    <dgm:pt modelId="{C1313E44-15F1-4928-9501-EF330DE82C80}" type="pres">
      <dgm:prSet presAssocID="{F67AA14F-8DEB-4D37-B8FD-78DF83556FEA}" presName="arrow" presStyleLbl="bgShp" presStyleIdx="0" presStyleCnt="1"/>
      <dgm:spPr/>
    </dgm:pt>
    <dgm:pt modelId="{C1069BC6-904D-47EA-9425-60AA0C5FB6A2}" type="pres">
      <dgm:prSet presAssocID="{F67AA14F-8DEB-4D37-B8FD-78DF83556FEA}" presName="linearProcess" presStyleCnt="0"/>
      <dgm:spPr/>
    </dgm:pt>
    <dgm:pt modelId="{E2AC4E7A-ACF3-4175-9C4B-AF4DE22CA3F5}" type="pres">
      <dgm:prSet presAssocID="{FA3AB6AB-EC23-465F-BFE9-174F5D062DD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33FB1D-B130-4496-81B9-52DC0D492AFA}" type="pres">
      <dgm:prSet presAssocID="{047D6560-EBAE-4E9C-B6E1-CD1C7EF8F680}" presName="sibTrans" presStyleCnt="0"/>
      <dgm:spPr/>
    </dgm:pt>
    <dgm:pt modelId="{6BFD7873-D2C4-4CF3-ACD4-7EF1299AACF2}" type="pres">
      <dgm:prSet presAssocID="{6B34F35F-C7CB-4686-A383-702B748D1F2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7F9201-DF02-4750-8FE6-788734D67D0E}" srcId="{F67AA14F-8DEB-4D37-B8FD-78DF83556FEA}" destId="{6B34F35F-C7CB-4686-A383-702B748D1F27}" srcOrd="1" destOrd="0" parTransId="{F8FC64D1-D8DF-4864-AD6F-D8C971469D1C}" sibTransId="{AE67E1A6-3D84-4538-9B86-E4FF0EC56B81}"/>
    <dgm:cxn modelId="{DF9C389B-365D-495F-BA9A-C87B913F4EF2}" srcId="{F67AA14F-8DEB-4D37-B8FD-78DF83556FEA}" destId="{FA3AB6AB-EC23-465F-BFE9-174F5D062DD8}" srcOrd="0" destOrd="0" parTransId="{8C5627F9-6C0C-41B2-80F3-4932AAB39AA9}" sibTransId="{047D6560-EBAE-4E9C-B6E1-CD1C7EF8F680}"/>
    <dgm:cxn modelId="{928B601D-BD33-4992-94D3-6EB61B95145A}" type="presOf" srcId="{FA3AB6AB-EC23-465F-BFE9-174F5D062DD8}" destId="{E2AC4E7A-ACF3-4175-9C4B-AF4DE22CA3F5}" srcOrd="0" destOrd="0" presId="urn:microsoft.com/office/officeart/2005/8/layout/hProcess9"/>
    <dgm:cxn modelId="{048A1FBD-99ED-4BBC-9521-195CAE8EFBFA}" type="presOf" srcId="{F67AA14F-8DEB-4D37-B8FD-78DF83556FEA}" destId="{6FE1B4D7-1DDE-406E-BA13-ACA257556498}" srcOrd="0" destOrd="0" presId="urn:microsoft.com/office/officeart/2005/8/layout/hProcess9"/>
    <dgm:cxn modelId="{F845EC61-D78F-4BF2-B5B7-0C9F144E27C7}" type="presOf" srcId="{6B34F35F-C7CB-4686-A383-702B748D1F27}" destId="{6BFD7873-D2C4-4CF3-ACD4-7EF1299AACF2}" srcOrd="0" destOrd="0" presId="urn:microsoft.com/office/officeart/2005/8/layout/hProcess9"/>
    <dgm:cxn modelId="{5F4E8DA8-C59C-41B6-8BC4-05DBCD9F774B}" type="presParOf" srcId="{6FE1B4D7-1DDE-406E-BA13-ACA257556498}" destId="{C1313E44-15F1-4928-9501-EF330DE82C80}" srcOrd="0" destOrd="0" presId="urn:microsoft.com/office/officeart/2005/8/layout/hProcess9"/>
    <dgm:cxn modelId="{85B81017-59F4-4CF3-A59B-03CC15C763E7}" type="presParOf" srcId="{6FE1B4D7-1DDE-406E-BA13-ACA257556498}" destId="{C1069BC6-904D-47EA-9425-60AA0C5FB6A2}" srcOrd="1" destOrd="0" presId="urn:microsoft.com/office/officeart/2005/8/layout/hProcess9"/>
    <dgm:cxn modelId="{1CFA1391-7073-445C-B59D-B8E75B6D19DC}" type="presParOf" srcId="{C1069BC6-904D-47EA-9425-60AA0C5FB6A2}" destId="{E2AC4E7A-ACF3-4175-9C4B-AF4DE22CA3F5}" srcOrd="0" destOrd="0" presId="urn:microsoft.com/office/officeart/2005/8/layout/hProcess9"/>
    <dgm:cxn modelId="{1070221F-5BD0-4B65-A114-3113E11D0A1A}" type="presParOf" srcId="{C1069BC6-904D-47EA-9425-60AA0C5FB6A2}" destId="{4433FB1D-B130-4496-81B9-52DC0D492AFA}" srcOrd="1" destOrd="0" presId="urn:microsoft.com/office/officeart/2005/8/layout/hProcess9"/>
    <dgm:cxn modelId="{95934B8A-B3EC-4B9B-AEAA-E534760E91FF}" type="presParOf" srcId="{C1069BC6-904D-47EA-9425-60AA0C5FB6A2}" destId="{6BFD7873-D2C4-4CF3-ACD4-7EF1299AACF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3E44-15F1-4928-9501-EF330DE82C80}">
      <dsp:nvSpPr>
        <dsp:cNvPr id="0" name=""/>
        <dsp:cNvSpPr/>
      </dsp:nvSpPr>
      <dsp:spPr>
        <a:xfrm>
          <a:off x="609599" y="0"/>
          <a:ext cx="6908800" cy="269028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4E7A-ACF3-4175-9C4B-AF4DE22CA3F5}">
      <dsp:nvSpPr>
        <dsp:cNvPr id="0" name=""/>
        <dsp:cNvSpPr/>
      </dsp:nvSpPr>
      <dsp:spPr>
        <a:xfrm>
          <a:off x="1422399" y="807084"/>
          <a:ext cx="2438400" cy="10761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sz="3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4931" y="859616"/>
        <a:ext cx="2333336" cy="971049"/>
      </dsp:txXfrm>
    </dsp:sp>
    <dsp:sp modelId="{6BFD7873-D2C4-4CF3-ACD4-7EF1299AACF2}">
      <dsp:nvSpPr>
        <dsp:cNvPr id="0" name=""/>
        <dsp:cNvSpPr/>
      </dsp:nvSpPr>
      <dsp:spPr>
        <a:xfrm>
          <a:off x="4267200" y="807084"/>
          <a:ext cx="2438400" cy="107611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sz="3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19732" y="859616"/>
        <a:ext cx="2333336" cy="971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67AA-9433-4942-904E-08EB41FF4AE5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8E799-EDA9-C040-A19A-A3AE2A76A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1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40507777/%E6%88%91%E8%A9%B2%E5%AD%B8%E6%9C%83solid%E5%97%8E-4e73887c9156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靜態多型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代表在編譯階段生成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所以編譯階段 會比較花時間</a:t>
            </a:r>
            <a:r>
              <a:rPr lang="en-US" altLang="zh-TW" dirty="0" smtClean="0"/>
              <a:t>. </a:t>
            </a:r>
            <a:r>
              <a:rPr lang="en-US" altLang="zh-TW" baseline="0" dirty="0" smtClean="0"/>
              <a:t>  </a:t>
            </a:r>
            <a:r>
              <a:rPr lang="zh-TW" altLang="en-US" dirty="0" smtClean="0"/>
              <a:t>執行階段 會比較省時間</a:t>
            </a:r>
            <a:r>
              <a:rPr lang="zh-TW" altLang="en-US" baseline="0" dirty="0" smtClean="0"/>
              <a:t> 比較不靈活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動態多型 與之相反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900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dirty="0" smtClean="0"/>
              <a:t>靜態綁定</a:t>
            </a:r>
            <a:r>
              <a:rPr lang="en-US" altLang="zh-TW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1a.2a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綁定到 父類別 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的記憶體位置</a:t>
            </a: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13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7896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15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28827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15260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17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6415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18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16573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19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02180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20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085998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dirty="0" smtClean="0"/>
              <a:t>不同的物件實體 會改變宣告</a:t>
            </a:r>
            <a:r>
              <a:rPr lang="en-US" altLang="zh-TW" dirty="0" smtClean="0"/>
              <a:t>virtual function</a:t>
            </a:r>
            <a:r>
              <a:rPr lang="zh-TW" altLang="en-US" dirty="0" smtClean="0"/>
              <a:t>綁定的物件實體</a:t>
            </a:r>
            <a:endParaRPr lang="en-US" altLang="zh-TW" dirty="0" smtClean="0"/>
          </a:p>
          <a:p>
            <a:pPr>
              <a:spcBef>
                <a:spcPct val="0"/>
              </a:spcBef>
            </a:pPr>
            <a:r>
              <a:rPr lang="zh-TW" altLang="en-US" dirty="0" smtClean="0"/>
              <a:t>換而言之，</a:t>
            </a:r>
            <a:endParaRPr lang="en-US" altLang="zh-TW" dirty="0" smtClean="0"/>
          </a:p>
          <a:p>
            <a:pPr>
              <a:spcBef>
                <a:spcPct val="0"/>
              </a:spcBef>
            </a:pPr>
            <a:r>
              <a:rPr lang="zh-TW" altLang="en-US" dirty="0" smtClean="0"/>
              <a:t>若針對父類別的方法在不同的子類別中有對應的改變，則需要告訴編譯器　要把子類別的方法綁定在記憶體位址　透過識別字</a:t>
            </a:r>
            <a:r>
              <a:rPr lang="en-US" altLang="zh-TW" baseline="0" dirty="0" smtClean="0"/>
              <a:t> virtual.</a:t>
            </a:r>
          </a:p>
          <a:p>
            <a:pPr>
              <a:spcBef>
                <a:spcPct val="0"/>
              </a:spcBef>
            </a:pPr>
            <a:endParaRPr lang="en-US" altLang="zh-TW" baseline="0" dirty="0" smtClean="0"/>
          </a:p>
          <a:p>
            <a:pPr>
              <a:spcBef>
                <a:spcPct val="0"/>
              </a:spcBef>
            </a:pPr>
            <a:r>
              <a:rPr lang="zh-TW" altLang="en-US" dirty="0" smtClean="0"/>
              <a:t>所以不用</a:t>
            </a:r>
            <a:r>
              <a:rPr lang="en-US" altLang="zh-TW" dirty="0" smtClean="0"/>
              <a:t>virtual</a:t>
            </a:r>
            <a:r>
              <a:rPr lang="zh-TW" altLang="en-US" dirty="0" smtClean="0"/>
              <a:t>識別字的話，所有子類別只能共用一個父類別的方法。</a:t>
            </a:r>
            <a:endParaRPr lang="en-US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21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70716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24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064793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AbstractCircle.h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ifndef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ABSTRACTCIRCLE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ABSTRACTCIRCLE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radius(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radius)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_radius = radius;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radius()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_radius;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宣告虛擬函式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render() = 0;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_radius;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HollowCircle.h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"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AbstractCircle.h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HollowCircle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render()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畫一個半徑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_radius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的空心圓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ConcreteCircle.h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"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AbstractCircle.h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ConcreteCircle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AbstractCircle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render()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畫一個半徑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_radius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的實心圓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03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dirty="0" smtClean="0"/>
              <a:t>Virtual 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抽象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方法應該具備什麼條件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抽象</a:t>
            </a:r>
            <a:r>
              <a:rPr lang="en-US" altLang="zh-TW" dirty="0" smtClean="0"/>
              <a:t>).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5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9428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dirty="0" smtClean="0"/>
              <a:t>使用</a:t>
            </a:r>
            <a:r>
              <a:rPr lang="en-US" altLang="zh-TW" dirty="0" smtClean="0"/>
              <a:t>virtual</a:t>
            </a:r>
            <a:r>
              <a:rPr lang="zh-TW" altLang="en-US" dirty="0" smtClean="0"/>
              <a:t> 因為在編譯階段不會先綁定記憶體位置</a:t>
            </a: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43320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27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631695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28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02340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dirty="0" smtClean="0"/>
              <a:t>子類別可以當作父類別來用</a:t>
            </a:r>
            <a:r>
              <a:rPr lang="en-US" altLang="zh-TW" dirty="0" smtClean="0"/>
              <a:t>!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也就是 父類別指標 指向 子類別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但是使用上 只會有父類別的特性</a:t>
            </a:r>
            <a:r>
              <a:rPr lang="en-US" altLang="zh-TW" baseline="0" dirty="0" smtClean="0"/>
              <a:t>)</a:t>
            </a:r>
            <a:endParaRPr lang="en-US" altLang="zh-TW" dirty="0" smtClean="0"/>
          </a:p>
          <a:p>
            <a:pPr>
              <a:spcBef>
                <a:spcPct val="0"/>
              </a:spcBef>
            </a:pPr>
            <a:r>
              <a:rPr lang="zh-TW" altLang="en-US" dirty="0" smtClean="0"/>
              <a:t>里氏替換原則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upcasting</a:t>
            </a:r>
            <a:r>
              <a:rPr lang="en-US" altLang="zh-TW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zh-TW" dirty="0" smtClean="0"/>
          </a:p>
          <a:p>
            <a:pPr>
              <a:spcBef>
                <a:spcPct val="0"/>
              </a:spcBef>
            </a:pPr>
            <a:r>
              <a:rPr lang="en-US" altLang="zh-TW" dirty="0" smtClean="0">
                <a:hlinkClick r:id="rId3"/>
              </a:rPr>
              <a:t>https://medium.com/@f40507777/%E6%88%91%E8%A9%B2%E5%AD%B8%E6%9C%83solid%E5%97%8E-4e73887c9156</a:t>
            </a: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32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98442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33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05912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34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813829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35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43022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36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817559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子類別 </a:t>
            </a:r>
            <a:r>
              <a:rPr lang="en-US" altLang="zh-TW" dirty="0" smtClean="0"/>
              <a:t>is </a:t>
            </a:r>
            <a:r>
              <a:rPr lang="zh-TW" altLang="en-US" dirty="0" smtClean="0"/>
              <a:t>父類別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府類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329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只要 將 子類別傳入 父類別</a:t>
            </a:r>
            <a:endParaRPr lang="en-US" altLang="zh-TW" dirty="0" smtClean="0"/>
          </a:p>
          <a:p>
            <a:r>
              <a:rPr lang="zh-TW" altLang="en-US" dirty="0" smtClean="0"/>
              <a:t>也就代表 父類別可以處理所有子類別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c++</a:t>
            </a:r>
            <a:r>
              <a:rPr lang="zh-TW" altLang="en-US" dirty="0" smtClean="0"/>
              <a:t> 似乎可以</a:t>
            </a:r>
            <a:r>
              <a:rPr lang="en-US" altLang="zh-TW" dirty="0" smtClean="0"/>
              <a:t>, C#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39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56189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DLL</a:t>
            </a:r>
            <a:r>
              <a:rPr lang="zh-TW" altLang="en-US" dirty="0" smtClean="0"/>
              <a:t> 在執行階段綁定到特定函式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盡可能地使用</a:t>
            </a:r>
            <a:r>
              <a:rPr lang="en-US" altLang="zh-TW" dirty="0" err="1" smtClean="0"/>
              <a:t>static_cast</a:t>
            </a:r>
            <a:r>
              <a:rPr lang="zh-TW" altLang="en-US" dirty="0" smtClean="0"/>
              <a:t> 可以在編譯時期檢查 有無出錯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8E799-EDA9-C040-A19A-A3AE2A76A4E7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6201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43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665436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44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55200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dirty="0" smtClean="0"/>
              <a:t>沒加 </a:t>
            </a:r>
            <a:r>
              <a:rPr lang="en-US" altLang="zh-TW" dirty="0" smtClean="0"/>
              <a:t>virtual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就會預設成 父類別的</a:t>
            </a:r>
            <a:endParaRPr lang="en-US" altLang="zh-TW" baseline="0" dirty="0" smtClean="0"/>
          </a:p>
          <a:p>
            <a:pPr>
              <a:spcBef>
                <a:spcPct val="0"/>
              </a:spcBef>
            </a:pPr>
            <a:endParaRPr lang="en-US" altLang="zh-TW" baseline="0" dirty="0" smtClean="0"/>
          </a:p>
          <a:p>
            <a:pPr>
              <a:spcBef>
                <a:spcPct val="0"/>
              </a:spcBef>
            </a:pPr>
            <a:r>
              <a:rPr lang="zh-TW" altLang="en-US" baseline="0" dirty="0" smtClean="0"/>
              <a:t>有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的話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就要看哪個物件被連結</a:t>
            </a:r>
            <a:endParaRPr lang="en-US" altLang="zh-TW" baseline="0" dirty="0" smtClean="0"/>
          </a:p>
          <a:p>
            <a:pPr>
              <a:spcBef>
                <a:spcPct val="0"/>
              </a:spcBef>
            </a:pPr>
            <a:endParaRPr lang="en-US" altLang="zh-TW" baseline="0" dirty="0" smtClean="0"/>
          </a:p>
          <a:p>
            <a:pPr>
              <a:spcBef>
                <a:spcPct val="0"/>
              </a:spcBef>
            </a:pPr>
            <a:r>
              <a:rPr lang="en-US" altLang="zh-TW" dirty="0" smtClean="0"/>
              <a:t>Overriding</a:t>
            </a:r>
            <a:r>
              <a:rPr lang="zh-TW" altLang="en-US" dirty="0" smtClean="0"/>
              <a:t>是 多個相同名稱的函示都有各自的記憶體位置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這跟</a:t>
            </a:r>
            <a:r>
              <a:rPr lang="en-US" altLang="zh-TW" dirty="0" smtClean="0"/>
              <a:t>virtual</a:t>
            </a:r>
            <a:r>
              <a:rPr lang="zh-TW" altLang="en-US" dirty="0" smtClean="0"/>
              <a:t>不太一樣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46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095524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類別內有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 smtClean="0"/>
              <a:t>不論宣告幾個物件實體，只會共用一個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變數只會隸屬於該類別（</a:t>
            </a:r>
            <a:r>
              <a:rPr lang="en-US" altLang="zh-TW" dirty="0" smtClean="0"/>
              <a:t>scope</a:t>
            </a:r>
            <a:r>
              <a:rPr lang="zh-TW" altLang="en-US" dirty="0" smtClean="0"/>
              <a:t>），而不是特定的物件實體。</a:t>
            </a:r>
            <a:endParaRPr lang="en-US" altLang="zh-TW" dirty="0" smtClean="0"/>
          </a:p>
          <a:p>
            <a:r>
              <a:rPr lang="zh-TW" altLang="en-US" dirty="0" smtClean="0"/>
              <a:t>運算子多載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double</a:t>
            </a:r>
            <a:r>
              <a:rPr lang="zh-TW" altLang="en-US" smtClean="0"/>
              <a:t>時</a:t>
            </a:r>
            <a:endParaRPr lang="en-US" altLang="zh-TW" dirty="0" smtClean="0"/>
          </a:p>
          <a:p>
            <a:r>
              <a:rPr lang="en-US" altLang="zh-TW" dirty="0" smtClean="0"/>
              <a:t>Class worker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baseline="0" dirty="0" smtClean="0"/>
              <a:t>     public:</a:t>
            </a:r>
          </a:p>
          <a:p>
            <a:r>
              <a:rPr lang="en-US" altLang="zh-TW" baseline="0" dirty="0" smtClean="0"/>
              <a:t>                static </a:t>
            </a:r>
            <a:r>
              <a:rPr lang="en-US" altLang="zh-TW" baseline="0" dirty="0" err="1" smtClean="0"/>
              <a:t>int</a:t>
            </a:r>
            <a:r>
              <a:rPr lang="en-US" altLang="zh-TW" baseline="0" dirty="0" smtClean="0"/>
              <a:t> count;</a:t>
            </a:r>
          </a:p>
          <a:p>
            <a:r>
              <a:rPr lang="en-US" altLang="zh-TW" baseline="0" dirty="0" smtClean="0"/>
              <a:t>                </a:t>
            </a:r>
            <a:r>
              <a:rPr lang="en-US" altLang="zh-TW" baseline="0" dirty="0" err="1" smtClean="0"/>
              <a:t>operatre</a:t>
            </a:r>
            <a:r>
              <a:rPr lang="en-US" altLang="zh-TW" baseline="0" dirty="0" smtClean="0"/>
              <a:t> double[]</a:t>
            </a:r>
          </a:p>
          <a:p>
            <a:r>
              <a:rPr lang="en-US" altLang="zh-TW" baseline="0" dirty="0" smtClean="0"/>
              <a:t>	{return 1.5;}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03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7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245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8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67523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9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7427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即便宣告了眾多物件實體，最後也只會有一個函式</a:t>
            </a:r>
            <a:r>
              <a:rPr lang="en-US" altLang="zh-TW" b="0" baseline="0" dirty="0" smtClean="0">
                <a:solidFill>
                  <a:schemeClr val="tx1"/>
                </a:solidFill>
                <a:latin typeface="+mn-lt"/>
                <a:ea typeface="+mn-ea"/>
              </a:rPr>
              <a:t> (</a:t>
            </a:r>
            <a:r>
              <a:rPr lang="zh-TW" altLang="en-US" b="0" baseline="0" dirty="0" smtClean="0">
                <a:solidFill>
                  <a:schemeClr val="tx1"/>
                </a:solidFill>
                <a:latin typeface="+mn-lt"/>
                <a:ea typeface="+mn-ea"/>
              </a:rPr>
              <a:t>父類別的</a:t>
            </a:r>
            <a:r>
              <a:rPr lang="en-US" altLang="zh-TW" b="0" baseline="0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baseline="0" dirty="0" smtClean="0">
                <a:solidFill>
                  <a:schemeClr val="tx1"/>
                </a:solidFill>
                <a:latin typeface="+mn-lt"/>
                <a:ea typeface="+mn-ea"/>
              </a:rPr>
              <a:t>所以縱然被繼承 子類別依舊沒有自己的</a:t>
            </a:r>
            <a:r>
              <a:rPr lang="en-US" altLang="zh-TW" b="0" baseline="0" dirty="0" smtClean="0">
                <a:solidFill>
                  <a:schemeClr val="tx1"/>
                </a:solidFill>
                <a:latin typeface="+mn-lt"/>
                <a:ea typeface="+mn-ea"/>
              </a:rPr>
              <a:t>method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baseline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 需要 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method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解決這個問題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(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多形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10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11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31438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EC530B2-7457-4694-AFC6-9829FFF48A6F}" type="slidenum">
              <a:rPr lang="en-CA" altLang="zh-TW"/>
              <a:pPr/>
              <a:t>12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0005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7ECB9-A5EF-0543-914D-F7DCF7FCD5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物件導向概論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5E1872-FCF3-3E40-8C09-1F05200714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C/C++</a:t>
            </a:r>
            <a:r>
              <a:rPr kumimoji="1" lang="zh-CN" altLang="en-US" dirty="0"/>
              <a:t>基礎程式設計班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8B1CD-310B-5744-8A4C-826C0080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66EE1-F5A4-734A-8AC5-7438ABC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D4CE5-5A10-E641-8CE7-A5110AC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19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DE678-1348-A141-A933-F7C82E7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E9798-78AF-6744-A229-AC8378F8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B57AB-8429-DB4D-A6AF-68DCC99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41922-81B8-6348-BAAA-BF0763F6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2DF97-0634-904A-8FE2-E5A2907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2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8A3B99-203D-9541-9D8E-D4357881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86A0-A90A-0B4F-8237-E1ECB2FB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9FF53-413A-C44B-893C-C8E0E605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6BF52-3239-1E43-9358-9EA2E3F3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36297-1299-FF47-8CF8-0B38DB9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08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2425C-92FF-824D-AEAA-AE981C5DF9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kumimoji="1" lang="zh-TW" altLang="en-US" dirty="0"/>
              <a:t>中文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70B4E-3B59-BD47-9A94-1A8EA0B7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DBA98-DB17-A148-9569-13B93DF8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8F93E-4E11-F342-BC6A-C471BEAE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13ED94-1E26-A642-A40A-F521486065C0}"/>
              </a:ext>
            </a:extLst>
          </p:cNvPr>
          <p:cNvGrpSpPr/>
          <p:nvPr userDrawn="1"/>
        </p:nvGrpSpPr>
        <p:grpSpPr>
          <a:xfrm>
            <a:off x="2792052" y="271045"/>
            <a:ext cx="6607896" cy="1046213"/>
            <a:chOff x="2514069" y="370198"/>
            <a:chExt cx="6607896" cy="104621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A539909-BC97-9049-A847-B4F04C875AB9}"/>
                </a:ext>
              </a:extLst>
            </p:cNvPr>
            <p:cNvSpPr/>
            <p:nvPr userDrawn="1"/>
          </p:nvSpPr>
          <p:spPr>
            <a:xfrm>
              <a:off x="2514069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6569443-34FD-534D-BD15-698113B1E8EA}"/>
                </a:ext>
              </a:extLst>
            </p:cNvPr>
            <p:cNvSpPr/>
            <p:nvPr userDrawn="1"/>
          </p:nvSpPr>
          <p:spPr>
            <a:xfrm>
              <a:off x="8075752" y="370198"/>
              <a:ext cx="1046213" cy="1046213"/>
            </a:xfrm>
            <a:prstGeom prst="ellipse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A582C5-2B86-BF41-A520-D64A38FEF2EA}"/>
                </a:ext>
              </a:extLst>
            </p:cNvPr>
            <p:cNvSpPr/>
            <p:nvPr userDrawn="1"/>
          </p:nvSpPr>
          <p:spPr>
            <a:xfrm>
              <a:off x="2974555" y="370199"/>
              <a:ext cx="5636046" cy="1046212"/>
            </a:xfrm>
            <a:prstGeom prst="rect">
              <a:avLst/>
            </a:prstGeom>
            <a:solidFill>
              <a:srgbClr val="59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+mn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B424FB7-7B77-8146-A5CC-E7452EA6535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271045"/>
            <a:ext cx="10515600" cy="104621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zh-CN" altLang="en-US" dirty="0"/>
              <a:t>中文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7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F5A20DB-AE76-2B4A-9EE2-BC38CE617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471C4A-9EE9-E549-92D4-A380A557C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7C2EF-5DD2-DA4B-B08D-AC9A8853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F47A1-0BAC-8944-A291-7EE93E98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95927-CBF7-F34D-9D33-70463673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C95D5-9CA8-B04F-BB56-C3E5A4EE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77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253D-584C-8943-80C7-C5BEB9DF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232ED-B786-E34A-902E-7FBC1A7A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79AF7-8969-A34C-86C4-B215659B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41552-107E-E049-B7B6-782505A4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972DFC-D789-8C4A-9D49-3C68E67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33DCC1-A818-124B-887B-6DE5B71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20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86003-BD14-8B41-96F3-34F36E91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A3720B-A831-E74E-A173-328C0F0B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61FFE9-3892-B74E-AC8C-42A3C6E8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85C9C5-A0AF-884A-AC90-D624D014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9CFABC-9F08-E34A-990B-C39237060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D2B8A-A4E8-E642-BE18-FDA89974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239FBD-7E63-E048-81A9-FAE4566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9AC67-7A91-0F41-A312-4608E7F7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4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59B3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6C49F-00A3-724D-9DF0-0307ECB3E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9870"/>
            <a:ext cx="10515600" cy="132556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kumimoji="1" lang="en-US" altLang="zh-TW" dirty="0" err="1"/>
              <a:t>english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CAAA61-8AE3-6442-BE30-86BC2AD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710E2-4EB8-8C48-88E6-F35F2F2A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9A8EF8-A3C8-A240-9941-7455FA59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EE4DB65-97E0-0E4A-ACF9-11E4D3967E4C}"/>
              </a:ext>
            </a:extLst>
          </p:cNvPr>
          <p:cNvCxnSpPr/>
          <p:nvPr userDrawn="1"/>
        </p:nvCxnSpPr>
        <p:spPr>
          <a:xfrm>
            <a:off x="4300251" y="1255920"/>
            <a:ext cx="3591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F3765-8923-8E43-A0BB-779BB5F8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6CA64-BECD-A745-8F8D-4CE229DD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EC75C7-7837-F74C-8D97-128A794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64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FFE7E-0116-AE4F-B99C-6C27183C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42CDA-2369-9A49-9D16-A45C109A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A06BFB-7B07-1341-ACC2-B133992D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41916C-B082-104C-8693-B24CA5CE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93EC7-EE82-3F4F-AF7B-B569810E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55927-0E97-8D47-8D52-6EA667B7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6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F3590-78DE-4940-ADE7-968824FE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7FB831-90CA-A440-8E4E-58980A62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DFCCF4-83D7-B942-B8BA-79E338F8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2EE44-8903-564B-8FB8-04F2306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EA76-AEAE-2949-9F9D-09BB677585A3}" type="datetimeFigureOut">
              <a:rPr kumimoji="1" lang="zh-TW" altLang="en-US" smtClean="0"/>
              <a:t>2021/5/1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DAFC0-20D2-A44B-BA56-E37D343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87379-EDB4-6249-A305-FB63277B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B1B2-873C-C04A-AA54-8B9FC4FE29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33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A4140C-7ACA-B549-BE7C-ABAD905A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590F8-F1C4-3446-8E0D-13777CDC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21E62A-BC14-B84A-8A7A-D4F7C170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CB13EA76-AEAE-2949-9F9D-09BB677585A3}" type="datetimeFigureOut">
              <a:rPr kumimoji="1" lang="zh-TW" altLang="en-US" smtClean="0"/>
              <a:pPr/>
              <a:t>2021/5/1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4B63F-392F-FA41-AD12-1C3D387D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F4342-4D00-AE49-8AB0-B970F357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defRPr>
            </a:lvl1pPr>
          </a:lstStyle>
          <a:p>
            <a:fld id="{6B51B1B2-873C-C04A-AA54-8B9FC4FE2964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73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7B713005-EB98-1A43-8D4F-1520867E2F49}"/>
              </a:ext>
            </a:extLst>
          </p:cNvPr>
          <p:cNvSpPr/>
          <p:nvPr/>
        </p:nvSpPr>
        <p:spPr>
          <a:xfrm>
            <a:off x="2443908" y="1994829"/>
            <a:ext cx="7304183" cy="238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F7E5937-721B-4347-80F1-FD9A8151F78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Helvetica" pitchFamily="2" charset="0"/>
                <a:ea typeface="Microsoft JhengHei" panose="020B0604030504040204" pitchFamily="34" charset="-120"/>
                <a:cs typeface="+mj-cs"/>
              </a:defRPr>
            </a:lvl1pPr>
          </a:lstStyle>
          <a:p>
            <a:r>
              <a:rPr kumimoji="1" lang="zh-TW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</a:rPr>
              <a:t>虛擬、抽象與多型</a:t>
            </a:r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06B8697A-A262-B24F-B629-A06C2ABB384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kumimoji="1"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物件導向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式設計班</a:t>
            </a:r>
            <a:endParaRPr kumimoji="1"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9C3FE6F-296B-4A6A-A84F-FD6A96E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1263B7-E86C-498B-BB1E-7C21BA7D91D5}" type="datetime1">
              <a:rPr lang="zh-TW" altLang="en-US" smtClean="0">
                <a:solidFill>
                  <a:schemeClr val="bg1"/>
                </a:solidFill>
              </a:rPr>
              <a:t>2021/5/1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81CD23C7-2DB1-4AAC-B839-8A073BF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0A8CDA5-36AA-4AFF-9C17-ADEE80F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>
                <a:solidFill>
                  <a:schemeClr val="bg1"/>
                </a:solidFill>
              </a:rPr>
              <a:t>1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類別的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Attack()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有一定概率觸發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這時候應該呼叫哪個 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Skill_Attack()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回憶：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便宣告了眾多物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件實體，最後也只會有一個函式</a:t>
            </a:r>
            <a:endParaRPr lang="en-US" altLang="zh-TW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別下呼叫的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Skill_Attack()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究竟該綁訂到哪？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每個物件實體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Skill_Attack()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都不一樣！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最後只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能綁訂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類別下呼叫的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Skill_Attack()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Attack()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寫的時候，子類別根本不存在！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可以解決這個問題！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0"/>
            <a:ext cx="9837020" cy="466498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呼叫同一個類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別下的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可因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不同的參數個數或不同的參數型態，而自動執行對應的多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載函式。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叫基礎類別或衍生類別的多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載函式時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會自動執行對應的多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必須使用範圍運算符號加以限制呼叫的範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圍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種多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載函式（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overloading function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）實際只是超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載函式（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overriding function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13375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譯過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程會將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同一類別的函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的名稱與記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憶體位置綁定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生類別含有基礎類別的超載函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行時將自動呼叫同一類別的同名異式函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又稱為靜態聯結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(Static Binding)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或早期結合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(Early Binding)</a:t>
            </a:r>
            <a:endParaRPr lang="zh-TW" altLang="en-US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在父類別呼叫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叫的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別的同名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異引數函式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在子類別呼叫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呼叫的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是子類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別的同名異引數函式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43214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143250" y="1484313"/>
          <a:ext cx="5976938" cy="477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VISIO" r:id="rId4" imgW="4352544" imgH="3483864" progId="Visio.Drawing.6">
                  <p:embed/>
                </p:oleObj>
              </mc:Choice>
              <mc:Fallback>
                <p:oleObj name="VISIO" r:id="rId4" imgW="4352544" imgH="3483864" progId="Visio.Drawing.6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84313"/>
                        <a:ext cx="5976938" cy="47736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5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1"/>
            <a:ext cx="8033327" cy="3556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b="1" dirty="0" smtClean="0">
                <a:latin typeface="Microsoft JhengHei" panose="020B0604030504040204" pitchFamily="34" charset="-120"/>
              </a:rPr>
              <a:t>宣告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</a:rPr>
              <a:t>類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別下的普</a:t>
            </a:r>
            <a:r>
              <a:rPr lang="zh-TW" altLang="en-US" b="1" dirty="0">
                <a:latin typeface="Microsoft JhengHei" panose="020B0604030504040204" pitchFamily="34" charset="-120"/>
              </a:rPr>
              <a:t>通攻擊有一定概率觸發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Skill_Attack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，繼承給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Squirtle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 與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Charmander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 後再呼叫看看！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1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下：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void Skill_Attack();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別下：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式宣告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void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類重新定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義父類別下的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預設就是 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新定義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時可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以省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略 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關鍵字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zh-TW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31663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0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告訴編譯器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我們現在還不知道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函式如何實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endParaRPr lang="en-US" altLang="zh-TW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要等到程式中被使用的時候才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知道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執行階段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從物件實體中取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譯時期無法連結到特定函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 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晚點再做綁定</a:t>
            </a:r>
            <a:endParaRPr lang="en-US" altLang="zh-TW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又叫做晚期繫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Late Binding)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或動態聯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(Dynamic Binding)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31663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與一般函式的不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同：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名稱相同、引數型態不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overloading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定義被改變：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overidden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非虛擬的一般函式改變：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redefined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用更多記憶體空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因為執行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期才在綁定位置，效能差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一些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基準點 靜態連結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非必要可以不要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zh-TW" altLang="en-US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除非萬行</a:t>
            </a:r>
            <a:r>
              <a:rPr lang="en-US" altLang="zh-TW" sz="24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endParaRPr lang="en-US" altLang="zh-TW" sz="24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643896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告為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時給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予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此函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式不同的指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行時會依據類別指標存取適當的函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編譯器對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函式執行動態結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執行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(Runtime)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過程去結合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同一物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件實體下的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函式呼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306535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509859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inal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注意版本！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++11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免類別被繼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免虛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擬函式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被覆寫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509859"/>
            <a:ext cx="9837020" cy="188353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07" y="3585992"/>
            <a:ext cx="3178055" cy="257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904312" y="5894803"/>
            <a:ext cx="1366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錯誤</a:t>
            </a:r>
            <a:r>
              <a:rPr lang="en-US" altLang="zh-TW" sz="32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!!!</a:t>
            </a:r>
          </a:p>
          <a:p>
            <a:endParaRPr lang="zh-TW" altLang="en-US" sz="32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58" y="3585992"/>
            <a:ext cx="2801615" cy="262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3935760" y="5901982"/>
            <a:ext cx="1366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錯誤</a:t>
            </a:r>
            <a:r>
              <a:rPr lang="en-US" altLang="zh-TW" sz="32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!!!</a:t>
            </a:r>
          </a:p>
          <a:p>
            <a:endParaRPr lang="zh-TW" altLang="en-US" sz="32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8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類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別的指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0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616793" y="1598922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override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注意版本！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++11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器會檢查定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新定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義父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類別的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override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，取代掉父類別的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避免虛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被覆寫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509859"/>
            <a:ext cx="9837020" cy="365499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50727"/>
              </p:ext>
            </p:extLst>
          </p:nvPr>
        </p:nvGraphicFramePr>
        <p:xfrm>
          <a:off x="3143250" y="1484313"/>
          <a:ext cx="5976938" cy="477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VISIO" r:id="rId4" imgW="4352544" imgH="3483864" progId="Visio.Drawing.6">
                  <p:embed/>
                </p:oleObj>
              </mc:Choice>
              <mc:Fallback>
                <p:oleObj name="VISIO" r:id="rId4" imgW="4352544" imgH="3483864" progId="Visio.Drawing.6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84313"/>
                        <a:ext cx="5976938" cy="47736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9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18936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zh-TW" altLang="en-US" dirty="0" smtClean="0">
                <a:ea typeface="Adobe 繁黑體 Std B" pitchFamily="34" charset="-120"/>
              </a:rPr>
              <a:t>修改成 </a:t>
            </a:r>
            <a:r>
              <a:rPr lang="en-US" altLang="zh-TW" dirty="0" smtClean="0">
                <a:ea typeface="Adobe 繁黑體 Std B" pitchFamily="34" charset="-120"/>
              </a:rPr>
              <a:t>virtual </a:t>
            </a:r>
            <a:r>
              <a:rPr lang="zh-TW" altLang="en-US" dirty="0" smtClean="0">
                <a:ea typeface="Adobe 繁黑體 Std B" pitchFamily="34" charset="-120"/>
              </a:rPr>
              <a:t>後再用用看！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3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類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別的指標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2.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4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純虛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純虛擬函式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Functions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父類別下只有該函式的宣告，沒有定義函式的功能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專門給子類別定義與實作，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所有的子類別都必須定義純虛擬函式</a:t>
            </a:r>
            <a:endParaRPr lang="en-US" altLang="zh-TW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0;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void draw()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0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純虛擬函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別為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象類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 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Abstract class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能被繼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能用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來生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成實體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6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9B7-04F1-4CD1-A95D-F8C29B2D2EF7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8"/>
          <a:stretch/>
        </p:blipFill>
        <p:spPr bwMode="auto">
          <a:xfrm>
            <a:off x="1740452" y="77586"/>
            <a:ext cx="3851492" cy="602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56" y="108156"/>
            <a:ext cx="3892973" cy="29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26" y="3232356"/>
            <a:ext cx="3760032" cy="299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633266" y="5517232"/>
            <a:ext cx="166199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AbstractCircle.h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160503" y="2564904"/>
            <a:ext cx="15413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HollowCircle.h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29504" y="5700420"/>
            <a:ext cx="17294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dirty="0" err="1"/>
              <a:t>ConcreteCircle.h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03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純虛</a:t>
            </a:r>
            <a:r>
              <a:rPr lang="zh-TW" altLang="en-US" dirty="0"/>
              <a:t>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5442329" y="1598922"/>
            <a:ext cx="6333811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純虛擬函式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 Functions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若子類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有宣告為虛擬（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同位址給衍生類別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的基礎類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生類別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存取基礎類別的成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員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法確定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其為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礎類別─衍生類別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1─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衍生類別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礎類別─衍生類別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2─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衍生類別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  <a:p>
            <a:pPr marL="217170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ambiguous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（模擬兩可）的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錯誤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828800" lvl="4" indent="0">
              <a:lnSpc>
                <a:spcPct val="150000"/>
              </a:lnSpc>
              <a:buNone/>
            </a:pP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會不 知道要呼叫哪個類別的方法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124659" y="1641401"/>
            <a:ext cx="6651481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65334"/>
              </p:ext>
            </p:extLst>
          </p:nvPr>
        </p:nvGraphicFramePr>
        <p:xfrm>
          <a:off x="88831" y="2371669"/>
          <a:ext cx="4884657" cy="343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VISIO" r:id="rId4" imgW="3631692" imgH="2548128" progId="Visio.Drawing.6">
                  <p:embed/>
                </p:oleObj>
              </mc:Choice>
              <mc:Fallback>
                <p:oleObj name="VISIO" r:id="rId4" imgW="3631692" imgH="2548128" progId="Visio.Drawing.6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1" y="2371669"/>
                        <a:ext cx="4884657" cy="343627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抽象類別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64140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(Abstract Class)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含一個或多個純虛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擬函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式的類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能當基底類別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不能實體化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子類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別繼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承抽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象類別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必須實作所有的純</a:t>
            </a:r>
            <a:r>
              <a:rPr lang="zh-TW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</a:t>
            </a: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式才能夠用</a:t>
            </a:r>
            <a:endParaRPr lang="en-US" altLang="zh-TW" sz="1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如果沒有定義完</a:t>
            </a: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，則該子類別亦為抽象類別</a:t>
            </a:r>
            <a:endParaRPr lang="en-US" altLang="zh-TW" sz="1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相當於定義了每個子類別的長相或介面！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9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Type Compatibility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64140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Extended Type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Compatibility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子類別是父類別的衍伸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子類別可以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給父類別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(Pokemon = Charmander)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父類別不能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給子類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會出錯！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 - 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子類別 </a:t>
            </a:r>
            <a:r>
              <a:rPr lang="en-US" altLang="zh-TW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 a </a:t>
            </a: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 </a:t>
            </a:r>
            <a:r>
              <a:rPr lang="en-US" altLang="zh-TW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(Charmander is a Pokemon)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</a:t>
            </a: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 </a:t>
            </a:r>
            <a:r>
              <a:rPr lang="en-US" altLang="zh-TW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 not a </a:t>
            </a:r>
            <a:r>
              <a:rPr lang="zh-TW" altLang="en-US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子類別 </a:t>
            </a:r>
            <a:r>
              <a:rPr lang="en-US" altLang="zh-TW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(Pokemon is not a 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</a:t>
            </a:r>
            <a:r>
              <a:rPr lang="en-US" altLang="zh-TW" sz="1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相當於定義了每個子類別的長相或介面！</a:t>
            </a:r>
            <a:endParaRPr lang="zh-TW" altLang="en-US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458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TW" altLang="en-US" b="1" dirty="0" smtClean="0">
                <a:latin typeface="Microsoft JhengHei" panose="020B0604030504040204" pitchFamily="34" charset="-120"/>
              </a:rPr>
              <a:t>宣告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Worker </a:t>
            </a:r>
            <a:r>
              <a:rPr lang="zh-TW" altLang="en-US" b="1" dirty="0">
                <a:latin typeface="Microsoft JhengHei" panose="020B0604030504040204" pitchFamily="34" charset="-120"/>
              </a:rPr>
              <a:t>類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別下有純虛擬函式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Work()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，並讓衍生類別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Manager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、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Sales 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繼承後加以實作。</a:t>
            </a:r>
            <a:endParaRPr lang="en-US" altLang="zh-TW" dirty="0" smtClean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0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類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別的指標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抽象類別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1.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0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2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488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518744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indent="-228600">
              <a:lnSpc>
                <a:spcPct val="170000"/>
              </a:lnSpc>
            </a:pPr>
            <a:r>
              <a:rPr lang="zh-TW" altLang="en-US" b="1" dirty="0">
                <a:latin typeface="Microsoft JhengHei" panose="020B0604030504040204" pitchFamily="34" charset="-120"/>
              </a:rPr>
              <a:t>宣告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</a:rPr>
              <a:t>類別下有純虛擬函式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Attack()</a:t>
            </a:r>
            <a:r>
              <a:rPr lang="zh-TW" altLang="en-US" b="1" dirty="0">
                <a:latin typeface="Microsoft JhengHei" panose="020B0604030504040204" pitchFamily="34" charset="-120"/>
              </a:rPr>
              <a:t>，並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讓衍</a:t>
            </a:r>
            <a:r>
              <a:rPr lang="zh-TW" altLang="en-US" b="1" dirty="0">
                <a:latin typeface="Microsoft JhengHei" panose="020B0604030504040204" pitchFamily="34" charset="-120"/>
              </a:rPr>
              <a:t>生類別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Charmander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、</a:t>
            </a:r>
            <a:r>
              <a:rPr lang="en-US" altLang="zh-TW" b="1" dirty="0">
                <a:latin typeface="Microsoft JhengHei" panose="020B0604030504040204" pitchFamily="34" charset="-120"/>
              </a:rPr>
              <a:t>Squirtle </a:t>
            </a:r>
            <a:r>
              <a:rPr lang="zh-TW" altLang="en-US" b="1" dirty="0">
                <a:latin typeface="Microsoft JhengHei" panose="020B0604030504040204" pitchFamily="34" charset="-120"/>
              </a:rPr>
              <a:t>繼承後加以實作。</a:t>
            </a:r>
            <a:endParaRPr lang="en-US" altLang="zh-TW" dirty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6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4.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抽象類別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3.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類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別的指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3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類別指標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64140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別指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透過父類別的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標呼叫函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把父類別位置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 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給父類別指標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指標指向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，呼叫的是父類別的函式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把子類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別位置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 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給父類別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  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|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反過來 不行</a:t>
            </a:r>
            <a:r>
              <a:rPr lang="en-US" altLang="zh-TW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b="1" dirty="0" err="1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isa</a:t>
            </a: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原則</a:t>
            </a:r>
            <a:endParaRPr lang="en-US" altLang="zh-TW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指標指向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父類別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，呼叫的是父類別的函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2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若函式被宣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時該函式會有不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同的指標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，執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據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物件指標存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取特定函式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類別指標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TW" altLang="en-US" smtClean="0"/>
              <a:t>	</a:t>
            </a:r>
            <a:r>
              <a:rPr lang="en-US" altLang="zh-TW" smtClean="0"/>
              <a:t>class Base 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mtClean="0"/>
              <a:t>               </a:t>
            </a:r>
            <a:r>
              <a:rPr lang="en-US" altLang="zh-TW" smtClean="0"/>
              <a:t>	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            </a:t>
            </a:r>
            <a:r>
              <a:rPr lang="en-US" altLang="zh-TW" smtClean="0"/>
              <a:t>	void show() {cout &lt;&lt; "</a:t>
            </a:r>
            <a:r>
              <a:rPr lang="zh-TW" altLang="en-US" smtClean="0"/>
              <a:t>基礎類別</a:t>
            </a:r>
            <a:r>
              <a:rPr lang="en-US" altLang="zh-TW" smtClean="0"/>
              <a:t>\n";}		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class Derived: public Base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          </a:t>
            </a:r>
            <a:r>
              <a:rPr lang="en-US" altLang="zh-TW" smtClean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           </a:t>
            </a:r>
            <a:r>
              <a:rPr lang="en-US" altLang="zh-TW" smtClean="0"/>
              <a:t>	void show() {cout &lt;&lt; "</a:t>
            </a:r>
            <a:r>
              <a:rPr lang="zh-TW" altLang="en-US" smtClean="0"/>
              <a:t>衍生類別</a:t>
            </a:r>
            <a:r>
              <a:rPr lang="en-US" altLang="zh-TW" smtClean="0"/>
              <a:t>\n";}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};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94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類別指標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mtClean="0"/>
              <a:t>	</a:t>
            </a:r>
            <a:r>
              <a:rPr lang="en-US" altLang="zh-TW" smtClean="0"/>
              <a:t>int main()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Base *ptr;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Base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Derived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ptr = &amp;b;			//ptr</a:t>
            </a:r>
            <a:r>
              <a:rPr lang="zh-TW" altLang="en-US" smtClean="0"/>
              <a:t>指向物件</a:t>
            </a:r>
            <a:r>
              <a:rPr lang="en-US" altLang="zh-TW" smtClean="0"/>
              <a:t>b</a:t>
            </a:r>
            <a:r>
              <a:rPr lang="zh-TW" altLang="en-US" smtClean="0"/>
              <a:t>位址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mtClean="0"/>
              <a:t>		</a:t>
            </a:r>
            <a:r>
              <a:rPr lang="en-US" altLang="zh-TW" smtClean="0"/>
              <a:t>ptr-&gt;show();			//</a:t>
            </a:r>
            <a:r>
              <a:rPr lang="zh-TW" altLang="en-US" smtClean="0"/>
              <a:t>顯示</a:t>
            </a:r>
            <a:r>
              <a:rPr lang="en-US" altLang="zh-TW" smtClean="0"/>
              <a:t>"</a:t>
            </a:r>
            <a:r>
              <a:rPr lang="zh-TW" altLang="en-US" smtClean="0"/>
              <a:t>基礎類別</a:t>
            </a:r>
            <a:r>
              <a:rPr lang="en-US" altLang="zh-TW" smtClean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ptr = &amp;d;			//ptr</a:t>
            </a:r>
            <a:r>
              <a:rPr lang="zh-TW" altLang="en-US" smtClean="0"/>
              <a:t>指向物件</a:t>
            </a:r>
            <a:r>
              <a:rPr lang="en-US" altLang="zh-TW" smtClean="0"/>
              <a:t>d</a:t>
            </a:r>
            <a:r>
              <a:rPr lang="zh-TW" altLang="en-US" smtClean="0"/>
              <a:t>位址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mtClean="0"/>
              <a:t>		</a:t>
            </a:r>
            <a:r>
              <a:rPr lang="en-US" altLang="zh-TW" smtClean="0"/>
              <a:t>ptr-&gt;show();			//</a:t>
            </a:r>
            <a:r>
              <a:rPr lang="zh-TW" altLang="en-US" smtClean="0"/>
              <a:t>顯示</a:t>
            </a:r>
            <a:r>
              <a:rPr lang="en-US" altLang="zh-TW" smtClean="0"/>
              <a:t>"</a:t>
            </a:r>
            <a:r>
              <a:rPr lang="zh-TW" altLang="en-US" smtClean="0"/>
              <a:t>基礎類別</a:t>
            </a:r>
            <a:r>
              <a:rPr lang="en-US" altLang="zh-TW" smtClean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99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類別指標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TW" altLang="en-US" smtClean="0"/>
              <a:t>	</a:t>
            </a:r>
            <a:r>
              <a:rPr lang="en-US" altLang="zh-TW" smtClean="0"/>
              <a:t>class Base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           </a:t>
            </a:r>
            <a:r>
              <a:rPr lang="en-US" altLang="zh-TW" smtClean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	</a:t>
            </a:r>
            <a:r>
              <a:rPr lang="zh-TW" altLang="en-US" smtClean="0"/>
              <a:t>             </a:t>
            </a:r>
            <a:r>
              <a:rPr lang="en-US" altLang="zh-TW" smtClean="0"/>
              <a:t>virtual void show() {cout &lt;&lt;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zh-TW" altLang="en-US" smtClean="0"/>
              <a:t>基礎類別</a:t>
            </a:r>
            <a:r>
              <a:rPr lang="en-US" altLang="zh-TW" smtClean="0"/>
              <a:t>\n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class Derived: public Base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          </a:t>
            </a:r>
            <a:r>
              <a:rPr lang="en-US" altLang="zh-TW" smtClean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		</a:t>
            </a:r>
            <a:r>
              <a:rPr lang="zh-TW" altLang="en-US" smtClean="0"/>
              <a:t>             </a:t>
            </a:r>
            <a:r>
              <a:rPr lang="en-US" altLang="zh-TW" smtClean="0"/>
              <a:t>virtual void show() {cout &lt;&lt; "</a:t>
            </a:r>
            <a:r>
              <a:rPr lang="zh-TW" altLang="en-US" smtClean="0"/>
              <a:t>衍生類別</a:t>
            </a:r>
            <a:r>
              <a:rPr lang="en-US" altLang="zh-TW" smtClean="0"/>
              <a:t>\n";}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/>
              <a:t> 	};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18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類別指標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int main()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Base *ptr;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Base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Derived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ptr = &amp;b;			//ptr</a:t>
            </a:r>
            <a:r>
              <a:rPr lang="zh-TW" altLang="en-US" dirty="0" smtClean="0"/>
              <a:t>指向物件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位址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dirty="0" smtClean="0"/>
              <a:t>		</a:t>
            </a:r>
            <a:r>
              <a:rPr lang="en-US" altLang="zh-TW" dirty="0" smtClean="0"/>
              <a:t>ptr-&gt;show();			//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"</a:t>
            </a:r>
            <a:r>
              <a:rPr lang="zh-TW" altLang="en-US" dirty="0" smtClean="0"/>
              <a:t>基礎類別</a:t>
            </a:r>
            <a:r>
              <a:rPr lang="en-US" altLang="zh-TW" dirty="0" smtClean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ptr = &amp;d;			//ptr</a:t>
            </a:r>
            <a:r>
              <a:rPr lang="zh-TW" altLang="en-US" dirty="0" smtClean="0"/>
              <a:t>指向物件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位址</a:t>
            </a:r>
          </a:p>
          <a:p>
            <a:pPr>
              <a:lnSpc>
                <a:spcPct val="80000"/>
              </a:lnSpc>
            </a:pPr>
            <a:r>
              <a:rPr lang="zh-TW" altLang="en-US" dirty="0" smtClean="0"/>
              <a:t>		</a:t>
            </a:r>
            <a:r>
              <a:rPr lang="en-US" altLang="zh-TW" dirty="0" smtClean="0"/>
              <a:t>ptr-&gt;show();			//</a:t>
            </a:r>
            <a:r>
              <a:rPr lang="zh-TW" altLang="en-US" dirty="0" smtClean="0"/>
              <a:t>顯示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</a:rPr>
              <a:t>衍生類別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	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23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2"/>
            <a:ext cx="8033327" cy="2407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20552" y="2016144"/>
            <a:ext cx="7546929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indent="-228600">
              <a:lnSpc>
                <a:spcPct val="170000"/>
              </a:lnSpc>
            </a:pPr>
            <a:r>
              <a:rPr lang="zh-TW" altLang="en-US" b="1" dirty="0">
                <a:latin typeface="Microsoft JhengHei" panose="020B0604030504040204" pitchFamily="34" charset="-120"/>
              </a:rPr>
              <a:t>宣告指向 </a:t>
            </a:r>
            <a:r>
              <a:rPr lang="en-US" altLang="zh-TW" b="1" dirty="0" smtClean="0">
                <a:latin typeface="Microsoft JhengHei" panose="020B0604030504040204" pitchFamily="34" charset="-120"/>
              </a:rPr>
              <a:t>Worker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 </a:t>
            </a:r>
            <a:r>
              <a:rPr lang="zh-TW" altLang="en-US" b="1" dirty="0">
                <a:latin typeface="Microsoft JhengHei" panose="020B0604030504040204" pitchFamily="34" charset="-120"/>
              </a:rPr>
              <a:t>的指標，並分別指向一個 </a:t>
            </a:r>
            <a:r>
              <a:rPr lang="en-US" altLang="zh-TW" b="1" dirty="0">
                <a:latin typeface="Microsoft JhengHei" panose="020B0604030504040204" pitchFamily="34" charset="-120"/>
              </a:rPr>
              <a:t>Manager</a:t>
            </a:r>
            <a:r>
              <a:rPr lang="zh-TW" altLang="en-US" b="1" dirty="0">
                <a:latin typeface="Microsoft JhengHei" panose="020B0604030504040204" pitchFamily="34" charset="-120"/>
              </a:rPr>
              <a:t>、</a:t>
            </a:r>
            <a:r>
              <a:rPr lang="en-US" altLang="zh-TW" b="1" dirty="0">
                <a:latin typeface="Microsoft JhengHei" panose="020B0604030504040204" pitchFamily="34" charset="-120"/>
              </a:rPr>
              <a:t>Sales</a:t>
            </a:r>
            <a:r>
              <a:rPr lang="zh-TW" altLang="en-US" b="1" dirty="0">
                <a:latin typeface="Microsoft JhengHei" panose="020B0604030504040204" pitchFamily="34" charset="-120"/>
              </a:rPr>
              <a:t> 實體，看看指標 </a:t>
            </a:r>
            <a:r>
              <a:rPr lang="en-US" altLang="zh-TW" b="1" dirty="0">
                <a:latin typeface="Microsoft JhengHei" panose="020B0604030504040204" pitchFamily="34" charset="-120"/>
              </a:rPr>
              <a:t>-&gt;Work()</a:t>
            </a:r>
            <a:r>
              <a:rPr lang="zh-TW" altLang="en-US" b="1" dirty="0">
                <a:latin typeface="Microsoft JhengHei" panose="020B0604030504040204" pitchFamily="34" charset="-120"/>
              </a:rPr>
              <a:t> 會印出甚麼。</a:t>
            </a:r>
            <a:endParaRPr lang="en-US" altLang="zh-TW" dirty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3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D2DE3-52CF-49D2-A908-21BE6A2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Practice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006E4C6-7088-403F-9689-E637C01D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DE66AB-217D-4E8C-ADDA-9FF1481A0396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B86C793-B75B-4972-9DE8-B7AC196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85102E7-EBD4-40D6-A4AF-46DE15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2079336" y="1802421"/>
            <a:ext cx="8033327" cy="25786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29BE61E-50D5-48BB-B553-933360DDD129}"/>
              </a:ext>
            </a:extLst>
          </p:cNvPr>
          <p:cNvSpPr txBox="1">
            <a:spLocks/>
          </p:cNvSpPr>
          <p:nvPr/>
        </p:nvSpPr>
        <p:spPr>
          <a:xfrm>
            <a:off x="2336627" y="2016144"/>
            <a:ext cx="7776036" cy="254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ea typeface="Adobe 繁黑體 Std B" pitchFamily="34" charset="-120"/>
              </a:rPr>
              <a:t>Mission </a:t>
            </a:r>
          </a:p>
          <a:p>
            <a:pPr indent="-228600">
              <a:lnSpc>
                <a:spcPct val="170000"/>
              </a:lnSpc>
            </a:pPr>
            <a:r>
              <a:rPr lang="zh-TW" altLang="en-US" b="1" dirty="0">
                <a:latin typeface="Microsoft JhengHei" panose="020B0604030504040204" pitchFamily="34" charset="-120"/>
              </a:rPr>
              <a:t>宣告指向 </a:t>
            </a:r>
            <a:r>
              <a:rPr lang="en-US" altLang="zh-TW" b="1" dirty="0">
                <a:latin typeface="Microsoft JhengHei" panose="020B0604030504040204" pitchFamily="34" charset="-120"/>
              </a:rPr>
              <a:t>Pokemon</a:t>
            </a:r>
            <a:r>
              <a:rPr lang="zh-TW" altLang="en-US" b="1" dirty="0">
                <a:latin typeface="Microsoft JhengHei" panose="020B0604030504040204" pitchFamily="34" charset="-120"/>
              </a:rPr>
              <a:t> 的指標，並分別指向一個 </a:t>
            </a:r>
            <a:r>
              <a:rPr lang="en-US" altLang="zh-TW" b="1" dirty="0">
                <a:latin typeface="Microsoft JhengHei" panose="020B0604030504040204" pitchFamily="34" charset="-120"/>
              </a:rPr>
              <a:t>Squirtle</a:t>
            </a:r>
            <a:r>
              <a:rPr lang="zh-TW" altLang="en-US" b="1" dirty="0">
                <a:latin typeface="Microsoft JhengHei" panose="020B0604030504040204" pitchFamily="34" charset="-120"/>
              </a:rPr>
              <a:t>、 </a:t>
            </a:r>
            <a:r>
              <a:rPr lang="en-US" altLang="zh-TW" b="1" dirty="0">
                <a:latin typeface="Microsoft JhengHei" panose="020B0604030504040204" pitchFamily="34" charset="-120"/>
              </a:rPr>
              <a:t>Charmander</a:t>
            </a:r>
            <a:r>
              <a:rPr lang="zh-TW" altLang="en-US" b="1" dirty="0">
                <a:latin typeface="Microsoft JhengHei" panose="020B0604030504040204" pitchFamily="34" charset="-120"/>
              </a:rPr>
              <a:t> 實體，看看指標 </a:t>
            </a:r>
            <a:r>
              <a:rPr lang="en-US" altLang="zh-TW" b="1" dirty="0">
                <a:latin typeface="Microsoft JhengHei" panose="020B0604030504040204" pitchFamily="34" charset="-120"/>
              </a:rPr>
              <a:t>-&gt;Attack()</a:t>
            </a:r>
            <a:r>
              <a:rPr lang="zh-TW" altLang="en-US" b="1" dirty="0">
                <a:latin typeface="Microsoft JhengHei" panose="020B0604030504040204" pitchFamily="34" charset="-120"/>
              </a:rPr>
              <a:t> 會印出甚麼</a:t>
            </a:r>
            <a:r>
              <a:rPr lang="zh-TW" altLang="en-US" b="1" dirty="0" smtClean="0">
                <a:latin typeface="Microsoft JhengHei" panose="020B0604030504040204" pitchFamily="34" charset="-120"/>
              </a:rPr>
              <a:t>。</a:t>
            </a:r>
            <a:endParaRPr lang="en-US" altLang="zh-TW" dirty="0"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學習大綱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4BB7B380-C0C8-874D-8415-EE970C6F4888}"/>
              </a:ext>
            </a:extLst>
          </p:cNvPr>
          <p:cNvSpPr/>
          <p:nvPr/>
        </p:nvSpPr>
        <p:spPr>
          <a:xfrm>
            <a:off x="1380096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5D9C41B3-C271-704F-BB31-021ADCE614D0}"/>
              </a:ext>
            </a:extLst>
          </p:cNvPr>
          <p:cNvSpPr/>
          <p:nvPr/>
        </p:nvSpPr>
        <p:spPr>
          <a:xfrm>
            <a:off x="6272938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3313A9-0D70-D54E-930E-54D20F7087B9}"/>
              </a:ext>
            </a:extLst>
          </p:cNvPr>
          <p:cNvSpPr txBox="1"/>
          <p:nvPr/>
        </p:nvSpPr>
        <p:spPr>
          <a:xfrm>
            <a:off x="1516514" y="4243594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2.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8CBF65-BE45-A04F-AFA4-85A1EACFF36F}"/>
              </a:ext>
            </a:extLst>
          </p:cNvPr>
          <p:cNvSpPr txBox="1"/>
          <p:nvPr/>
        </p:nvSpPr>
        <p:spPr>
          <a:xfrm>
            <a:off x="6397267" y="2847750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3.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375A0D-71BC-E547-A73D-96668C5B7AEF}"/>
              </a:ext>
            </a:extLst>
          </p:cNvPr>
          <p:cNvSpPr/>
          <p:nvPr/>
        </p:nvSpPr>
        <p:spPr>
          <a:xfrm>
            <a:off x="7021955" y="2978987"/>
            <a:ext cx="198002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類</a:t>
            </a: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別的指標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545489-753D-8144-BFB0-E2BCC11DF864}"/>
              </a:ext>
            </a:extLst>
          </p:cNvPr>
          <p:cNvSpPr/>
          <p:nvPr/>
        </p:nvSpPr>
        <p:spPr>
          <a:xfrm>
            <a:off x="2109838" y="4375505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抽象類別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24FA850A-AB4C-2C41-B1A1-2C1822BC9123}"/>
              </a:ext>
            </a:extLst>
          </p:cNvPr>
          <p:cNvSpPr/>
          <p:nvPr/>
        </p:nvSpPr>
        <p:spPr>
          <a:xfrm>
            <a:off x="1380096" y="2721645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35D0AC-A1E3-E64B-B7FC-C6064884BD2B}"/>
              </a:ext>
            </a:extLst>
          </p:cNvPr>
          <p:cNvSpPr txBox="1"/>
          <p:nvPr/>
        </p:nvSpPr>
        <p:spPr>
          <a:xfrm>
            <a:off x="1516457" y="2852051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</a:rPr>
              <a:t>1.</a:t>
            </a:r>
            <a:endParaRPr kumimoji="1"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C2A33D-DE49-DC49-A569-1B29347C6AD5}"/>
              </a:ext>
            </a:extLst>
          </p:cNvPr>
          <p:cNvSpPr/>
          <p:nvPr/>
        </p:nvSpPr>
        <p:spPr>
          <a:xfrm>
            <a:off x="2109838" y="2967030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1A2FDD8A-04D0-464E-9353-C536F8FFDDCF}"/>
              </a:ext>
            </a:extLst>
          </p:cNvPr>
          <p:cNvSpPr/>
          <p:nvPr/>
        </p:nvSpPr>
        <p:spPr>
          <a:xfrm>
            <a:off x="6272938" y="4117051"/>
            <a:ext cx="4250157" cy="1021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4B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6DA7F9-65F8-CE44-8C0E-B754EB538A54}"/>
              </a:ext>
            </a:extLst>
          </p:cNvPr>
          <p:cNvSpPr txBox="1"/>
          <p:nvPr/>
        </p:nvSpPr>
        <p:spPr>
          <a:xfrm>
            <a:off x="6397266" y="4241372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rgbClr val="4B97A4"/>
                </a:solidFill>
              </a:rPr>
              <a:t>4.</a:t>
            </a:r>
            <a:endParaRPr kumimoji="1" lang="zh-TW" altLang="en-US" sz="4400" b="1" dirty="0">
              <a:solidFill>
                <a:srgbClr val="4B97A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864A0E-0B3A-E249-8113-4553F487E1C1}"/>
              </a:ext>
            </a:extLst>
          </p:cNvPr>
          <p:cNvSpPr/>
          <p:nvPr/>
        </p:nvSpPr>
        <p:spPr>
          <a:xfrm>
            <a:off x="7021955" y="4367801"/>
            <a:ext cx="162095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</a:t>
            </a:r>
          </a:p>
        </p:txBody>
      </p:sp>
    </p:spTree>
    <p:extLst>
      <p:ext uri="{BB962C8B-B14F-4D97-AF65-F5344CB8AC3E}">
        <p14:creationId xmlns:p14="http://schemas.microsoft.com/office/powerpoint/2010/main" val="1551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</a:rPr>
              <a:t>名詞定義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3B7-E86C-498B-BB1E-7C21BA7D91D5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李耕銘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24050" y="1572185"/>
            <a:ext cx="8334375" cy="463611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505075" y="1572185"/>
            <a:ext cx="763905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(Polymorphism)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同樣的函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式可以應用在不同的物件實體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動態多型通常透過虛擬函式來實做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物件導向三大基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石之一！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只有要素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(Essence)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存在，但不具體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 Function)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可以在定義前就使用！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2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靜態與動態多型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1924050" y="1572185"/>
            <a:ext cx="8334375" cy="480004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505075" y="1572185"/>
            <a:ext cx="763905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(Static Polymorphism)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讓不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同資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料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型別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體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擁有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統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一的介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函式多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載也是多型的一種！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想要讓繼承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的眾多衍生類別可以共用函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小火龍、傑尼龜、皮卡丘、妙娃種子都是不同的子類別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多型大抵有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兩種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</a:t>
            </a:r>
            <a:r>
              <a:rPr lang="zh-TW" altLang="en-US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多型：利用物件導向中的抽象達成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靜態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多型：利用模板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(template)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3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靜態與動態多</a:t>
            </a:r>
            <a:r>
              <a:rPr lang="zh-TW" altLang="en-US" dirty="0"/>
              <a:t>型</a:t>
            </a:r>
            <a:endParaRPr lang="en-US" altLang="zh-TW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876548" y="1490114"/>
            <a:ext cx="887938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(static)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：編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譯期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 time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static_cast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(dynamic)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：執行期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(run time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dynamic_cast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資料庫圖表 1"/>
          <p:cNvGraphicFramePr/>
          <p:nvPr>
            <p:extLst/>
          </p:nvPr>
        </p:nvGraphicFramePr>
        <p:xfrm>
          <a:off x="2032000" y="3448050"/>
          <a:ext cx="8128000" cy="2690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態多型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1692938" y="1501846"/>
            <a:ext cx="8334375" cy="3954409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505075" y="1572185"/>
            <a:ext cx="763905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(Dynamic Polymorphism)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呼叫物件實體下的函式時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件繼承鏈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底層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的函式實現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不同的物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件實體在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的函式名稱時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透過自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己的實作來執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9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動態多型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64140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裡有兩大類的資料型別：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生：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用者自行定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義：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struct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union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可以透過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typedef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重新命名新的資料型別名稱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繼承與資料型別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公開繼承會創造子資料型別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繼承只適用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於使用者自定義的資料型別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27707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動態多型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44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607736" y="1736011"/>
            <a:ext cx="10654602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繼承與資料型別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繼承的衍生類別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(is-a)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基底類別的子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型別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(subtype)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稱之為繼承多型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(Inheritance polymorphism)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模板的參數也跟子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型別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有相關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稱之為介面多型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(Interface polymorphism)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里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氏替換原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(Liskov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Substitution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Principle)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的子型別，無論何時需要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的時候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都可以使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 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的子型別，需要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的時候都可以用 </a:t>
            </a:r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</a:t>
            </a:r>
            <a:endParaRPr lang="en-US" altLang="zh-TW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58505" y="3628967"/>
            <a:ext cx="5174974" cy="4294474"/>
          </a:xfrm>
        </p:spPr>
        <p:txBody>
          <a:bodyPr>
            <a:noAutofit/>
          </a:bodyPr>
          <a:lstStyle/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重複使用某段程式碼</a:t>
            </a:r>
            <a:endParaRPr lang="en-US" altLang="zh-TW" b="1" dirty="0">
              <a:latin typeface="Adobe 繁黑體 Std B" pitchFamily="34" charset="-120"/>
              <a:ea typeface="Adobe 繁黑體 Std B" pitchFamily="34" charset="-12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b="1" dirty="0">
                <a:latin typeface="Adobe 繁黑體 Std B" pitchFamily="34" charset="-120"/>
                <a:ea typeface="Adobe 繁黑體 Std B" pitchFamily="34" charset="-120"/>
              </a:rPr>
              <a:t>繼承取得父類別的成員</a:t>
            </a:r>
            <a:endParaRPr lang="en-US" altLang="zh-TW" b="1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父類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別 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</a:rPr>
              <a:t>(base class)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 代</a:t>
            </a: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表一般化</a:t>
            </a:r>
            <a:endParaRPr lang="en-US" altLang="zh-TW" sz="2000" b="1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子類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別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</a:rPr>
              <a:t>(derived classe)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代</a:t>
            </a: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表特殊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化</a:t>
            </a:r>
            <a:endParaRPr lang="en-US" altLang="zh-TW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繼承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67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F7BA4834-3D9D-4B33-8256-A5FCF93E6AB5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45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D5DE-E5B4-42AC-B7C3-B91C92F0E240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5661" y="1415191"/>
            <a:ext cx="2016224" cy="648072"/>
          </a:xfrm>
          <a:prstGeom prst="rect">
            <a:avLst/>
          </a:prstGeom>
          <a:solidFill>
            <a:srgbClr val="D8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ea typeface="Adobe 繁黑體 Std B" panose="020B0700000000000000"/>
              </a:rPr>
              <a:t>父類別</a:t>
            </a:r>
          </a:p>
        </p:txBody>
      </p:sp>
      <p:sp>
        <p:nvSpPr>
          <p:cNvPr id="8" name="矩形 7"/>
          <p:cNvSpPr/>
          <p:nvPr/>
        </p:nvSpPr>
        <p:spPr>
          <a:xfrm>
            <a:off x="2755661" y="2686976"/>
            <a:ext cx="2016224" cy="648072"/>
          </a:xfrm>
          <a:prstGeom prst="rect">
            <a:avLst/>
          </a:prstGeom>
          <a:solidFill>
            <a:srgbClr val="D8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ea typeface="Adobe 繁黑體 Std B" panose="020B0700000000000000"/>
              </a:rPr>
              <a:t>子類別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3763773" y="2063264"/>
            <a:ext cx="0" cy="6237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782833" y="2202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ea typeface="Adobe 繁黑體 Std B" panose="020B0700000000000000"/>
              </a:rPr>
              <a:t>繼承</a:t>
            </a:r>
          </a:p>
        </p:txBody>
      </p:sp>
      <p:sp>
        <p:nvSpPr>
          <p:cNvPr id="4" name="矩形 3"/>
          <p:cNvSpPr/>
          <p:nvPr/>
        </p:nvSpPr>
        <p:spPr>
          <a:xfrm>
            <a:off x="6873344" y="1751419"/>
            <a:ext cx="6096000" cy="38348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is-a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Apple is a kind of fruit.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apple</a:t>
            </a:r>
            <a:r>
              <a:rPr lang="zh-TW" altLang="en-US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是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fruit</a:t>
            </a:r>
            <a:r>
              <a:rPr lang="zh-TW" altLang="en-US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的子類別</a:t>
            </a:r>
            <a:endParaRPr lang="en-US" altLang="zh-TW" sz="24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>
                <a:latin typeface="Adobe 繁黑體 Std B" pitchFamily="34" charset="-120"/>
                <a:ea typeface="Adobe 繁黑體 Std B" pitchFamily="34" charset="-120"/>
              </a:rPr>
              <a:t>has-a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latin typeface="Adobe 繁黑體 Std B" pitchFamily="34" charset="-120"/>
                <a:ea typeface="Adobe 繁黑體 Std B" pitchFamily="34" charset="-120"/>
              </a:rPr>
              <a:t>I have 2 hands.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400" b="1" dirty="0">
                <a:latin typeface="Adobe 繁黑體 Std B" pitchFamily="34" charset="-120"/>
                <a:ea typeface="Adobe 繁黑體 Std B" pitchFamily="34" charset="-120"/>
              </a:rPr>
              <a:t>從屬</a:t>
            </a:r>
            <a:r>
              <a:rPr lang="en-US" altLang="zh-TW" sz="2400" b="1" dirty="0">
                <a:latin typeface="Adobe 繁黑體 Std B" pitchFamily="34" charset="-120"/>
                <a:ea typeface="Adobe 繁黑體 Std B" pitchFamily="34" charset="-120"/>
              </a:rPr>
              <a:t>/</a:t>
            </a:r>
            <a:r>
              <a:rPr lang="zh-TW" altLang="en-US" sz="2400" b="1" dirty="0">
                <a:latin typeface="Adobe 繁黑體 Std B" pitchFamily="34" charset="-120"/>
                <a:ea typeface="Adobe 繁黑體 Std B" pitchFamily="34" charset="-120"/>
              </a:rPr>
              <a:t>合成關係</a:t>
            </a:r>
            <a:endParaRPr lang="en-US" altLang="zh-TW" sz="2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動態多型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64140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繼承多型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(Inheritance polymorphism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賴公開繼承的虛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式達成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基底類別至少有一個虛擬函式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衍生類別繼承後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override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原有函式的定義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私有繼承或保護繼承完成封裝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不提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供可替換的子型態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把基底類別封裝起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Adapter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用這個技巧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1"/>
            <a:ext cx="9837020" cy="4570372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8">
            <a:extLst>
              <a:ext uri="{FF2B5EF4-FFF2-40B4-BE49-F238E27FC236}">
                <a16:creationId xmlns:a16="http://schemas.microsoft.com/office/drawing/2014/main" id="{C768FC41-0C6E-4CD7-8737-BAD72D6F309E}"/>
              </a:ext>
            </a:extLst>
          </p:cNvPr>
          <p:cNvSpPr/>
          <p:nvPr/>
        </p:nvSpPr>
        <p:spPr>
          <a:xfrm>
            <a:off x="1709739" y="1403556"/>
            <a:ext cx="8889350" cy="22388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32798" y="1517478"/>
            <a:ext cx="8507413" cy="20349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覆寫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</a:rPr>
              <a:t>(Overriding)</a:t>
            </a: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20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取代父類別的方法成員</a:t>
            </a:r>
            <a:endParaRPr lang="en-US" altLang="zh-TW" sz="20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TW" altLang="en-US" sz="1600" b="1" dirty="0">
                <a:latin typeface="Adobe 繁黑體 Std B" pitchFamily="34" charset="-120"/>
                <a:ea typeface="Adobe 繁黑體 Std B" pitchFamily="34" charset="-120"/>
              </a:rPr>
              <a:t>在父類別的成</a:t>
            </a:r>
            <a:r>
              <a:rPr lang="zh-TW" altLang="en-US" sz="1600" b="1" dirty="0" smtClean="0">
                <a:latin typeface="Adobe 繁黑體 Std B" pitchFamily="34" charset="-120"/>
                <a:ea typeface="Adobe 繁黑體 Std B" pitchFamily="34" charset="-120"/>
              </a:rPr>
              <a:t>員函式如</a:t>
            </a:r>
            <a:r>
              <a:rPr lang="zh-TW" altLang="en-US" sz="1600" b="1" dirty="0">
                <a:latin typeface="Adobe 繁黑體 Std B" pitchFamily="34" charset="-120"/>
                <a:ea typeface="Adobe 繁黑體 Std B" pitchFamily="34" charset="-120"/>
              </a:rPr>
              <a:t>果不符合需求，子類別可以宣告同名同參數列和傳回值</a:t>
            </a:r>
            <a:r>
              <a:rPr lang="zh-TW" altLang="en-US" sz="1600" b="1" dirty="0" smtClean="0">
                <a:latin typeface="Adobe 繁黑體 Std B" pitchFamily="34" charset="-120"/>
                <a:ea typeface="Adobe 繁黑體 Std B" pitchFamily="34" charset="-120"/>
              </a:rPr>
              <a:t>的函式來</a:t>
            </a:r>
            <a:r>
              <a:rPr lang="zh-TW" altLang="en-US" sz="1600" b="1" dirty="0">
                <a:latin typeface="Adobe 繁黑體 Std B" pitchFamily="34" charset="-120"/>
                <a:ea typeface="Adobe 繁黑體 Std B" pitchFamily="34" charset="-120"/>
              </a:rPr>
              <a:t>取代父類別的方法成員</a:t>
            </a:r>
            <a:endParaRPr lang="en-US" altLang="zh-TW" sz="1600" b="1" dirty="0"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覆寫後再子類別若要使用被覆寫的父類別之方法，需使用範圍運算子 </a:t>
            </a:r>
            <a:r>
              <a:rPr lang="en-US" altLang="zh-TW" sz="20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zh-TW" altLang="en-US" sz="20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來區分出處與來源之不同</a:t>
            </a:r>
            <a:endParaRPr lang="en-US" altLang="zh-TW" sz="2000" b="1" dirty="0"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範例：</a:t>
            </a:r>
            <a:r>
              <a:rPr lang="zh-TW" altLang="zh-TW" sz="2000" b="1" dirty="0">
                <a:latin typeface="Adobe 繁黑體 Std B" pitchFamily="34" charset="-120"/>
                <a:ea typeface="Adobe 繁黑體 Std B" pitchFamily="34" charset="-120"/>
              </a:rPr>
              <a:t>使用</a:t>
            </a:r>
            <a:r>
              <a:rPr lang="zh-TW" altLang="en-US" sz="2000" b="1" dirty="0">
                <a:latin typeface="Adobe 繁黑體 Std B" pitchFamily="34" charset="-120"/>
                <a:ea typeface="Adobe 繁黑體 Std B" pitchFamily="34" charset="-120"/>
              </a:rPr>
              <a:t>覆寫改寫上面繼承之範例並思考其好處</a:t>
            </a:r>
            <a:endParaRPr lang="en-US" altLang="zh-TW" sz="2000" b="1" dirty="0"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zh-TW" altLang="en-US" sz="2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71475"/>
            <a:ext cx="8229600" cy="916636"/>
          </a:xfrm>
        </p:spPr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覆寫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(Overriding)</a:t>
            </a:r>
          </a:p>
        </p:txBody>
      </p:sp>
      <p:sp>
        <p:nvSpPr>
          <p:cNvPr id="45060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t> </a:t>
            </a:r>
            <a:fld id="{D0B75353-8683-46BE-AC83-1154D0CBF958}" type="slidenum">
              <a:rPr kumimoji="0" lang="en-US" altLang="zh-TW">
                <a:solidFill>
                  <a:schemeClr val="tx2"/>
                </a:solidFill>
                <a:latin typeface="Quixley LET" pitchFamily="2" charset="0"/>
              </a:rPr>
              <a:pPr eaLnBrk="1" hangingPunct="1"/>
              <a:t>47</a:t>
            </a:fld>
            <a:endParaRPr kumimoji="0" lang="en-US" altLang="zh-TW">
              <a:solidFill>
                <a:schemeClr val="tx2"/>
              </a:solidFill>
              <a:latin typeface="Quixley LET" pitchFamily="2" charset="0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7471917" y="3942905"/>
            <a:ext cx="1357313" cy="64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人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defRPr/>
            </a:pPr>
            <a:r>
              <a:rPr lang="en-US" altLang="zh-TW" sz="14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Class Person</a:t>
            </a:r>
            <a:endParaRPr lang="zh-TW" altLang="en-US" sz="14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7" name="Straight Arrow Connector 11"/>
          <p:cNvCxnSpPr>
            <a:endCxn id="9" idx="0"/>
          </p:cNvCxnSpPr>
          <p:nvPr/>
        </p:nvCxnSpPr>
        <p:spPr>
          <a:xfrm rot="10800000" flipV="1">
            <a:off x="7221091" y="4585841"/>
            <a:ext cx="750888" cy="642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>
            <a:endCxn id="10" idx="0"/>
          </p:cNvCxnSpPr>
          <p:nvPr/>
        </p:nvCxnSpPr>
        <p:spPr>
          <a:xfrm>
            <a:off x="8329166" y="4585841"/>
            <a:ext cx="679450" cy="642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6543229" y="5228780"/>
            <a:ext cx="1357312" cy="64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學生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defRPr/>
            </a:pPr>
            <a:r>
              <a:rPr lang="en-US" altLang="zh-TW" sz="14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Class Student</a:t>
            </a:r>
            <a:endParaRPr lang="zh-TW" altLang="en-US" sz="14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8329167" y="5228780"/>
            <a:ext cx="1357313" cy="64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老師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defRPr/>
            </a:pPr>
            <a:r>
              <a:rPr lang="en-US" altLang="zh-TW" sz="1400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Class Teacher</a:t>
            </a:r>
            <a:endParaRPr lang="zh-TW" altLang="en-US" sz="14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11" name="表格 4"/>
          <p:cNvGraphicFramePr>
            <a:graphicFrameLocks noGrp="1"/>
          </p:cNvGraphicFramePr>
          <p:nvPr>
            <p:extLst/>
          </p:nvPr>
        </p:nvGraphicFramePr>
        <p:xfrm>
          <a:off x="3863529" y="3933379"/>
          <a:ext cx="1655762" cy="2171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224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int</a:t>
                      </a:r>
                      <a:r>
                        <a:rPr lang="en-US" sz="1050" dirty="0" smtClean="0"/>
                        <a:t> main()</a:t>
                      </a:r>
                    </a:p>
                    <a:p>
                      <a:r>
                        <a:rPr lang="en-US" sz="1050" dirty="0" smtClean="0"/>
                        <a:t>{</a:t>
                      </a:r>
                    </a:p>
                    <a:p>
                      <a:r>
                        <a:rPr lang="en-US" sz="1050" dirty="0" smtClean="0"/>
                        <a:t>    Student s1;</a:t>
                      </a:r>
                    </a:p>
                    <a:p>
                      <a:r>
                        <a:rPr lang="en-US" sz="1050" dirty="0" smtClean="0"/>
                        <a:t>    Teacher t1;</a:t>
                      </a:r>
                    </a:p>
                    <a:p>
                      <a:endParaRPr lang="en-US" sz="1050" dirty="0" smtClean="0"/>
                    </a:p>
                    <a:p>
                      <a:r>
                        <a:rPr lang="en-US" sz="1050" dirty="0" smtClean="0">
                          <a:solidFill>
                            <a:srgbClr val="00B050"/>
                          </a:solidFill>
                        </a:rPr>
                        <a:t>    s1.input();</a:t>
                      </a:r>
                    </a:p>
                    <a:p>
                      <a:r>
                        <a:rPr lang="en-US" sz="1050" dirty="0" smtClean="0">
                          <a:solidFill>
                            <a:srgbClr val="00B050"/>
                          </a:solidFill>
                        </a:rPr>
                        <a:t>    s1.output();</a:t>
                      </a:r>
                    </a:p>
                    <a:p>
                      <a:r>
                        <a:rPr lang="en-US" sz="1050" dirty="0" smtClean="0"/>
                        <a:t>    </a:t>
                      </a:r>
                      <a:r>
                        <a:rPr lang="en-US" sz="1050" dirty="0" err="1" smtClean="0"/>
                        <a:t>cout</a:t>
                      </a:r>
                      <a:r>
                        <a:rPr lang="en-US" sz="1050" dirty="0" smtClean="0"/>
                        <a:t> &lt;&lt; </a:t>
                      </a:r>
                      <a:r>
                        <a:rPr lang="en-US" sz="1050" dirty="0" err="1" smtClean="0"/>
                        <a:t>endl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smtClean="0">
                          <a:solidFill>
                            <a:srgbClr val="00B050"/>
                          </a:solidFill>
                        </a:rPr>
                        <a:t>    t1.input();</a:t>
                      </a:r>
                    </a:p>
                    <a:p>
                      <a:r>
                        <a:rPr lang="en-US" sz="1050" dirty="0" smtClean="0">
                          <a:solidFill>
                            <a:srgbClr val="00B050"/>
                          </a:solidFill>
                        </a:rPr>
                        <a:t>    t1.output();</a:t>
                      </a:r>
                    </a:p>
                    <a:p>
                      <a:r>
                        <a:rPr lang="en-US" sz="1050" dirty="0" smtClean="0"/>
                        <a:t>    </a:t>
                      </a:r>
                      <a:r>
                        <a:rPr lang="en-US" sz="1050" dirty="0" err="1" smtClean="0"/>
                        <a:t>cout</a:t>
                      </a:r>
                      <a:r>
                        <a:rPr lang="en-US" sz="1050" dirty="0" smtClean="0"/>
                        <a:t> &lt;&lt; </a:t>
                      </a:r>
                      <a:r>
                        <a:rPr lang="en-US" sz="1050" dirty="0" err="1" smtClean="0"/>
                        <a:t>endl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smtClean="0"/>
                        <a:t>    return 0;</a:t>
                      </a:r>
                    </a:p>
                    <a:p>
                      <a:r>
                        <a:rPr lang="en-US" sz="1050" dirty="0" smtClean="0"/>
                        <a:t>}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72" name="矩形 11"/>
          <p:cNvSpPr>
            <a:spLocks noChangeArrowheads="1"/>
          </p:cNvSpPr>
          <p:nvPr/>
        </p:nvSpPr>
        <p:spPr bwMode="auto">
          <a:xfrm>
            <a:off x="5649466" y="5224017"/>
            <a:ext cx="1091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input()</a:t>
            </a:r>
          </a:p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output()</a:t>
            </a:r>
            <a:endParaRPr lang="zh-TW" altLang="en-US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73" name="矩形 12"/>
          <p:cNvSpPr>
            <a:spLocks noChangeArrowheads="1"/>
          </p:cNvSpPr>
          <p:nvPr/>
        </p:nvSpPr>
        <p:spPr bwMode="auto">
          <a:xfrm>
            <a:off x="9653141" y="5224017"/>
            <a:ext cx="1091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input()</a:t>
            </a:r>
          </a:p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output()</a:t>
            </a:r>
            <a:endParaRPr lang="zh-TW" altLang="en-US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74" name="矩形 13"/>
          <p:cNvSpPr>
            <a:spLocks noChangeArrowheads="1"/>
          </p:cNvSpPr>
          <p:nvPr/>
        </p:nvSpPr>
        <p:spPr bwMode="auto">
          <a:xfrm>
            <a:off x="6513066" y="3928617"/>
            <a:ext cx="1091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input()</a:t>
            </a:r>
          </a:p>
          <a:p>
            <a:pPr eaLnBrk="1" hangingPunct="1"/>
            <a:r>
              <a:rPr lang="en-US" altLang="zh-TW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output()</a:t>
            </a:r>
            <a:endParaRPr lang="zh-TW" altLang="en-US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15" name="表格 4"/>
          <p:cNvGraphicFramePr>
            <a:graphicFrameLocks noGrp="1"/>
          </p:cNvGraphicFramePr>
          <p:nvPr>
            <p:extLst/>
          </p:nvPr>
        </p:nvGraphicFramePr>
        <p:xfrm>
          <a:off x="1631504" y="3933379"/>
          <a:ext cx="1655762" cy="2171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int</a:t>
                      </a:r>
                      <a:r>
                        <a:rPr lang="en-US" sz="1050" dirty="0" smtClean="0"/>
                        <a:t> main()</a:t>
                      </a:r>
                    </a:p>
                    <a:p>
                      <a:r>
                        <a:rPr lang="en-US" sz="1050" dirty="0" smtClean="0"/>
                        <a:t>{</a:t>
                      </a:r>
                    </a:p>
                    <a:p>
                      <a:r>
                        <a:rPr lang="en-US" sz="1050" dirty="0" smtClean="0"/>
                        <a:t>    Student s1;</a:t>
                      </a:r>
                    </a:p>
                    <a:p>
                      <a:r>
                        <a:rPr lang="en-US" sz="1050" dirty="0" smtClean="0"/>
                        <a:t>    Teacher t1;</a:t>
                      </a:r>
                    </a:p>
                    <a:p>
                      <a:endParaRPr lang="en-US" sz="1050" dirty="0" smtClean="0"/>
                    </a:p>
                    <a:p>
                      <a:r>
                        <a:rPr lang="en-US" sz="1050" dirty="0" smtClean="0"/>
                        <a:t>    s1.inputStudent();</a:t>
                      </a:r>
                    </a:p>
                    <a:p>
                      <a:r>
                        <a:rPr lang="en-US" sz="1050" dirty="0" smtClean="0"/>
                        <a:t>    s1.outputStudent();</a:t>
                      </a:r>
                    </a:p>
                    <a:p>
                      <a:r>
                        <a:rPr lang="en-US" sz="1050" dirty="0" smtClean="0"/>
                        <a:t>    </a:t>
                      </a:r>
                      <a:r>
                        <a:rPr lang="en-US" sz="1050" dirty="0" err="1" smtClean="0"/>
                        <a:t>cout</a:t>
                      </a:r>
                      <a:r>
                        <a:rPr lang="en-US" sz="1050" dirty="0" smtClean="0"/>
                        <a:t> &lt;&lt; </a:t>
                      </a:r>
                      <a:r>
                        <a:rPr lang="en-US" sz="1050" dirty="0" err="1" smtClean="0"/>
                        <a:t>endl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smtClean="0"/>
                        <a:t>    t1.inputTeacher();</a:t>
                      </a:r>
                    </a:p>
                    <a:p>
                      <a:r>
                        <a:rPr lang="en-US" sz="1050" dirty="0" smtClean="0"/>
                        <a:t>    t1.outputTeacher();</a:t>
                      </a:r>
                    </a:p>
                    <a:p>
                      <a:r>
                        <a:rPr lang="en-US" sz="1050" dirty="0" smtClean="0"/>
                        <a:t>    </a:t>
                      </a:r>
                      <a:r>
                        <a:rPr lang="en-US" sz="1050" dirty="0" err="1" smtClean="0"/>
                        <a:t>cout</a:t>
                      </a:r>
                      <a:r>
                        <a:rPr lang="en-US" sz="1050" dirty="0" smtClean="0"/>
                        <a:t> &lt;&lt; </a:t>
                      </a:r>
                      <a:r>
                        <a:rPr lang="en-US" sz="1050" dirty="0" err="1" smtClean="0"/>
                        <a:t>endl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r>
                        <a:rPr lang="en-US" sz="1050" dirty="0" smtClean="0"/>
                        <a:t>    return 0;</a:t>
                      </a:r>
                    </a:p>
                    <a:p>
                      <a:r>
                        <a:rPr lang="en-US" sz="1050" dirty="0" smtClean="0"/>
                        <a:t>}</a:t>
                      </a:r>
                    </a:p>
                  </a:txBody>
                  <a:tcPr marL="91417" marR="914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>
          <a:xfrm>
            <a:off x="3360291" y="4796979"/>
            <a:ext cx="431800" cy="431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82" name="矩形 16"/>
          <p:cNvSpPr>
            <a:spLocks noChangeArrowheads="1"/>
          </p:cNvSpPr>
          <p:nvPr/>
        </p:nvSpPr>
        <p:spPr bwMode="auto">
          <a:xfrm>
            <a:off x="2279204" y="3573016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Old</a:t>
            </a:r>
            <a:endParaRPr lang="zh-TW" altLang="en-US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83" name="矩形 17"/>
          <p:cNvSpPr>
            <a:spLocks noChangeArrowheads="1"/>
          </p:cNvSpPr>
          <p:nvPr/>
        </p:nvSpPr>
        <p:spPr bwMode="auto">
          <a:xfrm>
            <a:off x="4439791" y="3573016"/>
            <a:ext cx="7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New!</a:t>
            </a:r>
            <a:endParaRPr lang="zh-TW" altLang="en-US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2BD8-B32A-4256-AFB4-EB483993C444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名詞定義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510779" y="1971923"/>
            <a:ext cx="6575204" cy="378482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Globe Map Country - Free photo o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9" y="2385744"/>
            <a:ext cx="4759380" cy="31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5864349" y="2235161"/>
            <a:ext cx="5868064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只有要素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(Essence)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存在，但不具體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國家四要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素：領土、人民、政府跟主權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國家是虛擬的，不代表特定的國家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美國、日本都是具體的</a:t>
            </a:r>
            <a:endParaRPr lang="en-US" altLang="zh-TW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在程式中可以把國家設成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virtual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1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924050" y="1572185"/>
            <a:ext cx="8334375" cy="480004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505075" y="1572185"/>
            <a:ext cx="763905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多型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(Polymorphism)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同樣的函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式可以應用在不同的物件實體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動態多型通常透過虛擬函式來實做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物件導向三大基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石之一！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只有要素 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(Essence)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存在，但不具體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(Virtual Function)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可以在定義前就使用！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924050" y="1572185"/>
            <a:ext cx="8334375" cy="434001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505075" y="1761407"/>
            <a:ext cx="7639050" cy="41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與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Squirtle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繼承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每個寶可夢都有技能攻擊的功能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Squirtle.Skill_Attack()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Squirtle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類別下的 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函式</a:t>
            </a:r>
            <a:endParaRPr lang="en-US" altLang="zh-TW" sz="16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Charmander.Skill_Attack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 </a:t>
            </a:r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Charmander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類別下的 </a:t>
            </a:r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函式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沒甚麼特別的，透過繼承與覆寫就可以做到！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虛擬函式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1760921" y="1736011"/>
            <a:ext cx="9356258" cy="447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類別的普通攻擊有一定概率觸發 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這時候應該呼叫哪個 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回憶：即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便宣告了眾多物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件實體，最後也只會有一個函式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別下呼叫的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函式究竟該綁訂到哪？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每個物件實體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函式都不一樣！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最後只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能綁訂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Pokemon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類別下呼叫的 </a:t>
            </a:r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Skill_Attack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？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虛擬函式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可以解決這個問題！</a:t>
            </a:r>
            <a:endParaRPr lang="en-US" altLang="zh-TW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376412" y="1641400"/>
            <a:ext cx="9837020" cy="4664985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1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普通繼承</a:t>
            </a:r>
            <a:endParaRPr lang="en-US" altLang="zh-TW" dirty="0" smtClean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645721-09CB-4079-8621-802E4B3278C8}" type="datetime1">
              <a:rPr lang="zh-TW" altLang="en-US" smtClean="0"/>
              <a:t>2021/5/1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74CA6B-D23F-3142-B7BF-5B5EEF41DE96}"/>
              </a:ext>
            </a:extLst>
          </p:cNvPr>
          <p:cNvGrpSpPr/>
          <p:nvPr/>
        </p:nvGrpSpPr>
        <p:grpSpPr>
          <a:xfrm>
            <a:off x="1703949" y="1538001"/>
            <a:ext cx="8537330" cy="4818005"/>
            <a:chOff x="1740044" y="2240033"/>
            <a:chExt cx="8537330" cy="4818005"/>
          </a:xfrm>
        </p:grpSpPr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A09CD869-54BB-3646-A2D7-7B16A98F291F}"/>
                </a:ext>
              </a:extLst>
            </p:cNvPr>
            <p:cNvSpPr/>
            <p:nvPr/>
          </p:nvSpPr>
          <p:spPr>
            <a:xfrm>
              <a:off x="8384591" y="4377203"/>
              <a:ext cx="1810933" cy="854306"/>
            </a:xfrm>
            <a:prstGeom prst="roundRect">
              <a:avLst/>
            </a:prstGeom>
            <a:solidFill>
              <a:srgbClr val="E6858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7B8C8A44-D9E6-E641-98F1-6342F310B40B}"/>
                </a:ext>
              </a:extLst>
            </p:cNvPr>
            <p:cNvSpPr/>
            <p:nvPr/>
          </p:nvSpPr>
          <p:spPr>
            <a:xfrm>
              <a:off x="5036309" y="4377203"/>
              <a:ext cx="1925372" cy="854306"/>
            </a:xfrm>
            <a:prstGeom prst="roundRect">
              <a:avLst/>
            </a:prstGeom>
            <a:solidFill>
              <a:srgbClr val="E6858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C7B94AAD-3ECC-704C-803D-13195AB088E1}"/>
                </a:ext>
              </a:extLst>
            </p:cNvPr>
            <p:cNvSpPr/>
            <p:nvPr/>
          </p:nvSpPr>
          <p:spPr>
            <a:xfrm>
              <a:off x="1818590" y="4380807"/>
              <a:ext cx="1810933" cy="854306"/>
            </a:xfrm>
            <a:prstGeom prst="roundRect">
              <a:avLst/>
            </a:prstGeom>
            <a:solidFill>
              <a:srgbClr val="E6858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5A673DEA-6710-084D-95F5-8482E665227C}"/>
                </a:ext>
              </a:extLst>
            </p:cNvPr>
            <p:cNvSpPr/>
            <p:nvPr/>
          </p:nvSpPr>
          <p:spPr>
            <a:xfrm>
              <a:off x="5092736" y="2240033"/>
              <a:ext cx="1810933" cy="854306"/>
            </a:xfrm>
            <a:prstGeom prst="roundRect">
              <a:avLst/>
            </a:prstGeom>
            <a:solidFill>
              <a:srgbClr val="59B3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E054BB-91BA-A948-992F-80A2C6D65EC9}"/>
                </a:ext>
              </a:extLst>
            </p:cNvPr>
            <p:cNvSpPr/>
            <p:nvPr/>
          </p:nvSpPr>
          <p:spPr>
            <a:xfrm>
              <a:off x="5245659" y="2343150"/>
              <a:ext cx="1505083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寶可夢</a:t>
              </a:r>
              <a:endPara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310A6C3-BCE2-0048-A65A-0ED631277350}"/>
                </a:ext>
              </a:extLst>
            </p:cNvPr>
            <p:cNvSpPr/>
            <p:nvPr/>
          </p:nvSpPr>
          <p:spPr>
            <a:xfrm>
              <a:off x="1991677" y="4480320"/>
              <a:ext cx="1464755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小火龍</a:t>
              </a:r>
              <a:endPara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D99C6F3-3BF2-3045-9EF4-9BE21E1C0FC9}"/>
                </a:ext>
              </a:extLst>
            </p:cNvPr>
            <p:cNvSpPr txBox="1"/>
            <p:nvPr/>
          </p:nvSpPr>
          <p:spPr>
            <a:xfrm>
              <a:off x="1839162" y="378467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繼承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FEA07C-4262-314F-96ED-6C57CC7D646B}"/>
                </a:ext>
              </a:extLst>
            </p:cNvPr>
            <p:cNvSpPr/>
            <p:nvPr/>
          </p:nvSpPr>
          <p:spPr>
            <a:xfrm>
              <a:off x="5180589" y="4483260"/>
              <a:ext cx="1781092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妙蛙種子</a:t>
              </a:r>
              <a:endPara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8B2EDD-19BB-3F41-9B7C-7329BCEC2E0D}"/>
                </a:ext>
              </a:extLst>
            </p:cNvPr>
            <p:cNvSpPr/>
            <p:nvPr/>
          </p:nvSpPr>
          <p:spPr>
            <a:xfrm>
              <a:off x="8575797" y="4480320"/>
              <a:ext cx="1415332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傑尼龜</a:t>
              </a:r>
              <a:endParaRPr lang="zh-TW" altLang="en-US" sz="2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A4869F-5CD0-D34F-8DFB-F1E4BC71336B}"/>
                </a:ext>
              </a:extLst>
            </p:cNvPr>
            <p:cNvSpPr/>
            <p:nvPr/>
          </p:nvSpPr>
          <p:spPr>
            <a:xfrm>
              <a:off x="7071804" y="2369228"/>
              <a:ext cx="2228304" cy="958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補血</a:t>
              </a:r>
              <a:endParaRPr lang="en-US" altLang="zh-TW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en-US" altLang="zh-TW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普通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攻擊</a:t>
              </a:r>
              <a:endParaRPr lang="en-US" altLang="zh-TW" sz="24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en-US" altLang="zh-TW" sz="24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3.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特</a:t>
              </a:r>
              <a:r>
                <a:rPr lang="zh-TW" altLang="en-US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殊攻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擊</a:t>
              </a:r>
              <a:endParaRPr lang="en-US" altLang="zh-TW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endParaRPr lang="zh-TW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34C833-B273-9D4E-8A5E-8877E768925F}"/>
                </a:ext>
              </a:extLst>
            </p:cNvPr>
            <p:cNvSpPr/>
            <p:nvPr/>
          </p:nvSpPr>
          <p:spPr>
            <a:xfrm>
              <a:off x="1768778" y="5251629"/>
              <a:ext cx="2004316" cy="958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補血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en-US" altLang="zh-TW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普通攻擊</a:t>
              </a: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BE5762-A2AA-A648-A6A9-D40F64D984F6}"/>
                </a:ext>
              </a:extLst>
            </p:cNvPr>
            <p:cNvSpPr/>
            <p:nvPr/>
          </p:nvSpPr>
          <p:spPr>
            <a:xfrm>
              <a:off x="5036309" y="5245545"/>
              <a:ext cx="2154454" cy="958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補血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普通攻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擊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413273-6707-504B-A7EB-23AB1806DA0C}"/>
                </a:ext>
              </a:extLst>
            </p:cNvPr>
            <p:cNvSpPr/>
            <p:nvPr/>
          </p:nvSpPr>
          <p:spPr>
            <a:xfrm>
              <a:off x="8314589" y="5290417"/>
              <a:ext cx="1962785" cy="958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補血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普通攻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擊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87EA59A-5740-904A-AE23-0B966D299550}"/>
                </a:ext>
              </a:extLst>
            </p:cNvPr>
            <p:cNvSpPr txBox="1"/>
            <p:nvPr/>
          </p:nvSpPr>
          <p:spPr>
            <a:xfrm>
              <a:off x="1740044" y="6227041"/>
              <a:ext cx="20617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b="1" dirty="0" smtClean="0">
                  <a:solidFill>
                    <a:srgbClr val="E6858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3.</a:t>
              </a:r>
              <a:r>
                <a:rPr lang="zh-TW" altLang="en-US" sz="2400" b="1" dirty="0" smtClean="0">
                  <a:solidFill>
                    <a:srgbClr val="E6858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特殊攻擊：</a:t>
              </a:r>
              <a:endParaRPr lang="en-US" altLang="zh-TW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400" b="1" dirty="0" smtClean="0">
                  <a:solidFill>
                    <a:srgbClr val="E6858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  噴射火焰 </a:t>
              </a:r>
              <a:endParaRPr lang="zh-TW" altLang="en-US" sz="2400" b="1" dirty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3E2B46A3-F320-454D-9079-37B28FA118DF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 rot="5400000">
              <a:off x="3717896" y="2100500"/>
              <a:ext cx="1286468" cy="3274146"/>
            </a:xfrm>
            <a:prstGeom prst="bentConnector3">
              <a:avLst>
                <a:gd name="adj1" fmla="val 33166"/>
              </a:avLst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>
              <a:extLst>
                <a:ext uri="{FF2B5EF4-FFF2-40B4-BE49-F238E27FC236}">
                  <a16:creationId xmlns:a16="http://schemas.microsoft.com/office/drawing/2014/main" id="{9242803B-FD4D-0A47-907C-048B57425DCE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 rot="16200000" flipH="1">
              <a:off x="5357167" y="3735375"/>
              <a:ext cx="1282864" cy="79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接點 29">
              <a:extLst>
                <a:ext uri="{FF2B5EF4-FFF2-40B4-BE49-F238E27FC236}">
                  <a16:creationId xmlns:a16="http://schemas.microsoft.com/office/drawing/2014/main" id="{31A770B9-D5CE-DF46-BF91-864A80B1AD16}"/>
                </a:ext>
              </a:extLst>
            </p:cNvPr>
            <p:cNvCxnSpPr>
              <a:cxnSpLocks/>
              <a:stCxn id="17" idx="2"/>
              <a:endCxn id="13" idx="0"/>
            </p:cNvCxnSpPr>
            <p:nvPr/>
          </p:nvCxnSpPr>
          <p:spPr>
            <a:xfrm rot="16200000" flipH="1">
              <a:off x="7002698" y="2089843"/>
              <a:ext cx="1282864" cy="3291855"/>
            </a:xfrm>
            <a:prstGeom prst="bentConnector3">
              <a:avLst>
                <a:gd name="adj1" fmla="val 33118"/>
              </a:avLst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3A3EC85-EE3D-074A-9DB1-C185E7C00AA2}"/>
                </a:ext>
              </a:extLst>
            </p:cNvPr>
            <p:cNvSpPr txBox="1"/>
            <p:nvPr/>
          </p:nvSpPr>
          <p:spPr>
            <a:xfrm>
              <a:off x="5107201" y="378467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繼承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D33BD83-753D-2946-B0A5-5D5EF7CC43F3}"/>
                </a:ext>
              </a:extLst>
            </p:cNvPr>
            <p:cNvSpPr txBox="1"/>
            <p:nvPr/>
          </p:nvSpPr>
          <p:spPr>
            <a:xfrm>
              <a:off x="8397297" y="378467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繼承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87EA59A-5740-904A-AE23-0B966D299550}"/>
              </a:ext>
            </a:extLst>
          </p:cNvPr>
          <p:cNvSpPr txBox="1"/>
          <p:nvPr/>
        </p:nvSpPr>
        <p:spPr>
          <a:xfrm>
            <a:off x="5000214" y="5513887"/>
            <a:ext cx="2052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特殊攻擊：</a:t>
            </a:r>
            <a:endParaRPr lang="en-US" altLang="zh-TW" sz="2400" b="1" dirty="0" smtClean="0">
              <a:solidFill>
                <a:srgbClr val="E6858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飛葉快刀</a:t>
            </a:r>
            <a:endParaRPr lang="zh-TW" altLang="en-US" sz="2400" b="1" dirty="0">
              <a:solidFill>
                <a:srgbClr val="E6858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87EA59A-5740-904A-AE23-0B966D299550}"/>
              </a:ext>
            </a:extLst>
          </p:cNvPr>
          <p:cNvSpPr txBox="1"/>
          <p:nvPr/>
        </p:nvSpPr>
        <p:spPr>
          <a:xfrm>
            <a:off x="8287486" y="5513886"/>
            <a:ext cx="206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特殊攻擊：</a:t>
            </a:r>
            <a:endParaRPr lang="en-US" altLang="zh-TW" sz="2400" b="1" dirty="0" smtClean="0">
              <a:solidFill>
                <a:srgbClr val="E6858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E6858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水槍 </a:t>
            </a:r>
            <a:endParaRPr lang="zh-TW" altLang="en-US" sz="2400" b="1" dirty="0">
              <a:solidFill>
                <a:srgbClr val="E6858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7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2985</Words>
  <Application>Microsoft Office PowerPoint</Application>
  <PresentationFormat>寬螢幕</PresentationFormat>
  <Paragraphs>623</Paragraphs>
  <Slides>47</Slides>
  <Notes>34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Adobe 繁黑體 Std B</vt:lpstr>
      <vt:lpstr>Quixley LET</vt:lpstr>
      <vt:lpstr>Microsoft JhengHei</vt:lpstr>
      <vt:lpstr>Microsoft JhengHei</vt:lpstr>
      <vt:lpstr>新細明體</vt:lpstr>
      <vt:lpstr>Arial</vt:lpstr>
      <vt:lpstr>Calibri</vt:lpstr>
      <vt:lpstr>Helvetica</vt:lpstr>
      <vt:lpstr>Wingdings</vt:lpstr>
      <vt:lpstr>Office 佈景主題</vt:lpstr>
      <vt:lpstr>VISIO</vt:lpstr>
      <vt:lpstr>PowerPoint 簡報</vt:lpstr>
      <vt:lpstr>學習大綱</vt:lpstr>
      <vt:lpstr>學習大綱</vt:lpstr>
      <vt:lpstr>名詞定義</vt:lpstr>
      <vt:lpstr>名詞定義</vt:lpstr>
      <vt:lpstr>虛擬函式</vt:lpstr>
      <vt:lpstr>虛擬函式</vt:lpstr>
      <vt:lpstr>虛擬函式</vt:lpstr>
      <vt:lpstr>普通繼承</vt:lpstr>
      <vt:lpstr>虛擬函式</vt:lpstr>
      <vt:lpstr>虛擬函式</vt:lpstr>
      <vt:lpstr>虛擬函式</vt:lpstr>
      <vt:lpstr>虛擬函式</vt:lpstr>
      <vt:lpstr>Example Code</vt:lpstr>
      <vt:lpstr>虛擬函式</vt:lpstr>
      <vt:lpstr>虛擬函式</vt:lpstr>
      <vt:lpstr>虛擬函式</vt:lpstr>
      <vt:lpstr>虛擬函式</vt:lpstr>
      <vt:lpstr>虛擬函式</vt:lpstr>
      <vt:lpstr>虛擬函式</vt:lpstr>
      <vt:lpstr>虛擬函式</vt:lpstr>
      <vt:lpstr>Practice 1</vt:lpstr>
      <vt:lpstr>學習大綱</vt:lpstr>
      <vt:lpstr>純虛擬函式</vt:lpstr>
      <vt:lpstr>PowerPoint 簡報</vt:lpstr>
      <vt:lpstr>純虛擬函式</vt:lpstr>
      <vt:lpstr>抽象類別</vt:lpstr>
      <vt:lpstr>Extended Type Compatibility</vt:lpstr>
      <vt:lpstr>Example Code</vt:lpstr>
      <vt:lpstr>Practice 2</vt:lpstr>
      <vt:lpstr>學習大綱</vt:lpstr>
      <vt:lpstr>類別指標</vt:lpstr>
      <vt:lpstr>類別指標</vt:lpstr>
      <vt:lpstr>類別指標</vt:lpstr>
      <vt:lpstr>類別指標</vt:lpstr>
      <vt:lpstr>類別指標</vt:lpstr>
      <vt:lpstr>Example Code</vt:lpstr>
      <vt:lpstr>Practice 3</vt:lpstr>
      <vt:lpstr>學習大綱</vt:lpstr>
      <vt:lpstr>靜態與動態多型</vt:lpstr>
      <vt:lpstr>靜態與動態多型</vt:lpstr>
      <vt:lpstr>動態多型</vt:lpstr>
      <vt:lpstr>動態多型</vt:lpstr>
      <vt:lpstr>動態多型</vt:lpstr>
      <vt:lpstr>繼承</vt:lpstr>
      <vt:lpstr>動態多型</vt:lpstr>
      <vt:lpstr>覆寫 (Overriding)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judytsaitpe@yahoo.com.tw</dc:creator>
  <cp:lastModifiedBy>admin</cp:lastModifiedBy>
  <cp:revision>243</cp:revision>
  <dcterms:created xsi:type="dcterms:W3CDTF">2020-02-11T15:23:59Z</dcterms:created>
  <dcterms:modified xsi:type="dcterms:W3CDTF">2021-05-01T10:41:58Z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Judy.Tsai1@tw.nestle.com</vt:lpwstr>
  </property>
  <property fmtid="{D5CDD505-2E9C-101B-9397-08002B2CF9AE}" pid="5" name="MSIP_Label_1ada0a2f-b917-4d51-b0d0-d418a10c8b23_SetDate">
    <vt:lpwstr>2020-02-21T15:07:29.0059680Z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47f81105-5614-4edf-a6b5-b9d7184fd332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