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366" r:id="rId2"/>
    <p:sldId id="258" r:id="rId3"/>
    <p:sldId id="376" r:id="rId4"/>
    <p:sldId id="470" r:id="rId5"/>
    <p:sldId id="471" r:id="rId6"/>
    <p:sldId id="472" r:id="rId7"/>
    <p:sldId id="473" r:id="rId8"/>
    <p:sldId id="478" r:id="rId9"/>
    <p:sldId id="479" r:id="rId10"/>
    <p:sldId id="480" r:id="rId11"/>
    <p:sldId id="481" r:id="rId12"/>
    <p:sldId id="474" r:id="rId13"/>
    <p:sldId id="475" r:id="rId14"/>
    <p:sldId id="482" r:id="rId15"/>
    <p:sldId id="483" r:id="rId16"/>
    <p:sldId id="495" r:id="rId17"/>
    <p:sldId id="491" r:id="rId18"/>
    <p:sldId id="492" r:id="rId19"/>
    <p:sldId id="486" r:id="rId20"/>
    <p:sldId id="484" r:id="rId21"/>
    <p:sldId id="485" r:id="rId22"/>
    <p:sldId id="489" r:id="rId23"/>
    <p:sldId id="490" r:id="rId24"/>
    <p:sldId id="493" r:id="rId25"/>
    <p:sldId id="494" r:id="rId26"/>
    <p:sldId id="487" r:id="rId27"/>
    <p:sldId id="496" r:id="rId28"/>
    <p:sldId id="498" r:id="rId29"/>
    <p:sldId id="497" r:id="rId30"/>
    <p:sldId id="499" r:id="rId31"/>
    <p:sldId id="500" r:id="rId32"/>
    <p:sldId id="488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16E"/>
    <a:srgbClr val="59B3C0"/>
    <a:srgbClr val="9A7BB6"/>
    <a:srgbClr val="438792"/>
    <a:srgbClr val="4B97A4"/>
    <a:srgbClr val="E68585"/>
    <a:srgbClr val="569BCD"/>
    <a:srgbClr val="71AEE6"/>
    <a:srgbClr val="6FC1E6"/>
    <a:srgbClr val="72C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6" autoAdjust="0"/>
    <p:restoredTop sz="86527" autoAdjust="0"/>
  </p:normalViewPr>
  <p:slideViewPr>
    <p:cSldViewPr snapToGrid="0" snapToObjects="1">
      <p:cViewPr>
        <p:scale>
          <a:sx n="75" d="100"/>
          <a:sy n="75" d="100"/>
        </p:scale>
        <p:origin x="-96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7AA14F-8DEB-4D37-B8FD-78DF83556FEA}" type="doc">
      <dgm:prSet loTypeId="urn:microsoft.com/office/officeart/2005/8/layout/hProcess9" loCatId="process" qsTypeId="urn:microsoft.com/office/officeart/2005/8/quickstyle/simple1" qsCatId="simple" csTypeId="urn:microsoft.com/office/officeart/2005/8/colors/colorful3" csCatId="colorful" phldr="1"/>
      <dgm:spPr/>
    </dgm:pt>
    <dgm:pt modelId="{FA3AB6AB-EC23-465F-BFE9-174F5D062DD8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編譯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C5627F9-6C0C-41B2-80F3-4932AAB39AA9}" type="parTrans" cxnId="{DF9C389B-365D-495F-BA9A-C87B913F4EF2}">
      <dgm:prSet/>
      <dgm:spPr/>
      <dgm:t>
        <a:bodyPr/>
        <a:lstStyle/>
        <a:p>
          <a:endParaRPr lang="zh-TW" altLang="en-US"/>
        </a:p>
      </dgm:t>
    </dgm:pt>
    <dgm:pt modelId="{047D6560-EBAE-4E9C-B6E1-CD1C7EF8F680}" type="sibTrans" cxnId="{DF9C389B-365D-495F-BA9A-C87B913F4EF2}">
      <dgm:prSet/>
      <dgm:spPr/>
      <dgm:t>
        <a:bodyPr/>
        <a:lstStyle/>
        <a:p>
          <a:endParaRPr lang="zh-TW" altLang="en-US"/>
        </a:p>
      </dgm:t>
    </dgm:pt>
    <dgm:pt modelId="{6B34F35F-C7CB-4686-A383-702B748D1F27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8FC64D1-D8DF-4864-AD6F-D8C971469D1C}" type="parTrans" cxnId="{2C7F9201-DF02-4750-8FE6-788734D67D0E}">
      <dgm:prSet/>
      <dgm:spPr/>
      <dgm:t>
        <a:bodyPr/>
        <a:lstStyle/>
        <a:p>
          <a:endParaRPr lang="zh-TW" altLang="en-US"/>
        </a:p>
      </dgm:t>
    </dgm:pt>
    <dgm:pt modelId="{AE67E1A6-3D84-4538-9B86-E4FF0EC56B81}" type="sibTrans" cxnId="{2C7F9201-DF02-4750-8FE6-788734D67D0E}">
      <dgm:prSet/>
      <dgm:spPr/>
      <dgm:t>
        <a:bodyPr/>
        <a:lstStyle/>
        <a:p>
          <a:endParaRPr lang="zh-TW" altLang="en-US"/>
        </a:p>
      </dgm:t>
    </dgm:pt>
    <dgm:pt modelId="{6FE1B4D7-1DDE-406E-BA13-ACA257556498}" type="pres">
      <dgm:prSet presAssocID="{F67AA14F-8DEB-4D37-B8FD-78DF83556FEA}" presName="CompostProcess" presStyleCnt="0">
        <dgm:presLayoutVars>
          <dgm:dir/>
          <dgm:resizeHandles val="exact"/>
        </dgm:presLayoutVars>
      </dgm:prSet>
      <dgm:spPr/>
    </dgm:pt>
    <dgm:pt modelId="{C1313E44-15F1-4928-9501-EF330DE82C80}" type="pres">
      <dgm:prSet presAssocID="{F67AA14F-8DEB-4D37-B8FD-78DF83556FEA}" presName="arrow" presStyleLbl="bgShp" presStyleIdx="0" presStyleCnt="1"/>
      <dgm:spPr/>
    </dgm:pt>
    <dgm:pt modelId="{C1069BC6-904D-47EA-9425-60AA0C5FB6A2}" type="pres">
      <dgm:prSet presAssocID="{F67AA14F-8DEB-4D37-B8FD-78DF83556FEA}" presName="linearProcess" presStyleCnt="0"/>
      <dgm:spPr/>
    </dgm:pt>
    <dgm:pt modelId="{E2AC4E7A-ACF3-4175-9C4B-AF4DE22CA3F5}" type="pres">
      <dgm:prSet presAssocID="{FA3AB6AB-EC23-465F-BFE9-174F5D062DD8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433FB1D-B130-4496-81B9-52DC0D492AFA}" type="pres">
      <dgm:prSet presAssocID="{047D6560-EBAE-4E9C-B6E1-CD1C7EF8F680}" presName="sibTrans" presStyleCnt="0"/>
      <dgm:spPr/>
    </dgm:pt>
    <dgm:pt modelId="{6BFD7873-D2C4-4CF3-ACD4-7EF1299AACF2}" type="pres">
      <dgm:prSet presAssocID="{6B34F35F-C7CB-4686-A383-702B748D1F27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C7F9201-DF02-4750-8FE6-788734D67D0E}" srcId="{F67AA14F-8DEB-4D37-B8FD-78DF83556FEA}" destId="{6B34F35F-C7CB-4686-A383-702B748D1F27}" srcOrd="1" destOrd="0" parTransId="{F8FC64D1-D8DF-4864-AD6F-D8C971469D1C}" sibTransId="{AE67E1A6-3D84-4538-9B86-E4FF0EC56B81}"/>
    <dgm:cxn modelId="{DF9C389B-365D-495F-BA9A-C87B913F4EF2}" srcId="{F67AA14F-8DEB-4D37-B8FD-78DF83556FEA}" destId="{FA3AB6AB-EC23-465F-BFE9-174F5D062DD8}" srcOrd="0" destOrd="0" parTransId="{8C5627F9-6C0C-41B2-80F3-4932AAB39AA9}" sibTransId="{047D6560-EBAE-4E9C-B6E1-CD1C7EF8F680}"/>
    <dgm:cxn modelId="{928B601D-BD33-4992-94D3-6EB61B95145A}" type="presOf" srcId="{FA3AB6AB-EC23-465F-BFE9-174F5D062DD8}" destId="{E2AC4E7A-ACF3-4175-9C4B-AF4DE22CA3F5}" srcOrd="0" destOrd="0" presId="urn:microsoft.com/office/officeart/2005/8/layout/hProcess9"/>
    <dgm:cxn modelId="{048A1FBD-99ED-4BBC-9521-195CAE8EFBFA}" type="presOf" srcId="{F67AA14F-8DEB-4D37-B8FD-78DF83556FEA}" destId="{6FE1B4D7-1DDE-406E-BA13-ACA257556498}" srcOrd="0" destOrd="0" presId="urn:microsoft.com/office/officeart/2005/8/layout/hProcess9"/>
    <dgm:cxn modelId="{F845EC61-D78F-4BF2-B5B7-0C9F144E27C7}" type="presOf" srcId="{6B34F35F-C7CB-4686-A383-702B748D1F27}" destId="{6BFD7873-D2C4-4CF3-ACD4-7EF1299AACF2}" srcOrd="0" destOrd="0" presId="urn:microsoft.com/office/officeart/2005/8/layout/hProcess9"/>
    <dgm:cxn modelId="{5F4E8DA8-C59C-41B6-8BC4-05DBCD9F774B}" type="presParOf" srcId="{6FE1B4D7-1DDE-406E-BA13-ACA257556498}" destId="{C1313E44-15F1-4928-9501-EF330DE82C80}" srcOrd="0" destOrd="0" presId="urn:microsoft.com/office/officeart/2005/8/layout/hProcess9"/>
    <dgm:cxn modelId="{85B81017-59F4-4CF3-A59B-03CC15C763E7}" type="presParOf" srcId="{6FE1B4D7-1DDE-406E-BA13-ACA257556498}" destId="{C1069BC6-904D-47EA-9425-60AA0C5FB6A2}" srcOrd="1" destOrd="0" presId="urn:microsoft.com/office/officeart/2005/8/layout/hProcess9"/>
    <dgm:cxn modelId="{1CFA1391-7073-445C-B59D-B8E75B6D19DC}" type="presParOf" srcId="{C1069BC6-904D-47EA-9425-60AA0C5FB6A2}" destId="{E2AC4E7A-ACF3-4175-9C4B-AF4DE22CA3F5}" srcOrd="0" destOrd="0" presId="urn:microsoft.com/office/officeart/2005/8/layout/hProcess9"/>
    <dgm:cxn modelId="{1070221F-5BD0-4B65-A114-3113E11D0A1A}" type="presParOf" srcId="{C1069BC6-904D-47EA-9425-60AA0C5FB6A2}" destId="{4433FB1D-B130-4496-81B9-52DC0D492AFA}" srcOrd="1" destOrd="0" presId="urn:microsoft.com/office/officeart/2005/8/layout/hProcess9"/>
    <dgm:cxn modelId="{95934B8A-B3EC-4B9B-AEAA-E534760E91FF}" type="presParOf" srcId="{C1069BC6-904D-47EA-9425-60AA0C5FB6A2}" destId="{6BFD7873-D2C4-4CF3-ACD4-7EF1299AACF2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13E44-15F1-4928-9501-EF330DE82C80}">
      <dsp:nvSpPr>
        <dsp:cNvPr id="0" name=""/>
        <dsp:cNvSpPr/>
      </dsp:nvSpPr>
      <dsp:spPr>
        <a:xfrm>
          <a:off x="609599" y="0"/>
          <a:ext cx="6908800" cy="2690283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AC4E7A-ACF3-4175-9C4B-AF4DE22CA3F5}">
      <dsp:nvSpPr>
        <dsp:cNvPr id="0" name=""/>
        <dsp:cNvSpPr/>
      </dsp:nvSpPr>
      <dsp:spPr>
        <a:xfrm>
          <a:off x="1422399" y="807084"/>
          <a:ext cx="2438400" cy="107611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編譯</a:t>
          </a:r>
          <a:endParaRPr lang="zh-TW" altLang="en-US" sz="3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474931" y="859616"/>
        <a:ext cx="2333336" cy="971049"/>
      </dsp:txXfrm>
    </dsp:sp>
    <dsp:sp modelId="{6BFD7873-D2C4-4CF3-ACD4-7EF1299AACF2}">
      <dsp:nvSpPr>
        <dsp:cNvPr id="0" name=""/>
        <dsp:cNvSpPr/>
      </dsp:nvSpPr>
      <dsp:spPr>
        <a:xfrm>
          <a:off x="4267200" y="807084"/>
          <a:ext cx="2438400" cy="1076113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endParaRPr lang="zh-TW" altLang="en-US" sz="3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319732" y="859616"/>
        <a:ext cx="2333336" cy="9710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367AA-9433-4942-904E-08EB41FF4AE5}" type="datetimeFigureOut">
              <a:rPr kumimoji="1" lang="zh-TW" altLang="en-US" smtClean="0"/>
              <a:t>2021/4/25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8E799-EDA9-C040-A19A-A3AE2A76A4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1165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函式 相同的函示名稱</a:t>
            </a:r>
            <a:r>
              <a:rPr lang="en-US" altLang="zh-TW" dirty="0" smtClean="0"/>
              <a:t>, </a:t>
            </a:r>
            <a:r>
              <a:rPr lang="zh-TW" altLang="en-US" dirty="0" smtClean="0"/>
              <a:t>實作方法</a:t>
            </a:r>
            <a:endParaRPr lang="en-US" altLang="zh-TW" dirty="0" smtClean="0"/>
          </a:p>
          <a:p>
            <a:r>
              <a:rPr lang="zh-TW" altLang="en-US" dirty="0" smtClean="0"/>
              <a:t>多載 </a:t>
            </a:r>
            <a:endParaRPr lang="en-US" altLang="zh-TW" dirty="0" smtClean="0"/>
          </a:p>
          <a:p>
            <a:r>
              <a:rPr lang="zh-TW" altLang="en-US" dirty="0" smtClean="0"/>
              <a:t>可以寫成同一個模板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8E799-EDA9-C040-A19A-A3AE2A76A4E7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6734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編譯階段有差</a:t>
            </a:r>
            <a:r>
              <a:rPr lang="en-US" altLang="zh-TW" dirty="0" smtClean="0"/>
              <a:t>(</a:t>
            </a:r>
            <a:r>
              <a:rPr lang="zh-TW" altLang="en-US" dirty="0" smtClean="0"/>
              <a:t>函示多載</a:t>
            </a:r>
            <a:r>
              <a:rPr lang="en-US" altLang="zh-TW" dirty="0" smtClean="0"/>
              <a:t>, template)</a:t>
            </a:r>
            <a:r>
              <a:rPr lang="zh-TW" altLang="en-US" dirty="0" smtClean="0"/>
              <a:t>而已 </a:t>
            </a:r>
            <a:endParaRPr lang="en-US" altLang="zh-TW" dirty="0" smtClean="0"/>
          </a:p>
          <a:p>
            <a:r>
              <a:rPr lang="en-US" altLang="zh-TW" dirty="0" smtClean="0"/>
              <a:t>Run</a:t>
            </a:r>
            <a:r>
              <a:rPr lang="en-US" altLang="zh-TW" baseline="0" dirty="0" smtClean="0"/>
              <a:t> time </a:t>
            </a:r>
            <a:r>
              <a:rPr lang="zh-TW" altLang="en-US" baseline="0" dirty="0" smtClean="0"/>
              <a:t>沒差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8E799-EDA9-C040-A19A-A3AE2A76A4E7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8773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函式模板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類別模板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8E799-EDA9-C040-A19A-A3AE2A76A4E7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7715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template&lt;</a:t>
            </a:r>
            <a:r>
              <a:rPr lang="en-US" altLang="zh-TW" dirty="0" err="1" smtClean="0"/>
              <a:t>typename</a:t>
            </a:r>
            <a:r>
              <a:rPr lang="en-US" altLang="zh-TW" dirty="0" smtClean="0"/>
              <a:t> T1, </a:t>
            </a:r>
            <a:r>
              <a:rPr lang="en-US" altLang="zh-TW" dirty="0" err="1" smtClean="0"/>
              <a:t>typename</a:t>
            </a:r>
            <a:r>
              <a:rPr lang="en-US" altLang="zh-TW" dirty="0" smtClean="0"/>
              <a:t> T2&gt;</a:t>
            </a:r>
          </a:p>
          <a:p>
            <a:r>
              <a:rPr lang="en-US" altLang="zh-TW" dirty="0" smtClean="0"/>
              <a:t>bool </a:t>
            </a:r>
            <a:r>
              <a:rPr lang="en-US" altLang="zh-TW" dirty="0" err="1" smtClean="0"/>
              <a:t>IsBigger</a:t>
            </a:r>
            <a:r>
              <a:rPr lang="en-US" altLang="zh-TW" dirty="0" smtClean="0"/>
              <a:t>(T1 a,T2 b)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return a&gt;b;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8E799-EDA9-C040-A19A-A3AE2A76A4E7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49934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Template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定義和宣告 必須放在</a:t>
            </a:r>
            <a:r>
              <a:rPr lang="en-US" altLang="zh-TW" baseline="0" dirty="0" smtClean="0"/>
              <a:t>.</a:t>
            </a:r>
            <a:r>
              <a:rPr lang="en-US" altLang="zh-TW" baseline="0" dirty="0" err="1" smtClean="0"/>
              <a:t>cpp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 因為</a:t>
            </a:r>
            <a:r>
              <a:rPr lang="en-US" altLang="zh-TW" baseline="0" dirty="0" smtClean="0"/>
              <a:t>template</a:t>
            </a:r>
            <a:r>
              <a:rPr lang="zh-TW" altLang="en-US" baseline="0" dirty="0" smtClean="0"/>
              <a:t> 生成對應函式或</a:t>
            </a:r>
            <a:r>
              <a:rPr lang="en-US" altLang="zh-TW" baseline="0" dirty="0" smtClean="0"/>
              <a:t>class</a:t>
            </a:r>
            <a:r>
              <a:rPr lang="zh-TW" altLang="en-US" baseline="0" dirty="0" smtClean="0"/>
              <a:t> 是在 </a:t>
            </a:r>
            <a:r>
              <a:rPr lang="en-US" altLang="zh-TW" baseline="0" dirty="0" smtClean="0"/>
              <a:t>complier time</a:t>
            </a:r>
            <a:br>
              <a:rPr lang="en-US" altLang="zh-TW" baseline="0" dirty="0" smtClean="0"/>
            </a:br>
            <a:r>
              <a:rPr lang="zh-TW" altLang="en-US" baseline="0" dirty="0" smtClean="0"/>
              <a:t>需要被呼叫才會生成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也可以這樣做</a:t>
            </a:r>
            <a:r>
              <a:rPr lang="en-US" altLang="zh-TW" baseline="0" dirty="0" smtClean="0"/>
              <a:t>: </a:t>
            </a:r>
            <a:r>
              <a:rPr lang="zh-TW" altLang="en-US" baseline="0" dirty="0" smtClean="0"/>
              <a:t>放進</a:t>
            </a:r>
            <a:r>
              <a:rPr lang="en-US" altLang="zh-TW" baseline="0" dirty="0" err="1" smtClean="0"/>
              <a:t>cpp</a:t>
            </a:r>
            <a:r>
              <a:rPr lang="zh-TW" altLang="en-US" baseline="0" dirty="0" smtClean="0"/>
              <a:t>檔 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請他直接幫我生成</a:t>
            </a:r>
            <a:endParaRPr lang="en-US" altLang="zh-TW" baseline="0" dirty="0" smtClean="0"/>
          </a:p>
          <a:p>
            <a:r>
              <a:rPr lang="en-US" altLang="zh-TW" baseline="0" dirty="0" smtClean="0"/>
              <a:t>Template class Data&lt;</a:t>
            </a:r>
            <a:r>
              <a:rPr lang="en-US" altLang="zh-TW" baseline="0" dirty="0" err="1" smtClean="0"/>
              <a:t>int</a:t>
            </a:r>
            <a:r>
              <a:rPr lang="en-US" altLang="zh-TW" baseline="0" dirty="0" smtClean="0"/>
              <a:t>&gt;;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8E799-EDA9-C040-A19A-A3AE2A76A4E7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58343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靜態多形</a:t>
            </a:r>
            <a:r>
              <a:rPr lang="en-US" altLang="zh-TW" dirty="0" smtClean="0"/>
              <a:t>:</a:t>
            </a:r>
            <a:r>
              <a:rPr lang="zh-TW" altLang="en-US" dirty="0" smtClean="0"/>
              <a:t> 利用</a:t>
            </a:r>
            <a:r>
              <a:rPr lang="en-US" altLang="zh-TW" dirty="0" smtClean="0"/>
              <a:t>template;</a:t>
            </a:r>
            <a:r>
              <a:rPr lang="en-US" altLang="zh-TW" baseline="0" dirty="0" smtClean="0"/>
              <a:t>  </a:t>
            </a:r>
            <a:r>
              <a:rPr lang="zh-TW" altLang="en-US" baseline="0" dirty="0" smtClean="0"/>
              <a:t>因為</a:t>
            </a:r>
            <a:r>
              <a:rPr lang="en-US" altLang="zh-TW" baseline="0" dirty="0" smtClean="0"/>
              <a:t>template</a:t>
            </a:r>
            <a:r>
              <a:rPr lang="zh-TW" altLang="en-US" baseline="0" dirty="0" smtClean="0"/>
              <a:t>是在</a:t>
            </a:r>
            <a:r>
              <a:rPr lang="en-US" altLang="zh-TW" baseline="0" dirty="0" err="1" smtClean="0"/>
              <a:t>compilier</a:t>
            </a:r>
            <a:r>
              <a:rPr lang="zh-TW" altLang="en-US" baseline="0" dirty="0" smtClean="0"/>
              <a:t>階段生成的</a:t>
            </a:r>
            <a:endParaRPr lang="en-US" altLang="zh-TW" baseline="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8E799-EDA9-C040-A19A-A3AE2A76A4E7}" type="slidenum">
              <a:rPr kumimoji="1" lang="zh-TW" altLang="en-US" smtClean="0"/>
              <a:t>27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06986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不同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都可以使用同一個函是</a:t>
            </a:r>
            <a:r>
              <a:rPr lang="en-US" altLang="zh-TW" dirty="0" smtClean="0"/>
              <a:t>template</a:t>
            </a:r>
            <a:r>
              <a:rPr lang="zh-TW" altLang="en-US" dirty="0" smtClean="0"/>
              <a:t> 就是多形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8E799-EDA9-C040-A19A-A3AE2A76A4E7}" type="slidenum">
              <a:rPr kumimoji="1" lang="zh-TW" altLang="en-US" smtClean="0"/>
              <a:t>31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0276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7ECB9-A5EF-0543-914D-F7DCF7FCD5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dirty="0"/>
              <a:t>物件導向概論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5E1872-FCF3-3E40-8C09-1F052007145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TW" dirty="0"/>
              <a:t>C/C++</a:t>
            </a:r>
            <a:r>
              <a:rPr kumimoji="1" lang="zh-CN" altLang="en-US" dirty="0"/>
              <a:t>基礎程式設計班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A8B1CD-310B-5744-8A4C-826C0080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EA76-AEAE-2949-9F9D-09BB677585A3}" type="datetimeFigureOut">
              <a:rPr kumimoji="1" lang="zh-TW" altLang="en-US" smtClean="0"/>
              <a:t>2021/4/25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D66EE1-F5A4-734A-8AC5-7438ABCB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BD4CE5-5A10-E641-8CE7-A5110AC9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B1B2-873C-C04A-AA54-8B9FC4FE29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5199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DE678-1348-A141-A933-F7C82E73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6BE9798-78AF-6744-A229-AC8378F89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5B57AB-8429-DB4D-A6AF-68DCC99F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EA76-AEAE-2949-9F9D-09BB677585A3}" type="datetimeFigureOut">
              <a:rPr kumimoji="1" lang="zh-TW" altLang="en-US" smtClean="0"/>
              <a:t>2021/4/25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641922-81B8-6348-BAAA-BF0763F6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32DF97-0634-904A-8FE2-E5A29078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B1B2-873C-C04A-AA54-8B9FC4FE29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9628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18A3B99-203D-9541-9D8E-D43578816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4C686A0-A90A-0B4F-8237-E1ECB2FBD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B9FF53-413A-C44B-893C-C8E0E605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EA76-AEAE-2949-9F9D-09BB677585A3}" type="datetimeFigureOut">
              <a:rPr kumimoji="1" lang="zh-TW" altLang="en-US" smtClean="0"/>
              <a:t>2021/4/25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E6BF52-3239-1E43-9358-9EA2E3F3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436297-1299-FF47-8CF8-0B38DB9D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B1B2-873C-C04A-AA54-8B9FC4FE29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7084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A2425C-92FF-824D-AEAA-AE981C5DF90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kumimoji="1" lang="zh-TW" altLang="en-US" dirty="0"/>
              <a:t>中文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C70B4E-3B59-BD47-9A94-1A8EA0B7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EA76-AEAE-2949-9F9D-09BB677585A3}" type="datetimeFigureOut">
              <a:rPr kumimoji="1" lang="zh-TW" altLang="en-US" smtClean="0"/>
              <a:t>2021/4/25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BDBA98-DB17-A148-9569-13B93DF8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A8F93E-4E11-F342-BC6A-C471BEAE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B1B2-873C-C04A-AA54-8B9FC4FE29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13ED94-1E26-A642-A40A-F521486065C0}"/>
              </a:ext>
            </a:extLst>
          </p:cNvPr>
          <p:cNvGrpSpPr/>
          <p:nvPr userDrawn="1"/>
        </p:nvGrpSpPr>
        <p:grpSpPr>
          <a:xfrm>
            <a:off x="2792052" y="271045"/>
            <a:ext cx="6607896" cy="1046213"/>
            <a:chOff x="2514069" y="370198"/>
            <a:chExt cx="6607896" cy="1046213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4A539909-BC97-9049-A847-B4F04C875AB9}"/>
                </a:ext>
              </a:extLst>
            </p:cNvPr>
            <p:cNvSpPr/>
            <p:nvPr userDrawn="1"/>
          </p:nvSpPr>
          <p:spPr>
            <a:xfrm>
              <a:off x="2514069" y="370198"/>
              <a:ext cx="1046213" cy="1046213"/>
            </a:xfrm>
            <a:prstGeom prst="ellipse">
              <a:avLst/>
            </a:prstGeom>
            <a:solidFill>
              <a:srgbClr val="59B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+mn-lt"/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96569443-34FD-534D-BD15-698113B1E8EA}"/>
                </a:ext>
              </a:extLst>
            </p:cNvPr>
            <p:cNvSpPr/>
            <p:nvPr userDrawn="1"/>
          </p:nvSpPr>
          <p:spPr>
            <a:xfrm>
              <a:off x="8075752" y="370198"/>
              <a:ext cx="1046213" cy="1046213"/>
            </a:xfrm>
            <a:prstGeom prst="ellipse">
              <a:avLst/>
            </a:prstGeom>
            <a:solidFill>
              <a:srgbClr val="59B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+mn-lt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9A582C5-2B86-BF41-A520-D64A38FEF2EA}"/>
                </a:ext>
              </a:extLst>
            </p:cNvPr>
            <p:cNvSpPr/>
            <p:nvPr userDrawn="1"/>
          </p:nvSpPr>
          <p:spPr>
            <a:xfrm>
              <a:off x="2974555" y="370199"/>
              <a:ext cx="5636046" cy="1046212"/>
            </a:xfrm>
            <a:prstGeom prst="rect">
              <a:avLst/>
            </a:prstGeom>
            <a:solidFill>
              <a:srgbClr val="59B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+mn-lt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B424FB7-7B77-8146-A5CC-E7452EA6535C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8200" y="271045"/>
            <a:ext cx="10515600" cy="1046212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zh-CN" altLang="en-US" dirty="0"/>
              <a:t>中文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273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4F5A20DB-AE76-2B4A-9EE2-BC38CE6176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471C4A-9EE9-E549-92D4-A380A557CB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kumimoji="1" lang="en-US" altLang="zh-TW" dirty="0" err="1"/>
              <a:t>english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17C2EF-5DD2-DA4B-B08D-AC9A88531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5F47A1-0BAC-8944-A291-7EE93E98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EA76-AEAE-2949-9F9D-09BB677585A3}" type="datetimeFigureOut">
              <a:rPr kumimoji="1" lang="zh-TW" altLang="en-US" smtClean="0"/>
              <a:t>2021/4/25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995927-CBF7-F34D-9D33-70463673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6C95D5-9CA8-B04F-BB56-C3E5A4EE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B1B2-873C-C04A-AA54-8B9FC4FE29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777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91253D-584C-8943-80C7-C5BEB9DF7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A232ED-B786-E34A-902E-7FBC1A7AE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B79AF7-8969-A34C-86C4-B215659B1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641552-107E-E049-B7B6-782505A4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EA76-AEAE-2949-9F9D-09BB677585A3}" type="datetimeFigureOut">
              <a:rPr kumimoji="1" lang="zh-TW" altLang="en-US" smtClean="0"/>
              <a:t>2021/4/25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972DFC-D789-8C4A-9D49-3C68E6736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33DCC1-A818-124B-887B-6DE5B71F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B1B2-873C-C04A-AA54-8B9FC4FE29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207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86003-BD14-8B41-96F3-34F36E91D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A3720B-A831-E74E-A173-328C0F0B7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61FFE9-3892-B74E-AC8C-42A3C6E80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F85C9C5-A0AF-884A-AC90-D624D0140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99CFABC-9F08-E34A-990B-C39237060B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D3D2B8A-A4E8-E642-BE18-FDA89974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EA76-AEAE-2949-9F9D-09BB677585A3}" type="datetimeFigureOut">
              <a:rPr kumimoji="1" lang="zh-TW" altLang="en-US" smtClean="0"/>
              <a:t>2021/4/25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B239FBD-7E63-E048-81A9-FAE45661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1E9AC67-7A91-0F41-A312-4608E7F7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B1B2-873C-C04A-AA54-8B9FC4FE29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146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solidFill>
          <a:srgbClr val="59B3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36C49F-00A3-724D-9DF0-0307ECB3E9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99870"/>
            <a:ext cx="10515600" cy="1325563"/>
          </a:xfrm>
        </p:spPr>
        <p:txBody>
          <a:bodyPr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kumimoji="1" lang="en-US" altLang="zh-TW" dirty="0" err="1"/>
              <a:t>english</a:t>
            </a:r>
            <a:endParaRPr kumimoji="1"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FCAAA61-8AE3-6442-BE30-86BC2ADC5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EA76-AEAE-2949-9F9D-09BB677585A3}" type="datetimeFigureOut">
              <a:rPr kumimoji="1" lang="zh-TW" altLang="en-US" smtClean="0"/>
              <a:t>2021/4/25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48710E2-4EB8-8C48-88E6-F35F2F2A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99A8EF8-A3C8-A240-9941-7455FA590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B1B2-873C-C04A-AA54-8B9FC4FE29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EE4DB65-97E0-0E4A-ACF9-11E4D3967E4C}"/>
              </a:ext>
            </a:extLst>
          </p:cNvPr>
          <p:cNvCxnSpPr/>
          <p:nvPr userDrawn="1"/>
        </p:nvCxnSpPr>
        <p:spPr>
          <a:xfrm>
            <a:off x="4300251" y="1255920"/>
            <a:ext cx="3591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974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5DF3765-8923-8E43-A0BB-779BB5F8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EA76-AEAE-2949-9F9D-09BB677585A3}" type="datetimeFigureOut">
              <a:rPr kumimoji="1" lang="zh-TW" altLang="en-US" smtClean="0"/>
              <a:t>2021/4/25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AC6CA64-BECD-A745-8F8D-4CE229DD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EC75C7-7837-F74C-8D97-128A7945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B1B2-873C-C04A-AA54-8B9FC4FE29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643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EFFE7E-0116-AE4F-B99C-6C27183CC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442CDA-2369-9A49-9D16-A45C109A1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A06BFB-7B07-1341-ACC2-B133992D5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41916C-B082-104C-8693-B24CA5CE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EA76-AEAE-2949-9F9D-09BB677585A3}" type="datetimeFigureOut">
              <a:rPr kumimoji="1" lang="zh-TW" altLang="en-US" smtClean="0"/>
              <a:t>2021/4/25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293EC7-EE82-3F4F-AF7B-B569810E4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555927-0E97-8D47-8D52-6EA667B7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B1B2-873C-C04A-AA54-8B9FC4FE29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2760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EF3590-78DE-4940-ADE7-968824FE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7FB831-90CA-A440-8E4E-58980A62A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DFCCF4-83D7-B942-B8BA-79E338F88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92EE44-8903-564B-8FB8-04F230642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EA76-AEAE-2949-9F9D-09BB677585A3}" type="datetimeFigureOut">
              <a:rPr kumimoji="1" lang="zh-TW" altLang="en-US" smtClean="0"/>
              <a:t>2021/4/25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0DAFC0-20D2-A44B-BA56-E37D343E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D87379-EDB4-6249-A305-FB63277B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B1B2-873C-C04A-AA54-8B9FC4FE29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9339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CA4140C-7ACA-B549-BE7C-ABAD905AE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D590F8-F1C4-3446-8E0D-13777CDC9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21E62A-BC14-B84A-8A7A-D4F7C1709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ea typeface="Microsoft JhengHei" panose="020B0604030504040204" pitchFamily="34" charset="-120"/>
              </a:defRPr>
            </a:lvl1pPr>
          </a:lstStyle>
          <a:p>
            <a:fld id="{CB13EA76-AEAE-2949-9F9D-09BB677585A3}" type="datetimeFigureOut">
              <a:rPr kumimoji="1" lang="zh-TW" altLang="en-US" smtClean="0"/>
              <a:pPr/>
              <a:t>2021/4/25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A4B63F-392F-FA41-AD12-1C3D387DB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ea typeface="Microsoft JhengHei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3F4342-4D00-AE49-8AB0-B970F3570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ea typeface="Microsoft JhengHei" panose="020B0604030504040204" pitchFamily="34" charset="-120"/>
              </a:defRPr>
            </a:lvl1pPr>
          </a:lstStyle>
          <a:p>
            <a:fld id="{6B51B1B2-873C-C04A-AA54-8B9FC4FE2964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073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Helvetica" pitchFamily="2" charset="0"/>
          <a:ea typeface="Microsoft JhengHe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Microsoft JhengHe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Microsoft JhengHe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Microsoft JhengHe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Microsoft JhengHe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Microsoft JhengHe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>
            <a:extLst>
              <a:ext uri="{FF2B5EF4-FFF2-40B4-BE49-F238E27FC236}">
                <a16:creationId xmlns:a16="http://schemas.microsoft.com/office/drawing/2014/main" id="{7B713005-EB98-1A43-8D4F-1520867E2F49}"/>
              </a:ext>
            </a:extLst>
          </p:cNvPr>
          <p:cNvSpPr/>
          <p:nvPr/>
        </p:nvSpPr>
        <p:spPr>
          <a:xfrm>
            <a:off x="2443908" y="1994829"/>
            <a:ext cx="7304183" cy="2387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CF7E5937-721B-4347-80F1-FD9A8151F78D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Helvetica" pitchFamily="2" charset="0"/>
                <a:ea typeface="Microsoft JhengHei" panose="020B0604030504040204" pitchFamily="34" charset="-120"/>
                <a:cs typeface="+mj-cs"/>
              </a:defRPr>
            </a:lvl1pPr>
          </a:lstStyle>
          <a:p>
            <a:r>
              <a:rPr lang="zh-TW" altLang="en-US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</a:rPr>
              <a:t>函式模板與類別模板</a:t>
            </a:r>
            <a:endParaRPr kumimoji="1" lang="zh-TW" altLang="en-US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06B8697A-A262-B24F-B629-A06C2ABB384D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kumimoji="1"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物件導向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程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式設計班</a:t>
            </a:r>
            <a:endParaRPr kumimoji="1"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59C3FE6F-296B-4A6A-A84F-FD6A96E6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B1263B7-E86C-498B-BB1E-7C21BA7D91D5}" type="datetime1">
              <a:rPr lang="zh-TW" altLang="en-US" smtClean="0">
                <a:solidFill>
                  <a:schemeClr val="bg1"/>
                </a:solidFill>
              </a:rPr>
              <a:t>2021/4/25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81CD23C7-2DB1-4AAC-B839-8A073BFB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>
                <a:solidFill>
                  <a:schemeClr val="bg1"/>
                </a:solidFill>
              </a:rPr>
              <a:t>李耕銘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0A8CDA5-36AA-4AFF-9C17-ADEE80FC0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>
                <a:solidFill>
                  <a:schemeClr val="bg1"/>
                </a:solidFill>
              </a:rPr>
              <a:t>1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53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函式模板 </a:t>
            </a:r>
            <a:r>
              <a:rPr lang="en-US" altLang="zh-TW" dirty="0"/>
              <a:t>(Function Template)</a:t>
            </a:r>
            <a:endParaRPr lang="zh-TW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737939-1636-CC41-BEF4-997CD245822B}"/>
              </a:ext>
            </a:extLst>
          </p:cNvPr>
          <p:cNvSpPr txBox="1">
            <a:spLocks noChangeArrowheads="1"/>
          </p:cNvSpPr>
          <p:nvPr/>
        </p:nvSpPr>
        <p:spPr>
          <a:xfrm>
            <a:off x="1607650" y="1251971"/>
            <a:ext cx="8879380" cy="5312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編譯器如何實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 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template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2F651116-3AC6-3143-BA91-4FC14A90FFFB}"/>
              </a:ext>
            </a:extLst>
          </p:cNvPr>
          <p:cNvSpPr/>
          <p:nvPr/>
        </p:nvSpPr>
        <p:spPr>
          <a:xfrm>
            <a:off x="584443" y="1880658"/>
            <a:ext cx="6059277" cy="2732183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sz="1600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int 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main() {</a:t>
            </a:r>
          </a:p>
          <a:p>
            <a:pPr>
              <a:defRPr/>
            </a:pP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int arr_int[5] = {1,2,3,4,5};</a:t>
            </a:r>
          </a:p>
          <a:p>
            <a:pPr>
              <a:defRPr/>
            </a:pP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float arr_float[5] = {1.2,3.5,4.8,6.1,5.9};</a:t>
            </a:r>
          </a:p>
          <a:p>
            <a:pPr>
              <a:defRPr/>
            </a:pP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char arr_char[5] = {'a','b','c','d','e</a:t>
            </a:r>
            <a:r>
              <a:rPr lang="en-US" altLang="zh-TW" sz="1600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'};</a:t>
            </a:r>
          </a:p>
          <a:p>
            <a:pPr>
              <a:defRPr/>
            </a:pPr>
            <a:endParaRPr lang="en-US" altLang="zh-TW" sz="1600" dirty="0">
              <a:solidFill>
                <a:schemeClr val="tx1"/>
              </a:solidFill>
              <a:latin typeface="Consolas" panose="020B0609020204030204" pitchFamily="49" charset="0"/>
              <a:ea typeface="Adobe 繁黑體 Std B" panose="020B070000000000000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00B0F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Funtcion(arr_int,5);</a:t>
            </a:r>
          </a:p>
          <a:p>
            <a:pPr>
              <a:defRPr/>
            </a:pPr>
            <a:r>
              <a:rPr lang="en-US" altLang="zh-TW" sz="1600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7030A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Funtcion(arr_float,5);</a:t>
            </a:r>
          </a:p>
          <a:p>
            <a:pPr>
              <a:defRPr/>
            </a:pPr>
            <a:r>
              <a:rPr lang="en-US" altLang="zh-TW" sz="1600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00B05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Funtcion(arr_char,5);</a:t>
            </a:r>
          </a:p>
          <a:p>
            <a:pPr>
              <a:defRPr/>
            </a:pPr>
            <a:r>
              <a:rPr lang="en-US" altLang="zh-TW" sz="1600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return 0;</a:t>
            </a:r>
          </a:p>
          <a:p>
            <a:pPr>
              <a:defRPr/>
            </a:pP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2F651116-3AC6-3143-BA91-4FC14A90FFFB}"/>
              </a:ext>
            </a:extLst>
          </p:cNvPr>
          <p:cNvSpPr/>
          <p:nvPr/>
        </p:nvSpPr>
        <p:spPr>
          <a:xfrm>
            <a:off x="7089449" y="2467854"/>
            <a:ext cx="4769199" cy="1557789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b="1" dirty="0">
                <a:solidFill>
                  <a:srgbClr val="00B0F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void Funtcion(int *p, int len){</a:t>
            </a:r>
          </a:p>
          <a:p>
            <a:pPr>
              <a:defRPr/>
            </a:pPr>
            <a:r>
              <a:rPr lang="en-US" altLang="zh-TW" b="1" dirty="0">
                <a:solidFill>
                  <a:srgbClr val="00B0F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for(int i=0;i&lt;len;i++)</a:t>
            </a:r>
          </a:p>
          <a:p>
            <a:pPr>
              <a:defRPr/>
            </a:pPr>
            <a:r>
              <a:rPr lang="en-US" altLang="zh-TW" b="1" dirty="0">
                <a:solidFill>
                  <a:srgbClr val="00B0F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cout &lt;&lt; *(p+i) &lt;&lt; " ";</a:t>
            </a:r>
          </a:p>
          <a:p>
            <a:pPr>
              <a:defRPr/>
            </a:pPr>
            <a:r>
              <a:rPr lang="en-US" altLang="zh-TW" b="1" dirty="0">
                <a:solidFill>
                  <a:srgbClr val="00B0F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cout &lt;&lt; endl;</a:t>
            </a:r>
          </a:p>
          <a:p>
            <a:pPr>
              <a:defRPr/>
            </a:pPr>
            <a:r>
              <a:rPr lang="en-US" altLang="zh-TW" b="1" dirty="0" smtClean="0">
                <a:solidFill>
                  <a:srgbClr val="00B0F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  <a:endParaRPr lang="en-US" altLang="zh-TW" b="1" dirty="0">
              <a:solidFill>
                <a:srgbClr val="00B0F0"/>
              </a:solidFill>
              <a:latin typeface="Consolas" panose="020B0609020204030204" pitchFamily="49" charset="0"/>
              <a:ea typeface="Adobe 繁黑體 Std B" panose="020B0700000000000000"/>
              <a:cs typeface="Consolas" panose="020B0609020204030204" pitchFamily="49" charset="0"/>
            </a:endParaRPr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2F651116-3AC6-3143-BA91-4FC14A90FFFB}"/>
              </a:ext>
            </a:extLst>
          </p:cNvPr>
          <p:cNvSpPr/>
          <p:nvPr/>
        </p:nvSpPr>
        <p:spPr>
          <a:xfrm>
            <a:off x="7022755" y="5053111"/>
            <a:ext cx="4769199" cy="1557789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b="1" dirty="0">
                <a:solidFill>
                  <a:srgbClr val="7030A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void </a:t>
            </a:r>
            <a:r>
              <a:rPr lang="en-US" altLang="zh-TW" b="1" dirty="0" smtClean="0">
                <a:solidFill>
                  <a:srgbClr val="7030A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Funtcion(float </a:t>
            </a:r>
            <a:r>
              <a:rPr lang="en-US" altLang="zh-TW" b="1" dirty="0">
                <a:solidFill>
                  <a:srgbClr val="7030A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*p, int len){</a:t>
            </a:r>
          </a:p>
          <a:p>
            <a:pPr>
              <a:defRPr/>
            </a:pPr>
            <a:r>
              <a:rPr lang="en-US" altLang="zh-TW" b="1" dirty="0">
                <a:solidFill>
                  <a:srgbClr val="7030A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for(int i=0;i&lt;len;i++)</a:t>
            </a:r>
          </a:p>
          <a:p>
            <a:pPr>
              <a:defRPr/>
            </a:pPr>
            <a:r>
              <a:rPr lang="en-US" altLang="zh-TW" b="1" dirty="0">
                <a:solidFill>
                  <a:srgbClr val="7030A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cout &lt;&lt; *(p+i) &lt;&lt; " ";</a:t>
            </a:r>
          </a:p>
          <a:p>
            <a:pPr>
              <a:defRPr/>
            </a:pPr>
            <a:r>
              <a:rPr lang="en-US" altLang="zh-TW" b="1" dirty="0">
                <a:solidFill>
                  <a:srgbClr val="7030A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cout &lt;&lt; endl;</a:t>
            </a:r>
          </a:p>
          <a:p>
            <a:pPr>
              <a:defRPr/>
            </a:pPr>
            <a:r>
              <a:rPr lang="en-US" altLang="zh-TW" b="1" dirty="0" smtClean="0">
                <a:solidFill>
                  <a:srgbClr val="7030A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  <a:endParaRPr lang="en-US" altLang="zh-TW" b="1" dirty="0">
              <a:solidFill>
                <a:srgbClr val="7030A0"/>
              </a:solidFill>
              <a:latin typeface="Consolas" panose="020B0609020204030204" pitchFamily="49" charset="0"/>
              <a:ea typeface="Adobe 繁黑體 Std B" panose="020B0700000000000000"/>
              <a:cs typeface="Consolas" panose="020B0609020204030204" pitchFamily="49" charset="0"/>
            </a:endParaRP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2F651116-3AC6-3143-BA91-4FC14A90FFFB}"/>
              </a:ext>
            </a:extLst>
          </p:cNvPr>
          <p:cNvSpPr/>
          <p:nvPr/>
        </p:nvSpPr>
        <p:spPr>
          <a:xfrm>
            <a:off x="1229483" y="5076040"/>
            <a:ext cx="4769199" cy="1557789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b="1" dirty="0">
                <a:solidFill>
                  <a:srgbClr val="00B05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void </a:t>
            </a:r>
            <a:r>
              <a:rPr lang="en-US" altLang="zh-TW" b="1" dirty="0" smtClean="0">
                <a:solidFill>
                  <a:srgbClr val="00B05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Funtcion(char </a:t>
            </a:r>
            <a:r>
              <a:rPr lang="en-US" altLang="zh-TW" b="1" dirty="0">
                <a:solidFill>
                  <a:srgbClr val="00B05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*p, int len){</a:t>
            </a:r>
          </a:p>
          <a:p>
            <a:pPr>
              <a:defRPr/>
            </a:pPr>
            <a:r>
              <a:rPr lang="en-US" altLang="zh-TW" b="1" dirty="0">
                <a:solidFill>
                  <a:srgbClr val="00B05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for(int i=0;i&lt;len;i++)</a:t>
            </a:r>
          </a:p>
          <a:p>
            <a:pPr>
              <a:defRPr/>
            </a:pPr>
            <a:r>
              <a:rPr lang="en-US" altLang="zh-TW" b="1" dirty="0">
                <a:solidFill>
                  <a:srgbClr val="00B05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cout &lt;&lt; *(p+i) &lt;&lt; " ";</a:t>
            </a:r>
          </a:p>
          <a:p>
            <a:pPr>
              <a:defRPr/>
            </a:pPr>
            <a:r>
              <a:rPr lang="en-US" altLang="zh-TW" b="1" dirty="0">
                <a:solidFill>
                  <a:srgbClr val="00B05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cout &lt;&lt; endl;</a:t>
            </a:r>
          </a:p>
          <a:p>
            <a:pPr>
              <a:defRPr/>
            </a:pPr>
            <a:r>
              <a:rPr lang="en-US" altLang="zh-TW" b="1" dirty="0" smtClean="0">
                <a:solidFill>
                  <a:srgbClr val="00B05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  <a:endParaRPr lang="en-US" altLang="zh-TW" b="1" dirty="0">
              <a:solidFill>
                <a:srgbClr val="00B050"/>
              </a:solidFill>
              <a:latin typeface="Consolas" panose="020B0609020204030204" pitchFamily="49" charset="0"/>
              <a:ea typeface="Adobe 繁黑體 Std B" panose="020B0700000000000000"/>
              <a:cs typeface="Consolas" panose="020B0609020204030204" pitchFamily="49" charset="0"/>
            </a:endParaRPr>
          </a:p>
        </p:txBody>
      </p:sp>
      <p:cxnSp>
        <p:nvCxnSpPr>
          <p:cNvPr id="9" name="直線單箭頭接點 8"/>
          <p:cNvCxnSpPr>
            <a:endCxn id="6" idx="1"/>
          </p:cNvCxnSpPr>
          <p:nvPr/>
        </p:nvCxnSpPr>
        <p:spPr>
          <a:xfrm flipV="1">
            <a:off x="3553858" y="3246749"/>
            <a:ext cx="3535591" cy="12118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7" idx="1"/>
          </p:cNvCxnSpPr>
          <p:nvPr/>
        </p:nvCxnSpPr>
        <p:spPr>
          <a:xfrm>
            <a:off x="3718518" y="3653479"/>
            <a:ext cx="3304237" cy="217852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endCxn id="8" idx="0"/>
          </p:cNvCxnSpPr>
          <p:nvPr/>
        </p:nvCxnSpPr>
        <p:spPr>
          <a:xfrm>
            <a:off x="3223352" y="4025643"/>
            <a:ext cx="390731" cy="10503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5645852" y="332347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3577764" y="403129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2274921" y="403978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9381781" y="1428967"/>
            <a:ext cx="233910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只產生這三種！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9914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模板（</a:t>
            </a:r>
            <a:r>
              <a:rPr lang="en-US" altLang="zh-TW" dirty="0"/>
              <a:t>Template</a:t>
            </a:r>
            <a:r>
              <a:rPr lang="zh-TW" altLang="en-US" dirty="0"/>
              <a:t>）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737939-1636-CC41-BEF4-997CD245822B}"/>
              </a:ext>
            </a:extLst>
          </p:cNvPr>
          <p:cNvSpPr txBox="1">
            <a:spLocks noChangeArrowheads="1"/>
          </p:cNvSpPr>
          <p:nvPr/>
        </p:nvSpPr>
        <p:spPr>
          <a:xfrm>
            <a:off x="1409993" y="1640812"/>
            <a:ext cx="9265859" cy="1199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Template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是在</a:t>
            </a:r>
            <a:r>
              <a:rPr lang="zh-TW" altLang="en-US" sz="24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編譯 </a:t>
            </a:r>
            <a:r>
              <a:rPr lang="en-US" altLang="zh-TW" sz="24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(Compile) </a:t>
            </a:r>
            <a:r>
              <a:rPr lang="zh-TW" altLang="en-US" sz="24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階段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生成，執行檔的大小沒有改變</a:t>
            </a:r>
            <a:endParaRPr lang="en-US" altLang="zh-TW" sz="2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有用到才會生成！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1113212" y="1501549"/>
            <a:ext cx="9935051" cy="1526237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76550D-2279-F94A-BEDF-EFE273146DD3}"/>
              </a:ext>
            </a:extLst>
          </p:cNvPr>
          <p:cNvSpPr/>
          <p:nvPr/>
        </p:nvSpPr>
        <p:spPr>
          <a:xfrm>
            <a:off x="1409993" y="3492598"/>
            <a:ext cx="1944216" cy="79208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main.cpp</a:t>
            </a:r>
            <a:endParaRPr lang="zh-TW" altLang="en-US" sz="2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58990C-0088-0C4E-A98E-C2E74FFA191D}"/>
              </a:ext>
            </a:extLst>
          </p:cNvPr>
          <p:cNvSpPr/>
          <p:nvPr/>
        </p:nvSpPr>
        <p:spPr>
          <a:xfrm>
            <a:off x="1409993" y="4716734"/>
            <a:ext cx="1944216" cy="79208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AAA.cpp</a:t>
            </a:r>
            <a:endParaRPr lang="zh-TW" altLang="en-US" sz="2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498A6D-24C8-E94F-82FA-246156A78C7A}"/>
              </a:ext>
            </a:extLst>
          </p:cNvPr>
          <p:cNvSpPr/>
          <p:nvPr/>
        </p:nvSpPr>
        <p:spPr>
          <a:xfrm>
            <a:off x="1409993" y="5940870"/>
            <a:ext cx="1944216" cy="79208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BBB.cpp</a:t>
            </a:r>
            <a:endParaRPr lang="zh-TW" altLang="en-US" sz="2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向右箭號 8">
            <a:extLst>
              <a:ext uri="{FF2B5EF4-FFF2-40B4-BE49-F238E27FC236}">
                <a16:creationId xmlns:a16="http://schemas.microsoft.com/office/drawing/2014/main" id="{DA1F8252-A56F-BE44-9F97-2632A1D26AF0}"/>
              </a:ext>
            </a:extLst>
          </p:cNvPr>
          <p:cNvSpPr/>
          <p:nvPr/>
        </p:nvSpPr>
        <p:spPr>
          <a:xfrm>
            <a:off x="3350297" y="3708622"/>
            <a:ext cx="1562267" cy="36004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>
              <a:solidFill>
                <a:schemeClr val="bg2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向右箭號 9">
            <a:extLst>
              <a:ext uri="{FF2B5EF4-FFF2-40B4-BE49-F238E27FC236}">
                <a16:creationId xmlns:a16="http://schemas.microsoft.com/office/drawing/2014/main" id="{D422EE61-D0DE-D04C-BC78-F3CBBDABD79E}"/>
              </a:ext>
            </a:extLst>
          </p:cNvPr>
          <p:cNvSpPr/>
          <p:nvPr/>
        </p:nvSpPr>
        <p:spPr>
          <a:xfrm>
            <a:off x="3350297" y="4932758"/>
            <a:ext cx="1571522" cy="36004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向右箭號 10">
            <a:extLst>
              <a:ext uri="{FF2B5EF4-FFF2-40B4-BE49-F238E27FC236}">
                <a16:creationId xmlns:a16="http://schemas.microsoft.com/office/drawing/2014/main" id="{45171C2F-FC2D-1948-B21A-DD3CA412A0E5}"/>
              </a:ext>
            </a:extLst>
          </p:cNvPr>
          <p:cNvSpPr/>
          <p:nvPr/>
        </p:nvSpPr>
        <p:spPr>
          <a:xfrm>
            <a:off x="3350297" y="6156894"/>
            <a:ext cx="1571522" cy="36004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BD649C-FCB7-DC4E-A88A-C1312406780F}"/>
              </a:ext>
            </a:extLst>
          </p:cNvPr>
          <p:cNvSpPr/>
          <p:nvPr/>
        </p:nvSpPr>
        <p:spPr>
          <a:xfrm>
            <a:off x="4912565" y="3492598"/>
            <a:ext cx="1934962" cy="79208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main.o</a:t>
            </a:r>
            <a:endParaRPr lang="zh-TW" altLang="en-US" sz="2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2E9A583-DB37-7040-8DCC-2C70397ACE2C}"/>
              </a:ext>
            </a:extLst>
          </p:cNvPr>
          <p:cNvSpPr/>
          <p:nvPr/>
        </p:nvSpPr>
        <p:spPr>
          <a:xfrm>
            <a:off x="4921819" y="4716734"/>
            <a:ext cx="1934962" cy="79208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AAA.o</a:t>
            </a:r>
            <a:endParaRPr lang="zh-TW" altLang="en-US" sz="2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D1B081-B5FF-2A40-9852-A512C35C3C09}"/>
              </a:ext>
            </a:extLst>
          </p:cNvPr>
          <p:cNvSpPr/>
          <p:nvPr/>
        </p:nvSpPr>
        <p:spPr>
          <a:xfrm>
            <a:off x="4921819" y="5940870"/>
            <a:ext cx="1925279" cy="79208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BBB.o</a:t>
            </a:r>
            <a:endParaRPr lang="zh-TW" altLang="en-US" sz="2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628D1B7-8E81-2842-BCE2-73AD45E5F8C6}"/>
              </a:ext>
            </a:extLst>
          </p:cNvPr>
          <p:cNvSpPr txBox="1"/>
          <p:nvPr/>
        </p:nvSpPr>
        <p:spPr>
          <a:xfrm>
            <a:off x="3348906" y="3331041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compiler</a:t>
            </a:r>
            <a:endParaRPr lang="zh-TW" altLang="en-US" sz="2400" b="1" dirty="0">
              <a:solidFill>
                <a:schemeClr val="bg2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6E85900-4C37-A743-BD21-BE6A4E423E79}"/>
              </a:ext>
            </a:extLst>
          </p:cNvPr>
          <p:cNvSpPr txBox="1"/>
          <p:nvPr/>
        </p:nvSpPr>
        <p:spPr>
          <a:xfrm>
            <a:off x="3348906" y="4580378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compiler</a:t>
            </a:r>
            <a:endParaRPr lang="zh-TW" altLang="en-US" sz="2400" b="1" dirty="0">
              <a:solidFill>
                <a:schemeClr val="bg2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CC1208B-5CD2-ED43-9E01-2D3F732FEEAD}"/>
              </a:ext>
            </a:extLst>
          </p:cNvPr>
          <p:cNvSpPr txBox="1"/>
          <p:nvPr/>
        </p:nvSpPr>
        <p:spPr>
          <a:xfrm>
            <a:off x="3348906" y="5792215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compiler</a:t>
            </a:r>
            <a:endParaRPr lang="zh-TW" altLang="en-US" sz="2400" b="1" dirty="0">
              <a:solidFill>
                <a:schemeClr val="bg2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66983C1-953A-3C48-9293-DC15C9D2F1A2}"/>
              </a:ext>
            </a:extLst>
          </p:cNvPr>
          <p:cNvSpPr/>
          <p:nvPr/>
        </p:nvSpPr>
        <p:spPr>
          <a:xfrm>
            <a:off x="9104047" y="4714051"/>
            <a:ext cx="1944216" cy="7920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exe</a:t>
            </a:r>
            <a:endParaRPr lang="zh-TW" altLang="en-US" sz="2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54F0D3B-F1AA-3648-90A0-5A4CC0EF7DD1}"/>
              </a:ext>
            </a:extLst>
          </p:cNvPr>
          <p:cNvSpPr txBox="1"/>
          <p:nvPr/>
        </p:nvSpPr>
        <p:spPr>
          <a:xfrm>
            <a:off x="7989938" y="4559953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Linker</a:t>
            </a:r>
            <a:endParaRPr lang="zh-TW" altLang="en-US" sz="2400" b="1" dirty="0">
              <a:solidFill>
                <a:schemeClr val="bg2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0" name="肘形接點 19">
            <a:extLst>
              <a:ext uri="{FF2B5EF4-FFF2-40B4-BE49-F238E27FC236}">
                <a16:creationId xmlns:a16="http://schemas.microsoft.com/office/drawing/2014/main" id="{27D39C57-FEBA-B44C-AAC1-413F244E9E2F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6847527" y="3888642"/>
            <a:ext cx="2256520" cy="1221453"/>
          </a:xfrm>
          <a:prstGeom prst="bentConnector3">
            <a:avLst>
              <a:gd name="adj1" fmla="val 50000"/>
            </a:avLst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接點 20">
            <a:extLst>
              <a:ext uri="{FF2B5EF4-FFF2-40B4-BE49-F238E27FC236}">
                <a16:creationId xmlns:a16="http://schemas.microsoft.com/office/drawing/2014/main" id="{9EFD81CA-E26A-224F-B057-988FB96636A4}"/>
              </a:ext>
            </a:extLst>
          </p:cNvPr>
          <p:cNvCxnSpPr>
            <a:cxnSpLocks/>
          </p:cNvCxnSpPr>
          <p:nvPr/>
        </p:nvCxnSpPr>
        <p:spPr>
          <a:xfrm flipV="1">
            <a:off x="6847098" y="5112778"/>
            <a:ext cx="2275886" cy="256"/>
          </a:xfrm>
          <a:prstGeom prst="bentConnector3">
            <a:avLst>
              <a:gd name="adj1" fmla="val 50000"/>
            </a:avLst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>
            <a:extLst>
              <a:ext uri="{FF2B5EF4-FFF2-40B4-BE49-F238E27FC236}">
                <a16:creationId xmlns:a16="http://schemas.microsoft.com/office/drawing/2014/main" id="{759769D2-E2D1-6D4B-A6B9-BC50EB5E81DA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842471" y="5110095"/>
            <a:ext cx="2261576" cy="1303554"/>
          </a:xfrm>
          <a:prstGeom prst="bentConnector3">
            <a:avLst>
              <a:gd name="adj1" fmla="val 50000"/>
            </a:avLst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890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模板（</a:t>
            </a:r>
            <a:r>
              <a:rPr lang="en-US" altLang="zh-TW" dirty="0"/>
              <a:t>Template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737939-1636-CC41-BEF4-997CD245822B}"/>
              </a:ext>
            </a:extLst>
          </p:cNvPr>
          <p:cNvSpPr txBox="1">
            <a:spLocks noChangeArrowheads="1"/>
          </p:cNvSpPr>
          <p:nvPr/>
        </p:nvSpPr>
        <p:spPr>
          <a:xfrm>
            <a:off x="1399143" y="1373794"/>
            <a:ext cx="9827044" cy="1199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Template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的可視度 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(Scope) 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只有在 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template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下的</a:t>
            </a:r>
            <a:r>
              <a:rPr lang="zh-TW" altLang="en-US" sz="24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一個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函式或類別中</a:t>
            </a:r>
            <a:endParaRPr lang="en-US" altLang="zh-TW" sz="2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2F651116-3AC6-3143-BA91-4FC14A90FFFB}"/>
              </a:ext>
            </a:extLst>
          </p:cNvPr>
          <p:cNvSpPr/>
          <p:nvPr/>
        </p:nvSpPr>
        <p:spPr>
          <a:xfrm>
            <a:off x="2301680" y="2121536"/>
            <a:ext cx="5758077" cy="4152401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defRPr/>
            </a:pPr>
            <a:r>
              <a:rPr lang="en-US" altLang="zh-TW" sz="28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template&lt;typename T&gt;</a:t>
            </a:r>
          </a:p>
          <a:p>
            <a:pPr lvl="1">
              <a:defRPr/>
            </a:pPr>
            <a:r>
              <a:rPr lang="en-US" altLang="zh-TW" sz="28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T MIN(T a, T b){</a:t>
            </a:r>
          </a:p>
          <a:p>
            <a:pPr lvl="1">
              <a:defRPr/>
            </a:pPr>
            <a:r>
              <a:rPr lang="en-US" altLang="zh-TW" sz="28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return a&lt;b?a:b;</a:t>
            </a:r>
          </a:p>
          <a:p>
            <a:pPr lvl="1">
              <a:defRPr/>
            </a:pPr>
            <a:r>
              <a:rPr lang="en-US" altLang="zh-TW" sz="28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  <a:p>
            <a:pPr lvl="1">
              <a:defRPr/>
            </a:pPr>
            <a:endParaRPr lang="en-US" altLang="zh-TW" sz="2800" b="1" dirty="0">
              <a:solidFill>
                <a:schemeClr val="tx1"/>
              </a:solidFill>
              <a:latin typeface="Consolas" panose="020B0609020204030204" pitchFamily="49" charset="0"/>
              <a:ea typeface="Adobe 繁黑體 Std B" panose="020B070000000000000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altLang="zh-TW" sz="28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template&lt;typename T&gt;</a:t>
            </a:r>
          </a:p>
          <a:p>
            <a:pPr lvl="1">
              <a:defRPr/>
            </a:pPr>
            <a:r>
              <a:rPr lang="en-US" altLang="zh-TW" sz="28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T MAX(T a, T b){</a:t>
            </a:r>
          </a:p>
          <a:p>
            <a:pPr lvl="1">
              <a:defRPr/>
            </a:pPr>
            <a:r>
              <a:rPr lang="en-US" altLang="zh-TW" sz="28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return a&gt;b?a:b;</a:t>
            </a:r>
          </a:p>
          <a:p>
            <a:pPr lvl="1">
              <a:defRPr/>
            </a:pPr>
            <a:r>
              <a:rPr lang="en-US" altLang="zh-TW" sz="28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右大括弧 5"/>
          <p:cNvSpPr/>
          <p:nvPr/>
        </p:nvSpPr>
        <p:spPr>
          <a:xfrm>
            <a:off x="8281854" y="2369199"/>
            <a:ext cx="308472" cy="1567630"/>
          </a:xfrm>
          <a:prstGeom prst="rightBrac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右大括弧 6"/>
          <p:cNvSpPr/>
          <p:nvPr/>
        </p:nvSpPr>
        <p:spPr>
          <a:xfrm>
            <a:off x="8281854" y="4471584"/>
            <a:ext cx="308472" cy="1567630"/>
          </a:xfrm>
          <a:prstGeom prst="rightBrac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066882" y="282984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模板一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9066882" y="4932233"/>
            <a:ext cx="156966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</a:t>
            </a:r>
            <a:r>
              <a:rPr lang="zh-TW" altLang="en-US" sz="3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板</a:t>
            </a:r>
            <a:r>
              <a:rPr lang="zh-TW" altLang="en-US" sz="3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</a:p>
        </p:txBody>
      </p:sp>
    </p:spTree>
    <p:extLst>
      <p:ext uri="{BB962C8B-B14F-4D97-AF65-F5344CB8AC3E}">
        <p14:creationId xmlns:p14="http://schemas.microsoft.com/office/powerpoint/2010/main" val="2643169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模板（</a:t>
            </a:r>
            <a:r>
              <a:rPr lang="en-US" altLang="zh-TW" dirty="0"/>
              <a:t>Template</a:t>
            </a:r>
            <a:r>
              <a:rPr lang="zh-TW" altLang="en-US" dirty="0"/>
              <a:t>）</a:t>
            </a:r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2F651116-3AC6-3143-BA91-4FC14A90FFFB}"/>
              </a:ext>
            </a:extLst>
          </p:cNvPr>
          <p:cNvSpPr/>
          <p:nvPr/>
        </p:nvSpPr>
        <p:spPr>
          <a:xfrm>
            <a:off x="3332431" y="1973162"/>
            <a:ext cx="5960468" cy="2136753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template&lt;typename T&gt;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void Funtcion(T *p, int len){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for(int i=0;i&lt;len;i++)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cout &lt;&lt; *(p+i) &lt;&lt; " ";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cout &lt;&lt; endl;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2F651116-3AC6-3143-BA91-4FC14A90FFFB}"/>
              </a:ext>
            </a:extLst>
          </p:cNvPr>
          <p:cNvSpPr/>
          <p:nvPr/>
        </p:nvSpPr>
        <p:spPr>
          <a:xfrm>
            <a:off x="2365787" y="4445223"/>
            <a:ext cx="7893756" cy="1911128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template&lt;typename </a:t>
            </a:r>
            <a:r>
              <a:rPr lang="en-US" altLang="zh-TW" sz="2000" dirty="0" smtClean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T&gt;</a:t>
            </a:r>
            <a:r>
              <a:rPr lang="zh-TW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void 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Funtcion(T *p, int len){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for(int i=0;i&lt;len;i++)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cout &lt;&lt; *(p+i) &lt;&lt; " ";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cout &lt;&lt; endl;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3737939-1636-CC41-BEF4-997CD245822B}"/>
              </a:ext>
            </a:extLst>
          </p:cNvPr>
          <p:cNvSpPr txBox="1">
            <a:spLocks noChangeArrowheads="1"/>
          </p:cNvSpPr>
          <p:nvPr/>
        </p:nvSpPr>
        <p:spPr>
          <a:xfrm>
            <a:off x="1399143" y="1202053"/>
            <a:ext cx="9827044" cy="1199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Template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可以不換行</a:t>
            </a:r>
            <a:endParaRPr lang="en-US" altLang="zh-TW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5112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模板（</a:t>
            </a:r>
            <a:r>
              <a:rPr lang="en-US" altLang="zh-TW" dirty="0"/>
              <a:t>Template</a:t>
            </a:r>
            <a:r>
              <a:rPr lang="zh-TW" altLang="en-US" dirty="0"/>
              <a:t>）</a:t>
            </a:r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2F651116-3AC6-3143-BA91-4FC14A90FFFB}"/>
              </a:ext>
            </a:extLst>
          </p:cNvPr>
          <p:cNvSpPr/>
          <p:nvPr/>
        </p:nvSpPr>
        <p:spPr>
          <a:xfrm>
            <a:off x="3332431" y="1973162"/>
            <a:ext cx="5960468" cy="2136753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template&lt;typename T&gt;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void Funtcion(T *p, int len){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for(int i=0;i&lt;len;i++)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cout &lt;&lt; *(p+i) &lt;&lt; " ";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cout &lt;&lt; endl;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2F651116-3AC6-3143-BA91-4FC14A90FFFB}"/>
              </a:ext>
            </a:extLst>
          </p:cNvPr>
          <p:cNvSpPr/>
          <p:nvPr/>
        </p:nvSpPr>
        <p:spPr>
          <a:xfrm>
            <a:off x="3332107" y="4262315"/>
            <a:ext cx="5960468" cy="2349464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template&lt;typename T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&gt;</a:t>
            </a:r>
          </a:p>
          <a:p>
            <a:pPr>
              <a:defRPr/>
            </a:pPr>
            <a:r>
              <a:rPr lang="en-US" altLang="zh-TW" sz="2000" dirty="0" smtClean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int a;</a:t>
            </a:r>
            <a:endParaRPr lang="en-US" altLang="zh-TW" sz="2000" dirty="0">
              <a:solidFill>
                <a:srgbClr val="FF0000"/>
              </a:solidFill>
              <a:latin typeface="Consolas" panose="020B0609020204030204" pitchFamily="49" charset="0"/>
              <a:ea typeface="Adobe 繁黑體 Std B" panose="020B070000000000000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void Funtcion(T *p, int len){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for(int i=0;i&lt;len;i++)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cout &lt;&lt; *(p+i) &lt;&lt; " ";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cout &lt;&lt; endl;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298525" y="4594419"/>
            <a:ext cx="1107996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錯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誤！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3737939-1636-CC41-BEF4-997CD245822B}"/>
              </a:ext>
            </a:extLst>
          </p:cNvPr>
          <p:cNvSpPr txBox="1">
            <a:spLocks noChangeArrowheads="1"/>
          </p:cNvSpPr>
          <p:nvPr/>
        </p:nvSpPr>
        <p:spPr>
          <a:xfrm>
            <a:off x="1399143" y="1220918"/>
            <a:ext cx="9827044" cy="1199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Template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與函式間不能有任何指令</a:t>
            </a:r>
            <a:endParaRPr lang="en-US" altLang="zh-TW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2619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模板（</a:t>
            </a:r>
            <a:r>
              <a:rPr lang="en-US" altLang="zh-TW" dirty="0"/>
              <a:t>Template</a:t>
            </a:r>
            <a:r>
              <a:rPr lang="zh-TW" altLang="en-US" dirty="0"/>
              <a:t>）</a:t>
            </a:r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2F651116-3AC6-3143-BA91-4FC14A90FFFB}"/>
              </a:ext>
            </a:extLst>
          </p:cNvPr>
          <p:cNvSpPr/>
          <p:nvPr/>
        </p:nvSpPr>
        <p:spPr>
          <a:xfrm>
            <a:off x="1702331" y="2200420"/>
            <a:ext cx="8787332" cy="4534469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defRPr/>
            </a:pPr>
            <a:r>
              <a:rPr lang="en-US" altLang="zh-TW" b="1" dirty="0" smtClean="0">
                <a:solidFill>
                  <a:srgbClr val="00B0F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template&lt;typename </a:t>
            </a:r>
            <a:r>
              <a:rPr lang="en-US" altLang="zh-TW" b="1" dirty="0">
                <a:solidFill>
                  <a:srgbClr val="00B0F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T&gt;</a:t>
            </a:r>
          </a:p>
          <a:p>
            <a:pPr lvl="1">
              <a:defRPr/>
            </a:pPr>
            <a:r>
              <a:rPr lang="en-US" altLang="zh-TW" b="1" dirty="0">
                <a:solidFill>
                  <a:srgbClr val="00B0F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T sum(T a, T b){</a:t>
            </a:r>
          </a:p>
          <a:p>
            <a:pPr lvl="1">
              <a:defRPr/>
            </a:pPr>
            <a:r>
              <a:rPr lang="en-US" altLang="zh-TW" b="1" dirty="0">
                <a:solidFill>
                  <a:srgbClr val="00B0F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cout &lt;&lt; "Called by template function." &lt;&lt; endl;</a:t>
            </a:r>
          </a:p>
          <a:p>
            <a:pPr lvl="1">
              <a:defRPr/>
            </a:pPr>
            <a:r>
              <a:rPr lang="en-US" altLang="zh-TW" b="1" dirty="0">
                <a:solidFill>
                  <a:srgbClr val="00B0F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return a+b;</a:t>
            </a:r>
          </a:p>
          <a:p>
            <a:pPr lvl="1">
              <a:defRPr/>
            </a:pPr>
            <a:r>
              <a:rPr lang="en-US" altLang="zh-TW" b="1" dirty="0" smtClean="0">
                <a:solidFill>
                  <a:srgbClr val="00B0F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  <a:p>
            <a:pPr lvl="1">
              <a:defRPr/>
            </a:pPr>
            <a:endParaRPr lang="en-US" altLang="zh-TW" b="1" dirty="0">
              <a:solidFill>
                <a:schemeClr val="tx1"/>
              </a:solidFill>
              <a:latin typeface="Consolas" panose="020B0609020204030204" pitchFamily="49" charset="0"/>
              <a:ea typeface="Adobe 繁黑體 Std B" panose="020B070000000000000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altLang="zh-TW" b="1" dirty="0" smtClean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int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sum(int a, int b){</a:t>
            </a:r>
          </a:p>
          <a:p>
            <a:pPr lvl="1">
              <a:defRPr/>
            </a:pP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cout &lt;&lt; "Called by normal function." &lt;&lt; endl;</a:t>
            </a:r>
          </a:p>
          <a:p>
            <a:pPr lvl="1">
              <a:defRPr/>
            </a:pP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return a+b;</a:t>
            </a:r>
          </a:p>
          <a:p>
            <a:pPr lvl="1">
              <a:defRPr/>
            </a:pP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  <a:p>
            <a:pPr lvl="1">
              <a:defRPr/>
            </a:pPr>
            <a:endParaRPr lang="en-US" altLang="zh-TW" b="1" dirty="0">
              <a:solidFill>
                <a:schemeClr val="tx1"/>
              </a:solidFill>
              <a:latin typeface="Consolas" panose="020B0609020204030204" pitchFamily="49" charset="0"/>
              <a:ea typeface="Adobe 繁黑體 Std B" panose="020B070000000000000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int main() {</a:t>
            </a:r>
          </a:p>
          <a:p>
            <a:pPr lvl="1">
              <a:defRPr/>
            </a:pPr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cout &lt;&lt; sum(3,5) &lt;&lt; endl;</a:t>
            </a:r>
          </a:p>
          <a:p>
            <a:pPr lvl="1">
              <a:defRPr/>
            </a:pPr>
            <a:r>
              <a:rPr lang="en-US" altLang="zh-TW" b="1" dirty="0">
                <a:solidFill>
                  <a:srgbClr val="00B0F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cout &lt;&lt; sum(1.8,2.7) &lt;&lt; endl;</a:t>
            </a:r>
          </a:p>
          <a:p>
            <a:pPr lvl="1">
              <a:defRPr/>
            </a:pPr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return 0;</a:t>
            </a:r>
          </a:p>
          <a:p>
            <a:pPr lvl="1">
              <a:defRPr/>
            </a:pPr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3737939-1636-CC41-BEF4-997CD245822B}"/>
              </a:ext>
            </a:extLst>
          </p:cNvPr>
          <p:cNvSpPr txBox="1">
            <a:spLocks noChangeArrowheads="1"/>
          </p:cNvSpPr>
          <p:nvPr/>
        </p:nvSpPr>
        <p:spPr>
          <a:xfrm>
            <a:off x="2689930" y="1276597"/>
            <a:ext cx="6812133" cy="11996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在找不到對應的函式時才會生成</a:t>
            </a:r>
            <a:endParaRPr lang="en-US" altLang="zh-TW" sz="2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候補選手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</p:txBody>
      </p:sp>
      <p:cxnSp>
        <p:nvCxnSpPr>
          <p:cNvPr id="6" name="肘形接點 5"/>
          <p:cNvCxnSpPr/>
          <p:nvPr/>
        </p:nvCxnSpPr>
        <p:spPr>
          <a:xfrm rot="5400000" flipH="1" flipV="1">
            <a:off x="6411816" y="3580482"/>
            <a:ext cx="2787268" cy="2016087"/>
          </a:xfrm>
          <a:prstGeom prst="bentConnector3">
            <a:avLst>
              <a:gd name="adj1" fmla="val -593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H="1" flipV="1">
            <a:off x="5067759" y="4527932"/>
            <a:ext cx="11017" cy="9805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5067759" y="478734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已有直接用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290630" y="6105658"/>
            <a:ext cx="382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沒有→透過 </a:t>
            </a:r>
            <a:r>
              <a:rPr lang="en-US" altLang="zh-TW" sz="24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template</a:t>
            </a:r>
            <a:r>
              <a:rPr lang="zh-TW" altLang="en-US" sz="24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生成</a:t>
            </a:r>
            <a:endParaRPr lang="zh-TW" altLang="en-US" sz="2400" b="1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2567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模板（</a:t>
            </a:r>
            <a:r>
              <a:rPr lang="en-US" altLang="zh-TW" dirty="0"/>
              <a:t>Template</a:t>
            </a:r>
            <a:r>
              <a:rPr lang="zh-TW" altLang="en-US" dirty="0"/>
              <a:t>）</a:t>
            </a:r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2F651116-3AC6-3143-BA91-4FC14A90FFFB}"/>
              </a:ext>
            </a:extLst>
          </p:cNvPr>
          <p:cNvSpPr/>
          <p:nvPr/>
        </p:nvSpPr>
        <p:spPr>
          <a:xfrm>
            <a:off x="1702331" y="2200420"/>
            <a:ext cx="8787332" cy="4534469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defRPr/>
            </a:pPr>
            <a:r>
              <a:rPr lang="en-US" altLang="zh-TW" b="1" dirty="0" smtClean="0">
                <a:solidFill>
                  <a:srgbClr val="00B0F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template&lt;typename </a:t>
            </a:r>
            <a:r>
              <a:rPr lang="en-US" altLang="zh-TW" b="1" dirty="0">
                <a:solidFill>
                  <a:srgbClr val="00B0F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T&gt;</a:t>
            </a:r>
          </a:p>
          <a:p>
            <a:pPr lvl="1">
              <a:defRPr/>
            </a:pPr>
            <a:r>
              <a:rPr lang="en-US" altLang="zh-TW" b="1" dirty="0">
                <a:solidFill>
                  <a:srgbClr val="00B0F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T sum(T a, T b){</a:t>
            </a:r>
          </a:p>
          <a:p>
            <a:pPr lvl="1">
              <a:defRPr/>
            </a:pPr>
            <a:r>
              <a:rPr lang="en-US" altLang="zh-TW" b="1" dirty="0">
                <a:solidFill>
                  <a:srgbClr val="00B0F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cout &lt;&lt; "Called by template function." &lt;&lt; endl;</a:t>
            </a:r>
          </a:p>
          <a:p>
            <a:pPr lvl="1">
              <a:defRPr/>
            </a:pPr>
            <a:r>
              <a:rPr lang="en-US" altLang="zh-TW" b="1" dirty="0">
                <a:solidFill>
                  <a:srgbClr val="00B0F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return a+b;</a:t>
            </a:r>
          </a:p>
          <a:p>
            <a:pPr lvl="1">
              <a:defRPr/>
            </a:pPr>
            <a:r>
              <a:rPr lang="en-US" altLang="zh-TW" b="1" dirty="0" smtClean="0">
                <a:solidFill>
                  <a:srgbClr val="00B0F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  <a:p>
            <a:pPr lvl="1">
              <a:defRPr/>
            </a:pP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template &lt;&gt;</a:t>
            </a:r>
          </a:p>
          <a:p>
            <a:pPr lvl="1">
              <a:defRPr/>
            </a:pPr>
            <a:r>
              <a:rPr lang="en-US" altLang="zh-TW" b="1" dirty="0" smtClean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int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sum(int a, int b){</a:t>
            </a:r>
          </a:p>
          <a:p>
            <a:pPr lvl="1">
              <a:defRPr/>
            </a:pP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cout &lt;&lt; "Called by normal function." &lt;&lt; endl;</a:t>
            </a:r>
          </a:p>
          <a:p>
            <a:pPr lvl="1">
              <a:defRPr/>
            </a:pP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return a+b;</a:t>
            </a:r>
          </a:p>
          <a:p>
            <a:pPr lvl="1">
              <a:defRPr/>
            </a:pP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  <a:p>
            <a:pPr lvl="1">
              <a:defRPr/>
            </a:pPr>
            <a:endParaRPr lang="en-US" altLang="zh-TW" b="1" dirty="0">
              <a:solidFill>
                <a:schemeClr val="tx1"/>
              </a:solidFill>
              <a:latin typeface="Consolas" panose="020B0609020204030204" pitchFamily="49" charset="0"/>
              <a:ea typeface="Adobe 繁黑體 Std B" panose="020B070000000000000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int main() {</a:t>
            </a:r>
          </a:p>
          <a:p>
            <a:pPr lvl="1">
              <a:defRPr/>
            </a:pPr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cout &lt;&lt; sum(3,5) &lt;&lt; endl;</a:t>
            </a:r>
          </a:p>
          <a:p>
            <a:pPr lvl="1">
              <a:defRPr/>
            </a:pPr>
            <a:r>
              <a:rPr lang="en-US" altLang="zh-TW" b="1" dirty="0">
                <a:solidFill>
                  <a:srgbClr val="00B0F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cout &lt;&lt; sum(1.8,2.7) &lt;&lt; endl;</a:t>
            </a:r>
          </a:p>
          <a:p>
            <a:pPr lvl="1">
              <a:defRPr/>
            </a:pPr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return 0;</a:t>
            </a:r>
          </a:p>
          <a:p>
            <a:pPr lvl="1">
              <a:defRPr/>
            </a:pPr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3737939-1636-CC41-BEF4-997CD245822B}"/>
              </a:ext>
            </a:extLst>
          </p:cNvPr>
          <p:cNvSpPr txBox="1">
            <a:spLocks noChangeArrowheads="1"/>
          </p:cNvSpPr>
          <p:nvPr/>
        </p:nvSpPr>
        <p:spPr>
          <a:xfrm>
            <a:off x="2689930" y="1276597"/>
            <a:ext cx="6812133" cy="11996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在找不到對應的函式時才會生成</a:t>
            </a:r>
            <a:endParaRPr lang="en-US" altLang="zh-TW" sz="2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候補選手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</p:txBody>
      </p:sp>
      <p:cxnSp>
        <p:nvCxnSpPr>
          <p:cNvPr id="6" name="肘形接點 5"/>
          <p:cNvCxnSpPr/>
          <p:nvPr/>
        </p:nvCxnSpPr>
        <p:spPr>
          <a:xfrm rot="5400000" flipH="1" flipV="1">
            <a:off x="6411816" y="3580482"/>
            <a:ext cx="2787268" cy="2016087"/>
          </a:xfrm>
          <a:prstGeom prst="bentConnector3">
            <a:avLst>
              <a:gd name="adj1" fmla="val -593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H="1" flipV="1">
            <a:off x="5067759" y="4527932"/>
            <a:ext cx="11017" cy="9805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5067759" y="478734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已有直接用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290630" y="6105658"/>
            <a:ext cx="382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沒有→透過 </a:t>
            </a:r>
            <a:r>
              <a:rPr lang="en-US" altLang="zh-TW" sz="24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template</a:t>
            </a:r>
            <a:r>
              <a:rPr lang="zh-TW" altLang="en-US" sz="24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生成</a:t>
            </a:r>
            <a:endParaRPr lang="zh-TW" altLang="en-US" sz="2400" b="1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356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D2DE3-52CF-49D2-A908-21BE6A27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Code</a:t>
            </a:r>
            <a:endParaRPr lang="zh-TW" altLang="en-US" dirty="0"/>
          </a:p>
        </p:txBody>
      </p:sp>
      <p:sp>
        <p:nvSpPr>
          <p:cNvPr id="4" name="圓角矩形 18">
            <a:extLst>
              <a:ext uri="{FF2B5EF4-FFF2-40B4-BE49-F238E27FC236}">
                <a16:creationId xmlns:a16="http://schemas.microsoft.com/office/drawing/2014/main" id="{C768FC41-0C6E-4CD7-8737-BAD72D6F309E}"/>
              </a:ext>
            </a:extLst>
          </p:cNvPr>
          <p:cNvSpPr/>
          <p:nvPr/>
        </p:nvSpPr>
        <p:spPr>
          <a:xfrm>
            <a:off x="2079336" y="1802421"/>
            <a:ext cx="8033327" cy="355675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5006E4C6-7088-403F-9689-E637C01D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DE66AB-217D-4E8C-ADDA-9FF1481A0396}" type="datetime1">
              <a:rPr lang="zh-TW" altLang="en-US" smtClean="0"/>
              <a:t>2021/4/25</a:t>
            </a:fld>
            <a:endParaRPr lang="zh-TW" altLang="en-US" dirty="0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B86C793-B75B-4972-9DE8-B7AC196A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E85102E7-EBD4-40D6-A4AF-46DE1565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11" name="內容版面配置區 1">
            <a:extLst>
              <a:ext uri="{FF2B5EF4-FFF2-40B4-BE49-F238E27FC236}">
                <a16:creationId xmlns:a16="http://schemas.microsoft.com/office/drawing/2014/main" id="{329BE61E-50D5-48BB-B553-933360DDD129}"/>
              </a:ext>
            </a:extLst>
          </p:cNvPr>
          <p:cNvSpPr txBox="1">
            <a:spLocks/>
          </p:cNvSpPr>
          <p:nvPr/>
        </p:nvSpPr>
        <p:spPr>
          <a:xfrm>
            <a:off x="2336627" y="2016144"/>
            <a:ext cx="7518744" cy="2547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b="1" dirty="0">
                <a:ea typeface="Adobe 繁黑體 Std B" pitchFamily="34" charset="-120"/>
              </a:rPr>
              <a:t>Mission 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zh-TW" altLang="en-US" dirty="0" smtClean="0">
                <a:ea typeface="Adobe 繁黑體 Std B" pitchFamily="34" charset="-120"/>
              </a:rPr>
              <a:t>撰寫可以比較大小</a:t>
            </a:r>
            <a:r>
              <a:rPr lang="en-US" altLang="zh-TW" dirty="0" smtClean="0">
                <a:ea typeface="Adobe 繁黑體 Std B" pitchFamily="34" charset="-120"/>
              </a:rPr>
              <a:t>(bigger</a:t>
            </a:r>
            <a:r>
              <a:rPr lang="zh-TW" altLang="en-US" dirty="0" smtClean="0">
                <a:ea typeface="Adobe 繁黑體 Std B" pitchFamily="34" charset="-120"/>
              </a:rPr>
              <a:t>、</a:t>
            </a:r>
            <a:r>
              <a:rPr lang="en-US" altLang="zh-TW" dirty="0" smtClean="0">
                <a:ea typeface="Adobe 繁黑體 Std B" pitchFamily="34" charset="-120"/>
              </a:rPr>
              <a:t>smaller)</a:t>
            </a:r>
            <a:r>
              <a:rPr lang="zh-TW" altLang="en-US" dirty="0" smtClean="0">
                <a:ea typeface="Adobe 繁黑體 Std B" pitchFamily="34" charset="-120"/>
              </a:rPr>
              <a:t>的模板：</a:t>
            </a:r>
            <a:endParaRPr lang="en-US" altLang="zh-TW" dirty="0" smtClean="0">
              <a:ea typeface="Adobe 繁黑體 Std B" pitchFamily="34" charset="-120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 smtClean="0">
                <a:ea typeface="Adobe 繁黑體 Std B" pitchFamily="34" charset="-120"/>
              </a:rPr>
              <a:t>int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 smtClean="0">
                <a:ea typeface="Adobe 繁黑體 Std B" pitchFamily="34" charset="-120"/>
              </a:rPr>
              <a:t>float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 smtClean="0">
                <a:ea typeface="Adobe 繁黑體 Std B" pitchFamily="34" charset="-120"/>
              </a:rPr>
              <a:t>double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 smtClean="0">
                <a:ea typeface="Adobe 繁黑體 Std B" pitchFamily="34" charset="-120"/>
              </a:rPr>
              <a:t>string</a:t>
            </a:r>
            <a:r>
              <a:rPr lang="zh-TW" altLang="en-US" dirty="0" smtClean="0">
                <a:ea typeface="Adobe 繁黑體 Std B" pitchFamily="34" charset="-120"/>
              </a:rPr>
              <a:t> </a:t>
            </a:r>
            <a:r>
              <a:rPr lang="en-US" altLang="zh-TW" dirty="0" smtClean="0">
                <a:ea typeface="Adobe 繁黑體 Std B" pitchFamily="34" charset="-120"/>
              </a:rPr>
              <a:t>(</a:t>
            </a:r>
            <a:r>
              <a:rPr lang="zh-TW" altLang="en-US" dirty="0" smtClean="0">
                <a:ea typeface="Adobe 繁黑體 Std B" pitchFamily="34" charset="-120"/>
              </a:rPr>
              <a:t>比較長度</a:t>
            </a:r>
            <a:r>
              <a:rPr lang="en-US" altLang="zh-TW" dirty="0" smtClean="0">
                <a:ea typeface="Adobe 繁黑體 Std B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324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D2DE3-52CF-49D2-A908-21BE6A27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Practice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5006E4C6-7088-403F-9689-E637C01D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DE66AB-217D-4E8C-ADDA-9FF1481A0396}" type="datetime1">
              <a:rPr lang="zh-TW" altLang="en-US" smtClean="0"/>
              <a:t>2021/4/25</a:t>
            </a:fld>
            <a:endParaRPr lang="zh-TW" altLang="en-US" dirty="0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B86C793-B75B-4972-9DE8-B7AC196A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E85102E7-EBD4-40D6-A4AF-46DE1565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10" name="圓角矩形 18">
            <a:extLst>
              <a:ext uri="{FF2B5EF4-FFF2-40B4-BE49-F238E27FC236}">
                <a16:creationId xmlns:a16="http://schemas.microsoft.com/office/drawing/2014/main" id="{C768FC41-0C6E-4CD7-8737-BAD72D6F309E}"/>
              </a:ext>
            </a:extLst>
          </p:cNvPr>
          <p:cNvSpPr/>
          <p:nvPr/>
        </p:nvSpPr>
        <p:spPr>
          <a:xfrm>
            <a:off x="2079336" y="1802421"/>
            <a:ext cx="8033327" cy="349314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內容版面配置區 1">
            <a:extLst>
              <a:ext uri="{FF2B5EF4-FFF2-40B4-BE49-F238E27FC236}">
                <a16:creationId xmlns:a16="http://schemas.microsoft.com/office/drawing/2014/main" id="{329BE61E-50D5-48BB-B553-933360DDD129}"/>
              </a:ext>
            </a:extLst>
          </p:cNvPr>
          <p:cNvSpPr txBox="1">
            <a:spLocks/>
          </p:cNvSpPr>
          <p:nvPr/>
        </p:nvSpPr>
        <p:spPr>
          <a:xfrm>
            <a:off x="2336627" y="2016144"/>
            <a:ext cx="7518744" cy="2547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b="1" dirty="0">
                <a:ea typeface="Adobe 繁黑體 Std B" pitchFamily="34" charset="-120"/>
              </a:rPr>
              <a:t>Mission 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zh-TW" altLang="en-US" dirty="0" smtClean="0">
                <a:ea typeface="Adobe 繁黑體 Std B" pitchFamily="34" charset="-120"/>
              </a:rPr>
              <a:t>撰寫可以</a:t>
            </a:r>
            <a:r>
              <a:rPr lang="zh-TW" altLang="en-US" dirty="0">
                <a:ea typeface="Adobe 繁黑體 Std B" pitchFamily="34" charset="-120"/>
              </a:rPr>
              <a:t>印出陣</a:t>
            </a:r>
            <a:r>
              <a:rPr lang="zh-TW" altLang="en-US" dirty="0" smtClean="0">
                <a:ea typeface="Adobe 繁黑體 Std B" pitchFamily="34" charset="-120"/>
              </a:rPr>
              <a:t>列中所有資料的模板：</a:t>
            </a:r>
            <a:endParaRPr lang="en-US" altLang="zh-TW" dirty="0" smtClean="0">
              <a:ea typeface="Adobe 繁黑體 Std B" pitchFamily="34" charset="-120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 smtClean="0">
                <a:ea typeface="Adobe 繁黑體 Std B" pitchFamily="34" charset="-120"/>
              </a:rPr>
              <a:t>int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 smtClean="0">
                <a:ea typeface="Adobe 繁黑體 Std B" pitchFamily="34" charset="-120"/>
              </a:rPr>
              <a:t>float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 smtClean="0">
                <a:ea typeface="Adobe 繁黑體 Std B" pitchFamily="34" charset="-120"/>
              </a:rPr>
              <a:t>double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 smtClean="0">
                <a:ea typeface="Adobe 繁黑體 Std B" pitchFamily="34" charset="-120"/>
              </a:rPr>
              <a:t>string</a:t>
            </a:r>
            <a:r>
              <a:rPr lang="zh-TW" altLang="en-US" dirty="0" smtClean="0">
                <a:ea typeface="Adobe 繁黑體 Std B" pitchFamily="34" charset="-120"/>
              </a:rPr>
              <a:t>：直接印出</a:t>
            </a:r>
            <a:endParaRPr lang="en-US" altLang="zh-TW" dirty="0" smtClean="0"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00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</a:rPr>
              <a:t>學習大綱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63B7-E86C-498B-BB1E-7C21BA7D91D5}" type="datetime1">
              <a:rPr lang="zh-TW" altLang="en-US" smtClean="0"/>
              <a:t>2021/4/25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25" name="圓角矩形 24">
            <a:extLst>
              <a:ext uri="{FF2B5EF4-FFF2-40B4-BE49-F238E27FC236}">
                <a16:creationId xmlns:a16="http://schemas.microsoft.com/office/drawing/2014/main" id="{1A2FDD8A-04D0-464E-9353-C536F8FFDDCF}"/>
              </a:ext>
            </a:extLst>
          </p:cNvPr>
          <p:cNvSpPr/>
          <p:nvPr/>
        </p:nvSpPr>
        <p:spPr>
          <a:xfrm>
            <a:off x="6272938" y="4117051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/>
              </a:solidFill>
            </a:endParaRPr>
          </a:p>
        </p:txBody>
      </p:sp>
      <p:sp>
        <p:nvSpPr>
          <p:cNvPr id="27" name="圓角矩形 26">
            <a:extLst>
              <a:ext uri="{FF2B5EF4-FFF2-40B4-BE49-F238E27FC236}">
                <a16:creationId xmlns:a16="http://schemas.microsoft.com/office/drawing/2014/main" id="{5D9C41B3-C271-704F-BB31-021ADCE614D0}"/>
              </a:ext>
            </a:extLst>
          </p:cNvPr>
          <p:cNvSpPr/>
          <p:nvPr/>
        </p:nvSpPr>
        <p:spPr>
          <a:xfrm>
            <a:off x="6272938" y="2721645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88CBF65-BE45-A04F-AFA4-85A1EACFF36F}"/>
              </a:ext>
            </a:extLst>
          </p:cNvPr>
          <p:cNvSpPr txBox="1"/>
          <p:nvPr/>
        </p:nvSpPr>
        <p:spPr>
          <a:xfrm>
            <a:off x="6397267" y="2847750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chemeClr val="bg1"/>
                </a:solidFill>
              </a:rPr>
              <a:t>3.</a:t>
            </a:r>
            <a:endParaRPr kumimoji="1" lang="zh-TW" altLang="en-US" sz="4400" b="1" dirty="0">
              <a:solidFill>
                <a:schemeClr val="bg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16DA7F9-65F8-CE44-8C0E-B754EB538A54}"/>
              </a:ext>
            </a:extLst>
          </p:cNvPr>
          <p:cNvSpPr txBox="1"/>
          <p:nvPr/>
        </p:nvSpPr>
        <p:spPr>
          <a:xfrm>
            <a:off x="6397266" y="4241372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chemeClr val="bg1"/>
                </a:solidFill>
              </a:rPr>
              <a:t>4.</a:t>
            </a:r>
            <a:endParaRPr kumimoji="1" lang="zh-TW" altLang="en-US" sz="4400" b="1" dirty="0">
              <a:solidFill>
                <a:schemeClr val="bg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D864A0E-0B3A-E249-8113-4553F487E1C1}"/>
              </a:ext>
            </a:extLst>
          </p:cNvPr>
          <p:cNvSpPr/>
          <p:nvPr/>
        </p:nvSpPr>
        <p:spPr>
          <a:xfrm>
            <a:off x="7021955" y="4367801"/>
            <a:ext cx="1980029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繼承與模板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0375A0D-71BC-E547-A73D-96668C5B7AEF}"/>
              </a:ext>
            </a:extLst>
          </p:cNvPr>
          <p:cNvSpPr/>
          <p:nvPr/>
        </p:nvSpPr>
        <p:spPr>
          <a:xfrm>
            <a:off x="7021955" y="2978987"/>
            <a:ext cx="3057247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類別下的函式模板</a:t>
            </a:r>
            <a:endParaRPr lang="zh-TW" altLang="en-US" sz="2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圓角矩形 25">
            <a:extLst>
              <a:ext uri="{FF2B5EF4-FFF2-40B4-BE49-F238E27FC236}">
                <a16:creationId xmlns:a16="http://schemas.microsoft.com/office/drawing/2014/main" id="{24FA850A-AB4C-2C41-B1A1-2C1822BC9123}"/>
              </a:ext>
            </a:extLst>
          </p:cNvPr>
          <p:cNvSpPr/>
          <p:nvPr/>
        </p:nvSpPr>
        <p:spPr>
          <a:xfrm>
            <a:off x="1380096" y="2721645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635D0AC-A1E3-E64B-B7FC-C6064884BD2B}"/>
              </a:ext>
            </a:extLst>
          </p:cNvPr>
          <p:cNvSpPr txBox="1"/>
          <p:nvPr/>
        </p:nvSpPr>
        <p:spPr>
          <a:xfrm>
            <a:off x="1516457" y="2852051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chemeClr val="bg1"/>
                </a:solidFill>
              </a:rPr>
              <a:t>1.</a:t>
            </a:r>
            <a:endParaRPr kumimoji="1" lang="zh-TW" altLang="en-US" sz="4400" b="1" dirty="0">
              <a:solidFill>
                <a:schemeClr val="bg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0C2A33D-DE49-DC49-A569-1B29347C6AD5}"/>
              </a:ext>
            </a:extLst>
          </p:cNvPr>
          <p:cNvSpPr/>
          <p:nvPr/>
        </p:nvSpPr>
        <p:spPr>
          <a:xfrm>
            <a:off x="2109838" y="2967030"/>
            <a:ext cx="1620957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函式模板</a:t>
            </a:r>
          </a:p>
        </p:txBody>
      </p:sp>
      <p:sp>
        <p:nvSpPr>
          <p:cNvPr id="18" name="圓角矩形 17">
            <a:extLst>
              <a:ext uri="{FF2B5EF4-FFF2-40B4-BE49-F238E27FC236}">
                <a16:creationId xmlns:a16="http://schemas.microsoft.com/office/drawing/2014/main" id="{4BB7B380-C0C8-874D-8415-EE970C6F4888}"/>
              </a:ext>
            </a:extLst>
          </p:cNvPr>
          <p:cNvSpPr/>
          <p:nvPr/>
        </p:nvSpPr>
        <p:spPr>
          <a:xfrm>
            <a:off x="1380096" y="4117051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4B97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A3313A9-0D70-D54E-930E-54D20F7087B9}"/>
              </a:ext>
            </a:extLst>
          </p:cNvPr>
          <p:cNvSpPr txBox="1"/>
          <p:nvPr/>
        </p:nvSpPr>
        <p:spPr>
          <a:xfrm>
            <a:off x="1516514" y="4243594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rgbClr val="4B97A4"/>
                </a:solidFill>
              </a:rPr>
              <a:t>2.</a:t>
            </a:r>
            <a:endParaRPr kumimoji="1" lang="zh-TW" altLang="en-US" sz="4400" b="1" dirty="0">
              <a:solidFill>
                <a:srgbClr val="4B97A4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8545489-753D-8144-BFB0-E2BCC11DF864}"/>
              </a:ext>
            </a:extLst>
          </p:cNvPr>
          <p:cNvSpPr/>
          <p:nvPr/>
        </p:nvSpPr>
        <p:spPr>
          <a:xfrm>
            <a:off x="2109838" y="4375505"/>
            <a:ext cx="1620957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類別模板</a:t>
            </a:r>
            <a:endParaRPr lang="en-US" altLang="zh-TW" sz="2800" b="1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179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</a:rPr>
              <a:t>學習大綱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63B7-E86C-498B-BB1E-7C21BA7D91D5}" type="datetime1">
              <a:rPr lang="zh-TW" altLang="en-US" smtClean="0"/>
              <a:t>2021/4/25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20" name="圓角矩形 19">
            <a:extLst>
              <a:ext uri="{FF2B5EF4-FFF2-40B4-BE49-F238E27FC236}">
                <a16:creationId xmlns:a16="http://schemas.microsoft.com/office/drawing/2014/main" id="{4BB7B380-C0C8-874D-8415-EE970C6F4888}"/>
              </a:ext>
            </a:extLst>
          </p:cNvPr>
          <p:cNvSpPr/>
          <p:nvPr/>
        </p:nvSpPr>
        <p:spPr>
          <a:xfrm>
            <a:off x="1380096" y="4117051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4B97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圓角矩形 23">
            <a:extLst>
              <a:ext uri="{FF2B5EF4-FFF2-40B4-BE49-F238E27FC236}">
                <a16:creationId xmlns:a16="http://schemas.microsoft.com/office/drawing/2014/main" id="{24FA850A-AB4C-2C41-B1A1-2C1822BC9123}"/>
              </a:ext>
            </a:extLst>
          </p:cNvPr>
          <p:cNvSpPr/>
          <p:nvPr/>
        </p:nvSpPr>
        <p:spPr>
          <a:xfrm>
            <a:off x="1380096" y="2721645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4B97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圓角矩形 24">
            <a:extLst>
              <a:ext uri="{FF2B5EF4-FFF2-40B4-BE49-F238E27FC236}">
                <a16:creationId xmlns:a16="http://schemas.microsoft.com/office/drawing/2014/main" id="{1A2FDD8A-04D0-464E-9353-C536F8FFDDCF}"/>
              </a:ext>
            </a:extLst>
          </p:cNvPr>
          <p:cNvSpPr/>
          <p:nvPr/>
        </p:nvSpPr>
        <p:spPr>
          <a:xfrm>
            <a:off x="6272938" y="4117051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4B97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圓角矩形 26">
            <a:extLst>
              <a:ext uri="{FF2B5EF4-FFF2-40B4-BE49-F238E27FC236}">
                <a16:creationId xmlns:a16="http://schemas.microsoft.com/office/drawing/2014/main" id="{5D9C41B3-C271-704F-BB31-021ADCE614D0}"/>
              </a:ext>
            </a:extLst>
          </p:cNvPr>
          <p:cNvSpPr/>
          <p:nvPr/>
        </p:nvSpPr>
        <p:spPr>
          <a:xfrm>
            <a:off x="6272938" y="2721645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4B97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635D0AC-A1E3-E64B-B7FC-C6064884BD2B}"/>
              </a:ext>
            </a:extLst>
          </p:cNvPr>
          <p:cNvSpPr txBox="1"/>
          <p:nvPr/>
        </p:nvSpPr>
        <p:spPr>
          <a:xfrm>
            <a:off x="1516457" y="2852051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rgbClr val="4B97A4"/>
                </a:solidFill>
              </a:rPr>
              <a:t>1.</a:t>
            </a:r>
            <a:endParaRPr kumimoji="1" lang="zh-TW" altLang="en-US" sz="4400" b="1" dirty="0">
              <a:solidFill>
                <a:srgbClr val="4B97A4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A3313A9-0D70-D54E-930E-54D20F7087B9}"/>
              </a:ext>
            </a:extLst>
          </p:cNvPr>
          <p:cNvSpPr txBox="1"/>
          <p:nvPr/>
        </p:nvSpPr>
        <p:spPr>
          <a:xfrm>
            <a:off x="1516514" y="4243594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rgbClr val="4B97A4"/>
                </a:solidFill>
              </a:rPr>
              <a:t>2.</a:t>
            </a:r>
            <a:endParaRPr kumimoji="1" lang="zh-TW" altLang="en-US" sz="4400" b="1" dirty="0">
              <a:solidFill>
                <a:srgbClr val="4B97A4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88CBF65-BE45-A04F-AFA4-85A1EACFF36F}"/>
              </a:ext>
            </a:extLst>
          </p:cNvPr>
          <p:cNvSpPr txBox="1"/>
          <p:nvPr/>
        </p:nvSpPr>
        <p:spPr>
          <a:xfrm>
            <a:off x="6397267" y="2847750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rgbClr val="4B97A4"/>
                </a:solidFill>
              </a:rPr>
              <a:t>3.</a:t>
            </a:r>
            <a:endParaRPr kumimoji="1" lang="zh-TW" altLang="en-US" sz="4400" b="1" dirty="0">
              <a:solidFill>
                <a:srgbClr val="4B97A4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16DA7F9-65F8-CE44-8C0E-B754EB538A54}"/>
              </a:ext>
            </a:extLst>
          </p:cNvPr>
          <p:cNvSpPr txBox="1"/>
          <p:nvPr/>
        </p:nvSpPr>
        <p:spPr>
          <a:xfrm>
            <a:off x="6397266" y="4241372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rgbClr val="4B97A4"/>
                </a:solidFill>
              </a:rPr>
              <a:t>4.</a:t>
            </a:r>
            <a:endParaRPr kumimoji="1" lang="zh-TW" altLang="en-US" sz="4400" b="1" dirty="0">
              <a:solidFill>
                <a:srgbClr val="4B97A4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D864A0E-0B3A-E249-8113-4553F487E1C1}"/>
              </a:ext>
            </a:extLst>
          </p:cNvPr>
          <p:cNvSpPr/>
          <p:nvPr/>
        </p:nvSpPr>
        <p:spPr>
          <a:xfrm>
            <a:off x="7021955" y="4367801"/>
            <a:ext cx="1980029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繼</a:t>
            </a:r>
            <a:r>
              <a:rPr lang="zh-TW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承與模板</a:t>
            </a:r>
            <a:endParaRPr lang="zh-TW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0375A0D-71BC-E547-A73D-96668C5B7AEF}"/>
              </a:ext>
            </a:extLst>
          </p:cNvPr>
          <p:cNvSpPr/>
          <p:nvPr/>
        </p:nvSpPr>
        <p:spPr>
          <a:xfrm>
            <a:off x="7021955" y="2978987"/>
            <a:ext cx="3057247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類別下的函式模板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545489-753D-8144-BFB0-E2BCC11DF864}"/>
              </a:ext>
            </a:extLst>
          </p:cNvPr>
          <p:cNvSpPr/>
          <p:nvPr/>
        </p:nvSpPr>
        <p:spPr>
          <a:xfrm>
            <a:off x="2109838" y="4375505"/>
            <a:ext cx="1620957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類別模板</a:t>
            </a:r>
            <a:endParaRPr lang="en-US" altLang="zh-TW" sz="2800" b="1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0C2A33D-DE49-DC49-A569-1B29347C6AD5}"/>
              </a:ext>
            </a:extLst>
          </p:cNvPr>
          <p:cNvSpPr/>
          <p:nvPr/>
        </p:nvSpPr>
        <p:spPr>
          <a:xfrm>
            <a:off x="2109838" y="2967030"/>
            <a:ext cx="1620957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函式模板</a:t>
            </a:r>
            <a:endParaRPr lang="en-US" altLang="zh-TW" sz="2800" b="1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500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類別模板 </a:t>
            </a:r>
            <a:r>
              <a:rPr lang="en-US" altLang="zh-TW" dirty="0"/>
              <a:t>(Class Template)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737939-1636-CC41-BEF4-997CD245822B}"/>
              </a:ext>
            </a:extLst>
          </p:cNvPr>
          <p:cNvSpPr txBox="1">
            <a:spLocks noChangeArrowheads="1"/>
          </p:cNvSpPr>
          <p:nvPr/>
        </p:nvSpPr>
        <p:spPr>
          <a:xfrm>
            <a:off x="2209798" y="1486942"/>
            <a:ext cx="8879380" cy="4550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類別模板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(Class Template)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資料型態參數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化</a:t>
            </a:r>
            <a:endParaRPr lang="en-US" altLang="zh-TW" sz="2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以簡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化的符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號表示，通常是 </a:t>
            </a: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T1, T2, </a:t>
            </a: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...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編譯器透過類似巨集代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換，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根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據內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容產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生程式碼</a:t>
            </a:r>
          </a:p>
          <a:p>
            <a:pPr marL="0" indent="0" algn="ctr">
              <a:lnSpc>
                <a:spcPct val="150000"/>
              </a:lnSpc>
              <a:buNone/>
            </a:pPr>
            <a:endParaRPr lang="zh-TW" altLang="en-US" sz="20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A069D322-46D8-3B48-AF36-0C06D669B10C}"/>
              </a:ext>
            </a:extLst>
          </p:cNvPr>
          <p:cNvSpPr/>
          <p:nvPr/>
        </p:nvSpPr>
        <p:spPr>
          <a:xfrm>
            <a:off x="1990796" y="3503363"/>
            <a:ext cx="8210404" cy="2930487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template</a:t>
            </a: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&lt;</a:t>
            </a:r>
            <a:r>
              <a:rPr lang="zh-TW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樣</a:t>
            </a:r>
            <a:r>
              <a:rPr lang="zh-TW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板參數型態 樣板參</a:t>
            </a:r>
            <a:r>
              <a:rPr lang="zh-TW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數名稱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, …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…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&gt; </a:t>
            </a:r>
            <a:endParaRPr lang="en-US" altLang="zh-TW" sz="2000" dirty="0">
              <a:solidFill>
                <a:schemeClr val="tx1"/>
              </a:solidFill>
              <a:latin typeface="Consolas" panose="020B0609020204030204" pitchFamily="49" charset="0"/>
              <a:ea typeface="Adobe 繁黑體 Std B" panose="020B070000000000000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class </a:t>
            </a:r>
            <a:r>
              <a:rPr lang="zh-TW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類別名</a:t>
            </a:r>
            <a:r>
              <a:rPr lang="zh-TW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稱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() </a:t>
            </a:r>
            <a:endParaRPr lang="en-US" altLang="zh-TW" sz="2000" dirty="0">
              <a:solidFill>
                <a:schemeClr val="tx1"/>
              </a:solidFill>
              <a:latin typeface="Consolas" panose="020B0609020204030204" pitchFamily="49" charset="0"/>
              <a:ea typeface="Adobe 繁黑體 Std B" panose="020B070000000000000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zh-TW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private:</a:t>
            </a:r>
          </a:p>
          <a:p>
            <a:pPr>
              <a:defRPr/>
            </a:pPr>
            <a:r>
              <a:rPr lang="zh-TW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資料成員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; </a:t>
            </a:r>
          </a:p>
          <a:p>
            <a:pPr>
              <a:defRPr/>
            </a:pPr>
            <a:r>
              <a:rPr lang="zh-TW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public:</a:t>
            </a:r>
            <a:endParaRPr lang="en-US" altLang="zh-TW" sz="2000" dirty="0">
              <a:solidFill>
                <a:schemeClr val="tx1"/>
              </a:solidFill>
              <a:latin typeface="Consolas" panose="020B0609020204030204" pitchFamily="49" charset="0"/>
              <a:ea typeface="Adobe 繁黑體 Std B" panose="020B0700000000000000"/>
              <a:cs typeface="Consolas" panose="020B0609020204030204" pitchFamily="49" charset="0"/>
            </a:endParaRPr>
          </a:p>
          <a:p>
            <a:pPr>
              <a:defRPr/>
            </a:pPr>
            <a:r>
              <a:rPr lang="zh-TW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函式</a:t>
            </a:r>
            <a:r>
              <a:rPr lang="zh-TW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成</a:t>
            </a:r>
            <a:r>
              <a:rPr lang="zh-TW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員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09474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類別模板 </a:t>
            </a:r>
            <a:r>
              <a:rPr lang="en-US" altLang="zh-TW" dirty="0"/>
              <a:t>(Class Template)</a:t>
            </a:r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A069D322-46D8-3B48-AF36-0C06D669B10C}"/>
              </a:ext>
            </a:extLst>
          </p:cNvPr>
          <p:cNvSpPr/>
          <p:nvPr/>
        </p:nvSpPr>
        <p:spPr>
          <a:xfrm>
            <a:off x="1142498" y="2137271"/>
            <a:ext cx="4288818" cy="2930487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sz="2000" dirty="0" smtClean="0">
                <a:solidFill>
                  <a:srgbClr val="7030A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template</a:t>
            </a:r>
            <a:r>
              <a:rPr lang="en-US" altLang="zh-TW" sz="2000" dirty="0" smtClean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&lt;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typename 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T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&gt;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class Data{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private: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T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data;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public: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void set_data(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T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T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get_data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();</a:t>
            </a:r>
            <a:endParaRPr lang="en-US" altLang="zh-TW" sz="2000" dirty="0">
              <a:solidFill>
                <a:schemeClr val="tx1"/>
              </a:solidFill>
              <a:latin typeface="Consolas" panose="020B0609020204030204" pitchFamily="49" charset="0"/>
              <a:ea typeface="Adobe 繁黑體 Std B" panose="020B070000000000000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A069D322-46D8-3B48-AF36-0C06D669B10C}"/>
              </a:ext>
            </a:extLst>
          </p:cNvPr>
          <p:cNvSpPr/>
          <p:nvPr/>
        </p:nvSpPr>
        <p:spPr>
          <a:xfrm>
            <a:off x="6351640" y="2137271"/>
            <a:ext cx="4288818" cy="2930487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int main() {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Data&lt;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&gt; i;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Data&lt;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float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&gt; f;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Data&lt;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double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&gt; d;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return 0;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9335293" y="1614051"/>
            <a:ext cx="1305165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 = int</a:t>
            </a:r>
            <a:endParaRPr lang="zh-TW" altLang="en-US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919680" y="5042550"/>
            <a:ext cx="2068195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 = double</a:t>
            </a:r>
            <a:endParaRPr lang="zh-TW" altLang="en-US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223986" y="3601624"/>
            <a:ext cx="1639936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 = float</a:t>
            </a:r>
            <a:endParaRPr lang="zh-TW" altLang="en-US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8240617" y="2137271"/>
            <a:ext cx="1094676" cy="9033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8" idx="1"/>
          </p:cNvCxnSpPr>
          <p:nvPr/>
        </p:nvCxnSpPr>
        <p:spPr>
          <a:xfrm>
            <a:off x="8582140" y="3506728"/>
            <a:ext cx="1641846" cy="3565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endCxn id="7" idx="0"/>
          </p:cNvCxnSpPr>
          <p:nvPr/>
        </p:nvCxnSpPr>
        <p:spPr>
          <a:xfrm>
            <a:off x="8496049" y="3933987"/>
            <a:ext cx="457729" cy="11085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747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類別模板 </a:t>
            </a:r>
            <a:r>
              <a:rPr lang="en-US" altLang="zh-TW" dirty="0"/>
              <a:t>(Class Template)</a:t>
            </a:r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A069D322-46D8-3B48-AF36-0C06D669B10C}"/>
              </a:ext>
            </a:extLst>
          </p:cNvPr>
          <p:cNvSpPr/>
          <p:nvPr/>
        </p:nvSpPr>
        <p:spPr>
          <a:xfrm>
            <a:off x="708114" y="2544895"/>
            <a:ext cx="4288818" cy="2930487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sz="2000" dirty="0" smtClean="0">
                <a:solidFill>
                  <a:srgbClr val="7030A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template</a:t>
            </a:r>
            <a:r>
              <a:rPr lang="en-US" altLang="zh-TW" sz="2000" dirty="0" smtClean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&lt;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typename 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T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&gt;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class Data{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private: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T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data;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public: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void set_data(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T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T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get_data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();</a:t>
            </a:r>
            <a:endParaRPr lang="en-US" altLang="zh-TW" sz="2000" dirty="0">
              <a:solidFill>
                <a:schemeClr val="tx1"/>
              </a:solidFill>
              <a:latin typeface="Consolas" panose="020B0609020204030204" pitchFamily="49" charset="0"/>
              <a:ea typeface="Adobe 繁黑體 Std B" panose="020B070000000000000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772838" y="1484365"/>
            <a:ext cx="5265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void Data::set_data(T a){...}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530466" y="3243866"/>
            <a:ext cx="6029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void Data</a:t>
            </a:r>
            <a:r>
              <a:rPr lang="en-US" altLang="zh-TW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&lt;T&gt;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::set_data(T a){...}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530466" y="4936773"/>
            <a:ext cx="6029792" cy="107721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template&lt;typename T&gt;</a:t>
            </a:r>
          </a:p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void Data</a:t>
            </a:r>
            <a:r>
              <a:rPr lang="en-US" altLang="zh-TW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&lt;T&gt;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::set_data(T a){...}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向下箭號 7"/>
          <p:cNvSpPr/>
          <p:nvPr/>
        </p:nvSpPr>
        <p:spPr>
          <a:xfrm>
            <a:off x="7755875" y="2291508"/>
            <a:ext cx="1288973" cy="9523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>
            <a:off x="7755875" y="3831094"/>
            <a:ext cx="1288973" cy="9523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912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類別模板 </a:t>
            </a:r>
            <a:r>
              <a:rPr lang="en-US" altLang="zh-TW" dirty="0"/>
              <a:t>(Class Template)</a:t>
            </a:r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A069D322-46D8-3B48-AF36-0C06D669B10C}"/>
              </a:ext>
            </a:extLst>
          </p:cNvPr>
          <p:cNvSpPr/>
          <p:nvPr/>
        </p:nvSpPr>
        <p:spPr>
          <a:xfrm>
            <a:off x="2243974" y="1751682"/>
            <a:ext cx="7704047" cy="4990641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template &lt;typename T&gt;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class Data{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private: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T data;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public: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void set_data(T);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T get_data();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</a:t>
            </a:r>
            <a:r>
              <a:rPr lang="en-US" altLang="zh-TW" sz="2000" dirty="0">
                <a:solidFill>
                  <a:srgbClr val="7030A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template&lt;typename T2&gt;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T2 sum(T2, T2);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};</a:t>
            </a:r>
          </a:p>
          <a:p>
            <a:pPr>
              <a:defRPr/>
            </a:pPr>
            <a:endParaRPr lang="en-US" altLang="zh-TW" sz="2000" dirty="0">
              <a:solidFill>
                <a:schemeClr val="tx1"/>
              </a:solidFill>
              <a:latin typeface="Consolas" panose="020B0609020204030204" pitchFamily="49" charset="0"/>
              <a:ea typeface="Adobe 繁黑體 Std B" panose="020B070000000000000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template&lt;typename T&gt;</a:t>
            </a:r>
          </a:p>
          <a:p>
            <a:pPr>
              <a:defRPr/>
            </a:pPr>
            <a:r>
              <a:rPr lang="en-US" altLang="zh-TW" sz="2000" dirty="0">
                <a:solidFill>
                  <a:srgbClr val="7030A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template&lt;typename T2&gt;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T2 Data&lt;T&gt;::sum(T2 a, T2 b){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return a+b;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2872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D2DE3-52CF-49D2-A908-21BE6A27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Code</a:t>
            </a:r>
            <a:endParaRPr lang="zh-TW" altLang="en-US" dirty="0"/>
          </a:p>
        </p:txBody>
      </p:sp>
      <p:sp>
        <p:nvSpPr>
          <p:cNvPr id="4" name="圓角矩形 18">
            <a:extLst>
              <a:ext uri="{FF2B5EF4-FFF2-40B4-BE49-F238E27FC236}">
                <a16:creationId xmlns:a16="http://schemas.microsoft.com/office/drawing/2014/main" id="{C768FC41-0C6E-4CD7-8737-BAD72D6F309E}"/>
              </a:ext>
            </a:extLst>
          </p:cNvPr>
          <p:cNvSpPr/>
          <p:nvPr/>
        </p:nvSpPr>
        <p:spPr>
          <a:xfrm>
            <a:off x="2079336" y="1802422"/>
            <a:ext cx="8033327" cy="23004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5006E4C6-7088-403F-9689-E637C01D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DE66AB-217D-4E8C-ADDA-9FF1481A0396}" type="datetime1">
              <a:rPr lang="zh-TW" altLang="en-US" smtClean="0"/>
              <a:t>2021/4/25</a:t>
            </a:fld>
            <a:endParaRPr lang="zh-TW" altLang="en-US" dirty="0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B86C793-B75B-4972-9DE8-B7AC196A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E85102E7-EBD4-40D6-A4AF-46DE1565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11" name="內容版面配置區 1">
            <a:extLst>
              <a:ext uri="{FF2B5EF4-FFF2-40B4-BE49-F238E27FC236}">
                <a16:creationId xmlns:a16="http://schemas.microsoft.com/office/drawing/2014/main" id="{329BE61E-50D5-48BB-B553-933360DDD129}"/>
              </a:ext>
            </a:extLst>
          </p:cNvPr>
          <p:cNvSpPr txBox="1">
            <a:spLocks/>
          </p:cNvSpPr>
          <p:nvPr/>
        </p:nvSpPr>
        <p:spPr>
          <a:xfrm>
            <a:off x="2336627" y="2016144"/>
            <a:ext cx="7518744" cy="2547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b="1" dirty="0">
                <a:ea typeface="Adobe 繁黑體 Std B" pitchFamily="34" charset="-120"/>
              </a:rPr>
              <a:t>Mission 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zh-TW" altLang="en-US" dirty="0" smtClean="0">
                <a:ea typeface="Adobe 繁黑體 Std B" pitchFamily="34" charset="-120"/>
              </a:rPr>
              <a:t>宣告 </a:t>
            </a:r>
            <a:r>
              <a:rPr lang="en-US" altLang="zh-TW" dirty="0" smtClean="0">
                <a:ea typeface="Adobe 繁黑體 Std B" pitchFamily="34" charset="-120"/>
              </a:rPr>
              <a:t>data </a:t>
            </a:r>
            <a:r>
              <a:rPr lang="zh-TW" altLang="en-US" dirty="0" smtClean="0">
                <a:ea typeface="Adobe 繁黑體 Std B" pitchFamily="34" charset="-120"/>
              </a:rPr>
              <a:t>類別模板下能存放資料，並且能夠進行大小的比較。</a:t>
            </a:r>
            <a:endParaRPr lang="en-US" altLang="zh-TW" dirty="0" smtClean="0"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972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D2DE3-52CF-49D2-A908-21BE6A27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Practice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5006E4C6-7088-403F-9689-E637C01D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DE66AB-217D-4E8C-ADDA-9FF1481A0396}" type="datetime1">
              <a:rPr lang="zh-TW" altLang="en-US" smtClean="0"/>
              <a:t>2021/4/25</a:t>
            </a:fld>
            <a:endParaRPr lang="zh-TW" altLang="en-US" dirty="0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B86C793-B75B-4972-9DE8-B7AC196A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E85102E7-EBD4-40D6-A4AF-46DE1565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10" name="圓角矩形 18">
            <a:extLst>
              <a:ext uri="{FF2B5EF4-FFF2-40B4-BE49-F238E27FC236}">
                <a16:creationId xmlns:a16="http://schemas.microsoft.com/office/drawing/2014/main" id="{C768FC41-0C6E-4CD7-8737-BAD72D6F309E}"/>
              </a:ext>
            </a:extLst>
          </p:cNvPr>
          <p:cNvSpPr/>
          <p:nvPr/>
        </p:nvSpPr>
        <p:spPr>
          <a:xfrm>
            <a:off x="2079336" y="1802422"/>
            <a:ext cx="8033327" cy="23004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內容版面配置區 1">
            <a:extLst>
              <a:ext uri="{FF2B5EF4-FFF2-40B4-BE49-F238E27FC236}">
                <a16:creationId xmlns:a16="http://schemas.microsoft.com/office/drawing/2014/main" id="{329BE61E-50D5-48BB-B553-933360DDD129}"/>
              </a:ext>
            </a:extLst>
          </p:cNvPr>
          <p:cNvSpPr txBox="1">
            <a:spLocks/>
          </p:cNvSpPr>
          <p:nvPr/>
        </p:nvSpPr>
        <p:spPr>
          <a:xfrm>
            <a:off x="2336627" y="2016144"/>
            <a:ext cx="7518744" cy="2547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b="1" dirty="0">
                <a:ea typeface="Adobe 繁黑體 Std B" pitchFamily="34" charset="-120"/>
              </a:rPr>
              <a:t>Mission 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zh-TW" altLang="en-US" dirty="0" smtClean="0">
                <a:ea typeface="Adobe 繁黑體 Std B" pitchFamily="34" charset="-120"/>
              </a:rPr>
              <a:t>宣告 </a:t>
            </a:r>
            <a:r>
              <a:rPr lang="en-US" altLang="zh-TW" dirty="0" smtClean="0">
                <a:ea typeface="Adobe 繁黑體 Std B" pitchFamily="34" charset="-120"/>
              </a:rPr>
              <a:t>Array </a:t>
            </a:r>
            <a:r>
              <a:rPr lang="zh-TW" altLang="en-US" dirty="0" smtClean="0">
                <a:ea typeface="Adobe 繁黑體 Std B" pitchFamily="34" charset="-120"/>
              </a:rPr>
              <a:t>類別模板下能存放陣列，並且能夠印出陣列中所有資料，也能夠用索引值取出內容。</a:t>
            </a:r>
            <a:endParaRPr lang="en-US" altLang="zh-TW" dirty="0" smtClean="0"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518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</a:rPr>
              <a:t>學習大綱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63B7-E86C-498B-BB1E-7C21BA7D91D5}" type="datetime1">
              <a:rPr lang="zh-TW" altLang="en-US" smtClean="0"/>
              <a:t>2021/4/25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20" name="圓角矩形 19">
            <a:extLst>
              <a:ext uri="{FF2B5EF4-FFF2-40B4-BE49-F238E27FC236}">
                <a16:creationId xmlns:a16="http://schemas.microsoft.com/office/drawing/2014/main" id="{4BB7B380-C0C8-874D-8415-EE970C6F4888}"/>
              </a:ext>
            </a:extLst>
          </p:cNvPr>
          <p:cNvSpPr/>
          <p:nvPr/>
        </p:nvSpPr>
        <p:spPr>
          <a:xfrm>
            <a:off x="1380096" y="4117051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/>
              </a:solidFill>
            </a:endParaRPr>
          </a:p>
        </p:txBody>
      </p:sp>
      <p:sp>
        <p:nvSpPr>
          <p:cNvPr id="25" name="圓角矩形 24">
            <a:extLst>
              <a:ext uri="{FF2B5EF4-FFF2-40B4-BE49-F238E27FC236}">
                <a16:creationId xmlns:a16="http://schemas.microsoft.com/office/drawing/2014/main" id="{1A2FDD8A-04D0-464E-9353-C536F8FFDDCF}"/>
              </a:ext>
            </a:extLst>
          </p:cNvPr>
          <p:cNvSpPr/>
          <p:nvPr/>
        </p:nvSpPr>
        <p:spPr>
          <a:xfrm>
            <a:off x="6272938" y="4117051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A3313A9-0D70-D54E-930E-54D20F7087B9}"/>
              </a:ext>
            </a:extLst>
          </p:cNvPr>
          <p:cNvSpPr txBox="1"/>
          <p:nvPr/>
        </p:nvSpPr>
        <p:spPr>
          <a:xfrm>
            <a:off x="1516514" y="4243594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chemeClr val="bg1"/>
                </a:solidFill>
              </a:rPr>
              <a:t>2.</a:t>
            </a:r>
            <a:endParaRPr kumimoji="1" lang="zh-TW" altLang="en-US" sz="4400" b="1" dirty="0">
              <a:solidFill>
                <a:schemeClr val="bg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16DA7F9-65F8-CE44-8C0E-B754EB538A54}"/>
              </a:ext>
            </a:extLst>
          </p:cNvPr>
          <p:cNvSpPr txBox="1"/>
          <p:nvPr/>
        </p:nvSpPr>
        <p:spPr>
          <a:xfrm>
            <a:off x="6397266" y="4241372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chemeClr val="bg1"/>
                </a:solidFill>
              </a:rPr>
              <a:t>4.</a:t>
            </a:r>
            <a:endParaRPr kumimoji="1" lang="zh-TW" altLang="en-US" sz="4400" b="1" dirty="0">
              <a:solidFill>
                <a:schemeClr val="bg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D864A0E-0B3A-E249-8113-4553F487E1C1}"/>
              </a:ext>
            </a:extLst>
          </p:cNvPr>
          <p:cNvSpPr/>
          <p:nvPr/>
        </p:nvSpPr>
        <p:spPr>
          <a:xfrm>
            <a:off x="7021955" y="4367801"/>
            <a:ext cx="1980029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繼承與模板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545489-753D-8144-BFB0-E2BCC11DF864}"/>
              </a:ext>
            </a:extLst>
          </p:cNvPr>
          <p:cNvSpPr/>
          <p:nvPr/>
        </p:nvSpPr>
        <p:spPr>
          <a:xfrm>
            <a:off x="2109838" y="4375505"/>
            <a:ext cx="1620957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類別模板</a:t>
            </a:r>
          </a:p>
        </p:txBody>
      </p:sp>
      <p:sp>
        <p:nvSpPr>
          <p:cNvPr id="26" name="圓角矩形 25">
            <a:extLst>
              <a:ext uri="{FF2B5EF4-FFF2-40B4-BE49-F238E27FC236}">
                <a16:creationId xmlns:a16="http://schemas.microsoft.com/office/drawing/2014/main" id="{24FA850A-AB4C-2C41-B1A1-2C1822BC9123}"/>
              </a:ext>
            </a:extLst>
          </p:cNvPr>
          <p:cNvSpPr/>
          <p:nvPr/>
        </p:nvSpPr>
        <p:spPr>
          <a:xfrm>
            <a:off x="1380096" y="2721645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635D0AC-A1E3-E64B-B7FC-C6064884BD2B}"/>
              </a:ext>
            </a:extLst>
          </p:cNvPr>
          <p:cNvSpPr txBox="1"/>
          <p:nvPr/>
        </p:nvSpPr>
        <p:spPr>
          <a:xfrm>
            <a:off x="1516457" y="2852051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chemeClr val="bg1"/>
                </a:solidFill>
              </a:rPr>
              <a:t>1.</a:t>
            </a:r>
            <a:endParaRPr kumimoji="1" lang="zh-TW" altLang="en-US" sz="4400" b="1" dirty="0">
              <a:solidFill>
                <a:schemeClr val="bg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0C2A33D-DE49-DC49-A569-1B29347C6AD5}"/>
              </a:ext>
            </a:extLst>
          </p:cNvPr>
          <p:cNvSpPr/>
          <p:nvPr/>
        </p:nvSpPr>
        <p:spPr>
          <a:xfrm>
            <a:off x="2109838" y="2967030"/>
            <a:ext cx="1620957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函式模板</a:t>
            </a:r>
          </a:p>
        </p:txBody>
      </p:sp>
      <p:sp>
        <p:nvSpPr>
          <p:cNvPr id="18" name="圓角矩形 17">
            <a:extLst>
              <a:ext uri="{FF2B5EF4-FFF2-40B4-BE49-F238E27FC236}">
                <a16:creationId xmlns:a16="http://schemas.microsoft.com/office/drawing/2014/main" id="{5D9C41B3-C271-704F-BB31-021ADCE614D0}"/>
              </a:ext>
            </a:extLst>
          </p:cNvPr>
          <p:cNvSpPr/>
          <p:nvPr/>
        </p:nvSpPr>
        <p:spPr>
          <a:xfrm>
            <a:off x="6272938" y="2721645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4B97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88CBF65-BE45-A04F-AFA4-85A1EACFF36F}"/>
              </a:ext>
            </a:extLst>
          </p:cNvPr>
          <p:cNvSpPr txBox="1"/>
          <p:nvPr/>
        </p:nvSpPr>
        <p:spPr>
          <a:xfrm>
            <a:off x="6397267" y="2847750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rgbClr val="4B97A4"/>
                </a:solidFill>
              </a:rPr>
              <a:t>3.</a:t>
            </a:r>
            <a:endParaRPr kumimoji="1" lang="zh-TW" altLang="en-US" sz="4400" b="1" dirty="0">
              <a:solidFill>
                <a:srgbClr val="4B97A4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0375A0D-71BC-E547-A73D-96668C5B7AEF}"/>
              </a:ext>
            </a:extLst>
          </p:cNvPr>
          <p:cNvSpPr/>
          <p:nvPr/>
        </p:nvSpPr>
        <p:spPr>
          <a:xfrm>
            <a:off x="7021955" y="2978987"/>
            <a:ext cx="3057247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類別下的函式模板</a:t>
            </a:r>
          </a:p>
        </p:txBody>
      </p:sp>
    </p:spTree>
    <p:extLst>
      <p:ext uri="{BB962C8B-B14F-4D97-AF65-F5344CB8AC3E}">
        <p14:creationId xmlns:p14="http://schemas.microsoft.com/office/powerpoint/2010/main" val="112078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CRTP </a:t>
            </a:r>
            <a:r>
              <a:rPr lang="zh-TW" altLang="en-US" dirty="0"/>
              <a:t>和靜態多型</a:t>
            </a:r>
            <a:endParaRPr lang="en-US" altLang="zh-TW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3737939-1636-CC41-BEF4-997CD245822B}"/>
              </a:ext>
            </a:extLst>
          </p:cNvPr>
          <p:cNvSpPr txBox="1">
            <a:spLocks noChangeArrowheads="1"/>
          </p:cNvSpPr>
          <p:nvPr/>
        </p:nvSpPr>
        <p:spPr>
          <a:xfrm>
            <a:off x="2876548" y="1490114"/>
            <a:ext cx="8879380" cy="4150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靜態 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(static)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：編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譯期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compile time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執行</a:t>
            </a:r>
            <a:endParaRPr lang="en-US" altLang="zh-TW" sz="2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static_cast</a:t>
            </a:r>
            <a:endParaRPr lang="en-US" altLang="zh-TW" sz="2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態 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(dynamic)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：執行期 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(run time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執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</a:t>
            </a:r>
            <a:endParaRPr lang="en-US" altLang="zh-TW" sz="2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dynamic_cast</a:t>
            </a:r>
          </a:p>
          <a:p>
            <a:pPr marL="0" indent="0">
              <a:lnSpc>
                <a:spcPct val="150000"/>
              </a:lnSpc>
              <a:buNone/>
            </a:pPr>
            <a:endParaRPr lang="zh-TW" altLang="en-US" sz="2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698919374"/>
              </p:ext>
            </p:extLst>
          </p:nvPr>
        </p:nvGraphicFramePr>
        <p:xfrm>
          <a:off x="2032000" y="3448050"/>
          <a:ext cx="8128000" cy="2690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43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CRTP </a:t>
            </a:r>
            <a:r>
              <a:rPr lang="zh-TW" altLang="en-US" dirty="0"/>
              <a:t>和靜態多型</a:t>
            </a:r>
            <a:endParaRPr lang="en-US" altLang="zh-TW" dirty="0"/>
          </a:p>
        </p:txBody>
      </p:sp>
      <p:sp>
        <p:nvSpPr>
          <p:cNvPr id="5" name="圓角矩形 4"/>
          <p:cNvSpPr/>
          <p:nvPr/>
        </p:nvSpPr>
        <p:spPr>
          <a:xfrm>
            <a:off x="1687380" y="1624970"/>
            <a:ext cx="8604173" cy="2004055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3737939-1636-CC41-BEF4-997CD245822B}"/>
              </a:ext>
            </a:extLst>
          </p:cNvPr>
          <p:cNvSpPr txBox="1">
            <a:spLocks noChangeArrowheads="1"/>
          </p:cNvSpPr>
          <p:nvPr/>
        </p:nvSpPr>
        <p:spPr>
          <a:xfrm>
            <a:off x="2190749" y="1665177"/>
            <a:ext cx="7810502" cy="4150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CRTP (Curiously Recurring Template Pattern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衍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生類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別以另一個類別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模版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作為基底類別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該類別模板用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該衍生類別做為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其模版引數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4858" t="8579" r="10285" b="10592"/>
          <a:stretch/>
        </p:blipFill>
        <p:spPr>
          <a:xfrm>
            <a:off x="3286124" y="3733800"/>
            <a:ext cx="56578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5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CRTP </a:t>
            </a:r>
            <a:r>
              <a:rPr lang="zh-TW" altLang="en-US" dirty="0"/>
              <a:t>和靜態多型</a:t>
            </a:r>
            <a:endParaRPr lang="en-US" altLang="zh-TW" dirty="0"/>
          </a:p>
        </p:txBody>
      </p:sp>
      <p:sp>
        <p:nvSpPr>
          <p:cNvPr id="5" name="圓角矩形 4"/>
          <p:cNvSpPr/>
          <p:nvPr/>
        </p:nvSpPr>
        <p:spPr>
          <a:xfrm>
            <a:off x="838200" y="2057960"/>
            <a:ext cx="5495925" cy="2904565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3737939-1636-CC41-BEF4-997CD245822B}"/>
              </a:ext>
            </a:extLst>
          </p:cNvPr>
          <p:cNvSpPr txBox="1">
            <a:spLocks noChangeArrowheads="1"/>
          </p:cNvSpPr>
          <p:nvPr/>
        </p:nvSpPr>
        <p:spPr>
          <a:xfrm>
            <a:off x="1255843" y="2168647"/>
            <a:ext cx="4840157" cy="4150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靜態多型 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(Static Polymorphism)</a:t>
            </a:r>
          </a:p>
          <a:p>
            <a:pPr>
              <a:lnSpc>
                <a:spcPct val="150000"/>
              </a:lnSpc>
            </a:pP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Pencil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Pen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Brush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繼承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Tool </a:t>
            </a:r>
            <a:endParaRPr lang="en-US" altLang="zh-TW" sz="2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Pen 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Brush 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有自己的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PlotImpl</a:t>
            </a: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Pencil 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則是繼承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Tool 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的預設方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法</a:t>
            </a:r>
            <a:endParaRPr lang="zh-TW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250" y="1658683"/>
            <a:ext cx="4806199" cy="441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8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</a:rPr>
              <a:t>學習大綱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63B7-E86C-498B-BB1E-7C21BA7D91D5}" type="datetime1">
              <a:rPr lang="zh-TW" altLang="en-US" smtClean="0"/>
              <a:t>2021/4/25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20" name="圓角矩形 19">
            <a:extLst>
              <a:ext uri="{FF2B5EF4-FFF2-40B4-BE49-F238E27FC236}">
                <a16:creationId xmlns:a16="http://schemas.microsoft.com/office/drawing/2014/main" id="{4BB7B380-C0C8-874D-8415-EE970C6F4888}"/>
              </a:ext>
            </a:extLst>
          </p:cNvPr>
          <p:cNvSpPr/>
          <p:nvPr/>
        </p:nvSpPr>
        <p:spPr>
          <a:xfrm>
            <a:off x="1380096" y="4117051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/>
              </a:solidFill>
            </a:endParaRPr>
          </a:p>
        </p:txBody>
      </p:sp>
      <p:sp>
        <p:nvSpPr>
          <p:cNvPr id="25" name="圓角矩形 24">
            <a:extLst>
              <a:ext uri="{FF2B5EF4-FFF2-40B4-BE49-F238E27FC236}">
                <a16:creationId xmlns:a16="http://schemas.microsoft.com/office/drawing/2014/main" id="{1A2FDD8A-04D0-464E-9353-C536F8FFDDCF}"/>
              </a:ext>
            </a:extLst>
          </p:cNvPr>
          <p:cNvSpPr/>
          <p:nvPr/>
        </p:nvSpPr>
        <p:spPr>
          <a:xfrm>
            <a:off x="6272938" y="4117051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/>
              </a:solidFill>
            </a:endParaRPr>
          </a:p>
        </p:txBody>
      </p:sp>
      <p:sp>
        <p:nvSpPr>
          <p:cNvPr id="27" name="圓角矩形 26">
            <a:extLst>
              <a:ext uri="{FF2B5EF4-FFF2-40B4-BE49-F238E27FC236}">
                <a16:creationId xmlns:a16="http://schemas.microsoft.com/office/drawing/2014/main" id="{5D9C41B3-C271-704F-BB31-021ADCE614D0}"/>
              </a:ext>
            </a:extLst>
          </p:cNvPr>
          <p:cNvSpPr/>
          <p:nvPr/>
        </p:nvSpPr>
        <p:spPr>
          <a:xfrm>
            <a:off x="6272938" y="2721645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A3313A9-0D70-D54E-930E-54D20F7087B9}"/>
              </a:ext>
            </a:extLst>
          </p:cNvPr>
          <p:cNvSpPr txBox="1"/>
          <p:nvPr/>
        </p:nvSpPr>
        <p:spPr>
          <a:xfrm>
            <a:off x="1516514" y="4243594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chemeClr val="bg1"/>
                </a:solidFill>
              </a:rPr>
              <a:t>2.</a:t>
            </a:r>
            <a:endParaRPr kumimoji="1" lang="zh-TW" altLang="en-US" sz="4400" b="1" dirty="0">
              <a:solidFill>
                <a:schemeClr val="bg1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88CBF65-BE45-A04F-AFA4-85A1EACFF36F}"/>
              </a:ext>
            </a:extLst>
          </p:cNvPr>
          <p:cNvSpPr txBox="1"/>
          <p:nvPr/>
        </p:nvSpPr>
        <p:spPr>
          <a:xfrm>
            <a:off x="6397267" y="2847750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chemeClr val="bg1"/>
                </a:solidFill>
              </a:rPr>
              <a:t>3.</a:t>
            </a:r>
            <a:endParaRPr kumimoji="1" lang="zh-TW" altLang="en-US" sz="4400" b="1" dirty="0">
              <a:solidFill>
                <a:schemeClr val="bg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16DA7F9-65F8-CE44-8C0E-B754EB538A54}"/>
              </a:ext>
            </a:extLst>
          </p:cNvPr>
          <p:cNvSpPr txBox="1"/>
          <p:nvPr/>
        </p:nvSpPr>
        <p:spPr>
          <a:xfrm>
            <a:off x="6397266" y="4241372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chemeClr val="bg1"/>
                </a:solidFill>
              </a:rPr>
              <a:t>4.</a:t>
            </a:r>
            <a:endParaRPr kumimoji="1" lang="zh-TW" altLang="en-US" sz="4400" b="1" dirty="0">
              <a:solidFill>
                <a:schemeClr val="bg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D864A0E-0B3A-E249-8113-4553F487E1C1}"/>
              </a:ext>
            </a:extLst>
          </p:cNvPr>
          <p:cNvSpPr/>
          <p:nvPr/>
        </p:nvSpPr>
        <p:spPr>
          <a:xfrm>
            <a:off x="7021955" y="4367801"/>
            <a:ext cx="1980029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繼承與模板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0375A0D-71BC-E547-A73D-96668C5B7AEF}"/>
              </a:ext>
            </a:extLst>
          </p:cNvPr>
          <p:cNvSpPr/>
          <p:nvPr/>
        </p:nvSpPr>
        <p:spPr>
          <a:xfrm>
            <a:off x="7021955" y="2978987"/>
            <a:ext cx="3057247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類別下的函式模板</a:t>
            </a:r>
            <a:endParaRPr lang="zh-TW" altLang="en-US" sz="2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545489-753D-8144-BFB0-E2BCC11DF864}"/>
              </a:ext>
            </a:extLst>
          </p:cNvPr>
          <p:cNvSpPr/>
          <p:nvPr/>
        </p:nvSpPr>
        <p:spPr>
          <a:xfrm>
            <a:off x="2109838" y="4375505"/>
            <a:ext cx="1620957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類別模板</a:t>
            </a:r>
          </a:p>
        </p:txBody>
      </p:sp>
      <p:sp>
        <p:nvSpPr>
          <p:cNvPr id="33" name="圓角矩形 32">
            <a:extLst>
              <a:ext uri="{FF2B5EF4-FFF2-40B4-BE49-F238E27FC236}">
                <a16:creationId xmlns:a16="http://schemas.microsoft.com/office/drawing/2014/main" id="{24FA850A-AB4C-2C41-B1A1-2C1822BC9123}"/>
              </a:ext>
            </a:extLst>
          </p:cNvPr>
          <p:cNvSpPr/>
          <p:nvPr/>
        </p:nvSpPr>
        <p:spPr>
          <a:xfrm>
            <a:off x="1380096" y="2721645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4B97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635D0AC-A1E3-E64B-B7FC-C6064884BD2B}"/>
              </a:ext>
            </a:extLst>
          </p:cNvPr>
          <p:cNvSpPr txBox="1"/>
          <p:nvPr/>
        </p:nvSpPr>
        <p:spPr>
          <a:xfrm>
            <a:off x="1516457" y="2852051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rgbClr val="4B97A4"/>
                </a:solidFill>
              </a:rPr>
              <a:t>1.</a:t>
            </a:r>
            <a:endParaRPr kumimoji="1" lang="zh-TW" altLang="en-US" sz="4400" b="1" dirty="0">
              <a:solidFill>
                <a:srgbClr val="4B97A4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0C2A33D-DE49-DC49-A569-1B29347C6AD5}"/>
              </a:ext>
            </a:extLst>
          </p:cNvPr>
          <p:cNvSpPr/>
          <p:nvPr/>
        </p:nvSpPr>
        <p:spPr>
          <a:xfrm>
            <a:off x="2109838" y="2967030"/>
            <a:ext cx="1620957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函式模板</a:t>
            </a:r>
            <a:endParaRPr lang="en-US" altLang="zh-TW" sz="2800" b="1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307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CRTP </a:t>
            </a:r>
            <a:r>
              <a:rPr lang="zh-TW" altLang="en-US" dirty="0"/>
              <a:t>和靜態多型</a:t>
            </a:r>
            <a:endParaRPr lang="en-US" altLang="zh-TW" dirty="0"/>
          </a:p>
        </p:txBody>
      </p:sp>
      <p:sp>
        <p:nvSpPr>
          <p:cNvPr id="5" name="圓角矩形 4"/>
          <p:cNvSpPr/>
          <p:nvPr/>
        </p:nvSpPr>
        <p:spPr>
          <a:xfrm>
            <a:off x="3484562" y="1448360"/>
            <a:ext cx="5495925" cy="2904565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3737939-1636-CC41-BEF4-997CD245822B}"/>
              </a:ext>
            </a:extLst>
          </p:cNvPr>
          <p:cNvSpPr txBox="1">
            <a:spLocks noChangeArrowheads="1"/>
          </p:cNvSpPr>
          <p:nvPr/>
        </p:nvSpPr>
        <p:spPr>
          <a:xfrm>
            <a:off x="3902205" y="1559047"/>
            <a:ext cx="4840157" cy="4150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Tool 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加上一個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public 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的接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點</a:t>
            </a:r>
            <a:endParaRPr lang="en-US" altLang="zh-TW" sz="2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Plot()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統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一呼叫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Plot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，卻可以使用不同工具畫畫這件事。</a:t>
            </a:r>
            <a:endParaRPr lang="zh-TW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026" name="Picture 2" descr="https://miro.medium.com/max/1064/1*CMnWmMKf0u7BnhBEoJFQz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86" y="4244043"/>
            <a:ext cx="5222875" cy="241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86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CRTP </a:t>
            </a:r>
            <a:r>
              <a:rPr lang="zh-TW" altLang="en-US" dirty="0"/>
              <a:t>和靜態多型</a:t>
            </a:r>
            <a:endParaRPr lang="en-US" altLang="zh-TW" dirty="0"/>
          </a:p>
        </p:txBody>
      </p:sp>
      <p:sp>
        <p:nvSpPr>
          <p:cNvPr id="5" name="圓角矩形 4"/>
          <p:cNvSpPr/>
          <p:nvPr/>
        </p:nvSpPr>
        <p:spPr>
          <a:xfrm>
            <a:off x="838200" y="2129746"/>
            <a:ext cx="5495925" cy="3618940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3737939-1636-CC41-BEF4-997CD245822B}"/>
              </a:ext>
            </a:extLst>
          </p:cNvPr>
          <p:cNvSpPr txBox="1">
            <a:spLocks noChangeArrowheads="1"/>
          </p:cNvSpPr>
          <p:nvPr/>
        </p:nvSpPr>
        <p:spPr>
          <a:xfrm>
            <a:off x="1255843" y="2240433"/>
            <a:ext cx="4840157" cy="4150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ToolHandler() 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傳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入的會是基底類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別模板 </a:t>
            </a: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Tool&lt;T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 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參考</a:t>
            </a:r>
            <a:endParaRPr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樣呼叫同樣是基底接口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Plot</a:t>
            </a: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，傳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入的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體類別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一樣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(Pen, Pencil , Brush</a:t>
            </a: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同樣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Tool&lt;T&gt; 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Plot() 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就可以做出不同的效果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endParaRPr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050" name="Picture 2" descr="https://miro.medium.com/max/1064/1*E3LerHjRMP6dP2sGLelwW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97"/>
          <a:stretch/>
        </p:blipFill>
        <p:spPr bwMode="auto">
          <a:xfrm>
            <a:off x="6677025" y="1317257"/>
            <a:ext cx="5514975" cy="507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30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</a:rPr>
              <a:t>學習大綱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63B7-E86C-498B-BB1E-7C21BA7D91D5}" type="datetime1">
              <a:rPr lang="zh-TW" altLang="en-US" smtClean="0"/>
              <a:t>2021/4/25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20" name="圓角矩形 19">
            <a:extLst>
              <a:ext uri="{FF2B5EF4-FFF2-40B4-BE49-F238E27FC236}">
                <a16:creationId xmlns:a16="http://schemas.microsoft.com/office/drawing/2014/main" id="{4BB7B380-C0C8-874D-8415-EE970C6F4888}"/>
              </a:ext>
            </a:extLst>
          </p:cNvPr>
          <p:cNvSpPr/>
          <p:nvPr/>
        </p:nvSpPr>
        <p:spPr>
          <a:xfrm>
            <a:off x="1380096" y="4117051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/>
              </a:solidFill>
            </a:endParaRPr>
          </a:p>
        </p:txBody>
      </p:sp>
      <p:sp>
        <p:nvSpPr>
          <p:cNvPr id="27" name="圓角矩形 26">
            <a:extLst>
              <a:ext uri="{FF2B5EF4-FFF2-40B4-BE49-F238E27FC236}">
                <a16:creationId xmlns:a16="http://schemas.microsoft.com/office/drawing/2014/main" id="{5D9C41B3-C271-704F-BB31-021ADCE614D0}"/>
              </a:ext>
            </a:extLst>
          </p:cNvPr>
          <p:cNvSpPr/>
          <p:nvPr/>
        </p:nvSpPr>
        <p:spPr>
          <a:xfrm>
            <a:off x="6272938" y="2721645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A3313A9-0D70-D54E-930E-54D20F7087B9}"/>
              </a:ext>
            </a:extLst>
          </p:cNvPr>
          <p:cNvSpPr txBox="1"/>
          <p:nvPr/>
        </p:nvSpPr>
        <p:spPr>
          <a:xfrm>
            <a:off x="1516514" y="4243594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chemeClr val="bg1"/>
                </a:solidFill>
              </a:rPr>
              <a:t>2.</a:t>
            </a:r>
            <a:endParaRPr kumimoji="1" lang="zh-TW" altLang="en-US" sz="4400" b="1" dirty="0">
              <a:solidFill>
                <a:schemeClr val="bg1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88CBF65-BE45-A04F-AFA4-85A1EACFF36F}"/>
              </a:ext>
            </a:extLst>
          </p:cNvPr>
          <p:cNvSpPr txBox="1"/>
          <p:nvPr/>
        </p:nvSpPr>
        <p:spPr>
          <a:xfrm>
            <a:off x="6397267" y="2847750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chemeClr val="bg1"/>
                </a:solidFill>
              </a:rPr>
              <a:t>3.</a:t>
            </a:r>
            <a:endParaRPr kumimoji="1" lang="zh-TW" altLang="en-US" sz="4400" b="1" dirty="0">
              <a:solidFill>
                <a:schemeClr val="bg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0375A0D-71BC-E547-A73D-96668C5B7AEF}"/>
              </a:ext>
            </a:extLst>
          </p:cNvPr>
          <p:cNvSpPr/>
          <p:nvPr/>
        </p:nvSpPr>
        <p:spPr>
          <a:xfrm>
            <a:off x="7021955" y="2978987"/>
            <a:ext cx="3057247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類別下的函式模板</a:t>
            </a:r>
            <a:endParaRPr lang="zh-TW" altLang="en-US" sz="2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545489-753D-8144-BFB0-E2BCC11DF864}"/>
              </a:ext>
            </a:extLst>
          </p:cNvPr>
          <p:cNvSpPr/>
          <p:nvPr/>
        </p:nvSpPr>
        <p:spPr>
          <a:xfrm>
            <a:off x="2109838" y="4375505"/>
            <a:ext cx="1620957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類別模板</a:t>
            </a:r>
          </a:p>
        </p:txBody>
      </p:sp>
      <p:sp>
        <p:nvSpPr>
          <p:cNvPr id="26" name="圓角矩形 25">
            <a:extLst>
              <a:ext uri="{FF2B5EF4-FFF2-40B4-BE49-F238E27FC236}">
                <a16:creationId xmlns:a16="http://schemas.microsoft.com/office/drawing/2014/main" id="{24FA850A-AB4C-2C41-B1A1-2C1822BC9123}"/>
              </a:ext>
            </a:extLst>
          </p:cNvPr>
          <p:cNvSpPr/>
          <p:nvPr/>
        </p:nvSpPr>
        <p:spPr>
          <a:xfrm>
            <a:off x="1380096" y="2721645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635D0AC-A1E3-E64B-B7FC-C6064884BD2B}"/>
              </a:ext>
            </a:extLst>
          </p:cNvPr>
          <p:cNvSpPr txBox="1"/>
          <p:nvPr/>
        </p:nvSpPr>
        <p:spPr>
          <a:xfrm>
            <a:off x="1516457" y="2852051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chemeClr val="bg1"/>
                </a:solidFill>
              </a:rPr>
              <a:t>1.</a:t>
            </a:r>
            <a:endParaRPr kumimoji="1" lang="zh-TW" altLang="en-US" sz="4400" b="1" dirty="0">
              <a:solidFill>
                <a:schemeClr val="bg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0C2A33D-DE49-DC49-A569-1B29347C6AD5}"/>
              </a:ext>
            </a:extLst>
          </p:cNvPr>
          <p:cNvSpPr/>
          <p:nvPr/>
        </p:nvSpPr>
        <p:spPr>
          <a:xfrm>
            <a:off x="2109838" y="2967030"/>
            <a:ext cx="1620957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函式模板</a:t>
            </a:r>
          </a:p>
        </p:txBody>
      </p:sp>
      <p:sp>
        <p:nvSpPr>
          <p:cNvPr id="22" name="圓角矩形 21">
            <a:extLst>
              <a:ext uri="{FF2B5EF4-FFF2-40B4-BE49-F238E27FC236}">
                <a16:creationId xmlns:a16="http://schemas.microsoft.com/office/drawing/2014/main" id="{1A2FDD8A-04D0-464E-9353-C536F8FFDDCF}"/>
              </a:ext>
            </a:extLst>
          </p:cNvPr>
          <p:cNvSpPr/>
          <p:nvPr/>
        </p:nvSpPr>
        <p:spPr>
          <a:xfrm>
            <a:off x="6272938" y="4117051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4B97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16DA7F9-65F8-CE44-8C0E-B754EB538A54}"/>
              </a:ext>
            </a:extLst>
          </p:cNvPr>
          <p:cNvSpPr txBox="1"/>
          <p:nvPr/>
        </p:nvSpPr>
        <p:spPr>
          <a:xfrm>
            <a:off x="6397266" y="4241372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rgbClr val="4B97A4"/>
                </a:solidFill>
              </a:rPr>
              <a:t>4.</a:t>
            </a:r>
            <a:endParaRPr kumimoji="1" lang="zh-TW" altLang="en-US" sz="4400" b="1" dirty="0">
              <a:solidFill>
                <a:srgbClr val="4B97A4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D864A0E-0B3A-E249-8113-4553F487E1C1}"/>
              </a:ext>
            </a:extLst>
          </p:cNvPr>
          <p:cNvSpPr/>
          <p:nvPr/>
        </p:nvSpPr>
        <p:spPr>
          <a:xfrm>
            <a:off x="7021955" y="4367801"/>
            <a:ext cx="1980029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繼</a:t>
            </a:r>
            <a:r>
              <a:rPr lang="zh-TW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承與模板</a:t>
            </a:r>
            <a:endParaRPr lang="zh-TW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761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函式多</a:t>
            </a:r>
            <a:r>
              <a:rPr lang="zh-TW" altLang="en-US" dirty="0" smtClean="0"/>
              <a:t>載</a:t>
            </a:r>
            <a:endParaRPr lang="zh-TW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3737939-1636-CC41-BEF4-997CD245822B}"/>
              </a:ext>
            </a:extLst>
          </p:cNvPr>
          <p:cNvSpPr txBox="1">
            <a:spLocks noChangeArrowheads="1"/>
          </p:cNvSpPr>
          <p:nvPr/>
        </p:nvSpPr>
        <p:spPr>
          <a:xfrm>
            <a:off x="2209798" y="1390809"/>
            <a:ext cx="7772400" cy="19285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同樣函式名稱，但具有不同的引數型態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因為引數型態不同，函式簽名也不同→可同時存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endParaRPr lang="en-US" altLang="zh-TW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但要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寫三次很麻煩，有沒有辦法</a:t>
            </a:r>
            <a:r>
              <a:rPr lang="zh-TW" altLang="en-US" b="1" u="sng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只寫一次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？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2F651116-3AC6-3143-BA91-4FC14A90FFFB}"/>
              </a:ext>
            </a:extLst>
          </p:cNvPr>
          <p:cNvSpPr/>
          <p:nvPr/>
        </p:nvSpPr>
        <p:spPr>
          <a:xfrm>
            <a:off x="1730753" y="2771840"/>
            <a:ext cx="4769199" cy="3839939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defRPr/>
            </a:pPr>
            <a:r>
              <a:rPr lang="en-US" altLang="zh-TW" sz="1400" dirty="0">
                <a:solidFill>
                  <a:srgbClr val="00B0F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void Funtcion(int *p, int len){</a:t>
            </a:r>
          </a:p>
          <a:p>
            <a:pPr lvl="1">
              <a:defRPr/>
            </a:pPr>
            <a:r>
              <a:rPr lang="en-US" altLang="zh-TW" sz="1400" dirty="0">
                <a:solidFill>
                  <a:srgbClr val="00B0F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for(int i=0;i&lt;len;i++)</a:t>
            </a:r>
          </a:p>
          <a:p>
            <a:pPr lvl="1">
              <a:defRPr/>
            </a:pPr>
            <a:r>
              <a:rPr lang="en-US" altLang="zh-TW" sz="1400" dirty="0">
                <a:solidFill>
                  <a:srgbClr val="00B0F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cout &lt;&lt; *(p+i) &lt;&lt; " ";</a:t>
            </a:r>
          </a:p>
          <a:p>
            <a:pPr lvl="1">
              <a:defRPr/>
            </a:pPr>
            <a:r>
              <a:rPr lang="en-US" altLang="zh-TW" sz="1400" dirty="0">
                <a:solidFill>
                  <a:srgbClr val="00B0F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cout &lt;&lt; endl;</a:t>
            </a:r>
          </a:p>
          <a:p>
            <a:pPr lvl="1">
              <a:defRPr/>
            </a:pPr>
            <a:r>
              <a:rPr lang="en-US" altLang="zh-TW" sz="1400" dirty="0">
                <a:solidFill>
                  <a:srgbClr val="00B0F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  <a:p>
            <a:pPr lvl="1">
              <a:defRPr/>
            </a:pPr>
            <a:endParaRPr lang="en-US" altLang="zh-TW" sz="1400" dirty="0">
              <a:solidFill>
                <a:srgbClr val="00B0F0"/>
              </a:solidFill>
              <a:latin typeface="Consolas" panose="020B0609020204030204" pitchFamily="49" charset="0"/>
              <a:ea typeface="Adobe 繁黑體 Std B" panose="020B070000000000000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altLang="zh-TW" sz="1400" dirty="0">
                <a:solidFill>
                  <a:srgbClr val="7030A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void Funtcion(float *p, int len){</a:t>
            </a:r>
          </a:p>
          <a:p>
            <a:pPr lvl="1">
              <a:defRPr/>
            </a:pPr>
            <a:r>
              <a:rPr lang="en-US" altLang="zh-TW" sz="1400" dirty="0">
                <a:solidFill>
                  <a:srgbClr val="7030A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for(int i=0;i&lt;len;i++)</a:t>
            </a:r>
          </a:p>
          <a:p>
            <a:pPr lvl="1">
              <a:defRPr/>
            </a:pPr>
            <a:r>
              <a:rPr lang="en-US" altLang="zh-TW" sz="1400" dirty="0">
                <a:solidFill>
                  <a:srgbClr val="7030A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cout &lt;&lt; *(p+i) &lt;&lt; " ";</a:t>
            </a:r>
          </a:p>
          <a:p>
            <a:pPr lvl="1">
              <a:defRPr/>
            </a:pPr>
            <a:r>
              <a:rPr lang="en-US" altLang="zh-TW" sz="1400" dirty="0">
                <a:solidFill>
                  <a:srgbClr val="7030A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cout &lt;&lt; endl;</a:t>
            </a:r>
          </a:p>
          <a:p>
            <a:pPr lvl="1">
              <a:defRPr/>
            </a:pPr>
            <a:r>
              <a:rPr lang="en-US" altLang="zh-TW" sz="1400" dirty="0">
                <a:solidFill>
                  <a:srgbClr val="7030A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  <a:p>
            <a:pPr lvl="1">
              <a:defRPr/>
            </a:pPr>
            <a:endParaRPr lang="en-US" altLang="zh-TW" sz="1400" dirty="0">
              <a:solidFill>
                <a:srgbClr val="FF0000"/>
              </a:solidFill>
              <a:latin typeface="Consolas" panose="020B0609020204030204" pitchFamily="49" charset="0"/>
              <a:ea typeface="Adobe 繁黑體 Std B" panose="020B070000000000000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void Funtcion(double *p, int len){</a:t>
            </a:r>
          </a:p>
          <a:p>
            <a:pPr lvl="1">
              <a:defRPr/>
            </a:pP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for(int i=0;i&lt;len;i++)</a:t>
            </a:r>
          </a:p>
          <a:p>
            <a:pPr lvl="1">
              <a:defRPr/>
            </a:pP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cout &lt;&lt; *(p+i) &lt;&lt; " ";</a:t>
            </a:r>
          </a:p>
          <a:p>
            <a:pPr lvl="1">
              <a:defRPr/>
            </a:pP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cout &lt;&lt; endl;</a:t>
            </a:r>
          </a:p>
          <a:p>
            <a:pPr lvl="1">
              <a:defRPr/>
            </a:pP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715D0715-4885-7D42-A614-3EC51EDFA9CA}"/>
              </a:ext>
            </a:extLst>
          </p:cNvPr>
          <p:cNvSpPr/>
          <p:nvPr/>
        </p:nvSpPr>
        <p:spPr>
          <a:xfrm>
            <a:off x="7104529" y="3121726"/>
            <a:ext cx="3816424" cy="2784065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int Arr_1[3]={1,2,3};</a:t>
            </a:r>
          </a:p>
          <a:p>
            <a:pPr>
              <a:defRPr/>
            </a:pP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float Arr_2[3]={4.0,5.0,6.0};</a:t>
            </a:r>
          </a:p>
          <a:p>
            <a:pPr>
              <a:defRPr/>
            </a:pP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double Arr_3[3]={7.0,8.0,9.0};</a:t>
            </a:r>
          </a:p>
          <a:p>
            <a:pPr>
              <a:defRPr/>
            </a:pPr>
            <a:endParaRPr lang="en-US" altLang="zh-TW" sz="1600" dirty="0">
              <a:solidFill>
                <a:schemeClr val="tx1"/>
              </a:solidFill>
              <a:latin typeface="Consolas" panose="020B0609020204030204" pitchFamily="49" charset="0"/>
              <a:ea typeface="Adobe 繁黑體 Std B" panose="020B070000000000000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zh-TW" sz="1600" dirty="0">
                <a:solidFill>
                  <a:srgbClr val="00B0F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Funtcion(Arr_1, 3);</a:t>
            </a:r>
          </a:p>
          <a:p>
            <a:pPr>
              <a:defRPr/>
            </a:pPr>
            <a:endParaRPr lang="en-US" altLang="zh-TW" sz="1600" dirty="0">
              <a:solidFill>
                <a:schemeClr val="tx1"/>
              </a:solidFill>
              <a:latin typeface="Consolas" panose="020B0609020204030204" pitchFamily="49" charset="0"/>
              <a:ea typeface="Adobe 繁黑體 Std B" panose="020B070000000000000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zh-TW" sz="1600" dirty="0">
                <a:solidFill>
                  <a:srgbClr val="7030A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Funtcion(Arr_2, 3);</a:t>
            </a:r>
          </a:p>
          <a:p>
            <a:pPr>
              <a:defRPr/>
            </a:pPr>
            <a:endParaRPr lang="en-US" altLang="zh-TW" sz="1600" dirty="0">
              <a:solidFill>
                <a:schemeClr val="tx1"/>
              </a:solidFill>
              <a:latin typeface="Consolas" panose="020B0609020204030204" pitchFamily="49" charset="0"/>
              <a:ea typeface="Adobe 繁黑體 Std B" panose="020B070000000000000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Funtcion(Arr_3, 3);</a:t>
            </a:r>
          </a:p>
        </p:txBody>
      </p:sp>
      <p:cxnSp>
        <p:nvCxnSpPr>
          <p:cNvPr id="10" name="直線單箭頭接點 9"/>
          <p:cNvCxnSpPr/>
          <p:nvPr/>
        </p:nvCxnSpPr>
        <p:spPr>
          <a:xfrm flipH="1" flipV="1">
            <a:off x="5717754" y="3382178"/>
            <a:ext cx="1597446" cy="113158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 flipV="1">
            <a:off x="5596569" y="4691809"/>
            <a:ext cx="1718631" cy="30516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5905041" y="5497418"/>
            <a:ext cx="1410160" cy="4083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894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模板（</a:t>
            </a:r>
            <a:r>
              <a:rPr lang="en-US" altLang="zh-TW" dirty="0"/>
              <a:t>Template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737939-1636-CC41-BEF4-997CD245822B}"/>
              </a:ext>
            </a:extLst>
          </p:cNvPr>
          <p:cNvSpPr txBox="1">
            <a:spLocks noChangeArrowheads="1"/>
          </p:cNvSpPr>
          <p:nvPr/>
        </p:nvSpPr>
        <p:spPr>
          <a:xfrm>
            <a:off x="2209798" y="1764232"/>
            <a:ext cx="8879380" cy="4150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想要設計函式，可以處理不同型態的引數？</a:t>
            </a:r>
            <a:endParaRPr lang="en-US" altLang="zh-TW" sz="2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般函式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(Function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zh-TW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個函式都取不同的名稱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式重載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(Function Overloading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zh-TW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函式有相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同的名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稱，不同的引數型態</a:t>
            </a:r>
            <a:endParaRPr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函式模板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(Function Template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zh-TW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把引數型態參數化，再由編譯器產生程式碼</a:t>
            </a:r>
            <a:endParaRPr lang="en-US" altLang="zh-TW" sz="2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687380" y="1624970"/>
            <a:ext cx="8604173" cy="4625934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06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函式模板 </a:t>
            </a:r>
            <a:r>
              <a:rPr lang="en-US" altLang="zh-TW" dirty="0"/>
              <a:t>(Function Template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737939-1636-CC41-BEF4-997CD245822B}"/>
              </a:ext>
            </a:extLst>
          </p:cNvPr>
          <p:cNvSpPr txBox="1">
            <a:spLocks noChangeArrowheads="1"/>
          </p:cNvSpPr>
          <p:nvPr/>
        </p:nvSpPr>
        <p:spPr>
          <a:xfrm>
            <a:off x="2209798" y="1383575"/>
            <a:ext cx="8879380" cy="5312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函式模板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(Function Template)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資料型態參數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化</a:t>
            </a:r>
            <a:endParaRPr lang="en-US" altLang="zh-TW" sz="2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以簡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化的符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號表示，通常是 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T1, T2, 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...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編譯器透過類似巨集代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換，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根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據內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容產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生程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式碼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TW" sz="2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zh-TW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TW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把</a:t>
            </a:r>
            <a:r>
              <a:rPr lang="zh-TW" altLang="en-US" sz="24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料型</a:t>
            </a:r>
            <a:r>
              <a:rPr lang="zh-TW" altLang="en-US" sz="24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態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變成</a:t>
            </a:r>
            <a:r>
              <a:rPr lang="zh-TW" altLang="en-US" sz="24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數</a:t>
            </a:r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A069D322-46D8-3B48-AF36-0C06D669B10C}"/>
              </a:ext>
            </a:extLst>
          </p:cNvPr>
          <p:cNvSpPr/>
          <p:nvPr/>
        </p:nvSpPr>
        <p:spPr>
          <a:xfrm>
            <a:off x="1990796" y="3637173"/>
            <a:ext cx="8210404" cy="1983853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template</a:t>
            </a: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&lt;</a:t>
            </a:r>
            <a:r>
              <a:rPr lang="zh-TW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樣</a:t>
            </a:r>
            <a:r>
              <a:rPr lang="zh-TW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板參數型態 樣板參</a:t>
            </a:r>
            <a:r>
              <a:rPr lang="zh-TW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數名稱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, …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…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&gt; </a:t>
            </a:r>
            <a:endParaRPr lang="en-US" altLang="zh-TW" sz="2000" dirty="0">
              <a:solidFill>
                <a:schemeClr val="tx1"/>
              </a:solidFill>
              <a:latin typeface="Consolas" panose="020B0609020204030204" pitchFamily="49" charset="0"/>
              <a:ea typeface="Adobe 繁黑體 Std B" panose="020B0700000000000000"/>
              <a:cs typeface="Consolas" panose="020B0609020204030204" pitchFamily="49" charset="0"/>
            </a:endParaRPr>
          </a:p>
          <a:p>
            <a:pPr>
              <a:defRPr/>
            </a:pPr>
            <a:r>
              <a:rPr lang="zh-TW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回傳資料型</a:t>
            </a:r>
            <a:r>
              <a:rPr lang="zh-TW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態 函式名稱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(</a:t>
            </a:r>
            <a:r>
              <a:rPr lang="zh-TW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引數</a:t>
            </a:r>
            <a:r>
              <a:rPr lang="zh-TW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型態 引</a:t>
            </a:r>
            <a:r>
              <a:rPr lang="zh-TW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數名稱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, …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…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) </a:t>
            </a:r>
            <a:endParaRPr lang="en-US" altLang="zh-TW" sz="2000" dirty="0">
              <a:solidFill>
                <a:schemeClr val="tx1"/>
              </a:solidFill>
              <a:latin typeface="Consolas" panose="020B0609020204030204" pitchFamily="49" charset="0"/>
              <a:ea typeface="Adobe 繁黑體 Std B" panose="020B070000000000000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	</a:t>
            </a:r>
            <a:r>
              <a:rPr lang="zh-TW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程式碼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; 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325623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函式模板 </a:t>
            </a:r>
            <a:r>
              <a:rPr lang="en-US" altLang="zh-TW" dirty="0"/>
              <a:t>(Function Template)</a:t>
            </a:r>
            <a:endParaRPr lang="zh-TW" altLang="en-US" dirty="0"/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A069D322-46D8-3B48-AF36-0C06D669B10C}"/>
              </a:ext>
            </a:extLst>
          </p:cNvPr>
          <p:cNvSpPr/>
          <p:nvPr/>
        </p:nvSpPr>
        <p:spPr>
          <a:xfrm>
            <a:off x="267100" y="1685921"/>
            <a:ext cx="5471548" cy="1983853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template</a:t>
            </a: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&lt;</a:t>
            </a:r>
            <a:r>
              <a:rPr lang="zh-TW" altLang="en-US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樣</a:t>
            </a:r>
            <a:r>
              <a:rPr lang="zh-TW" altLang="en-US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板參數型態 樣板參</a:t>
            </a:r>
            <a:r>
              <a:rPr lang="zh-TW" altLang="en-US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數名稱</a:t>
            </a:r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, …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…</a:t>
            </a:r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&gt; </a:t>
            </a:r>
            <a:endParaRPr lang="en-US" altLang="zh-TW" dirty="0">
              <a:solidFill>
                <a:schemeClr val="tx1"/>
              </a:solidFill>
              <a:latin typeface="Consolas" panose="020B0609020204030204" pitchFamily="49" charset="0"/>
              <a:ea typeface="Adobe 繁黑體 Std B" panose="020B0700000000000000"/>
              <a:cs typeface="Consolas" panose="020B0609020204030204" pitchFamily="49" charset="0"/>
            </a:endParaRPr>
          </a:p>
          <a:p>
            <a:pPr>
              <a:defRPr/>
            </a:pPr>
            <a:r>
              <a:rPr lang="zh-TW" altLang="en-US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回傳資料型</a:t>
            </a:r>
            <a:r>
              <a:rPr lang="zh-TW" altLang="en-US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態 函式名稱</a:t>
            </a:r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引數</a:t>
            </a:r>
            <a:r>
              <a:rPr lang="zh-TW" altLang="en-US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型態 引</a:t>
            </a:r>
            <a:r>
              <a:rPr lang="zh-TW" altLang="en-US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數名稱</a:t>
            </a:r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, …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…</a:t>
            </a:r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) </a:t>
            </a:r>
            <a:endParaRPr lang="en-US" altLang="zh-TW" dirty="0">
              <a:solidFill>
                <a:schemeClr val="tx1"/>
              </a:solidFill>
              <a:latin typeface="Consolas" panose="020B0609020204030204" pitchFamily="49" charset="0"/>
              <a:ea typeface="Adobe 繁黑體 Std B" panose="020B070000000000000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	</a:t>
            </a:r>
            <a:r>
              <a:rPr lang="zh-TW" altLang="en-US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程式碼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; </a:t>
            </a:r>
          </a:p>
          <a:p>
            <a:pPr>
              <a:defRPr/>
            </a:pP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3737939-1636-CC41-BEF4-997CD245822B}"/>
              </a:ext>
            </a:extLst>
          </p:cNvPr>
          <p:cNvSpPr txBox="1">
            <a:spLocks noChangeArrowheads="1"/>
          </p:cNvSpPr>
          <p:nvPr/>
        </p:nvSpPr>
        <p:spPr>
          <a:xfrm>
            <a:off x="6047789" y="1369445"/>
            <a:ext cx="6144211" cy="5260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以關鍵字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template 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開頭</a:t>
            </a:r>
            <a:endParaRPr lang="en-US" altLang="zh-TW" sz="2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用 </a:t>
            </a: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&lt;&gt;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把參數包起來</a:t>
            </a:r>
            <a:endParaRPr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習慣上用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T, T1, T2 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作為模板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參數名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稱</a:t>
            </a:r>
            <a:endParaRPr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寫上函式的程式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碼</a:t>
            </a:r>
            <a:endParaRPr lang="en-US" altLang="zh-TW" sz="2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又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稱原型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(prototype</a:t>
            </a: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函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式名稱即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為該函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式樣板的名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稱 </a:t>
            </a:r>
            <a:endParaRPr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參數型態可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 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class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 </a:t>
            </a:r>
            <a:r>
              <a:rPr lang="en-US" altLang="zh-TW" sz="24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typename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表泛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型態 </a:t>
            </a: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即任何型態</a:t>
            </a: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參數型態也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可以用已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宣告的資料型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態</a:t>
            </a:r>
            <a:endParaRPr lang="en-US" altLang="zh-TW" sz="2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 </a:t>
            </a: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float 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自定義 </a:t>
            </a: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</a:t>
            </a: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structure)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A069D322-46D8-3B48-AF36-0C06D669B10C}"/>
              </a:ext>
            </a:extLst>
          </p:cNvPr>
          <p:cNvSpPr/>
          <p:nvPr/>
        </p:nvSpPr>
        <p:spPr>
          <a:xfrm>
            <a:off x="267100" y="4205414"/>
            <a:ext cx="5471548" cy="1983853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template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&lt;class </a:t>
            </a:r>
            <a:r>
              <a:rPr lang="en-US" altLang="zh-TW" sz="2000" dirty="0">
                <a:solidFill>
                  <a:srgbClr val="00B0F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T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&gt;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bool isBigger(</a:t>
            </a:r>
            <a:r>
              <a:rPr lang="en-US" altLang="zh-TW" sz="2000" dirty="0">
                <a:solidFill>
                  <a:srgbClr val="00B0F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T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a, </a:t>
            </a:r>
            <a:r>
              <a:rPr lang="en-US" altLang="zh-TW" sz="2000" dirty="0">
                <a:solidFill>
                  <a:srgbClr val="00B0F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T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b){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return a&gt;b;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05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函式模板 </a:t>
            </a:r>
            <a:r>
              <a:rPr lang="en-US" altLang="zh-TW" dirty="0"/>
              <a:t>(Function Template)</a:t>
            </a:r>
            <a:endParaRPr lang="zh-TW" altLang="en-US" dirty="0"/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2F651116-3AC6-3143-BA91-4FC14A90FFFB}"/>
              </a:ext>
            </a:extLst>
          </p:cNvPr>
          <p:cNvSpPr/>
          <p:nvPr/>
        </p:nvSpPr>
        <p:spPr>
          <a:xfrm>
            <a:off x="146719" y="1522089"/>
            <a:ext cx="5056743" cy="5210978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void Funtcion(int *p, int len){</a:t>
            </a:r>
          </a:p>
          <a:p>
            <a:pPr>
              <a:defRPr/>
            </a:pPr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for(int i=0;i&lt;len;i++)</a:t>
            </a:r>
          </a:p>
          <a:p>
            <a:pPr>
              <a:defRPr/>
            </a:pPr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cout &lt;&lt; *(p+i) &lt;&lt; " ";</a:t>
            </a:r>
          </a:p>
          <a:p>
            <a:pPr>
              <a:defRPr/>
            </a:pPr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cout &lt;&lt; endl;</a:t>
            </a:r>
          </a:p>
          <a:p>
            <a:pPr>
              <a:defRPr/>
            </a:pPr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  <a:p>
            <a:pPr>
              <a:defRPr/>
            </a:pPr>
            <a:endParaRPr lang="en-US" altLang="zh-TW" dirty="0">
              <a:solidFill>
                <a:srgbClr val="00B0F0"/>
              </a:solidFill>
              <a:latin typeface="Consolas" panose="020B0609020204030204" pitchFamily="49" charset="0"/>
              <a:ea typeface="Adobe 繁黑體 Std B" panose="020B070000000000000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void Funtcion(float *p, int len){</a:t>
            </a:r>
          </a:p>
          <a:p>
            <a:pPr>
              <a:defRPr/>
            </a:pPr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for(int i=0;i&lt;len;i++)</a:t>
            </a:r>
          </a:p>
          <a:p>
            <a:pPr>
              <a:defRPr/>
            </a:pPr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cout &lt;&lt; *(p+i) &lt;&lt; " ";</a:t>
            </a:r>
          </a:p>
          <a:p>
            <a:pPr>
              <a:defRPr/>
            </a:pPr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cout &lt;&lt; endl;</a:t>
            </a:r>
          </a:p>
          <a:p>
            <a:pPr>
              <a:defRPr/>
            </a:pPr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  <a:p>
            <a:pPr>
              <a:defRPr/>
            </a:pPr>
            <a:endParaRPr lang="en-US" altLang="zh-TW" dirty="0" smtClean="0">
              <a:solidFill>
                <a:srgbClr val="FF0000"/>
              </a:solidFill>
              <a:latin typeface="Consolas" panose="020B0609020204030204" pitchFamily="49" charset="0"/>
              <a:ea typeface="Adobe 繁黑體 Std B" panose="020B070000000000000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void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Funtcion(double *p, int len){</a:t>
            </a:r>
          </a:p>
          <a:p>
            <a:pPr>
              <a:defRPr/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for(int i=0;i&lt;len;i++)</a:t>
            </a:r>
          </a:p>
          <a:p>
            <a:pPr>
              <a:defRPr/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cout &lt;&lt; *(p+i) &lt;&lt; " ";</a:t>
            </a:r>
          </a:p>
          <a:p>
            <a:pPr>
              <a:defRPr/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cout &lt;&lt; endl;</a:t>
            </a:r>
          </a:p>
          <a:p>
            <a:pPr>
              <a:defRPr/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3737939-1636-CC41-BEF4-997CD245822B}"/>
              </a:ext>
            </a:extLst>
          </p:cNvPr>
          <p:cNvSpPr txBox="1">
            <a:spLocks noChangeArrowheads="1"/>
          </p:cNvSpPr>
          <p:nvPr/>
        </p:nvSpPr>
        <p:spPr>
          <a:xfrm>
            <a:off x="5371639" y="2014796"/>
            <a:ext cx="7772400" cy="1644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間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具有相同的</a:t>
            </a:r>
            <a:r>
              <a:rPr lang="zh-TW" altLang="en-US" b="1" dirty="0" smtClean="0">
                <a:solidFill>
                  <a:srgbClr val="7030A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函式名稱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zh-TW" altLang="en-US" b="1" dirty="0" smtClean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</a:t>
            </a:r>
            <a:r>
              <a:rPr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作方</a:t>
            </a:r>
            <a:r>
              <a:rPr lang="zh-TW" altLang="en-US" b="1" dirty="0" smtClean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式</a:t>
            </a:r>
            <a:endParaRPr lang="en-US" altLang="zh-TW" b="1" dirty="0" smtClean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但不同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TW" altLang="en-US" b="1" dirty="0" smtClean="0">
                <a:solidFill>
                  <a:srgbClr val="00B05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引數型態</a:t>
            </a:r>
            <a:endParaRPr lang="en-US" altLang="zh-TW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把</a:t>
            </a:r>
            <a:r>
              <a:rPr lang="zh-TW" altLang="en-US" b="1" dirty="0">
                <a:solidFill>
                  <a:srgbClr val="00B05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引數型</a:t>
            </a:r>
            <a:r>
              <a:rPr lang="zh-TW" altLang="en-US" b="1" dirty="0" smtClean="0">
                <a:solidFill>
                  <a:srgbClr val="00B05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態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當作</a:t>
            </a:r>
            <a:r>
              <a:rPr lang="zh-TW" altLang="en-US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參數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傳入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2F651116-3AC6-3143-BA91-4FC14A90FFFB}"/>
              </a:ext>
            </a:extLst>
          </p:cNvPr>
          <p:cNvSpPr/>
          <p:nvPr/>
        </p:nvSpPr>
        <p:spPr>
          <a:xfrm>
            <a:off x="5476130" y="4332292"/>
            <a:ext cx="5960468" cy="2136753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template&lt;typename T&gt;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void Funtcion(T *p, int len){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for(int i=0;i&lt;len;i++)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cout &lt;&lt; *(p+i) &lt;&lt; " ";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cout &lt;&lt; endl;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985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函式模板 </a:t>
            </a:r>
            <a:r>
              <a:rPr lang="en-US" altLang="zh-TW" dirty="0"/>
              <a:t>(Function Template)</a:t>
            </a:r>
            <a:endParaRPr lang="zh-TW" altLang="en-US" dirty="0"/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2F651116-3AC6-3143-BA91-4FC14A90FFFB}"/>
              </a:ext>
            </a:extLst>
          </p:cNvPr>
          <p:cNvSpPr/>
          <p:nvPr/>
        </p:nvSpPr>
        <p:spPr>
          <a:xfrm>
            <a:off x="1167788" y="1371564"/>
            <a:ext cx="10268810" cy="5417654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#include &lt;iostream&gt;</a:t>
            </a:r>
          </a:p>
          <a:p>
            <a:pPr>
              <a:defRPr/>
            </a:pPr>
            <a:r>
              <a:rPr lang="en-US" altLang="zh-TW" sz="1600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using 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namespace std;</a:t>
            </a:r>
          </a:p>
          <a:p>
            <a:pPr>
              <a:defRPr/>
            </a:pPr>
            <a:endParaRPr lang="en-US" altLang="zh-TW" sz="1600" dirty="0">
              <a:solidFill>
                <a:schemeClr val="tx1"/>
              </a:solidFill>
              <a:latin typeface="Consolas" panose="020B0609020204030204" pitchFamily="49" charset="0"/>
              <a:ea typeface="Adobe 繁黑體 Std B" panose="020B070000000000000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zh-TW" sz="1600" dirty="0">
                <a:solidFill>
                  <a:srgbClr val="0070C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template&lt;typename 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T</a:t>
            </a:r>
            <a:r>
              <a:rPr lang="en-US" altLang="zh-TW" sz="1600" dirty="0">
                <a:solidFill>
                  <a:srgbClr val="0070C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&gt;</a:t>
            </a:r>
          </a:p>
          <a:p>
            <a:pPr>
              <a:defRPr/>
            </a:pPr>
            <a:r>
              <a:rPr lang="en-US" altLang="zh-TW" sz="1600" dirty="0">
                <a:solidFill>
                  <a:srgbClr val="0070C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void Funtcion(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T</a:t>
            </a:r>
            <a:r>
              <a:rPr lang="en-US" altLang="zh-TW" sz="1600" dirty="0">
                <a:solidFill>
                  <a:srgbClr val="0070C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*p, int len){</a:t>
            </a:r>
          </a:p>
          <a:p>
            <a:pPr>
              <a:defRPr/>
            </a:pPr>
            <a:r>
              <a:rPr lang="en-US" altLang="zh-TW" sz="1600" dirty="0">
                <a:solidFill>
                  <a:srgbClr val="0070C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for(int i=0;i&lt;len;i++)</a:t>
            </a:r>
          </a:p>
          <a:p>
            <a:pPr>
              <a:defRPr/>
            </a:pPr>
            <a:r>
              <a:rPr lang="en-US" altLang="zh-TW" sz="1600" dirty="0">
                <a:solidFill>
                  <a:srgbClr val="0070C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cout &lt;&lt; *(p+i) &lt;&lt; " ";</a:t>
            </a:r>
          </a:p>
          <a:p>
            <a:pPr>
              <a:defRPr/>
            </a:pPr>
            <a:r>
              <a:rPr lang="en-US" altLang="zh-TW" sz="1600" dirty="0">
                <a:solidFill>
                  <a:srgbClr val="0070C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cout &lt;&lt; endl;</a:t>
            </a:r>
          </a:p>
          <a:p>
            <a:pPr>
              <a:defRPr/>
            </a:pPr>
            <a:r>
              <a:rPr lang="en-US" altLang="zh-TW" sz="1600" dirty="0">
                <a:solidFill>
                  <a:srgbClr val="0070C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  <a:p>
            <a:pPr>
              <a:defRPr/>
            </a:pPr>
            <a:endParaRPr lang="en-US" altLang="zh-TW" sz="1600" dirty="0">
              <a:solidFill>
                <a:schemeClr val="tx1"/>
              </a:solidFill>
              <a:latin typeface="Consolas" panose="020B0609020204030204" pitchFamily="49" charset="0"/>
              <a:ea typeface="Adobe 繁黑體 Std B" panose="020B070000000000000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int main() {</a:t>
            </a:r>
          </a:p>
          <a:p>
            <a:pPr>
              <a:defRPr/>
            </a:pP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int arr_int[5] = {1,2,3,4,5};</a:t>
            </a:r>
          </a:p>
          <a:p>
            <a:pPr>
              <a:defRPr/>
            </a:pP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float arr_float[5] = {1.2,3.5,4.8,6.1,5.9};</a:t>
            </a:r>
          </a:p>
          <a:p>
            <a:pPr>
              <a:defRPr/>
            </a:pP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char arr_char[5] = {'a','b','c','d','e</a:t>
            </a:r>
            <a:r>
              <a:rPr lang="en-US" altLang="zh-TW" sz="1600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'};</a:t>
            </a:r>
          </a:p>
          <a:p>
            <a:pPr>
              <a:defRPr/>
            </a:pPr>
            <a:endParaRPr lang="en-US" altLang="zh-TW" sz="1600" dirty="0">
              <a:solidFill>
                <a:schemeClr val="tx1"/>
              </a:solidFill>
              <a:latin typeface="Consolas" panose="020B0609020204030204" pitchFamily="49" charset="0"/>
              <a:ea typeface="Adobe 繁黑體 Std B" panose="020B070000000000000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Funtcion(arr_int,5);</a:t>
            </a:r>
          </a:p>
          <a:p>
            <a:pPr>
              <a:defRPr/>
            </a:pP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Funtcion(arr_float,5);</a:t>
            </a:r>
          </a:p>
          <a:p>
            <a:pPr>
              <a:defRPr/>
            </a:pP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Funtcion(arr_char,5);</a:t>
            </a:r>
          </a:p>
          <a:p>
            <a:pPr>
              <a:defRPr/>
            </a:pP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return 0;</a:t>
            </a:r>
          </a:p>
          <a:p>
            <a:pPr>
              <a:defRPr/>
            </a:pP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620352" y="3617161"/>
            <a:ext cx="1305165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 = int</a:t>
            </a:r>
            <a:endParaRPr lang="zh-TW" altLang="en-US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637898" y="6135087"/>
            <a:ext cx="159210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 = char</a:t>
            </a:r>
            <a:endParaRPr lang="zh-TW" altLang="en-US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313842" y="4418837"/>
            <a:ext cx="1639936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 = float</a:t>
            </a:r>
            <a:endParaRPr lang="zh-TW" altLang="en-US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2609695" y="4140381"/>
            <a:ext cx="1411462" cy="1181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endCxn id="7" idx="1"/>
          </p:cNvCxnSpPr>
          <p:nvPr/>
        </p:nvCxnSpPr>
        <p:spPr>
          <a:xfrm flipV="1">
            <a:off x="4472848" y="4680447"/>
            <a:ext cx="2840994" cy="9154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6" idx="0"/>
          </p:cNvCxnSpPr>
          <p:nvPr/>
        </p:nvCxnSpPr>
        <p:spPr>
          <a:xfrm>
            <a:off x="4472848" y="5934631"/>
            <a:ext cx="961102" cy="2004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240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4537</TotalTime>
  <Words>2116</Words>
  <Application>Microsoft Office PowerPoint</Application>
  <PresentationFormat>寬螢幕</PresentationFormat>
  <Paragraphs>458</Paragraphs>
  <Slides>32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2" baseType="lpstr">
      <vt:lpstr>Adobe 繁黑體 Std B</vt:lpstr>
      <vt:lpstr>Microsoft JhengHei</vt:lpstr>
      <vt:lpstr>Microsoft JhengHei</vt:lpstr>
      <vt:lpstr>新細明體</vt:lpstr>
      <vt:lpstr>Arial</vt:lpstr>
      <vt:lpstr>Calibri</vt:lpstr>
      <vt:lpstr>Consolas</vt:lpstr>
      <vt:lpstr>Helvetica</vt:lpstr>
      <vt:lpstr>Wingdings</vt:lpstr>
      <vt:lpstr>Office 佈景主題</vt:lpstr>
      <vt:lpstr>PowerPoint 簡報</vt:lpstr>
      <vt:lpstr>學習大綱</vt:lpstr>
      <vt:lpstr>學習大綱</vt:lpstr>
      <vt:lpstr>函式多載</vt:lpstr>
      <vt:lpstr>模板（Template）</vt:lpstr>
      <vt:lpstr>函式模板 (Function Template)</vt:lpstr>
      <vt:lpstr>函式模板 (Function Template)</vt:lpstr>
      <vt:lpstr>函式模板 (Function Template)</vt:lpstr>
      <vt:lpstr>函式模板 (Function Template)</vt:lpstr>
      <vt:lpstr>函式模板 (Function Template)</vt:lpstr>
      <vt:lpstr>模板（Template）</vt:lpstr>
      <vt:lpstr>模板（Template）</vt:lpstr>
      <vt:lpstr>模板（Template）</vt:lpstr>
      <vt:lpstr>模板（Template）</vt:lpstr>
      <vt:lpstr>模板（Template）</vt:lpstr>
      <vt:lpstr>模板（Template）</vt:lpstr>
      <vt:lpstr>Example Code</vt:lpstr>
      <vt:lpstr>Practice 2</vt:lpstr>
      <vt:lpstr>學習大綱</vt:lpstr>
      <vt:lpstr>類別模板 (Class Template)</vt:lpstr>
      <vt:lpstr>類別模板 (Class Template)</vt:lpstr>
      <vt:lpstr>類別模板 (Class Template)</vt:lpstr>
      <vt:lpstr>類別模板 (Class Template)</vt:lpstr>
      <vt:lpstr>Example Code</vt:lpstr>
      <vt:lpstr>Practice 2</vt:lpstr>
      <vt:lpstr>學習大綱</vt:lpstr>
      <vt:lpstr>CRTP 和靜態多型</vt:lpstr>
      <vt:lpstr>CRTP 和靜態多型</vt:lpstr>
      <vt:lpstr>CRTP 和靜態多型</vt:lpstr>
      <vt:lpstr>CRTP 和靜態多型</vt:lpstr>
      <vt:lpstr>CRTP 和靜態多型</vt:lpstr>
      <vt:lpstr>學習大綱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judytsaitpe@yahoo.com.tw</dc:creator>
  <cp:lastModifiedBy>admin</cp:lastModifiedBy>
  <cp:revision>150</cp:revision>
  <dcterms:created xsi:type="dcterms:W3CDTF">2020-02-11T15:23:59Z</dcterms:created>
  <dcterms:modified xsi:type="dcterms:W3CDTF">2021-04-25T10:41:19Z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Judy.Tsai1@tw.nestle.com</vt:lpwstr>
  </property>
  <property fmtid="{D5CDD505-2E9C-101B-9397-08002B2CF9AE}" pid="5" name="MSIP_Label_1ada0a2f-b917-4d51-b0d0-d418a10c8b23_SetDate">
    <vt:lpwstr>2020-02-21T15:07:29.0059680Z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ActionId">
    <vt:lpwstr>47f81105-5614-4edf-a6b5-b9d7184fd332</vt:lpwstr>
  </property>
  <property fmtid="{D5CDD505-2E9C-101B-9397-08002B2CF9AE}" pid="9" name="MSIP_Label_1ada0a2f-b917-4d51-b0d0-d418a10c8b23_Extended_MSFT_Method">
    <vt:lpwstr>Automatic</vt:lpwstr>
  </property>
  <property fmtid="{D5CDD505-2E9C-101B-9397-08002B2CF9AE}" pid="10" name="Sensitivity">
    <vt:lpwstr>General Use</vt:lpwstr>
  </property>
</Properties>
</file>