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86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7" r:id="rId26"/>
    <p:sldId id="308" r:id="rId27"/>
    <p:sldId id="305" r:id="rId28"/>
    <p:sldId id="306" r:id="rId2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8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7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7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3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6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9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4BCD-D597-4B48-81E0-C3DB00B9875A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293D-2FD9-4388-BECB-CFB3F5F4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9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13830"/>
            <a:ext cx="548639" cy="561217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511628"/>
            <a:ext cx="8180615" cy="15784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AD9312-E096-31B3-DE42-A1C029982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23" y="674915"/>
            <a:ext cx="7457037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zh-CN" alt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高等代数（一）   多项式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087721-86A6-9B86-A04D-E80B9B7005C3}"/>
              </a:ext>
            </a:extLst>
          </p:cNvPr>
          <p:cNvSpPr txBox="1"/>
          <p:nvPr/>
        </p:nvSpPr>
        <p:spPr>
          <a:xfrm>
            <a:off x="783771" y="2514601"/>
            <a:ext cx="7455989" cy="2603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900"/>
              <a:t>一、内容小结</a:t>
            </a:r>
            <a:endParaRPr lang="en-US" altLang="zh-CN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900"/>
              <a:t>二、典型例题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5404427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8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F990D4-6ABC-3A11-1702-A8FD48AC2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936445"/>
              </p:ext>
            </p:extLst>
          </p:nvPr>
        </p:nvGraphicFramePr>
        <p:xfrm>
          <a:off x="738867" y="965229"/>
          <a:ext cx="8029575" cy="315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056560" imgH="1989000" progId="Equation.AxMath">
                  <p:embed/>
                </p:oleObj>
              </mc:Choice>
              <mc:Fallback>
                <p:oleObj name="AxMath" r:id="rId2" imgW="5056560" imgH="19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8C04295-0DB1-789D-A83F-FCC3896B7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8867" y="965229"/>
                        <a:ext cx="8029575" cy="3158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0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B41C8C-CC77-8F04-01C2-030E4FB5D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417315"/>
              </p:ext>
            </p:extLst>
          </p:nvPr>
        </p:nvGraphicFramePr>
        <p:xfrm>
          <a:off x="661373" y="953856"/>
          <a:ext cx="8085534" cy="345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36720" imgH="2322720" progId="Equation.AxMath">
                  <p:embed/>
                </p:oleObj>
              </mc:Choice>
              <mc:Fallback>
                <p:oleObj name="AxMath" r:id="rId2" imgW="5436720" imgH="23227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AE50648-4107-9E77-D567-1AFBD29D1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1373" y="953856"/>
                        <a:ext cx="8085534" cy="345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67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A83FF17-7681-08CA-562E-ACB0E7AF8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587869"/>
              </p:ext>
            </p:extLst>
          </p:nvPr>
        </p:nvGraphicFramePr>
        <p:xfrm>
          <a:off x="932091" y="542404"/>
          <a:ext cx="7181264" cy="413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442760" imgH="2556000" progId="Equation.AxMath">
                  <p:embed/>
                </p:oleObj>
              </mc:Choice>
              <mc:Fallback>
                <p:oleObj name="AxMath" r:id="rId2" imgW="4442760" imgH="2556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180C31B-8E83-D863-E277-58E73FEF7B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2091" y="542404"/>
                        <a:ext cx="7181264" cy="4131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32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8097467-BE9E-F581-6A58-93423281F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517339"/>
              </p:ext>
            </p:extLst>
          </p:nvPr>
        </p:nvGraphicFramePr>
        <p:xfrm>
          <a:off x="1134355" y="1115538"/>
          <a:ext cx="6278166" cy="2769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093560" imgH="1806840" progId="Equation.AxMath">
                  <p:embed/>
                </p:oleObj>
              </mc:Choice>
              <mc:Fallback>
                <p:oleObj name="AxMath" r:id="rId2" imgW="4093560" imgH="180684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8BCA6CD-BAE9-7999-0704-883ADED07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4355" y="1115538"/>
                        <a:ext cx="6278166" cy="2769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77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62478F-9518-6745-60D0-8CCF06E5FF2A}"/>
              </a:ext>
            </a:extLst>
          </p:cNvPr>
          <p:cNvSpPr txBox="1"/>
          <p:nvPr/>
        </p:nvSpPr>
        <p:spPr>
          <a:xfrm>
            <a:off x="860219" y="1001018"/>
            <a:ext cx="74235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/>
              <a:t>复系数、实系数与有理系数多项式的因式分解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87166D4-B5E6-013F-09E8-74A99F3783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85602"/>
              </p:ext>
            </p:extLst>
          </p:nvPr>
        </p:nvGraphicFramePr>
        <p:xfrm>
          <a:off x="996206" y="2186283"/>
          <a:ext cx="5838825" cy="184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619520" imgH="1463400" progId="Equation.AxMath">
                  <p:embed/>
                </p:oleObj>
              </mc:Choice>
              <mc:Fallback>
                <p:oleObj name="AxMath" r:id="rId2" imgW="4619520" imgH="14634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E3379FD-ABFA-B788-16C3-5C00448B0D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6206" y="2186283"/>
                        <a:ext cx="5838825" cy="184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2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6271907-CF3F-43DB-6AF3-F5AE74FAD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84977"/>
              </p:ext>
            </p:extLst>
          </p:nvPr>
        </p:nvGraphicFramePr>
        <p:xfrm>
          <a:off x="829949" y="1035555"/>
          <a:ext cx="7875353" cy="2687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824080" imgH="1986840" progId="Equation.AxMath">
                  <p:embed/>
                </p:oleObj>
              </mc:Choice>
              <mc:Fallback>
                <p:oleObj name="AxMath" r:id="rId2" imgW="5824080" imgH="19868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E29D97-2DB6-38EB-F031-091804172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949" y="1035555"/>
                        <a:ext cx="7875353" cy="2687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26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CC161D-0A83-C10E-7C2E-C0FA66927F91}"/>
              </a:ext>
            </a:extLst>
          </p:cNvPr>
          <p:cNvSpPr txBox="1"/>
          <p:nvPr/>
        </p:nvSpPr>
        <p:spPr>
          <a:xfrm>
            <a:off x="639839" y="910009"/>
            <a:ext cx="594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整系数多项式有理根的求法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8AD4FC8-1E76-F80C-4BEB-D95BE31F1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109843"/>
              </p:ext>
            </p:extLst>
          </p:nvPr>
        </p:nvGraphicFramePr>
        <p:xfrm>
          <a:off x="683562" y="2104516"/>
          <a:ext cx="8183716" cy="173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44080" imgH="1197000" progId="Equation.AxMath">
                  <p:embed/>
                </p:oleObj>
              </mc:Choice>
              <mc:Fallback>
                <p:oleObj name="AxMath" r:id="rId2" imgW="5644080" imgH="11970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C87EDB3-92B0-7CBA-1037-E01FDCE3AB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2" y="2104516"/>
                        <a:ext cx="8183716" cy="173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05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9EA646C-FFFA-E0C2-1475-4A96F32D2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267791"/>
              </p:ext>
            </p:extLst>
          </p:nvPr>
        </p:nvGraphicFramePr>
        <p:xfrm>
          <a:off x="772978" y="1845319"/>
          <a:ext cx="7813337" cy="2413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077440" imgH="1567800" progId="Equation.AxMath">
                  <p:embed/>
                </p:oleObj>
              </mc:Choice>
              <mc:Fallback>
                <p:oleObj name="AxMath" r:id="rId2" imgW="5077440" imgH="1567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E976F54-2E07-5AD0-8E88-72347038EE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2978" y="1845319"/>
                        <a:ext cx="7813337" cy="2413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A85E0DA-F07C-23A7-1E72-2ED9AAE569E0}"/>
              </a:ext>
            </a:extLst>
          </p:cNvPr>
          <p:cNvSpPr txBox="1"/>
          <p:nvPr/>
        </p:nvSpPr>
        <p:spPr>
          <a:xfrm>
            <a:off x="723991" y="848008"/>
            <a:ext cx="6173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有理系数不可约多项式</a:t>
            </a:r>
          </a:p>
        </p:txBody>
      </p:sp>
    </p:spTree>
    <p:extLst>
      <p:ext uri="{BB962C8B-B14F-4D97-AF65-F5344CB8AC3E}">
        <p14:creationId xmlns:p14="http://schemas.microsoft.com/office/powerpoint/2010/main" val="413962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932FB8-5460-31F0-239A-7C7C55DB4725}"/>
              </a:ext>
            </a:extLst>
          </p:cNvPr>
          <p:cNvSpPr txBox="1"/>
          <p:nvPr/>
        </p:nvSpPr>
        <p:spPr>
          <a:xfrm>
            <a:off x="1032242" y="769099"/>
            <a:ext cx="497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二、典型例题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38DF787-8620-A532-75CA-6FD241903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313044"/>
              </p:ext>
            </p:extLst>
          </p:nvPr>
        </p:nvGraphicFramePr>
        <p:xfrm>
          <a:off x="1243013" y="1999863"/>
          <a:ext cx="444658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009240" imgH="766800" progId="Equation.AxMath">
                  <p:embed/>
                </p:oleObj>
              </mc:Choice>
              <mc:Fallback>
                <p:oleObj name="AxMath" r:id="rId2" imgW="3009240" imgH="7668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EFDAE7F-F917-6AD0-4C83-128233A49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3013" y="1999863"/>
                        <a:ext cx="4446587" cy="113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50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0690CB1-3479-5746-224D-70A49281B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86660"/>
              </p:ext>
            </p:extLst>
          </p:nvPr>
        </p:nvGraphicFramePr>
        <p:xfrm>
          <a:off x="884135" y="481961"/>
          <a:ext cx="7017544" cy="419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459320" imgH="2663280" progId="Equation.AxMath">
                  <p:embed/>
                </p:oleObj>
              </mc:Choice>
              <mc:Fallback>
                <p:oleObj name="AxMath" r:id="rId2" imgW="4459320" imgH="266328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B2025CD-FE55-A014-8A78-EC49D0675F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4135" y="481961"/>
                        <a:ext cx="7017544" cy="4192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26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08A4C9-122B-ADB7-76B1-FE50F099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35" y="310146"/>
            <a:ext cx="7016918" cy="744992"/>
          </a:xfrm>
        </p:spPr>
        <p:txBody>
          <a:bodyPr/>
          <a:lstStyle/>
          <a:p>
            <a:r>
              <a:rPr lang="zh-CN" altLang="en-US" dirty="0"/>
              <a:t>一、内容小结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9F87C6-2D66-224D-A0A0-591AA62A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35" y="1211684"/>
            <a:ext cx="7016918" cy="27625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多项式的定义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0B99D4D-5CC3-EDD3-19F1-F773EC506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293639"/>
              </p:ext>
            </p:extLst>
          </p:nvPr>
        </p:nvGraphicFramePr>
        <p:xfrm>
          <a:off x="998920" y="1763922"/>
          <a:ext cx="7422637" cy="2739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922280" imgH="1817280" progId="Equation.AxMath">
                  <p:embed/>
                </p:oleObj>
              </mc:Choice>
              <mc:Fallback>
                <p:oleObj name="AxMath" r:id="rId2" imgW="4922280" imgH="18172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50426DB-D804-B4E4-07FE-EEE9AB586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920" y="1763922"/>
                        <a:ext cx="7422637" cy="2739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13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073DE5D-C474-6B84-7192-9FAF09366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720653"/>
              </p:ext>
            </p:extLst>
          </p:nvPr>
        </p:nvGraphicFramePr>
        <p:xfrm>
          <a:off x="639839" y="1609663"/>
          <a:ext cx="7987025" cy="115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269680" imgH="759240" progId="Equation.AxMath">
                  <p:embed/>
                </p:oleObj>
              </mc:Choice>
              <mc:Fallback>
                <p:oleObj name="AxMath" r:id="rId2" imgW="5269680" imgH="759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1D3A386-ADC1-307A-260A-FC91322DFB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9839" y="1609663"/>
                        <a:ext cx="7987025" cy="1150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91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8266A22-25A1-2A9F-70C4-D13EFC27E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66067"/>
              </p:ext>
            </p:extLst>
          </p:nvPr>
        </p:nvGraphicFramePr>
        <p:xfrm>
          <a:off x="821979" y="1206918"/>
          <a:ext cx="7425910" cy="330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325480" imgH="2366640" progId="Equation.AxMath">
                  <p:embed/>
                </p:oleObj>
              </mc:Choice>
              <mc:Fallback>
                <p:oleObj name="AxMath" r:id="rId2" imgW="5325480" imgH="23666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53AAD4E-DF1F-AF01-C65C-1A1A69DC7D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1979" y="1206918"/>
                        <a:ext cx="7425910" cy="3300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3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4E7D5F-238C-59D5-39BD-68051F271D54}"/>
              </a:ext>
            </a:extLst>
          </p:cNvPr>
          <p:cNvSpPr txBox="1"/>
          <p:nvPr/>
        </p:nvSpPr>
        <p:spPr>
          <a:xfrm>
            <a:off x="675888" y="897699"/>
            <a:ext cx="8056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</a:rPr>
              <a:t>注</a:t>
            </a:r>
            <a:r>
              <a:rPr lang="en-US" altLang="zh-CN" sz="2700" dirty="0">
                <a:solidFill>
                  <a:srgbClr val="FF0000"/>
                </a:solidFill>
              </a:rPr>
              <a:t>1</a:t>
            </a:r>
            <a:r>
              <a:rPr lang="zh-CN" altLang="en-US" sz="2700" dirty="0"/>
              <a:t>：整除性与数域扩大无关，而多项式的根与数域扩大有关</a:t>
            </a:r>
            <a:endParaRPr lang="en-US" altLang="zh-CN" sz="2700" dirty="0"/>
          </a:p>
          <a:p>
            <a:endParaRPr lang="en-US" altLang="zh-CN" sz="2700" dirty="0"/>
          </a:p>
          <a:p>
            <a:endParaRPr lang="en-US" altLang="zh-CN" sz="2700" dirty="0"/>
          </a:p>
          <a:p>
            <a:endParaRPr lang="en-US" altLang="zh-CN" sz="2700" dirty="0"/>
          </a:p>
          <a:p>
            <a:endParaRPr lang="en-US" altLang="zh-CN" sz="2700" dirty="0"/>
          </a:p>
          <a:p>
            <a:r>
              <a:rPr lang="zh-CN" altLang="en-US" sz="2700" dirty="0">
                <a:solidFill>
                  <a:srgbClr val="FF0000"/>
                </a:solidFill>
              </a:rPr>
              <a:t>注</a:t>
            </a:r>
            <a:r>
              <a:rPr lang="en-US" altLang="zh-CN" sz="2700" dirty="0">
                <a:solidFill>
                  <a:srgbClr val="FF0000"/>
                </a:solidFill>
              </a:rPr>
              <a:t>2</a:t>
            </a:r>
            <a:r>
              <a:rPr lang="zh-CN" altLang="en-US" sz="2700" dirty="0"/>
              <a:t>：用与数域有关的根来证明与数域无关的整除性，并用以证明例</a:t>
            </a:r>
            <a:r>
              <a:rPr lang="en-US" altLang="zh-CN" sz="2700" dirty="0"/>
              <a:t>2</a:t>
            </a:r>
            <a:r>
              <a:rPr lang="zh-CN" altLang="en-US" sz="2700" dirty="0"/>
              <a:t>以及类似的题目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815412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9FCEBA-BB69-2DB6-8130-83CE0CA32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543220"/>
              </p:ext>
            </p:extLst>
          </p:nvPr>
        </p:nvGraphicFramePr>
        <p:xfrm>
          <a:off x="1074485" y="1558523"/>
          <a:ext cx="6598360" cy="1639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775320" imgH="938880" progId="Equation.AxMath">
                  <p:embed/>
                </p:oleObj>
              </mc:Choice>
              <mc:Fallback>
                <p:oleObj name="AxMath" r:id="rId2" imgW="3775320" imgH="93888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DEDF224-5DF5-7123-06D8-2443B8ACAF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485" y="1558523"/>
                        <a:ext cx="6598360" cy="1639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819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DDB4DDC-A555-8EAB-75BA-3B0842198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44191"/>
              </p:ext>
            </p:extLst>
          </p:nvPr>
        </p:nvGraphicFramePr>
        <p:xfrm>
          <a:off x="819048" y="1037722"/>
          <a:ext cx="7505902" cy="30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093560" imgH="1650960" progId="Equation.AxMath">
                  <p:embed/>
                </p:oleObj>
              </mc:Choice>
              <mc:Fallback>
                <p:oleObj name="AxMath" r:id="rId2" imgW="4093560" imgH="1650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B4D9274-DE60-B37E-C0F3-8CD568DFE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048" y="1037722"/>
                        <a:ext cx="7505902" cy="302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05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405528D-FFD7-E5CE-AFF7-F96730BB2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892858"/>
              </p:ext>
            </p:extLst>
          </p:nvPr>
        </p:nvGraphicFramePr>
        <p:xfrm>
          <a:off x="895164" y="1707222"/>
          <a:ext cx="7617952" cy="149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953520" imgH="777600" progId="Equation.AxMath">
                  <p:embed/>
                </p:oleObj>
              </mc:Choice>
              <mc:Fallback>
                <p:oleObj name="AxMath" r:id="rId2" imgW="3953520" imgH="77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5164" y="1707222"/>
                        <a:ext cx="7617952" cy="149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178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FFD11A-23DE-C6D9-01AE-44FE28CDA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70802"/>
              </p:ext>
            </p:extLst>
          </p:nvPr>
        </p:nvGraphicFramePr>
        <p:xfrm>
          <a:off x="1011099" y="1210624"/>
          <a:ext cx="6959707" cy="235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660560" imgH="1576800" progId="Equation.AxMath">
                  <p:embed/>
                </p:oleObj>
              </mc:Choice>
              <mc:Fallback>
                <p:oleObj name="AxMath" r:id="rId2" imgW="4660560" imgH="1576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1099" y="1210624"/>
                        <a:ext cx="6959707" cy="235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17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3A7A978-AD1F-8A24-5CF1-1D7F92667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70514"/>
              </p:ext>
            </p:extLst>
          </p:nvPr>
        </p:nvGraphicFramePr>
        <p:xfrm>
          <a:off x="829949" y="981726"/>
          <a:ext cx="7824787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212440" imgH="1997280" progId="Equation.AxMath">
                  <p:embed/>
                </p:oleObj>
              </mc:Choice>
              <mc:Fallback>
                <p:oleObj name="AxMath" r:id="rId2" imgW="5212440" imgH="199728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41D55FA-0C40-910E-D452-1B8B5BF92F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949" y="981726"/>
                        <a:ext cx="7824787" cy="299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299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EC5698-9C51-F5FA-8AF3-9144077B1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572861"/>
              </p:ext>
            </p:extLst>
          </p:nvPr>
        </p:nvGraphicFramePr>
        <p:xfrm>
          <a:off x="963463" y="1149405"/>
          <a:ext cx="7103933" cy="237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574800" imgH="1195200" progId="Equation.AxMath">
                  <p:embed/>
                </p:oleObj>
              </mc:Choice>
              <mc:Fallback>
                <p:oleObj name="AxMath" r:id="rId2" imgW="3574800" imgH="11952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546245A-37B3-FE76-9ADA-5FF286215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463" y="1149405"/>
                        <a:ext cx="7103933" cy="237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68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74C4B4-24B5-52AF-E12B-1FDD1225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35" y="309122"/>
            <a:ext cx="6755837" cy="1069674"/>
          </a:xfrm>
        </p:spPr>
        <p:txBody>
          <a:bodyPr>
            <a:normAutofit/>
          </a:bodyPr>
          <a:lstStyle/>
          <a:p>
            <a:r>
              <a:rPr lang="zh-CN" altLang="en-US" sz="2700" dirty="0"/>
              <a:t>多项式的运算与运算法则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B073A51-2AB2-DFF3-89C8-9254274E0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377959"/>
              </p:ext>
            </p:extLst>
          </p:nvPr>
        </p:nvGraphicFramePr>
        <p:xfrm>
          <a:off x="955700" y="1520620"/>
          <a:ext cx="6761162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014720" imgH="1807560" progId="Equation.AxMath">
                  <p:embed/>
                </p:oleObj>
              </mc:Choice>
              <mc:Fallback>
                <p:oleObj name="AxMath" r:id="rId2" imgW="4014720" imgH="1807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316711F-13C1-CEFB-6423-0D0309D4AF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5700" y="1520620"/>
                        <a:ext cx="6761162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4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A7C237F-DA6B-C039-5FD4-99ABF264A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126794"/>
              </p:ext>
            </p:extLst>
          </p:nvPr>
        </p:nvGraphicFramePr>
        <p:xfrm>
          <a:off x="940944" y="769099"/>
          <a:ext cx="6611540" cy="379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907080" imgH="2242080" progId="Equation.AxMath">
                  <p:embed/>
                </p:oleObj>
              </mc:Choice>
              <mc:Fallback>
                <p:oleObj name="AxMath" r:id="rId2" imgW="3907080" imgH="22420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F2A229F-A37F-88C5-F031-9FE0C0BC65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0944" y="769099"/>
                        <a:ext cx="6611540" cy="379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94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09C6E4C-DB63-CC31-A6D4-F57B885ED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2907"/>
              </p:ext>
            </p:extLst>
          </p:nvPr>
        </p:nvGraphicFramePr>
        <p:xfrm>
          <a:off x="884135" y="315141"/>
          <a:ext cx="6238040" cy="466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640760" imgH="3450960" progId="Equation.AxMath">
                  <p:embed/>
                </p:oleObj>
              </mc:Choice>
              <mc:Fallback>
                <p:oleObj name="AxMath" r:id="rId2" imgW="4640760" imgH="34509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863596D-7138-9688-BE14-8DDBC0C7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4135" y="315141"/>
                        <a:ext cx="6238040" cy="4668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41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E4D569-4ADB-78DE-E3ED-AEC7B3E61F0F}"/>
              </a:ext>
            </a:extLst>
          </p:cNvPr>
          <p:cNvSpPr txBox="1"/>
          <p:nvPr/>
        </p:nvSpPr>
        <p:spPr>
          <a:xfrm>
            <a:off x="624966" y="346019"/>
            <a:ext cx="40791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多项式的整除性与最大公因式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FC646C7-060F-C198-0AA7-235D967CD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24500"/>
              </p:ext>
            </p:extLst>
          </p:nvPr>
        </p:nvGraphicFramePr>
        <p:xfrm>
          <a:off x="711993" y="872376"/>
          <a:ext cx="7720012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411240" imgH="3386880" progId="Equation.AxMath">
                  <p:embed/>
                </p:oleObj>
              </mc:Choice>
              <mc:Fallback>
                <p:oleObj name="AxMath" r:id="rId2" imgW="6411240" imgH="33868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C2232A1-C72E-06B0-8F1E-47220FD358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993" y="872376"/>
                        <a:ext cx="7720012" cy="407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24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48E6A1-9B0B-38B5-0B83-FC277EFFD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20767"/>
              </p:ext>
            </p:extLst>
          </p:nvPr>
        </p:nvGraphicFramePr>
        <p:xfrm>
          <a:off x="829949" y="866119"/>
          <a:ext cx="7857595" cy="363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718960" imgH="2642400" progId="Equation.AxMath">
                  <p:embed/>
                </p:oleObj>
              </mc:Choice>
              <mc:Fallback>
                <p:oleObj name="AxMath" r:id="rId2" imgW="5718960" imgH="2642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05AAD90-06FB-5432-2168-38CF09D95A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949" y="866119"/>
                        <a:ext cx="7857595" cy="3630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06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813D321-2C34-38E1-D889-8B209A461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669737"/>
              </p:ext>
            </p:extLst>
          </p:nvPr>
        </p:nvGraphicFramePr>
        <p:xfrm>
          <a:off x="1032282" y="1019840"/>
          <a:ext cx="6856685" cy="320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450320" imgH="2082240" progId="Equation.AxMath">
                  <p:embed/>
                </p:oleObj>
              </mc:Choice>
              <mc:Fallback>
                <p:oleObj name="AxMath" r:id="rId2" imgW="4450320" imgH="2082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01F041D-FC78-44B5-9713-0F6FF643E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2282" y="1019840"/>
                        <a:ext cx="6856685" cy="3209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14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714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99494" y="2243788"/>
            <a:ext cx="4883364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769099"/>
            <a:ext cx="8333796" cy="4551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88BAF6F-A609-3FB4-1CA5-AECF2E9C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8" y="672639"/>
            <a:ext cx="3401538" cy="928533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多项式的因式分解与重因式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974769E-3184-226E-1AF8-401199C16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501227"/>
              </p:ext>
            </p:extLst>
          </p:nvPr>
        </p:nvGraphicFramePr>
        <p:xfrm>
          <a:off x="771664" y="1771305"/>
          <a:ext cx="7921229" cy="2702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23920" imgH="1919520" progId="Equation.AxMath">
                  <p:embed/>
                </p:oleObj>
              </mc:Choice>
              <mc:Fallback>
                <p:oleObj name="AxMath" r:id="rId2" imgW="5623920" imgH="19195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1B1979F-BA98-67F8-7976-5A42636AF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1664" y="1771305"/>
                        <a:ext cx="7921229" cy="2702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73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111</Words>
  <Application>Microsoft Office PowerPoint</Application>
  <PresentationFormat>全屏显示(16:10)</PresentationFormat>
  <Paragraphs>19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Office 主题​​</vt:lpstr>
      <vt:lpstr>AxMath</vt:lpstr>
      <vt:lpstr>高等代数（一）   多项式</vt:lpstr>
      <vt:lpstr>一、内容小结</vt:lpstr>
      <vt:lpstr>多项式的运算与运算法则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多项式的因式分解与重因式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</dc:title>
  <dc:creator>a100727</dc:creator>
  <cp:lastModifiedBy>a100727</cp:lastModifiedBy>
  <cp:revision>11</cp:revision>
  <dcterms:created xsi:type="dcterms:W3CDTF">2023-01-05T08:28:08Z</dcterms:created>
  <dcterms:modified xsi:type="dcterms:W3CDTF">2023-01-27T10:03:26Z</dcterms:modified>
</cp:coreProperties>
</file>