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</p:sldMasterIdLst>
  <p:notesMasterIdLst>
    <p:notesMasterId r:id="rId17"/>
  </p:notesMasterIdLst>
  <p:sldIdLst>
    <p:sldId id="256" r:id="rId3"/>
    <p:sldId id="312" r:id="rId4"/>
    <p:sldId id="303" r:id="rId5"/>
    <p:sldId id="302" r:id="rId6"/>
    <p:sldId id="257" r:id="rId7"/>
    <p:sldId id="309" r:id="rId8"/>
    <p:sldId id="310" r:id="rId9"/>
    <p:sldId id="272" r:id="rId10"/>
    <p:sldId id="299" r:id="rId11"/>
    <p:sldId id="289" r:id="rId12"/>
    <p:sldId id="315" r:id="rId13"/>
    <p:sldId id="274" r:id="rId14"/>
    <p:sldId id="314" r:id="rId15"/>
    <p:sldId id="275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1CE3"/>
    <a:srgbClr val="CC0099"/>
    <a:srgbClr val="000000"/>
    <a:srgbClr val="FEC3BE"/>
    <a:srgbClr val="A4FACD"/>
    <a:srgbClr val="993300"/>
    <a:srgbClr val="FFB7FF"/>
    <a:srgbClr val="FFB7E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0" autoAdjust="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E5A156-13C4-4C93-BE4E-E132DEEB2F49}" type="datetimeFigureOut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1D260E9-C337-489B-B068-733D2D904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59A89-5B69-4824-AF84-1C57423FD6C5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E723A-65DA-4E96-AD97-3E29643FF4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3C99-6D41-4789-873F-BA90AF082A94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AB65-B912-405A-AF47-3FAC1232F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FD2CD-5074-4A43-846F-D3322D18373D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741BA-B004-4228-ACC9-A0C4B07A62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3A26F-4057-4308-9BB9-595273296140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00A2-4D41-4470-9D39-4743664261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D6271-2BE3-4C0C-9C23-1C5789FA1353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DAD7C-9DCC-4AC4-BC5A-9D36AB76DC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0D56-114E-4C0B-A371-4E8485004F9E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5FE31-76E4-4AE6-8CCD-C63B8DA61E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05EC-1860-44D4-BF56-79FBA5CAA457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39074-AAD1-4BCE-B8C9-DA3957F886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0AE8F-2E10-4460-90FC-3A630A5EDBD3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E6D77-8114-4761-A8A1-B4C2BE640E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95FEC-2D5C-4658-838F-795694D6C1EB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2F76E-DCC8-4C54-AFBC-E5B8A59CA8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9C2E2-9737-42DB-A963-46E476510DF2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BA881-AA89-4484-ADD1-447E89918B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E62E8-900F-438B-88D7-35670DED577B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C91-830D-4C20-882E-FD8E71457A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E1CE3"/>
              </a:buClr>
              <a:buSzPct val="60000"/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78667-AB58-4547-A6B3-7CADC96245CD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98" y="6426690"/>
            <a:ext cx="41235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E903A88-7A01-4C72-A29F-5227C76DE3A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1CEA8-1233-4B69-96FC-B19DC97D4FC7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7D13C-B0CB-4D40-9D5C-1EDCEC1611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22A3B-0383-48E4-B2E8-2A56C2F178A7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7E98-7812-4C4B-80EA-21A58E1F00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62FB-2A0C-4053-8973-B7D8B1707892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F6FC7-10E5-41EE-AD8C-2B75DD043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8B37-B3F3-400E-B071-E276020A0773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579B2-AA18-41FB-9B6E-D362DDEBE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89D75-0658-4F2F-AAC9-7437A432C43E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254DC-40E2-438B-869D-CCC62C686C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70DE9-999B-48A2-80A8-0FFB62F7D76F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2F2F3-C44D-4DC0-952A-7F1CF6A12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0EDE6-E8ED-4C6A-8509-2021B58AB59C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1F2FA-6241-4B62-9757-59D44EB1BE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F668B-0C3A-4849-B9D2-4CA74242DC39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DEAC4-E64F-4110-B34C-D9276F6637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716FC-CE31-4CDB-95F3-6975B1E29BC3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11739-9500-4BD6-B9B8-1B3EF7641C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67C4E-2422-47D3-B748-EF62A85A6F2C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6619C-2976-48D6-9A2C-8D0221ACA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75A22B-ED04-4B35-9939-03F6FEB4692A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11A55E-2619-4D58-8EA4-88E50C5C2D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4D6E7-0832-4381-AC10-9A09671AB313}" type="datetime1">
              <a:rPr lang="zh-CN" altLang="en-US" smtClean="0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4992C5-9279-498B-BB08-967E911FEF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290638" y="2085981"/>
            <a:ext cx="6858000" cy="989012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988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第一章 引论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99200" y="4573588"/>
            <a:ext cx="19304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400" b="1" dirty="0">
              <a:solidFill>
                <a:srgbClr val="1E1CE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中南大学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文本框 4"/>
          <p:cNvSpPr txBox="1">
            <a:spLocks noChangeArrowheads="1"/>
          </p:cNvSpPr>
          <p:nvPr/>
        </p:nvSpPr>
        <p:spPr bwMode="auto">
          <a:xfrm>
            <a:off x="3190873" y="6310314"/>
            <a:ext cx="3105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13543" y="3780972"/>
            <a:ext cx="6400800" cy="1821542"/>
            <a:chOff x="1313543" y="3780972"/>
            <a:chExt cx="6400800" cy="1821542"/>
          </a:xfrm>
        </p:grpSpPr>
        <p:sp>
          <p:nvSpPr>
            <p:cNvPr id="23" name="椭圆 22"/>
            <p:cNvSpPr/>
            <p:nvPr/>
          </p:nvSpPr>
          <p:spPr>
            <a:xfrm>
              <a:off x="3991429" y="5109029"/>
              <a:ext cx="1088571" cy="4934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99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13543" y="3780972"/>
              <a:ext cx="1088571" cy="4934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99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625772" y="3795487"/>
              <a:ext cx="1088571" cy="4934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99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700088" y="293688"/>
            <a:ext cx="7886700" cy="963612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世界上第一个编译程序怎么来的？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3014663" cy="1797504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：源语言</a:t>
            </a:r>
            <a:endParaRPr lang="en-US" altLang="zh-CN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：目标语言</a:t>
            </a:r>
            <a:endParaRPr lang="en-US" altLang="zh-CN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：实现语言</a:t>
            </a:r>
          </a:p>
        </p:txBody>
      </p:sp>
      <p:pic>
        <p:nvPicPr>
          <p:cNvPr id="44036" name="图片 9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152525"/>
            <a:ext cx="82359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7" name="组合 41"/>
          <p:cNvGrpSpPr>
            <a:grpSpLocks/>
          </p:cNvGrpSpPr>
          <p:nvPr/>
        </p:nvGrpSpPr>
        <p:grpSpPr bwMode="auto">
          <a:xfrm>
            <a:off x="1349375" y="3692525"/>
            <a:ext cx="6421438" cy="2322513"/>
            <a:chOff x="1348865" y="3750402"/>
            <a:chExt cx="6421385" cy="2321786"/>
          </a:xfrm>
        </p:grpSpPr>
        <p:grpSp>
          <p:nvGrpSpPr>
            <p:cNvPr id="44038" name="组合 37"/>
            <p:cNvGrpSpPr>
              <a:grpSpLocks/>
            </p:cNvGrpSpPr>
            <p:nvPr/>
          </p:nvGrpSpPr>
          <p:grpSpPr bwMode="auto">
            <a:xfrm>
              <a:off x="1348865" y="3750402"/>
              <a:ext cx="6421385" cy="1978993"/>
              <a:chOff x="1348865" y="3321762"/>
              <a:chExt cx="6421385" cy="1978993"/>
            </a:xfrm>
          </p:grpSpPr>
          <p:grpSp>
            <p:nvGrpSpPr>
              <p:cNvPr id="44042" name="组合 30"/>
              <p:cNvGrpSpPr>
                <a:grpSpLocks/>
              </p:cNvGrpSpPr>
              <p:nvPr/>
            </p:nvGrpSpPr>
            <p:grpSpPr bwMode="auto">
              <a:xfrm>
                <a:off x="1382204" y="3342394"/>
                <a:ext cx="6315021" cy="1958361"/>
                <a:chOff x="2382328" y="4428244"/>
                <a:chExt cx="6315021" cy="1958361"/>
              </a:xfrm>
            </p:grpSpPr>
            <p:sp>
              <p:nvSpPr>
                <p:cNvPr id="13" name="下箭头标注 12"/>
                <p:cNvSpPr/>
                <p:nvPr/>
              </p:nvSpPr>
              <p:spPr>
                <a:xfrm>
                  <a:off x="4177774" y="5044001"/>
                  <a:ext cx="2724128" cy="1266429"/>
                </a:xfrm>
                <a:prstGeom prst="downArrowCallout">
                  <a:avLst>
                    <a:gd name="adj1" fmla="val 69486"/>
                    <a:gd name="adj2" fmla="val 34743"/>
                    <a:gd name="adj3" fmla="val 0"/>
                    <a:gd name="adj4" fmla="val 49121"/>
                  </a:avLst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4985806" y="5751804"/>
                  <a:ext cx="1193790" cy="6348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2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r>
                    <a:rPr lang="zh-CN" altLang="en-US" sz="22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代码</a:t>
                  </a:r>
                </a:p>
              </p:txBody>
            </p:sp>
            <p:sp>
              <p:nvSpPr>
                <p:cNvPr id="27" name="下箭头标注 26"/>
                <p:cNvSpPr/>
                <p:nvPr/>
              </p:nvSpPr>
              <p:spPr>
                <a:xfrm>
                  <a:off x="5971634" y="4428244"/>
                  <a:ext cx="2725715" cy="1245798"/>
                </a:xfrm>
                <a:prstGeom prst="downArrowCallout">
                  <a:avLst>
                    <a:gd name="adj1" fmla="val 69486"/>
                    <a:gd name="adj2" fmla="val 34743"/>
                    <a:gd name="adj3" fmla="val 0"/>
                    <a:gd name="adj4" fmla="val 49121"/>
                  </a:avLst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8" name="下箭头标注 27"/>
                <p:cNvSpPr/>
                <p:nvPr/>
              </p:nvSpPr>
              <p:spPr>
                <a:xfrm>
                  <a:off x="2382328" y="4428244"/>
                  <a:ext cx="2725716" cy="1245797"/>
                </a:xfrm>
                <a:prstGeom prst="downArrowCallout">
                  <a:avLst>
                    <a:gd name="adj1" fmla="val 69486"/>
                    <a:gd name="adj2" fmla="val 34743"/>
                    <a:gd name="adj3" fmla="val 0"/>
                    <a:gd name="adj4" fmla="val 49121"/>
                  </a:avLst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149199" y="5063045"/>
                  <a:ext cx="1195378" cy="6348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2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r>
                    <a:rPr lang="en-US" altLang="zh-CN" sz="2200" baseline="-25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r>
                    <a:rPr lang="zh-CN" altLang="en-US" sz="22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语言</a:t>
                  </a: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5850985" y="5094785"/>
                  <a:ext cx="1193790" cy="6348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2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r>
                    <a:rPr lang="zh-CN" altLang="en-US" sz="22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代码</a:t>
                  </a:r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2969690" y="3321762"/>
                <a:ext cx="1195377" cy="634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代码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750967" y="3989891"/>
                <a:ext cx="1195377" cy="634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代码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574872" y="3328110"/>
                <a:ext cx="1195378" cy="6332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代码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144196" y="3986717"/>
                <a:ext cx="1195377" cy="634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sz="2200" baseline="-25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语言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954048" y="3324936"/>
                <a:ext cx="1195377" cy="634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sz="2200" baseline="-25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语言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348865" y="3321762"/>
                <a:ext cx="1195378" cy="634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sz="2200" baseline="-25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语言</a:t>
                </a: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3250674" y="4961286"/>
              <a:ext cx="792156" cy="4967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17442" y="5627827"/>
              <a:ext cx="782632" cy="444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312820" y="4966046"/>
              <a:ext cx="587370" cy="491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03A88-7A01-4C72-A29F-5227C76DE3A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35419" y="293688"/>
            <a:ext cx="8616038" cy="963612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世界上第一个编译程序怎么来的？（续）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4024" y="1340768"/>
            <a:ext cx="8235950" cy="2483865"/>
          </a:xfrm>
        </p:spPr>
        <p:txBody>
          <a:bodyPr/>
          <a:lstStyle/>
          <a:p>
            <a:pPr marL="265113" indent="-26511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2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核心思路：</a:t>
            </a:r>
            <a:endParaRPr lang="en-US" altLang="zh-CN" sz="220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265113" indent="-2651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获得高级语言的</a:t>
            </a:r>
            <a:r>
              <a:rPr lang="zh-CN" altLang="en-US" sz="2200" u="sng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子集的可执行编译程序</a:t>
            </a:r>
            <a:r>
              <a:rPr lang="zh-CN" altLang="en-US" sz="22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20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265113" indent="-2651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用该子集编写其母集的编译程序源程序，并用该子集的可执行编译程序编译母集的编译程序源程序，使之成为可执行的编译程序；</a:t>
            </a:r>
            <a:endParaRPr lang="en-US" altLang="zh-CN" sz="220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265113" indent="-2651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反复第</a:t>
            </a:r>
            <a:r>
              <a:rPr lang="en-US" altLang="zh-CN" sz="22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步的方法，最终得到高级语言全集的可执行编译程序。</a:t>
            </a:r>
            <a:endParaRPr lang="zh-CN" altLang="en-US" sz="22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4036" name="图片 9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152525"/>
            <a:ext cx="82359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03A88-7A01-4C72-A29F-5227C76DE3A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F01B4EC-2E34-40F9-93D1-3585D44E2820}"/>
              </a:ext>
            </a:extLst>
          </p:cNvPr>
          <p:cNvGrpSpPr>
            <a:grpSpLocks noChangeAspect="1"/>
          </p:cNvGrpSpPr>
          <p:nvPr/>
        </p:nvGrpSpPr>
        <p:grpSpPr>
          <a:xfrm>
            <a:off x="2773540" y="2529827"/>
            <a:ext cx="2580672" cy="1416189"/>
            <a:chOff x="756834" y="2137145"/>
            <a:chExt cx="3141380" cy="172388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8FA9415-3515-4B7C-BD28-DC1C3486F929}"/>
                </a:ext>
              </a:extLst>
            </p:cNvPr>
            <p:cNvSpPr/>
            <p:nvPr/>
          </p:nvSpPr>
          <p:spPr>
            <a:xfrm>
              <a:off x="871871" y="2370247"/>
              <a:ext cx="2505417" cy="13593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88A9CB5-2051-42F3-948C-95217CD28913}"/>
                </a:ext>
              </a:extLst>
            </p:cNvPr>
            <p:cNvSpPr/>
            <p:nvPr/>
          </p:nvSpPr>
          <p:spPr>
            <a:xfrm>
              <a:off x="1024270" y="2522648"/>
              <a:ext cx="1780203" cy="10649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214BF4C-C061-4742-A60E-D64430B0B3AF}"/>
                </a:ext>
              </a:extLst>
            </p:cNvPr>
            <p:cNvSpPr/>
            <p:nvPr/>
          </p:nvSpPr>
          <p:spPr>
            <a:xfrm>
              <a:off x="1176672" y="2675047"/>
              <a:ext cx="1154436" cy="6355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13E34F6-1174-432B-83B3-771DE6795364}"/>
                </a:ext>
              </a:extLst>
            </p:cNvPr>
            <p:cNvSpPr/>
            <p:nvPr/>
          </p:nvSpPr>
          <p:spPr>
            <a:xfrm>
              <a:off x="756834" y="2137145"/>
              <a:ext cx="3128642" cy="17238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7914BB9-13E5-46C4-B853-24F54C7B1D58}"/>
                </a:ext>
              </a:extLst>
            </p:cNvPr>
            <p:cNvSpPr/>
            <p:nvPr/>
          </p:nvSpPr>
          <p:spPr>
            <a:xfrm>
              <a:off x="3319705" y="2724981"/>
              <a:ext cx="578509" cy="46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B38E3C-3B81-4182-AC1A-DDE05E899390}"/>
                </a:ext>
              </a:extLst>
            </p:cNvPr>
            <p:cNvSpPr/>
            <p:nvPr/>
          </p:nvSpPr>
          <p:spPr>
            <a:xfrm>
              <a:off x="2837612" y="2724981"/>
              <a:ext cx="578509" cy="46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r>
                <a:rPr lang="en-US" altLang="zh-CN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zh-CN" altLang="en-US" baseline="-2500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56A764E-6D24-4D17-B640-0997B2D8B5F3}"/>
                </a:ext>
              </a:extLst>
            </p:cNvPr>
            <p:cNvSpPr/>
            <p:nvPr/>
          </p:nvSpPr>
          <p:spPr>
            <a:xfrm>
              <a:off x="2311692" y="2724981"/>
              <a:ext cx="578509" cy="46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r>
                <a:rPr lang="en-US" altLang="zh-CN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zh-CN" altLang="en-US" baseline="-2500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5430B10-DEAC-457D-BDE4-85E9374C68F7}"/>
                </a:ext>
              </a:extLst>
            </p:cNvPr>
            <p:cNvSpPr/>
            <p:nvPr/>
          </p:nvSpPr>
          <p:spPr>
            <a:xfrm>
              <a:off x="1682226" y="2724981"/>
              <a:ext cx="578509" cy="46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r>
                <a:rPr lang="en-US" altLang="zh-CN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baseline="-2500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3F66496-E56F-4DD3-9A99-C2C71885BD85}"/>
              </a:ext>
            </a:extLst>
          </p:cNvPr>
          <p:cNvGrpSpPr/>
          <p:nvPr/>
        </p:nvGrpSpPr>
        <p:grpSpPr>
          <a:xfrm>
            <a:off x="5111212" y="5083892"/>
            <a:ext cx="1278283" cy="685368"/>
            <a:chOff x="5436197" y="5415736"/>
            <a:chExt cx="1020656" cy="547238"/>
          </a:xfrm>
        </p:grpSpPr>
        <p:sp>
          <p:nvSpPr>
            <p:cNvPr id="13" name="下箭头标注 12"/>
            <p:cNvSpPr/>
            <p:nvPr/>
          </p:nvSpPr>
          <p:spPr bwMode="auto">
            <a:xfrm>
              <a:off x="5485528" y="5460345"/>
              <a:ext cx="871326" cy="479301"/>
            </a:xfrm>
            <a:prstGeom prst="downArrowCallout">
              <a:avLst>
                <a:gd name="adj1" fmla="val 69486"/>
                <a:gd name="adj2" fmla="val 23929"/>
                <a:gd name="adj3" fmla="val 0"/>
                <a:gd name="adj4" fmla="val 49121"/>
              </a:avLst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29837" y="5675529"/>
              <a:ext cx="388051" cy="28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endPara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436197" y="5415736"/>
              <a:ext cx="388051" cy="28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baseline="-25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068802" y="5428411"/>
              <a:ext cx="388051" cy="28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endPara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A004C20-1B50-4F36-A173-0D18D724D377}"/>
              </a:ext>
            </a:extLst>
          </p:cNvPr>
          <p:cNvGrpSpPr/>
          <p:nvPr/>
        </p:nvGrpSpPr>
        <p:grpSpPr>
          <a:xfrm>
            <a:off x="4391980" y="4781660"/>
            <a:ext cx="2686669" cy="674932"/>
            <a:chOff x="4469183" y="4781660"/>
            <a:chExt cx="2686669" cy="674932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29A41334-E706-4264-8E9D-D77431C2C07E}"/>
                </a:ext>
              </a:extLst>
            </p:cNvPr>
            <p:cNvGrpSpPr/>
            <p:nvPr/>
          </p:nvGrpSpPr>
          <p:grpSpPr>
            <a:xfrm>
              <a:off x="5864870" y="4781660"/>
              <a:ext cx="1290982" cy="674932"/>
              <a:chOff x="5426057" y="5409806"/>
              <a:chExt cx="1030796" cy="538905"/>
            </a:xfrm>
          </p:grpSpPr>
          <p:sp>
            <p:nvSpPr>
              <p:cNvPr id="53" name="下箭头标注 12">
                <a:extLst>
                  <a:ext uri="{FF2B5EF4-FFF2-40B4-BE49-F238E27FC236}">
                    <a16:creationId xmlns:a16="http://schemas.microsoft.com/office/drawing/2014/main" id="{D1D8BE69-5695-4A09-81D3-647655D0358B}"/>
                  </a:ext>
                </a:extLst>
              </p:cNvPr>
              <p:cNvSpPr/>
              <p:nvPr/>
            </p:nvSpPr>
            <p:spPr bwMode="auto">
              <a:xfrm>
                <a:off x="5485528" y="5460345"/>
                <a:ext cx="871326" cy="471410"/>
              </a:xfrm>
              <a:prstGeom prst="downArrowCallout">
                <a:avLst>
                  <a:gd name="adj1" fmla="val 69486"/>
                  <a:gd name="adj2" fmla="val 23929"/>
                  <a:gd name="adj3" fmla="val 0"/>
                  <a:gd name="adj4" fmla="val 49121"/>
                </a:avLst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52034EB-3BC9-44A2-B359-8BC1326D2720}"/>
                  </a:ext>
                </a:extLst>
              </p:cNvPr>
              <p:cNvSpPr/>
              <p:nvPr/>
            </p:nvSpPr>
            <p:spPr bwMode="auto">
              <a:xfrm>
                <a:off x="5729837" y="5661266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F83F202-A74B-4851-BF98-258EB2AEEED4}"/>
                  </a:ext>
                </a:extLst>
              </p:cNvPr>
              <p:cNvSpPr/>
              <p:nvPr/>
            </p:nvSpPr>
            <p:spPr bwMode="auto">
              <a:xfrm>
                <a:off x="5426057" y="5409806"/>
                <a:ext cx="388051" cy="288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7914812-C0DF-4A97-B9E2-D4F077287CA5}"/>
                  </a:ext>
                </a:extLst>
              </p:cNvPr>
              <p:cNvSpPr/>
              <p:nvPr/>
            </p:nvSpPr>
            <p:spPr bwMode="auto">
              <a:xfrm>
                <a:off x="6068802" y="5424366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E644810-78B7-4814-8556-AD0303916955}"/>
                </a:ext>
              </a:extLst>
            </p:cNvPr>
            <p:cNvGrpSpPr/>
            <p:nvPr/>
          </p:nvGrpSpPr>
          <p:grpSpPr>
            <a:xfrm>
              <a:off x="4469183" y="4787195"/>
              <a:ext cx="1310031" cy="656697"/>
              <a:chOff x="5410847" y="5416348"/>
              <a:chExt cx="1046006" cy="524345"/>
            </a:xfrm>
          </p:grpSpPr>
          <p:sp>
            <p:nvSpPr>
              <p:cNvPr id="58" name="下箭头标注 12">
                <a:extLst>
                  <a:ext uri="{FF2B5EF4-FFF2-40B4-BE49-F238E27FC236}">
                    <a16:creationId xmlns:a16="http://schemas.microsoft.com/office/drawing/2014/main" id="{8A156DC7-A6C4-47BE-8D8D-C964CB6F3467}"/>
                  </a:ext>
                </a:extLst>
              </p:cNvPr>
              <p:cNvSpPr/>
              <p:nvPr/>
            </p:nvSpPr>
            <p:spPr bwMode="auto">
              <a:xfrm>
                <a:off x="5485528" y="5462880"/>
                <a:ext cx="871326" cy="471286"/>
              </a:xfrm>
              <a:prstGeom prst="downArrowCallout">
                <a:avLst>
                  <a:gd name="adj1" fmla="val 69486"/>
                  <a:gd name="adj2" fmla="val 23929"/>
                  <a:gd name="adj3" fmla="val 0"/>
                  <a:gd name="adj4" fmla="val 49121"/>
                </a:avLst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54C0DD0-BBD6-4BA7-8B67-CA891534F821}"/>
                  </a:ext>
                </a:extLst>
              </p:cNvPr>
              <p:cNvSpPr/>
              <p:nvPr/>
            </p:nvSpPr>
            <p:spPr bwMode="auto">
              <a:xfrm>
                <a:off x="5729837" y="565324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CD80109-14D8-4892-B02A-2A318C4AE48A}"/>
                  </a:ext>
                </a:extLst>
              </p:cNvPr>
              <p:cNvSpPr/>
              <p:nvPr/>
            </p:nvSpPr>
            <p:spPr bwMode="auto">
              <a:xfrm>
                <a:off x="5410847" y="541634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8F6B5E8-DF1D-45B4-A17C-02C989AA5C91}"/>
                  </a:ext>
                </a:extLst>
              </p:cNvPr>
              <p:cNvSpPr/>
              <p:nvPr/>
            </p:nvSpPr>
            <p:spPr bwMode="auto">
              <a:xfrm>
                <a:off x="6068802" y="541634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83295B-F446-4139-BECB-337FB9E56083}"/>
              </a:ext>
            </a:extLst>
          </p:cNvPr>
          <p:cNvGrpSpPr/>
          <p:nvPr/>
        </p:nvGrpSpPr>
        <p:grpSpPr>
          <a:xfrm>
            <a:off x="5089575" y="4482586"/>
            <a:ext cx="2677318" cy="670958"/>
            <a:chOff x="5166778" y="4482586"/>
            <a:chExt cx="2677318" cy="670958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9DD078F-FC36-400C-8D59-B8341FACA6AD}"/>
                </a:ext>
              </a:extLst>
            </p:cNvPr>
            <p:cNvGrpSpPr/>
            <p:nvPr/>
          </p:nvGrpSpPr>
          <p:grpSpPr>
            <a:xfrm>
              <a:off x="5166778" y="4482586"/>
              <a:ext cx="1303682" cy="664608"/>
              <a:chOff x="5415917" y="5416348"/>
              <a:chExt cx="1040936" cy="530662"/>
            </a:xfrm>
          </p:grpSpPr>
          <p:sp>
            <p:nvSpPr>
              <p:cNvPr id="63" name="下箭头标注 12">
                <a:extLst>
                  <a:ext uri="{FF2B5EF4-FFF2-40B4-BE49-F238E27FC236}">
                    <a16:creationId xmlns:a16="http://schemas.microsoft.com/office/drawing/2014/main" id="{10786973-4A88-461E-82B0-E0115A06857B}"/>
                  </a:ext>
                </a:extLst>
              </p:cNvPr>
              <p:cNvSpPr/>
              <p:nvPr/>
            </p:nvSpPr>
            <p:spPr bwMode="auto">
              <a:xfrm>
                <a:off x="5485528" y="5470485"/>
                <a:ext cx="871326" cy="471410"/>
              </a:xfrm>
              <a:prstGeom prst="downArrowCallout">
                <a:avLst>
                  <a:gd name="adj1" fmla="val 69486"/>
                  <a:gd name="adj2" fmla="val 23929"/>
                  <a:gd name="adj3" fmla="val 0"/>
                  <a:gd name="adj4" fmla="val 49121"/>
                </a:avLst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2EAD742-08B6-443C-9EF3-1D9F455AF1A3}"/>
                  </a:ext>
                </a:extLst>
              </p:cNvPr>
              <p:cNvSpPr/>
              <p:nvPr/>
            </p:nvSpPr>
            <p:spPr bwMode="auto">
              <a:xfrm>
                <a:off x="5729837" y="5659565"/>
                <a:ext cx="388916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0B4580-A18F-40C1-9082-0138ED0C4BC4}"/>
                  </a:ext>
                </a:extLst>
              </p:cNvPr>
              <p:cNvSpPr/>
              <p:nvPr/>
            </p:nvSpPr>
            <p:spPr bwMode="auto">
              <a:xfrm>
                <a:off x="5415917" y="541634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D1D77C1-083C-402D-AD52-6F7A0ECD82DF}"/>
                  </a:ext>
                </a:extLst>
              </p:cNvPr>
              <p:cNvSpPr/>
              <p:nvPr/>
            </p:nvSpPr>
            <p:spPr bwMode="auto">
              <a:xfrm>
                <a:off x="6068802" y="541634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EAD565FE-9ACC-40FB-976A-B140C30A23B1}"/>
                </a:ext>
              </a:extLst>
            </p:cNvPr>
            <p:cNvGrpSpPr/>
            <p:nvPr/>
          </p:nvGrpSpPr>
          <p:grpSpPr>
            <a:xfrm>
              <a:off x="6543724" y="4488936"/>
              <a:ext cx="1300372" cy="664608"/>
              <a:chOff x="5418559" y="5416348"/>
              <a:chExt cx="1038294" cy="530662"/>
            </a:xfrm>
          </p:grpSpPr>
          <p:sp>
            <p:nvSpPr>
              <p:cNvPr id="68" name="下箭头标注 12">
                <a:extLst>
                  <a:ext uri="{FF2B5EF4-FFF2-40B4-BE49-F238E27FC236}">
                    <a16:creationId xmlns:a16="http://schemas.microsoft.com/office/drawing/2014/main" id="{79B0D86E-1E3D-47D6-8145-DBF8072A2698}"/>
                  </a:ext>
                </a:extLst>
              </p:cNvPr>
              <p:cNvSpPr/>
              <p:nvPr/>
            </p:nvSpPr>
            <p:spPr bwMode="auto">
              <a:xfrm>
                <a:off x="5485528" y="5460345"/>
                <a:ext cx="871326" cy="471410"/>
              </a:xfrm>
              <a:prstGeom prst="downArrowCallout">
                <a:avLst>
                  <a:gd name="adj1" fmla="val 69486"/>
                  <a:gd name="adj2" fmla="val 23929"/>
                  <a:gd name="adj3" fmla="val 0"/>
                  <a:gd name="adj4" fmla="val 50465"/>
                </a:avLst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42AFC4D-716A-4563-9C06-074309A1C224}"/>
                  </a:ext>
                </a:extLst>
              </p:cNvPr>
              <p:cNvSpPr/>
              <p:nvPr/>
            </p:nvSpPr>
            <p:spPr bwMode="auto">
              <a:xfrm>
                <a:off x="5729837" y="5659565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F249D51-B76F-4C38-A866-427E886FCE5E}"/>
                  </a:ext>
                </a:extLst>
              </p:cNvPr>
              <p:cNvSpPr/>
              <p:nvPr/>
            </p:nvSpPr>
            <p:spPr bwMode="auto">
              <a:xfrm>
                <a:off x="5418559" y="541634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C161A0-8E7E-47BB-AF25-73F0FC80E16E}"/>
                  </a:ext>
                </a:extLst>
              </p:cNvPr>
              <p:cNvSpPr/>
              <p:nvPr/>
            </p:nvSpPr>
            <p:spPr bwMode="auto">
              <a:xfrm>
                <a:off x="6068802" y="541634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C649D5-B654-4584-8077-7D41DEB799E8}"/>
              </a:ext>
            </a:extLst>
          </p:cNvPr>
          <p:cNvGrpSpPr/>
          <p:nvPr/>
        </p:nvGrpSpPr>
        <p:grpSpPr>
          <a:xfrm>
            <a:off x="5734589" y="4198587"/>
            <a:ext cx="2717511" cy="650204"/>
            <a:chOff x="5811792" y="4198587"/>
            <a:chExt cx="2717511" cy="65020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891A877-2D38-4569-A43B-94AAF317D2B2}"/>
                </a:ext>
              </a:extLst>
            </p:cNvPr>
            <p:cNvGrpSpPr/>
            <p:nvPr/>
          </p:nvGrpSpPr>
          <p:grpSpPr>
            <a:xfrm>
              <a:off x="5811792" y="4198587"/>
              <a:ext cx="1360829" cy="648125"/>
              <a:chOff x="5370287" y="5436628"/>
              <a:chExt cx="1086566" cy="517501"/>
            </a:xfrm>
          </p:grpSpPr>
          <p:sp>
            <p:nvSpPr>
              <p:cNvPr id="73" name="下箭头标注 12">
                <a:extLst>
                  <a:ext uri="{FF2B5EF4-FFF2-40B4-BE49-F238E27FC236}">
                    <a16:creationId xmlns:a16="http://schemas.microsoft.com/office/drawing/2014/main" id="{2665968A-DC52-4B1E-8BEC-71679EBE2B5F}"/>
                  </a:ext>
                </a:extLst>
              </p:cNvPr>
              <p:cNvSpPr/>
              <p:nvPr/>
            </p:nvSpPr>
            <p:spPr bwMode="auto">
              <a:xfrm>
                <a:off x="5475388" y="5480625"/>
                <a:ext cx="871326" cy="471410"/>
              </a:xfrm>
              <a:prstGeom prst="downArrowCallout">
                <a:avLst>
                  <a:gd name="adj1" fmla="val 69486"/>
                  <a:gd name="adj2" fmla="val 23929"/>
                  <a:gd name="adj3" fmla="val 0"/>
                  <a:gd name="adj4" fmla="val 49928"/>
                </a:avLst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06617C9-75F1-40A2-B9F2-FDD55BEACB3A}"/>
                  </a:ext>
                </a:extLst>
              </p:cNvPr>
              <p:cNvSpPr/>
              <p:nvPr/>
            </p:nvSpPr>
            <p:spPr bwMode="auto">
              <a:xfrm>
                <a:off x="5729837" y="5666684"/>
                <a:ext cx="388916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5F76634-0DC4-40DB-9DB9-F93CE9E09530}"/>
                  </a:ext>
                </a:extLst>
              </p:cNvPr>
              <p:cNvSpPr/>
              <p:nvPr/>
            </p:nvSpPr>
            <p:spPr bwMode="auto">
              <a:xfrm>
                <a:off x="5370287" y="543662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3D0DB45-D855-4DF2-B4E5-868E09B6F17D}"/>
                  </a:ext>
                </a:extLst>
              </p:cNvPr>
              <p:cNvSpPr/>
              <p:nvPr/>
            </p:nvSpPr>
            <p:spPr bwMode="auto">
              <a:xfrm>
                <a:off x="6068802" y="543662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573F0257-D9BE-451C-A64F-A97F8A2E0B61}"/>
                </a:ext>
              </a:extLst>
            </p:cNvPr>
            <p:cNvGrpSpPr/>
            <p:nvPr/>
          </p:nvGrpSpPr>
          <p:grpSpPr>
            <a:xfrm>
              <a:off x="7187524" y="4207165"/>
              <a:ext cx="1341779" cy="641626"/>
              <a:chOff x="5385497" y="5433328"/>
              <a:chExt cx="1071356" cy="512311"/>
            </a:xfrm>
          </p:grpSpPr>
          <p:sp>
            <p:nvSpPr>
              <p:cNvPr id="78" name="下箭头标注 12">
                <a:extLst>
                  <a:ext uri="{FF2B5EF4-FFF2-40B4-BE49-F238E27FC236}">
                    <a16:creationId xmlns:a16="http://schemas.microsoft.com/office/drawing/2014/main" id="{1F1DCC7A-088A-48D4-9769-534340939A24}"/>
                  </a:ext>
                </a:extLst>
              </p:cNvPr>
              <p:cNvSpPr/>
              <p:nvPr/>
            </p:nvSpPr>
            <p:spPr bwMode="auto">
              <a:xfrm>
                <a:off x="5485528" y="5475558"/>
                <a:ext cx="871326" cy="464656"/>
              </a:xfrm>
              <a:prstGeom prst="downArrowCallout">
                <a:avLst>
                  <a:gd name="adj1" fmla="val 69486"/>
                  <a:gd name="adj2" fmla="val 23929"/>
                  <a:gd name="adj3" fmla="val 0"/>
                  <a:gd name="adj4" fmla="val 48575"/>
                </a:avLst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D508417-E937-48A1-8BE2-50F4BC048626}"/>
                  </a:ext>
                </a:extLst>
              </p:cNvPr>
              <p:cNvSpPr/>
              <p:nvPr/>
            </p:nvSpPr>
            <p:spPr bwMode="auto">
              <a:xfrm>
                <a:off x="5729837" y="5658194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EB22A50-7B1E-487D-BE7F-24658D3B0412}"/>
                  </a:ext>
                </a:extLst>
              </p:cNvPr>
              <p:cNvSpPr/>
              <p:nvPr/>
            </p:nvSpPr>
            <p:spPr bwMode="auto">
              <a:xfrm>
                <a:off x="5385497" y="543332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6BC6FF7-CCA5-4625-AECD-4E26D6F04D69}"/>
                  </a:ext>
                </a:extLst>
              </p:cNvPr>
              <p:cNvSpPr/>
              <p:nvPr/>
            </p:nvSpPr>
            <p:spPr bwMode="auto">
              <a:xfrm>
                <a:off x="6068802" y="5433328"/>
                <a:ext cx="388051" cy="28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6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C -0.00399 -0.0081 -0.01805 -0.01597 -0.02291 -0.01597 C -0.05399 -0.01597 -0.08593 0.10903 -0.08593 0.23403 C -0.08593 0.17107 -0.10191 0.10903 -0.11701 0.10903 C -0.13298 0.10903 -0.14809 0.17199 -0.14809 0.23403 C -0.14809 0.20301 -0.15607 0.17107 -0.16406 0.17107 C -0.17204 0.17107 -0.18003 0.20209 -0.18003 0.23403 C -0.18003 0.21806 -0.18402 0.20301 -0.18802 0.20301 C -0.19201 0.20301 -0.196 0.21898 -0.196 0.23403 C -0.196 0.22593 -0.19809 0.21806 -0.2 0.21806 C -0.20104 0.21806 -0.20399 0.22616 -0.20399 0.23403 C -0.20399 0.23009 -0.20503 0.22593 -0.20607 0.22593 C -0.20607 0.225 -0.20816 0.22986 -0.20816 0.23403 C -0.20816 0.23195 -0.20816 0.23009 -0.2092 0.23009 C -0.2092 0.23102 -0.21024 0.23218 -0.21024 0.23403 C -0.21024 0.2331 -0.21024 0.23195 -0.21024 0.23102 C -0.21128 0.23102 -0.21128 0.23195 -0.21128 0.2331 C -0.21232 0.2331 -0.21232 0.23218 -0.21232 0.23102 C -0.21336 0.23102 -0.21336 0.23195 -0.21336 0.2331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学习构造编译程序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11480" y="1625600"/>
            <a:ext cx="8260080" cy="4818063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要在某一台机器上为某种语言构造一个编译程序，必须掌握下述三方面的内容：</a:t>
            </a:r>
            <a:endParaRPr lang="en-US" altLang="zh-CN" sz="2400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源语言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对被编译的源语言（如</a:t>
            </a:r>
            <a:r>
              <a:rPr lang="en-US" altLang="zh-CN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PASCAL</a:t>
            </a: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），要深刻理解其构造（语法）和含义（语义）；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目标语言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假定目标语言是机器指令，那么，就必须搞清楚硬件的系统结构和操作系统的功能；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编译方法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把一种语言程序翻译成另一种语言程序的方法很多，但必须准确掌握一二。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084" name="图片 9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409700"/>
            <a:ext cx="82359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03A88-7A01-4C72-A29F-5227C76DE3A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学习</a:t>
            </a:r>
            <a:r>
              <a:rPr lang="en-US" altLang="zh-CN" sz="3600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3600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编译原理</a:t>
            </a:r>
            <a:r>
              <a:rPr lang="en-US" altLang="zh-CN" sz="3600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r>
              <a:rPr lang="zh-CN" altLang="en-US" sz="3600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所需要的基础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5288" y="1625600"/>
            <a:ext cx="8534400" cy="4759959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要学好并深入理解</a:t>
            </a:r>
            <a:r>
              <a:rPr lang="en-US" altLang="zh-CN" sz="2400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编译程序</a:t>
            </a:r>
            <a:r>
              <a:rPr lang="en-US" altLang="zh-CN" sz="2400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，需要下述基础知识：</a:t>
            </a:r>
            <a:endParaRPr lang="en-US" altLang="zh-CN" sz="2400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离散数学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SzPct val="65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形式语言和自动机</a:t>
            </a: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；逻辑；集合、关系与函数；图论；代数</a:t>
            </a:r>
            <a:r>
              <a:rPr lang="en-US" altLang="zh-CN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......</a:t>
            </a:r>
          </a:p>
          <a:p>
            <a:pPr lvl="1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程序语言设计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操作系统原理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计算机组成原理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zh-CN" altLang="en-US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汇编语言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084" name="图片 9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409700"/>
            <a:ext cx="82359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03A88-7A01-4C72-A29F-5227C76DE3A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6"/>
          <p:cNvSpPr>
            <a:spLocks noGrp="1"/>
          </p:cNvSpPr>
          <p:nvPr>
            <p:ph idx="1"/>
          </p:nvPr>
        </p:nvSpPr>
        <p:spPr>
          <a:xfrm>
            <a:off x="1763713" y="3015457"/>
            <a:ext cx="5616575" cy="827087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altLang="zh-CN" sz="4800" dirty="0">
                <a:solidFill>
                  <a:srgbClr val="1E1CE3"/>
                </a:solidFill>
                <a:latin typeface="Comic Sans MS" pitchFamily="66" charset="0"/>
                <a:ea typeface="华文楷体" pitchFamily="2" charset="-122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8445"/>
            <a:ext cx="7886700" cy="61023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05841"/>
            <a:ext cx="6168390" cy="609600"/>
          </a:xfrm>
        </p:spPr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宏观上，编译系统就是一个大程序。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7140" y="2042198"/>
            <a:ext cx="8169720" cy="1884960"/>
            <a:chOff x="365760" y="2880398"/>
            <a:chExt cx="8169720" cy="18849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0440" y="2880398"/>
              <a:ext cx="1859280" cy="1884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流程图: 过程 4"/>
            <p:cNvSpPr/>
            <p:nvPr/>
          </p:nvSpPr>
          <p:spPr>
            <a:xfrm>
              <a:off x="365760" y="3304718"/>
              <a:ext cx="2331720" cy="1036320"/>
            </a:xfrm>
            <a:prstGeom prst="flowChartProcess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高级语言源程序</a:t>
              </a: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6202680" y="3304718"/>
              <a:ext cx="2332800" cy="1036320"/>
            </a:xfrm>
            <a:prstGeom prst="flowChartProcess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汇编或机器代码</a:t>
              </a: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（目标程序）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燕尾形箭头 6"/>
            <p:cNvSpPr/>
            <p:nvPr/>
          </p:nvSpPr>
          <p:spPr>
            <a:xfrm>
              <a:off x="2834640" y="3563798"/>
              <a:ext cx="533400" cy="518160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箭头 7"/>
            <p:cNvSpPr/>
            <p:nvPr/>
          </p:nvSpPr>
          <p:spPr>
            <a:xfrm>
              <a:off x="5501640" y="3563798"/>
              <a:ext cx="533400" cy="518160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云形标注 10"/>
          <p:cNvSpPr/>
          <p:nvPr/>
        </p:nvSpPr>
        <p:spPr>
          <a:xfrm>
            <a:off x="579120" y="4678680"/>
            <a:ext cx="4572000" cy="1508760"/>
          </a:xfrm>
          <a:prstGeom prst="cloudCallout">
            <a:avLst>
              <a:gd name="adj1" fmla="val 33679"/>
              <a:gd name="adj2" fmla="val -960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编译原理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就是学习制造这个大</a:t>
            </a:r>
            <a:r>
              <a:rPr lang="zh-CN" altLang="en-US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程序所依赖的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理论原理和技术路线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92680" y="1432560"/>
            <a:ext cx="2247894" cy="486727"/>
            <a:chOff x="2392680" y="1432560"/>
            <a:chExt cx="2247894" cy="486727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2392680" y="143256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上箭头 13"/>
            <p:cNvSpPr/>
            <p:nvPr/>
          </p:nvSpPr>
          <p:spPr>
            <a:xfrm flipV="1">
              <a:off x="3794764" y="1450652"/>
              <a:ext cx="845810" cy="468635"/>
            </a:xfrm>
            <a:prstGeom prst="bentUpArrow">
              <a:avLst>
                <a:gd name="adj1" fmla="val 11133"/>
                <a:gd name="adj2" fmla="val 15384"/>
                <a:gd name="adj3" fmla="val 334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069080" y="3474720"/>
            <a:ext cx="762000" cy="746760"/>
          </a:xfrm>
          <a:prstGeom prst="ellipse">
            <a:avLst/>
          </a:prstGeom>
          <a:solidFill>
            <a:srgbClr val="FF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14363" y="279400"/>
            <a:ext cx="7886700" cy="777875"/>
          </a:xfrm>
        </p:spPr>
        <p:txBody>
          <a:bodyPr/>
          <a:lstStyle/>
          <a:p>
            <a:pPr algn="ctr"/>
            <a:r>
              <a:rPr lang="zh-CN" altLang="en-US" sz="400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编译系统的地位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977730" y="1403127"/>
            <a:ext cx="4920142" cy="4903061"/>
            <a:chOff x="858362" y="605605"/>
            <a:chExt cx="7469890" cy="7469890"/>
          </a:xfrm>
        </p:grpSpPr>
        <p:grpSp>
          <p:nvGrpSpPr>
            <p:cNvPr id="5" name="组合 3"/>
            <p:cNvGrpSpPr/>
            <p:nvPr/>
          </p:nvGrpSpPr>
          <p:grpSpPr>
            <a:xfrm>
              <a:off x="877149" y="605606"/>
              <a:ext cx="7432315" cy="7469889"/>
              <a:chOff x="649660" y="407674"/>
              <a:chExt cx="7432315" cy="7469889"/>
            </a:xfrm>
          </p:grpSpPr>
          <p:sp>
            <p:nvSpPr>
              <p:cNvPr id="15" name="空心弧 4"/>
              <p:cNvSpPr>
                <a:spLocks noChangeAspect="1"/>
              </p:cNvSpPr>
              <p:nvPr/>
            </p:nvSpPr>
            <p:spPr>
              <a:xfrm rot="16200000">
                <a:off x="1859464" y="1652130"/>
                <a:ext cx="5004000" cy="4978830"/>
              </a:xfrm>
              <a:prstGeom prst="blockArc">
                <a:avLst>
                  <a:gd name="adj1" fmla="val 13559979"/>
                  <a:gd name="adj2" fmla="val 18930325"/>
                  <a:gd name="adj3" fmla="val 1617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空心弧 5"/>
              <p:cNvSpPr>
                <a:spLocks noChangeAspect="1"/>
              </p:cNvSpPr>
              <p:nvPr/>
            </p:nvSpPr>
            <p:spPr>
              <a:xfrm rot="16200000">
                <a:off x="630873" y="426461"/>
                <a:ext cx="7469889" cy="7432315"/>
              </a:xfrm>
              <a:prstGeom prst="blockArc">
                <a:avLst>
                  <a:gd name="adj1" fmla="val 13559979"/>
                  <a:gd name="adj2" fmla="val 18930325"/>
                  <a:gd name="adj3" fmla="val 161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7"/>
            <p:cNvGrpSpPr/>
            <p:nvPr/>
          </p:nvGrpSpPr>
          <p:grpSpPr>
            <a:xfrm rot="5400000">
              <a:off x="877150" y="605606"/>
              <a:ext cx="7432315" cy="7469889"/>
              <a:chOff x="649661" y="407673"/>
              <a:chExt cx="7432315" cy="7469889"/>
            </a:xfrm>
          </p:grpSpPr>
          <p:sp>
            <p:nvSpPr>
              <p:cNvPr id="13" name="空心弧 12"/>
              <p:cNvSpPr>
                <a:spLocks noChangeAspect="1"/>
              </p:cNvSpPr>
              <p:nvPr/>
            </p:nvSpPr>
            <p:spPr>
              <a:xfrm rot="16200000">
                <a:off x="1859465" y="1659361"/>
                <a:ext cx="5004001" cy="4978830"/>
              </a:xfrm>
              <a:prstGeom prst="blockArc">
                <a:avLst>
                  <a:gd name="adj1" fmla="val 13588194"/>
                  <a:gd name="adj2" fmla="val 18930325"/>
                  <a:gd name="adj3" fmla="val 16177"/>
                </a:avLst>
              </a:prstGeom>
              <a:solidFill>
                <a:srgbClr val="FFB7E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空心弧 13"/>
              <p:cNvSpPr>
                <a:spLocks noChangeAspect="1"/>
              </p:cNvSpPr>
              <p:nvPr/>
            </p:nvSpPr>
            <p:spPr>
              <a:xfrm rot="16200000">
                <a:off x="630874" y="426460"/>
                <a:ext cx="7469889" cy="7432315"/>
              </a:xfrm>
              <a:prstGeom prst="blockArc">
                <a:avLst>
                  <a:gd name="adj1" fmla="val 13583722"/>
                  <a:gd name="adj2" fmla="val 18930325"/>
                  <a:gd name="adj3" fmla="val 1617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10"/>
            <p:cNvGrpSpPr/>
            <p:nvPr/>
          </p:nvGrpSpPr>
          <p:grpSpPr>
            <a:xfrm rot="10800000">
              <a:off x="877149" y="605605"/>
              <a:ext cx="7432315" cy="7469889"/>
              <a:chOff x="649660" y="407674"/>
              <a:chExt cx="7432315" cy="7469889"/>
            </a:xfrm>
          </p:grpSpPr>
          <p:sp>
            <p:nvSpPr>
              <p:cNvPr id="11" name="空心弧 10"/>
              <p:cNvSpPr>
                <a:spLocks noChangeAspect="1"/>
              </p:cNvSpPr>
              <p:nvPr/>
            </p:nvSpPr>
            <p:spPr>
              <a:xfrm rot="16200000">
                <a:off x="1859466" y="1652130"/>
                <a:ext cx="5004000" cy="4978829"/>
              </a:xfrm>
              <a:prstGeom prst="blockArc">
                <a:avLst>
                  <a:gd name="adj1" fmla="val 13581642"/>
                  <a:gd name="adj2" fmla="val 18899055"/>
                  <a:gd name="adj3" fmla="val 16076"/>
                </a:avLst>
              </a:prstGeom>
              <a:solidFill>
                <a:srgbClr val="FEC3BE">
                  <a:alpha val="7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空心弧 11"/>
              <p:cNvSpPr>
                <a:spLocks noChangeAspect="1"/>
              </p:cNvSpPr>
              <p:nvPr/>
            </p:nvSpPr>
            <p:spPr>
              <a:xfrm rot="16200000">
                <a:off x="630873" y="426461"/>
                <a:ext cx="7469889" cy="7432315"/>
              </a:xfrm>
              <a:prstGeom prst="blockArc">
                <a:avLst>
                  <a:gd name="adj1" fmla="val 13559979"/>
                  <a:gd name="adj2" fmla="val 18930325"/>
                  <a:gd name="adj3" fmla="val 16177"/>
                </a:avLst>
              </a:prstGeom>
              <a:solidFill>
                <a:srgbClr val="993300">
                  <a:alpha val="53000"/>
                </a:srgbClr>
              </a:solidFill>
              <a:ln>
                <a:solidFill>
                  <a:srgbClr val="A4FA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13"/>
            <p:cNvGrpSpPr/>
            <p:nvPr/>
          </p:nvGrpSpPr>
          <p:grpSpPr>
            <a:xfrm rot="16200000">
              <a:off x="877149" y="605604"/>
              <a:ext cx="7432315" cy="7469889"/>
              <a:chOff x="649662" y="407674"/>
              <a:chExt cx="7432315" cy="7469889"/>
            </a:xfrm>
          </p:grpSpPr>
          <p:sp>
            <p:nvSpPr>
              <p:cNvPr id="9" name="空心弧 8"/>
              <p:cNvSpPr>
                <a:spLocks noChangeAspect="1"/>
              </p:cNvSpPr>
              <p:nvPr/>
            </p:nvSpPr>
            <p:spPr>
              <a:xfrm rot="16200000">
                <a:off x="1859465" y="1652130"/>
                <a:ext cx="5004001" cy="4978830"/>
              </a:xfrm>
              <a:prstGeom prst="blockArc">
                <a:avLst>
                  <a:gd name="adj1" fmla="val 13559979"/>
                  <a:gd name="adj2" fmla="val 18909508"/>
                  <a:gd name="adj3" fmla="val 16178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空心弧 9"/>
              <p:cNvSpPr>
                <a:spLocks noChangeAspect="1"/>
              </p:cNvSpPr>
              <p:nvPr/>
            </p:nvSpPr>
            <p:spPr>
              <a:xfrm rot="16200000">
                <a:off x="630875" y="426461"/>
                <a:ext cx="7469889" cy="7432315"/>
              </a:xfrm>
              <a:prstGeom prst="blockArc">
                <a:avLst>
                  <a:gd name="adj1" fmla="val 13559979"/>
                  <a:gd name="adj2" fmla="val 18909443"/>
                  <a:gd name="adj3" fmla="val 1624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同心圆 16"/>
          <p:cNvSpPr/>
          <p:nvPr/>
        </p:nvSpPr>
        <p:spPr>
          <a:xfrm>
            <a:off x="3354909" y="2766837"/>
            <a:ext cx="2174400" cy="2175641"/>
          </a:xfrm>
          <a:prstGeom prst="don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20219" y="3531477"/>
            <a:ext cx="867102" cy="630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硬件</a:t>
            </a:r>
          </a:p>
        </p:txBody>
      </p:sp>
      <p:sp>
        <p:nvSpPr>
          <p:cNvPr id="19" name="矩形 18"/>
          <p:cNvSpPr/>
          <p:nvPr/>
        </p:nvSpPr>
        <p:spPr>
          <a:xfrm>
            <a:off x="3794239" y="2769478"/>
            <a:ext cx="1313781" cy="630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汇编语言</a:t>
            </a:r>
          </a:p>
        </p:txBody>
      </p:sp>
      <p:sp>
        <p:nvSpPr>
          <p:cNvPr id="20" name="矩形 19"/>
          <p:cNvSpPr/>
          <p:nvPr/>
        </p:nvSpPr>
        <p:spPr>
          <a:xfrm>
            <a:off x="3794239" y="4261947"/>
            <a:ext cx="1313781" cy="630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操作系统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109975" y="1639617"/>
            <a:ext cx="4464247" cy="4482662"/>
            <a:chOff x="2109975" y="1639617"/>
            <a:chExt cx="4464247" cy="4482662"/>
          </a:xfrm>
        </p:grpSpPr>
        <p:sp>
          <p:nvSpPr>
            <p:cNvPr id="22" name="矩形 21"/>
            <p:cNvSpPr/>
            <p:nvPr/>
          </p:nvSpPr>
          <p:spPr>
            <a:xfrm>
              <a:off x="3547249" y="1639617"/>
              <a:ext cx="1876091" cy="457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FORTRAN</a:t>
              </a: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语言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647097" y="5491658"/>
              <a:ext cx="1650118" cy="630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Basic</a:t>
              </a: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274683" y="2680139"/>
              <a:ext cx="299539" cy="2364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......</a:t>
              </a:r>
              <a:endParaRPr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1671171" y="3447400"/>
              <a:ext cx="1508230" cy="630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语言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761088" y="2342153"/>
            <a:ext cx="3193549" cy="3058564"/>
            <a:chOff x="2913488" y="2342153"/>
            <a:chExt cx="3193549" cy="3058564"/>
          </a:xfrm>
        </p:grpSpPr>
        <p:sp>
          <p:nvSpPr>
            <p:cNvPr id="21" name="矩形 20"/>
            <p:cNvSpPr/>
            <p:nvPr/>
          </p:nvSpPr>
          <p:spPr>
            <a:xfrm rot="16200000">
              <a:off x="2474684" y="3499950"/>
              <a:ext cx="1508230" cy="630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编译系统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417273" y="2342153"/>
              <a:ext cx="2374513" cy="513764"/>
              <a:chOff x="721368" y="544883"/>
              <a:chExt cx="2374513" cy="513764"/>
            </a:xfrm>
          </p:grpSpPr>
          <p:sp>
            <p:nvSpPr>
              <p:cNvPr id="26" name="矩形 25"/>
              <p:cNvSpPr/>
              <p:nvPr/>
            </p:nvSpPr>
            <p:spPr>
              <a:xfrm rot="20760000">
                <a:off x="721368" y="548894"/>
                <a:ext cx="1466562" cy="5097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</a:rPr>
                  <a:t>FORTRAN</a:t>
                </a:r>
                <a:endParaRPr lang="zh-CN" altLang="en-US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840000">
                <a:off x="1662485" y="544883"/>
                <a:ext cx="1433396" cy="5097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</a:rPr>
                  <a:t>编译系统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494162" y="4874593"/>
              <a:ext cx="2171067" cy="526124"/>
              <a:chOff x="787654" y="560123"/>
              <a:chExt cx="2171067" cy="526124"/>
            </a:xfrm>
          </p:grpSpPr>
          <p:sp>
            <p:nvSpPr>
              <p:cNvPr id="30" name="矩形 29"/>
              <p:cNvSpPr/>
              <p:nvPr/>
            </p:nvSpPr>
            <p:spPr>
              <a:xfrm rot="840000">
                <a:off x="787654" y="576494"/>
                <a:ext cx="1308060" cy="5097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</a:rPr>
                  <a:t>Basic</a:t>
                </a:r>
                <a:endParaRPr lang="zh-CN" altLang="en-US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 rot="20760000">
                <a:off x="1525325" y="560123"/>
                <a:ext cx="1433396" cy="5097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</a:rPr>
                  <a:t>解释程序</a:t>
                </a: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5807498" y="2659112"/>
              <a:ext cx="299539" cy="2364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...</a:t>
              </a:r>
              <a:endParaRPr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7" name="椭圆形标注 36"/>
          <p:cNvSpPr/>
          <p:nvPr/>
        </p:nvSpPr>
        <p:spPr>
          <a:xfrm>
            <a:off x="5852160" y="960120"/>
            <a:ext cx="2880360" cy="594360"/>
          </a:xfrm>
          <a:prstGeom prst="wedgeEllipseCallout">
            <a:avLst>
              <a:gd name="adj1" fmla="val -72156"/>
              <a:gd name="adj2" fmla="val 213782"/>
            </a:avLst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语言处理程序</a:t>
            </a:r>
          </a:p>
        </p:txBody>
      </p:sp>
      <p:sp>
        <p:nvSpPr>
          <p:cNvPr id="38" name="圆角矩形标注 37"/>
          <p:cNvSpPr/>
          <p:nvPr/>
        </p:nvSpPr>
        <p:spPr>
          <a:xfrm>
            <a:off x="472440" y="5547360"/>
            <a:ext cx="1645920" cy="533400"/>
          </a:xfrm>
          <a:prstGeom prst="wedgeRoundRectCallout">
            <a:avLst>
              <a:gd name="adj1" fmla="val 64982"/>
              <a:gd name="adj2" fmla="val -196786"/>
              <a:gd name="adj3" fmla="val 16667"/>
            </a:avLst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22"/>
          <p:cNvGrpSpPr>
            <a:grpSpLocks/>
          </p:cNvGrpSpPr>
          <p:nvPr/>
        </p:nvGrpSpPr>
        <p:grpSpPr bwMode="auto">
          <a:xfrm>
            <a:off x="133350" y="1031876"/>
            <a:ext cx="5573713" cy="1344612"/>
            <a:chOff x="132737" y="1017639"/>
            <a:chExt cx="5574886" cy="1344555"/>
          </a:xfrm>
        </p:grpSpPr>
        <p:grpSp>
          <p:nvGrpSpPr>
            <p:cNvPr id="17422" name="组合 20"/>
            <p:cNvGrpSpPr>
              <a:grpSpLocks/>
            </p:cNvGrpSpPr>
            <p:nvPr/>
          </p:nvGrpSpPr>
          <p:grpSpPr bwMode="auto">
            <a:xfrm>
              <a:off x="265471" y="1017639"/>
              <a:ext cx="5442152" cy="1344555"/>
              <a:chOff x="265471" y="1017639"/>
              <a:chExt cx="5442152" cy="1344555"/>
            </a:xfrm>
          </p:grpSpPr>
          <p:pic>
            <p:nvPicPr>
              <p:cNvPr id="1742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75597" y="1340411"/>
                <a:ext cx="1832026" cy="1021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椭圆形标注 13"/>
              <p:cNvSpPr/>
              <p:nvPr/>
            </p:nvSpPr>
            <p:spPr>
              <a:xfrm>
                <a:off x="266115" y="1017639"/>
                <a:ext cx="2964487" cy="649259"/>
              </a:xfrm>
              <a:prstGeom prst="wedgeEllipseCallout">
                <a:avLst>
                  <a:gd name="adj1" fmla="val 79513"/>
                  <a:gd name="adj2" fmla="val 45075"/>
                </a:avLst>
              </a:prstGeom>
              <a:solidFill>
                <a:srgbClr val="993300">
                  <a:alpha val="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99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5" name="流程图: 过程 14"/>
            <p:cNvSpPr/>
            <p:nvPr/>
          </p:nvSpPr>
          <p:spPr>
            <a:xfrm>
              <a:off x="132737" y="1106535"/>
              <a:ext cx="3318573" cy="485754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第十一章 目标代码</a:t>
              </a:r>
              <a:endParaRPr lang="zh-CN" altLang="en-US" sz="2200" dirty="0">
                <a:solidFill>
                  <a:srgbClr val="CC0099"/>
                </a:solidFill>
              </a:endParaRPr>
            </a:p>
          </p:txBody>
        </p:sp>
      </p:grp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28650" y="117475"/>
            <a:ext cx="7886700" cy="539750"/>
          </a:xfrm>
        </p:spPr>
        <p:txBody>
          <a:bodyPr/>
          <a:lstStyle/>
          <a:p>
            <a:pPr algn="ctr"/>
            <a:r>
              <a:rPr lang="zh-CN" altLang="en-US" sz="320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教科书总览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811213" y="5310188"/>
            <a:ext cx="7772400" cy="1090612"/>
            <a:chOff x="811161" y="5309410"/>
            <a:chExt cx="7772400" cy="1091381"/>
          </a:xfrm>
        </p:grpSpPr>
        <p:sp>
          <p:nvSpPr>
            <p:cNvPr id="4" name="梯形 3"/>
            <p:cNvSpPr/>
            <p:nvPr/>
          </p:nvSpPr>
          <p:spPr>
            <a:xfrm>
              <a:off x="811161" y="5309410"/>
              <a:ext cx="7772400" cy="1061198"/>
            </a:xfrm>
            <a:prstGeom prst="trapezoid">
              <a:avLst>
                <a:gd name="adj" fmla="val 47222"/>
              </a:avLst>
            </a:prstGeom>
            <a:solidFill>
              <a:schemeClr val="accent1">
                <a:alpha val="22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447873" y="5323707"/>
              <a:ext cx="4572000" cy="560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1200"/>
                </a:spcAft>
                <a:defRPr/>
              </a:pP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第三章 自动机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词法分析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362273" y="5781229"/>
              <a:ext cx="2890838" cy="61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1200"/>
                </a:spcAft>
                <a:defRPr/>
              </a:pP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第二章 形式语言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1798586" y="5840009"/>
              <a:ext cx="5722937" cy="471819"/>
            </a:xfrm>
            <a:prstGeom prst="trapezoid">
              <a:avLst>
                <a:gd name="adj" fmla="val 127439"/>
              </a:avLst>
            </a:prstGeom>
            <a:solidFill>
              <a:srgbClr val="CC0099">
                <a:alpha val="1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814513" y="4645025"/>
            <a:ext cx="5934075" cy="669925"/>
            <a:chOff x="1814053" y="4645722"/>
            <a:chExt cx="5933768" cy="668593"/>
          </a:xfrm>
        </p:grpSpPr>
        <p:sp>
          <p:nvSpPr>
            <p:cNvPr id="8" name="单圆角矩形 7"/>
            <p:cNvSpPr/>
            <p:nvPr/>
          </p:nvSpPr>
          <p:spPr>
            <a:xfrm>
              <a:off x="1814053" y="4645722"/>
              <a:ext cx="2890687" cy="663840"/>
            </a:xfrm>
            <a:prstGeom prst="round1Rect">
              <a:avLst>
                <a:gd name="adj" fmla="val 34445"/>
              </a:avLst>
            </a:prstGeom>
            <a:solidFill>
              <a:srgbClr val="C0000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第四章 语法分析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(1)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单圆角矩形 8"/>
            <p:cNvSpPr/>
            <p:nvPr/>
          </p:nvSpPr>
          <p:spPr>
            <a:xfrm>
              <a:off x="4857133" y="4650476"/>
              <a:ext cx="2890688" cy="663839"/>
            </a:xfrm>
            <a:prstGeom prst="round1Rect">
              <a:avLst>
                <a:gd name="adj" fmla="val 38890"/>
              </a:avLst>
            </a:prstGeom>
            <a:solidFill>
              <a:srgbClr val="C0000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第五章 语法分析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(2)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上凸弯带形 9"/>
          <p:cNvSpPr/>
          <p:nvPr/>
        </p:nvSpPr>
        <p:spPr>
          <a:xfrm>
            <a:off x="2152650" y="3627438"/>
            <a:ext cx="5148263" cy="1003300"/>
          </a:xfrm>
          <a:prstGeom prst="ellipseRibbon2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rPr>
              <a:t>第六章 属性文法</a:t>
            </a:r>
          </a:p>
        </p:txBody>
      </p:sp>
      <p:sp>
        <p:nvSpPr>
          <p:cNvPr id="11" name="圆柱形 10"/>
          <p:cNvSpPr/>
          <p:nvPr/>
        </p:nvSpPr>
        <p:spPr>
          <a:xfrm>
            <a:off x="2698750" y="2979738"/>
            <a:ext cx="4248150" cy="633412"/>
          </a:xfrm>
          <a:prstGeom prst="can">
            <a:avLst>
              <a:gd name="adj" fmla="val 4070"/>
            </a:avLst>
          </a:prstGeom>
          <a:solidFill>
            <a:schemeClr val="accent6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第七章 语义分析和中间代码</a:t>
            </a:r>
          </a:p>
        </p:txBody>
      </p:sp>
      <p:sp>
        <p:nvSpPr>
          <p:cNvPr id="12" name="圆柱形 11"/>
          <p:cNvSpPr/>
          <p:nvPr/>
        </p:nvSpPr>
        <p:spPr>
          <a:xfrm>
            <a:off x="2719388" y="2349500"/>
            <a:ext cx="4246562" cy="635000"/>
          </a:xfrm>
          <a:prstGeom prst="can">
            <a:avLst>
              <a:gd name="adj" fmla="val 13372"/>
            </a:avLst>
          </a:prstGeom>
          <a:solidFill>
            <a:schemeClr val="accent6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第十章 代码优化</a:t>
            </a:r>
          </a:p>
        </p:txBody>
      </p:sp>
      <p:grpSp>
        <p:nvGrpSpPr>
          <p:cNvPr id="20" name="组合 21"/>
          <p:cNvGrpSpPr>
            <a:grpSpLocks/>
          </p:cNvGrpSpPr>
          <p:nvPr/>
        </p:nvGrpSpPr>
        <p:grpSpPr bwMode="auto">
          <a:xfrm>
            <a:off x="363538" y="869950"/>
            <a:ext cx="8534400" cy="3279775"/>
            <a:chOff x="363794" y="870155"/>
            <a:chExt cx="8534400" cy="3279058"/>
          </a:xfrm>
        </p:grpSpPr>
        <p:sp>
          <p:nvSpPr>
            <p:cNvPr id="16" name="云形标注 15"/>
            <p:cNvSpPr/>
            <p:nvPr/>
          </p:nvSpPr>
          <p:spPr>
            <a:xfrm>
              <a:off x="6740781" y="870155"/>
              <a:ext cx="1724025" cy="972925"/>
            </a:xfrm>
            <a:prstGeom prst="cloudCallout">
              <a:avLst/>
            </a:prstGeom>
            <a:solidFill>
              <a:srgbClr val="FF0000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第九章</a:t>
              </a:r>
            </a:p>
          </p:txBody>
        </p:sp>
        <p:sp>
          <p:nvSpPr>
            <p:cNvPr id="17" name="云形标注 16"/>
            <p:cNvSpPr/>
            <p:nvPr/>
          </p:nvSpPr>
          <p:spPr>
            <a:xfrm>
              <a:off x="7271006" y="3176289"/>
              <a:ext cx="1627188" cy="972924"/>
            </a:xfrm>
            <a:prstGeom prst="cloudCallout">
              <a:avLst>
                <a:gd name="adj1" fmla="val -28990"/>
                <a:gd name="adj2" fmla="val 77652"/>
              </a:avLst>
            </a:prstGeom>
            <a:solidFill>
              <a:srgbClr val="FF00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第八章</a:t>
              </a:r>
            </a:p>
          </p:txBody>
        </p:sp>
        <p:sp>
          <p:nvSpPr>
            <p:cNvPr id="18" name="云形标注 17"/>
            <p:cNvSpPr/>
            <p:nvPr/>
          </p:nvSpPr>
          <p:spPr>
            <a:xfrm>
              <a:off x="363794" y="3136609"/>
              <a:ext cx="1597025" cy="972925"/>
            </a:xfrm>
            <a:prstGeom prst="cloudCallout">
              <a:avLst/>
            </a:prstGeom>
            <a:solidFill>
              <a:srgbClr val="00B05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第一章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编译五阶段</a:t>
            </a:r>
          </a:p>
        </p:txBody>
      </p:sp>
      <p:sp>
        <p:nvSpPr>
          <p:cNvPr id="23555" name="内容占位符 6"/>
          <p:cNvSpPr>
            <a:spLocks noGrp="1"/>
          </p:cNvSpPr>
          <p:nvPr>
            <p:ph idx="1"/>
          </p:nvPr>
        </p:nvSpPr>
        <p:spPr>
          <a:xfrm>
            <a:off x="522288" y="1741488"/>
            <a:ext cx="7993062" cy="456787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编译程序的工作过程可以分为五个阶段：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1325"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65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词法分析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1325"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65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语法分析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1325"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65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中间代码生成</a:t>
            </a:r>
            <a:endParaRPr lang="en-US" altLang="zh-CN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8038"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l"/>
            </a:pPr>
            <a:r>
              <a:rPr lang="zh-CN" altLang="en-US" sz="2300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还可进一步细分为</a:t>
            </a:r>
            <a:r>
              <a:rPr lang="zh-CN" altLang="en-US" sz="2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语义分析</a:t>
            </a:r>
            <a:r>
              <a:rPr lang="zh-CN" altLang="en-US" sz="2300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中间代码产生</a:t>
            </a:r>
            <a:r>
              <a:rPr lang="zh-CN" altLang="en-US" sz="2300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两个阶段</a:t>
            </a:r>
            <a:endParaRPr lang="en-US" altLang="zh-CN" sz="2300" dirty="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1325"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65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</a:t>
            </a:r>
            <a:endParaRPr lang="en-US" altLang="zh-CN" dirty="0">
              <a:solidFill>
                <a:srgbClr val="99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8038"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l"/>
            </a:pPr>
            <a:r>
              <a:rPr lang="zh-CN" altLang="en-US" sz="230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优化实际上可以发生在若干个阶段</a:t>
            </a:r>
            <a:endParaRPr lang="en-US" altLang="zh-CN" sz="2300" dirty="0">
              <a:solidFill>
                <a:srgbClr val="99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1325"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目标代码生成</a:t>
            </a:r>
          </a:p>
        </p:txBody>
      </p:sp>
      <p:pic>
        <p:nvPicPr>
          <p:cNvPr id="23556" name="图片 9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409700"/>
            <a:ext cx="82359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03A88-7A01-4C72-A29F-5227C76DE3A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7084" y="203196"/>
            <a:ext cx="909863" cy="42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一个赋值语句的编译过程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152549" y="212362"/>
            <a:ext cx="7614081" cy="1395399"/>
            <a:chOff x="1152549" y="212362"/>
            <a:chExt cx="7614081" cy="1395399"/>
          </a:xfrm>
        </p:grpSpPr>
        <p:sp>
          <p:nvSpPr>
            <p:cNvPr id="45" name="矩形 5"/>
            <p:cNvSpPr/>
            <p:nvPr/>
          </p:nvSpPr>
          <p:spPr>
            <a:xfrm>
              <a:off x="1152549" y="661709"/>
              <a:ext cx="2540000" cy="493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词法分析器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995098" y="212362"/>
              <a:ext cx="3770045" cy="414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positon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initial+rate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*60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95098" y="1114275"/>
              <a:ext cx="4771532" cy="493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&lt;id,1&gt;&lt;=&gt;&lt;id,2&gt;&lt;+&gt;&lt;id,3&gt;&lt;*&gt;&lt;60&gt;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3692549" y="489372"/>
              <a:ext cx="588442" cy="34572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3692549" y="982537"/>
              <a:ext cx="501357" cy="3364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1152549" y="1592796"/>
            <a:ext cx="6815241" cy="2177358"/>
            <a:chOff x="1152549" y="1592796"/>
            <a:chExt cx="6815241" cy="2177358"/>
          </a:xfrm>
        </p:grpSpPr>
        <p:sp>
          <p:nvSpPr>
            <p:cNvPr id="46" name="矩形 45"/>
            <p:cNvSpPr/>
            <p:nvPr/>
          </p:nvSpPr>
          <p:spPr>
            <a:xfrm>
              <a:off x="1152549" y="1746835"/>
              <a:ext cx="2540000" cy="493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语法分析器</a:t>
              </a:r>
            </a:p>
          </p:txBody>
        </p:sp>
        <p:grpSp>
          <p:nvGrpSpPr>
            <p:cNvPr id="11" name="组合 33"/>
            <p:cNvGrpSpPr/>
            <p:nvPr/>
          </p:nvGrpSpPr>
          <p:grpSpPr>
            <a:xfrm>
              <a:off x="3995097" y="2178580"/>
              <a:ext cx="3972693" cy="1591574"/>
              <a:chOff x="1651417" y="2675626"/>
              <a:chExt cx="3949907" cy="159157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910592" y="2675626"/>
                <a:ext cx="582116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297182" y="3477599"/>
                <a:ext cx="582116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40113" y="3075364"/>
                <a:ext cx="582116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651417" y="3095352"/>
                <a:ext cx="1211703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&lt;id,1&gt;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407764" y="3892328"/>
                <a:ext cx="1211703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&lt;id,3&gt;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570817" y="3520073"/>
                <a:ext cx="1211703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&lt;id,2&gt;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019208" y="3899822"/>
                <a:ext cx="582116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60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2548328" y="2968052"/>
                <a:ext cx="464695" cy="16489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 flipV="1">
                <a:off x="4034854" y="3345305"/>
                <a:ext cx="342274" cy="20736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3332814" y="3377783"/>
                <a:ext cx="464695" cy="16489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4714408" y="3770026"/>
                <a:ext cx="412228" cy="2323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 flipV="1">
                <a:off x="3367792" y="2948065"/>
                <a:ext cx="424719" cy="24484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3964900" y="3740045"/>
                <a:ext cx="464695" cy="16489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箭头连接符 14"/>
            <p:cNvCxnSpPr/>
            <p:nvPr/>
          </p:nvCxnSpPr>
          <p:spPr>
            <a:xfrm flipH="1">
              <a:off x="3685292" y="1592796"/>
              <a:ext cx="588442" cy="34572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685291" y="2091366"/>
              <a:ext cx="501357" cy="3364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1152549" y="3262389"/>
            <a:ext cx="6815241" cy="2162526"/>
            <a:chOff x="1152549" y="3262389"/>
            <a:chExt cx="6815241" cy="2162526"/>
          </a:xfrm>
        </p:grpSpPr>
        <p:sp>
          <p:nvSpPr>
            <p:cNvPr id="47" name="矩形 46"/>
            <p:cNvSpPr/>
            <p:nvPr/>
          </p:nvSpPr>
          <p:spPr>
            <a:xfrm>
              <a:off x="1152549" y="3410404"/>
              <a:ext cx="2540000" cy="493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语义分析器</a:t>
              </a:r>
            </a:p>
          </p:txBody>
        </p:sp>
        <p:grpSp>
          <p:nvGrpSpPr>
            <p:cNvPr id="12" name="组合 34"/>
            <p:cNvGrpSpPr/>
            <p:nvPr/>
          </p:nvGrpSpPr>
          <p:grpSpPr>
            <a:xfrm>
              <a:off x="3995097" y="3833341"/>
              <a:ext cx="3972693" cy="1591574"/>
              <a:chOff x="1651417" y="2675626"/>
              <a:chExt cx="3949907" cy="159157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910592" y="2675626"/>
                <a:ext cx="582116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297182" y="3477599"/>
                <a:ext cx="582116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40113" y="3075364"/>
                <a:ext cx="582116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651417" y="3095352"/>
                <a:ext cx="1211703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&lt;id,1&gt;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407764" y="3892328"/>
                <a:ext cx="1211703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&lt;id,3&gt;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513094" y="3491045"/>
                <a:ext cx="1211703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&lt;id,2&gt;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19208" y="3899822"/>
                <a:ext cx="582116" cy="3673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60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H="1">
                <a:off x="2548328" y="2968052"/>
                <a:ext cx="464695" cy="16489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4034854" y="3345305"/>
                <a:ext cx="342274" cy="20736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3332814" y="3377783"/>
                <a:ext cx="464695" cy="16489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4714408" y="3770026"/>
                <a:ext cx="412228" cy="2323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 flipV="1">
                <a:off x="3367792" y="2948065"/>
                <a:ext cx="424719" cy="24484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3964900" y="3740045"/>
                <a:ext cx="464695" cy="16489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接箭头连接符 16"/>
            <p:cNvCxnSpPr/>
            <p:nvPr/>
          </p:nvCxnSpPr>
          <p:spPr>
            <a:xfrm>
              <a:off x="3685291" y="3740626"/>
              <a:ext cx="501357" cy="3364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3692549" y="3262389"/>
              <a:ext cx="588442" cy="34572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3680058" y="4718933"/>
              <a:ext cx="588442" cy="34572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25674" y="4555659"/>
          <a:ext cx="22085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position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...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initial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...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rate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...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380755" y="6146804"/>
            <a:ext cx="2304386" cy="384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符号表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9E5C34-AA31-409F-BF56-8E0A4887B5FD}"/>
              </a:ext>
            </a:extLst>
          </p:cNvPr>
          <p:cNvGrpSpPr/>
          <p:nvPr/>
        </p:nvGrpSpPr>
        <p:grpSpPr>
          <a:xfrm>
            <a:off x="4067944" y="693528"/>
            <a:ext cx="4885175" cy="1395399"/>
            <a:chOff x="-4107135" y="695967"/>
            <a:chExt cx="4885175" cy="139539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389D399-2E63-4D17-A27E-112BB44D011A}"/>
                </a:ext>
              </a:extLst>
            </p:cNvPr>
            <p:cNvSpPr/>
            <p:nvPr/>
          </p:nvSpPr>
          <p:spPr>
            <a:xfrm>
              <a:off x="-4107135" y="695967"/>
              <a:ext cx="3770045" cy="414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positon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en-US" altLang="zh-CN" sz="2000" b="1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initial</a:t>
              </a:r>
              <a:r>
                <a:rPr lang="en-US" altLang="zh-CN" sz="20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en-US" altLang="zh-CN" sz="20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rate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*60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04F07D9-B848-4B76-8137-530DDEE779F6}"/>
                </a:ext>
              </a:extLst>
            </p:cNvPr>
            <p:cNvSpPr/>
            <p:nvPr/>
          </p:nvSpPr>
          <p:spPr>
            <a:xfrm>
              <a:off x="-3993492" y="1597880"/>
              <a:ext cx="4771532" cy="493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&lt;id,1&gt;&lt;=&gt;&lt;id,</a:t>
              </a:r>
              <a:r>
                <a:rPr lang="en-US" altLang="zh-CN" sz="20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2&gt;&lt;+&gt;&lt;*&gt;&lt;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id,3&gt;&lt;*&gt;&lt;60&gt;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FECD96-9D4D-47BB-8814-D5C74F86067B}"/>
              </a:ext>
            </a:extLst>
          </p:cNvPr>
          <p:cNvGrpSpPr/>
          <p:nvPr/>
        </p:nvGrpSpPr>
        <p:grpSpPr>
          <a:xfrm>
            <a:off x="2742538" y="2095602"/>
            <a:ext cx="1519118" cy="882757"/>
            <a:chOff x="2742538" y="2095602"/>
            <a:chExt cx="1519118" cy="882757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98F6823-914F-4FCE-AB87-9F8AAE9D3123}"/>
                </a:ext>
              </a:extLst>
            </p:cNvPr>
            <p:cNvSpPr/>
            <p:nvPr/>
          </p:nvSpPr>
          <p:spPr>
            <a:xfrm rot="1657765">
              <a:off x="2742538" y="2484873"/>
              <a:ext cx="1519118" cy="493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语法错误</a:t>
              </a:r>
              <a:endPara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015208-19B8-43E4-BC44-C6B59BE5F38E}"/>
                </a:ext>
              </a:extLst>
            </p:cNvPr>
            <p:cNvGrpSpPr/>
            <p:nvPr/>
          </p:nvGrpSpPr>
          <p:grpSpPr>
            <a:xfrm rot="1926162">
              <a:off x="3794237" y="2095602"/>
              <a:ext cx="360000" cy="360000"/>
              <a:chOff x="4353764" y="5828026"/>
              <a:chExt cx="360000" cy="360000"/>
            </a:xfrm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7129AD9F-9F2B-46B9-9386-72A73D65C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3764" y="5828026"/>
                <a:ext cx="360000" cy="3600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57B1F52F-5FC2-4941-892E-653FB5B88A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3764" y="5828026"/>
                <a:ext cx="360000" cy="3600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16B5AA0C-4E40-4091-8DE5-C8C13FB89779}"/>
              </a:ext>
            </a:extLst>
          </p:cNvPr>
          <p:cNvSpPr/>
          <p:nvPr/>
        </p:nvSpPr>
        <p:spPr>
          <a:xfrm>
            <a:off x="2956176" y="5553199"/>
            <a:ext cx="3780355" cy="493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int position,initial,rate;</a:t>
            </a:r>
            <a:endParaRPr lang="zh-CN" altLang="en-US" sz="20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54368" y="246733"/>
            <a:ext cx="6439804" cy="537040"/>
          </a:xfrm>
        </p:spPr>
        <p:txBody>
          <a:bodyPr vert="horz"/>
          <a:lstStyle/>
          <a:p>
            <a:r>
              <a:rPr lang="zh-CN" altLang="en-US" sz="28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一个赋值语句的编译过程（续）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986070" y="1311114"/>
            <a:ext cx="5523422" cy="5358196"/>
            <a:chOff x="2507108" y="1064376"/>
            <a:chExt cx="5523422" cy="5358196"/>
          </a:xfrm>
        </p:grpSpPr>
        <p:grpSp>
          <p:nvGrpSpPr>
            <p:cNvPr id="6" name="组合 9"/>
            <p:cNvGrpSpPr/>
            <p:nvPr/>
          </p:nvGrpSpPr>
          <p:grpSpPr>
            <a:xfrm>
              <a:off x="2507108" y="1220754"/>
              <a:ext cx="2540000" cy="3460112"/>
              <a:chOff x="2666762" y="1612632"/>
              <a:chExt cx="2540000" cy="3460112"/>
            </a:xfrm>
          </p:grpSpPr>
          <p:sp>
            <p:nvSpPr>
              <p:cNvPr id="16" name="矩形 4"/>
              <p:cNvSpPr/>
              <p:nvPr/>
            </p:nvSpPr>
            <p:spPr>
              <a:xfrm>
                <a:off x="2666762" y="1612632"/>
                <a:ext cx="2540000" cy="493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中间代码生成器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66762" y="3401575"/>
                <a:ext cx="2540000" cy="493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代码优化器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66762" y="4579258"/>
                <a:ext cx="2540000" cy="493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代码生成器</a:t>
                </a:r>
              </a:p>
            </p:txBody>
          </p:sp>
        </p:grpSp>
        <p:grpSp>
          <p:nvGrpSpPr>
            <p:cNvPr id="7" name="组合 15"/>
            <p:cNvGrpSpPr/>
            <p:nvPr/>
          </p:nvGrpSpPr>
          <p:grpSpPr>
            <a:xfrm>
              <a:off x="5625652" y="1609062"/>
              <a:ext cx="2404878" cy="4813510"/>
              <a:chOff x="5480512" y="1609062"/>
              <a:chExt cx="2404878" cy="481351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480512" y="1609062"/>
                <a:ext cx="2404878" cy="14679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</a:t>
                </a:r>
                <a:r>
                  <a:rPr lang="en-US" altLang="zh-CN" sz="22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intofloat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(60)</a:t>
                </a:r>
              </a:p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=id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*t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=id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+t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=t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480512" y="3284612"/>
                <a:ext cx="1900822" cy="1124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=id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*60.0</a:t>
                </a:r>
                <a:endPara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=id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+t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=t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480513" y="4526433"/>
                <a:ext cx="2188854" cy="1896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LD  R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,id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MUL R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,60.0</a:t>
                </a:r>
                <a:endPara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LD  R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,id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ADD R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,R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ST  id</a:t>
                </a:r>
                <a:r>
                  <a:rPr lang="en-US" altLang="zh-CN" sz="2200" baseline="-250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,R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 flipH="1">
              <a:off x="5043100" y="2858226"/>
              <a:ext cx="588442" cy="34572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050356" y="1543322"/>
              <a:ext cx="501357" cy="3364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045017" y="3350182"/>
              <a:ext cx="501357" cy="3364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052613" y="4527865"/>
              <a:ext cx="501357" cy="3364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5045124" y="1064376"/>
              <a:ext cx="588442" cy="34572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3540"/>
              </p:ext>
            </p:extLst>
          </p:nvPr>
        </p:nvGraphicFramePr>
        <p:xfrm>
          <a:off x="443103" y="3271822"/>
          <a:ext cx="22085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position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...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initial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...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rate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...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59402" y="4827757"/>
            <a:ext cx="2304386" cy="437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符号表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525808" y="4286970"/>
            <a:ext cx="588442" cy="3457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E3B022-52F1-44C8-9F99-BFDA2A884875}"/>
              </a:ext>
            </a:extLst>
          </p:cNvPr>
          <p:cNvGrpSpPr/>
          <p:nvPr/>
        </p:nvGrpSpPr>
        <p:grpSpPr>
          <a:xfrm>
            <a:off x="999274" y="2117838"/>
            <a:ext cx="4796401" cy="868544"/>
            <a:chOff x="999274" y="2117838"/>
            <a:chExt cx="4796401" cy="86854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BA0E2D2-7794-4346-A0BA-D52132017353}"/>
                </a:ext>
              </a:extLst>
            </p:cNvPr>
            <p:cNvSpPr/>
            <p:nvPr/>
          </p:nvSpPr>
          <p:spPr>
            <a:xfrm>
              <a:off x="2025630" y="2117838"/>
              <a:ext cx="3770045" cy="414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positon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initial+rate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*60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F860771-0C6E-4F0A-9DF2-41DF3AF8F4B7}"/>
                </a:ext>
              </a:extLst>
            </p:cNvPr>
            <p:cNvSpPr/>
            <p:nvPr/>
          </p:nvSpPr>
          <p:spPr>
            <a:xfrm>
              <a:off x="999274" y="2492896"/>
              <a:ext cx="4771532" cy="493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&lt;id,1&gt;&lt;=&gt;&lt;id,2&gt;&lt;+&gt;&lt;id,3&gt;&lt;*&gt;&lt;60&gt;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编译程序总框图</a:t>
            </a:r>
          </a:p>
        </p:txBody>
      </p:sp>
      <p:pic>
        <p:nvPicPr>
          <p:cNvPr id="37891" name="图片 9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409700"/>
            <a:ext cx="82359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文本框 4"/>
          <p:cNvSpPr txBox="1">
            <a:spLocks noChangeArrowheads="1"/>
          </p:cNvSpPr>
          <p:nvPr/>
        </p:nvSpPr>
        <p:spPr bwMode="auto">
          <a:xfrm>
            <a:off x="4257683" y="1873247"/>
            <a:ext cx="46863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600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图中的</a:t>
            </a:r>
            <a:r>
              <a:rPr lang="zh-CN" altLang="en-US" sz="26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词法分析器</a:t>
            </a:r>
            <a:r>
              <a:rPr lang="zh-CN" altLang="en-US" sz="2600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6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语法分析器</a:t>
            </a:r>
            <a:r>
              <a:rPr lang="zh-CN" altLang="en-US" sz="2600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6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中间代码生成器</a:t>
            </a:r>
            <a:r>
              <a:rPr lang="zh-CN" altLang="en-US" sz="2600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6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优化器</a:t>
            </a:r>
            <a:r>
              <a:rPr lang="zh-CN" altLang="en-US" sz="2600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26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目标代码生成器</a:t>
            </a:r>
            <a:r>
              <a:rPr lang="zh-CN" altLang="en-US" sz="2600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将分别完成上述五阶段的编译任务。</a:t>
            </a:r>
            <a:endParaRPr lang="en-US" altLang="zh-CN" sz="2600" dirty="0">
              <a:solidFill>
                <a:srgbClr val="1E1CE3"/>
              </a:solidFill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600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每阶段的输出为下一阶段的输入。</a:t>
            </a:r>
            <a:endParaRPr lang="en-US" altLang="zh-CN" sz="2600" dirty="0">
              <a:solidFill>
                <a:srgbClr val="1E1CE3"/>
              </a:solidFill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600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每阶段的工作都和“表格管理”和“出错管理”这两部分功能模块相关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4888" y="1580803"/>
            <a:ext cx="3672408" cy="5040560"/>
            <a:chOff x="3923928" y="980728"/>
            <a:chExt cx="3672408" cy="5040560"/>
          </a:xfrm>
        </p:grpSpPr>
        <p:sp>
          <p:nvSpPr>
            <p:cNvPr id="7" name="矩形 6"/>
            <p:cNvSpPr/>
            <p:nvPr/>
          </p:nvSpPr>
          <p:spPr>
            <a:xfrm>
              <a:off x="4716016" y="1916832"/>
              <a:ext cx="2088232" cy="3600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词法分析器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1916832"/>
              <a:ext cx="432048" cy="32403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2000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中间代码生成器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716016" y="2636912"/>
              <a:ext cx="2088232" cy="3600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语法分析器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716016" y="3356992"/>
              <a:ext cx="2088232" cy="3600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中间代码生成器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716016" y="4077072"/>
              <a:ext cx="2088232" cy="3600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优化器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716016" y="4797152"/>
              <a:ext cx="2088232" cy="36004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目标代码生成器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923928" y="1916832"/>
              <a:ext cx="432048" cy="32403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2000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表格管理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5762171" y="1376832"/>
              <a:ext cx="0" cy="54000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5762232" y="2274832"/>
              <a:ext cx="0" cy="36000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762232" y="2996992"/>
              <a:ext cx="0" cy="36000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5762795" y="3717072"/>
              <a:ext cx="0" cy="36000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5762232" y="4437152"/>
              <a:ext cx="0" cy="36000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5762232" y="5159915"/>
              <a:ext cx="0" cy="54000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355976" y="2098952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4355976" y="2824358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4355976" y="4979272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4355976" y="4269281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4355976" y="3543875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6804248" y="3549201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6804248" y="4259755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6804248" y="4974509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6804248" y="2819595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6804248" y="2099515"/>
              <a:ext cx="3600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730530" y="5661248"/>
              <a:ext cx="2088232" cy="360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目标程序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730530" y="980728"/>
              <a:ext cx="2088232" cy="360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源程序</a:t>
              </a: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03A88-7A01-4C72-A29F-5227C76DE3A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6467" y="1257054"/>
            <a:ext cx="8633212" cy="5161139"/>
            <a:chOff x="236467" y="1257054"/>
            <a:chExt cx="8633212" cy="5161139"/>
          </a:xfrm>
        </p:grpSpPr>
        <p:sp>
          <p:nvSpPr>
            <p:cNvPr id="6" name="矩形 5"/>
            <p:cNvSpPr/>
            <p:nvPr/>
          </p:nvSpPr>
          <p:spPr>
            <a:xfrm>
              <a:off x="5701728" y="2905432"/>
              <a:ext cx="707922" cy="1961536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代码优化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11625" y="2905432"/>
              <a:ext cx="707922" cy="1961536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词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法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析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器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17230" y="2521974"/>
              <a:ext cx="707922" cy="272845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中间代码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析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468391" y="2905432"/>
              <a:ext cx="707922" cy="1961536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语法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析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器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540106" y="2905432"/>
              <a:ext cx="707922" cy="1961536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语义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析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器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778853" y="2757457"/>
              <a:ext cx="707922" cy="2227007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目标代码生成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022867" y="5916747"/>
              <a:ext cx="1637071" cy="501446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出错处理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839498" y="1257054"/>
              <a:ext cx="1843548" cy="447368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表格管理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4320" y="3291840"/>
              <a:ext cx="1203959" cy="5766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源程序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315200" y="3307080"/>
              <a:ext cx="1554479" cy="5766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目标代码</a:t>
              </a:r>
            </a:p>
          </p:txBody>
        </p:sp>
        <p:cxnSp>
          <p:nvCxnSpPr>
            <p:cNvPr id="16" name="直接连接符 15"/>
            <p:cNvCxnSpPr>
              <a:stCxn id="7" idx="3"/>
              <a:endCxn id="9" idx="1"/>
            </p:cNvCxnSpPr>
            <p:nvPr/>
          </p:nvCxnSpPr>
          <p:spPr>
            <a:xfrm>
              <a:off x="2019547" y="3886200"/>
              <a:ext cx="448844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177787" y="3886200"/>
              <a:ext cx="36000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59827" y="3886200"/>
              <a:ext cx="36000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326627" y="3886200"/>
              <a:ext cx="36000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408667" y="3886200"/>
              <a:ext cx="36000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36467" y="3886200"/>
              <a:ext cx="108000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490707" y="3886200"/>
              <a:ext cx="108000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V="1">
              <a:off x="1665586" y="1706880"/>
              <a:ext cx="2327294" cy="119855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22352" y="1707831"/>
              <a:ext cx="1322928" cy="119880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 flipV="1">
              <a:off x="3894067" y="1706880"/>
              <a:ext cx="464573" cy="119855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4928912" y="1704422"/>
              <a:ext cx="0" cy="81720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0"/>
            </p:cNvCxnSpPr>
            <p:nvPr/>
          </p:nvCxnSpPr>
          <p:spPr>
            <a:xfrm flipH="1" flipV="1">
              <a:off x="5318760" y="1706880"/>
              <a:ext cx="736929" cy="119855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0"/>
            </p:cNvCxnSpPr>
            <p:nvPr/>
          </p:nvCxnSpPr>
          <p:spPr>
            <a:xfrm flipH="1" flipV="1">
              <a:off x="5547360" y="1706880"/>
              <a:ext cx="1585454" cy="105057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11" idx="2"/>
            </p:cNvCxnSpPr>
            <p:nvPr/>
          </p:nvCxnSpPr>
          <p:spPr>
            <a:xfrm flipV="1">
              <a:off x="5494267" y="4984464"/>
              <a:ext cx="1638547" cy="92324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6" idx="2"/>
            </p:cNvCxnSpPr>
            <p:nvPr/>
          </p:nvCxnSpPr>
          <p:spPr>
            <a:xfrm flipV="1">
              <a:off x="5204707" y="4866968"/>
              <a:ext cx="850982" cy="1040744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4955952" y="5250426"/>
              <a:ext cx="0" cy="662694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H="1" flipV="1">
              <a:off x="3894066" y="4866968"/>
              <a:ext cx="741600" cy="104040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9" idx="2"/>
            </p:cNvCxnSpPr>
            <p:nvPr/>
          </p:nvCxnSpPr>
          <p:spPr>
            <a:xfrm flipH="1" flipV="1">
              <a:off x="2822352" y="4866968"/>
              <a:ext cx="1429608" cy="104615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7" idx="2"/>
            </p:cNvCxnSpPr>
            <p:nvPr/>
          </p:nvCxnSpPr>
          <p:spPr>
            <a:xfrm flipH="1" flipV="1">
              <a:off x="1665586" y="4866968"/>
              <a:ext cx="2388254" cy="104615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80219" y="958183"/>
            <a:ext cx="5383161" cy="4896926"/>
            <a:chOff x="280219" y="958183"/>
            <a:chExt cx="5383161" cy="4896926"/>
          </a:xfrm>
        </p:grpSpPr>
        <p:sp>
          <p:nvSpPr>
            <p:cNvPr id="35" name="椭圆 34"/>
            <p:cNvSpPr/>
            <p:nvPr/>
          </p:nvSpPr>
          <p:spPr>
            <a:xfrm>
              <a:off x="280219" y="1902542"/>
              <a:ext cx="5383161" cy="395256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角矩形标注 36"/>
            <p:cNvSpPr/>
            <p:nvPr/>
          </p:nvSpPr>
          <p:spPr>
            <a:xfrm>
              <a:off x="528637" y="958183"/>
              <a:ext cx="2600326" cy="693174"/>
            </a:xfrm>
            <a:prstGeom prst="wedgeRoundRectCallout">
              <a:avLst>
                <a:gd name="adj1" fmla="val 21832"/>
                <a:gd name="adj2" fmla="val 8823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前端</a:t>
              </a:r>
              <a:r>
                <a:rPr lang="zh-CN" altLang="en-US" sz="2000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：与源程序有关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929318" y="988453"/>
            <a:ext cx="3128962" cy="4458618"/>
            <a:chOff x="5929318" y="988453"/>
            <a:chExt cx="3128962" cy="4458618"/>
          </a:xfrm>
        </p:grpSpPr>
        <p:sp>
          <p:nvSpPr>
            <p:cNvPr id="36" name="椭圆 35"/>
            <p:cNvSpPr/>
            <p:nvPr/>
          </p:nvSpPr>
          <p:spPr>
            <a:xfrm>
              <a:off x="6489290" y="2315497"/>
              <a:ext cx="2300748" cy="313157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标注 37"/>
            <p:cNvSpPr/>
            <p:nvPr/>
          </p:nvSpPr>
          <p:spPr>
            <a:xfrm>
              <a:off x="5929318" y="988453"/>
              <a:ext cx="3128962" cy="693174"/>
            </a:xfrm>
            <a:prstGeom prst="wedgeRoundRectCallout">
              <a:avLst>
                <a:gd name="adj1" fmla="val -13690"/>
                <a:gd name="adj2" fmla="val 168884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后端</a:t>
              </a:r>
              <a:r>
                <a:rPr lang="zh-CN" altLang="en-US" sz="2000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：与目标代码有关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770</Words>
  <Application>Microsoft Office PowerPoint</Application>
  <PresentationFormat>全屏显示(4:3)</PresentationFormat>
  <Paragraphs>214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华文楷体</vt:lpstr>
      <vt:lpstr>华文新魏</vt:lpstr>
      <vt:lpstr>华文行楷</vt:lpstr>
      <vt:lpstr>楷体</vt:lpstr>
      <vt:lpstr>Arial</vt:lpstr>
      <vt:lpstr>Calibri</vt:lpstr>
      <vt:lpstr>Calibri Light</vt:lpstr>
      <vt:lpstr>Comic Sans MS</vt:lpstr>
      <vt:lpstr>Wingdings</vt:lpstr>
      <vt:lpstr>Office 主题​​</vt:lpstr>
      <vt:lpstr>自定义设计方案</vt:lpstr>
      <vt:lpstr>编译原理</vt:lpstr>
      <vt:lpstr>编译系统</vt:lpstr>
      <vt:lpstr>编译系统的地位</vt:lpstr>
      <vt:lpstr>教科书总览</vt:lpstr>
      <vt:lpstr>编译五阶段</vt:lpstr>
      <vt:lpstr>PowerPoint 演示文稿</vt:lpstr>
      <vt:lpstr>一个赋值语句的编译过程（续）</vt:lpstr>
      <vt:lpstr>编译程序总框图</vt:lpstr>
      <vt:lpstr>PowerPoint 演示文稿</vt:lpstr>
      <vt:lpstr>世界上第一个编译程序怎么来的？</vt:lpstr>
      <vt:lpstr>世界上第一个编译程序怎么来的？（续）</vt:lpstr>
      <vt:lpstr>学习构造编译程序</vt:lpstr>
      <vt:lpstr>学习《编译原理》所需要的基础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Xu Dezhi</dc:creator>
  <cp:lastModifiedBy>Xu Dezhi</cp:lastModifiedBy>
  <cp:revision>240</cp:revision>
  <dcterms:created xsi:type="dcterms:W3CDTF">2016-08-02T12:41:14Z</dcterms:created>
  <dcterms:modified xsi:type="dcterms:W3CDTF">2023-01-09T05:20:38Z</dcterms:modified>
</cp:coreProperties>
</file>